
<file path=[Content_Types].xml><?xml version="1.0" encoding="utf-8"?>
<Types xmlns="http://schemas.openxmlformats.org/package/2006/content-types">
  <Default Extension="jpeg" ContentType="image/jpeg"/>
  <Default Extension="JPG" ContentType="image/.jpg"/>
  <Default Extension="png" ContentType="image/pn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theme/theme2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31"/>
  </p:notesMasterIdLst>
  <p:sldIdLst>
    <p:sldId id="364" r:id="rId3"/>
    <p:sldId id="320" r:id="rId4"/>
    <p:sldId id="356" r:id="rId5"/>
    <p:sldId id="363" r:id="rId6"/>
    <p:sldId id="324" r:id="rId7"/>
    <p:sldId id="335" r:id="rId8"/>
    <p:sldId id="327" r:id="rId9"/>
    <p:sldId id="328" r:id="rId10"/>
    <p:sldId id="358" r:id="rId11"/>
    <p:sldId id="338" r:id="rId12"/>
    <p:sldId id="340" r:id="rId13"/>
    <p:sldId id="346" r:id="rId14"/>
    <p:sldId id="343" r:id="rId15"/>
    <p:sldId id="360" r:id="rId16"/>
    <p:sldId id="348" r:id="rId17"/>
    <p:sldId id="349" r:id="rId18"/>
    <p:sldId id="365" r:id="rId19"/>
    <p:sldId id="350" r:id="rId20"/>
    <p:sldId id="351" r:id="rId21"/>
    <p:sldId id="332" r:id="rId22"/>
    <p:sldId id="369" r:id="rId23"/>
    <p:sldId id="362" r:id="rId24"/>
    <p:sldId id="326" r:id="rId25"/>
    <p:sldId id="307" r:id="rId26"/>
    <p:sldId id="354" r:id="rId27"/>
    <p:sldId id="366" r:id="rId28"/>
    <p:sldId id="367" r:id="rId29"/>
    <p:sldId id="368" r:id="rId30"/>
  </p:sldIdLst>
  <p:sldSz cx="9144000" cy="6858000" type="screen4x3"/>
  <p:notesSz cx="6858000" cy="9144000"/>
  <p:defaultTextStyle>
    <a:defPPr>
      <a:defRPr lang="en-US"/>
    </a:defPPr>
    <a:lvl1pPr marL="0" lvl="0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1pPr>
    <a:lvl2pPr marL="457200" lvl="1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2pPr>
    <a:lvl3pPr marL="914400" lvl="2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3pPr>
    <a:lvl4pPr marL="1371600" lvl="3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4pPr>
    <a:lvl5pPr marL="1828800" lvl="4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5pPr>
    <a:lvl6pPr marL="2286000" lvl="5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6pPr>
    <a:lvl7pPr marL="2743200" lvl="6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7pPr>
    <a:lvl8pPr marL="3200400" lvl="7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8pPr>
    <a:lvl9pPr marL="3657600" lvl="8" indent="0" algn="l" defTabSz="914400" rtl="0" eaLnBrk="0" fontAlgn="base" latinLnBrk="0" hangingPunct="0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Palatino Linotype" panose="02040502050505030304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288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588"/>
    <p:restoredTop sz="94671"/>
  </p:normalViewPr>
  <p:slideViewPr>
    <p:cSldViewPr showGuides="1">
      <p:cViewPr varScale="1">
        <p:scale>
          <a:sx n="64" d="100"/>
          <a:sy n="64" d="100"/>
        </p:scale>
        <p:origin x="1566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 showFormatting="0"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8" Type="http://schemas.openxmlformats.org/officeDocument/2006/relationships/slide" Target="slides/slide6.xml"/><Relationship Id="rId7" Type="http://schemas.openxmlformats.org/officeDocument/2006/relationships/slide" Target="slides/slide5.xml"/><Relationship Id="rId6" Type="http://schemas.openxmlformats.org/officeDocument/2006/relationships/slide" Target="slides/slide4.xml"/><Relationship Id="rId5" Type="http://schemas.openxmlformats.org/officeDocument/2006/relationships/slide" Target="slides/slide3.xml"/><Relationship Id="rId4" Type="http://schemas.openxmlformats.org/officeDocument/2006/relationships/slide" Target="slides/slide2.xml"/><Relationship Id="rId34" Type="http://schemas.openxmlformats.org/officeDocument/2006/relationships/tableStyles" Target="tableStyles.xml"/><Relationship Id="rId33" Type="http://schemas.openxmlformats.org/officeDocument/2006/relationships/viewProps" Target="viewProps.xml"/><Relationship Id="rId32" Type="http://schemas.openxmlformats.org/officeDocument/2006/relationships/presProps" Target="presProps.xml"/><Relationship Id="rId31" Type="http://schemas.openxmlformats.org/officeDocument/2006/relationships/notesMaster" Target="notesMasters/notesMaster1.xml"/><Relationship Id="rId30" Type="http://schemas.openxmlformats.org/officeDocument/2006/relationships/slide" Target="slides/slide28.xml"/><Relationship Id="rId3" Type="http://schemas.openxmlformats.org/officeDocument/2006/relationships/slide" Target="slides/slide1.xml"/><Relationship Id="rId29" Type="http://schemas.openxmlformats.org/officeDocument/2006/relationships/slide" Target="slides/slide27.xml"/><Relationship Id="rId28" Type="http://schemas.openxmlformats.org/officeDocument/2006/relationships/slide" Target="slides/slide26.xml"/><Relationship Id="rId27" Type="http://schemas.openxmlformats.org/officeDocument/2006/relationships/slide" Target="slides/slide25.xml"/><Relationship Id="rId26" Type="http://schemas.openxmlformats.org/officeDocument/2006/relationships/slide" Target="slides/slide24.xml"/><Relationship Id="rId25" Type="http://schemas.openxmlformats.org/officeDocument/2006/relationships/slide" Target="slides/slide23.xml"/><Relationship Id="rId24" Type="http://schemas.openxmlformats.org/officeDocument/2006/relationships/slide" Target="slides/slide22.xml"/><Relationship Id="rId23" Type="http://schemas.openxmlformats.org/officeDocument/2006/relationships/slide" Target="slides/slide21.xml"/><Relationship Id="rId22" Type="http://schemas.openxmlformats.org/officeDocument/2006/relationships/slide" Target="slides/slide20.xml"/><Relationship Id="rId21" Type="http://schemas.openxmlformats.org/officeDocument/2006/relationships/slide" Target="slides/slide19.xml"/><Relationship Id="rId20" Type="http://schemas.openxmlformats.org/officeDocument/2006/relationships/slide" Target="slides/slide18.xml"/><Relationship Id="rId2" Type="http://schemas.openxmlformats.org/officeDocument/2006/relationships/theme" Target="theme/theme1.xml"/><Relationship Id="rId19" Type="http://schemas.openxmlformats.org/officeDocument/2006/relationships/slide" Target="slides/slide17.xml"/><Relationship Id="rId18" Type="http://schemas.openxmlformats.org/officeDocument/2006/relationships/slide" Target="slides/slide16.xml"/><Relationship Id="rId17" Type="http://schemas.openxmlformats.org/officeDocument/2006/relationships/slide" Target="slides/slide15.xml"/><Relationship Id="rId16" Type="http://schemas.openxmlformats.org/officeDocument/2006/relationships/slide" Target="slides/slide14.xml"/><Relationship Id="rId15" Type="http://schemas.openxmlformats.org/officeDocument/2006/relationships/slide" Target="slides/slide13.xml"/><Relationship Id="rId14" Type="http://schemas.openxmlformats.org/officeDocument/2006/relationships/slide" Target="slides/slide12.xml"/><Relationship Id="rId13" Type="http://schemas.openxmlformats.org/officeDocument/2006/relationships/slide" Target="slides/slide11.xml"/><Relationship Id="rId12" Type="http://schemas.openxmlformats.org/officeDocument/2006/relationships/slide" Target="slides/slide10.xml"/><Relationship Id="rId11" Type="http://schemas.openxmlformats.org/officeDocument/2006/relationships/slide" Target="slides/slide9.xml"/><Relationship Id="rId10" Type="http://schemas.openxmlformats.org/officeDocument/2006/relationships/slide" Target="slides/slide8.xml"/><Relationship Id="rId1" Type="http://schemas.openxmlformats.org/officeDocument/2006/relationships/slideMaster" Target="slideMasters/slide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/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eaLnBrk="1" hangingPunct="1">
              <a:defRPr sz="120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eaLnBrk="1" hangingPunct="1">
              <a:defRPr sz="1200"/>
            </a:lvl1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71986983-F4A2-4031-9C76-B641EE7A287F}" type="datetimeFigureOut"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Edit Master text styles</a:t>
            </a: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457200" marR="0" lvl="1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Second level</a:t>
            </a: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914400" marR="0" lvl="2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Third level</a:t>
            </a: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1371600" marR="0" lvl="3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Fourth level</a:t>
            </a: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1828800" marR="0" lvl="4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Fifth level</a:t>
            </a: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eaLnBrk="1" hangingPunct="1">
              <a:defRPr sz="120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8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/>
          <a:p>
            <a:pPr lvl="0" algn="r" eaLnBrk="1" hangingPunct="1">
              <a:buNone/>
            </a:pPr>
            <a:fld id="{9A0DB2DC-4C9A-4742-B13C-FB6460FD3503}" type="slidenum">
              <a:rPr lang="en-US" altLang="en-US" sz="1200" dirty="0"/>
            </a:fld>
            <a:endParaRPr lang="en-US" altLang="en-US" sz="1200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sldNum="0" hdr="0" ftr="0" dt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 showMasterSp="0">
  <p:cSld name="Title Slide">
    <p:bg>
      <p:bgPr>
        <a:blipFill rotWithShape="0"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0" y="0"/>
            <a:ext cx="9144000" cy="3866919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0" y="2652713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3" name="Oval 12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73795" y="5052545"/>
            <a:ext cx="5637010" cy="882119"/>
          </a:xfrm>
        </p:spPr>
        <p:txBody>
          <a:bodyPr>
            <a:normAutofit/>
          </a:bodyPr>
          <a:lstStyle>
            <a:lvl1pPr marL="0" indent="0" algn="l">
              <a:buNone/>
              <a:defRPr sz="220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17581" y="3132290"/>
            <a:ext cx="7175351" cy="1793167"/>
          </a:xfrm>
          <a:effectLst/>
        </p:spPr>
        <p:txBody>
          <a:bodyPr/>
          <a:lstStyle>
            <a:lvl1pPr marL="640080" indent="-457200" algn="l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4" name="Date Placeholder 3"/>
          <p:cNvSpPr>
            <a:spLocks noGrp="1"/>
          </p:cNvSpPr>
          <p:nvPr>
            <p:ph type="dt" sz="half" idx="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>
              <a:defRPr/>
            </a:lvl1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B6E40E3A-3EB3-4187-88CD-B43CC03491D5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1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200" y="6172200"/>
            <a:ext cx="3352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>
              <a:defRPr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1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p>
            <a:pPr algn="ctr" eaLnBrk="1" hangingPunct="1">
              <a:buNone/>
            </a:pPr>
            <a:fld id="{9A0DB2DC-4C9A-4742-B13C-FB6460FD3503}" type="slidenum">
              <a:rPr lang="en-US" altLang="en-US" dirty="0"/>
            </a:fld>
            <a:endParaRPr lang="en-US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13"/>
          </p:nvPr>
        </p:nvSpPr>
        <p:spPr>
          <a:xfrm>
            <a:off x="1143000" y="731520"/>
            <a:ext cx="6400800" cy="347472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4"/>
          </p:nvPr>
        </p:nvSpPr>
        <p:spPr/>
        <p:txBody>
          <a:bodyPr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5"/>
          </p:nvPr>
        </p:nvSpPr>
        <p:spPr/>
        <p:txBody>
          <a:bodyPr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6"/>
          </p:nvPr>
        </p:nvSpPr>
        <p:spPr/>
        <p:txBody>
          <a:bodyPr/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Pr>
        <a:blipFill rotWithShape="0"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0" y="0"/>
            <a:ext cx="9144000" cy="3866919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0" y="2652713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3" name="Oval 12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3195" y="2172648"/>
            <a:ext cx="5966666" cy="2423346"/>
          </a:xfrm>
          <a:effectLst/>
        </p:spPr>
        <p:txBody>
          <a:bodyPr anchor="b"/>
          <a:lstStyle>
            <a:lvl1pPr algn="r">
              <a:defRPr sz="4600" b="1" cap="none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22438" y="4607511"/>
            <a:ext cx="5970494" cy="835460"/>
          </a:xfrm>
        </p:spPr>
        <p:txBody>
          <a:bodyPr/>
          <a:lstStyle>
            <a:lvl1pPr marL="0" indent="0" algn="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  <a:endParaRPr lang="en-US"/>
          </a:p>
        </p:txBody>
      </p:sp>
      <p:sp>
        <p:nvSpPr>
          <p:cNvPr id="14" name="Date Placeholder 3"/>
          <p:cNvSpPr>
            <a:spLocks noGrp="1"/>
          </p:cNvSpPr>
          <p:nvPr>
            <p:ph type="dt" sz="half" idx="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>
              <a:defRPr/>
            </a:lvl1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B3EA1C85-0510-45D1-9E2E-E5625C6A8D80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1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200" y="6172200"/>
            <a:ext cx="3352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>
              <a:defRPr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1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p>
            <a:pPr algn="ctr" eaLnBrk="1" hangingPunct="1">
              <a:buNone/>
            </a:pPr>
            <a:fld id="{9A0DB2DC-4C9A-4742-B13C-FB6460FD3503}" type="slidenum">
              <a:rPr lang="en-US" altLang="en-US" dirty="0"/>
            </a:fld>
            <a:endParaRPr lang="en-US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142999" y="731519"/>
            <a:ext cx="3346704" cy="347472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731520"/>
            <a:ext cx="3346704" cy="347472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5"/>
          </p:nvPr>
        </p:nvSpPr>
        <p:spPr/>
        <p:txBody>
          <a:bodyPr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6"/>
          </p:nvPr>
        </p:nvSpPr>
        <p:spPr/>
        <p:txBody>
          <a:bodyPr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7"/>
          </p:nvPr>
        </p:nvSpPr>
        <p:spPr/>
        <p:txBody>
          <a:bodyPr/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56447" y="1400327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7302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399032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095" y="2209800"/>
            <a:ext cx="3636085" cy="1258493"/>
          </a:xfrm>
          <a:effectLst/>
        </p:spPr>
        <p:txBody>
          <a:bodyPr anchor="b"/>
          <a:lstStyle>
            <a:lvl1pPr marL="228600" indent="-228600" algn="l">
              <a:defRPr sz="2800" b="1">
                <a:effectLst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93515" y="731520"/>
            <a:ext cx="4017085" cy="4894730"/>
          </a:xfrm>
        </p:spPr>
        <p:txBody>
          <a:bodyPr anchor="ctr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75765" y="3497802"/>
            <a:ext cx="3388660" cy="213951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 showMasterSp="0">
  <p:cSld name="Picture with Caption">
    <p:bg>
      <p:bgPr>
        <a:blipFill rotWithShape="0"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2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0" y="0"/>
            <a:ext cx="9144000" cy="3866919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0" y="2652713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3" name="Oval 12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475175" y="1143000"/>
            <a:ext cx="4114800" cy="3127806"/>
          </a:xfrm>
          <a:prstGeom prst="roundRect">
            <a:avLst>
              <a:gd name="adj" fmla="val 4230"/>
            </a:avLst>
          </a:prstGeom>
          <a:solidFill>
            <a:schemeClr val="bg2">
              <a:lumMod val="90000"/>
            </a:schemeClr>
          </a:solidFill>
          <a:effectLst>
            <a:reflection blurRad="4350" stA="23000" endA="300" endPos="28000" dir="5400000" sy="-100000" algn="bl" rotWithShape="0"/>
          </a:effectLst>
          <a:scene3d>
            <a:camera prst="perspectiveContrastingLeftFacing" fov="1800000">
              <a:rot lat="300000" lon="2100000" rev="0"/>
            </a:camera>
            <a:lightRig rig="balanced" dir="t"/>
          </a:scene3d>
          <a:sp3d>
            <a:bevelT w="50800" h="50800"/>
          </a:sp3d>
        </p:spPr>
        <p:txBody>
          <a:bodyPr vert="horz" wrap="square" lIns="91440" tIns="45720" rIns="91440" bIns="45720" numCol="1" rtlCol="0" anchor="t" anchorCtr="0" compatLnSpc="1">
            <a:normAutofit/>
            <a:flatTx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None/>
              <a:defRPr/>
            </a:pPr>
            <a:r>
              <a:rPr kumimoji="0" lang="en-US" sz="2000" b="0" i="0" u="none" strike="noStrike" kern="1200" cap="none" spc="0" normalizeH="0" baseline="0" noProof="0">
                <a:ln>
                  <a:noFill/>
                </a:ln>
                <a:solidFill>
                  <a:srgbClr val="40404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Click icon to add picture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404040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77887" y="1010486"/>
            <a:ext cx="3694114" cy="2163020"/>
          </a:xfrm>
        </p:spPr>
        <p:txBody>
          <a:bodyPr anchor="b"/>
          <a:lstStyle>
            <a:lvl1pPr marL="182880" indent="-182880">
              <a:buFont typeface="Georgia" panose="02040502050405020303" pitchFamily="18" charset="0"/>
              <a:buChar char="*"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7268" y="4464421"/>
            <a:ext cx="6383538" cy="1143000"/>
          </a:xfrm>
        </p:spPr>
        <p:txBody>
          <a:bodyPr anchor="b"/>
          <a:lstStyle>
            <a:lvl1pPr algn="l">
              <a:defRPr sz="4600" b="1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4" name="Date Placeholder 4"/>
          <p:cNvSpPr>
            <a:spLocks noGrp="1"/>
          </p:cNvSpPr>
          <p:nvPr>
            <p:ph type="dt" sz="half" idx="1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>
              <a:defRPr/>
            </a:lvl1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60B8B841-B4F3-45DC-A940-35D4B48A84AD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15" name="Footer Placeholder 5"/>
          <p:cNvSpPr>
            <a:spLocks noGrp="1"/>
          </p:cNvSpPr>
          <p:nvPr>
            <p:ph type="ftr" sz="quarter" idx="3"/>
          </p:nvPr>
        </p:nvSpPr>
        <p:spPr>
          <a:xfrm>
            <a:off x="457200" y="6172200"/>
            <a:ext cx="3352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>
              <a:defRPr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16" name="Slide Number Placeholder 6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p>
            <a:pPr algn="ctr" eaLnBrk="1" hangingPunct="1">
              <a:buNone/>
            </a:pPr>
            <a:fld id="{9A0DB2DC-4C9A-4742-B13C-FB6460FD3503}" type="slidenum">
              <a:rPr lang="en-US" altLang="en-US" dirty="0"/>
            </a:fld>
            <a:endParaRPr lang="en-US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05000" y="731519"/>
            <a:ext cx="6400800" cy="347472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153758" y="376517"/>
            <a:ext cx="2057400" cy="5238339"/>
          </a:xfrm>
          <a:effectLst/>
        </p:spPr>
        <p:txBody>
          <a:bodyPr vert="eaVert"/>
          <a:lstStyle>
            <a:lvl1pPr algn="l">
              <a:defRPr/>
            </a:lvl1pPr>
          </a:lstStyle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324113" y="731519"/>
            <a:ext cx="4829287" cy="4894729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3" Type="http://schemas.openxmlformats.org/officeDocument/2006/relationships/theme" Target="../theme/theme1.xml"/><Relationship Id="rId12" Type="http://schemas.openxmlformats.org/officeDocument/2006/relationships/image" Target="../media/image1.jpeg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0">
          <a:blip r:embed="rId1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/>
      <p:sp>
        <p:nvSpPr>
          <p:cNvPr id="7" name="Rectangle 6"/>
          <p:cNvSpPr/>
          <p:nvPr/>
        </p:nvSpPr>
        <p:spPr>
          <a:xfrm>
            <a:off x="0" y="5105400"/>
            <a:ext cx="9144000" cy="175260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51054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0" y="3768725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6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793875" y="4371975"/>
            <a:ext cx="6511925" cy="1143000"/>
          </a:xfrm>
          <a:prstGeom prst="rect">
            <a:avLst/>
          </a:prstGeom>
          <a:effectLst/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37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1838"/>
            <a:ext cx="6400800" cy="3475037"/>
          </a:xfrm>
          <a:prstGeom prst="rect">
            <a:avLst/>
          </a:prstGeom>
          <a:noFill/>
          <a:ln w="9525">
            <a:noFill/>
          </a:ln>
        </p:spPr>
        <p:txBody>
          <a:bodyPr/>
          <a:p>
            <a:pPr lvl="0"/>
            <a:r>
              <a:rPr lang="en-US" altLang="en-US" dirty="0"/>
              <a:t>Click to edit Master text styles</a:t>
            </a:r>
            <a:endParaRPr lang="en-US" altLang="en-US" dirty="0"/>
          </a:p>
          <a:p>
            <a:pPr lvl="1"/>
            <a:r>
              <a:rPr lang="en-US" altLang="en-US" dirty="0"/>
              <a:t>Second level</a:t>
            </a:r>
            <a:endParaRPr lang="en-US" altLang="en-US" dirty="0"/>
          </a:p>
          <a:p>
            <a:pPr lvl="2"/>
            <a:r>
              <a:rPr lang="en-US" altLang="en-US" dirty="0"/>
              <a:t>Third level</a:t>
            </a:r>
            <a:endParaRPr lang="en-US" altLang="en-US" dirty="0"/>
          </a:p>
          <a:p>
            <a:pPr lvl="3"/>
            <a:r>
              <a:rPr lang="en-US" altLang="en-US" dirty="0"/>
              <a:t>Fourth level</a:t>
            </a:r>
            <a:endParaRPr lang="en-US" altLang="en-US" dirty="0"/>
          </a:p>
          <a:p>
            <a:pPr lvl="4"/>
            <a:r>
              <a:rPr lang="en-US" altLang="en-US" dirty="0"/>
              <a:t>Fifth level</a:t>
            </a:r>
            <a:endParaRPr lang="en-US" alt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eaLnBrk="1" hangingPunct="1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fld id="{0DD2A214-0BAC-4AF8-B6B9-F2F9A6EB22D6}" type="datetimeFigureOut"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Palatino Linotype" panose="02040502050505030304" pitchFamily="18" charset="0"/>
                <a:ea typeface="+mn-ea"/>
                <a:cs typeface="Arial" panose="020B0604020202020204" pitchFamily="34" charset="0"/>
              </a:rPr>
            </a:fld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200" y="6172200"/>
            <a:ext cx="3352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hangingPunct="1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100" b="1" i="0" u="none" strike="noStrike" kern="1200" cap="none" spc="0" normalizeH="0" baseline="0" noProof="0">
              <a:ln>
                <a:noFill/>
              </a:ln>
              <a:solidFill>
                <a:schemeClr val="tx1">
                  <a:lumMod val="50000"/>
                  <a:lumOff val="50000"/>
                </a:schemeClr>
              </a:solidFill>
              <a:effectLst/>
              <a:uLnTx/>
              <a:uFillTx/>
              <a:latin typeface="Palatino Linotype" panose="02040502050505030304" pitchFamily="18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lstStyle>
            <a:lvl1pPr algn="ctr">
              <a:defRPr sz="1200" b="1">
                <a:solidFill>
                  <a:srgbClr val="7F7F7F"/>
                </a:solidFill>
              </a:defRPr>
            </a:lvl1pPr>
          </a:lstStyle>
          <a:p>
            <a:pPr lvl="0" eaLnBrk="1" hangingPunct="1">
              <a:buNone/>
            </a:pPr>
            <a:fld id="{9A0DB2DC-4C9A-4742-B13C-FB6460FD3503}" type="slidenum">
              <a:rPr lang="en-US" altLang="en-US" dirty="0">
                <a:latin typeface="Palatino Linotype" panose="02040502050505030304" pitchFamily="18" charset="0"/>
              </a:rPr>
            </a:fld>
            <a:endParaRPr lang="en-US" altLang="en-US" dirty="0">
              <a:latin typeface="Palatino Linotype" panose="02040502050505030304" pitchFamily="18" charset="0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iming>
    <p:tnLst>
      <p:par>
        <p:cTn id="1" dur="indefinite" restart="never" nodeType="tmRoot"/>
      </p:par>
    </p:tnLst>
  </p:timing>
  <p:hf sldNum="0" hdr="0" ftr="0" dt="0"/>
  <p:txStyles>
    <p:titleStyle>
      <a:lvl1pPr marL="319405" indent="-319405" algn="r" rtl="0" eaLnBrk="0" fontAlgn="base" hangingPunct="0">
        <a:spcBef>
          <a:spcPct val="0"/>
        </a:spcBef>
        <a:spcAft>
          <a:spcPct val="0"/>
        </a:spcAft>
        <a:buClr>
          <a:srgbClr val="C3260C"/>
        </a:buClr>
        <a:buSzPct val="128000"/>
        <a:buFont typeface="Georgia" panose="02040502050405020303" pitchFamily="18" charset="0"/>
        <a:buChar char="*"/>
        <a:defRPr sz="4600" b="1" kern="1200">
          <a:gradFill>
            <a:gsLst>
              <a:gs pos="0">
                <a:schemeClr val="tx1"/>
              </a:gs>
              <a:gs pos="40000">
                <a:schemeClr val="tx1">
                  <a:lumMod val="75000"/>
                  <a:lumOff val="25000"/>
                </a:schemeClr>
              </a:gs>
              <a:gs pos="100000">
                <a:schemeClr val="tx2">
                  <a:alpha val="65000"/>
                </a:schemeClr>
              </a:gs>
            </a:gsLst>
            <a:lin ang="5400000" scaled="0"/>
          </a:gradFill>
          <a:effectLst>
            <a:reflection blurRad="6350" stA="55000" endA="300" endPos="45500" dir="5400000" sy="-100000" algn="bl" rotWithShape="0"/>
          </a:effectLst>
          <a:latin typeface="+mj-lt"/>
          <a:ea typeface="+mj-ea"/>
          <a:cs typeface="+mj-cs"/>
        </a:defRPr>
      </a:lvl1pPr>
      <a:lvl2pPr marL="319405" indent="-319405" algn="r" rtl="0" eaLnBrk="0" fontAlgn="base" hangingPunct="0">
        <a:spcBef>
          <a:spcPct val="0"/>
        </a:spcBef>
        <a:spcAft>
          <a:spcPct val="0"/>
        </a:spcAft>
        <a:buClr>
          <a:srgbClr val="C3260C"/>
        </a:buClr>
        <a:buSzPct val="128000"/>
        <a:buFont typeface="Georgia" panose="02040502050405020303" pitchFamily="18" charset="0"/>
        <a:buChar char="*"/>
        <a:defRPr sz="4600" b="1">
          <a:solidFill>
            <a:schemeClr val="tx1"/>
          </a:solidFill>
          <a:latin typeface="Trebuchet MS" panose="020B0603020202020204" pitchFamily="34" charset="0"/>
        </a:defRPr>
      </a:lvl2pPr>
      <a:lvl3pPr marL="319405" indent="-319405" algn="r" rtl="0" eaLnBrk="0" fontAlgn="base" hangingPunct="0">
        <a:spcBef>
          <a:spcPct val="0"/>
        </a:spcBef>
        <a:spcAft>
          <a:spcPct val="0"/>
        </a:spcAft>
        <a:buClr>
          <a:srgbClr val="C3260C"/>
        </a:buClr>
        <a:buSzPct val="128000"/>
        <a:buFont typeface="Georgia" panose="02040502050405020303" pitchFamily="18" charset="0"/>
        <a:buChar char="*"/>
        <a:defRPr sz="4600" b="1">
          <a:solidFill>
            <a:schemeClr val="tx1"/>
          </a:solidFill>
          <a:latin typeface="Trebuchet MS" panose="020B0603020202020204" pitchFamily="34" charset="0"/>
        </a:defRPr>
      </a:lvl3pPr>
      <a:lvl4pPr marL="319405" indent="-319405" algn="r" rtl="0" eaLnBrk="0" fontAlgn="base" hangingPunct="0">
        <a:spcBef>
          <a:spcPct val="0"/>
        </a:spcBef>
        <a:spcAft>
          <a:spcPct val="0"/>
        </a:spcAft>
        <a:buClr>
          <a:srgbClr val="C3260C"/>
        </a:buClr>
        <a:buSzPct val="128000"/>
        <a:buFont typeface="Georgia" panose="02040502050405020303" pitchFamily="18" charset="0"/>
        <a:buChar char="*"/>
        <a:defRPr sz="4600" b="1">
          <a:solidFill>
            <a:schemeClr val="tx1"/>
          </a:solidFill>
          <a:latin typeface="Trebuchet MS" panose="020B0603020202020204" pitchFamily="34" charset="0"/>
        </a:defRPr>
      </a:lvl4pPr>
      <a:lvl5pPr marL="319405" indent="-319405" algn="r" rtl="0" eaLnBrk="0" fontAlgn="base" hangingPunct="0">
        <a:spcBef>
          <a:spcPct val="0"/>
        </a:spcBef>
        <a:spcAft>
          <a:spcPct val="0"/>
        </a:spcAft>
        <a:buClr>
          <a:srgbClr val="C3260C"/>
        </a:buClr>
        <a:buSzPct val="128000"/>
        <a:buFont typeface="Georgia" panose="02040502050405020303" pitchFamily="18" charset="0"/>
        <a:buChar char="*"/>
        <a:defRPr sz="4600" b="1">
          <a:solidFill>
            <a:schemeClr val="tx1"/>
          </a:solidFill>
          <a:latin typeface="Trebuchet MS" panose="020B0603020202020204" pitchFamily="34" charset="0"/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28600" indent="-182880" algn="l" rtl="0" eaLnBrk="0" fontAlgn="base" hangingPunct="0">
        <a:spcBef>
          <a:spcPct val="20000"/>
        </a:spcBef>
        <a:spcAft>
          <a:spcPts val="300"/>
        </a:spcAft>
        <a:buClr>
          <a:srgbClr val="C3260C"/>
        </a:buClr>
        <a:buSzPct val="130000"/>
        <a:buFont typeface="Georgia" panose="02040502050405020303" pitchFamily="18" charset="0"/>
        <a:buChar char="*"/>
        <a:defRPr sz="2200" kern="1200">
          <a:solidFill>
            <a:srgbClr val="404040"/>
          </a:solidFill>
          <a:latin typeface="+mn-lt"/>
          <a:ea typeface="+mn-ea"/>
          <a:cs typeface="+mn-cs"/>
        </a:defRPr>
      </a:lvl1pPr>
      <a:lvl2pPr marL="548005" indent="-182880" algn="l" rtl="0" eaLnBrk="0" fontAlgn="base" hangingPunct="0">
        <a:spcBef>
          <a:spcPct val="20000"/>
        </a:spcBef>
        <a:spcAft>
          <a:spcPts val="300"/>
        </a:spcAft>
        <a:buClr>
          <a:srgbClr val="C3260C"/>
        </a:buClr>
        <a:buSzPct val="130000"/>
        <a:buFont typeface="Georgia" panose="02040502050405020303" pitchFamily="18" charset="0"/>
        <a:buChar char="*"/>
        <a:defRPr sz="2000" kern="1200">
          <a:solidFill>
            <a:srgbClr val="404040"/>
          </a:solidFill>
          <a:latin typeface="+mn-lt"/>
          <a:ea typeface="+mn-ea"/>
          <a:cs typeface="+mn-cs"/>
        </a:defRPr>
      </a:lvl2pPr>
      <a:lvl3pPr marL="822325" indent="-182880" algn="l" rtl="0" eaLnBrk="0" fontAlgn="base" hangingPunct="0">
        <a:spcBef>
          <a:spcPct val="20000"/>
        </a:spcBef>
        <a:spcAft>
          <a:spcPts val="300"/>
        </a:spcAft>
        <a:buClr>
          <a:srgbClr val="C3260C"/>
        </a:buClr>
        <a:buSzPct val="130000"/>
        <a:buFont typeface="Georgia" panose="02040502050405020303" pitchFamily="18" charset="0"/>
        <a:buChar char="*"/>
        <a:defRPr kern="1200">
          <a:solidFill>
            <a:srgbClr val="404040"/>
          </a:solidFill>
          <a:latin typeface="+mn-lt"/>
          <a:ea typeface="+mn-ea"/>
          <a:cs typeface="+mn-cs"/>
        </a:defRPr>
      </a:lvl3pPr>
      <a:lvl4pPr marL="1097280" indent="-182880" algn="l" rtl="0" eaLnBrk="0" fontAlgn="base" hangingPunct="0">
        <a:spcBef>
          <a:spcPct val="20000"/>
        </a:spcBef>
        <a:spcAft>
          <a:spcPts val="300"/>
        </a:spcAft>
        <a:buClr>
          <a:srgbClr val="C3260C"/>
        </a:buClr>
        <a:buSzPct val="130000"/>
        <a:buFont typeface="Georgia" panose="02040502050405020303" pitchFamily="18" charset="0"/>
        <a:buChar char="*"/>
        <a:defRPr sz="1600" kern="1200">
          <a:solidFill>
            <a:srgbClr val="404040"/>
          </a:solidFill>
          <a:latin typeface="+mn-lt"/>
          <a:ea typeface="+mn-ea"/>
          <a:cs typeface="+mn-cs"/>
        </a:defRPr>
      </a:lvl4pPr>
      <a:lvl5pPr marL="1389380" indent="-182880" algn="l" rtl="0" eaLnBrk="0" fontAlgn="base" hangingPunct="0">
        <a:spcBef>
          <a:spcPct val="20000"/>
        </a:spcBef>
        <a:spcAft>
          <a:spcPts val="300"/>
        </a:spcAft>
        <a:buClr>
          <a:srgbClr val="C3260C"/>
        </a:buClr>
        <a:buSzPct val="130000"/>
        <a:buFont typeface="Georgia" panose="02040502050405020303" pitchFamily="18" charset="0"/>
        <a:buChar char="*"/>
        <a:defRPr sz="1400" kern="1200">
          <a:solidFill>
            <a:srgbClr val="404040"/>
          </a:solidFill>
          <a:latin typeface="+mn-lt"/>
          <a:ea typeface="+mn-ea"/>
          <a:cs typeface="+mn-cs"/>
        </a:defRPr>
      </a:lvl5pPr>
      <a:lvl6pPr marL="1664335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anose="02040502050405020303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965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anose="02040502050405020303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2860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anose="02040502050405020303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587625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anose="02040502050405020303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image" Target="../media/image3.png"/><Relationship Id="rId1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image" Target="../media/image6.png"/><Relationship Id="rId1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image" Target="../media/image8.png"/><Relationship Id="rId1" Type="http://schemas.openxmlformats.org/officeDocument/2006/relationships/image" Target="../media/image7.jpeg"/></Relationships>
</file>

<file path=ppt/slides/_rels/slide6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2.xml"/><Relationship Id="rId4" Type="http://schemas.openxmlformats.org/officeDocument/2006/relationships/image" Target="../media/image11.png"/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image" Target="../media/image7.jpeg"/></Relationships>
</file>

<file path=ppt/slides/_rels/slide7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2.xml"/><Relationship Id="rId4" Type="http://schemas.openxmlformats.org/officeDocument/2006/relationships/image" Target="../media/image13.png"/><Relationship Id="rId3" Type="http://schemas.openxmlformats.org/officeDocument/2006/relationships/image" Target="../media/image12.png"/><Relationship Id="rId2" Type="http://schemas.microsoft.com/office/2007/relationships/media" Target="file:///C:\Users\Admin\Downloads\Video%201.mp4" TargetMode="External"/><Relationship Id="rId1" Type="http://schemas.openxmlformats.org/officeDocument/2006/relationships/video" Target="file:///C:\Users\Admin\Downloads\Video%201.mp4" TargetMode="External"/></Relationships>
</file>

<file path=ppt/slides/_rels/slide8.xml.rels><?xml version="1.0" encoding="UTF-8" standalone="yes"?>
<Relationships xmlns="http://schemas.openxmlformats.org/package/2006/relationships"><Relationship Id="rId6" Type="http://schemas.openxmlformats.org/officeDocument/2006/relationships/slideLayout" Target="../slideLayouts/slideLayout2.xml"/><Relationship Id="rId5" Type="http://schemas.openxmlformats.org/officeDocument/2006/relationships/image" Target="../media/image16.png"/><Relationship Id="rId4" Type="http://schemas.openxmlformats.org/officeDocument/2006/relationships/image" Target="../media/image15.png"/><Relationship Id="rId3" Type="http://schemas.openxmlformats.org/officeDocument/2006/relationships/image" Target="../media/image14.png"/><Relationship Id="rId2" Type="http://schemas.microsoft.com/office/2007/relationships/media" Target="file:///C:\Users\Admin\Downloads\TN%20s&#243;ng%20&#226;m.mp4" TargetMode="External"/><Relationship Id="rId1" Type="http://schemas.openxmlformats.org/officeDocument/2006/relationships/video" Target="file:///C:\Users\Admin\Downloads\TN%20s&#243;ng%20&#226;m.mp4" TargetMode="Externa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17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image" Target="../media/image19.png"/><Relationship Id="rId1" Type="http://schemas.openxmlformats.org/officeDocument/2006/relationships/image" Target="../media/image18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7.jpe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7.jpe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20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7.jpe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7.jpe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21.png"/></Relationships>
</file>

<file path=ppt/slides/_rels/slide17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2.xml"/><Relationship Id="rId3" Type="http://schemas.openxmlformats.org/officeDocument/2006/relationships/image" Target="../media/image22.png"/><Relationship Id="rId2" Type="http://schemas.microsoft.com/office/2007/relationships/media" Target="file:///C:\Users\Admin\Downloads\th&#237;%20nghi&#7879;m%20v&#7873;%20s&#7921;%20truy&#7873;n%20&#226;m%20trong%20ch&#7845;t%20l&#7887;ng%20-%20Experiment%20on%20sound%20transmission%20in%20liquid.mp4" TargetMode="External"/><Relationship Id="rId1" Type="http://schemas.openxmlformats.org/officeDocument/2006/relationships/video" Target="file:///C:\Users\Admin\Downloads\th&#237;%20nghi&#7879;m%20v&#7873;%20s&#7921;%20truy&#7873;n%20&#226;m%20trong%20ch&#7845;t%20l&#7887;ng%20-%20Experiment%20on%20sound%20transmission%20in%20liquid.mp4" TargetMode="External"/></Relationships>
</file>

<file path=ppt/slides/_rels/slide18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2.xml"/><Relationship Id="rId3" Type="http://schemas.openxmlformats.org/officeDocument/2006/relationships/image" Target="../media/image23.png"/><Relationship Id="rId2" Type="http://schemas.microsoft.com/office/2007/relationships/media" Target="file:///C:\Users\Admin\Downloads\y2mate.com%20-%20Th&#237;%20nghi&#7879;m%20v&#7873;%20s&#7921;%20truy&#7873;n%20&#226;m%20trong%20ch&#226;n%20kh&#244;ng_1080p.mp4" TargetMode="External"/><Relationship Id="rId1" Type="http://schemas.openxmlformats.org/officeDocument/2006/relationships/video" Target="file:///C:\Users\Admin\Downloads\y2mate.com%20-%20Th&#237;%20nghi&#7879;m%20v&#7873;%20s&#7921;%20truy&#7873;n%20&#226;m%20trong%20ch&#226;n%20kh&#244;ng_1080p.mp4" TargetMode="Externa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image" Target="../media/image24.png"/><Relationship Id="rId1" Type="http://schemas.openxmlformats.org/officeDocument/2006/relationships/image" Target="../media/image16.png"/></Relationships>
</file>

<file path=ppt/slides/_rels/slide20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2.xml"/><Relationship Id="rId4" Type="http://schemas.openxmlformats.org/officeDocument/2006/relationships/image" Target="../media/image25.png"/><Relationship Id="rId3" Type="http://schemas.microsoft.com/office/2007/relationships/media" Target="file:///C:\Users\Admin\Downloads\giai%20thich%20am%20khong%20khi.mp4" TargetMode="External"/><Relationship Id="rId2" Type="http://schemas.openxmlformats.org/officeDocument/2006/relationships/video" Target="file:///C:\Users\Admin\Downloads\giai%20thich%20am%20khong%20khi.mp4" TargetMode="External"/><Relationship Id="rId1" Type="http://schemas.openxmlformats.org/officeDocument/2006/relationships/image" Target="../media/image16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26.png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27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image" Target="../media/image28.png"/><Relationship Id="rId1" Type="http://schemas.openxmlformats.org/officeDocument/2006/relationships/image" Target="../media/image7.jpeg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29.pn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30.png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31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6146" name="Picture 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-15875" y="209550"/>
            <a:ext cx="9144000" cy="100965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6147" name="TextBox 4"/>
          <p:cNvSpPr txBox="1"/>
          <p:nvPr/>
        </p:nvSpPr>
        <p:spPr>
          <a:xfrm>
            <a:off x="2743200" y="6094413"/>
            <a:ext cx="6553200" cy="554037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GB" altLang="en-US" sz="3000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 đề 4- Thời gian thực hiện: 3 Tiết</a:t>
            </a:r>
            <a:endParaRPr lang="en-US" altLang="en-US" sz="3000" dirty="0">
              <a:solidFill>
                <a:schemeClr val="tx2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614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875" y="1631950"/>
            <a:ext cx="9128125" cy="411480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8" name="TextBox 7"/>
          <p:cNvSpPr txBox="1"/>
          <p:nvPr/>
        </p:nvSpPr>
        <p:spPr>
          <a:xfrm>
            <a:off x="0" y="231775"/>
            <a:ext cx="9144000" cy="2862263"/>
          </a:xfrm>
          <a:prstGeom prst="rect">
            <a:avLst/>
          </a:prstGeom>
          <a:noFill/>
        </p:spPr>
        <p:txBody>
          <a:bodyPr>
            <a:spAutoFit/>
          </a:bodyPr>
          <a:p>
            <a:pPr>
              <a:buNone/>
            </a:pPr>
            <a:r>
              <a:rPr lang="vi-VN" altLang="x-none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Trong lịch sử, khi phương tiện truyền thông còn chưa phát triển, để phát hiện quân địch đang di chuyển bằng ngựa người ta lại áp tai xuống đất v</a:t>
            </a:r>
            <a:r>
              <a:rPr lang="vi-VN" altLang="x-none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x-none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có thể nghe được tiếng vó ngựa cách xa v</a:t>
            </a:r>
            <a:r>
              <a:rPr lang="vi-VN" altLang="x-none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x-none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 kilômét. Tại sao?</a:t>
            </a:r>
            <a:endParaRPr sz="3600" b="1" dirty="0">
              <a:solidFill>
                <a:srgbClr val="31489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7171" name="Picture 2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152400" y="3624263"/>
            <a:ext cx="8610600" cy="3005137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94234" name="Rectangle 26"/>
          <p:cNvSpPr>
            <a:spLocks noChangeArrowheads="1"/>
          </p:cNvSpPr>
          <p:nvPr/>
        </p:nvSpPr>
        <p:spPr bwMode="auto">
          <a:xfrm>
            <a:off x="1981200" y="609600"/>
            <a:ext cx="5638800" cy="685800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wrap="none" anchor="ctr"/>
          <a:lstStyle>
            <a:lvl1pPr marL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1800"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</a:defRPr>
            </a:lvl1pPr>
            <a:lvl2pPr marL="457200" lvl="1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2pPr>
            <a:lvl3pPr marL="914400" lvl="2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3pPr>
            <a:lvl4pPr marL="1371600" lvl="3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4pPr>
            <a:lvl5pPr marL="1828800" lvl="4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5pPr>
          </a:lstStyle>
          <a:p>
            <a:pPr lvl="0" algn="ctr" eaLnBrk="1" hangingPunct="1">
              <a:buNone/>
            </a:pPr>
            <a:r>
              <a:rPr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 ĐỀ 4: ÂM THANH</a:t>
            </a:r>
            <a:endParaRPr sz="4000" b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8195" name="Picture 1" descr="Screen Clipping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3638550" y="3405188"/>
            <a:ext cx="1866900" cy="47625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32" name="Text Box 28"/>
          <p:cNvSpPr txBox="1">
            <a:spLocks noChangeArrowheads="1"/>
          </p:cNvSpPr>
          <p:nvPr/>
        </p:nvSpPr>
        <p:spPr bwMode="auto">
          <a:xfrm>
            <a:off x="0" y="1706563"/>
            <a:ext cx="9144000" cy="708025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spAutoFit/>
          </a:bodyPr>
          <a:lstStyle>
            <a:lvl1pPr marL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1800"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</a:defRPr>
            </a:lvl1pPr>
            <a:lvl2pPr marL="457200" lvl="1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2pPr>
            <a:lvl3pPr marL="914400" lvl="2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3pPr>
            <a:lvl4pPr marL="1371600" lvl="3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4pPr>
            <a:lvl5pPr marL="1828800" lvl="4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5pPr>
          </a:lstStyle>
          <a:p>
            <a:pPr lvl="0" algn="ctr" eaLnBrk="1" hangingPunct="1">
              <a:spcBef>
                <a:spcPct val="50000"/>
              </a:spcBef>
              <a:buNone/>
            </a:pPr>
            <a:r>
              <a:rPr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12 MÔ TẢ SÓNG ÂM</a:t>
            </a:r>
            <a:endParaRPr sz="4000" b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8197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200400"/>
            <a:ext cx="9144000" cy="251460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ransition>
    <p:blinds dir="vert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342900" y="0"/>
            <a:ext cx="8458200" cy="6705600"/>
          </a:xfrm>
        </p:spPr>
        <p:txBody>
          <a:bodyPr vert="horz" wrap="square" lIns="91440" tIns="45720" rIns="91440" bIns="45720" numCol="1" anchor="t" anchorCtr="0" compatLnSpc="1"/>
          <a:p>
            <a:pPr marL="44450" indent="0" algn="ctr">
              <a:buClr>
                <a:srgbClr val="C3260C"/>
              </a:buClr>
              <a:buSzPct val="130000"/>
              <a:buFont typeface="Georgia" panose="02040502050405020303" pitchFamily="18" charset="0"/>
              <a:buNone/>
            </a:pPr>
            <a:r>
              <a:rPr lang="en-GB" altLang="x-none" dirty="0"/>
              <a:t> </a:t>
            </a:r>
            <a:r>
              <a:rPr lang="en-GB" altLang="x-none" sz="45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MỤC TIÊU</a:t>
            </a:r>
            <a:r>
              <a:rPr lang="en-GB" altLang="x-none" sz="4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GB" altLang="x-none" sz="45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4450" indent="0">
              <a:buClr>
                <a:srgbClr val="C3260C"/>
              </a:buClr>
              <a:buSzPct val="130000"/>
              <a:buFont typeface="Georgia" panose="02040502050405020303" pitchFamily="18" charset="0"/>
              <a:buNone/>
            </a:pPr>
            <a:r>
              <a:rPr lang="en-GB" altLang="x-none" sz="4500" dirty="0">
                <a:solidFill>
                  <a:srgbClr val="10132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-Thực hiện được thí nghiệm tạo sóng âm ( như gảy đ</a:t>
            </a:r>
            <a:r>
              <a:rPr lang="en-GB" altLang="x-none" sz="4500" dirty="0">
                <a:solidFill>
                  <a:srgbClr val="101323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GB" altLang="x-none" sz="4500" dirty="0">
                <a:solidFill>
                  <a:srgbClr val="10132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n, gõ v</a:t>
            </a:r>
            <a:r>
              <a:rPr lang="en-GB" altLang="x-none" sz="4500" dirty="0">
                <a:solidFill>
                  <a:srgbClr val="101323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GB" altLang="x-none" sz="4500" dirty="0">
                <a:solidFill>
                  <a:srgbClr val="10132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 thanh kim loại,</a:t>
            </a:r>
            <a:r>
              <a:rPr lang="en-GB" altLang="x-none" sz="4500" dirty="0">
                <a:solidFill>
                  <a:srgbClr val="101323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…</a:t>
            </a:r>
            <a:r>
              <a:rPr lang="en-GB" altLang="x-none" sz="4500" dirty="0">
                <a:solidFill>
                  <a:srgbClr val="10132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)để chứng tỏ được sóng âm có thể truyền được trong chất rắn, lỏng, khí.</a:t>
            </a:r>
            <a:endParaRPr lang="en-GB" altLang="x-none" sz="4500" dirty="0">
              <a:solidFill>
                <a:srgbClr val="101323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4450" indent="0">
              <a:buClr>
                <a:srgbClr val="C3260C"/>
              </a:buClr>
              <a:buSzPct val="130000"/>
              <a:buFont typeface="Georgia" panose="02040502050405020303" pitchFamily="18" charset="0"/>
              <a:buNone/>
            </a:pPr>
            <a:r>
              <a:rPr lang="en-GB" altLang="x-none" sz="4500" dirty="0">
                <a:solidFill>
                  <a:srgbClr val="10132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-Giải thích được sự truyền sóng âm trong không khí</a:t>
            </a:r>
            <a:endParaRPr sz="4500" dirty="0">
              <a:solidFill>
                <a:srgbClr val="101323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7" name="Rectangle 6"/>
          <p:cNvSpPr/>
          <p:nvPr/>
        </p:nvSpPr>
        <p:spPr>
          <a:xfrm>
            <a:off x="0" y="1384300"/>
            <a:ext cx="9144000" cy="34925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vi-VN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0243" name="TextBox 10"/>
          <p:cNvSpPr txBox="1"/>
          <p:nvPr/>
        </p:nvSpPr>
        <p:spPr>
          <a:xfrm>
            <a:off x="28575" y="250825"/>
            <a:ext cx="7635875" cy="10779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I/  SÓNG ÂM</a:t>
            </a:r>
            <a:endParaRPr lang="en-US" altLang="en-US" sz="32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alt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* Tìm hiểu về sóng âm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026" name="Picture 2" descr="Download Free png Child , Students, group of children studying illustration  ... - DLPNG.com"/>
          <p:cNvPicPr>
            <a:picLocks noChangeAspect="1" noChangeArrowheads="1"/>
          </p:cNvPicPr>
          <p:nvPr/>
        </p:nvPicPr>
        <p:blipFill>
          <a:blip r:embed="rId1" cstate="print"/>
          <a:srcRect/>
          <a:stretch>
            <a:fillRect/>
          </a:stretch>
        </p:blipFill>
        <p:spPr bwMode="auto">
          <a:xfrm>
            <a:off x="152400" y="1603968"/>
            <a:ext cx="1829614" cy="10516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Rectangle 3"/>
          <p:cNvSpPr/>
          <p:nvPr/>
        </p:nvSpPr>
        <p:spPr>
          <a:xfrm>
            <a:off x="152400" y="2551113"/>
            <a:ext cx="8839200" cy="1246188"/>
          </a:xfrm>
          <a:prstGeom prst="rect">
            <a:avLst/>
          </a:prstGeom>
        </p:spPr>
        <p:txBody>
          <a:bodyPr>
            <a:spAutoFit/>
          </a:bodyPr>
          <a:p>
            <a:pPr algn="just">
              <a:lnSpc>
                <a:spcPct val="150000"/>
              </a:lnSpc>
              <a:buNone/>
            </a:pPr>
            <a:r>
              <a:rPr b="1" dirty="0">
                <a:solidFill>
                  <a:srgbClr val="002060"/>
                </a:solidFill>
                <a:latin typeface="Palatino Linotype" panose="02040502050505030304" pitchFamily="18" charset="0"/>
              </a:rPr>
              <a:t>- </a:t>
            </a:r>
            <a:r>
              <a:rPr sz="3200" b="1" dirty="0">
                <a:solidFill>
                  <a:srgbClr val="073C65"/>
                </a:solidFill>
                <a:latin typeface="Palatino Linotype" panose="02040502050505030304" pitchFamily="18" charset="0"/>
              </a:rPr>
              <a:t>Thí nghiệm 1: Tạo ra và cảm nhận âm thanh</a:t>
            </a:r>
            <a:endParaRPr sz="3200" b="1" dirty="0">
              <a:solidFill>
                <a:srgbClr val="073C65"/>
              </a:solidFill>
              <a:latin typeface="Palatino Linotype" panose="02040502050505030304" pitchFamily="18" charset="0"/>
            </a:endParaRPr>
          </a:p>
          <a:p>
            <a:pPr algn="just">
              <a:lnSpc>
                <a:spcPct val="150000"/>
              </a:lnSpc>
              <a:buNone/>
            </a:pPr>
            <a:endParaRPr dirty="0">
              <a:solidFill>
                <a:srgbClr val="002060"/>
              </a:solidFill>
              <a:latin typeface="Palatino Linotype" panose="02040502050505030304" pitchFamily="18" charset="0"/>
            </a:endParaRPr>
          </a:p>
        </p:txBody>
      </p:sp>
      <p:pic>
        <p:nvPicPr>
          <p:cNvPr id="8199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00150" y="3535363"/>
            <a:ext cx="7180263" cy="2417762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26" name="Picture 2" descr="Download Free png Child , Students, group of children studying illustration  ... - DLPNG.com"/>
          <p:cNvPicPr>
            <a:picLocks noChangeAspect="1" noChangeArrowheads="1"/>
          </p:cNvPicPr>
          <p:nvPr/>
        </p:nvPicPr>
        <p:blipFill>
          <a:blip r:embed="rId1" cstate="print"/>
          <a:srcRect/>
          <a:stretch>
            <a:fillRect/>
          </a:stretch>
        </p:blipFill>
        <p:spPr bwMode="auto">
          <a:xfrm>
            <a:off x="0" y="76200"/>
            <a:ext cx="1829614" cy="10516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Rectangle 3"/>
          <p:cNvSpPr/>
          <p:nvPr/>
        </p:nvSpPr>
        <p:spPr>
          <a:xfrm>
            <a:off x="1798638" y="165100"/>
            <a:ext cx="8458200" cy="1154113"/>
          </a:xfrm>
          <a:prstGeom prst="rect">
            <a:avLst/>
          </a:prstGeom>
        </p:spPr>
        <p:txBody>
          <a:bodyPr>
            <a:spAutoFit/>
          </a:bodyPr>
          <a:p>
            <a:pPr algn="just">
              <a:lnSpc>
                <a:spcPct val="150000"/>
              </a:lnSpc>
              <a:buNone/>
            </a:pP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Thí nghiệm 1: Tạo ra v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cảm nhận âm thanh</a:t>
            </a:r>
            <a:endParaRPr sz="2800" b="1" dirty="0">
              <a:solidFill>
                <a:srgbClr val="073C6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  <a:buNone/>
            </a:pPr>
            <a:endParaRPr dirty="0">
              <a:solidFill>
                <a:srgbClr val="002060"/>
              </a:solidFill>
              <a:latin typeface="Palatino Linotype" panose="02040502050505030304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73038" y="1168400"/>
            <a:ext cx="6613525" cy="1016000"/>
          </a:xfrm>
          <a:prstGeom prst="rect">
            <a:avLst/>
          </a:prstGeom>
          <a:noFill/>
        </p:spPr>
        <p:txBody>
          <a:bodyPr>
            <a:spAutoFit/>
          </a:bodyPr>
          <a:p>
            <a:pPr>
              <a:buNone/>
            </a:pP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+ 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Gảy dây đ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 =&gt; Chạm tay v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 dây =&gt; Nêu cảm nhận</a:t>
            </a:r>
            <a:endParaRPr sz="2800" b="1" dirty="0">
              <a:solidFill>
                <a:srgbClr val="073C65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88913" y="2843213"/>
            <a:ext cx="6527800" cy="1016000"/>
          </a:xfrm>
          <a:prstGeom prst="rect">
            <a:avLst/>
          </a:prstGeom>
          <a:noFill/>
        </p:spPr>
        <p:txBody>
          <a:bodyPr>
            <a:spAutoFit/>
          </a:bodyPr>
          <a:p>
            <a:pPr>
              <a:buNone/>
            </a:pPr>
            <a:r>
              <a:rPr sz="3200" dirty="0">
                <a:solidFill>
                  <a:srgbClr val="31489F"/>
                </a:solidFill>
                <a:latin typeface="Palatino Linotype" panose="02040502050505030304" pitchFamily="18" charset="0"/>
              </a:rPr>
              <a:t>+ 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Gõ nhẹ trống =&gt; Chạm tay v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 mặt trống =&gt; Nêu cảm nhận</a:t>
            </a:r>
            <a:endParaRPr sz="2800" b="1" dirty="0">
              <a:solidFill>
                <a:srgbClr val="073C65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38113" y="4735513"/>
            <a:ext cx="6151563" cy="954088"/>
          </a:xfrm>
          <a:prstGeom prst="rect">
            <a:avLst/>
          </a:prstGeom>
          <a:noFill/>
        </p:spPr>
        <p:txBody>
          <a:bodyPr>
            <a:spAutoFit/>
          </a:bodyPr>
          <a:p>
            <a:pPr>
              <a:buNone/>
            </a:pPr>
            <a:r>
              <a:rPr sz="2800" b="1" dirty="0">
                <a:solidFill>
                  <a:srgbClr val="3148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+ 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Gõ âm thoa =&gt; Chạm tay v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28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 âm thoa =&gt; Nêu cảm nhận</a:t>
            </a:r>
            <a:endParaRPr sz="2800" b="1" dirty="0">
              <a:solidFill>
                <a:srgbClr val="073C65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9226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27850" y="4876800"/>
            <a:ext cx="1474788" cy="1293813"/>
          </a:xfrm>
          <a:prstGeom prst="rect">
            <a:avLst/>
          </a:prstGeom>
          <a:noFill/>
          <a:ln w="9525">
            <a:noFill/>
          </a:ln>
        </p:spPr>
      </p:pic>
      <p:pic>
        <p:nvPicPr>
          <p:cNvPr id="9227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-847117">
            <a:off x="6807200" y="1143000"/>
            <a:ext cx="1716088" cy="1671638"/>
          </a:xfrm>
          <a:prstGeom prst="rect">
            <a:avLst/>
          </a:prstGeom>
          <a:noFill/>
          <a:ln w="9525">
            <a:noFill/>
          </a:ln>
        </p:spPr>
      </p:pic>
      <p:pic>
        <p:nvPicPr>
          <p:cNvPr id="9228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786563" y="2998788"/>
            <a:ext cx="1450975" cy="13525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5" grpId="0"/>
      <p:bldP spid="6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6" name="TextBox 5"/>
          <p:cNvSpPr txBox="1"/>
          <p:nvPr/>
        </p:nvSpPr>
        <p:spPr>
          <a:xfrm>
            <a:off x="111125" y="3652838"/>
            <a:ext cx="9032875" cy="2554288"/>
          </a:xfrm>
          <a:prstGeom prst="rect">
            <a:avLst/>
          </a:prstGeom>
          <a:noFill/>
        </p:spPr>
        <p:txBody>
          <a:bodyPr>
            <a:spAutoFit/>
          </a:bodyPr>
          <a:p>
            <a:pPr>
              <a:buNone/>
            </a:pP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Sự rung động ( chuyển động ) qua lại vị trí cân bằng ( hay vị trí đứng yên ban đầu) của những vật khi phát ra âm thanh như: âm thoa, mặt trống, dây đ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…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được gọi l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dao động.</a:t>
            </a:r>
            <a:endParaRPr sz="3200" b="1" dirty="0">
              <a:solidFill>
                <a:srgbClr val="073C6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None/>
            </a:pP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Vật dao động phát ra âm thanh gọi l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nguồn âm.</a:t>
            </a:r>
            <a:endParaRPr sz="3200" b="1" dirty="0">
              <a:solidFill>
                <a:srgbClr val="073C65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2" name="Video 1.mp4">
            <a:hlinkClick r:id="" action="ppaction://media"/>
          </p:cNvPr>
          <p:cNvPicPr>
            <a:picLocks noRot="1" noChangeAspect="1"/>
          </p:cNvPicPr>
          <p:nvPr>
            <a:videoFile r:link="rId1"/>
            <p:extLst>
              <p:ext uri="{DAA4B4D4-6D71-4841-9C94-3DE7FCFB9230}">
                <p14:media xmlns:p14="http://schemas.microsoft.com/office/powerpoint/2010/main" r:link="rId2"/>
              </p:ext>
            </p:extLst>
          </p:nvPr>
        </p:nvPicPr>
        <p:blipFill>
          <a:blip r:embed="rId3"/>
          <a:stretch>
            <a:fillRect/>
          </a:stretch>
        </p:blipFill>
        <p:spPr>
          <a:xfrm>
            <a:off x="55563" y="152400"/>
            <a:ext cx="9144000" cy="2366963"/>
          </a:xfrm>
          <a:prstGeom prst="rect">
            <a:avLst/>
          </a:prstGeom>
          <a:noFill/>
          <a:ln w="9525">
            <a:noFill/>
          </a:ln>
        </p:spPr>
      </p:pic>
      <p:pic>
        <p:nvPicPr>
          <p:cNvPr id="12292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1125" y="2897188"/>
            <a:ext cx="1139825" cy="7556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charRg st="0" end="17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charRg st="176" end="22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 fullScrn="0">
              <p:cMediaNode vol="80000" showWhenStopped="1">
                <p:cTn id="9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7" name="TN sóng âm.mp4">
            <a:hlinkClick r:id="" action="ppaction://media"/>
          </p:cNvPr>
          <p:cNvPicPr>
            <a:picLocks noRot="1" noChangeAspect="1"/>
          </p:cNvPicPr>
          <p:nvPr>
            <a:videoFile r:link="rId1"/>
            <p:extLst>
              <p:ext uri="{DAA4B4D4-6D71-4841-9C94-3DE7FCFB9230}">
                <p14:media xmlns:p14="http://schemas.microsoft.com/office/powerpoint/2010/main" r:link="rId2"/>
              </p:ext>
            </p:extLst>
          </p:nvPr>
        </p:nvPicPr>
        <p:blipFill>
          <a:blip r:embed="rId3"/>
          <a:stretch>
            <a:fillRect/>
          </a:stretch>
        </p:blipFill>
        <p:spPr>
          <a:xfrm>
            <a:off x="914400" y="533400"/>
            <a:ext cx="2971800" cy="1981200"/>
          </a:xfrm>
          <a:prstGeom prst="rect">
            <a:avLst/>
          </a:prstGeom>
          <a:noFill/>
          <a:ln w="9525">
            <a:noFill/>
          </a:ln>
        </p:spPr>
      </p:pic>
      <p:pic>
        <p:nvPicPr>
          <p:cNvPr id="13315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43400" y="533400"/>
            <a:ext cx="4171950" cy="19812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3" name="TextBox 2"/>
          <p:cNvSpPr txBox="1"/>
          <p:nvPr/>
        </p:nvSpPr>
        <p:spPr>
          <a:xfrm>
            <a:off x="152400" y="3709988"/>
            <a:ext cx="8991600" cy="2554288"/>
          </a:xfrm>
          <a:prstGeom prst="rect">
            <a:avLst/>
          </a:prstGeom>
          <a:noFill/>
        </p:spPr>
        <p:txBody>
          <a:bodyPr>
            <a:spAutoFit/>
          </a:bodyPr>
          <a:p>
            <a:pPr>
              <a:buNone/>
            </a:pPr>
            <a:r>
              <a:rPr sz="3200" b="1" dirty="0">
                <a:solidFill>
                  <a:srgbClr val="3148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Các dao động từ nguồn âm lan truyền trong môi trường gọi l</a:t>
            </a:r>
            <a:r>
              <a:rPr sz="3200" b="1" dirty="0">
                <a:solidFill>
                  <a:srgbClr val="31489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3200" b="1" dirty="0">
                <a:solidFill>
                  <a:srgbClr val="3148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sóng âm. Sóng âm hay âm thanh được gọi tắt l</a:t>
            </a:r>
            <a:r>
              <a:rPr sz="3200" b="1" dirty="0">
                <a:solidFill>
                  <a:srgbClr val="31489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3200" b="1" dirty="0">
                <a:solidFill>
                  <a:srgbClr val="3148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âm.</a:t>
            </a:r>
            <a:endParaRPr sz="3200" b="1" dirty="0">
              <a:solidFill>
                <a:srgbClr val="31489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None/>
            </a:pPr>
            <a:r>
              <a:rPr sz="3200" b="1" dirty="0">
                <a:solidFill>
                  <a:srgbClr val="3148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Sóng âm được phát ra bởi các vật đang dao động.</a:t>
            </a:r>
            <a:endParaRPr sz="3200" b="1" dirty="0">
              <a:solidFill>
                <a:srgbClr val="31489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3317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28600" y="2895600"/>
            <a:ext cx="1143000" cy="7556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000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 fullScrn="0">
              <p:cMediaNode vol="80000" showWhenStopped="1">
                <p:cTn id="11" fill="hold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14338" name="TextBox 10"/>
          <p:cNvSpPr txBox="1"/>
          <p:nvPr/>
        </p:nvSpPr>
        <p:spPr>
          <a:xfrm>
            <a:off x="-23812" y="252413"/>
            <a:ext cx="8686800" cy="584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II/  MÔI TRƯỜNG TRUYỀN ÂM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8" name="Picture 6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228600" y="1449388"/>
            <a:ext cx="2686050" cy="4325937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9" name="Oval Callout 8"/>
          <p:cNvSpPr/>
          <p:nvPr/>
        </p:nvSpPr>
        <p:spPr>
          <a:xfrm>
            <a:off x="2944813" y="1752600"/>
            <a:ext cx="6019800" cy="2362200"/>
          </a:xfrm>
          <a:prstGeom prst="wedgeEllipseCallout">
            <a:avLst/>
          </a:prstGeom>
          <a:solidFill>
            <a:schemeClr val="accent2">
              <a:lumMod val="40000"/>
              <a:lumOff val="6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>
            <a:lvl1pPr marL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1800"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</a:defRPr>
            </a:lvl1pPr>
            <a:lvl2pPr marL="457200" lvl="1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2pPr>
            <a:lvl3pPr marL="914400" lvl="2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3pPr>
            <a:lvl4pPr marL="1371600" lvl="3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4pPr>
            <a:lvl5pPr marL="1828800" lvl="4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b="0" i="0" u="none" kern="1200" baseline="0">
                <a:solidFill>
                  <a:schemeClr val="tx1"/>
                </a:solidFill>
                <a:latin typeface="Palatino Linotype" panose="02040502050505030304" pitchFamily="18" charset="0"/>
                <a:ea typeface="+mn-ea"/>
                <a:cs typeface="+mn-cs"/>
              </a:defRPr>
            </a:lvl5pPr>
          </a:lstStyle>
          <a:p>
            <a:pPr lvl="0">
              <a:buNone/>
            </a:pPr>
            <a:r>
              <a:rPr sz="2800" b="1" dirty="0">
                <a:solidFill>
                  <a:srgbClr val="3148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Âm thanh có truyền được trong chất khí không ? Lấy ví dụ minh họa.</a:t>
            </a:r>
            <a:endParaRPr sz="2800" b="1" dirty="0">
              <a:solidFill>
                <a:srgbClr val="31489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7" name="Rectangle 6"/>
          <p:cNvSpPr/>
          <p:nvPr/>
        </p:nvSpPr>
        <p:spPr>
          <a:xfrm>
            <a:off x="0" y="1384300"/>
            <a:ext cx="9144000" cy="34925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vi-VN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5363" name="TextBox 10"/>
          <p:cNvSpPr txBox="1"/>
          <p:nvPr/>
        </p:nvSpPr>
        <p:spPr>
          <a:xfrm>
            <a:off x="304800" y="614363"/>
            <a:ext cx="8686800" cy="584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* TÌM HIỂU MÔI TRƯỜNG TRUYỀN ÂM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457200" y="4267200"/>
            <a:ext cx="8839200" cy="1296988"/>
          </a:xfrm>
          <a:prstGeom prst="rect">
            <a:avLst/>
          </a:prstGeom>
        </p:spPr>
        <p:txBody>
          <a:bodyPr>
            <a:spAutoFit/>
          </a:bodyPr>
          <a:p>
            <a:pPr algn="just">
              <a:lnSpc>
                <a:spcPct val="150000"/>
              </a:lnSpc>
              <a:buNone/>
            </a:pPr>
            <a:r>
              <a:rPr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Sóng âm truyền được qua không khí.</a:t>
            </a:r>
            <a:endParaRPr sz="3600" b="1" dirty="0">
              <a:solidFill>
                <a:srgbClr val="073C6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  <a:buNone/>
            </a:pPr>
            <a:endParaRPr dirty="0">
              <a:solidFill>
                <a:srgbClr val="002060"/>
              </a:solidFill>
              <a:latin typeface="Palatino Linotype" panose="02040502050505030304" pitchFamily="18" charset="0"/>
            </a:endParaRPr>
          </a:p>
        </p:txBody>
      </p:sp>
      <p:pic>
        <p:nvPicPr>
          <p:cNvPr id="13317" name="Picture 1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1371600" y="2008188"/>
            <a:ext cx="2438400" cy="1981200"/>
          </a:xfrm>
          <a:prstGeom prst="rect">
            <a:avLst/>
          </a:prstGeom>
          <a:noFill/>
          <a:ln w="9525">
            <a:noFill/>
          </a:ln>
        </p:spPr>
      </p:pic>
      <p:pic>
        <p:nvPicPr>
          <p:cNvPr id="13318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029200" y="2209800"/>
            <a:ext cx="2209800" cy="1779588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7" name="Rectangle 6"/>
          <p:cNvSpPr/>
          <p:nvPr/>
        </p:nvSpPr>
        <p:spPr>
          <a:xfrm>
            <a:off x="0" y="1384300"/>
            <a:ext cx="9144000" cy="34925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vi-VN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6387" name="TextBox 10"/>
          <p:cNvSpPr txBox="1"/>
          <p:nvPr/>
        </p:nvSpPr>
        <p:spPr>
          <a:xfrm>
            <a:off x="304800" y="614363"/>
            <a:ext cx="8458200" cy="584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 HIỂU VỀ MÔI TRƯỜNG TRUYỀN ÂM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026" name="Picture 2" descr="Download Free png Child , Students, group of children studying illustration  ... - DLPNG.com"/>
          <p:cNvPicPr>
            <a:picLocks noChangeAspect="1" noChangeArrowheads="1"/>
          </p:cNvPicPr>
          <p:nvPr/>
        </p:nvPicPr>
        <p:blipFill>
          <a:blip r:embed="rId1" cstate="print"/>
          <a:srcRect/>
          <a:stretch>
            <a:fillRect/>
          </a:stretch>
        </p:blipFill>
        <p:spPr bwMode="auto">
          <a:xfrm>
            <a:off x="152400" y="1603968"/>
            <a:ext cx="1829614" cy="10516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Rectangle 3"/>
          <p:cNvSpPr/>
          <p:nvPr/>
        </p:nvSpPr>
        <p:spPr>
          <a:xfrm>
            <a:off x="152400" y="2551113"/>
            <a:ext cx="8839200" cy="1984375"/>
          </a:xfrm>
          <a:prstGeom prst="rect">
            <a:avLst/>
          </a:prstGeom>
        </p:spPr>
        <p:txBody>
          <a:bodyPr>
            <a:spAutoFit/>
          </a:bodyPr>
          <a:p>
            <a:pPr algn="just">
              <a:lnSpc>
                <a:spcPct val="150000"/>
              </a:lnSpc>
              <a:buNone/>
            </a:pPr>
            <a:r>
              <a:rPr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 nghiệm 2: Tìm hiểu sự truyền sóng âm trong chất rắn</a:t>
            </a:r>
            <a:endParaRPr sz="3200" b="1" dirty="0">
              <a:solidFill>
                <a:srgbClr val="073C6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  <a:buNone/>
            </a:pPr>
            <a:endParaRPr dirty="0">
              <a:solidFill>
                <a:srgbClr val="002060"/>
              </a:solidFill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26" name="Picture 2" descr="Download Free png Child , Students, group of children studying illustration  ... - DLPNG.com"/>
          <p:cNvPicPr>
            <a:picLocks noChangeAspect="1" noChangeArrowheads="1"/>
          </p:cNvPicPr>
          <p:nvPr/>
        </p:nvPicPr>
        <p:blipFill>
          <a:blip r:embed="rId1" cstate="print"/>
          <a:srcRect/>
          <a:stretch>
            <a:fillRect/>
          </a:stretch>
        </p:blipFill>
        <p:spPr bwMode="auto">
          <a:xfrm>
            <a:off x="133350" y="152400"/>
            <a:ext cx="1829614" cy="10516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" name="Rectangle 1"/>
          <p:cNvSpPr/>
          <p:nvPr/>
        </p:nvSpPr>
        <p:spPr>
          <a:xfrm>
            <a:off x="152400" y="642938"/>
            <a:ext cx="8991600" cy="6276975"/>
          </a:xfrm>
          <a:prstGeom prst="rect">
            <a:avLst/>
          </a:prstGeom>
        </p:spPr>
        <p:txBody>
          <a:bodyPr>
            <a:spAutoFit/>
          </a:bodyPr>
          <a:p>
            <a:pPr algn="ctr">
              <a:lnSpc>
                <a:spcPct val="107000"/>
              </a:lnSpc>
              <a:spcAft>
                <a:spcPts val="800"/>
              </a:spcAft>
              <a:buNone/>
            </a:pPr>
            <a:r>
              <a:rPr sz="3200" b="1" dirty="0">
                <a:solidFill>
                  <a:srgbClr val="FF0000"/>
                </a:solidFill>
                <a:latin typeface="Times New Roman" panose="02020603050405020304" pitchFamily="18" charset="0"/>
                <a:cs typeface="Calibri" panose="020F0502020204030204" pitchFamily="34" charset="0"/>
              </a:rPr>
              <a:t>PHIẾU HỌC TẬP SỐ 2</a:t>
            </a:r>
            <a:endParaRPr sz="32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solidFill>
                  <a:srgbClr val="31489F"/>
                </a:solidFill>
                <a:latin typeface="Times New Roman" panose="02020603050405020304" pitchFamily="18" charset="0"/>
                <a:cs typeface="Calibri" panose="020F0502020204030204" pitchFamily="34" charset="0"/>
              </a:rPr>
              <a:t>Thí nghiệm 2: Tìm hiểu sự truyền sóng âm trong chất rắn.</a:t>
            </a:r>
            <a:endParaRPr sz="3500" b="1" dirty="0">
              <a:solidFill>
                <a:srgbClr val="31489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Theo em, âm thanh có truyền được trong chất rắn không ?</a:t>
            </a:r>
            <a:endParaRPr sz="3500" b="1" dirty="0">
              <a:latin typeface="Times New Roman" panose="02020603050405020304" pitchFamily="18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Em sẽ  thí nghiệm thế n</a:t>
            </a:r>
            <a:r>
              <a:rPr sz="3500" b="1" dirty="0">
                <a:latin typeface="Times New Roman" panose="02020603050405020304" pitchFamily="18" charset="0"/>
                <a:ea typeface="Calibri" panose="020F0502020204030204" pitchFamily="34" charset="0"/>
              </a:rPr>
              <a:t>à</a:t>
            </a: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o để chứng minh ?</a:t>
            </a:r>
            <a:endParaRPr sz="35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Kết quả thí nghiệm của em thế n</a:t>
            </a:r>
            <a:r>
              <a:rPr sz="3500" b="1" dirty="0">
                <a:latin typeface="Times New Roman" panose="02020603050405020304" pitchFamily="18" charset="0"/>
                <a:ea typeface="Calibri" panose="020F0502020204030204" pitchFamily="34" charset="0"/>
              </a:rPr>
              <a:t>à</a:t>
            </a: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o ?</a:t>
            </a:r>
            <a:endParaRPr sz="35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Kết luận của em l</a:t>
            </a:r>
            <a:r>
              <a:rPr sz="3500" b="1" dirty="0">
                <a:latin typeface="Times New Roman" panose="02020603050405020304" pitchFamily="18" charset="0"/>
                <a:ea typeface="Calibri" panose="020F0502020204030204" pitchFamily="34" charset="0"/>
              </a:rPr>
              <a:t>à</a:t>
            </a: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 gì?</a:t>
            </a:r>
            <a:endParaRPr sz="3500" b="1" dirty="0">
              <a:latin typeface="Times New Roman" panose="02020603050405020304" pitchFamily="18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Char char="-"/>
            </a:pPr>
            <a:endParaRPr sz="1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dirty="0">
                <a:latin typeface="Times New Roman" panose="02020603050405020304" pitchFamily="18" charset="0"/>
                <a:cs typeface="Calibri" panose="020F0502020204030204" pitchFamily="34" charset="0"/>
              </a:rPr>
              <a:t>	</a:t>
            </a:r>
            <a:endParaRPr sz="1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dirty="0">
                <a:latin typeface="Times New Roman" panose="02020603050405020304" pitchFamily="18" charset="0"/>
                <a:cs typeface="Calibri" panose="020F0502020204030204" pitchFamily="34" charset="0"/>
              </a:rPr>
              <a:t> </a:t>
            </a:r>
            <a:endParaRPr sz="1400" dirty="0">
              <a:latin typeface="Calibri" panose="020F0502020204030204" pitchFamily="34" charset="0"/>
              <a:ea typeface="Calibri" panose="020F050202020403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7410" name="Picture 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1295400" y="685800"/>
            <a:ext cx="6591300" cy="2828925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5" name="Rectangle 4"/>
          <p:cNvSpPr/>
          <p:nvPr/>
        </p:nvSpPr>
        <p:spPr>
          <a:xfrm>
            <a:off x="152400" y="3657600"/>
            <a:ext cx="8802688" cy="742950"/>
          </a:xfrm>
          <a:prstGeom prst="rect">
            <a:avLst/>
          </a:prstGeom>
        </p:spPr>
        <p:txBody>
          <a:bodyPr>
            <a:spAutoFit/>
          </a:bodyPr>
          <a:p>
            <a:pPr algn="just">
              <a:lnSpc>
                <a:spcPct val="150000"/>
              </a:lnSpc>
              <a:buNone/>
            </a:pPr>
            <a:r>
              <a:rPr sz="32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Sóng âm truyền được trong môi trường chất rắn.</a:t>
            </a:r>
            <a:endParaRPr sz="3200" b="1" dirty="0">
              <a:solidFill>
                <a:srgbClr val="073C65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26" name="Picture 2" descr="Download Free png Child , Students, group of children studying illustration  ... - DLPNG.com"/>
          <p:cNvPicPr>
            <a:picLocks noChangeAspect="1" noChangeArrowheads="1"/>
          </p:cNvPicPr>
          <p:nvPr/>
        </p:nvPicPr>
        <p:blipFill>
          <a:blip r:embed="rId1" cstate="print"/>
          <a:srcRect/>
          <a:stretch>
            <a:fillRect/>
          </a:stretch>
        </p:blipFill>
        <p:spPr bwMode="auto">
          <a:xfrm>
            <a:off x="159036" y="103732"/>
            <a:ext cx="1829614" cy="10516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9459" name="Rectangle 5"/>
          <p:cNvSpPr/>
          <p:nvPr/>
        </p:nvSpPr>
        <p:spPr>
          <a:xfrm>
            <a:off x="2362200" y="338138"/>
            <a:ext cx="4799013" cy="584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HOẠT ĐỘNG NHÓM</a:t>
            </a:r>
            <a:endParaRPr lang="en-US" altLang="en-US" sz="3200" dirty="0">
              <a:solidFill>
                <a:srgbClr val="0000CC"/>
              </a:solidFill>
              <a:latin typeface="Palatino Linotype" panose="0204050205050503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44463" y="1524000"/>
            <a:ext cx="8839200" cy="1984375"/>
          </a:xfrm>
          <a:prstGeom prst="rect">
            <a:avLst/>
          </a:prstGeom>
        </p:spPr>
        <p:txBody>
          <a:bodyPr>
            <a:spAutoFit/>
          </a:bodyPr>
          <a:p>
            <a:pPr algn="just">
              <a:lnSpc>
                <a:spcPct val="150000"/>
              </a:lnSpc>
              <a:buNone/>
            </a:pPr>
            <a:r>
              <a:rPr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sz="32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 nghiệm 3: Tìm hiểu sự truyền sóng âm trong chất lỏng.</a:t>
            </a:r>
            <a:endParaRPr sz="3200" b="1" dirty="0">
              <a:solidFill>
                <a:srgbClr val="073C6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  <a:buNone/>
            </a:pPr>
            <a:endParaRPr dirty="0">
              <a:solidFill>
                <a:srgbClr val="002060"/>
              </a:solidFill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26" name="Picture 2" descr="Download Free png Child , Students, group of children studying illustration  ... - DLPNG.com"/>
          <p:cNvPicPr>
            <a:picLocks noChangeAspect="1" noChangeArrowheads="1"/>
          </p:cNvPicPr>
          <p:nvPr/>
        </p:nvPicPr>
        <p:blipFill>
          <a:blip r:embed="rId1" cstate="print"/>
          <a:srcRect/>
          <a:stretch>
            <a:fillRect/>
          </a:stretch>
        </p:blipFill>
        <p:spPr bwMode="auto">
          <a:xfrm>
            <a:off x="170759" y="11308"/>
            <a:ext cx="1829614" cy="10516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0483" name="Rectangle 5"/>
          <p:cNvSpPr/>
          <p:nvPr/>
        </p:nvSpPr>
        <p:spPr>
          <a:xfrm>
            <a:off x="2438400" y="244475"/>
            <a:ext cx="4799013" cy="584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HOẠT ĐỘNG NHÓM</a:t>
            </a:r>
            <a:endParaRPr lang="en-US" altLang="en-US" sz="3200" dirty="0">
              <a:solidFill>
                <a:srgbClr val="0000CC"/>
              </a:solidFill>
              <a:latin typeface="Palatino Linotype" panose="02040502050505030304" pitchFamily="18" charset="0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-76200" y="855663"/>
            <a:ext cx="9296400" cy="6265863"/>
          </a:xfrm>
          <a:prstGeom prst="rect">
            <a:avLst/>
          </a:prstGeom>
        </p:spPr>
        <p:txBody>
          <a:bodyPr>
            <a:spAutoFit/>
          </a:bodyPr>
          <a:p>
            <a:pPr algn="ctr">
              <a:lnSpc>
                <a:spcPct val="107000"/>
              </a:lnSpc>
              <a:spcAft>
                <a:spcPts val="800"/>
              </a:spcAft>
              <a:buNone/>
            </a:pPr>
            <a:r>
              <a:rPr sz="3200" b="1" dirty="0">
                <a:solidFill>
                  <a:srgbClr val="FF0000"/>
                </a:solidFill>
                <a:latin typeface="Times New Roman" panose="02020603050405020304" pitchFamily="18" charset="0"/>
                <a:cs typeface="Calibri" panose="020F0502020204030204" pitchFamily="34" charset="0"/>
              </a:rPr>
              <a:t>PHIẾU HỌC TẬP SỐ 3</a:t>
            </a:r>
            <a:endParaRPr sz="32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2800" b="1" dirty="0">
                <a:solidFill>
                  <a:srgbClr val="31489F"/>
                </a:solidFill>
                <a:latin typeface="Times New Roman" panose="02020603050405020304" pitchFamily="18" charset="0"/>
                <a:cs typeface="Calibri" panose="020F0502020204030204" pitchFamily="34" charset="0"/>
              </a:rPr>
              <a:t>Thí nghiệm 3: Tìm hiểu sự truyền sóng âm trong chất lỏng.</a:t>
            </a:r>
            <a:endParaRPr sz="2800" b="1" dirty="0">
              <a:solidFill>
                <a:srgbClr val="31489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22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</a:t>
            </a: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Theo em, âm thanh có truyền được trong chất lỏng không ?</a:t>
            </a:r>
            <a:endParaRPr sz="3500" b="1" dirty="0">
              <a:latin typeface="Times New Roman" panose="02020603050405020304" pitchFamily="18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Trong khay em có những dụng cụ gì? </a:t>
            </a:r>
            <a:endParaRPr sz="3500" dirty="0">
              <a:latin typeface="Times New Roman" panose="02020603050405020304" pitchFamily="18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Em sẽ  thí nghiệm thế n</a:t>
            </a:r>
            <a:r>
              <a:rPr sz="3500" b="1" dirty="0">
                <a:latin typeface="Times New Roman" panose="02020603050405020304" pitchFamily="18" charset="0"/>
                <a:ea typeface="Calibri" panose="020F0502020204030204" pitchFamily="34" charset="0"/>
              </a:rPr>
              <a:t>à</a:t>
            </a: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o để chứng minh ?</a:t>
            </a:r>
            <a:endParaRPr sz="35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Kết quả thí nghiệm của em thế n</a:t>
            </a:r>
            <a:r>
              <a:rPr sz="3500" b="1" dirty="0">
                <a:latin typeface="Times New Roman" panose="02020603050405020304" pitchFamily="18" charset="0"/>
                <a:ea typeface="Calibri" panose="020F0502020204030204" pitchFamily="34" charset="0"/>
              </a:rPr>
              <a:t>à</a:t>
            </a: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o ?</a:t>
            </a:r>
            <a:endParaRPr sz="35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- Kết luận của em l</a:t>
            </a:r>
            <a:r>
              <a:rPr sz="3500" b="1" dirty="0">
                <a:latin typeface="Times New Roman" panose="02020603050405020304" pitchFamily="18" charset="0"/>
                <a:ea typeface="Calibri" panose="020F0502020204030204" pitchFamily="34" charset="0"/>
              </a:rPr>
              <a:t>à</a:t>
            </a:r>
            <a:r>
              <a:rPr sz="3500" b="1" dirty="0">
                <a:latin typeface="Times New Roman" panose="02020603050405020304" pitchFamily="18" charset="0"/>
                <a:cs typeface="Calibri" panose="020F0502020204030204" pitchFamily="34" charset="0"/>
              </a:rPr>
              <a:t> gì?</a:t>
            </a:r>
            <a:endParaRPr sz="3500" b="1" dirty="0">
              <a:latin typeface="Times New Roman" panose="02020603050405020304" pitchFamily="18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Char char="-"/>
            </a:pPr>
            <a:endParaRPr sz="1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dirty="0">
                <a:latin typeface="Times New Roman" panose="02020603050405020304" pitchFamily="18" charset="0"/>
                <a:cs typeface="Calibri" panose="020F0502020204030204" pitchFamily="34" charset="0"/>
              </a:rPr>
              <a:t>	</a:t>
            </a:r>
            <a:endParaRPr sz="1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  <a:buNone/>
            </a:pPr>
            <a:r>
              <a:rPr dirty="0">
                <a:latin typeface="Times New Roman" panose="02020603050405020304" pitchFamily="18" charset="0"/>
                <a:cs typeface="Calibri" panose="020F0502020204030204" pitchFamily="34" charset="0"/>
              </a:rPr>
              <a:t> </a:t>
            </a:r>
            <a:endParaRPr sz="1400" dirty="0">
              <a:latin typeface="Calibri" panose="020F0502020204030204" pitchFamily="34" charset="0"/>
              <a:ea typeface="Calibri" panose="020F050202020403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21506" name="Picture 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2895600" y="838200"/>
            <a:ext cx="3448050" cy="25527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5" name="Rectangle 4"/>
          <p:cNvSpPr/>
          <p:nvPr/>
        </p:nvSpPr>
        <p:spPr>
          <a:xfrm>
            <a:off x="304800" y="3886200"/>
            <a:ext cx="8153400" cy="1570038"/>
          </a:xfrm>
          <a:prstGeom prst="rect">
            <a:avLst/>
          </a:prstGeom>
        </p:spPr>
        <p:txBody>
          <a:bodyPr>
            <a:spAutoFit/>
          </a:bodyPr>
          <a:p>
            <a:pPr algn="just">
              <a:lnSpc>
                <a:spcPct val="150000"/>
              </a:lnSpc>
              <a:buNone/>
            </a:pPr>
            <a:r>
              <a:rPr sz="32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Sóng âm truyền được trong môi trường chất lỏng</a:t>
            </a:r>
            <a:endParaRPr sz="3200" b="1" dirty="0">
              <a:solidFill>
                <a:srgbClr val="073C65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vert="horz" lIns="91440" tIns="45720" rIns="91440" bIns="45720" rtlCol="0" anchor="t" anchorCtr="0">
            <a:noAutofit/>
          </a:bodyPr>
          <a:lstStyle/>
          <a:p>
            <a:pPr marL="319405" marR="0" lvl="0" indent="-319405" algn="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rgbClr val="C3260C"/>
              </a:buClr>
              <a:buSzPct val="128000"/>
              <a:buFont typeface="Georgia" panose="02040502050405020303" pitchFamily="18" charset="0"/>
              <a:buChar char="*"/>
              <a:defRPr/>
            </a:pPr>
            <a:endParaRPr kumimoji="0" lang="en-US" sz="4600" b="1" i="0" u="none" strike="noStrike" kern="1200" cap="none" spc="0" normalizeH="0" baseline="0" noProof="0">
              <a:ln>
                <a:noFill/>
              </a:ln>
              <a:gradFill>
                <a:gsLst>
                  <a:gs pos="0">
                    <a:schemeClr val="tx1"/>
                  </a:gs>
                  <a:gs pos="40000">
                    <a:schemeClr val="tx1">
                      <a:lumMod val="75000"/>
                      <a:lumOff val="25000"/>
                    </a:schemeClr>
                  </a:gs>
                  <a:gs pos="100000">
                    <a:schemeClr val="tx2">
                      <a:alpha val="65000"/>
                    </a:schemeClr>
                  </a:gs>
                </a:gsLst>
                <a:lin ang="5400000" scaled="0"/>
              </a:gradFill>
              <a:effectLst>
                <a:reflection blurRad="6350" stA="55000" endA="300" endPos="45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pic>
        <p:nvPicPr>
          <p:cNvPr id="4" name="thí nghiệm về sự truyền âm trong chất lỏng - Experiment on sound transmission in liquid.mp4">
            <a:hlinkClick r:id="" action="ppaction://media"/>
          </p:cNvPr>
          <p:cNvPicPr>
            <a:picLocks noGrp="1" noRot="1" noChangeAspect="1"/>
          </p:cNvPicPr>
          <p:nvPr>
            <p:ph sz="quarter" idx="13"/>
            <a:videoFile r:link="rId1"/>
            <p:extLst>
              <p:ext uri="{DAA4B4D4-6D71-4841-9C94-3DE7FCFB9230}">
                <p14:media xmlns:p14="http://schemas.microsoft.com/office/powerpoint/2010/main" r:link="rId2"/>
              </p:ext>
            </p:extLst>
          </p:nvPr>
        </p:nvPicPr>
        <p:blipFill>
          <a:blip r:embed="rId3"/>
          <a:srcRect/>
          <a:stretch>
            <a:fillRect/>
          </a:stretch>
        </p:blipFill>
        <p:spPr>
          <a:xfrm>
            <a:off x="0" y="0"/>
            <a:ext cx="9186863" cy="6889750"/>
          </a:xfrm>
          <a:ln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96502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 fullScrn="0">
              <p:cMediaNode vol="80000" showWhenStopped="1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3" name="y2mate.com - Thí nghiệm về sự truyền âm trong chân không_1080p.mp4">
            <a:hlinkClick r:id="" action="ppaction://media"/>
          </p:cNvPr>
          <p:cNvPicPr>
            <a:picLocks noRot="1" noChangeAspect="1"/>
          </p:cNvPicPr>
          <p:nvPr>
            <a:videoFile r:link="rId1"/>
            <p:extLst>
              <p:ext uri="{DAA4B4D4-6D71-4841-9C94-3DE7FCFB9230}">
                <p14:media xmlns:p14="http://schemas.microsoft.com/office/powerpoint/2010/main" r:link="rId2"/>
              </p:ext>
            </p:extLst>
          </p:nvPr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7462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24578" name="Picture 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153988" y="31750"/>
            <a:ext cx="1219200" cy="9144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1507" name="TextBox 4"/>
          <p:cNvSpPr txBox="1">
            <a:spLocks noChangeArrowheads="1"/>
          </p:cNvSpPr>
          <p:nvPr/>
        </p:nvSpPr>
        <p:spPr bwMode="auto">
          <a:xfrm>
            <a:off x="6350" y="919163"/>
            <a:ext cx="8685213" cy="2862263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p>
            <a:pPr>
              <a:buNone/>
            </a:pPr>
            <a:r>
              <a:rPr lang="en-US" altLang="en-US" sz="4500" b="1" dirty="0">
                <a:solidFill>
                  <a:srgbClr val="21306A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Sóng âm truyền được trong các môi trường rắn, lỏng v</a:t>
            </a:r>
            <a:r>
              <a:rPr lang="en-US" altLang="en-US" sz="4500" b="1" dirty="0">
                <a:solidFill>
                  <a:srgbClr val="21306A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500" b="1" dirty="0">
                <a:solidFill>
                  <a:srgbClr val="21306A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khí. Nhưng không truyền được trong môi trường chân không.</a:t>
            </a:r>
            <a:endParaRPr lang="en-US" altLang="en-US" sz="4500" b="1" dirty="0">
              <a:solidFill>
                <a:srgbClr val="21306A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24580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4724400"/>
            <a:ext cx="9220200" cy="1271588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24578" name="Picture 4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428625" y="4191000"/>
            <a:ext cx="1019175" cy="854075"/>
          </a:xfrm>
          <a:prstGeom prst="rect">
            <a:avLst/>
          </a:prstGeom>
          <a:noFill/>
          <a:ln w="9525">
            <a:noFill/>
          </a:ln>
        </p:spPr>
      </p:pic>
      <p:pic>
        <p:nvPicPr>
          <p:cNvPr id="3" name="giai thich am khong khi.mp4">
            <a:hlinkClick r:id="" action="ppaction://media"/>
          </p:cNvPr>
          <p:cNvPicPr>
            <a:picLocks noRot="1"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link="rId3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90525" y="1381125"/>
            <a:ext cx="8448675" cy="2505075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4580" name="Rectangle 3"/>
          <p:cNvSpPr>
            <a:spLocks noChangeArrowheads="1"/>
          </p:cNvSpPr>
          <p:nvPr/>
        </p:nvSpPr>
        <p:spPr bwMode="auto">
          <a:xfrm>
            <a:off x="711200" y="4713288"/>
            <a:ext cx="8128000" cy="1938338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p>
            <a:pPr>
              <a:buNone/>
            </a:pPr>
            <a:r>
              <a:rPr lang="en-US" altLang="en-US" sz="4000" b="1" dirty="0">
                <a:solidFill>
                  <a:srgbClr val="21306A"/>
                </a:solidFill>
                <a:latin typeface="Times New Roman" panose="02020603050405020304" pitchFamily="18" charset="0"/>
                <a:cs typeface="Calibri" panose="020F0502020204030204" pitchFamily="34" charset="0"/>
              </a:rPr>
              <a:t>Sóng âm trong không khí được lan truyền bởi sự dao động (dãn, nén) của các lớp không khí.</a:t>
            </a:r>
            <a:endParaRPr lang="en-US" altLang="en-US" sz="4000" b="1" dirty="0">
              <a:solidFill>
                <a:srgbClr val="21306A"/>
              </a:solidFill>
              <a:latin typeface="Palatino Linotype" panose="02040502050505030304" pitchFamily="18" charset="0"/>
            </a:endParaRPr>
          </a:p>
        </p:txBody>
      </p:sp>
      <p:sp>
        <p:nvSpPr>
          <p:cNvPr id="25605" name="TextBox 10"/>
          <p:cNvSpPr txBox="1"/>
          <p:nvPr/>
        </p:nvSpPr>
        <p:spPr>
          <a:xfrm>
            <a:off x="223838" y="242888"/>
            <a:ext cx="8829675" cy="10779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III/ SỰ TRUYỀN SÓNG ÂM TRONG KHÔNG KHÍ.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066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 fullScrn="0">
              <p:cMediaNode vol="80000" showWhenStopped="1">
                <p:cTn id="13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14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" fill="hold">
                      <p:stCondLst>
                        <p:cond delay="0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8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  <p:bldLst>
      <p:bldP spid="24580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6626" name="TextBox 4"/>
          <p:cNvSpPr txBox="1"/>
          <p:nvPr/>
        </p:nvSpPr>
        <p:spPr>
          <a:xfrm>
            <a:off x="304800" y="228600"/>
            <a:ext cx="6019800" cy="24003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vi-VN" altLang="en-US" sz="3000" b="1" dirty="0">
                <a:solidFill>
                  <a:srgbClr val="008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Vận dụng trang 69 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 Mô tả hiện tượng xảy ra với ngọn nến trong thí nghiệm như hình dưới đây khi người ta bật loa phát nhạc (với âm lượng vừa). Giải thích hiện tượng.</a:t>
            </a:r>
            <a:endParaRPr lang="en-US" altLang="en-US" sz="30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26627" name="Picture 5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6248400" y="147638"/>
            <a:ext cx="2590800" cy="2290762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8" name="TextBox 7"/>
          <p:cNvSpPr txBox="1"/>
          <p:nvPr/>
        </p:nvSpPr>
        <p:spPr>
          <a:xfrm>
            <a:off x="152400" y="3048000"/>
            <a:ext cx="8534400" cy="332422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just"/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 thích: Khi bật loa phát nhạc, m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 loa dao động. Sự dao động dãn, nén của m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 loa l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 ngọn nến cũng thay đổi chiều. Khi m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 loa dao động dãn thì ngọn lửa nến có xu hướng hướng về phía bên phải, v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ngược lại, khi m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 loa dao động nén thì ngọn lửa lại bay về phía bên trái dẫn đến ngọn lửa của cây nến cũng dao động.</a:t>
            </a:r>
            <a:endParaRPr lang="vi-VN" altLang="en-US" sz="3000" dirty="0">
              <a:solidFill>
                <a:srgbClr val="222222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1925" y="1447800"/>
            <a:ext cx="8905875" cy="3322638"/>
          </a:xfrm>
          <a:ln/>
        </p:spPr>
        <p:txBody>
          <a:bodyPr vert="horz" wrap="square" lIns="91440" tIns="45720" rIns="91440" bIns="45720" anchor="t" anchorCtr="0"/>
          <a:p>
            <a:pPr marL="44450" indent="0">
              <a:buNone/>
            </a:pPr>
            <a:r>
              <a:rPr lang="en-US" altLang="en-US" sz="40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Dựa v</a:t>
            </a:r>
            <a:r>
              <a:rPr lang="en-US" altLang="en-US" sz="4000" b="1" dirty="0">
                <a:solidFill>
                  <a:srgbClr val="073C65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b="1" dirty="0">
                <a:solidFill>
                  <a:srgbClr val="073C6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 nội dung giải thích sự lan truyền song âm phát ra từ một cái loa trong không khí , em hãy giải thích sự lan truyền sóng âm phát ra từ một cái trống trong không khí.</a:t>
            </a:r>
            <a:endParaRPr lang="en-US" altLang="en-US" sz="4000" b="1" dirty="0">
              <a:solidFill>
                <a:srgbClr val="073C6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4450" indent="0">
              <a:lnSpc>
                <a:spcPct val="150000"/>
              </a:lnSpc>
              <a:buNone/>
            </a:pPr>
            <a:endParaRPr lang="en-US" altLang="en-US" sz="2400" dirty="0">
              <a:solidFill>
                <a:srgbClr val="00206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27651" name="Picture 2" descr="Making the most of study groups - Magazines - DAWN.COM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0" y="204788"/>
            <a:ext cx="1603375" cy="962025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7652" name="Rectangle 7"/>
          <p:cNvSpPr/>
          <p:nvPr/>
        </p:nvSpPr>
        <p:spPr>
          <a:xfrm>
            <a:off x="1752600" y="393700"/>
            <a:ext cx="5429250" cy="584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HOẠT ĐỘNG NHÓM NHỎ</a:t>
            </a:r>
            <a:endParaRPr lang="en-US" altLang="en-US" sz="3200" dirty="0">
              <a:solidFill>
                <a:srgbClr val="0000CC"/>
              </a:solidFill>
              <a:latin typeface="Palatino Linotype" panose="0204050205050503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charRg st="0" end="17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charRg st="0" end="17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7" name="Rectangle 6"/>
          <p:cNvSpPr/>
          <p:nvPr/>
        </p:nvSpPr>
        <p:spPr>
          <a:xfrm>
            <a:off x="0" y="1085850"/>
            <a:ext cx="9144000" cy="34925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vi-VN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8675" name="TextBox 10"/>
          <p:cNvSpPr txBox="1"/>
          <p:nvPr/>
        </p:nvSpPr>
        <p:spPr>
          <a:xfrm>
            <a:off x="609600" y="334963"/>
            <a:ext cx="7635875" cy="585787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LUYỆN TẬP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026" name="Picture 2" descr="Download Free png Child , Students, group of children studying illustration  ... - DLPNG.com"/>
          <p:cNvPicPr>
            <a:picLocks noChangeAspect="1" noChangeArrowheads="1"/>
          </p:cNvPicPr>
          <p:nvPr/>
        </p:nvPicPr>
        <p:blipFill>
          <a:blip r:embed="rId1" cstate="print"/>
          <a:srcRect/>
          <a:stretch>
            <a:fillRect/>
          </a:stretch>
        </p:blipFill>
        <p:spPr bwMode="auto">
          <a:xfrm>
            <a:off x="153174" y="1186813"/>
            <a:ext cx="1829614" cy="10516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8677" name="Rectangle 5"/>
          <p:cNvSpPr/>
          <p:nvPr/>
        </p:nvSpPr>
        <p:spPr>
          <a:xfrm>
            <a:off x="2173288" y="1285875"/>
            <a:ext cx="4797425" cy="584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HOẠT ĐỘNG NHÓM</a:t>
            </a:r>
            <a:endParaRPr lang="en-US" altLang="en-US" sz="3200" dirty="0">
              <a:solidFill>
                <a:srgbClr val="0000CC"/>
              </a:solidFill>
              <a:latin typeface="Palatino Linotype" panose="02040502050505030304" pitchFamily="18" charset="0"/>
            </a:endParaRPr>
          </a:p>
        </p:txBody>
      </p:sp>
      <p:pic>
        <p:nvPicPr>
          <p:cNvPr id="25606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2070100"/>
            <a:ext cx="9144000" cy="478790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7" name="Rectangle 6"/>
          <p:cNvSpPr/>
          <p:nvPr/>
        </p:nvSpPr>
        <p:spPr>
          <a:xfrm>
            <a:off x="0" y="987425"/>
            <a:ext cx="9144000" cy="34925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vi-VN" sz="1800" b="0" i="0" u="none" strike="noStrike" kern="1200" cap="none" spc="0" normalizeH="0" baseline="0" noProof="0">
              <a:ln>
                <a:noFill/>
              </a:ln>
              <a:solidFill>
                <a:schemeClr val="lt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9699" name="TextBox 10"/>
          <p:cNvSpPr txBox="1"/>
          <p:nvPr/>
        </p:nvSpPr>
        <p:spPr>
          <a:xfrm>
            <a:off x="457200" y="327025"/>
            <a:ext cx="7635875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VẬN DỤNG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26630" name="Picture 1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0" y="1371600"/>
            <a:ext cx="9144000" cy="548640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>
          <a:xfrm>
            <a:off x="139360" y="2543762"/>
            <a:ext cx="8865279" cy="1847703"/>
          </a:xfrm>
          <a:ln/>
          <a:effectLst/>
          <a:scene3d>
            <a:camera prst="orthographicFront"/>
            <a:lightRig rig="balanced" dir="t"/>
          </a:scene3d>
          <a:sp3d prstMaterial="plastic"/>
        </p:spPr>
        <p:txBody>
          <a:bodyPr vert="horz" wrap="square" lIns="91440" tIns="45720" rIns="91440" bIns="45720" numCol="1" anchor="t" anchorCtr="0" compatLnSpc="1">
            <a:normAutofit/>
          </a:bodyPr>
          <a:lstStyle/>
          <a:p>
            <a:pPr marL="457200" marR="0" lvl="0" indent="-457200" algn="l" defTabSz="914400" rtl="0" eaLnBrk="0" fontAlgn="base" latinLnBrk="0" hangingPunct="0">
              <a:lnSpc>
                <a:spcPct val="120000"/>
              </a:lnSpc>
              <a:spcBef>
                <a:spcPts val="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AutoNum type="arabicPeriod"/>
              <a:defRPr/>
            </a:pP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Hình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thức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: HS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làm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việc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cá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nhân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.</a:t>
            </a: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highlight>
                <a:srgbClr val="FFFFFF"/>
              </a:highlight>
              <a:uLnTx/>
              <a:uFillTx/>
              <a:latin typeface="Times New Roman" panose="02020603050405020304" pitchFamily="18" charset="0"/>
              <a:ea typeface="A3.NotoSans-San" panose="020B0502040504020204" pitchFamily="34" charset="0"/>
              <a:cs typeface="Times New Roman" panose="02020603050405020304" pitchFamily="18" charset="0"/>
            </a:endParaRPr>
          </a:p>
          <a:p>
            <a:pPr marL="457200" marR="0" lvl="0" indent="-457200" algn="l" defTabSz="914400" rtl="0" eaLnBrk="0" fontAlgn="base" latinLnBrk="0" hangingPunct="0">
              <a:lnSpc>
                <a:spcPct val="120000"/>
              </a:lnSpc>
              <a:spcBef>
                <a:spcPts val="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AutoNum type="arabicPeriod"/>
              <a:defRPr/>
            </a:pP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Nhiệm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vụ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: 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Chế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tạo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ĐIỆN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THOẠI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DÂY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highlight>
                  <a:srgbClr val="FFFFFF"/>
                </a:highlight>
                <a:uLnTx/>
                <a:uFillTx/>
                <a:latin typeface="Times New Roman" panose="02020603050405020304" pitchFamily="18" charset="0"/>
                <a:ea typeface="A3.NotoSans-San" panose="020B0502040504020204" pitchFamily="34" charset="0"/>
                <a:cs typeface="Times New Roman" panose="02020603050405020304" pitchFamily="18" charset="0"/>
              </a:rPr>
              <a:t>.</a:t>
            </a: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highlight>
                <a:srgbClr val="FFFFFF"/>
              </a:highlight>
              <a:uLnTx/>
              <a:uFillTx/>
              <a:latin typeface="Times New Roman" panose="02020603050405020304" pitchFamily="18" charset="0"/>
              <a:ea typeface="A3.NotoSans-San" panose="020B0502040504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30723" name="TextBox 6"/>
          <p:cNvSpPr txBox="1"/>
          <p:nvPr/>
        </p:nvSpPr>
        <p:spPr>
          <a:xfrm>
            <a:off x="381000" y="76200"/>
            <a:ext cx="9144000" cy="584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/>
            <a:r>
              <a:rPr lang="en-US" alt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NHIỆM VỤ VỀ NHÀ</a:t>
            </a:r>
            <a:endParaRPr lang="en-US" altLang="en-US" sz="32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30724" name="Graphic 7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279400" y="76200"/>
            <a:ext cx="2433638" cy="2433638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  <p:transition spd="slow">
    <p:push dir="r"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5" name="TextBox 4"/>
          <p:cNvSpPr txBox="1"/>
          <p:nvPr/>
        </p:nvSpPr>
        <p:spPr>
          <a:xfrm>
            <a:off x="76200" y="2457450"/>
            <a:ext cx="8458200" cy="44005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just"/>
            <a:r>
              <a:rPr lang="vi-VN" altLang="en-US" sz="3500" b="1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Trả lời:</a:t>
            </a:r>
            <a:endParaRPr lang="vi-VN" altLang="en-US" sz="3500" dirty="0">
              <a:solidFill>
                <a:srgbClr val="222222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Tiếng vo ve ấy được phát ra từ đôi cánh của chúng.</a:t>
            </a:r>
            <a:endParaRPr lang="vi-VN" altLang="en-US" sz="3500" dirty="0">
              <a:solidFill>
                <a:srgbClr val="222222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 thích: Khi các lo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côn trùng bay, chúng sử dụng đôi cánh đập lên đạp xuống để bay, phát ra âm thanh, âm thanh n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 sẽ truyền qua môi trường không khí v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đến tai người nghe, vì vậy tai ta nghe được tiếng vo ve đó.</a:t>
            </a:r>
            <a:endParaRPr lang="vi-VN" altLang="en-US" sz="3500" dirty="0">
              <a:solidFill>
                <a:srgbClr val="222222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31747" name="TextBox 6"/>
          <p:cNvSpPr txBox="1"/>
          <p:nvPr/>
        </p:nvSpPr>
        <p:spPr>
          <a:xfrm>
            <a:off x="304800" y="304800"/>
            <a:ext cx="8610600" cy="22463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vi-VN" altLang="en-US" sz="3500" b="1" dirty="0">
                <a:solidFill>
                  <a:srgbClr val="008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vi-VN" altLang="en-US" sz="3500" b="1" dirty="0">
                <a:solidFill>
                  <a:srgbClr val="008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b="1" dirty="0">
                <a:solidFill>
                  <a:srgbClr val="008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1 trang 69 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Một số lo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côn trùng như ruồi, muỗi, ong khi bay sẽ phát ra tiếng vo ve. Tiếng vo ve ấy được phát ra từ bộ phận n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 của chúng? Giải thích.</a:t>
            </a:r>
            <a:endParaRPr lang="en-US" altLang="en-US" sz="35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32770" name="TextBox 4"/>
          <p:cNvSpPr txBox="1"/>
          <p:nvPr/>
        </p:nvSpPr>
        <p:spPr>
          <a:xfrm>
            <a:off x="381000" y="228600"/>
            <a:ext cx="8488363" cy="19383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en-US" altLang="en-US" sz="4000" b="1" dirty="0">
                <a:solidFill>
                  <a:srgbClr val="008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en-US" altLang="en-US" sz="4000" b="1" dirty="0">
                <a:solidFill>
                  <a:srgbClr val="008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b="1" dirty="0">
                <a:solidFill>
                  <a:srgbClr val="008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2 trang 69 </a:t>
            </a:r>
            <a:r>
              <a:rPr lang="en-US" altLang="en-US" sz="40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Nêu một số ví dụ chứng tỏ sóng âm có thể truyền đi trong chất lỏng.</a:t>
            </a:r>
            <a:endParaRPr lang="en-US" altLang="en-US" sz="40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30163" y="2740025"/>
            <a:ext cx="8839200" cy="38623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just"/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Ví dụ:</a:t>
            </a:r>
            <a:endParaRPr lang="vi-VN" altLang="en-US" sz="3500" dirty="0">
              <a:solidFill>
                <a:srgbClr val="222222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+ Khi bơi dưới nước, ta có thể nghe được tiếng sùng sục của bong bóng nước. Như vậy sóng âm có thể truyền qua chất lỏng</a:t>
            </a:r>
            <a:endParaRPr lang="vi-VN" altLang="en-US" sz="3500" dirty="0">
              <a:solidFill>
                <a:srgbClr val="222222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+ Đ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 cá heo bơi dưới nước, khi chúng kêu, ta ở trên bờ có thể nghe tiếng kêu của chúng phát ra. Chứng tỏ sóng âm truyền qua được nước.</a:t>
            </a:r>
            <a:endParaRPr lang="vi-VN" altLang="en-US" sz="3500" dirty="0">
              <a:solidFill>
                <a:srgbClr val="222222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33794" name="TextBox 4"/>
          <p:cNvSpPr txBox="1"/>
          <p:nvPr/>
        </p:nvSpPr>
        <p:spPr>
          <a:xfrm>
            <a:off x="152400" y="228600"/>
            <a:ext cx="8763000" cy="22463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vi-VN" altLang="en-US" sz="3500" b="1" dirty="0">
                <a:solidFill>
                  <a:srgbClr val="008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vi-VN" altLang="en-US" sz="3500" b="1" dirty="0">
                <a:solidFill>
                  <a:srgbClr val="008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b="1" dirty="0">
                <a:solidFill>
                  <a:srgbClr val="008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3 trang 69 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 Trong thí nghiệm nhu hình bên, khi người ta gõ v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 một âm thoa đặt gần đó cũng dao động theo. Thí nghiệm n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 chứng tỏ điều gì?</a:t>
            </a:r>
            <a:endParaRPr lang="en-US" altLang="en-US" sz="35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33795" name="Picture 5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2971800" y="2209800"/>
            <a:ext cx="5334000" cy="2173288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8" name="TextBox 7"/>
          <p:cNvSpPr txBox="1"/>
          <p:nvPr/>
        </p:nvSpPr>
        <p:spPr>
          <a:xfrm>
            <a:off x="457200" y="4724400"/>
            <a:ext cx="8229600" cy="17081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 nghiệm n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 chứng tỏ sóng âm truyền được qua chất rắn, không khí v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3500" dirty="0">
                <a:solidFill>
                  <a:srgbClr val="22222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sóng âm có thể phản xạ lại được.</a:t>
            </a:r>
            <a:endParaRPr lang="en-US" altLang="en-US" sz="35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theme/theme1.xml><?xml version="1.0" encoding="utf-8"?>
<a:theme xmlns:a="http://schemas.openxmlformats.org/drawingml/2006/main" name="Slipstream">
  <a:themeElements>
    <a:clrScheme name="Slipstream">
      <a:dk1>
        <a:sysClr val="windowText" lastClr="000000"/>
      </a:dk1>
      <a:lt1>
        <a:sysClr val="window" lastClr="FFFFFF"/>
      </a:lt1>
      <a:dk2>
        <a:srgbClr val="212745"/>
      </a:dk2>
      <a:lt2>
        <a:srgbClr val="B4DCFA"/>
      </a:lt2>
      <a:accent1>
        <a:srgbClr val="4E67C8"/>
      </a:accent1>
      <a:accent2>
        <a:srgbClr val="5ECCF3"/>
      </a:accent2>
      <a:accent3>
        <a:srgbClr val="A7EA52"/>
      </a:accent3>
      <a:accent4>
        <a:srgbClr val="5DCEAF"/>
      </a:accent4>
      <a:accent5>
        <a:srgbClr val="FF8021"/>
      </a:accent5>
      <a:accent6>
        <a:srgbClr val="F14124"/>
      </a:accent6>
      <a:hlink>
        <a:srgbClr val="56C7AA"/>
      </a:hlink>
      <a:folHlink>
        <a:srgbClr val="59A8D1"/>
      </a:folHlink>
    </a:clrScheme>
    <a:fontScheme name="Slipstream">
      <a:majorFont>
        <a:latin typeface="Trebuchet MS"/>
        <a:ea typeface=""/>
        <a:cs typeface=""/>
        <a:font script="Jpan" typeface="HGｺﾞｼｯｸM"/>
        <a:font script="Hang" typeface="HY그래픽B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HGｺﾞｼｯｸM"/>
        <a:font script="Hang" typeface="HY그래픽M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Slipstream">
      <a:fillStyleLst>
        <a:solidFill>
          <a:schemeClr val="phClr"/>
        </a:solidFill>
        <a:gradFill rotWithShape="1">
          <a:gsLst>
            <a:gs pos="28000">
              <a:schemeClr val="phClr">
                <a:tint val="18000"/>
                <a:satMod val="120000"/>
                <a:lumMod val="88000"/>
              </a:schemeClr>
            </a:gs>
            <a:gs pos="100000">
              <a:schemeClr val="phClr">
                <a:tint val="40000"/>
                <a:satMod val="100000"/>
                <a:lumMod val="7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lumMod val="95000"/>
              </a:schemeClr>
            </a:gs>
            <a:gs pos="100000">
              <a:schemeClr val="phClr">
                <a:shade val="82000"/>
                <a:satMod val="125000"/>
                <a:lumMod val="74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satMod val="125000"/>
              <a:lumMod val="7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50800" dir="5400000" sx="98000" sy="98000" rotWithShape="0">
              <a:srgbClr val="000000">
                <a:alpha val="20000"/>
              </a:srgbClr>
            </a:outerShdw>
          </a:effectLst>
        </a:effectStyle>
        <a:effectStyle>
          <a:effectLst>
            <a:outerShdw blurRad="40005" dist="22984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alanced" dir="tr"/>
          </a:scene3d>
          <a:sp3d prstMaterial="matte">
            <a:bevelT w="19050" h="38100"/>
          </a:sp3d>
        </a:effectStyle>
        <a:effectStyle>
          <a:effectLst>
            <a:reflection blurRad="38100" stA="26000" endPos="23000" dist="25400" dir="5400000" sy="-100000" rotWithShape="0"/>
          </a:effectLst>
          <a:scene3d>
            <a:camera prst="orthographicFront">
              <a:rot lat="0" lon="0" rev="0"/>
            </a:camera>
            <a:lightRig rig="balanced" dir="tr"/>
          </a:scene3d>
          <a:sp3d contourW="14605" prstMaterial="plastic">
            <a:bevelT w="50800"/>
            <a:contourClr>
              <a:schemeClr val="phClr">
                <a:shade val="30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shade val="90000"/>
                <a:satMod val="160000"/>
                <a:lumMod val="100000"/>
              </a:schemeClr>
            </a:gs>
            <a:gs pos="60000">
              <a:schemeClr val="phClr">
                <a:tint val="95000"/>
                <a:shade val="100000"/>
                <a:satMod val="130000"/>
                <a:lumMod val="130000"/>
              </a:schemeClr>
            </a:gs>
            <a:gs pos="100000">
              <a:schemeClr val="phClr">
                <a:tint val="97000"/>
                <a:shade val="100000"/>
                <a:hueMod val="100000"/>
                <a:satMod val="140000"/>
                <a:lumMod val="80000"/>
              </a:schemeClr>
            </a:gs>
          </a:gsLst>
          <a:path path="circle">
            <a:fillToRect l="20000" t="10000" r="20000" b="60000"/>
          </a:path>
        </a:gradFill>
        <a:gradFill rotWithShape="1">
          <a:gsLst>
            <a:gs pos="0">
              <a:schemeClr val="phClr">
                <a:tint val="94000"/>
                <a:satMod val="160000"/>
                <a:lumMod val="160000"/>
              </a:schemeClr>
            </a:gs>
            <a:gs pos="42000">
              <a:schemeClr val="phClr">
                <a:tint val="94000"/>
                <a:shade val="94000"/>
                <a:satMod val="160000"/>
                <a:lumMod val="130000"/>
              </a:schemeClr>
            </a:gs>
            <a:gs pos="100000">
              <a:schemeClr val="phClr">
                <a:tint val="97000"/>
                <a:shade val="94000"/>
                <a:satMod val="180000"/>
                <a:lumMod val="84000"/>
              </a:schemeClr>
            </a:gs>
          </a:gsLst>
          <a:path path="circle">
            <a:fillToRect l="24000" t="44000" r="24000" b="12000"/>
          </a:path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4132</Words>
  <Application>WPS Presentation</Application>
  <PresentationFormat>On-screen Show (4:3)</PresentationFormat>
  <Paragraphs>121</Paragraphs>
  <Slides>28</Slides>
  <Notes>0</Notes>
  <HiddenSlides>0</HiddenSlides>
  <MMClips>5</MMClips>
  <ScaleCrop>false</ScaleCrop>
  <HeadingPairs>
    <vt:vector size="6" baseType="variant">
      <vt:variant>
        <vt:lpstr>已用的字体</vt:lpstr>
      </vt:variant>
      <vt:variant>
        <vt:i4>12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28</vt:i4>
      </vt:variant>
    </vt:vector>
  </HeadingPairs>
  <TitlesOfParts>
    <vt:vector size="41" baseType="lpstr">
      <vt:lpstr>Arial</vt:lpstr>
      <vt:lpstr>SimSun</vt:lpstr>
      <vt:lpstr>Wingdings</vt:lpstr>
      <vt:lpstr>Palatino Linotype</vt:lpstr>
      <vt:lpstr>Trebuchet MS</vt:lpstr>
      <vt:lpstr>Georgia</vt:lpstr>
      <vt:lpstr>Calibri</vt:lpstr>
      <vt:lpstr>Times New Roman</vt:lpstr>
      <vt:lpstr>Microsoft YaHei</vt:lpstr>
      <vt:lpstr>Arial Unicode MS</vt:lpstr>
      <vt:lpstr>A3.NotoSans-San</vt:lpstr>
      <vt:lpstr>Yu Gothic UI</vt:lpstr>
      <vt:lpstr>Slipstream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Company>Microsoft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>HP</cp:lastModifiedBy>
  <cp:revision>2</cp:revision>
  <dcterms:created xsi:type="dcterms:W3CDTF">2021-07-21T01:56:21Z</dcterms:created>
  <dcterms:modified xsi:type="dcterms:W3CDTF">2023-12-07T13:11:12Z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DED2F96F694D4E17B27F1A427D392909_13</vt:lpwstr>
  </property>
  <property fmtid="{D5CDD505-2E9C-101B-9397-08002B2CF9AE}" pid="3" name="KSOProductBuildVer">
    <vt:lpwstr>1033-12.2.0.13359</vt:lpwstr>
  </property>
</Properties>
</file>