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</p:sldMasterIdLst>
  <p:notesMasterIdLst>
    <p:notesMasterId r:id="rId20"/>
  </p:notesMasterIdLst>
  <p:sldIdLst>
    <p:sldId id="263" r:id="rId4"/>
    <p:sldId id="300" r:id="rId5"/>
    <p:sldId id="301" r:id="rId6"/>
    <p:sldId id="302" r:id="rId7"/>
    <p:sldId id="280" r:id="rId8"/>
    <p:sldId id="277" r:id="rId9"/>
    <p:sldId id="278" r:id="rId10"/>
    <p:sldId id="266" r:id="rId11"/>
    <p:sldId id="267" r:id="rId12"/>
    <p:sldId id="272" r:id="rId13"/>
    <p:sldId id="268" r:id="rId14"/>
    <p:sldId id="299" r:id="rId15"/>
    <p:sldId id="273" r:id="rId16"/>
    <p:sldId id="269" r:id="rId17"/>
    <p:sldId id="303" r:id="rId18"/>
    <p:sldId id="295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100" d="100"/>
          <a:sy n="100" d="100"/>
        </p:scale>
        <p:origin x="-4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B5F6-2DF6-47A1-BC88-4999E6408725}" type="datetimeFigureOut">
              <a:rPr lang="vi-VN" smtClean="0"/>
              <a:t>05/12/2023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AA03-76FE-4890-8C97-D43112CCD7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4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Clik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bút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AA03-76FE-4890-8C97-D43112CCD7C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4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Clik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bút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quay</a:t>
            </a:r>
            <a:endParaRPr lang="vi-VN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AA03-76FE-4890-8C97-D43112CCD7C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28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4" y="411511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=""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=""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87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7" y="473949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3" y="1094737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28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A46AF6-C61F-49C9-B105-2BB3AFB83232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03D95B-20B7-46CA-99B8-35C76F5B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7F52BD-8035-4703-928E-E6A44B899DA8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048AE0-8C99-448E-BB70-B84B6D55C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7155F7-EC1D-4030-8EBD-289743CB3D81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9643AF-0588-498A-BF1B-35F52E76F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4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3854AB-B439-4F0B-B700-ADB799EBD433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E5E5B9-5088-4FAE-90B4-9CF67ED1F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93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40A948-DBB7-4F21-97D6-E556D4C6A82E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97F6D6-B27A-4372-9520-600926352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2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ECD94A-D150-4FF5-B5A7-D99CFDF052FA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CBC92B-31EA-4B96-AD7E-3908688F4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A530A6-4545-4E2D-A36C-FB51118F3E8E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0E27F6-0497-4735-8ACB-64A5C3D0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9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7F6220-8701-48C2-B8BA-C4FE7B33A6C1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234A6C-5D0E-4F87-B38C-C4657B6A5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3681B5-DCCB-4E3C-A966-A5EF35E9FFFE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848D5C-83F2-41DA-AE42-1276ADAE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D9DC97-37D9-47DE-8464-FA419338B2A1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156D0C7-F4D1-4CB5-8908-993C8F622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8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63B2A0-D07B-4404-BE26-D0538B8BE77E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1EB6CB-5E83-4C87-B2ED-F32F203D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88B0-4212-4359-87C8-4E1EEF4E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E4EDA3FC-7C0C-4013-8BEB-6C289895949C}" type="datetimeFigureOut">
              <a:rPr lang="en-US"/>
              <a:pPr defTabSz="914400">
                <a:defRPr/>
              </a:pPr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18FA949E-8094-4021-B1F8-5FA84538C208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11" Type="http://schemas.microsoft.com/office/2007/relationships/hdphoto" Target="../media/hdphoto5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762000" y="1123950"/>
            <a:ext cx="815340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THỰC HÀNH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 SINH VẬT – ÔN TẬP CHỦ ĐỀ 6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62">
        <p:split orient="vert"/>
      </p:transition>
    </mc:Choice>
    <mc:Fallback xmlns="">
      <p:transition spd="slow" advTm="110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biểu bì vảy hành dưới kính hiển vi (hoặc quan sát hình vẽ biểu bì  vảy hành) | Học cùng hocthoi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39433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90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 SÁT HÌNH DẠNG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VẢY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81000" y="529641"/>
            <a:ext cx="5334000" cy="2057400"/>
          </a:xfrm>
          <a:prstGeom prst="cloudCallout">
            <a:avLst>
              <a:gd name="adj1" fmla="val 45772"/>
              <a:gd name="adj2" fmla="val 71741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sát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tế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bào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vảy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hành ta làm như thế nào?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44" y="3285874"/>
            <a:ext cx="2536156" cy="1676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3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4984"/>
            <a:ext cx="7467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63500"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81" y="590550"/>
            <a:ext cx="1573619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962150"/>
            <a:ext cx="6426553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mác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372" y="1931165"/>
            <a:ext cx="1067628" cy="923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3006864"/>
            <a:ext cx="56388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2000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vảy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đậy</a:t>
            </a:r>
            <a:r>
              <a:rPr lang="en-US" sz="2000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lamen</a:t>
            </a:r>
            <a:endParaRPr lang="vi-VN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935112"/>
            <a:ext cx="1809750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207" y="2931733"/>
            <a:ext cx="1333793" cy="927304"/>
          </a:xfrm>
          <a:prstGeom prst="rect">
            <a:avLst/>
          </a:prstGeom>
        </p:spPr>
      </p:pic>
      <p:sp>
        <p:nvSpPr>
          <p:cNvPr id="13" name="Notched Right Arrow 12"/>
          <p:cNvSpPr/>
          <p:nvPr/>
        </p:nvSpPr>
        <p:spPr>
          <a:xfrm>
            <a:off x="7543800" y="3268181"/>
            <a:ext cx="273034" cy="3810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76201" y="4324350"/>
            <a:ext cx="617219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4: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10x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40x</a:t>
            </a:r>
            <a:endParaRPr lang="vi-VN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5" y="3943350"/>
            <a:ext cx="1381125" cy="1200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-190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QUAN SÁT HÌNH DẠNG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VẢY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5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28"/>
    </mc:Choice>
    <mc:Fallback xmlns="">
      <p:transition spd="slow" advTm="35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nh - Phòng Thí Nghiệm Sinh Học | Cộng đồng Học sinh Việt Nam - HOCMAI 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275"/>
            <a:ext cx="35814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nh học 6 Bài 6: Quan sát tế bào thực vật - giasubachkho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4440"/>
            <a:ext cx="5172075" cy="38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6"/>
    </mc:Choice>
    <mc:Fallback xmlns="">
      <p:transition spd="slow" advTm="1340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Ếch đồng - Hoplobatrachus rugulosus - Tép B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3"/>
          <a:stretch/>
        </p:blipFill>
        <p:spPr bwMode="auto">
          <a:xfrm>
            <a:off x="152400" y="2876550"/>
            <a:ext cx="3733800" cy="217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98" y="7420"/>
            <a:ext cx="905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DẠNG TẾ BÀO BIỂU BÌ DA ẾCH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43200" y="530640"/>
            <a:ext cx="6096849" cy="2574510"/>
          </a:xfrm>
          <a:prstGeom prst="cloudCallout">
            <a:avLst>
              <a:gd name="adj1" fmla="val -32677"/>
              <a:gd name="adj2" fmla="val 7793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Da cũng là cơ quan được cấu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bởi tế bào, vậy để quan sát hình dạng tế bào biểu bì da ếch ta làm như thế nào?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389" y="3258977"/>
            <a:ext cx="2626611" cy="1758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5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49"/>
    </mc:Choice>
    <mc:Fallback xmlns="">
      <p:transition spd="slow" advTm="964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4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DẠNG TẾ BÀO BIỂU BÌ DA ẾCH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476" y="743758"/>
            <a:ext cx="68019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endParaRPr lang="vi-VN" sz="1800" dirty="0"/>
          </a:p>
        </p:txBody>
      </p:sp>
      <p:sp>
        <p:nvSpPr>
          <p:cNvPr id="4" name="Rectangle 3"/>
          <p:cNvSpPr/>
          <p:nvPr/>
        </p:nvSpPr>
        <p:spPr>
          <a:xfrm>
            <a:off x="797804" y="1684067"/>
            <a:ext cx="68019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methylene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vi-VN" sz="1800" dirty="0"/>
          </a:p>
        </p:txBody>
      </p:sp>
      <p:sp>
        <p:nvSpPr>
          <p:cNvPr id="5" name="Rectangle 4"/>
          <p:cNvSpPr/>
          <p:nvPr/>
        </p:nvSpPr>
        <p:spPr>
          <a:xfrm>
            <a:off x="794132" y="2700355"/>
            <a:ext cx="68056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endParaRPr lang="vi-VN" sz="1800" dirty="0"/>
          </a:p>
        </p:txBody>
      </p:sp>
      <p:sp>
        <p:nvSpPr>
          <p:cNvPr id="6" name="Rectangle 5"/>
          <p:cNvSpPr/>
          <p:nvPr/>
        </p:nvSpPr>
        <p:spPr>
          <a:xfrm>
            <a:off x="801476" y="3363444"/>
            <a:ext cx="6801998" cy="7571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vi-V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mẩu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804" y="4363819"/>
            <a:ext cx="680199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5: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vi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10x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40x</a:t>
            </a:r>
            <a:endParaRPr lang="vi-VN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76" y="273719"/>
            <a:ext cx="1181736" cy="1070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092" y="1354136"/>
            <a:ext cx="1195920" cy="976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92" y="2360609"/>
            <a:ext cx="1195920" cy="918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092" y="3309790"/>
            <a:ext cx="1195920" cy="96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282" y="4301669"/>
            <a:ext cx="1199730" cy="841831"/>
          </a:xfrm>
          <a:prstGeom prst="rect">
            <a:avLst/>
          </a:prstGeom>
        </p:spPr>
      </p:pic>
      <p:pic>
        <p:nvPicPr>
          <p:cNvPr id="2050" name="Picture 2" descr="239068579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294"/>
            <a:ext cx="739258" cy="7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39068579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" y="1709381"/>
            <a:ext cx="739258" cy="7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39068579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" y="2506980"/>
            <a:ext cx="739258" cy="7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39068579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" y="4301669"/>
            <a:ext cx="739258" cy="7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39068579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" y="3381316"/>
            <a:ext cx="739258" cy="73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8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95"/>
    </mc:Choice>
    <mc:Fallback xmlns="">
      <p:transition spd="slow" advTm="44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01791"/>
            <a:ext cx="8915400" cy="6411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09006"/>
              </p:ext>
            </p:extLst>
          </p:nvPr>
        </p:nvGraphicFramePr>
        <p:xfrm>
          <a:off x="304800" y="895350"/>
          <a:ext cx="8610600" cy="4187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9800"/>
                <a:gridCol w="2590800"/>
              </a:tblGrid>
              <a:tr h="72612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ảnh 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366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366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366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ếch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2806748"/>
            <a:ext cx="16002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3962281"/>
            <a:ext cx="1676399" cy="1120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68" y="1733550"/>
            <a:ext cx="1490932" cy="99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6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7"/>
    </mc:Choice>
    <mc:Fallback xmlns="">
      <p:transition spd="slow" advTm="2314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1219200" y="1657350"/>
            <a:ext cx="6889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5400" b="1" smtClean="0">
                <a:solidFill>
                  <a:srgbClr val="FF0000"/>
                </a:solidFill>
              </a:rPr>
              <a:t>CHÚC CÁC EM HỌC TỐT</a:t>
            </a:r>
          </a:p>
        </p:txBody>
      </p:sp>
      <p:pic>
        <p:nvPicPr>
          <p:cNvPr id="3584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3150"/>
            <a:ext cx="3064001" cy="235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2"/>
    </mc:Choice>
    <mc:Fallback xmlns="">
      <p:transition spd="slow" advTm="167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19300" y="285750"/>
            <a:ext cx="4457700" cy="21145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2663328" y="827543"/>
            <a:ext cx="367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143185" y="2343150"/>
            <a:ext cx="5486399" cy="21336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/>
          <p:cNvSpPr txBox="1"/>
          <p:nvPr/>
        </p:nvSpPr>
        <p:spPr>
          <a:xfrm>
            <a:off x="2971800" y="2724150"/>
            <a:ext cx="4581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đĩa (tế bào hồng cầu), hình sao (tế bào thần kinh), hình trụ (tế bào biểu mô), hình sợi (tế bào cơ),...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3712370"/>
            <a:ext cx="1735931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19300" y="0"/>
            <a:ext cx="4457700" cy="24003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2743200" y="51435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Hãy kể tên các thành phần có ở cả tế bào nhân sơ và tế bào nhân thực?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48000" y="2229029"/>
            <a:ext cx="4752975" cy="290645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/>
          <p:cNvSpPr txBox="1"/>
          <p:nvPr/>
        </p:nvSpPr>
        <p:spPr>
          <a:xfrm>
            <a:off x="4038600" y="2748827"/>
            <a:ext cx="3267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(1)	 màng tế bào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(2)	 chất tế bào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(3)	 vùng nhân (tế bào nhân sơ) hoặc nhân (tế bào nhân thực).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3"/>
            <a:ext cx="1735931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286000" y="0"/>
            <a:ext cx="4457700" cy="21145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2871731" y="408807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295400" y="2114550"/>
            <a:ext cx="7010400" cy="21717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/>
          <p:cNvSpPr txBox="1"/>
          <p:nvPr/>
        </p:nvSpPr>
        <p:spPr>
          <a:xfrm>
            <a:off x="1981200" y="2757588"/>
            <a:ext cx="598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35" y="3718323"/>
            <a:ext cx="1735931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609600" y="514350"/>
            <a:ext cx="815340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THỰC HÀNH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TẾ BÀO SINH VẬT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87655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THỰC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 TẾ BÀO SINH VẬT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140"/>
    </mc:Choice>
    <mc:Fallback xmlns="">
      <p:transition advTm="131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622"/>
            <a:ext cx="36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DỤNG CỤ: 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85" y="480134"/>
            <a:ext cx="1832386" cy="1376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97" y="1782617"/>
            <a:ext cx="2224087" cy="865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667" t="18282" r="5555" b="20044"/>
          <a:stretch/>
        </p:blipFill>
        <p:spPr>
          <a:xfrm>
            <a:off x="2204262" y="2944369"/>
            <a:ext cx="1890713" cy="185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99" y="2917325"/>
            <a:ext cx="1909172" cy="1849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805" y="222044"/>
            <a:ext cx="1984281" cy="189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32518" b="23846"/>
          <a:stretch/>
        </p:blipFill>
        <p:spPr>
          <a:xfrm>
            <a:off x="6568304" y="3562350"/>
            <a:ext cx="2433017" cy="123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8001" y="2950888"/>
            <a:ext cx="1835945" cy="1835945"/>
          </a:xfrm>
          <a:prstGeom prst="rect">
            <a:avLst/>
          </a:prstGeom>
        </p:spPr>
      </p:pic>
      <p:pic>
        <p:nvPicPr>
          <p:cNvPr id="1026" name="Picture 2" descr="mobile mats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4" y="197429"/>
            <a:ext cx="2232575" cy="28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18" y="438150"/>
            <a:ext cx="1967189" cy="208001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1171" y="2496192"/>
            <a:ext cx="1305946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Kính hiển vi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0231" y="813065"/>
            <a:ext cx="1137964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Kính lúp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47384" y="2496192"/>
            <a:ext cx="1387449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Đĩa đồng hồ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8790" y="2112376"/>
            <a:ext cx="1170310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Pipette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2812" y="4485362"/>
            <a:ext cx="1524000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Kim mũi mác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86600" y="3028950"/>
            <a:ext cx="1672592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Bình thủy tinh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491" y="4705350"/>
            <a:ext cx="1122626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La men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07714" y="4705350"/>
            <a:ext cx="1122626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Lam kính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3580" y="4705350"/>
            <a:ext cx="1122626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Panh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0"/>
    </mc:Choice>
    <mc:Fallback xmlns="">
      <p:transition spd="slow" advTm="126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21321"/>
            <a:ext cx="2533828" cy="16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0411"/>
          <a:stretch/>
        </p:blipFill>
        <p:spPr>
          <a:xfrm>
            <a:off x="5968884" y="2681351"/>
            <a:ext cx="3051372" cy="1929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62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HÓA CHẤT, MẪU VẬT: 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2249422"/>
            <a:ext cx="1827864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 cá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0" y="4635551"/>
            <a:ext cx="1827864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 sống 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46814" y="4701509"/>
            <a:ext cx="1827864" cy="355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 hành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176" t="4073" r="-2176" b="16514"/>
          <a:stretch/>
        </p:blipFill>
        <p:spPr>
          <a:xfrm>
            <a:off x="2190832" y="713627"/>
            <a:ext cx="1932961" cy="2848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9066" t="4184" r="30561" b="2423"/>
          <a:stretch/>
        </p:blipFill>
        <p:spPr>
          <a:xfrm>
            <a:off x="53065" y="713626"/>
            <a:ext cx="2057400" cy="403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679" y="64782"/>
            <a:ext cx="3111186" cy="21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3"/>
    </mc:Choice>
    <mc:Fallback xmlns="">
      <p:transition spd="slow" advTm="117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6695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328" y="81976"/>
            <a:ext cx="904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pt-B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</a:t>
            </a:r>
            <a:r>
              <a:rPr lang="pt-BR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DẠNG, KÍCH THƯỚC TẾ BÀO TRỨNG CÁ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90860"/>
            <a:ext cx="5105400" cy="238004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29000" y="543640"/>
            <a:ext cx="5625029" cy="2047219"/>
          </a:xfrm>
          <a:prstGeom prst="cloudCallout">
            <a:avLst>
              <a:gd name="adj1" fmla="val -36039"/>
              <a:gd name="adj2" fmla="val 8419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Để quan sát hình dạng và kích thước tê' bào trứng cá cần làm như thế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4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"/>
    </mc:Choice>
    <mc:Fallback xmlns="">
      <p:transition spd="slow" advTm="6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766" y="2046569"/>
            <a:ext cx="225456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878" y="361950"/>
            <a:ext cx="2085975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76021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994283"/>
            <a:ext cx="1828800" cy="171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1288" y="4019046"/>
            <a:ext cx="280511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Mô tả tế bào trứng cá thông qua hình ảnh</a:t>
            </a:r>
            <a:endParaRPr lang="vi-VN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4062"/>
          <a:stretch/>
        </p:blipFill>
        <p:spPr>
          <a:xfrm>
            <a:off x="5548312" y="3736784"/>
            <a:ext cx="1462088" cy="139065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1924" y="742950"/>
            <a:ext cx="1666876" cy="3943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047520" y="528768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1524000" y="2273907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948460" y="3937890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503" y="820751"/>
            <a:ext cx="401793" cy="366636"/>
          </a:xfrm>
          <a:prstGeom prst="rect">
            <a:avLst/>
          </a:prstGeom>
        </p:spPr>
      </p:pic>
      <p:pic>
        <p:nvPicPr>
          <p:cNvPr id="22" name="Picture 2" descr="Thiết bị dạy học tối thiểu | LMôn Khoa Học Tự Nhiên | Trang 3 trên 4 |  Thiết bị dạy học tối thiểu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58">
            <a:off x="5422965" y="-437010"/>
            <a:ext cx="2108070" cy="21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37680" cy="743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6337" y="3822456"/>
            <a:ext cx="1835055" cy="1219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10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9"/>
    </mc:Choice>
    <mc:Fallback xmlns="">
      <p:transition spd="slow" advTm="3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5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4|2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6|9.9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3|13.9|0.8|1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615</Words>
  <Application>Microsoft Office PowerPoint</Application>
  <PresentationFormat>On-screen Show (16:9)</PresentationFormat>
  <Paragraphs>62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Cover and End Slide Master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270</cp:revision>
  <dcterms:created xsi:type="dcterms:W3CDTF">2020-08-13T16:18:19Z</dcterms:created>
  <dcterms:modified xsi:type="dcterms:W3CDTF">2023-12-05T14:28:47Z</dcterms:modified>
</cp:coreProperties>
</file>