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sldIdLst>
    <p:sldId id="256" r:id="rId3"/>
    <p:sldId id="257" r:id="rId4"/>
    <p:sldId id="272" r:id="rId5"/>
    <p:sldId id="259" r:id="rId6"/>
    <p:sldId id="266" r:id="rId7"/>
    <p:sldId id="258" r:id="rId8"/>
    <p:sldId id="267" r:id="rId9"/>
    <p:sldId id="268" r:id="rId10"/>
    <p:sldId id="269" r:id="rId11"/>
    <p:sldId id="261" r:id="rId12"/>
    <p:sldId id="270" r:id="rId13"/>
    <p:sldId id="276" r:id="rId14"/>
    <p:sldId id="262" r:id="rId15"/>
    <p:sldId id="271" r:id="rId16"/>
    <p:sldId id="263" r:id="rId17"/>
    <p:sldId id="264" r:id="rId18"/>
    <p:sldId id="274" r:id="rId19"/>
    <p:sldId id="277" r:id="rId20"/>
    <p:sldId id="278" r:id="rId21"/>
    <p:sldId id="273" r:id="rId22"/>
    <p:sldId id="279" r:id="rId23"/>
  </p:sldIdLst>
  <p:sldSz cx="10080625" cy="5670550"/>
  <p:notesSz cx="7772400" cy="100584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0" d="100"/>
          <a:sy n="50" d="100"/>
        </p:scale>
        <p:origin x="93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n-US" sz="4400" b="0" strike="noStrike" spc="-1">
              <a:latin typeface="Arial"/>
            </a:endParaRPr>
          </a:p>
        </p:txBody>
      </p:sp>
      <p:sp>
        <p:nvSpPr>
          <p:cNvPr id="24" name="PlaceHolder 2"/>
          <p:cNvSpPr>
            <a:spLocks noGrp="1"/>
          </p:cNvSpPr>
          <p:nvPr>
            <p:ph type="body"/>
          </p:nvPr>
        </p:nvSpPr>
        <p:spPr>
          <a:xfrm>
            <a:off x="504000" y="1326600"/>
            <a:ext cx="9072000" cy="1568520"/>
          </a:xfrm>
          <a:prstGeom prst="rect">
            <a:avLst/>
          </a:prstGeom>
        </p:spPr>
        <p:txBody>
          <a:bodyPr lIns="0" tIns="0" rIns="0" bIns="0">
            <a:normAutofit/>
          </a:bodyPr>
          <a:lstStyle/>
          <a:p>
            <a:endParaRPr lang="en-US" sz="3200" b="0" strike="noStrike" spc="-1">
              <a:latin typeface="Arial"/>
            </a:endParaRPr>
          </a:p>
        </p:txBody>
      </p:sp>
      <p:sp>
        <p:nvSpPr>
          <p:cNvPr id="25" name="PlaceHolder 3"/>
          <p:cNvSpPr>
            <a:spLocks noGrp="1"/>
          </p:cNvSpPr>
          <p:nvPr>
            <p:ph type="body"/>
          </p:nvPr>
        </p:nvSpPr>
        <p:spPr>
          <a:xfrm>
            <a:off x="504000" y="3044520"/>
            <a:ext cx="9072000" cy="15685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n-US" sz="4400" b="0" strike="noStrike" spc="-1">
              <a:latin typeface="Arial"/>
            </a:endParaRPr>
          </a:p>
        </p:txBody>
      </p:sp>
      <p:sp>
        <p:nvSpPr>
          <p:cNvPr id="27" name="PlaceHolder 2"/>
          <p:cNvSpPr>
            <a:spLocks noGrp="1"/>
          </p:cNvSpPr>
          <p:nvPr>
            <p:ph type="body"/>
          </p:nvPr>
        </p:nvSpPr>
        <p:spPr>
          <a:xfrm>
            <a:off x="504000" y="1326600"/>
            <a:ext cx="4426920" cy="1568520"/>
          </a:xfrm>
          <a:prstGeom prst="rect">
            <a:avLst/>
          </a:prstGeom>
        </p:spPr>
        <p:txBody>
          <a:bodyPr lIns="0" tIns="0" rIns="0" bIns="0">
            <a:normAutofit/>
          </a:bodyPr>
          <a:lstStyle/>
          <a:p>
            <a:endParaRPr lang="en-US" sz="3200" b="0" strike="noStrike" spc="-1">
              <a:latin typeface="Arial"/>
            </a:endParaRPr>
          </a:p>
        </p:txBody>
      </p:sp>
      <p:sp>
        <p:nvSpPr>
          <p:cNvPr id="28" name="PlaceHolder 3"/>
          <p:cNvSpPr>
            <a:spLocks noGrp="1"/>
          </p:cNvSpPr>
          <p:nvPr>
            <p:ph type="body"/>
          </p:nvPr>
        </p:nvSpPr>
        <p:spPr>
          <a:xfrm>
            <a:off x="5152680" y="1326600"/>
            <a:ext cx="4426920" cy="1568520"/>
          </a:xfrm>
          <a:prstGeom prst="rect">
            <a:avLst/>
          </a:prstGeom>
        </p:spPr>
        <p:txBody>
          <a:bodyPr lIns="0" tIns="0" rIns="0" bIns="0">
            <a:normAutofit/>
          </a:bodyPr>
          <a:lstStyle/>
          <a:p>
            <a:endParaRPr lang="en-US" sz="3200" b="0" strike="noStrike" spc="-1">
              <a:latin typeface="Arial"/>
            </a:endParaRPr>
          </a:p>
        </p:txBody>
      </p:sp>
      <p:sp>
        <p:nvSpPr>
          <p:cNvPr id="29" name="PlaceHolder 4"/>
          <p:cNvSpPr>
            <a:spLocks noGrp="1"/>
          </p:cNvSpPr>
          <p:nvPr>
            <p:ph type="body"/>
          </p:nvPr>
        </p:nvSpPr>
        <p:spPr>
          <a:xfrm>
            <a:off x="504000" y="3044520"/>
            <a:ext cx="4426920" cy="1568520"/>
          </a:xfrm>
          <a:prstGeom prst="rect">
            <a:avLst/>
          </a:prstGeom>
        </p:spPr>
        <p:txBody>
          <a:bodyPr lIns="0" tIns="0" rIns="0" bIns="0">
            <a:normAutofit/>
          </a:bodyPr>
          <a:lstStyle/>
          <a:p>
            <a:endParaRPr lang="en-US" sz="3200" b="0" strike="noStrike" spc="-1">
              <a:latin typeface="Arial"/>
            </a:endParaRPr>
          </a:p>
        </p:txBody>
      </p:sp>
      <p:sp>
        <p:nvSpPr>
          <p:cNvPr id="30" name="PlaceHolder 5"/>
          <p:cNvSpPr>
            <a:spLocks noGrp="1"/>
          </p:cNvSpPr>
          <p:nvPr>
            <p:ph type="body"/>
          </p:nvPr>
        </p:nvSpPr>
        <p:spPr>
          <a:xfrm>
            <a:off x="5152680" y="3044520"/>
            <a:ext cx="4426920" cy="15685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n-US" sz="4400" b="0" strike="noStrike" spc="-1">
              <a:latin typeface="Arial"/>
            </a:endParaRPr>
          </a:p>
        </p:txBody>
      </p:sp>
      <p:sp>
        <p:nvSpPr>
          <p:cNvPr id="32" name="PlaceHolder 2"/>
          <p:cNvSpPr>
            <a:spLocks noGrp="1"/>
          </p:cNvSpPr>
          <p:nvPr>
            <p:ph type="body"/>
          </p:nvPr>
        </p:nvSpPr>
        <p:spPr>
          <a:xfrm>
            <a:off x="504000" y="1326600"/>
            <a:ext cx="2921040" cy="1568520"/>
          </a:xfrm>
          <a:prstGeom prst="rect">
            <a:avLst/>
          </a:prstGeom>
        </p:spPr>
        <p:txBody>
          <a:bodyPr lIns="0" tIns="0" rIns="0" bIns="0">
            <a:normAutofit/>
          </a:bodyPr>
          <a:lstStyle/>
          <a:p>
            <a:endParaRPr lang="en-US" sz="3200" b="0" strike="noStrike" spc="-1">
              <a:latin typeface="Arial"/>
            </a:endParaRPr>
          </a:p>
        </p:txBody>
      </p:sp>
      <p:sp>
        <p:nvSpPr>
          <p:cNvPr id="33" name="PlaceHolder 3"/>
          <p:cNvSpPr>
            <a:spLocks noGrp="1"/>
          </p:cNvSpPr>
          <p:nvPr>
            <p:ph type="body"/>
          </p:nvPr>
        </p:nvSpPr>
        <p:spPr>
          <a:xfrm>
            <a:off x="3571560" y="1326600"/>
            <a:ext cx="2921040" cy="1568520"/>
          </a:xfrm>
          <a:prstGeom prst="rect">
            <a:avLst/>
          </a:prstGeom>
        </p:spPr>
        <p:txBody>
          <a:bodyPr lIns="0" tIns="0" rIns="0" bIns="0">
            <a:normAutofit/>
          </a:bodyPr>
          <a:lstStyle/>
          <a:p>
            <a:endParaRPr lang="en-US" sz="3200" b="0" strike="noStrike" spc="-1">
              <a:latin typeface="Arial"/>
            </a:endParaRPr>
          </a:p>
        </p:txBody>
      </p:sp>
      <p:sp>
        <p:nvSpPr>
          <p:cNvPr id="34" name="PlaceHolder 4"/>
          <p:cNvSpPr>
            <a:spLocks noGrp="1"/>
          </p:cNvSpPr>
          <p:nvPr>
            <p:ph type="body"/>
          </p:nvPr>
        </p:nvSpPr>
        <p:spPr>
          <a:xfrm>
            <a:off x="6639120" y="1326600"/>
            <a:ext cx="2921040" cy="1568520"/>
          </a:xfrm>
          <a:prstGeom prst="rect">
            <a:avLst/>
          </a:prstGeom>
        </p:spPr>
        <p:txBody>
          <a:bodyPr lIns="0" tIns="0" rIns="0" bIns="0">
            <a:normAutofit/>
          </a:bodyPr>
          <a:lstStyle/>
          <a:p>
            <a:endParaRPr lang="en-US" sz="3200" b="0" strike="noStrike" spc="-1">
              <a:latin typeface="Arial"/>
            </a:endParaRPr>
          </a:p>
        </p:txBody>
      </p:sp>
      <p:sp>
        <p:nvSpPr>
          <p:cNvPr id="35" name="PlaceHolder 5"/>
          <p:cNvSpPr>
            <a:spLocks noGrp="1"/>
          </p:cNvSpPr>
          <p:nvPr>
            <p:ph type="body"/>
          </p:nvPr>
        </p:nvSpPr>
        <p:spPr>
          <a:xfrm>
            <a:off x="504000" y="3044520"/>
            <a:ext cx="2921040" cy="1568520"/>
          </a:xfrm>
          <a:prstGeom prst="rect">
            <a:avLst/>
          </a:prstGeom>
        </p:spPr>
        <p:txBody>
          <a:bodyPr lIns="0" tIns="0" rIns="0" bIns="0">
            <a:normAutofit/>
          </a:bodyPr>
          <a:lstStyle/>
          <a:p>
            <a:endParaRPr lang="en-US" sz="3200" b="0" strike="noStrike" spc="-1">
              <a:latin typeface="Arial"/>
            </a:endParaRPr>
          </a:p>
        </p:txBody>
      </p:sp>
      <p:sp>
        <p:nvSpPr>
          <p:cNvPr id="36" name="PlaceHolder 6"/>
          <p:cNvSpPr>
            <a:spLocks noGrp="1"/>
          </p:cNvSpPr>
          <p:nvPr>
            <p:ph type="body"/>
          </p:nvPr>
        </p:nvSpPr>
        <p:spPr>
          <a:xfrm>
            <a:off x="3571560" y="3044520"/>
            <a:ext cx="2921040" cy="1568520"/>
          </a:xfrm>
          <a:prstGeom prst="rect">
            <a:avLst/>
          </a:prstGeom>
        </p:spPr>
        <p:txBody>
          <a:bodyPr lIns="0" tIns="0" rIns="0" bIns="0">
            <a:normAutofit/>
          </a:bodyPr>
          <a:lstStyle/>
          <a:p>
            <a:endParaRPr lang="en-US" sz="3200" b="0" strike="noStrike" spc="-1">
              <a:latin typeface="Arial"/>
            </a:endParaRPr>
          </a:p>
        </p:txBody>
      </p:sp>
      <p:sp>
        <p:nvSpPr>
          <p:cNvPr id="37" name="PlaceHolder 7"/>
          <p:cNvSpPr>
            <a:spLocks noGrp="1"/>
          </p:cNvSpPr>
          <p:nvPr>
            <p:ph type="body"/>
          </p:nvPr>
        </p:nvSpPr>
        <p:spPr>
          <a:xfrm>
            <a:off x="6639120" y="3044520"/>
            <a:ext cx="2921040" cy="15685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1"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n-US" sz="4400" b="0" strike="noStrike" spc="-1">
              <a:latin typeface="Arial"/>
            </a:endParaRPr>
          </a:p>
        </p:txBody>
      </p:sp>
      <p:sp>
        <p:nvSpPr>
          <p:cNvPr id="42" name="PlaceHolder 2"/>
          <p:cNvSpPr>
            <a:spLocks noGrp="1"/>
          </p:cNvSpPr>
          <p:nvPr>
            <p:ph type="subTitle"/>
          </p:nvPr>
        </p:nvSpPr>
        <p:spPr>
          <a:xfrm>
            <a:off x="504000" y="1326600"/>
            <a:ext cx="9072000" cy="328860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3"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n-US" sz="4400" b="0" strike="noStrike" spc="-1">
              <a:latin typeface="Arial"/>
            </a:endParaRPr>
          </a:p>
        </p:txBody>
      </p:sp>
      <p:sp>
        <p:nvSpPr>
          <p:cNvPr id="44" name="PlaceHolder 2"/>
          <p:cNvSpPr>
            <a:spLocks noGrp="1"/>
          </p:cNvSpPr>
          <p:nvPr>
            <p:ph type="body"/>
          </p:nvPr>
        </p:nvSpPr>
        <p:spPr>
          <a:xfrm>
            <a:off x="504000" y="1326600"/>
            <a:ext cx="9072000" cy="328860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n-US" sz="4400" b="0" strike="noStrike" spc="-1">
              <a:latin typeface="Arial"/>
            </a:endParaRPr>
          </a:p>
        </p:txBody>
      </p:sp>
      <p:sp>
        <p:nvSpPr>
          <p:cNvPr id="46" name="PlaceHolder 2"/>
          <p:cNvSpPr>
            <a:spLocks noGrp="1"/>
          </p:cNvSpPr>
          <p:nvPr>
            <p:ph type="body"/>
          </p:nvPr>
        </p:nvSpPr>
        <p:spPr>
          <a:xfrm>
            <a:off x="504000" y="1326600"/>
            <a:ext cx="4426920" cy="3288600"/>
          </a:xfrm>
          <a:prstGeom prst="rect">
            <a:avLst/>
          </a:prstGeom>
        </p:spPr>
        <p:txBody>
          <a:bodyPr lIns="0" tIns="0" rIns="0" bIns="0">
            <a:normAutofit/>
          </a:bodyPr>
          <a:lstStyle/>
          <a:p>
            <a:endParaRPr lang="en-US" sz="3200" b="0" strike="noStrike" spc="-1">
              <a:latin typeface="Arial"/>
            </a:endParaRPr>
          </a:p>
        </p:txBody>
      </p:sp>
      <p:sp>
        <p:nvSpPr>
          <p:cNvPr id="47" name="PlaceHolder 3"/>
          <p:cNvSpPr>
            <a:spLocks noGrp="1"/>
          </p:cNvSpPr>
          <p:nvPr>
            <p:ph type="body"/>
          </p:nvPr>
        </p:nvSpPr>
        <p:spPr>
          <a:xfrm>
            <a:off x="5152680" y="1326600"/>
            <a:ext cx="4426920" cy="328860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8"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9" name="PlaceHolder 1"/>
          <p:cNvSpPr>
            <a:spLocks noGrp="1"/>
          </p:cNvSpPr>
          <p:nvPr>
            <p:ph type="subTitle"/>
          </p:nvPr>
        </p:nvSpPr>
        <p:spPr>
          <a:xfrm>
            <a:off x="504000" y="226080"/>
            <a:ext cx="9072000" cy="438840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n-US" sz="4400" b="0" strike="noStrike" spc="-1">
              <a:latin typeface="Arial"/>
            </a:endParaRPr>
          </a:p>
        </p:txBody>
      </p:sp>
      <p:sp>
        <p:nvSpPr>
          <p:cNvPr id="51" name="PlaceHolder 2"/>
          <p:cNvSpPr>
            <a:spLocks noGrp="1"/>
          </p:cNvSpPr>
          <p:nvPr>
            <p:ph type="body"/>
          </p:nvPr>
        </p:nvSpPr>
        <p:spPr>
          <a:xfrm>
            <a:off x="504000" y="1326600"/>
            <a:ext cx="4426920" cy="1568520"/>
          </a:xfrm>
          <a:prstGeom prst="rect">
            <a:avLst/>
          </a:prstGeom>
        </p:spPr>
        <p:txBody>
          <a:bodyPr lIns="0" tIns="0" rIns="0" bIns="0">
            <a:normAutofit/>
          </a:bodyPr>
          <a:lstStyle/>
          <a:p>
            <a:endParaRPr lang="en-US" sz="3200" b="0" strike="noStrike" spc="-1">
              <a:latin typeface="Arial"/>
            </a:endParaRPr>
          </a:p>
        </p:txBody>
      </p:sp>
      <p:sp>
        <p:nvSpPr>
          <p:cNvPr id="52" name="PlaceHolder 3"/>
          <p:cNvSpPr>
            <a:spLocks noGrp="1"/>
          </p:cNvSpPr>
          <p:nvPr>
            <p:ph type="body"/>
          </p:nvPr>
        </p:nvSpPr>
        <p:spPr>
          <a:xfrm>
            <a:off x="5152680" y="1326600"/>
            <a:ext cx="4426920" cy="3288600"/>
          </a:xfrm>
          <a:prstGeom prst="rect">
            <a:avLst/>
          </a:prstGeom>
        </p:spPr>
        <p:txBody>
          <a:bodyPr lIns="0" tIns="0" rIns="0" bIns="0">
            <a:normAutofit/>
          </a:bodyPr>
          <a:lstStyle/>
          <a:p>
            <a:endParaRPr lang="en-US" sz="3200" b="0" strike="noStrike" spc="-1">
              <a:latin typeface="Arial"/>
            </a:endParaRPr>
          </a:p>
        </p:txBody>
      </p:sp>
      <p:sp>
        <p:nvSpPr>
          <p:cNvPr id="53" name="PlaceHolder 4"/>
          <p:cNvSpPr>
            <a:spLocks noGrp="1"/>
          </p:cNvSpPr>
          <p:nvPr>
            <p:ph type="body"/>
          </p:nvPr>
        </p:nvSpPr>
        <p:spPr>
          <a:xfrm>
            <a:off x="504000" y="3044520"/>
            <a:ext cx="4426920" cy="15685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n-US" sz="4400" b="0" strike="noStrike" spc="-1">
              <a:latin typeface="Arial"/>
            </a:endParaRPr>
          </a:p>
        </p:txBody>
      </p:sp>
      <p:sp>
        <p:nvSpPr>
          <p:cNvPr id="3" name="PlaceHolder 2"/>
          <p:cNvSpPr>
            <a:spLocks noGrp="1"/>
          </p:cNvSpPr>
          <p:nvPr>
            <p:ph type="subTitle"/>
          </p:nvPr>
        </p:nvSpPr>
        <p:spPr>
          <a:xfrm>
            <a:off x="504000" y="1326600"/>
            <a:ext cx="9072000" cy="328860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n-US" sz="4400" b="0" strike="noStrike" spc="-1">
              <a:latin typeface="Arial"/>
            </a:endParaRPr>
          </a:p>
        </p:txBody>
      </p:sp>
      <p:sp>
        <p:nvSpPr>
          <p:cNvPr id="55" name="PlaceHolder 2"/>
          <p:cNvSpPr>
            <a:spLocks noGrp="1"/>
          </p:cNvSpPr>
          <p:nvPr>
            <p:ph type="body"/>
          </p:nvPr>
        </p:nvSpPr>
        <p:spPr>
          <a:xfrm>
            <a:off x="504000" y="1326600"/>
            <a:ext cx="4426920" cy="3288600"/>
          </a:xfrm>
          <a:prstGeom prst="rect">
            <a:avLst/>
          </a:prstGeom>
        </p:spPr>
        <p:txBody>
          <a:bodyPr lIns="0" tIns="0" rIns="0" bIns="0">
            <a:normAutofit/>
          </a:bodyPr>
          <a:lstStyle/>
          <a:p>
            <a:endParaRPr lang="en-US" sz="3200" b="0" strike="noStrike" spc="-1">
              <a:latin typeface="Arial"/>
            </a:endParaRPr>
          </a:p>
        </p:txBody>
      </p:sp>
      <p:sp>
        <p:nvSpPr>
          <p:cNvPr id="56" name="PlaceHolder 3"/>
          <p:cNvSpPr>
            <a:spLocks noGrp="1"/>
          </p:cNvSpPr>
          <p:nvPr>
            <p:ph type="body"/>
          </p:nvPr>
        </p:nvSpPr>
        <p:spPr>
          <a:xfrm>
            <a:off x="5152680" y="1326600"/>
            <a:ext cx="4426920" cy="1568520"/>
          </a:xfrm>
          <a:prstGeom prst="rect">
            <a:avLst/>
          </a:prstGeom>
        </p:spPr>
        <p:txBody>
          <a:bodyPr lIns="0" tIns="0" rIns="0" bIns="0">
            <a:normAutofit/>
          </a:bodyPr>
          <a:lstStyle/>
          <a:p>
            <a:endParaRPr lang="en-US" sz="3200" b="0" strike="noStrike" spc="-1">
              <a:latin typeface="Arial"/>
            </a:endParaRPr>
          </a:p>
        </p:txBody>
      </p:sp>
      <p:sp>
        <p:nvSpPr>
          <p:cNvPr id="57" name="PlaceHolder 4"/>
          <p:cNvSpPr>
            <a:spLocks noGrp="1"/>
          </p:cNvSpPr>
          <p:nvPr>
            <p:ph type="body"/>
          </p:nvPr>
        </p:nvSpPr>
        <p:spPr>
          <a:xfrm>
            <a:off x="5152680" y="3044520"/>
            <a:ext cx="4426920" cy="15685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n-US" sz="4400" b="0" strike="noStrike" spc="-1">
              <a:latin typeface="Arial"/>
            </a:endParaRPr>
          </a:p>
        </p:txBody>
      </p:sp>
      <p:sp>
        <p:nvSpPr>
          <p:cNvPr id="59" name="PlaceHolder 2"/>
          <p:cNvSpPr>
            <a:spLocks noGrp="1"/>
          </p:cNvSpPr>
          <p:nvPr>
            <p:ph type="body"/>
          </p:nvPr>
        </p:nvSpPr>
        <p:spPr>
          <a:xfrm>
            <a:off x="504000" y="1326600"/>
            <a:ext cx="4426920" cy="1568520"/>
          </a:xfrm>
          <a:prstGeom prst="rect">
            <a:avLst/>
          </a:prstGeom>
        </p:spPr>
        <p:txBody>
          <a:bodyPr lIns="0" tIns="0" rIns="0" bIns="0">
            <a:normAutofit/>
          </a:bodyPr>
          <a:lstStyle/>
          <a:p>
            <a:endParaRPr lang="en-US" sz="3200" b="0" strike="noStrike" spc="-1">
              <a:latin typeface="Arial"/>
            </a:endParaRPr>
          </a:p>
        </p:txBody>
      </p:sp>
      <p:sp>
        <p:nvSpPr>
          <p:cNvPr id="60" name="PlaceHolder 3"/>
          <p:cNvSpPr>
            <a:spLocks noGrp="1"/>
          </p:cNvSpPr>
          <p:nvPr>
            <p:ph type="body"/>
          </p:nvPr>
        </p:nvSpPr>
        <p:spPr>
          <a:xfrm>
            <a:off x="5152680" y="1326600"/>
            <a:ext cx="4426920" cy="1568520"/>
          </a:xfrm>
          <a:prstGeom prst="rect">
            <a:avLst/>
          </a:prstGeom>
        </p:spPr>
        <p:txBody>
          <a:bodyPr lIns="0" tIns="0" rIns="0" bIns="0">
            <a:normAutofit/>
          </a:bodyPr>
          <a:lstStyle/>
          <a:p>
            <a:endParaRPr lang="en-US" sz="3200" b="0" strike="noStrike" spc="-1">
              <a:latin typeface="Arial"/>
            </a:endParaRPr>
          </a:p>
        </p:txBody>
      </p:sp>
      <p:sp>
        <p:nvSpPr>
          <p:cNvPr id="61" name="PlaceHolder 4"/>
          <p:cNvSpPr>
            <a:spLocks noGrp="1"/>
          </p:cNvSpPr>
          <p:nvPr>
            <p:ph type="body"/>
          </p:nvPr>
        </p:nvSpPr>
        <p:spPr>
          <a:xfrm>
            <a:off x="504000" y="3044520"/>
            <a:ext cx="9072000" cy="15685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n-US" sz="4400" b="0" strike="noStrike" spc="-1">
              <a:latin typeface="Arial"/>
            </a:endParaRPr>
          </a:p>
        </p:txBody>
      </p:sp>
      <p:sp>
        <p:nvSpPr>
          <p:cNvPr id="63" name="PlaceHolder 2"/>
          <p:cNvSpPr>
            <a:spLocks noGrp="1"/>
          </p:cNvSpPr>
          <p:nvPr>
            <p:ph type="body"/>
          </p:nvPr>
        </p:nvSpPr>
        <p:spPr>
          <a:xfrm>
            <a:off x="504000" y="1326600"/>
            <a:ext cx="9072000" cy="1568520"/>
          </a:xfrm>
          <a:prstGeom prst="rect">
            <a:avLst/>
          </a:prstGeom>
        </p:spPr>
        <p:txBody>
          <a:bodyPr lIns="0" tIns="0" rIns="0" bIns="0">
            <a:normAutofit/>
          </a:bodyPr>
          <a:lstStyle/>
          <a:p>
            <a:endParaRPr lang="en-US" sz="3200" b="0" strike="noStrike" spc="-1">
              <a:latin typeface="Arial"/>
            </a:endParaRPr>
          </a:p>
        </p:txBody>
      </p:sp>
      <p:sp>
        <p:nvSpPr>
          <p:cNvPr id="64" name="PlaceHolder 3"/>
          <p:cNvSpPr>
            <a:spLocks noGrp="1"/>
          </p:cNvSpPr>
          <p:nvPr>
            <p:ph type="body"/>
          </p:nvPr>
        </p:nvSpPr>
        <p:spPr>
          <a:xfrm>
            <a:off x="504000" y="3044520"/>
            <a:ext cx="9072000" cy="15685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n-US" sz="4400" b="0" strike="noStrike" spc="-1">
              <a:latin typeface="Arial"/>
            </a:endParaRPr>
          </a:p>
        </p:txBody>
      </p:sp>
      <p:sp>
        <p:nvSpPr>
          <p:cNvPr id="66" name="PlaceHolder 2"/>
          <p:cNvSpPr>
            <a:spLocks noGrp="1"/>
          </p:cNvSpPr>
          <p:nvPr>
            <p:ph type="body"/>
          </p:nvPr>
        </p:nvSpPr>
        <p:spPr>
          <a:xfrm>
            <a:off x="504000" y="1326600"/>
            <a:ext cx="4426920" cy="1568520"/>
          </a:xfrm>
          <a:prstGeom prst="rect">
            <a:avLst/>
          </a:prstGeom>
        </p:spPr>
        <p:txBody>
          <a:bodyPr lIns="0" tIns="0" rIns="0" bIns="0">
            <a:normAutofit/>
          </a:bodyPr>
          <a:lstStyle/>
          <a:p>
            <a:endParaRPr lang="en-US" sz="3200" b="0" strike="noStrike" spc="-1">
              <a:latin typeface="Arial"/>
            </a:endParaRPr>
          </a:p>
        </p:txBody>
      </p:sp>
      <p:sp>
        <p:nvSpPr>
          <p:cNvPr id="67" name="PlaceHolder 3"/>
          <p:cNvSpPr>
            <a:spLocks noGrp="1"/>
          </p:cNvSpPr>
          <p:nvPr>
            <p:ph type="body"/>
          </p:nvPr>
        </p:nvSpPr>
        <p:spPr>
          <a:xfrm>
            <a:off x="5152680" y="1326600"/>
            <a:ext cx="4426920" cy="1568520"/>
          </a:xfrm>
          <a:prstGeom prst="rect">
            <a:avLst/>
          </a:prstGeom>
        </p:spPr>
        <p:txBody>
          <a:bodyPr lIns="0" tIns="0" rIns="0" bIns="0">
            <a:normAutofit/>
          </a:bodyPr>
          <a:lstStyle/>
          <a:p>
            <a:endParaRPr lang="en-US" sz="3200" b="0" strike="noStrike" spc="-1">
              <a:latin typeface="Arial"/>
            </a:endParaRPr>
          </a:p>
        </p:txBody>
      </p:sp>
      <p:sp>
        <p:nvSpPr>
          <p:cNvPr id="68" name="PlaceHolder 4"/>
          <p:cNvSpPr>
            <a:spLocks noGrp="1"/>
          </p:cNvSpPr>
          <p:nvPr>
            <p:ph type="body"/>
          </p:nvPr>
        </p:nvSpPr>
        <p:spPr>
          <a:xfrm>
            <a:off x="504000" y="3044520"/>
            <a:ext cx="4426920" cy="1568520"/>
          </a:xfrm>
          <a:prstGeom prst="rect">
            <a:avLst/>
          </a:prstGeom>
        </p:spPr>
        <p:txBody>
          <a:bodyPr lIns="0" tIns="0" rIns="0" bIns="0">
            <a:normAutofit/>
          </a:bodyPr>
          <a:lstStyle/>
          <a:p>
            <a:endParaRPr lang="en-US" sz="3200" b="0" strike="noStrike" spc="-1">
              <a:latin typeface="Arial"/>
            </a:endParaRPr>
          </a:p>
        </p:txBody>
      </p:sp>
      <p:sp>
        <p:nvSpPr>
          <p:cNvPr id="69" name="PlaceHolder 5"/>
          <p:cNvSpPr>
            <a:spLocks noGrp="1"/>
          </p:cNvSpPr>
          <p:nvPr>
            <p:ph type="body"/>
          </p:nvPr>
        </p:nvSpPr>
        <p:spPr>
          <a:xfrm>
            <a:off x="5152680" y="3044520"/>
            <a:ext cx="4426920" cy="15685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n-US" sz="4400" b="0" strike="noStrike" spc="-1">
              <a:latin typeface="Arial"/>
            </a:endParaRPr>
          </a:p>
        </p:txBody>
      </p:sp>
      <p:sp>
        <p:nvSpPr>
          <p:cNvPr id="71" name="PlaceHolder 2"/>
          <p:cNvSpPr>
            <a:spLocks noGrp="1"/>
          </p:cNvSpPr>
          <p:nvPr>
            <p:ph type="body"/>
          </p:nvPr>
        </p:nvSpPr>
        <p:spPr>
          <a:xfrm>
            <a:off x="504000" y="1326600"/>
            <a:ext cx="2921040" cy="1568520"/>
          </a:xfrm>
          <a:prstGeom prst="rect">
            <a:avLst/>
          </a:prstGeom>
        </p:spPr>
        <p:txBody>
          <a:bodyPr lIns="0" tIns="0" rIns="0" bIns="0">
            <a:normAutofit/>
          </a:bodyPr>
          <a:lstStyle/>
          <a:p>
            <a:endParaRPr lang="en-US" sz="3200" b="0" strike="noStrike" spc="-1">
              <a:latin typeface="Arial"/>
            </a:endParaRPr>
          </a:p>
        </p:txBody>
      </p:sp>
      <p:sp>
        <p:nvSpPr>
          <p:cNvPr id="72" name="PlaceHolder 3"/>
          <p:cNvSpPr>
            <a:spLocks noGrp="1"/>
          </p:cNvSpPr>
          <p:nvPr>
            <p:ph type="body"/>
          </p:nvPr>
        </p:nvSpPr>
        <p:spPr>
          <a:xfrm>
            <a:off x="3571560" y="1326600"/>
            <a:ext cx="2921040" cy="1568520"/>
          </a:xfrm>
          <a:prstGeom prst="rect">
            <a:avLst/>
          </a:prstGeom>
        </p:spPr>
        <p:txBody>
          <a:bodyPr lIns="0" tIns="0" rIns="0" bIns="0">
            <a:normAutofit/>
          </a:bodyPr>
          <a:lstStyle/>
          <a:p>
            <a:endParaRPr lang="en-US" sz="3200" b="0" strike="noStrike" spc="-1">
              <a:latin typeface="Arial"/>
            </a:endParaRPr>
          </a:p>
        </p:txBody>
      </p:sp>
      <p:sp>
        <p:nvSpPr>
          <p:cNvPr id="73" name="PlaceHolder 4"/>
          <p:cNvSpPr>
            <a:spLocks noGrp="1"/>
          </p:cNvSpPr>
          <p:nvPr>
            <p:ph type="body"/>
          </p:nvPr>
        </p:nvSpPr>
        <p:spPr>
          <a:xfrm>
            <a:off x="6639120" y="1326600"/>
            <a:ext cx="2921040" cy="1568520"/>
          </a:xfrm>
          <a:prstGeom prst="rect">
            <a:avLst/>
          </a:prstGeom>
        </p:spPr>
        <p:txBody>
          <a:bodyPr lIns="0" tIns="0" rIns="0" bIns="0">
            <a:normAutofit/>
          </a:bodyPr>
          <a:lstStyle/>
          <a:p>
            <a:endParaRPr lang="en-US" sz="3200" b="0" strike="noStrike" spc="-1">
              <a:latin typeface="Arial"/>
            </a:endParaRPr>
          </a:p>
        </p:txBody>
      </p:sp>
      <p:sp>
        <p:nvSpPr>
          <p:cNvPr id="74" name="PlaceHolder 5"/>
          <p:cNvSpPr>
            <a:spLocks noGrp="1"/>
          </p:cNvSpPr>
          <p:nvPr>
            <p:ph type="body"/>
          </p:nvPr>
        </p:nvSpPr>
        <p:spPr>
          <a:xfrm>
            <a:off x="504000" y="3044520"/>
            <a:ext cx="2921040" cy="1568520"/>
          </a:xfrm>
          <a:prstGeom prst="rect">
            <a:avLst/>
          </a:prstGeom>
        </p:spPr>
        <p:txBody>
          <a:bodyPr lIns="0" tIns="0" rIns="0" bIns="0">
            <a:normAutofit/>
          </a:bodyPr>
          <a:lstStyle/>
          <a:p>
            <a:endParaRPr lang="en-US" sz="3200" b="0" strike="noStrike" spc="-1">
              <a:latin typeface="Arial"/>
            </a:endParaRPr>
          </a:p>
        </p:txBody>
      </p:sp>
      <p:sp>
        <p:nvSpPr>
          <p:cNvPr id="75" name="PlaceHolder 6"/>
          <p:cNvSpPr>
            <a:spLocks noGrp="1"/>
          </p:cNvSpPr>
          <p:nvPr>
            <p:ph type="body"/>
          </p:nvPr>
        </p:nvSpPr>
        <p:spPr>
          <a:xfrm>
            <a:off x="3571560" y="3044520"/>
            <a:ext cx="2921040" cy="1568520"/>
          </a:xfrm>
          <a:prstGeom prst="rect">
            <a:avLst/>
          </a:prstGeom>
        </p:spPr>
        <p:txBody>
          <a:bodyPr lIns="0" tIns="0" rIns="0" bIns="0">
            <a:normAutofit/>
          </a:bodyPr>
          <a:lstStyle/>
          <a:p>
            <a:endParaRPr lang="en-US" sz="3200" b="0" strike="noStrike" spc="-1">
              <a:latin typeface="Arial"/>
            </a:endParaRPr>
          </a:p>
        </p:txBody>
      </p:sp>
      <p:sp>
        <p:nvSpPr>
          <p:cNvPr id="76" name="PlaceHolder 7"/>
          <p:cNvSpPr>
            <a:spLocks noGrp="1"/>
          </p:cNvSpPr>
          <p:nvPr>
            <p:ph type="body"/>
          </p:nvPr>
        </p:nvSpPr>
        <p:spPr>
          <a:xfrm>
            <a:off x="6639120" y="3044520"/>
            <a:ext cx="2921040" cy="15685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n-US" sz="4400" b="0" strike="noStrike" spc="-1">
              <a:latin typeface="Arial"/>
            </a:endParaRPr>
          </a:p>
        </p:txBody>
      </p:sp>
      <p:sp>
        <p:nvSpPr>
          <p:cNvPr id="5" name="PlaceHolder 2"/>
          <p:cNvSpPr>
            <a:spLocks noGrp="1"/>
          </p:cNvSpPr>
          <p:nvPr>
            <p:ph type="body"/>
          </p:nvPr>
        </p:nvSpPr>
        <p:spPr>
          <a:xfrm>
            <a:off x="504000" y="1326600"/>
            <a:ext cx="9072000" cy="328860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n-US" sz="4400" b="0" strike="noStrike" spc="-1">
              <a:latin typeface="Arial"/>
            </a:endParaRPr>
          </a:p>
        </p:txBody>
      </p:sp>
      <p:sp>
        <p:nvSpPr>
          <p:cNvPr id="7" name="PlaceHolder 2"/>
          <p:cNvSpPr>
            <a:spLocks noGrp="1"/>
          </p:cNvSpPr>
          <p:nvPr>
            <p:ph type="body"/>
          </p:nvPr>
        </p:nvSpPr>
        <p:spPr>
          <a:xfrm>
            <a:off x="504000" y="1326600"/>
            <a:ext cx="4426920" cy="3288600"/>
          </a:xfrm>
          <a:prstGeom prst="rect">
            <a:avLst/>
          </a:prstGeom>
        </p:spPr>
        <p:txBody>
          <a:bodyPr lIns="0" tIns="0" rIns="0" bIns="0">
            <a:normAutofit/>
          </a:bodyPr>
          <a:lstStyle/>
          <a:p>
            <a:endParaRPr lang="en-US" sz="3200" b="0" strike="noStrike" spc="-1">
              <a:latin typeface="Arial"/>
            </a:endParaRPr>
          </a:p>
        </p:txBody>
      </p:sp>
      <p:sp>
        <p:nvSpPr>
          <p:cNvPr id="8" name="PlaceHolder 3"/>
          <p:cNvSpPr>
            <a:spLocks noGrp="1"/>
          </p:cNvSpPr>
          <p:nvPr>
            <p:ph type="body"/>
          </p:nvPr>
        </p:nvSpPr>
        <p:spPr>
          <a:xfrm>
            <a:off x="5152680" y="1326600"/>
            <a:ext cx="4426920" cy="328860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504000" y="226080"/>
            <a:ext cx="9072000" cy="438840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n-US" sz="4400" b="0" strike="noStrike" spc="-1">
              <a:latin typeface="Arial"/>
            </a:endParaRPr>
          </a:p>
        </p:txBody>
      </p:sp>
      <p:sp>
        <p:nvSpPr>
          <p:cNvPr id="12" name="PlaceHolder 2"/>
          <p:cNvSpPr>
            <a:spLocks noGrp="1"/>
          </p:cNvSpPr>
          <p:nvPr>
            <p:ph type="body"/>
          </p:nvPr>
        </p:nvSpPr>
        <p:spPr>
          <a:xfrm>
            <a:off x="504000" y="1326600"/>
            <a:ext cx="4426920" cy="1568520"/>
          </a:xfrm>
          <a:prstGeom prst="rect">
            <a:avLst/>
          </a:prstGeom>
        </p:spPr>
        <p:txBody>
          <a:bodyPr lIns="0" tIns="0" rIns="0" bIns="0">
            <a:normAutofit/>
          </a:bodyPr>
          <a:lstStyle/>
          <a:p>
            <a:endParaRPr lang="en-US" sz="3200" b="0" strike="noStrike" spc="-1">
              <a:latin typeface="Arial"/>
            </a:endParaRPr>
          </a:p>
        </p:txBody>
      </p:sp>
      <p:sp>
        <p:nvSpPr>
          <p:cNvPr id="13" name="PlaceHolder 3"/>
          <p:cNvSpPr>
            <a:spLocks noGrp="1"/>
          </p:cNvSpPr>
          <p:nvPr>
            <p:ph type="body"/>
          </p:nvPr>
        </p:nvSpPr>
        <p:spPr>
          <a:xfrm>
            <a:off x="5152680" y="1326600"/>
            <a:ext cx="4426920" cy="3288600"/>
          </a:xfrm>
          <a:prstGeom prst="rect">
            <a:avLst/>
          </a:prstGeom>
        </p:spPr>
        <p:txBody>
          <a:bodyPr lIns="0" tIns="0" rIns="0" bIns="0">
            <a:normAutofit/>
          </a:bodyPr>
          <a:lstStyle/>
          <a:p>
            <a:endParaRPr lang="en-US" sz="3200" b="0" strike="noStrike" spc="-1">
              <a:latin typeface="Arial"/>
            </a:endParaRPr>
          </a:p>
        </p:txBody>
      </p:sp>
      <p:sp>
        <p:nvSpPr>
          <p:cNvPr id="14" name="PlaceHolder 4"/>
          <p:cNvSpPr>
            <a:spLocks noGrp="1"/>
          </p:cNvSpPr>
          <p:nvPr>
            <p:ph type="body"/>
          </p:nvPr>
        </p:nvSpPr>
        <p:spPr>
          <a:xfrm>
            <a:off x="504000" y="3044520"/>
            <a:ext cx="4426920" cy="15685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n-US" sz="4400" b="0" strike="noStrike" spc="-1">
              <a:latin typeface="Arial"/>
            </a:endParaRPr>
          </a:p>
        </p:txBody>
      </p:sp>
      <p:sp>
        <p:nvSpPr>
          <p:cNvPr id="16" name="PlaceHolder 2"/>
          <p:cNvSpPr>
            <a:spLocks noGrp="1"/>
          </p:cNvSpPr>
          <p:nvPr>
            <p:ph type="body"/>
          </p:nvPr>
        </p:nvSpPr>
        <p:spPr>
          <a:xfrm>
            <a:off x="504000" y="1326600"/>
            <a:ext cx="4426920" cy="3288600"/>
          </a:xfrm>
          <a:prstGeom prst="rect">
            <a:avLst/>
          </a:prstGeom>
        </p:spPr>
        <p:txBody>
          <a:bodyPr lIns="0" tIns="0" rIns="0" bIns="0">
            <a:normAutofit/>
          </a:bodyPr>
          <a:lstStyle/>
          <a:p>
            <a:endParaRPr lang="en-US" sz="3200" b="0" strike="noStrike" spc="-1">
              <a:latin typeface="Arial"/>
            </a:endParaRPr>
          </a:p>
        </p:txBody>
      </p:sp>
      <p:sp>
        <p:nvSpPr>
          <p:cNvPr id="17" name="PlaceHolder 3"/>
          <p:cNvSpPr>
            <a:spLocks noGrp="1"/>
          </p:cNvSpPr>
          <p:nvPr>
            <p:ph type="body"/>
          </p:nvPr>
        </p:nvSpPr>
        <p:spPr>
          <a:xfrm>
            <a:off x="5152680" y="1326600"/>
            <a:ext cx="4426920" cy="1568520"/>
          </a:xfrm>
          <a:prstGeom prst="rect">
            <a:avLst/>
          </a:prstGeom>
        </p:spPr>
        <p:txBody>
          <a:bodyPr lIns="0" tIns="0" rIns="0" bIns="0">
            <a:normAutofit/>
          </a:bodyPr>
          <a:lstStyle/>
          <a:p>
            <a:endParaRPr lang="en-US" sz="3200" b="0" strike="noStrike" spc="-1">
              <a:latin typeface="Arial"/>
            </a:endParaRPr>
          </a:p>
        </p:txBody>
      </p:sp>
      <p:sp>
        <p:nvSpPr>
          <p:cNvPr id="18" name="PlaceHolder 4"/>
          <p:cNvSpPr>
            <a:spLocks noGrp="1"/>
          </p:cNvSpPr>
          <p:nvPr>
            <p:ph type="body"/>
          </p:nvPr>
        </p:nvSpPr>
        <p:spPr>
          <a:xfrm>
            <a:off x="5152680" y="3044520"/>
            <a:ext cx="4426920" cy="15685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en-US" sz="4400" b="0" strike="noStrike" spc="-1">
              <a:latin typeface="Arial"/>
            </a:endParaRPr>
          </a:p>
        </p:txBody>
      </p:sp>
      <p:sp>
        <p:nvSpPr>
          <p:cNvPr id="20" name="PlaceHolder 2"/>
          <p:cNvSpPr>
            <a:spLocks noGrp="1"/>
          </p:cNvSpPr>
          <p:nvPr>
            <p:ph type="body"/>
          </p:nvPr>
        </p:nvSpPr>
        <p:spPr>
          <a:xfrm>
            <a:off x="504000" y="1326600"/>
            <a:ext cx="4426920" cy="1568520"/>
          </a:xfrm>
          <a:prstGeom prst="rect">
            <a:avLst/>
          </a:prstGeom>
        </p:spPr>
        <p:txBody>
          <a:bodyPr lIns="0" tIns="0" rIns="0" bIns="0">
            <a:normAutofit/>
          </a:bodyPr>
          <a:lstStyle/>
          <a:p>
            <a:endParaRPr lang="en-US" sz="3200" b="0" strike="noStrike" spc="-1">
              <a:latin typeface="Arial"/>
            </a:endParaRPr>
          </a:p>
        </p:txBody>
      </p:sp>
      <p:sp>
        <p:nvSpPr>
          <p:cNvPr id="21" name="PlaceHolder 3"/>
          <p:cNvSpPr>
            <a:spLocks noGrp="1"/>
          </p:cNvSpPr>
          <p:nvPr>
            <p:ph type="body"/>
          </p:nvPr>
        </p:nvSpPr>
        <p:spPr>
          <a:xfrm>
            <a:off x="5152680" y="1326600"/>
            <a:ext cx="4426920" cy="1568520"/>
          </a:xfrm>
          <a:prstGeom prst="rect">
            <a:avLst/>
          </a:prstGeom>
        </p:spPr>
        <p:txBody>
          <a:bodyPr lIns="0" tIns="0" rIns="0" bIns="0">
            <a:normAutofit/>
          </a:bodyPr>
          <a:lstStyle/>
          <a:p>
            <a:endParaRPr lang="en-US" sz="3200" b="0" strike="noStrike" spc="-1">
              <a:latin typeface="Arial"/>
            </a:endParaRPr>
          </a:p>
        </p:txBody>
      </p:sp>
      <p:sp>
        <p:nvSpPr>
          <p:cNvPr id="22" name="PlaceHolder 4"/>
          <p:cNvSpPr>
            <a:spLocks noGrp="1"/>
          </p:cNvSpPr>
          <p:nvPr>
            <p:ph type="body"/>
          </p:nvPr>
        </p:nvSpPr>
        <p:spPr>
          <a:xfrm>
            <a:off x="504000" y="3044520"/>
            <a:ext cx="9072000" cy="15685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503640" y="225720"/>
            <a:ext cx="9070920" cy="94608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3" name="PlaceHolder 2"/>
          <p:cNvSpPr>
            <a:spLocks noGrp="1"/>
          </p:cNvSpPr>
          <p:nvPr>
            <p:ph type="body"/>
          </p:nvPr>
        </p:nvSpPr>
        <p:spPr>
          <a:xfrm>
            <a:off x="503640" y="1326240"/>
            <a:ext cx="9070920" cy="32878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8" name="Picture 37"/>
          <p:cNvPicPr/>
          <p:nvPr/>
        </p:nvPicPr>
        <p:blipFill>
          <a:blip r:embed="rId14"/>
          <a:stretch/>
        </p:blipFill>
        <p:spPr>
          <a:xfrm>
            <a:off x="9832320" y="0"/>
            <a:ext cx="246960" cy="5668920"/>
          </a:xfrm>
          <a:prstGeom prst="rect">
            <a:avLst/>
          </a:prstGeom>
          <a:ln w="0">
            <a:noFill/>
          </a:ln>
        </p:spPr>
      </p:pic>
      <p:sp>
        <p:nvSpPr>
          <p:cNvPr id="39"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40" name="PlaceHolder 2"/>
          <p:cNvSpPr>
            <a:spLocks noGrp="1"/>
          </p:cNvSpPr>
          <p:nvPr>
            <p:ph type="body"/>
          </p:nvPr>
        </p:nvSpPr>
        <p:spPr>
          <a:xfrm>
            <a:off x="504000" y="1326600"/>
            <a:ext cx="9072000" cy="328860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06TDwlFS7-c" TargetMode="External"/><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3.xml"/><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extShape 2"/>
          <p:cNvSpPr/>
          <p:nvPr/>
        </p:nvSpPr>
        <p:spPr>
          <a:xfrm>
            <a:off x="1018620" y="1059120"/>
            <a:ext cx="6380400" cy="255309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2800" b="1" strike="noStrike" spc="-1" dirty="0">
                <a:solidFill>
                  <a:schemeClr val="bg1"/>
                </a:solidFill>
                <a:effectLst>
                  <a:outerShdw blurRad="38100" dist="38100" dir="2700000" algn="tl">
                    <a:srgbClr val="000000">
                      <a:alpha val="43137"/>
                    </a:srgbClr>
                  </a:outerShdw>
                </a:effectLst>
                <a:latin typeface="Noto Sans"/>
                <a:ea typeface="DejaVu Sans"/>
              </a:rPr>
              <a:t>BÀI 10</a:t>
            </a:r>
            <a:endParaRPr lang="en-US" sz="2800" b="0" strike="noStrike" spc="-1" dirty="0">
              <a:solidFill>
                <a:schemeClr val="bg1"/>
              </a:solidFill>
              <a:effectLst>
                <a:outerShdw blurRad="38100" dist="38100" dir="2700000" algn="tl">
                  <a:srgbClr val="000000">
                    <a:alpha val="43137"/>
                  </a:srgbClr>
                </a:outerShdw>
              </a:effectLst>
              <a:latin typeface="Arial"/>
            </a:endParaRPr>
          </a:p>
          <a:p>
            <a:pPr>
              <a:lnSpc>
                <a:spcPct val="100000"/>
              </a:lnSpc>
            </a:pPr>
            <a:r>
              <a:rPr lang="en-US" sz="4400" b="1" strike="noStrike" spc="-1" dirty="0">
                <a:solidFill>
                  <a:srgbClr val="FFFF00"/>
                </a:solidFill>
                <a:latin typeface="Noto Sans"/>
                <a:ea typeface="DejaVu Sans"/>
              </a:rPr>
              <a:t>KHÔNG KHÍ VÀ BẢO VỆ MÔI TRƯỜNG KHÔNG KHÍ</a:t>
            </a:r>
            <a:endParaRPr lang="en-US" sz="4400" b="0" strike="noStrike" spc="-1" dirty="0">
              <a:solidFill>
                <a:srgbClr val="FFFF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wipe dir="u"/>
      </p:transition>
    </mc:Choice>
    <mc:Fallback xmlns:p15="http://schemas.microsoft.com/office/powerpoint/2012/main" xmlns="">
      <p:transition spd="slow">
        <p:wipe dir="u"/>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TextShape 4_3"/>
          <p:cNvSpPr/>
          <p:nvPr/>
        </p:nvSpPr>
        <p:spPr>
          <a:xfrm>
            <a:off x="76200" y="47280"/>
            <a:ext cx="777240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2400" b="1" strike="noStrike" spc="-1" dirty="0">
                <a:solidFill>
                  <a:srgbClr val="FFFF00"/>
                </a:solidFill>
                <a:effectLst>
                  <a:outerShdw blurRad="38100" dist="38100" dir="2700000" algn="tl">
                    <a:srgbClr val="000000">
                      <a:alpha val="43137"/>
                    </a:srgbClr>
                  </a:outerShdw>
                </a:effectLst>
                <a:latin typeface="Times New Roman"/>
                <a:ea typeface="DejaVu Sans"/>
              </a:rPr>
              <a:t>III – Ô NHIỄM KHÔNG KHÍ</a:t>
            </a:r>
            <a:endParaRPr lang="en-US" sz="2400" b="0" strike="noStrike" spc="-1" dirty="0">
              <a:solidFill>
                <a:srgbClr val="FFFF00"/>
              </a:solidFill>
              <a:effectLst>
                <a:outerShdw blurRad="38100" dist="38100" dir="2700000" algn="tl">
                  <a:srgbClr val="000000">
                    <a:alpha val="43137"/>
                  </a:srgbClr>
                </a:outerShdw>
              </a:effectLst>
              <a:latin typeface="Arial"/>
            </a:endParaRPr>
          </a:p>
        </p:txBody>
      </p:sp>
      <p:sp>
        <p:nvSpPr>
          <p:cNvPr id="107" name="TextBox 106"/>
          <p:cNvSpPr txBox="1"/>
          <p:nvPr/>
        </p:nvSpPr>
        <p:spPr>
          <a:xfrm>
            <a:off x="411480" y="503400"/>
            <a:ext cx="9372600" cy="914400"/>
          </a:xfrm>
          <a:prstGeom prst="rect">
            <a:avLst/>
          </a:prstGeom>
          <a:noFill/>
          <a:ln w="0">
            <a:noFill/>
          </a:ln>
        </p:spPr>
        <p:txBody>
          <a:bodyPr lIns="90000" tIns="45000" rIns="90000" bIns="45000">
            <a:noAutofit/>
          </a:bodyPr>
          <a:lstStyle/>
          <a:p>
            <a:r>
              <a:rPr lang="en-US" sz="2800" b="1" strike="noStrike" spc="-1" dirty="0" smtClean="0">
                <a:solidFill>
                  <a:srgbClr val="000000"/>
                </a:solidFill>
                <a:latin typeface="Times New Roman"/>
              </a:rPr>
              <a:t>* Khái </a:t>
            </a:r>
            <a:r>
              <a:rPr lang="en-US" sz="2800" b="1" strike="noStrike" spc="-1" dirty="0">
                <a:solidFill>
                  <a:srgbClr val="000000"/>
                </a:solidFill>
                <a:latin typeface="Times New Roman"/>
              </a:rPr>
              <a:t>niệm: </a:t>
            </a:r>
            <a:r>
              <a:rPr lang="en-US" sz="2800" b="1" i="1" strike="noStrike" spc="-1" dirty="0">
                <a:solidFill>
                  <a:srgbClr val="0103A7"/>
                </a:solidFill>
                <a:latin typeface="Times New Roman"/>
              </a:rPr>
              <a:t>Ô nhiễm không khí là sự thay đổi các thành phần của không khí do khói, bụi, hơi hoặc các khí lạ.</a:t>
            </a:r>
          </a:p>
        </p:txBody>
      </p:sp>
      <p:sp>
        <p:nvSpPr>
          <p:cNvPr id="108" name="TextBox 107"/>
          <p:cNvSpPr txBox="1"/>
          <p:nvPr/>
        </p:nvSpPr>
        <p:spPr>
          <a:xfrm>
            <a:off x="617220" y="3893765"/>
            <a:ext cx="9372600" cy="1664280"/>
          </a:xfrm>
          <a:prstGeom prst="rect">
            <a:avLst/>
          </a:prstGeom>
          <a:noFill/>
          <a:ln w="0">
            <a:noFill/>
          </a:ln>
        </p:spPr>
        <p:txBody>
          <a:bodyPr lIns="90000" tIns="45000" rIns="90000" bIns="45000">
            <a:noAutofit/>
          </a:bodyPr>
          <a:lstStyle/>
          <a:p>
            <a:r>
              <a:rPr lang="en-US" sz="2800" b="1" spc="-1" dirty="0" smtClean="0">
                <a:latin typeface="Times New Roman"/>
              </a:rPr>
              <a:t>* </a:t>
            </a:r>
            <a:r>
              <a:rPr lang="en-US" sz="2800" b="1" strike="noStrike" spc="-1" dirty="0" smtClean="0">
                <a:latin typeface="Times New Roman"/>
              </a:rPr>
              <a:t>Tác </a:t>
            </a:r>
            <a:r>
              <a:rPr lang="en-US" sz="2800" b="1" strike="noStrike" spc="-1" dirty="0">
                <a:latin typeface="Times New Roman"/>
              </a:rPr>
              <a:t>hại: </a:t>
            </a:r>
            <a:r>
              <a:rPr lang="en-US" sz="2800" b="1" i="1" strike="noStrike" spc="-1" dirty="0">
                <a:solidFill>
                  <a:schemeClr val="accent6">
                    <a:lumMod val="75000"/>
                  </a:schemeClr>
                </a:solidFill>
                <a:latin typeface="Times New Roman"/>
              </a:rPr>
              <a:t>Ô nhiễm không khí làm ảnh hưởng đến an toàn giao thông, gây biến đổi khí hậu, gây bệnh cho con người, động vật và thực vật, làm hỏng cảnh quan tự nhiên hoặc các công trình xây dựng.</a:t>
            </a:r>
          </a:p>
        </p:txBody>
      </p:sp>
      <p:sp>
        <p:nvSpPr>
          <p:cNvPr id="109" name="TextBox 108"/>
          <p:cNvSpPr txBox="1"/>
          <p:nvPr/>
        </p:nvSpPr>
        <p:spPr>
          <a:xfrm>
            <a:off x="411480" y="1278570"/>
            <a:ext cx="9372600" cy="2615675"/>
          </a:xfrm>
          <a:prstGeom prst="rect">
            <a:avLst/>
          </a:prstGeom>
          <a:noFill/>
          <a:ln w="0">
            <a:noFill/>
          </a:ln>
        </p:spPr>
        <p:txBody>
          <a:bodyPr lIns="90000" tIns="45000" rIns="90000" bIns="45000">
            <a:noAutofit/>
          </a:bodyPr>
          <a:lstStyle/>
          <a:p>
            <a:r>
              <a:rPr lang="en-US" sz="2800" b="1" strike="noStrike" spc="-1" dirty="0" smtClean="0">
                <a:solidFill>
                  <a:srgbClr val="000000"/>
                </a:solidFill>
                <a:latin typeface="Times New Roman"/>
              </a:rPr>
              <a:t>* Biểu </a:t>
            </a:r>
            <a:r>
              <a:rPr lang="en-US" sz="2800" b="1" strike="noStrike" spc="-1" dirty="0">
                <a:solidFill>
                  <a:srgbClr val="000000"/>
                </a:solidFill>
                <a:latin typeface="Times New Roman"/>
              </a:rPr>
              <a:t>hiện: </a:t>
            </a:r>
            <a:endParaRPr lang="en-US" sz="2800" b="1" strike="noStrike" spc="-1" dirty="0">
              <a:solidFill>
                <a:srgbClr val="0103A7"/>
              </a:solidFill>
              <a:latin typeface="Times New Roman"/>
            </a:endParaRPr>
          </a:p>
          <a:p>
            <a:pPr lvl="1"/>
            <a:r>
              <a:rPr lang="en-US" sz="2800" b="1" i="1" strike="noStrike" spc="-1" dirty="0">
                <a:solidFill>
                  <a:srgbClr val="127622"/>
                </a:solidFill>
                <a:latin typeface="Times New Roman"/>
              </a:rPr>
              <a:t>- Có mùi khó chịu.</a:t>
            </a:r>
            <a:endParaRPr lang="en-US" sz="2800" b="1" i="1" strike="noStrike" spc="-1" dirty="0">
              <a:solidFill>
                <a:srgbClr val="0103A7"/>
              </a:solidFill>
              <a:latin typeface="Times New Roman"/>
            </a:endParaRPr>
          </a:p>
          <a:p>
            <a:pPr lvl="1"/>
            <a:r>
              <a:rPr lang="en-US" sz="2800" b="1" i="1" strike="noStrike" spc="-1" dirty="0">
                <a:solidFill>
                  <a:srgbClr val="127622"/>
                </a:solidFill>
                <a:latin typeface="Times New Roman"/>
              </a:rPr>
              <a:t>- Giảm tầm nhìn.</a:t>
            </a:r>
            <a:endParaRPr lang="en-US" sz="2800" b="1" i="1" strike="noStrike" spc="-1" dirty="0">
              <a:solidFill>
                <a:srgbClr val="0103A7"/>
              </a:solidFill>
              <a:latin typeface="Times New Roman"/>
            </a:endParaRPr>
          </a:p>
          <a:p>
            <a:pPr lvl="1"/>
            <a:r>
              <a:rPr lang="en-US" sz="2800" b="1" i="1" strike="noStrike" spc="-1" dirty="0">
                <a:solidFill>
                  <a:srgbClr val="127622"/>
                </a:solidFill>
                <a:latin typeface="Times New Roman"/>
              </a:rPr>
              <a:t>- Da, mắt bị kích ứng, nhiễm các bệnh đường hô hấp.</a:t>
            </a:r>
            <a:endParaRPr lang="en-US" sz="2800" b="1" i="1" strike="noStrike" spc="-1" dirty="0">
              <a:solidFill>
                <a:srgbClr val="0103A7"/>
              </a:solidFill>
              <a:latin typeface="Times New Roman"/>
            </a:endParaRPr>
          </a:p>
          <a:p>
            <a:pPr lvl="1"/>
            <a:r>
              <a:rPr lang="en-US" sz="2800" b="1" i="1" strike="noStrike" spc="-1" dirty="0">
                <a:solidFill>
                  <a:srgbClr val="127622"/>
                </a:solidFill>
                <a:latin typeface="Times New Roman"/>
              </a:rPr>
              <a:t>- Có một số hiện tượng thời tiết cực đoan: sương mù giữa ban ngày, mưa acid,...</a:t>
            </a:r>
            <a:endParaRPr lang="en-US" sz="2800" b="1" i="1" strike="noStrike" spc="-1" dirty="0">
              <a:solidFill>
                <a:srgbClr val="0103A7"/>
              </a:solidFill>
              <a:latin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09">
                                            <p:txEl>
                                              <p:pRg st="0" end="0"/>
                                            </p:txEl>
                                          </p:spTgt>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109">
                                            <p:txEl>
                                              <p:pRg st="1" end="1"/>
                                            </p:txEl>
                                          </p:spTgt>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109">
                                            <p:txEl>
                                              <p:pRg st="2" end="2"/>
                                            </p:txEl>
                                          </p:spTgt>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109">
                                            <p:txEl>
                                              <p:pRg st="3" end="3"/>
                                            </p:txEl>
                                          </p:spTgt>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10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0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Rectangle 187"/>
          <p:cNvSpPr/>
          <p:nvPr/>
        </p:nvSpPr>
        <p:spPr>
          <a:xfrm>
            <a:off x="7164126" y="286246"/>
            <a:ext cx="2916500" cy="547760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2400" b="1" strike="noStrike" spc="-1" dirty="0">
                <a:latin typeface="Times New Roman"/>
              </a:rPr>
              <a:t>HƯỚNG DẪN</a:t>
            </a:r>
            <a:endParaRPr lang="en-US" sz="2400" b="1" strike="noStrike" spc="-1" dirty="0">
              <a:latin typeface="Arial"/>
            </a:endParaRPr>
          </a:p>
          <a:p>
            <a:pPr>
              <a:lnSpc>
                <a:spcPct val="100000"/>
              </a:lnSpc>
            </a:pPr>
            <a:r>
              <a:rPr lang="en-US" sz="2400" b="0" strike="noStrike" spc="-1" dirty="0">
                <a:latin typeface="Times New Roman"/>
              </a:rPr>
              <a:t>1 – Học sinh quan sát các hình ảnh minh họa ở trong slide này, sau đó trả lời câu hỏi số 11, 12, 13 ở trang 50 SGK</a:t>
            </a:r>
            <a:endParaRPr lang="en-US" sz="2400" b="0" strike="noStrike" spc="-1" dirty="0">
              <a:latin typeface="Arial"/>
            </a:endParaRPr>
          </a:p>
          <a:p>
            <a:pPr>
              <a:lnSpc>
                <a:spcPct val="100000"/>
              </a:lnSpc>
            </a:pPr>
            <a:r>
              <a:rPr lang="en-US" sz="2400" b="0" strike="noStrike" spc="-1" dirty="0">
                <a:latin typeface="Times New Roman"/>
              </a:rPr>
              <a:t>2 – Hoàn thành bảng 10.1 trang 50 SGK.</a:t>
            </a:r>
            <a:endParaRPr lang="en-US" sz="2400" b="0" strike="noStrike" spc="-1" dirty="0">
              <a:latin typeface="Arial"/>
            </a:endParaRPr>
          </a:p>
          <a:p>
            <a:pPr>
              <a:lnSpc>
                <a:spcPct val="100000"/>
              </a:lnSpc>
            </a:pPr>
            <a:r>
              <a:rPr lang="en-US" sz="2400" b="0" strike="noStrike" spc="-1" dirty="0">
                <a:latin typeface="Times New Roman"/>
              </a:rPr>
              <a:t>3 – Trả lời câu hỏi: Câu </a:t>
            </a:r>
            <a:r>
              <a:rPr lang="en-US" sz="2400" b="0" strike="noStrike" spc="-1" dirty="0" smtClean="0">
                <a:latin typeface="Times New Roman"/>
              </a:rPr>
              <a:t>1: Chất </a:t>
            </a:r>
            <a:r>
              <a:rPr lang="en-US" sz="2400" b="0" strike="noStrike" spc="-1" dirty="0">
                <a:latin typeface="Times New Roman"/>
              </a:rPr>
              <a:t>gây ô nhiễm là gì? </a:t>
            </a:r>
            <a:endParaRPr lang="en-US" sz="2400" b="0" strike="noStrike" spc="-1" dirty="0" smtClean="0">
              <a:latin typeface="Times New Roman"/>
            </a:endParaRPr>
          </a:p>
          <a:p>
            <a:pPr>
              <a:lnSpc>
                <a:spcPct val="100000"/>
              </a:lnSpc>
            </a:pPr>
            <a:r>
              <a:rPr lang="en-US" sz="2400" b="0" strike="noStrike" spc="-1" dirty="0" smtClean="0">
                <a:latin typeface="Times New Roman"/>
              </a:rPr>
              <a:t>Câu 2: Nêu </a:t>
            </a:r>
            <a:r>
              <a:rPr lang="en-US" sz="2400" b="0" strike="noStrike" spc="-1" dirty="0">
                <a:latin typeface="Times New Roman"/>
              </a:rPr>
              <a:t>các nguồn ô nhiễm không khí?</a:t>
            </a:r>
            <a:endParaRPr lang="en-US" sz="2400" b="0" strike="noStrike" spc="-1" dirty="0">
              <a:latin typeface="Arial"/>
            </a:endParaRPr>
          </a:p>
        </p:txBody>
      </p:sp>
      <p:sp>
        <p:nvSpPr>
          <p:cNvPr id="189" name="Rectangle 188"/>
          <p:cNvSpPr/>
          <p:nvPr/>
        </p:nvSpPr>
        <p:spPr>
          <a:xfrm>
            <a:off x="181440" y="57600"/>
            <a:ext cx="5962320" cy="399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2200" b="1" strike="noStrike" spc="-1" dirty="0">
                <a:solidFill>
                  <a:srgbClr val="FFFF00"/>
                </a:solidFill>
                <a:effectLst>
                  <a:outerShdw blurRad="38100" dist="38100" dir="2700000" algn="tl">
                    <a:srgbClr val="000000">
                      <a:alpha val="43137"/>
                    </a:srgbClr>
                  </a:outerShdw>
                </a:effectLst>
                <a:latin typeface="Times New Roman"/>
              </a:rPr>
              <a:t>IV – NGUYÊN NHÂN Ô NHIỄM KHÔNG KHÍ</a:t>
            </a:r>
            <a:endParaRPr lang="en-US" sz="2200" b="0" strike="noStrike" spc="-1" dirty="0">
              <a:effectLst>
                <a:outerShdw blurRad="38100" dist="38100" dir="2700000" algn="tl">
                  <a:srgbClr val="000000">
                    <a:alpha val="43137"/>
                  </a:srgbClr>
                </a:outerShdw>
              </a:effectLst>
              <a:latin typeface="Arial"/>
            </a:endParaRPr>
          </a:p>
        </p:txBody>
      </p:sp>
      <p:pic>
        <p:nvPicPr>
          <p:cNvPr id="190" name="Picture 189"/>
          <p:cNvPicPr/>
          <p:nvPr/>
        </p:nvPicPr>
        <p:blipFill>
          <a:blip r:embed="rId2"/>
          <a:stretch/>
        </p:blipFill>
        <p:spPr>
          <a:xfrm>
            <a:off x="0" y="487080"/>
            <a:ext cx="7028953" cy="5118590"/>
          </a:xfrm>
          <a:prstGeom prst="rect">
            <a:avLst/>
          </a:prstGeom>
          <a:ln w="0">
            <a:noFill/>
          </a:ln>
        </p:spPr>
      </p:pic>
    </p:spTree>
    <p:extLst>
      <p:ext uri="{BB962C8B-B14F-4D97-AF65-F5344CB8AC3E}">
        <p14:creationId xmlns:p14="http://schemas.microsoft.com/office/powerpoint/2010/main" val="4106102665"/>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 y="320040"/>
            <a:ext cx="9502140" cy="5158740"/>
          </a:xfrm>
          <a:prstGeom prst="rect">
            <a:avLst/>
          </a:prstGeom>
        </p:spPr>
      </p:pic>
      <p:sp>
        <p:nvSpPr>
          <p:cNvPr id="7" name="TextBox 6"/>
          <p:cNvSpPr txBox="1"/>
          <p:nvPr/>
        </p:nvSpPr>
        <p:spPr>
          <a:xfrm>
            <a:off x="4678680" y="2316480"/>
            <a:ext cx="1120140" cy="369332"/>
          </a:xfrm>
          <a:prstGeom prst="rect">
            <a:avLst/>
          </a:prstGeom>
          <a:solidFill>
            <a:schemeClr val="bg1"/>
          </a:solidFill>
        </p:spPr>
        <p:txBody>
          <a:bodyPr wrap="square" rtlCol="0">
            <a:spAutoFit/>
          </a:bodyPr>
          <a:lstStyle/>
          <a:p>
            <a:r>
              <a:rPr lang="vi-VN" dirty="0" smtClean="0"/>
              <a:t>Tự nhiên</a:t>
            </a:r>
            <a:endParaRPr lang="vi-VN" dirty="0"/>
          </a:p>
        </p:txBody>
      </p:sp>
      <p:sp>
        <p:nvSpPr>
          <p:cNvPr id="8" name="TextBox 7"/>
          <p:cNvSpPr txBox="1"/>
          <p:nvPr/>
        </p:nvSpPr>
        <p:spPr>
          <a:xfrm>
            <a:off x="7597140" y="2892236"/>
            <a:ext cx="1120140" cy="369332"/>
          </a:xfrm>
          <a:prstGeom prst="rect">
            <a:avLst/>
          </a:prstGeom>
          <a:solidFill>
            <a:schemeClr val="bg1"/>
          </a:solidFill>
        </p:spPr>
        <p:txBody>
          <a:bodyPr wrap="square" rtlCol="0">
            <a:spAutoFit/>
          </a:bodyPr>
          <a:lstStyle/>
          <a:p>
            <a:pPr algn="ctr"/>
            <a:r>
              <a:rPr lang="vi-VN" dirty="0" smtClean="0"/>
              <a:t>Tro, bụi</a:t>
            </a:r>
            <a:endParaRPr lang="vi-VN" dirty="0"/>
          </a:p>
        </p:txBody>
      </p:sp>
      <p:sp>
        <p:nvSpPr>
          <p:cNvPr id="9" name="TextBox 8"/>
          <p:cNvSpPr txBox="1"/>
          <p:nvPr/>
        </p:nvSpPr>
        <p:spPr>
          <a:xfrm>
            <a:off x="4587240" y="2886640"/>
            <a:ext cx="1303020" cy="369332"/>
          </a:xfrm>
          <a:prstGeom prst="rect">
            <a:avLst/>
          </a:prstGeom>
          <a:solidFill>
            <a:schemeClr val="bg1"/>
          </a:solidFill>
        </p:spPr>
        <p:txBody>
          <a:bodyPr wrap="square" rtlCol="0">
            <a:spAutoFit/>
          </a:bodyPr>
          <a:lstStyle/>
          <a:p>
            <a:r>
              <a:rPr lang="vi-VN" dirty="0" smtClean="0"/>
              <a:t>Con người</a:t>
            </a:r>
            <a:endParaRPr lang="vi-VN" dirty="0"/>
          </a:p>
        </p:txBody>
      </p:sp>
      <p:sp>
        <p:nvSpPr>
          <p:cNvPr id="10" name="TextBox 9"/>
          <p:cNvSpPr txBox="1"/>
          <p:nvPr/>
        </p:nvSpPr>
        <p:spPr>
          <a:xfrm>
            <a:off x="7437120" y="2316480"/>
            <a:ext cx="1539240" cy="369332"/>
          </a:xfrm>
          <a:prstGeom prst="rect">
            <a:avLst/>
          </a:prstGeom>
          <a:solidFill>
            <a:schemeClr val="bg1"/>
          </a:solidFill>
        </p:spPr>
        <p:txBody>
          <a:bodyPr wrap="square" rtlCol="0">
            <a:spAutoFit/>
          </a:bodyPr>
          <a:lstStyle/>
          <a:p>
            <a:r>
              <a:rPr lang="vi-VN" dirty="0"/>
              <a:t>sulfur dioxide</a:t>
            </a:r>
          </a:p>
        </p:txBody>
      </p:sp>
      <p:sp>
        <p:nvSpPr>
          <p:cNvPr id="11" name="TextBox 10"/>
          <p:cNvSpPr txBox="1"/>
          <p:nvPr/>
        </p:nvSpPr>
        <p:spPr>
          <a:xfrm>
            <a:off x="7597140" y="4895850"/>
            <a:ext cx="1120140" cy="369332"/>
          </a:xfrm>
          <a:prstGeom prst="rect">
            <a:avLst/>
          </a:prstGeom>
          <a:solidFill>
            <a:schemeClr val="bg1"/>
          </a:solidFill>
        </p:spPr>
        <p:txBody>
          <a:bodyPr wrap="square" rtlCol="0">
            <a:spAutoFit/>
          </a:bodyPr>
          <a:lstStyle/>
          <a:p>
            <a:pPr algn="ctr"/>
            <a:r>
              <a:rPr lang="vi-VN" dirty="0" smtClean="0"/>
              <a:t>Bụi</a:t>
            </a:r>
            <a:endParaRPr lang="vi-VN" dirty="0"/>
          </a:p>
        </p:txBody>
      </p:sp>
      <p:sp>
        <p:nvSpPr>
          <p:cNvPr id="13" name="TextBox 12"/>
          <p:cNvSpPr txBox="1"/>
          <p:nvPr/>
        </p:nvSpPr>
        <p:spPr>
          <a:xfrm>
            <a:off x="7597140" y="4312920"/>
            <a:ext cx="1120140" cy="369332"/>
          </a:xfrm>
          <a:prstGeom prst="rect">
            <a:avLst/>
          </a:prstGeom>
          <a:solidFill>
            <a:schemeClr val="bg1"/>
          </a:solidFill>
        </p:spPr>
        <p:txBody>
          <a:bodyPr wrap="square" rtlCol="0">
            <a:spAutoFit/>
          </a:bodyPr>
          <a:lstStyle/>
          <a:p>
            <a:pPr algn="ctr"/>
            <a:r>
              <a:rPr lang="vi-VN" dirty="0" smtClean="0"/>
              <a:t>Bụi, khói</a:t>
            </a:r>
            <a:endParaRPr lang="vi-VN" dirty="0"/>
          </a:p>
        </p:txBody>
      </p:sp>
      <p:sp>
        <p:nvSpPr>
          <p:cNvPr id="16" name="TextBox 15"/>
          <p:cNvSpPr txBox="1"/>
          <p:nvPr/>
        </p:nvSpPr>
        <p:spPr>
          <a:xfrm>
            <a:off x="7597140" y="3672840"/>
            <a:ext cx="1120140" cy="369332"/>
          </a:xfrm>
          <a:prstGeom prst="rect">
            <a:avLst/>
          </a:prstGeom>
          <a:solidFill>
            <a:schemeClr val="bg1"/>
          </a:solidFill>
        </p:spPr>
        <p:txBody>
          <a:bodyPr wrap="square" rtlCol="0">
            <a:spAutoFit/>
          </a:bodyPr>
          <a:lstStyle/>
          <a:p>
            <a:pPr algn="ctr"/>
            <a:r>
              <a:rPr lang="vi-VN" dirty="0" smtClean="0"/>
              <a:t>Bụi, khói</a:t>
            </a:r>
            <a:endParaRPr lang="vi-VN" dirty="0"/>
          </a:p>
        </p:txBody>
      </p:sp>
      <p:sp>
        <p:nvSpPr>
          <p:cNvPr id="17" name="TextBox 16"/>
          <p:cNvSpPr txBox="1"/>
          <p:nvPr/>
        </p:nvSpPr>
        <p:spPr>
          <a:xfrm>
            <a:off x="4587240" y="4312920"/>
            <a:ext cx="1303020" cy="369332"/>
          </a:xfrm>
          <a:prstGeom prst="rect">
            <a:avLst/>
          </a:prstGeom>
          <a:solidFill>
            <a:schemeClr val="bg1"/>
          </a:solidFill>
        </p:spPr>
        <p:txBody>
          <a:bodyPr wrap="square" rtlCol="0">
            <a:spAutoFit/>
          </a:bodyPr>
          <a:lstStyle/>
          <a:p>
            <a:r>
              <a:rPr lang="vi-VN" dirty="0" smtClean="0"/>
              <a:t>Con người</a:t>
            </a:r>
            <a:endParaRPr lang="vi-VN" dirty="0"/>
          </a:p>
        </p:txBody>
      </p:sp>
      <p:sp>
        <p:nvSpPr>
          <p:cNvPr id="18" name="TextBox 17"/>
          <p:cNvSpPr txBox="1"/>
          <p:nvPr/>
        </p:nvSpPr>
        <p:spPr>
          <a:xfrm>
            <a:off x="4587240" y="4895850"/>
            <a:ext cx="1303020" cy="369332"/>
          </a:xfrm>
          <a:prstGeom prst="rect">
            <a:avLst/>
          </a:prstGeom>
          <a:solidFill>
            <a:schemeClr val="bg1"/>
          </a:solidFill>
        </p:spPr>
        <p:txBody>
          <a:bodyPr wrap="square" rtlCol="0">
            <a:spAutoFit/>
          </a:bodyPr>
          <a:lstStyle/>
          <a:p>
            <a:r>
              <a:rPr lang="vi-VN" dirty="0" smtClean="0"/>
              <a:t>Con người</a:t>
            </a:r>
            <a:endParaRPr lang="vi-VN" dirty="0"/>
          </a:p>
        </p:txBody>
      </p:sp>
      <p:sp>
        <p:nvSpPr>
          <p:cNvPr id="19" name="TextBox 18"/>
          <p:cNvSpPr txBox="1"/>
          <p:nvPr/>
        </p:nvSpPr>
        <p:spPr>
          <a:xfrm>
            <a:off x="4587240" y="3672840"/>
            <a:ext cx="1303020" cy="369332"/>
          </a:xfrm>
          <a:prstGeom prst="rect">
            <a:avLst/>
          </a:prstGeom>
          <a:solidFill>
            <a:schemeClr val="bg1"/>
          </a:solidFill>
        </p:spPr>
        <p:txBody>
          <a:bodyPr wrap="square" rtlCol="0">
            <a:spAutoFit/>
          </a:bodyPr>
          <a:lstStyle/>
          <a:p>
            <a:r>
              <a:rPr lang="vi-VN" dirty="0" smtClean="0"/>
              <a:t>Con người</a:t>
            </a:r>
            <a:endParaRPr lang="vi-VN" dirty="0"/>
          </a:p>
        </p:txBody>
      </p:sp>
    </p:spTree>
    <p:extLst>
      <p:ext uri="{BB962C8B-B14F-4D97-AF65-F5344CB8AC3E}">
        <p14:creationId xmlns:p14="http://schemas.microsoft.com/office/powerpoint/2010/main" val="302310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randombar(horizont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randombar(horizont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randombar(horizontal)">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3" grpId="0" animBg="1"/>
      <p:bldP spid="16" grpId="0" animBg="1"/>
      <p:bldP spid="17"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TextShape 4_4"/>
          <p:cNvSpPr/>
          <p:nvPr/>
        </p:nvSpPr>
        <p:spPr>
          <a:xfrm>
            <a:off x="0" y="12600"/>
            <a:ext cx="777240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2400" b="1" strike="noStrike" spc="-1" dirty="0">
                <a:solidFill>
                  <a:srgbClr val="FFFF00"/>
                </a:solidFill>
                <a:effectLst>
                  <a:outerShdw blurRad="38100" dist="38100" dir="2700000" algn="tl">
                    <a:srgbClr val="000000">
                      <a:alpha val="43137"/>
                    </a:srgbClr>
                  </a:outerShdw>
                </a:effectLst>
                <a:latin typeface="Times New Roman"/>
                <a:ea typeface="DejaVu Sans"/>
              </a:rPr>
              <a:t>IV – NGUYÊN NHÂN GÂY Ô NHIỄM KHÔNG KHÍ</a:t>
            </a:r>
            <a:endParaRPr lang="en-US" sz="2400" b="0" strike="noStrike" spc="-1" dirty="0">
              <a:solidFill>
                <a:srgbClr val="FFFF00"/>
              </a:solidFill>
              <a:effectLst>
                <a:outerShdw blurRad="38100" dist="38100" dir="2700000" algn="tl">
                  <a:srgbClr val="000000">
                    <a:alpha val="43137"/>
                  </a:srgbClr>
                </a:outerShdw>
              </a:effectLst>
              <a:latin typeface="Arial"/>
            </a:endParaRPr>
          </a:p>
        </p:txBody>
      </p:sp>
      <p:sp>
        <p:nvSpPr>
          <p:cNvPr id="111" name="TextBox 110"/>
          <p:cNvSpPr txBox="1"/>
          <p:nvPr/>
        </p:nvSpPr>
        <p:spPr>
          <a:xfrm>
            <a:off x="685800" y="685800"/>
            <a:ext cx="9372600" cy="914400"/>
          </a:xfrm>
          <a:prstGeom prst="rect">
            <a:avLst/>
          </a:prstGeom>
          <a:noFill/>
          <a:ln w="0">
            <a:noFill/>
          </a:ln>
        </p:spPr>
        <p:txBody>
          <a:bodyPr lIns="90000" tIns="45000" rIns="90000" bIns="45000">
            <a:noAutofit/>
          </a:bodyPr>
          <a:lstStyle/>
          <a:p>
            <a:r>
              <a:rPr lang="en-US" sz="2800" b="1" i="1" strike="noStrike" spc="-1" dirty="0" smtClean="0">
                <a:solidFill>
                  <a:srgbClr val="000000"/>
                </a:solidFill>
                <a:latin typeface="Times New Roman"/>
              </a:rPr>
              <a:t>*Nguyên </a:t>
            </a:r>
            <a:r>
              <a:rPr lang="en-US" sz="2800" b="1" i="1" strike="noStrike" spc="-1" dirty="0">
                <a:solidFill>
                  <a:srgbClr val="000000"/>
                </a:solidFill>
                <a:latin typeface="Times New Roman"/>
              </a:rPr>
              <a:t>nhân: </a:t>
            </a:r>
            <a:r>
              <a:rPr lang="en-US" sz="2800" b="1" i="1" strike="noStrike" spc="-1" dirty="0">
                <a:solidFill>
                  <a:srgbClr val="0103A7"/>
                </a:solidFill>
                <a:latin typeface="Times New Roman"/>
              </a:rPr>
              <a:t>Do các nguồn gây ô nhiễm không khí phát thải ra các chất gây ô nhiễm.</a:t>
            </a:r>
          </a:p>
        </p:txBody>
      </p:sp>
      <p:sp>
        <p:nvSpPr>
          <p:cNvPr id="112" name="TextBox 111"/>
          <p:cNvSpPr txBox="1"/>
          <p:nvPr/>
        </p:nvSpPr>
        <p:spPr>
          <a:xfrm>
            <a:off x="685800" y="1648800"/>
            <a:ext cx="9372600" cy="1270800"/>
          </a:xfrm>
          <a:prstGeom prst="rect">
            <a:avLst/>
          </a:prstGeom>
          <a:noFill/>
          <a:ln w="0">
            <a:noFill/>
          </a:ln>
        </p:spPr>
        <p:txBody>
          <a:bodyPr lIns="90000" tIns="45000" rIns="90000" bIns="45000">
            <a:noAutofit/>
          </a:bodyPr>
          <a:lstStyle/>
          <a:p>
            <a:r>
              <a:rPr lang="en-US" sz="2800" b="1" i="1" strike="noStrike" spc="-1" dirty="0" smtClean="0">
                <a:solidFill>
                  <a:srgbClr val="000000"/>
                </a:solidFill>
                <a:latin typeface="Times New Roman"/>
              </a:rPr>
              <a:t>*Khái </a:t>
            </a:r>
            <a:r>
              <a:rPr lang="en-US" sz="2800" b="1" i="1" strike="noStrike" spc="-1" dirty="0">
                <a:solidFill>
                  <a:srgbClr val="000000"/>
                </a:solidFill>
                <a:latin typeface="Times New Roman"/>
              </a:rPr>
              <a:t>niệm: </a:t>
            </a:r>
            <a:r>
              <a:rPr lang="en-US" sz="2800" b="1" i="1" strike="noStrike" spc="-1" dirty="0">
                <a:solidFill>
                  <a:srgbClr val="0070C0"/>
                </a:solidFill>
                <a:latin typeface="Times New Roman"/>
              </a:rPr>
              <a:t>Chất gây ô nhiễm không khí là các chất ở dạng hạt nhỏ lơ lửng trong không khí gây hại cho con người và môi trường.</a:t>
            </a:r>
          </a:p>
        </p:txBody>
      </p:sp>
      <p:sp>
        <p:nvSpPr>
          <p:cNvPr id="113" name="TextBox 112"/>
          <p:cNvSpPr txBox="1"/>
          <p:nvPr/>
        </p:nvSpPr>
        <p:spPr>
          <a:xfrm>
            <a:off x="685800" y="2919600"/>
            <a:ext cx="9372600" cy="1270800"/>
          </a:xfrm>
          <a:prstGeom prst="rect">
            <a:avLst/>
          </a:prstGeom>
          <a:noFill/>
          <a:ln w="0">
            <a:noFill/>
          </a:ln>
        </p:spPr>
        <p:txBody>
          <a:bodyPr lIns="90000" tIns="45000" rIns="90000" bIns="45000">
            <a:noAutofit/>
          </a:bodyPr>
          <a:lstStyle/>
          <a:p>
            <a:r>
              <a:rPr lang="en-US" sz="2800" b="1" i="1" strike="noStrike" spc="-1" dirty="0" smtClean="0">
                <a:solidFill>
                  <a:srgbClr val="000000"/>
                </a:solidFill>
                <a:latin typeface="Times New Roman"/>
              </a:rPr>
              <a:t>*Nguồn </a:t>
            </a:r>
            <a:r>
              <a:rPr lang="en-US" sz="2800" b="1" i="1" strike="noStrike" spc="-1" dirty="0">
                <a:solidFill>
                  <a:srgbClr val="000000"/>
                </a:solidFill>
                <a:latin typeface="Times New Roman"/>
              </a:rPr>
              <a:t>gây ô nhiễm không khí:  </a:t>
            </a:r>
            <a:endParaRPr lang="en-US" sz="2800" b="1" i="1" strike="noStrike" spc="-1" dirty="0">
              <a:solidFill>
                <a:srgbClr val="0103A7"/>
              </a:solidFill>
              <a:latin typeface="Times New Roman"/>
            </a:endParaRPr>
          </a:p>
          <a:p>
            <a:r>
              <a:rPr lang="en-US" sz="2800" b="1" i="1" strike="noStrike" spc="-1" dirty="0">
                <a:solidFill>
                  <a:srgbClr val="00B0F0"/>
                </a:solidFill>
                <a:latin typeface="Times New Roman"/>
              </a:rPr>
              <a:t>- Do con người: đốt rác, khí thải từ bô xe, từ nhà máy,...</a:t>
            </a:r>
          </a:p>
          <a:p>
            <a:r>
              <a:rPr lang="en-US" sz="2800" b="1" i="1" strike="noStrike" spc="-1" dirty="0">
                <a:solidFill>
                  <a:srgbClr val="00B0F0"/>
                </a:solidFill>
                <a:latin typeface="Times New Roman"/>
              </a:rPr>
              <a:t>- Thiên nhiên: cháy rừng, núi lửa phun,...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13">
                                            <p:txEl>
                                              <p:pRg st="0" end="0"/>
                                            </p:txEl>
                                          </p:spTgt>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113">
                                            <p:txEl>
                                              <p:pRg st="1" end="1"/>
                                            </p:txEl>
                                          </p:spTgt>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1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Rectangle 190"/>
          <p:cNvSpPr/>
          <p:nvPr/>
        </p:nvSpPr>
        <p:spPr>
          <a:xfrm>
            <a:off x="6974356" y="491813"/>
            <a:ext cx="3027818" cy="256827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2400" b="1" strike="noStrike" spc="-1" dirty="0">
                <a:latin typeface="Times New Roman"/>
              </a:rPr>
              <a:t>HƯỚNG DẪN</a:t>
            </a:r>
            <a:endParaRPr lang="en-US" sz="2400" b="1" strike="noStrike" spc="-1" dirty="0">
              <a:latin typeface="Arial"/>
            </a:endParaRPr>
          </a:p>
          <a:p>
            <a:pPr>
              <a:lnSpc>
                <a:spcPct val="100000"/>
              </a:lnSpc>
            </a:pPr>
            <a:r>
              <a:rPr lang="en-US" sz="2500" b="0" strike="noStrike" spc="-1" dirty="0">
                <a:latin typeface="Times New Roman"/>
              </a:rPr>
              <a:t>1 – Học sinh trả lời câu hỏi số 14 ở trang 52 SGK</a:t>
            </a:r>
            <a:endParaRPr lang="en-US" sz="2500" b="0" strike="noStrike" spc="-1" dirty="0">
              <a:latin typeface="Arial"/>
            </a:endParaRPr>
          </a:p>
          <a:p>
            <a:pPr>
              <a:lnSpc>
                <a:spcPct val="100000"/>
              </a:lnSpc>
            </a:pPr>
            <a:r>
              <a:rPr lang="en-US" sz="2500" b="0" strike="noStrike" spc="-1" dirty="0">
                <a:latin typeface="Times New Roman"/>
              </a:rPr>
              <a:t>2 – Ghi tóm tắt đáp án ra giấy</a:t>
            </a:r>
            <a:r>
              <a:rPr lang="en-US" sz="2500" b="0" strike="noStrike" spc="-1" dirty="0" smtClean="0">
                <a:latin typeface="Times New Roman"/>
              </a:rPr>
              <a:t>.</a:t>
            </a:r>
            <a:endParaRPr lang="en-US" sz="2500" b="0" strike="noStrike" spc="-1" dirty="0">
              <a:latin typeface="Arial"/>
            </a:endParaRPr>
          </a:p>
        </p:txBody>
      </p:sp>
      <p:sp>
        <p:nvSpPr>
          <p:cNvPr id="192" name="Rectangle 191"/>
          <p:cNvSpPr/>
          <p:nvPr/>
        </p:nvSpPr>
        <p:spPr>
          <a:xfrm>
            <a:off x="181440" y="57600"/>
            <a:ext cx="5962320" cy="399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2200" b="1" strike="noStrike" spc="-1" dirty="0">
                <a:solidFill>
                  <a:srgbClr val="FFFF00"/>
                </a:solidFill>
                <a:effectLst>
                  <a:outerShdw blurRad="38100" dist="38100" dir="2700000" algn="tl">
                    <a:srgbClr val="000000">
                      <a:alpha val="43137"/>
                    </a:srgbClr>
                  </a:outerShdw>
                </a:effectLst>
                <a:latin typeface="Times New Roman"/>
              </a:rPr>
              <a:t>V – BẢO VỆ MÔI TRƯỜNG KHÔNG KHÍ</a:t>
            </a:r>
            <a:endParaRPr lang="en-US" sz="2200" b="0" strike="noStrike" spc="-1" dirty="0">
              <a:effectLst>
                <a:outerShdw blurRad="38100" dist="38100" dir="2700000" algn="tl">
                  <a:srgbClr val="000000">
                    <a:alpha val="43137"/>
                  </a:srgbClr>
                </a:outerShdw>
              </a:effectLst>
              <a:latin typeface="Arial"/>
            </a:endParaRPr>
          </a:p>
        </p:txBody>
      </p:sp>
      <p:pic>
        <p:nvPicPr>
          <p:cNvPr id="193" name="Picture 192"/>
          <p:cNvPicPr/>
          <p:nvPr/>
        </p:nvPicPr>
        <p:blipFill>
          <a:blip r:embed="rId2"/>
          <a:stretch/>
        </p:blipFill>
        <p:spPr>
          <a:xfrm>
            <a:off x="0" y="3215640"/>
            <a:ext cx="3291840" cy="2454910"/>
          </a:xfrm>
          <a:prstGeom prst="rect">
            <a:avLst/>
          </a:prstGeom>
          <a:ln w="0">
            <a:noFill/>
          </a:ln>
        </p:spPr>
      </p:pic>
      <p:pic>
        <p:nvPicPr>
          <p:cNvPr id="4098" name="Picture 2" descr="Khái niệm không khí sạch, tiêu chuẩn không khí sạ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3978"/>
            <a:ext cx="3291840" cy="24582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3843" y="3309744"/>
            <a:ext cx="3060700" cy="236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8" descr="Soạn Mĩ Thuật Lớp 8 Bài 22 + 23: Vẽ Tranh Cổ Đông Lớp 8 Bảo Vệ Môi Trườ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6546" y="3309744"/>
            <a:ext cx="3385627" cy="2360806"/>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Vẽ tranh “Vì môi trường tương lai”: TT Năng khiếu Sắc màu tuổi thơ"/>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3843" y="666282"/>
            <a:ext cx="3441013" cy="2434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309103"/>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TextShape 4_5"/>
          <p:cNvSpPr/>
          <p:nvPr/>
        </p:nvSpPr>
        <p:spPr>
          <a:xfrm>
            <a:off x="0" y="12600"/>
            <a:ext cx="777240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2400" b="1" strike="noStrike" spc="-1" dirty="0">
                <a:solidFill>
                  <a:srgbClr val="FFFF00"/>
                </a:solidFill>
                <a:effectLst>
                  <a:outerShdw blurRad="38100" dist="38100" dir="2700000" algn="tl">
                    <a:srgbClr val="000000">
                      <a:alpha val="43137"/>
                    </a:srgbClr>
                  </a:outerShdw>
                </a:effectLst>
                <a:latin typeface="Times New Roman"/>
                <a:ea typeface="DejaVu Sans"/>
              </a:rPr>
              <a:t>V – BẢO VỆ MÔI TRƯỜNG KHÔNG KHÍ</a:t>
            </a:r>
            <a:endParaRPr lang="en-US" sz="2400" b="0" strike="noStrike" spc="-1" dirty="0">
              <a:solidFill>
                <a:srgbClr val="FFFF00"/>
              </a:solidFill>
              <a:effectLst>
                <a:outerShdw blurRad="38100" dist="38100" dir="2700000" algn="tl">
                  <a:srgbClr val="000000">
                    <a:alpha val="43137"/>
                  </a:srgbClr>
                </a:outerShdw>
              </a:effectLst>
              <a:latin typeface="Arial"/>
            </a:endParaRPr>
          </a:p>
        </p:txBody>
      </p:sp>
      <p:sp>
        <p:nvSpPr>
          <p:cNvPr id="115" name="TextBox 114"/>
          <p:cNvSpPr txBox="1"/>
          <p:nvPr/>
        </p:nvSpPr>
        <p:spPr>
          <a:xfrm>
            <a:off x="449580" y="661320"/>
            <a:ext cx="9372600" cy="1270800"/>
          </a:xfrm>
          <a:prstGeom prst="rect">
            <a:avLst/>
          </a:prstGeom>
          <a:noFill/>
          <a:ln w="0">
            <a:noFill/>
          </a:ln>
        </p:spPr>
        <p:txBody>
          <a:bodyPr lIns="90000" tIns="45000" rIns="90000" bIns="45000">
            <a:noAutofit/>
          </a:bodyPr>
          <a:lstStyle/>
          <a:p>
            <a:r>
              <a:rPr lang="en-US" sz="2800" b="1" i="1" strike="noStrike" spc="-1" dirty="0">
                <a:solidFill>
                  <a:srgbClr val="0103A7"/>
                </a:solidFill>
                <a:latin typeface="Times New Roman"/>
              </a:rPr>
              <a:t>1 – Di chuyển cơ sở sản xuất công nghiệp, thủ công nghiệp ra xa khu dân cư. Thay thế máy móc hiện tại bằng máy móc tiên tiến nhất.</a:t>
            </a:r>
          </a:p>
        </p:txBody>
      </p:sp>
      <p:sp>
        <p:nvSpPr>
          <p:cNvPr id="116" name="TextBox 115"/>
          <p:cNvSpPr txBox="1"/>
          <p:nvPr/>
        </p:nvSpPr>
        <p:spPr>
          <a:xfrm>
            <a:off x="449580" y="1986840"/>
            <a:ext cx="9372600" cy="523440"/>
          </a:xfrm>
          <a:prstGeom prst="rect">
            <a:avLst/>
          </a:prstGeom>
          <a:noFill/>
          <a:ln w="0">
            <a:noFill/>
          </a:ln>
        </p:spPr>
        <p:txBody>
          <a:bodyPr lIns="90000" tIns="45000" rIns="90000" bIns="45000">
            <a:noAutofit/>
          </a:bodyPr>
          <a:lstStyle/>
          <a:p>
            <a:r>
              <a:rPr lang="en-US" sz="2800" b="1" i="1" strike="noStrike" spc="-1" dirty="0">
                <a:solidFill>
                  <a:srgbClr val="0103A7"/>
                </a:solidFill>
                <a:latin typeface="Times New Roman"/>
              </a:rPr>
              <a:t>2 – Xây dựng hệ thống xử lí khí thải gây ô nhiễm môi trường.</a:t>
            </a:r>
          </a:p>
        </p:txBody>
      </p:sp>
      <p:sp>
        <p:nvSpPr>
          <p:cNvPr id="117" name="TextBox 116"/>
          <p:cNvSpPr txBox="1"/>
          <p:nvPr/>
        </p:nvSpPr>
        <p:spPr>
          <a:xfrm>
            <a:off x="449580" y="2510280"/>
            <a:ext cx="9372600" cy="914400"/>
          </a:xfrm>
          <a:prstGeom prst="rect">
            <a:avLst/>
          </a:prstGeom>
          <a:noFill/>
          <a:ln w="0">
            <a:noFill/>
          </a:ln>
        </p:spPr>
        <p:txBody>
          <a:bodyPr lIns="90000" tIns="45000" rIns="90000" bIns="45000">
            <a:noAutofit/>
          </a:bodyPr>
          <a:lstStyle/>
          <a:p>
            <a:r>
              <a:rPr lang="en-US" sz="2800" b="1" i="1" strike="noStrike" spc="-1" dirty="0">
                <a:solidFill>
                  <a:srgbClr val="0103A7"/>
                </a:solidFill>
                <a:latin typeface="Times New Roman"/>
              </a:rPr>
              <a:t>3 – Hạn chế các nguồn gây ô nhiễm không khí như bụi, rác thải,… do xây dựng.</a:t>
            </a:r>
          </a:p>
        </p:txBody>
      </p:sp>
      <p:sp>
        <p:nvSpPr>
          <p:cNvPr id="118" name="TextBox 117"/>
          <p:cNvSpPr txBox="1"/>
          <p:nvPr/>
        </p:nvSpPr>
        <p:spPr>
          <a:xfrm>
            <a:off x="449580" y="3424680"/>
            <a:ext cx="9372600" cy="1270800"/>
          </a:xfrm>
          <a:prstGeom prst="rect">
            <a:avLst/>
          </a:prstGeom>
          <a:noFill/>
          <a:ln w="0">
            <a:noFill/>
          </a:ln>
        </p:spPr>
        <p:txBody>
          <a:bodyPr lIns="90000" tIns="45000" rIns="90000" bIns="45000">
            <a:noAutofit/>
          </a:bodyPr>
          <a:lstStyle/>
          <a:p>
            <a:r>
              <a:rPr lang="en-US" sz="2800" b="1" i="1" strike="noStrike" spc="-1" dirty="0">
                <a:solidFill>
                  <a:srgbClr val="0103A7"/>
                </a:solidFill>
                <a:latin typeface="Times New Roman"/>
              </a:rPr>
              <a:t>4 – Sử dụng nguyên sạch thay thế cho than đá, dầu mỏ,… để giảm thiểu khí carbon monoxide và carbon dioxide khi đốt cháy.</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15">
                                            <p:txEl>
                                              <p:pRg st="0" end="0"/>
                                            </p:txEl>
                                          </p:spTgt>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16">
                                            <p:txEl>
                                              <p:pRg st="0" end="0"/>
                                            </p:txEl>
                                          </p:spTgt>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117">
                                            <p:txEl>
                                              <p:pRg st="0" end="0"/>
                                            </p:txEl>
                                          </p:spTgt>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1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extShape 4_6"/>
          <p:cNvSpPr/>
          <p:nvPr/>
        </p:nvSpPr>
        <p:spPr>
          <a:xfrm>
            <a:off x="0" y="12600"/>
            <a:ext cx="777240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2400" b="1" strike="noStrike" spc="-1" dirty="0">
                <a:solidFill>
                  <a:srgbClr val="FFFF00"/>
                </a:solidFill>
                <a:effectLst>
                  <a:outerShdw blurRad="38100" dist="38100" dir="2700000" algn="tl">
                    <a:srgbClr val="000000">
                      <a:alpha val="43137"/>
                    </a:srgbClr>
                  </a:outerShdw>
                </a:effectLst>
                <a:latin typeface="Times New Roman"/>
                <a:ea typeface="DejaVu Sans"/>
              </a:rPr>
              <a:t>V – BẢO VỆ MÔI TRƯỜNG KHÔNG KHÍ</a:t>
            </a:r>
            <a:endParaRPr lang="en-US" sz="2400" b="0" strike="noStrike" spc="-1" dirty="0">
              <a:solidFill>
                <a:srgbClr val="FFFF00"/>
              </a:solidFill>
              <a:effectLst>
                <a:outerShdw blurRad="38100" dist="38100" dir="2700000" algn="tl">
                  <a:srgbClr val="000000">
                    <a:alpha val="43137"/>
                  </a:srgbClr>
                </a:outerShdw>
              </a:effectLst>
              <a:latin typeface="Arial"/>
            </a:endParaRPr>
          </a:p>
        </p:txBody>
      </p:sp>
      <p:sp>
        <p:nvSpPr>
          <p:cNvPr id="120" name="TextBox 119"/>
          <p:cNvSpPr txBox="1"/>
          <p:nvPr/>
        </p:nvSpPr>
        <p:spPr>
          <a:xfrm>
            <a:off x="495300" y="685800"/>
            <a:ext cx="9372600" cy="914400"/>
          </a:xfrm>
          <a:prstGeom prst="rect">
            <a:avLst/>
          </a:prstGeom>
          <a:noFill/>
          <a:ln w="0">
            <a:noFill/>
          </a:ln>
        </p:spPr>
        <p:txBody>
          <a:bodyPr lIns="90000" tIns="45000" rIns="90000" bIns="45000">
            <a:noAutofit/>
          </a:bodyPr>
          <a:lstStyle/>
          <a:p>
            <a:r>
              <a:rPr lang="en-US" sz="2800" b="1" i="1" strike="noStrike" spc="-1" dirty="0">
                <a:solidFill>
                  <a:srgbClr val="0103A7"/>
                </a:solidFill>
                <a:latin typeface="Times New Roman"/>
              </a:rPr>
              <a:t>5 – Giảm phương tiện giao thông cá nhân, tăng cường đi bộ, đi xe đạp và sử dụng các phương tiện giao thông công cộng.</a:t>
            </a:r>
          </a:p>
        </p:txBody>
      </p:sp>
      <p:sp>
        <p:nvSpPr>
          <p:cNvPr id="121" name="TextBox 120"/>
          <p:cNvSpPr txBox="1"/>
          <p:nvPr/>
        </p:nvSpPr>
        <p:spPr>
          <a:xfrm>
            <a:off x="495300" y="1600200"/>
            <a:ext cx="9372600" cy="523440"/>
          </a:xfrm>
          <a:prstGeom prst="rect">
            <a:avLst/>
          </a:prstGeom>
          <a:noFill/>
          <a:ln w="0">
            <a:noFill/>
          </a:ln>
        </p:spPr>
        <p:txBody>
          <a:bodyPr lIns="90000" tIns="45000" rIns="90000" bIns="45000">
            <a:noAutofit/>
          </a:bodyPr>
          <a:lstStyle/>
          <a:p>
            <a:r>
              <a:rPr lang="en-US" sz="2800" b="1" i="1" strike="noStrike" spc="-1" dirty="0">
                <a:solidFill>
                  <a:srgbClr val="0103A7"/>
                </a:solidFill>
                <a:latin typeface="Times New Roman"/>
              </a:rPr>
              <a:t>6 – Trồng nhiều cây xanh.</a:t>
            </a:r>
          </a:p>
        </p:txBody>
      </p:sp>
      <p:sp>
        <p:nvSpPr>
          <p:cNvPr id="122" name="TextBox 121"/>
          <p:cNvSpPr txBox="1"/>
          <p:nvPr/>
        </p:nvSpPr>
        <p:spPr>
          <a:xfrm>
            <a:off x="495300" y="2123640"/>
            <a:ext cx="9372600" cy="914400"/>
          </a:xfrm>
          <a:prstGeom prst="rect">
            <a:avLst/>
          </a:prstGeom>
          <a:noFill/>
          <a:ln w="0">
            <a:noFill/>
          </a:ln>
        </p:spPr>
        <p:txBody>
          <a:bodyPr lIns="90000" tIns="45000" rIns="90000" bIns="45000">
            <a:noAutofit/>
          </a:bodyPr>
          <a:lstStyle/>
          <a:p>
            <a:r>
              <a:rPr lang="en-US" sz="2800" b="1" i="1" strike="noStrike" spc="-1" dirty="0">
                <a:solidFill>
                  <a:srgbClr val="0103A7"/>
                </a:solidFill>
                <a:latin typeface="Times New Roman"/>
              </a:rPr>
              <a:t>7 – Lắp đặt các trạm theo dõi tự động môi trường không khí, kiểm soát khí thải ô nhiễm.</a:t>
            </a:r>
          </a:p>
        </p:txBody>
      </p:sp>
      <p:sp>
        <p:nvSpPr>
          <p:cNvPr id="123" name="TextBox 122"/>
          <p:cNvSpPr txBox="1"/>
          <p:nvPr/>
        </p:nvSpPr>
        <p:spPr>
          <a:xfrm>
            <a:off x="495300" y="3038040"/>
            <a:ext cx="9372600" cy="914400"/>
          </a:xfrm>
          <a:prstGeom prst="rect">
            <a:avLst/>
          </a:prstGeom>
          <a:noFill/>
          <a:ln w="0">
            <a:noFill/>
          </a:ln>
        </p:spPr>
        <p:txBody>
          <a:bodyPr lIns="90000" tIns="45000" rIns="90000" bIns="45000">
            <a:noAutofit/>
          </a:bodyPr>
          <a:lstStyle/>
          <a:p>
            <a:r>
              <a:rPr lang="en-US" sz="2800" b="1" i="1" strike="noStrike" spc="-1" dirty="0">
                <a:solidFill>
                  <a:srgbClr val="0103A7"/>
                </a:solidFill>
                <a:latin typeface="Times New Roman"/>
              </a:rPr>
              <a:t>8 – Tuyên truyền, vận động, nâng cao ý thức cộng đồng về vấn đề bảo vệ môi trường không khí.</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20">
                                            <p:txEl>
                                              <p:pRg st="0" end="0"/>
                                            </p:txEl>
                                          </p:spTgt>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21">
                                            <p:txEl>
                                              <p:pRg st="0" end="0"/>
                                            </p:txEl>
                                          </p:spTgt>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122">
                                            <p:txEl>
                                              <p:pRg st="0" end="0"/>
                                            </p:txEl>
                                          </p:spTgt>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1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7760" y="226080"/>
            <a:ext cx="8290560" cy="1244580"/>
          </a:xfrm>
        </p:spPr>
        <p:txBody>
          <a:bodyPr/>
          <a:lstStyle/>
          <a:p>
            <a:pPr algn="ctr"/>
            <a:r>
              <a:rPr lang="vi-VN" sz="2800" dirty="0"/>
              <a:t>Khi đang ở trong khu vực </a:t>
            </a:r>
            <a:r>
              <a:rPr lang="vi-VN" sz="2800" dirty="0" smtClean="0"/>
              <a:t>không </a:t>
            </a:r>
            <a:r>
              <a:rPr lang="vi-VN" sz="2800" dirty="0"/>
              <a:t>khí bị ô nhiễm, em cần làm gì để bảo vệ sức khỏe bản thân và gia </a:t>
            </a:r>
            <a:r>
              <a:rPr lang="vi-VN" sz="2800" dirty="0" smtClean="0"/>
              <a:t>đình?</a:t>
            </a:r>
            <a:endParaRPr lang="vi-VN" dirty="0"/>
          </a:p>
        </p:txBody>
      </p:sp>
      <p:pic>
        <p:nvPicPr>
          <p:cNvPr id="5" name="Picture 4"/>
          <p:cNvPicPr>
            <a:picLocks noChangeAspect="1"/>
          </p:cNvPicPr>
          <p:nvPr/>
        </p:nvPicPr>
        <p:blipFill>
          <a:blip r:embed="rId2"/>
          <a:stretch>
            <a:fillRect/>
          </a:stretch>
        </p:blipFill>
        <p:spPr>
          <a:xfrm>
            <a:off x="967740" y="1394460"/>
            <a:ext cx="8450580" cy="4213860"/>
          </a:xfrm>
          <a:prstGeom prst="rect">
            <a:avLst/>
          </a:prstGeom>
        </p:spPr>
      </p:pic>
      <p:pic>
        <p:nvPicPr>
          <p:cNvPr id="4" name="Picture 5" descr="question_pop_up_from_box_rotate_hg_cl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 y="226080"/>
            <a:ext cx="96774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932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80">
                                          <p:stCondLst>
                                            <p:cond delay="0"/>
                                          </p:stCondLst>
                                        </p:cTn>
                                        <p:tgtEl>
                                          <p:spTgt spid="2"/>
                                        </p:tgtEl>
                                      </p:cBhvr>
                                    </p:animEffect>
                                    <p:anim calcmode="lin" valueType="num">
                                      <p:cBhvr>
                                        <p:cTn id="1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gtEl>
                                      </p:cBhvr>
                                      <p:to x="100000" y="60000"/>
                                    </p:animScale>
                                    <p:animScale>
                                      <p:cBhvr>
                                        <p:cTn id="19" dur="166" decel="50000">
                                          <p:stCondLst>
                                            <p:cond delay="676"/>
                                          </p:stCondLst>
                                        </p:cTn>
                                        <p:tgtEl>
                                          <p:spTgt spid="2"/>
                                        </p:tgtEl>
                                      </p:cBhvr>
                                      <p:to x="100000" y="100000"/>
                                    </p:animScale>
                                    <p:animScale>
                                      <p:cBhvr>
                                        <p:cTn id="20" dur="26">
                                          <p:stCondLst>
                                            <p:cond delay="1312"/>
                                          </p:stCondLst>
                                        </p:cTn>
                                        <p:tgtEl>
                                          <p:spTgt spid="2"/>
                                        </p:tgtEl>
                                      </p:cBhvr>
                                      <p:to x="100000" y="80000"/>
                                    </p:animScale>
                                    <p:animScale>
                                      <p:cBhvr>
                                        <p:cTn id="21" dur="166" decel="50000">
                                          <p:stCondLst>
                                            <p:cond delay="1338"/>
                                          </p:stCondLst>
                                        </p:cTn>
                                        <p:tgtEl>
                                          <p:spTgt spid="2"/>
                                        </p:tgtEl>
                                      </p:cBhvr>
                                      <p:to x="100000" y="100000"/>
                                    </p:animScale>
                                    <p:animScale>
                                      <p:cBhvr>
                                        <p:cTn id="22" dur="26">
                                          <p:stCondLst>
                                            <p:cond delay="1642"/>
                                          </p:stCondLst>
                                        </p:cTn>
                                        <p:tgtEl>
                                          <p:spTgt spid="2"/>
                                        </p:tgtEl>
                                      </p:cBhvr>
                                      <p:to x="100000" y="90000"/>
                                    </p:animScale>
                                    <p:animScale>
                                      <p:cBhvr>
                                        <p:cTn id="23" dur="166" decel="50000">
                                          <p:stCondLst>
                                            <p:cond delay="1668"/>
                                          </p:stCondLst>
                                        </p:cTn>
                                        <p:tgtEl>
                                          <p:spTgt spid="2"/>
                                        </p:tgtEl>
                                      </p:cBhvr>
                                      <p:to x="100000" y="100000"/>
                                    </p:animScale>
                                    <p:animScale>
                                      <p:cBhvr>
                                        <p:cTn id="24" dur="26">
                                          <p:stCondLst>
                                            <p:cond delay="1808"/>
                                          </p:stCondLst>
                                        </p:cTn>
                                        <p:tgtEl>
                                          <p:spTgt spid="2"/>
                                        </p:tgtEl>
                                      </p:cBhvr>
                                      <p:to x="100000" y="95000"/>
                                    </p:animScale>
                                    <p:animScale>
                                      <p:cBhvr>
                                        <p:cTn id="25" dur="166" decel="50000">
                                          <p:stCondLst>
                                            <p:cond delay="1834"/>
                                          </p:stCondLst>
                                        </p:cTn>
                                        <p:tgtEl>
                                          <p:spTgt spid="2"/>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 y="947862"/>
            <a:ext cx="9920605" cy="2288520"/>
          </a:xfrm>
        </p:spPr>
        <p:txBody>
          <a:bodyPr/>
          <a:lstStyle/>
          <a:p>
            <a:r>
              <a:rPr lang="en-US" sz="2800" b="1" dirty="0"/>
              <a:t>Câu </a:t>
            </a:r>
            <a:r>
              <a:rPr lang="en-US" sz="2800" b="1" dirty="0" smtClean="0"/>
              <a:t>1</a:t>
            </a:r>
            <a:r>
              <a:rPr lang="en-US" sz="2800" b="1" dirty="0"/>
              <a:t>. </a:t>
            </a:r>
            <a:r>
              <a:rPr lang="en-US" sz="2800" dirty="0"/>
              <a:t>Chất nào sau đây chiếm tỉ lệ thể tích lớn nhất trong không khí?</a:t>
            </a:r>
            <a:r>
              <a:rPr lang="vi-VN" sz="2800" dirty="0"/>
              <a:t/>
            </a:r>
            <a:br>
              <a:rPr lang="vi-VN" sz="2800" dirty="0"/>
            </a:br>
            <a:r>
              <a:rPr lang="en-US" sz="2800" dirty="0" smtClean="0"/>
              <a:t>		A</a:t>
            </a:r>
            <a:r>
              <a:rPr lang="en-US" sz="2800" dirty="0"/>
              <a:t>. Oxygen</a:t>
            </a:r>
            <a:r>
              <a:rPr lang="en-US" sz="2800" dirty="0" smtClean="0"/>
              <a:t>.</a:t>
            </a:r>
            <a:r>
              <a:rPr lang="vi-VN" sz="2800" dirty="0" smtClean="0"/>
              <a:t>	</a:t>
            </a:r>
            <a:r>
              <a:rPr lang="en-US" sz="2800" dirty="0" smtClean="0"/>
              <a:t> 	 B</a:t>
            </a:r>
            <a:r>
              <a:rPr lang="en-US" sz="2800" dirty="0"/>
              <a:t>. Hydrogen</a:t>
            </a:r>
            <a:r>
              <a:rPr lang="en-US" sz="2800" dirty="0" smtClean="0"/>
              <a:t>.</a:t>
            </a:r>
            <a:r>
              <a:rPr lang="vi-VN" sz="2800" dirty="0" smtClean="0"/>
              <a:t> </a:t>
            </a:r>
            <a:r>
              <a:rPr lang="en-US" sz="2800" dirty="0" smtClean="0"/>
              <a:t/>
            </a:r>
            <a:br>
              <a:rPr lang="en-US" sz="2800" dirty="0" smtClean="0"/>
            </a:br>
            <a:r>
              <a:rPr lang="en-US" sz="2800" dirty="0"/>
              <a:t/>
            </a:r>
            <a:br>
              <a:rPr lang="en-US" sz="2800" dirty="0"/>
            </a:br>
            <a:r>
              <a:rPr lang="en-US" sz="2800" dirty="0" smtClean="0"/>
              <a:t>		C</a:t>
            </a:r>
            <a:r>
              <a:rPr lang="en-US" sz="2800" dirty="0"/>
              <a:t>. Nitrogen</a:t>
            </a:r>
            <a:r>
              <a:rPr lang="en-US" sz="2800" dirty="0" smtClean="0"/>
              <a:t>.</a:t>
            </a:r>
            <a:r>
              <a:rPr lang="vi-VN" sz="2800" dirty="0" smtClean="0"/>
              <a:t> </a:t>
            </a:r>
            <a:r>
              <a:rPr lang="en-US" sz="2800" dirty="0" smtClean="0"/>
              <a:t>	</a:t>
            </a:r>
            <a:r>
              <a:rPr lang="vi-VN" sz="2800" dirty="0" smtClean="0"/>
              <a:t> </a:t>
            </a:r>
            <a:r>
              <a:rPr lang="fr-FR" sz="2800" dirty="0" smtClean="0"/>
              <a:t>D</a:t>
            </a:r>
            <a:r>
              <a:rPr lang="fr-FR" sz="2800" dirty="0"/>
              <a:t>. </a:t>
            </a:r>
            <a:r>
              <a:rPr lang="fr-FR" sz="2800" dirty="0" err="1"/>
              <a:t>Carbon</a:t>
            </a:r>
            <a:r>
              <a:rPr lang="fr-FR" sz="2800" dirty="0"/>
              <a:t> </a:t>
            </a:r>
            <a:r>
              <a:rPr lang="fr-FR" sz="2800" dirty="0" err="1" smtClean="0"/>
              <a:t>dioxide</a:t>
            </a:r>
            <a:endParaRPr lang="vi-VN" sz="1800" dirty="0"/>
          </a:p>
        </p:txBody>
      </p:sp>
      <p:sp>
        <p:nvSpPr>
          <p:cNvPr id="4" name="Title 1"/>
          <p:cNvSpPr txBox="1">
            <a:spLocks/>
          </p:cNvSpPr>
          <p:nvPr/>
        </p:nvSpPr>
        <p:spPr>
          <a:xfrm>
            <a:off x="2646998" y="235688"/>
            <a:ext cx="4688202" cy="712174"/>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effectLst>
                  <a:outerShdw blurRad="50800" dist="38100" dir="10800000" algn="r" rotWithShape="0">
                    <a:prstClr val="black">
                      <a:alpha val="40000"/>
                    </a:prstClr>
                  </a:outerShdw>
                </a:effectLst>
              </a:rPr>
              <a:t>Củng cố</a:t>
            </a:r>
            <a:endParaRPr lang="vi-VN" dirty="0">
              <a:effectLst>
                <a:outerShdw blurRad="50800" dist="38100" dir="10800000" algn="r" rotWithShape="0">
                  <a:prstClr val="black">
                    <a:alpha val="40000"/>
                  </a:prstClr>
                </a:outerShdw>
              </a:effectLst>
            </a:endParaRPr>
          </a:p>
        </p:txBody>
      </p:sp>
      <p:sp>
        <p:nvSpPr>
          <p:cNvPr id="6" name="Flowchart: Connector 5"/>
          <p:cNvSpPr/>
          <p:nvPr/>
        </p:nvSpPr>
        <p:spPr>
          <a:xfrm>
            <a:off x="1889760" y="2583180"/>
            <a:ext cx="495300" cy="5334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p:cNvSpPr txBox="1"/>
          <p:nvPr/>
        </p:nvSpPr>
        <p:spPr>
          <a:xfrm>
            <a:off x="160019" y="3352800"/>
            <a:ext cx="9662161" cy="2246769"/>
          </a:xfrm>
          <a:prstGeom prst="rect">
            <a:avLst/>
          </a:prstGeom>
          <a:noFill/>
        </p:spPr>
        <p:txBody>
          <a:bodyPr wrap="square" rtlCol="0">
            <a:spAutoFit/>
          </a:bodyPr>
          <a:lstStyle/>
          <a:p>
            <a:r>
              <a:rPr lang="fr-FR" sz="2800" b="1" dirty="0"/>
              <a:t>Câu </a:t>
            </a:r>
            <a:r>
              <a:rPr lang="fr-FR" sz="2800" b="1" dirty="0" smtClean="0"/>
              <a:t>2</a:t>
            </a:r>
            <a:r>
              <a:rPr lang="fr-FR" sz="2800" b="1" dirty="0"/>
              <a:t>.</a:t>
            </a:r>
            <a:r>
              <a:rPr lang="fr-FR" sz="2800" dirty="0"/>
              <a:t> Thành phần nào của không khí là nguyên nhân chủ yếu g</a:t>
            </a:r>
            <a:r>
              <a:rPr lang="vi-VN" sz="2800" dirty="0"/>
              <a:t>â</a:t>
            </a:r>
            <a:r>
              <a:rPr lang="fr-FR" sz="2800" dirty="0"/>
              <a:t>y ra hiệu ứng nhà </a:t>
            </a:r>
            <a:r>
              <a:rPr lang="fr-FR" sz="2800" dirty="0" smtClean="0"/>
              <a:t>kính?</a:t>
            </a:r>
            <a:endParaRPr lang="vi-VN" sz="2800" dirty="0"/>
          </a:p>
          <a:p>
            <a:r>
              <a:rPr lang="fr-FR" sz="2800" dirty="0"/>
              <a:t>	 </a:t>
            </a:r>
            <a:r>
              <a:rPr lang="fr-FR" sz="2800" dirty="0" smtClean="0"/>
              <a:t>      A</a:t>
            </a:r>
            <a:r>
              <a:rPr lang="fr-FR" sz="2800" dirty="0"/>
              <a:t>. </a:t>
            </a:r>
            <a:r>
              <a:rPr lang="fr-FR" sz="2800" dirty="0" err="1" smtClean="0"/>
              <a:t>Oxygen</a:t>
            </a:r>
            <a:r>
              <a:rPr lang="fr-FR" sz="2800" dirty="0" smtClean="0"/>
              <a:t>.</a:t>
            </a:r>
            <a:r>
              <a:rPr lang="en-US" sz="2800" dirty="0"/>
              <a:t>	</a:t>
            </a:r>
            <a:r>
              <a:rPr lang="en-US" sz="2800" dirty="0" smtClean="0"/>
              <a:t>		</a:t>
            </a:r>
            <a:r>
              <a:rPr lang="fr-FR" sz="2800" dirty="0" smtClean="0"/>
              <a:t>B</a:t>
            </a:r>
            <a:r>
              <a:rPr lang="fr-FR" sz="2800" dirty="0"/>
              <a:t>. </a:t>
            </a:r>
            <a:r>
              <a:rPr lang="fr-FR" sz="2800" dirty="0" err="1" smtClean="0"/>
              <a:t>Hydrogen</a:t>
            </a:r>
            <a:r>
              <a:rPr lang="fr-FR" sz="2800" dirty="0" smtClean="0"/>
              <a:t>.</a:t>
            </a:r>
          </a:p>
          <a:p>
            <a:endParaRPr lang="vi-VN" sz="2400" dirty="0"/>
          </a:p>
          <a:p>
            <a:r>
              <a:rPr lang="fr-FR" sz="2800" dirty="0" smtClean="0"/>
              <a:t>	       C</a:t>
            </a:r>
            <a:r>
              <a:rPr lang="fr-FR" sz="2800" dirty="0"/>
              <a:t>. </a:t>
            </a:r>
            <a:r>
              <a:rPr lang="fr-FR" sz="2800" dirty="0" err="1" smtClean="0"/>
              <a:t>Nitrogen</a:t>
            </a:r>
            <a:r>
              <a:rPr lang="fr-FR" sz="2800" dirty="0" smtClean="0"/>
              <a:t>.</a:t>
            </a:r>
            <a:r>
              <a:rPr lang="en-US" sz="2800" dirty="0"/>
              <a:t>		</a:t>
            </a:r>
            <a:r>
              <a:rPr lang="en-US" sz="2800" dirty="0" smtClean="0"/>
              <a:t>	</a:t>
            </a:r>
            <a:r>
              <a:rPr lang="fr-FR" sz="2800" dirty="0" smtClean="0"/>
              <a:t>D.</a:t>
            </a:r>
            <a:r>
              <a:rPr lang="fr-FR" sz="2800" dirty="0"/>
              <a:t> </a:t>
            </a:r>
            <a:r>
              <a:rPr lang="fr-FR" sz="2800" dirty="0" err="1"/>
              <a:t>Carbon</a:t>
            </a:r>
            <a:r>
              <a:rPr lang="fr-FR" sz="2800" dirty="0"/>
              <a:t> </a:t>
            </a:r>
            <a:r>
              <a:rPr lang="fr-FR" sz="2800" dirty="0" err="1"/>
              <a:t>dioxide</a:t>
            </a:r>
            <a:r>
              <a:rPr lang="fr-FR" sz="2800" dirty="0"/>
              <a:t>.</a:t>
            </a:r>
            <a:endParaRPr lang="vi-VN" sz="2800" dirty="0"/>
          </a:p>
        </p:txBody>
      </p:sp>
      <p:sp>
        <p:nvSpPr>
          <p:cNvPr id="8" name="Flowchart: Connector 7"/>
          <p:cNvSpPr/>
          <p:nvPr/>
        </p:nvSpPr>
        <p:spPr>
          <a:xfrm>
            <a:off x="5631180" y="4983480"/>
            <a:ext cx="495300" cy="5334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06594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ppt_w</p:attrName>
                                        </p:attrNameLst>
                                      </p:cBhvr>
                                      <p:tavLst>
                                        <p:tav tm="0" fmla="#ppt_w*sin(2.5*pi*$)">
                                          <p:val>
                                            <p:fltVal val="0"/>
                                          </p:val>
                                        </p:tav>
                                        <p:tav tm="100000">
                                          <p:val>
                                            <p:fltVal val="1"/>
                                          </p:val>
                                        </p:tav>
                                      </p:tavLst>
                                    </p:anim>
                                    <p:anim calcmode="lin" valueType="num">
                                      <p:cBhvr>
                                        <p:cTn id="14"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000"/>
                                        <p:tgtEl>
                                          <p:spTgt spid="8"/>
                                        </p:tgtEl>
                                      </p:cBhvr>
                                    </p:animEffect>
                                    <p:anim calcmode="lin" valueType="num">
                                      <p:cBhvr>
                                        <p:cTn id="25" dur="2000" fill="hold"/>
                                        <p:tgtEl>
                                          <p:spTgt spid="8"/>
                                        </p:tgtEl>
                                        <p:attrNameLst>
                                          <p:attrName>ppt_w</p:attrName>
                                        </p:attrNameLst>
                                      </p:cBhvr>
                                      <p:tavLst>
                                        <p:tav tm="0" fmla="#ppt_w*sin(2.5*pi*$)">
                                          <p:val>
                                            <p:fltVal val="0"/>
                                          </p:val>
                                        </p:tav>
                                        <p:tav tm="100000">
                                          <p:val>
                                            <p:fltVal val="1"/>
                                          </p:val>
                                        </p:tav>
                                      </p:tavLst>
                                    </p:anim>
                                    <p:anim calcmode="lin" valueType="num">
                                      <p:cBhvr>
                                        <p:cTn id="26"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1" y="787842"/>
            <a:ext cx="9608820" cy="2359158"/>
          </a:xfrm>
        </p:spPr>
        <p:txBody>
          <a:bodyPr/>
          <a:lstStyle/>
          <a:p>
            <a:pPr>
              <a:lnSpc>
                <a:spcPct val="100000"/>
              </a:lnSpc>
            </a:pPr>
            <a:r>
              <a:rPr lang="en-US" sz="2400" b="1" dirty="0" smtClean="0"/>
              <a:t>Câu 3. </a:t>
            </a:r>
            <a:r>
              <a:rPr lang="en-US" sz="2400" dirty="0"/>
              <a:t>Hoạt động nông nghiệp nào sau đây không làm ô nhiễm môi trường không khí?</a:t>
            </a:r>
            <a:r>
              <a:rPr lang="vi-VN" sz="2400" dirty="0"/>
              <a:t/>
            </a:r>
            <a:br>
              <a:rPr lang="vi-VN" sz="2400" dirty="0"/>
            </a:br>
            <a:r>
              <a:rPr lang="en-US" sz="2400" dirty="0"/>
              <a:t>A. Đốt rơm rạ sau khi thu hoạch.</a:t>
            </a:r>
            <a:r>
              <a:rPr lang="vi-VN" sz="2400" dirty="0"/>
              <a:t/>
            </a:r>
            <a:br>
              <a:rPr lang="vi-VN" sz="2400" dirty="0"/>
            </a:br>
            <a:r>
              <a:rPr lang="en-US" sz="2400" dirty="0"/>
              <a:t>B. Tưới nước cho cây trồng.</a:t>
            </a:r>
            <a:r>
              <a:rPr lang="vi-VN" sz="2400" dirty="0"/>
              <a:t/>
            </a:r>
            <a:br>
              <a:rPr lang="vi-VN" sz="2400" dirty="0"/>
            </a:br>
            <a:r>
              <a:rPr lang="en-US" sz="2400" dirty="0"/>
              <a:t>C. Bón phân tươi cho cây </a:t>
            </a:r>
            <a:r>
              <a:rPr lang="en-US" sz="2400" dirty="0" smtClean="0"/>
              <a:t>trồng</a:t>
            </a:r>
            <a:r>
              <a:rPr lang="vi-VN" sz="2400" dirty="0" smtClean="0"/>
              <a:t>.</a:t>
            </a:r>
            <a:r>
              <a:rPr lang="vi-VN" sz="2400" dirty="0"/>
              <a:t/>
            </a:r>
            <a:br>
              <a:rPr lang="vi-VN" sz="2400" dirty="0"/>
            </a:br>
            <a:r>
              <a:rPr lang="en-US" sz="2400" dirty="0"/>
              <a:t>D. Phun thuốc trừ sâu </a:t>
            </a:r>
            <a:r>
              <a:rPr lang="en-US" sz="2400" dirty="0" smtClean="0"/>
              <a:t>để </a:t>
            </a:r>
            <a:r>
              <a:rPr lang="en-US" sz="2400" dirty="0"/>
              <a:t>phòng sâu bọ phá hoại cây trồng.</a:t>
            </a:r>
            <a:endParaRPr lang="vi-VN" sz="2400" dirty="0"/>
          </a:p>
        </p:txBody>
      </p:sp>
      <p:sp>
        <p:nvSpPr>
          <p:cNvPr id="4" name="Title 1"/>
          <p:cNvSpPr txBox="1">
            <a:spLocks/>
          </p:cNvSpPr>
          <p:nvPr/>
        </p:nvSpPr>
        <p:spPr>
          <a:xfrm>
            <a:off x="2436819" y="75668"/>
            <a:ext cx="4688202" cy="712174"/>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effectLst>
                  <a:outerShdw blurRad="50800" dist="38100" dir="10800000" algn="r" rotWithShape="0">
                    <a:prstClr val="black">
                      <a:alpha val="40000"/>
                    </a:prstClr>
                  </a:outerShdw>
                </a:effectLst>
              </a:rPr>
              <a:t>Củng cố</a:t>
            </a:r>
            <a:endParaRPr lang="vi-VN" dirty="0">
              <a:effectLst>
                <a:outerShdw blurRad="50800" dist="38100" dir="10800000" algn="r" rotWithShape="0">
                  <a:prstClr val="black">
                    <a:alpha val="40000"/>
                  </a:prstClr>
                </a:outerShdw>
              </a:effectLst>
            </a:endParaRPr>
          </a:p>
        </p:txBody>
      </p:sp>
      <p:sp>
        <p:nvSpPr>
          <p:cNvPr id="6" name="Flowchart: Connector 5"/>
          <p:cNvSpPr/>
          <p:nvPr/>
        </p:nvSpPr>
        <p:spPr>
          <a:xfrm>
            <a:off x="106679" y="1927860"/>
            <a:ext cx="449579" cy="44196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p:cNvSpPr txBox="1"/>
          <p:nvPr/>
        </p:nvSpPr>
        <p:spPr>
          <a:xfrm>
            <a:off x="106679" y="3162300"/>
            <a:ext cx="9662161" cy="2369880"/>
          </a:xfrm>
          <a:prstGeom prst="rect">
            <a:avLst/>
          </a:prstGeom>
          <a:noFill/>
        </p:spPr>
        <p:txBody>
          <a:bodyPr wrap="square" rtlCol="0">
            <a:spAutoFit/>
          </a:bodyPr>
          <a:lstStyle/>
          <a:p>
            <a:r>
              <a:rPr lang="fr-FR" sz="2400" b="1" dirty="0"/>
              <a:t>Câu 4</a:t>
            </a:r>
            <a:r>
              <a:rPr lang="fr-FR" sz="2400" b="1" dirty="0" smtClean="0"/>
              <a:t>.</a:t>
            </a:r>
            <a:r>
              <a:rPr lang="fr-FR" sz="2400" dirty="0"/>
              <a:t> </a:t>
            </a:r>
            <a:r>
              <a:rPr lang="en-US" sz="2400" dirty="0"/>
              <a:t>Biểu hiện nào sau đây không phải là </a:t>
            </a:r>
            <a:r>
              <a:rPr lang="en-US" sz="2400" dirty="0" smtClean="0"/>
              <a:t>biểu </a:t>
            </a:r>
            <a:r>
              <a:rPr lang="en-US" sz="2400" dirty="0"/>
              <a:t>hiện của sự ô nhiễm môi trường?</a:t>
            </a:r>
            <a:endParaRPr lang="vi-VN" sz="2400" dirty="0"/>
          </a:p>
          <a:p>
            <a:r>
              <a:rPr lang="en-US" sz="2400" dirty="0"/>
              <a:t>A. Không khí có mùi khó </a:t>
            </a:r>
            <a:r>
              <a:rPr lang="en-US" sz="2400" dirty="0" smtClean="0"/>
              <a:t>chịu.</a:t>
            </a:r>
            <a:endParaRPr lang="vi-VN" sz="2400" dirty="0"/>
          </a:p>
          <a:p>
            <a:r>
              <a:rPr lang="en-US" sz="2400" dirty="0"/>
              <a:t>B. Da bị kích ứng, nhiễm các bệnh đường hô hấp.</a:t>
            </a:r>
            <a:endParaRPr lang="vi-VN" sz="2400" dirty="0"/>
          </a:p>
          <a:p>
            <a:r>
              <a:rPr lang="en-US" sz="2400" dirty="0" smtClean="0"/>
              <a:t>C. </a:t>
            </a:r>
            <a:r>
              <a:rPr lang="en-US" sz="2400" dirty="0"/>
              <a:t>Mưa a</a:t>
            </a:r>
            <a:r>
              <a:rPr lang="vi-VN" sz="2400" dirty="0"/>
              <a:t>cid</a:t>
            </a:r>
            <a:r>
              <a:rPr lang="en-US" sz="2400" dirty="0"/>
              <a:t>, bầu trời bị sương mù cả ban ngày.</a:t>
            </a:r>
            <a:endParaRPr lang="vi-VN" sz="2400" dirty="0"/>
          </a:p>
          <a:p>
            <a:r>
              <a:rPr lang="en-US" sz="2400" dirty="0"/>
              <a:t>D. Bu</a:t>
            </a:r>
            <a:r>
              <a:rPr lang="vi-VN" sz="2400" dirty="0"/>
              <a:t>ổi</a:t>
            </a:r>
            <a:r>
              <a:rPr lang="en-US" sz="2400" dirty="0"/>
              <a:t> sáng mai thường có sương đọng trên lá.</a:t>
            </a:r>
            <a:endParaRPr lang="vi-VN" sz="2400" dirty="0"/>
          </a:p>
        </p:txBody>
      </p:sp>
      <p:sp>
        <p:nvSpPr>
          <p:cNvPr id="8" name="Flowchart: Connector 7"/>
          <p:cNvSpPr/>
          <p:nvPr/>
        </p:nvSpPr>
        <p:spPr>
          <a:xfrm>
            <a:off x="60958" y="5013960"/>
            <a:ext cx="495300" cy="46104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99138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000"/>
                                        <p:tgtEl>
                                          <p:spTgt spid="8"/>
                                        </p:tgtEl>
                                      </p:cBhvr>
                                    </p:animEffect>
                                    <p:anim calcmode="lin" valueType="num">
                                      <p:cBhvr>
                                        <p:cTn id="26" dur="2000" fill="hold"/>
                                        <p:tgtEl>
                                          <p:spTgt spid="8"/>
                                        </p:tgtEl>
                                        <p:attrNameLst>
                                          <p:attrName>ppt_w</p:attrName>
                                        </p:attrNameLst>
                                      </p:cBhvr>
                                      <p:tavLst>
                                        <p:tav tm="0" fmla="#ppt_w*sin(2.5*pi*$)">
                                          <p:val>
                                            <p:fltVal val="0"/>
                                          </p:val>
                                        </p:tav>
                                        <p:tav tm="100000">
                                          <p:val>
                                            <p:fltVal val="1"/>
                                          </p:val>
                                        </p:tav>
                                      </p:tavLst>
                                    </p:anim>
                                    <p:anim calcmode="lin" valueType="num">
                                      <p:cBhvr>
                                        <p:cTn id="27"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Shape 1"/>
          <p:cNvSpPr/>
          <p:nvPr/>
        </p:nvSpPr>
        <p:spPr>
          <a:xfrm>
            <a:off x="2499480" y="795240"/>
            <a:ext cx="946440" cy="820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4800" b="0" strike="noStrike" spc="-1">
                <a:solidFill>
                  <a:srgbClr val="62CF51"/>
                </a:solidFill>
                <a:latin typeface="Noto Sans"/>
                <a:ea typeface="DejaVu Sans"/>
              </a:rPr>
              <a:t>01</a:t>
            </a:r>
            <a:endParaRPr lang="en-US" sz="4800" b="0" strike="noStrike" spc="-1">
              <a:latin typeface="Arial"/>
            </a:endParaRPr>
          </a:p>
        </p:txBody>
      </p:sp>
      <p:sp>
        <p:nvSpPr>
          <p:cNvPr id="79" name="TextShape 4"/>
          <p:cNvSpPr/>
          <p:nvPr/>
        </p:nvSpPr>
        <p:spPr>
          <a:xfrm>
            <a:off x="3448440" y="795240"/>
            <a:ext cx="466236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2400" b="1" strike="noStrike" spc="-1" dirty="0">
                <a:solidFill>
                  <a:srgbClr val="C9211E"/>
                </a:solidFill>
                <a:latin typeface="Times New Roman"/>
                <a:ea typeface="DejaVu Sans"/>
              </a:rPr>
              <a:t>THÀNH PHẦN KHÔNG KHÍ</a:t>
            </a:r>
            <a:endParaRPr lang="en-US" sz="2400" b="0" strike="noStrike" spc="-1" dirty="0">
              <a:latin typeface="Arial"/>
            </a:endParaRPr>
          </a:p>
        </p:txBody>
      </p:sp>
      <p:sp>
        <p:nvSpPr>
          <p:cNvPr id="80" name="TextShape 5"/>
          <p:cNvSpPr/>
          <p:nvPr/>
        </p:nvSpPr>
        <p:spPr>
          <a:xfrm>
            <a:off x="3505320" y="1241280"/>
            <a:ext cx="553104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800" b="0" strike="noStrike" spc="-1" dirty="0">
                <a:solidFill>
                  <a:srgbClr val="000000"/>
                </a:solidFill>
                <a:latin typeface="Times New Roman"/>
                <a:ea typeface="DejaVu Sans"/>
              </a:rPr>
              <a:t>Không khí gồm những chất nào? Tỉ lệ các chất ra sao?</a:t>
            </a:r>
            <a:endParaRPr lang="en-US" sz="1800" b="0" strike="noStrike" spc="-1" dirty="0">
              <a:latin typeface="Arial"/>
            </a:endParaRPr>
          </a:p>
        </p:txBody>
      </p:sp>
      <p:sp>
        <p:nvSpPr>
          <p:cNvPr id="81" name="TextShape 6"/>
          <p:cNvSpPr/>
          <p:nvPr/>
        </p:nvSpPr>
        <p:spPr>
          <a:xfrm>
            <a:off x="2499480" y="1729080"/>
            <a:ext cx="946440" cy="820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4800" b="0" strike="noStrike" spc="-1">
                <a:solidFill>
                  <a:srgbClr val="62CF51"/>
                </a:solidFill>
                <a:latin typeface="Noto Sans"/>
                <a:ea typeface="DejaVu Sans"/>
              </a:rPr>
              <a:t>02</a:t>
            </a:r>
            <a:endParaRPr lang="en-US" sz="4800" b="0" strike="noStrike" spc="-1">
              <a:latin typeface="Arial"/>
            </a:endParaRPr>
          </a:p>
        </p:txBody>
      </p:sp>
      <p:sp>
        <p:nvSpPr>
          <p:cNvPr id="82" name="TextShape 22"/>
          <p:cNvSpPr/>
          <p:nvPr/>
        </p:nvSpPr>
        <p:spPr>
          <a:xfrm>
            <a:off x="3505320" y="1729080"/>
            <a:ext cx="466236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2400" b="1" strike="noStrike" spc="-1" dirty="0">
                <a:solidFill>
                  <a:srgbClr val="C9211E"/>
                </a:solidFill>
                <a:latin typeface="Times New Roman"/>
                <a:ea typeface="DejaVu Sans"/>
              </a:rPr>
              <a:t>VAI TRÒ CỦA KHÔNG KHÍ</a:t>
            </a:r>
            <a:endParaRPr lang="en-US" sz="2400" b="0" strike="noStrike" spc="-1" dirty="0">
              <a:latin typeface="Arial"/>
            </a:endParaRPr>
          </a:p>
        </p:txBody>
      </p:sp>
      <p:sp>
        <p:nvSpPr>
          <p:cNvPr id="83" name="TextShape 23"/>
          <p:cNvSpPr/>
          <p:nvPr/>
        </p:nvSpPr>
        <p:spPr>
          <a:xfrm>
            <a:off x="3505320" y="2103120"/>
            <a:ext cx="4662360" cy="33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600" b="0" strike="noStrike" spc="-1" dirty="0">
                <a:solidFill>
                  <a:srgbClr val="000000"/>
                </a:solidFill>
                <a:latin typeface="Times New Roman"/>
                <a:ea typeface="DejaVu Sans"/>
              </a:rPr>
              <a:t>Vai trò của không khí là gì?</a:t>
            </a:r>
            <a:endParaRPr lang="en-US" sz="1600" b="0" strike="noStrike" spc="-1" dirty="0">
              <a:latin typeface="Arial"/>
            </a:endParaRPr>
          </a:p>
        </p:txBody>
      </p:sp>
      <p:sp>
        <p:nvSpPr>
          <p:cNvPr id="84" name="TextShape 24"/>
          <p:cNvSpPr/>
          <p:nvPr/>
        </p:nvSpPr>
        <p:spPr>
          <a:xfrm>
            <a:off x="2499480" y="2698200"/>
            <a:ext cx="946440" cy="820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4800" b="0" strike="noStrike" spc="-1">
                <a:solidFill>
                  <a:srgbClr val="62CF51"/>
                </a:solidFill>
                <a:latin typeface="Noto Sans"/>
                <a:ea typeface="DejaVu Sans"/>
              </a:rPr>
              <a:t>03</a:t>
            </a:r>
            <a:endParaRPr lang="en-US" sz="4800" b="0" strike="noStrike" spc="-1">
              <a:latin typeface="Arial"/>
            </a:endParaRPr>
          </a:p>
        </p:txBody>
      </p:sp>
      <p:sp>
        <p:nvSpPr>
          <p:cNvPr id="85" name="TextShape 25"/>
          <p:cNvSpPr/>
          <p:nvPr/>
        </p:nvSpPr>
        <p:spPr>
          <a:xfrm>
            <a:off x="3505320" y="2698200"/>
            <a:ext cx="466236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2400" b="1" strike="noStrike" spc="-1">
                <a:solidFill>
                  <a:srgbClr val="C9211E"/>
                </a:solidFill>
                <a:latin typeface="Times New Roman"/>
                <a:ea typeface="DejaVu Sans"/>
              </a:rPr>
              <a:t>Ô NHIỄM KHÔNG KHÍ</a:t>
            </a:r>
            <a:endParaRPr lang="en-US" sz="2400" b="0" strike="noStrike" spc="-1">
              <a:latin typeface="Arial"/>
            </a:endParaRPr>
          </a:p>
        </p:txBody>
      </p:sp>
      <p:sp>
        <p:nvSpPr>
          <p:cNvPr id="86" name="TextShape 26"/>
          <p:cNvSpPr/>
          <p:nvPr/>
        </p:nvSpPr>
        <p:spPr>
          <a:xfrm>
            <a:off x="3505320" y="3071880"/>
            <a:ext cx="4662360" cy="317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500" b="0" strike="noStrike" spc="-1">
                <a:solidFill>
                  <a:srgbClr val="000000"/>
                </a:solidFill>
                <a:latin typeface="Times New Roman"/>
                <a:ea typeface="DejaVu Sans"/>
              </a:rPr>
              <a:t>Ô nhiễm không khí là gì? Biểu hiện như thế nào?</a:t>
            </a:r>
            <a:endParaRPr lang="en-US" sz="1500" b="0" strike="noStrike" spc="-1">
              <a:latin typeface="Arial"/>
            </a:endParaRPr>
          </a:p>
        </p:txBody>
      </p:sp>
      <p:sp>
        <p:nvSpPr>
          <p:cNvPr id="87" name="TextShape 27"/>
          <p:cNvSpPr/>
          <p:nvPr/>
        </p:nvSpPr>
        <p:spPr>
          <a:xfrm>
            <a:off x="2499480" y="3631680"/>
            <a:ext cx="946440" cy="820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4800" b="0" strike="noStrike" spc="-1">
                <a:solidFill>
                  <a:srgbClr val="62CF51"/>
                </a:solidFill>
                <a:latin typeface="Noto Sans"/>
                <a:ea typeface="DejaVu Sans"/>
              </a:rPr>
              <a:t>04</a:t>
            </a:r>
            <a:endParaRPr lang="en-US" sz="4800" b="0" strike="noStrike" spc="-1">
              <a:latin typeface="Arial"/>
            </a:endParaRPr>
          </a:p>
        </p:txBody>
      </p:sp>
      <p:sp>
        <p:nvSpPr>
          <p:cNvPr id="88" name="TextShape 28"/>
          <p:cNvSpPr/>
          <p:nvPr/>
        </p:nvSpPr>
        <p:spPr>
          <a:xfrm>
            <a:off x="3505320" y="3631680"/>
            <a:ext cx="678024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2400" b="1" strike="noStrike" spc="-1">
                <a:solidFill>
                  <a:srgbClr val="C9211E"/>
                </a:solidFill>
                <a:latin typeface="Times New Roman"/>
                <a:ea typeface="DejaVu Sans"/>
              </a:rPr>
              <a:t>NGUYÊN NHÂN GÂY Ô NHIỄM KHÔNG KHÍ</a:t>
            </a:r>
            <a:endParaRPr lang="en-US" sz="2400" b="0" strike="noStrike" spc="-1">
              <a:latin typeface="Arial"/>
            </a:endParaRPr>
          </a:p>
        </p:txBody>
      </p:sp>
      <p:sp>
        <p:nvSpPr>
          <p:cNvPr id="89" name="TextShape 29"/>
          <p:cNvSpPr/>
          <p:nvPr/>
        </p:nvSpPr>
        <p:spPr>
          <a:xfrm>
            <a:off x="3529800" y="4015800"/>
            <a:ext cx="5805360" cy="33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600" b="0" strike="noStrike" spc="-1">
                <a:solidFill>
                  <a:srgbClr val="111111"/>
                </a:solidFill>
                <a:latin typeface="Times New Roman"/>
                <a:ea typeface="DejaVu Sans"/>
              </a:rPr>
              <a:t>Chất gây ô nhiễm không khí? Nguồn lây ô nhiễm không khí?</a:t>
            </a:r>
            <a:endParaRPr lang="en-US" sz="1600" b="0" strike="noStrike" spc="-1">
              <a:latin typeface="Arial"/>
            </a:endParaRPr>
          </a:p>
        </p:txBody>
      </p:sp>
      <p:sp>
        <p:nvSpPr>
          <p:cNvPr id="90" name="TextShape 30"/>
          <p:cNvSpPr/>
          <p:nvPr/>
        </p:nvSpPr>
        <p:spPr>
          <a:xfrm>
            <a:off x="3382920" y="152280"/>
            <a:ext cx="6696360" cy="607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3400" b="1" strike="noStrike" spc="-1" dirty="0">
                <a:solidFill>
                  <a:srgbClr val="0393E4"/>
                </a:solidFill>
                <a:latin typeface="Times New Roman"/>
                <a:ea typeface="DejaVu Sans"/>
              </a:rPr>
              <a:t>NỘI DUNG CHÍNH</a:t>
            </a:r>
            <a:endParaRPr lang="en-US" sz="3400" b="0" strike="noStrike" spc="-1" dirty="0">
              <a:latin typeface="Arial"/>
            </a:endParaRPr>
          </a:p>
        </p:txBody>
      </p:sp>
      <p:pic>
        <p:nvPicPr>
          <p:cNvPr id="91" name="Picture 90"/>
          <p:cNvPicPr/>
          <p:nvPr/>
        </p:nvPicPr>
        <p:blipFill>
          <a:blip r:embed="rId2"/>
          <a:stretch/>
        </p:blipFill>
        <p:spPr>
          <a:xfrm>
            <a:off x="257760" y="639720"/>
            <a:ext cx="2174040" cy="4205160"/>
          </a:xfrm>
          <a:prstGeom prst="rect">
            <a:avLst/>
          </a:prstGeom>
          <a:ln w="0">
            <a:noFill/>
          </a:ln>
        </p:spPr>
      </p:pic>
      <p:sp>
        <p:nvSpPr>
          <p:cNvPr id="92" name="TextShape 31"/>
          <p:cNvSpPr/>
          <p:nvPr/>
        </p:nvSpPr>
        <p:spPr>
          <a:xfrm>
            <a:off x="2514240" y="4571280"/>
            <a:ext cx="946440" cy="820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4800" b="0" strike="noStrike" spc="-1">
                <a:solidFill>
                  <a:srgbClr val="62CF51"/>
                </a:solidFill>
                <a:latin typeface="Noto Sans"/>
                <a:ea typeface="DejaVu Sans"/>
              </a:rPr>
              <a:t>05</a:t>
            </a:r>
            <a:endParaRPr lang="en-US" sz="4800" b="0" strike="noStrike" spc="-1">
              <a:latin typeface="Arial"/>
            </a:endParaRPr>
          </a:p>
        </p:txBody>
      </p:sp>
      <p:sp>
        <p:nvSpPr>
          <p:cNvPr id="93" name="TextShape 32"/>
          <p:cNvSpPr/>
          <p:nvPr/>
        </p:nvSpPr>
        <p:spPr>
          <a:xfrm>
            <a:off x="3505320" y="4567680"/>
            <a:ext cx="678024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2400" b="1" strike="noStrike" spc="-1">
                <a:solidFill>
                  <a:srgbClr val="C9211E"/>
                </a:solidFill>
                <a:latin typeface="Times New Roman"/>
                <a:ea typeface="DejaVu Sans"/>
              </a:rPr>
              <a:t>BẢO VỆ MÔI TRƯỜNG KHÔNG KHÍ</a:t>
            </a:r>
            <a:endParaRPr lang="en-US" sz="2400" b="0" strike="noStrike" spc="-1">
              <a:latin typeface="Arial"/>
            </a:endParaRPr>
          </a:p>
        </p:txBody>
      </p:sp>
      <p:sp>
        <p:nvSpPr>
          <p:cNvPr id="94" name="TextShape 33"/>
          <p:cNvSpPr/>
          <p:nvPr/>
        </p:nvSpPr>
        <p:spPr>
          <a:xfrm>
            <a:off x="3529800" y="4951800"/>
            <a:ext cx="5805360" cy="3371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600" b="0" strike="noStrike" spc="-1" dirty="0">
                <a:solidFill>
                  <a:srgbClr val="111111"/>
                </a:solidFill>
                <a:latin typeface="Times New Roman"/>
                <a:ea typeface="DejaVu Sans"/>
              </a:rPr>
              <a:t>Một số biện pháp bảo vệ môi trường không </a:t>
            </a:r>
            <a:r>
              <a:rPr lang="en-US" sz="1600" b="0" strike="noStrike" spc="-1" dirty="0" smtClean="0">
                <a:solidFill>
                  <a:srgbClr val="111111"/>
                </a:solidFill>
                <a:latin typeface="Times New Roman"/>
                <a:ea typeface="DejaVu Sans"/>
              </a:rPr>
              <a:t>khí.</a:t>
            </a:r>
            <a:endParaRPr lang="en-US" sz="16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8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8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8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8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8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fill="hold" nodeType="clickEffect">
                                  <p:stCondLst>
                                    <p:cond delay="0"/>
                                  </p:stCondLst>
                                  <p:childTnLst>
                                    <p:set>
                                      <p:cBhvr>
                                        <p:cTn id="42" dur="1" fill="hold">
                                          <p:stCondLst>
                                            <p:cond delay="0"/>
                                          </p:stCondLst>
                                        </p:cTn>
                                        <p:tgtEl>
                                          <p:spTgt spid="8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fill="hold" nodeType="clickEffect">
                                  <p:stCondLst>
                                    <p:cond delay="0"/>
                                  </p:stCondLst>
                                  <p:childTnLst>
                                    <p:set>
                                      <p:cBhvr>
                                        <p:cTn id="46" dur="1" fill="hold">
                                          <p:stCondLst>
                                            <p:cond delay="0"/>
                                          </p:stCondLst>
                                        </p:cTn>
                                        <p:tgtEl>
                                          <p:spTgt spid="8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fill="hold" nodeType="clickEffect">
                                  <p:stCondLst>
                                    <p:cond delay="0"/>
                                  </p:stCondLst>
                                  <p:childTnLst>
                                    <p:set>
                                      <p:cBhvr>
                                        <p:cTn id="50" dur="1" fill="hold">
                                          <p:stCondLst>
                                            <p:cond delay="0"/>
                                          </p:stCondLst>
                                        </p:cTn>
                                        <p:tgtEl>
                                          <p:spTgt spid="8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fill="hold" nodeType="clickEffect">
                                  <p:stCondLst>
                                    <p:cond delay="0"/>
                                  </p:stCondLst>
                                  <p:childTnLst>
                                    <p:set>
                                      <p:cBhvr>
                                        <p:cTn id="54" dur="1" fill="hold">
                                          <p:stCondLst>
                                            <p:cond delay="0"/>
                                          </p:stCondLst>
                                        </p:cTn>
                                        <p:tgtEl>
                                          <p:spTgt spid="8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fill="hold" nodeType="clickEffect">
                                  <p:stCondLst>
                                    <p:cond delay="0"/>
                                  </p:stCondLst>
                                  <p:childTnLst>
                                    <p:set>
                                      <p:cBhvr>
                                        <p:cTn id="58" dur="1" fill="hold">
                                          <p:stCondLst>
                                            <p:cond delay="0"/>
                                          </p:stCondLst>
                                        </p:cTn>
                                        <p:tgtEl>
                                          <p:spTgt spid="9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fill="hold" nodeType="clickEffect">
                                  <p:stCondLst>
                                    <p:cond delay="0"/>
                                  </p:stCondLst>
                                  <p:childTnLst>
                                    <p:set>
                                      <p:cBhvr>
                                        <p:cTn id="62" dur="1" fill="hold">
                                          <p:stCondLst>
                                            <p:cond delay="0"/>
                                          </p:stCondLst>
                                        </p:cTn>
                                        <p:tgtEl>
                                          <p:spTgt spid="9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fill="hold" nodeType="clickEffect">
                                  <p:stCondLst>
                                    <p:cond delay="0"/>
                                  </p:stCondLst>
                                  <p:childTnLst>
                                    <p:set>
                                      <p:cBhvr>
                                        <p:cTn id="66"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5898" y="90908"/>
            <a:ext cx="5023161" cy="712174"/>
          </a:xfrm>
        </p:spPr>
        <p:txBody>
          <a:bodyPr/>
          <a:lstStyle/>
          <a:p>
            <a:pPr algn="ctr"/>
            <a:r>
              <a:rPr lang="en-US" dirty="0" smtClean="0">
                <a:solidFill>
                  <a:srgbClr val="FF0000"/>
                </a:solidFill>
                <a:effectLst>
                  <a:outerShdw blurRad="50800" dist="38100" dir="10800000" algn="r" rotWithShape="0">
                    <a:prstClr val="black">
                      <a:alpha val="40000"/>
                    </a:prstClr>
                  </a:outerShdw>
                </a:effectLst>
              </a:rPr>
              <a:t>Hướng dẫn về nhà</a:t>
            </a:r>
            <a:endParaRPr lang="vi-VN" dirty="0">
              <a:solidFill>
                <a:srgbClr val="FF0000"/>
              </a:solidFill>
              <a:effectLst>
                <a:outerShdw blurRad="50800" dist="38100" dir="10800000" algn="r" rotWithShape="0">
                  <a:prstClr val="black">
                    <a:alpha val="40000"/>
                  </a:prstClr>
                </a:outerShdw>
              </a:effectLst>
            </a:endParaRPr>
          </a:p>
        </p:txBody>
      </p:sp>
      <p:sp>
        <p:nvSpPr>
          <p:cNvPr id="3" name="Subtitle 2"/>
          <p:cNvSpPr>
            <a:spLocks noGrp="1"/>
          </p:cNvSpPr>
          <p:nvPr>
            <p:ph type="subTitle"/>
          </p:nvPr>
        </p:nvSpPr>
        <p:spPr>
          <a:xfrm>
            <a:off x="220192" y="1223826"/>
            <a:ext cx="9730740" cy="4115828"/>
          </a:xfrm>
        </p:spPr>
        <p:txBody>
          <a:bodyPr/>
          <a:lstStyle/>
          <a:p>
            <a:pPr marL="0" indent="0">
              <a:lnSpc>
                <a:spcPct val="100000"/>
              </a:lnSpc>
              <a:buNone/>
            </a:pPr>
            <a:r>
              <a:rPr lang="vi-VN" sz="3000" dirty="0"/>
              <a:t>1. Các nguồn gây ô nhiễm không khí chủ yếu là gì? Nêu các biện pháp nhằm giảm thiểu ô nhiễm không khí.</a:t>
            </a:r>
          </a:p>
          <a:p>
            <a:pPr marL="0" indent="0">
              <a:lnSpc>
                <a:spcPct val="100000"/>
              </a:lnSpc>
              <a:buNone/>
            </a:pPr>
            <a:r>
              <a:rPr lang="vi-VN" sz="3000" dirty="0"/>
              <a:t>2. Ô nhiễm không khí ảnh hưởng như </a:t>
            </a:r>
            <a:r>
              <a:rPr lang="vi-VN" sz="3000" dirty="0" smtClean="0"/>
              <a:t>th</a:t>
            </a:r>
            <a:r>
              <a:rPr lang="en-US" sz="3000" smtClean="0"/>
              <a:t>ế</a:t>
            </a:r>
            <a:r>
              <a:rPr lang="vi-VN" sz="3000" smtClean="0"/>
              <a:t> </a:t>
            </a:r>
            <a:r>
              <a:rPr lang="vi-VN" sz="3000" dirty="0"/>
              <a:t>nào đến sức khoẻ con người? Em hãy đề xuất một số biện pháp nhằm bảo vệ bầu không khí ở trường học hoặc nơi ở của em.</a:t>
            </a:r>
          </a:p>
          <a:p>
            <a:pPr marL="0" indent="0">
              <a:lnSpc>
                <a:spcPct val="100000"/>
              </a:lnSpc>
              <a:buNone/>
            </a:pPr>
            <a:r>
              <a:rPr lang="vi-VN" sz="3000" dirty="0"/>
              <a:t>3. Em hãy giải thích vì sao lượng oxygen trong không khí hầu như không đổi mặc dù hàng ngày con người dùng rất nhiều oxygen cho nhu cầu hô hấp và sản xuất trong công nghiệp</a:t>
            </a:r>
            <a:r>
              <a:rPr lang="vi-VN" sz="3000" dirty="0" smtClean="0"/>
              <a:t>.</a:t>
            </a:r>
            <a:endParaRPr lang="vi-VN" sz="3000" dirty="0"/>
          </a:p>
        </p:txBody>
      </p:sp>
      <p:sp>
        <p:nvSpPr>
          <p:cNvPr id="4" name="TextBox 3"/>
          <p:cNvSpPr txBox="1"/>
          <p:nvPr/>
        </p:nvSpPr>
        <p:spPr>
          <a:xfrm>
            <a:off x="2875961" y="700606"/>
            <a:ext cx="4663033" cy="523220"/>
          </a:xfrm>
          <a:prstGeom prst="rect">
            <a:avLst/>
          </a:prstGeom>
          <a:noFill/>
        </p:spPr>
        <p:txBody>
          <a:bodyPr wrap="square" rtlCol="0">
            <a:spAutoFit/>
          </a:bodyPr>
          <a:lstStyle/>
          <a:p>
            <a:r>
              <a:rPr lang="vi-VN" sz="2800" dirty="0" smtClean="0">
                <a:solidFill>
                  <a:srgbClr val="FFC000"/>
                </a:solidFill>
              </a:rPr>
              <a:t>Bài tập 1,2,3 SGK trang 5</a:t>
            </a:r>
            <a:r>
              <a:rPr lang="en-US" sz="2800" dirty="0" smtClean="0">
                <a:solidFill>
                  <a:srgbClr val="FFC000"/>
                </a:solidFill>
              </a:rPr>
              <a:t>3</a:t>
            </a:r>
            <a:endParaRPr lang="vi-VN" sz="2800" dirty="0">
              <a:solidFill>
                <a:srgbClr val="FFC000"/>
              </a:solidFill>
            </a:endParaRPr>
          </a:p>
        </p:txBody>
      </p:sp>
    </p:spTree>
    <p:extLst>
      <p:ext uri="{BB962C8B-B14F-4D97-AF65-F5344CB8AC3E}">
        <p14:creationId xmlns:p14="http://schemas.microsoft.com/office/powerpoint/2010/main" val="105884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14" presetClass="entr" presetSubtype="1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circle(in)">
                                      <p:cBhvr>
                                        <p:cTn id="28" dur="20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xit" presetSubtype="10" fill="hold" grpId="1" nodeType="clickEffect">
                                  <p:stCondLst>
                                    <p:cond delay="0"/>
                                  </p:stCondLst>
                                  <p:childTnLst>
                                    <p:animEffect transition="out" filter="randombar(horizontal)">
                                      <p:cBhvr>
                                        <p:cTn id="32" dur="500"/>
                                        <p:tgtEl>
                                          <p:spTgt spid="3">
                                            <p:txEl>
                                              <p:pRg st="0" end="0"/>
                                            </p:txEl>
                                          </p:spTgt>
                                        </p:tgtEl>
                                      </p:cBhvr>
                                    </p:animEffect>
                                    <p:set>
                                      <p:cBhvr>
                                        <p:cTn id="33"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3">
                                            <p:txEl>
                                              <p:pRg st="1" end="1"/>
                                            </p:txEl>
                                          </p:spTgt>
                                        </p:tgtEl>
                                        <p:attrNameLst>
                                          <p:attrName>style.visibility</p:attrName>
                                        </p:attrNameLst>
                                      </p:cBhvr>
                                      <p:to>
                                        <p:strVal val="visible"/>
                                      </p:to>
                                    </p:set>
                                    <p:animEffect transition="in" filter="circle(in)">
                                      <p:cBhvr>
                                        <p:cTn id="38" dur="2000"/>
                                        <p:tgtEl>
                                          <p:spTgt spid="3">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xit" presetSubtype="10" fill="hold" grpId="1" nodeType="clickEffect">
                                  <p:stCondLst>
                                    <p:cond delay="0"/>
                                  </p:stCondLst>
                                  <p:childTnLst>
                                    <p:animEffect transition="out" filter="randombar(horizontal)">
                                      <p:cBhvr>
                                        <p:cTn id="42" dur="500"/>
                                        <p:tgtEl>
                                          <p:spTgt spid="3">
                                            <p:txEl>
                                              <p:pRg st="1" end="1"/>
                                            </p:txEl>
                                          </p:spTgt>
                                        </p:tgtEl>
                                      </p:cBhvr>
                                    </p:animEffect>
                                    <p:set>
                                      <p:cBhvr>
                                        <p:cTn id="43"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3">
                                            <p:txEl>
                                              <p:pRg st="2" end="2"/>
                                            </p:txEl>
                                          </p:spTgt>
                                        </p:tgtEl>
                                        <p:attrNameLst>
                                          <p:attrName>style.visibility</p:attrName>
                                        </p:attrNameLst>
                                      </p:cBhvr>
                                      <p:to>
                                        <p:strVal val="visible"/>
                                      </p:to>
                                    </p:set>
                                    <p:animEffect transition="in" filter="circle(in)">
                                      <p:cBhvr>
                                        <p:cTn id="48"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3" grpId="1" uiExpand="1" build="p"/>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TextShape 1"/>
          <p:cNvSpPr/>
          <p:nvPr/>
        </p:nvSpPr>
        <p:spPr>
          <a:xfrm>
            <a:off x="8433691" y="646115"/>
            <a:ext cx="1509773" cy="415353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ctr">
            <a:spAutoFit/>
          </a:bodyPr>
          <a:lstStyle/>
          <a:p>
            <a:pPr algn="ctr">
              <a:lnSpc>
                <a:spcPct val="100000"/>
              </a:lnSpc>
            </a:pPr>
            <a:r>
              <a:rPr lang="en-US" sz="4400" b="0" strike="noStrike" spc="-1" dirty="0">
                <a:solidFill>
                  <a:srgbClr val="FFFF00"/>
                </a:solidFill>
                <a:effectLst>
                  <a:outerShdw blurRad="38100" dist="38100" dir="2700000" algn="tl">
                    <a:srgbClr val="000000">
                      <a:alpha val="43137"/>
                    </a:srgbClr>
                  </a:outerShdw>
                </a:effectLst>
                <a:latin typeface="Times New Roman"/>
                <a:ea typeface="DejaVu Sans"/>
              </a:rPr>
              <a:t>Chúc các em luôn </a:t>
            </a:r>
            <a:r>
              <a:rPr lang="en-US" sz="4400" b="0" strike="noStrike" spc="-1" dirty="0" smtClean="0">
                <a:solidFill>
                  <a:srgbClr val="FFFF00"/>
                </a:solidFill>
                <a:effectLst>
                  <a:outerShdw blurRad="38100" dist="38100" dir="2700000" algn="tl">
                    <a:srgbClr val="000000">
                      <a:alpha val="43137"/>
                    </a:srgbClr>
                  </a:outerShdw>
                </a:effectLst>
                <a:latin typeface="Times New Roman"/>
                <a:ea typeface="DejaVu Sans"/>
              </a:rPr>
              <a:t>khỏe mạnh</a:t>
            </a:r>
            <a:endParaRPr lang="en-US" sz="4400" b="0" strike="noStrike" spc="-1" dirty="0">
              <a:solidFill>
                <a:srgbClr val="FFFF00"/>
              </a:solidFill>
              <a:effectLst>
                <a:outerShdw blurRad="38100" dist="38100" dir="2700000" algn="tl">
                  <a:srgbClr val="000000">
                    <a:alpha val="43137"/>
                  </a:srgbClr>
                </a:outerShdw>
              </a:effectLst>
              <a:latin typeface="Arial"/>
            </a:endParaRPr>
          </a:p>
        </p:txBody>
      </p:sp>
      <p:pic>
        <p:nvPicPr>
          <p:cNvPr id="1028" name="Picture 4" descr="Thông điệp 5K của Bộ Y tế phòng, chống dịch Covid-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1" y="83820"/>
            <a:ext cx="8444160" cy="5586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11884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xmlns:p15="http://schemas.microsoft.com/office/powerpoint/2012/main">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Picture 173"/>
          <p:cNvPicPr/>
          <p:nvPr/>
        </p:nvPicPr>
        <p:blipFill>
          <a:blip r:embed="rId2"/>
          <a:stretch/>
        </p:blipFill>
        <p:spPr>
          <a:xfrm>
            <a:off x="-1" y="3573780"/>
            <a:ext cx="3622767" cy="2096770"/>
          </a:xfrm>
          <a:prstGeom prst="rect">
            <a:avLst/>
          </a:prstGeom>
          <a:ln w="0">
            <a:noFill/>
          </a:ln>
        </p:spPr>
      </p:pic>
      <p:sp>
        <p:nvSpPr>
          <p:cNvPr id="176" name="Rectangle 175"/>
          <p:cNvSpPr/>
          <p:nvPr/>
        </p:nvSpPr>
        <p:spPr>
          <a:xfrm>
            <a:off x="7275505" y="135172"/>
            <a:ext cx="2805120" cy="553537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800" b="1" strike="noStrike" spc="-1" dirty="0">
                <a:latin typeface="Times New Roman"/>
              </a:rPr>
              <a:t>HƯỚNG DẪN</a:t>
            </a:r>
            <a:endParaRPr lang="en-US" sz="1800" b="1" strike="noStrike" spc="-1" dirty="0">
              <a:latin typeface="Arial"/>
            </a:endParaRPr>
          </a:p>
          <a:p>
            <a:pPr>
              <a:lnSpc>
                <a:spcPct val="100000"/>
              </a:lnSpc>
            </a:pPr>
            <a:r>
              <a:rPr lang="en-US" sz="1800" b="0" strike="noStrike" spc="-1" dirty="0">
                <a:latin typeface="Times New Roman"/>
              </a:rPr>
              <a:t>1 – Học sinh quan sát hình </a:t>
            </a:r>
            <a:r>
              <a:rPr lang="en-US" sz="1800" b="0" strike="noStrike" spc="-1" dirty="0" smtClean="0">
                <a:latin typeface="Times New Roman"/>
              </a:rPr>
              <a:t>12.1 </a:t>
            </a:r>
            <a:r>
              <a:rPr lang="en-US" sz="1800" b="0" strike="noStrike" spc="-1" dirty="0">
                <a:latin typeface="Times New Roman"/>
              </a:rPr>
              <a:t>(Dự </a:t>
            </a:r>
            <a:r>
              <a:rPr lang="en-US" sz="1800" b="0" strike="noStrike" spc="-1" dirty="0" smtClean="0">
                <a:latin typeface="Times New Roman"/>
              </a:rPr>
              <a:t>báo </a:t>
            </a:r>
            <a:r>
              <a:rPr lang="en-US" sz="1800" b="0" strike="noStrike" spc="-1" dirty="0">
                <a:latin typeface="Times New Roman"/>
              </a:rPr>
              <a:t>thời tiết) và hình </a:t>
            </a:r>
            <a:r>
              <a:rPr lang="en-US" sz="1800" b="0" strike="noStrike" spc="-1" dirty="0" smtClean="0">
                <a:latin typeface="Times New Roman"/>
              </a:rPr>
              <a:t>12.2 </a:t>
            </a:r>
            <a:r>
              <a:rPr lang="en-US" sz="1800" b="0" strike="noStrike" spc="-1" dirty="0">
                <a:latin typeface="Times New Roman"/>
              </a:rPr>
              <a:t>(Tỉ lệ phần trăm các chất trong không khí) ở trang 48 SGK.</a:t>
            </a:r>
            <a:endParaRPr lang="en-US" sz="1800" b="0" strike="noStrike" spc="-1" dirty="0">
              <a:latin typeface="Arial"/>
            </a:endParaRPr>
          </a:p>
          <a:p>
            <a:pPr>
              <a:lnSpc>
                <a:spcPct val="100000"/>
              </a:lnSpc>
            </a:pPr>
            <a:r>
              <a:rPr lang="en-US" sz="1800" b="0" strike="noStrike" spc="-1" dirty="0">
                <a:latin typeface="Times New Roman"/>
              </a:rPr>
              <a:t>2 – Học sinh đọc và trả lời trước các câu hỏi 1, 2, 3, 4 ở trang 48 SGK.</a:t>
            </a:r>
            <a:endParaRPr lang="en-US" sz="1800" b="0" strike="noStrike" spc="-1" dirty="0">
              <a:latin typeface="Arial"/>
            </a:endParaRPr>
          </a:p>
          <a:p>
            <a:pPr>
              <a:lnSpc>
                <a:spcPct val="100000"/>
              </a:lnSpc>
            </a:pPr>
            <a:r>
              <a:rPr lang="en-US" sz="1800" b="0" strike="noStrike" spc="-1" dirty="0">
                <a:latin typeface="Times New Roman"/>
              </a:rPr>
              <a:t>3 – Xem video thí nghiệm hình 10.3 ở đường </a:t>
            </a:r>
            <a:r>
              <a:rPr lang="en-US" sz="1800" b="0" strike="noStrike" spc="-1" dirty="0" smtClean="0">
                <a:latin typeface="Times New Roman"/>
              </a:rPr>
              <a:t>link: </a:t>
            </a:r>
            <a:r>
              <a:rPr lang="en-US" u="sng" spc="-1" dirty="0">
                <a:latin typeface="Times New Roman"/>
                <a:hlinkClick r:id="rId3"/>
              </a:rPr>
              <a:t>https://</a:t>
            </a:r>
            <a:r>
              <a:rPr lang="en-US" u="sng" spc="-1" dirty="0" smtClean="0">
                <a:latin typeface="Times New Roman"/>
                <a:hlinkClick r:id="rId3"/>
              </a:rPr>
              <a:t>www.youtube.com/watch?v=06TDwlFS7-c</a:t>
            </a:r>
            <a:endParaRPr lang="en-US" u="sng" spc="-1" dirty="0" smtClean="0">
              <a:latin typeface="Times New Roman"/>
            </a:endParaRPr>
          </a:p>
          <a:p>
            <a:pPr>
              <a:lnSpc>
                <a:spcPct val="100000"/>
              </a:lnSpc>
            </a:pPr>
            <a:r>
              <a:rPr lang="en-US" sz="1800" b="0" strike="noStrike" spc="-1" dirty="0" smtClean="0">
                <a:latin typeface="Times New Roman"/>
              </a:rPr>
              <a:t>Sau </a:t>
            </a:r>
            <a:r>
              <a:rPr lang="en-US" sz="1800" b="0" strike="noStrike" spc="-1" dirty="0">
                <a:latin typeface="Times New Roman"/>
              </a:rPr>
              <a:t>đó trả lời câu hỏi 5, 6, 7 ở trang 49 SGK</a:t>
            </a:r>
            <a:endParaRPr lang="en-US" sz="1800" b="0" strike="noStrike" spc="-1" dirty="0">
              <a:latin typeface="Arial"/>
            </a:endParaRPr>
          </a:p>
          <a:p>
            <a:pPr>
              <a:lnSpc>
                <a:spcPct val="100000"/>
              </a:lnSpc>
            </a:pPr>
            <a:r>
              <a:rPr lang="en-US" sz="1800" b="0" strike="noStrike" spc="-1" dirty="0">
                <a:latin typeface="Times New Roman"/>
              </a:rPr>
              <a:t>4 – Trả lời câu hỏi: “Em hãy cho biết không khí bao gồm những thành phần nào? Tỉ lệ phần trăm của các thành phần chính là bao nhiêu?”</a:t>
            </a:r>
            <a:endParaRPr lang="en-US" sz="1800" b="0" strike="noStrike" spc="-1" dirty="0">
              <a:latin typeface="Arial"/>
            </a:endParaRPr>
          </a:p>
        </p:txBody>
      </p:sp>
      <p:sp>
        <p:nvSpPr>
          <p:cNvPr id="177" name="Rectangle 176"/>
          <p:cNvSpPr/>
          <p:nvPr/>
        </p:nvSpPr>
        <p:spPr>
          <a:xfrm>
            <a:off x="94579" y="128454"/>
            <a:ext cx="4366706" cy="399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2200" b="1" strike="noStrike" spc="-1" dirty="0">
                <a:solidFill>
                  <a:srgbClr val="FFFF00"/>
                </a:solidFill>
                <a:effectLst>
                  <a:outerShdw blurRad="38100" dist="38100" dir="2700000" algn="tl">
                    <a:srgbClr val="000000">
                      <a:alpha val="43137"/>
                    </a:srgbClr>
                  </a:outerShdw>
                </a:effectLst>
                <a:latin typeface="Times New Roman"/>
              </a:rPr>
              <a:t>I – THÀNH PHẦN KHÔNG KHÍ</a:t>
            </a:r>
            <a:endParaRPr lang="en-US" sz="2200" b="0" strike="noStrike" spc="-1" dirty="0">
              <a:effectLst>
                <a:outerShdw blurRad="38100" dist="38100" dir="2700000" algn="tl">
                  <a:srgbClr val="000000">
                    <a:alpha val="43137"/>
                  </a:srgbClr>
                </a:outerShdw>
              </a:effectLst>
              <a:latin typeface="Arial"/>
            </a:endParaRPr>
          </a:p>
        </p:txBody>
      </p:sp>
      <p:pic>
        <p:nvPicPr>
          <p:cNvPr id="2" name="Picture 1"/>
          <p:cNvPicPr>
            <a:picLocks noChangeAspect="1"/>
          </p:cNvPicPr>
          <p:nvPr/>
        </p:nvPicPr>
        <p:blipFill>
          <a:blip r:embed="rId4"/>
          <a:stretch>
            <a:fillRect/>
          </a:stretch>
        </p:blipFill>
        <p:spPr>
          <a:xfrm>
            <a:off x="3794107" y="2588818"/>
            <a:ext cx="3310054" cy="2289964"/>
          </a:xfrm>
          <a:prstGeom prst="rect">
            <a:avLst/>
          </a:prstGeom>
        </p:spPr>
      </p:pic>
      <p:pic>
        <p:nvPicPr>
          <p:cNvPr id="3" name="Picture 2"/>
          <p:cNvPicPr>
            <a:picLocks noChangeAspect="1"/>
          </p:cNvPicPr>
          <p:nvPr/>
        </p:nvPicPr>
        <p:blipFill>
          <a:blip r:embed="rId5"/>
          <a:stretch>
            <a:fillRect/>
          </a:stretch>
        </p:blipFill>
        <p:spPr>
          <a:xfrm>
            <a:off x="14984" y="1320154"/>
            <a:ext cx="3622768" cy="2231984"/>
          </a:xfrm>
          <a:prstGeom prst="rect">
            <a:avLst/>
          </a:prstGeom>
        </p:spPr>
      </p:pic>
      <p:sp>
        <p:nvSpPr>
          <p:cNvPr id="4" name="TextBox 3"/>
          <p:cNvSpPr txBox="1"/>
          <p:nvPr/>
        </p:nvSpPr>
        <p:spPr>
          <a:xfrm>
            <a:off x="173407" y="642125"/>
            <a:ext cx="3275949" cy="707886"/>
          </a:xfrm>
          <a:prstGeom prst="rect">
            <a:avLst/>
          </a:prstGeom>
          <a:noFill/>
        </p:spPr>
        <p:txBody>
          <a:bodyPr wrap="square" rtlCol="0">
            <a:spAutoFit/>
          </a:bodyPr>
          <a:lstStyle/>
          <a:p>
            <a:pPr algn="ctr"/>
            <a:r>
              <a:rPr lang="en-US" sz="2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Tìm hiểu thành phần của không khí</a:t>
            </a:r>
            <a:endParaRPr lang="vi-VN"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TextBox 9"/>
          <p:cNvSpPr txBox="1"/>
          <p:nvPr/>
        </p:nvSpPr>
        <p:spPr>
          <a:xfrm>
            <a:off x="3794109" y="1507479"/>
            <a:ext cx="3275949" cy="1015663"/>
          </a:xfrm>
          <a:prstGeom prst="rect">
            <a:avLst/>
          </a:prstGeom>
          <a:noFill/>
        </p:spPr>
        <p:txBody>
          <a:bodyPr wrap="square" rtlCol="0">
            <a:spAutoFit/>
          </a:bodyPr>
          <a:lstStyle/>
          <a:p>
            <a:pPr algn="ctr"/>
            <a:r>
              <a:rPr lang="en-US" sz="2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Xác định thành phần </a:t>
            </a:r>
            <a:r>
              <a:rPr lang="en-US" sz="2000"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phần</a:t>
            </a:r>
            <a:r>
              <a:rPr lang="en-US" sz="2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trăm về thể tích của khí oxygen trong không khí</a:t>
            </a:r>
            <a:endParaRPr lang="vi-VN"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1696429"/>
      </p:ext>
    </p:extLst>
  </p:cSld>
  <p:clrMapOvr>
    <a:masterClrMapping/>
  </p:clrMapOvr>
  <mc:AlternateContent xmlns:mc="http://schemas.openxmlformats.org/markup-compatibility/2006" xmlns:p14="http://schemas.microsoft.com/office/powerpoint/2010/main">
    <mc:Choice Requires="p14">
      <p:transition spd="slow" p14:dur="2000">
        <p:cut thruBlk="1"/>
      </p:transition>
    </mc:Choice>
    <mc:Fallback xmlns="" xmlns:p15="http://schemas.microsoft.com/office/powerpoint/2012/main">
      <p:transition spd="slow">
        <p:cut thruBlk="tru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extShape 4_2"/>
          <p:cNvSpPr/>
          <p:nvPr/>
        </p:nvSpPr>
        <p:spPr>
          <a:xfrm>
            <a:off x="0" y="12600"/>
            <a:ext cx="5257800" cy="46021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2400" b="1" strike="noStrike" spc="-1" dirty="0">
                <a:solidFill>
                  <a:srgbClr val="FFFF00"/>
                </a:solidFill>
                <a:effectLst>
                  <a:outerShdw blurRad="38100" dist="38100" dir="2700000" algn="tl">
                    <a:srgbClr val="000000">
                      <a:alpha val="43137"/>
                    </a:srgbClr>
                  </a:outerShdw>
                </a:effectLst>
                <a:latin typeface="Times New Roman"/>
                <a:ea typeface="DejaVu Sans"/>
              </a:rPr>
              <a:t>I - THÀNH PHẦN KHÔNG KHÍ</a:t>
            </a:r>
            <a:endParaRPr lang="en-US" sz="2400" b="0" strike="noStrike" spc="-1" dirty="0">
              <a:solidFill>
                <a:srgbClr val="FFFF00"/>
              </a:solidFill>
              <a:effectLst>
                <a:outerShdw blurRad="38100" dist="38100" dir="2700000" algn="tl">
                  <a:srgbClr val="000000">
                    <a:alpha val="43137"/>
                  </a:srgbClr>
                </a:outerShdw>
              </a:effectLst>
              <a:latin typeface="Arial"/>
            </a:endParaRPr>
          </a:p>
        </p:txBody>
      </p:sp>
      <p:pic>
        <p:nvPicPr>
          <p:cNvPr id="99" name="Picture 98"/>
          <p:cNvPicPr/>
          <p:nvPr/>
        </p:nvPicPr>
        <p:blipFill>
          <a:blip r:embed="rId2"/>
          <a:stretch/>
        </p:blipFill>
        <p:spPr>
          <a:xfrm>
            <a:off x="149252" y="2842260"/>
            <a:ext cx="3927448" cy="2851408"/>
          </a:xfrm>
          <a:prstGeom prst="rect">
            <a:avLst/>
          </a:prstGeom>
          <a:ln w="0">
            <a:noFill/>
          </a:ln>
        </p:spPr>
      </p:pic>
      <p:pic>
        <p:nvPicPr>
          <p:cNvPr id="100" name="Picture 99"/>
          <p:cNvPicPr/>
          <p:nvPr/>
        </p:nvPicPr>
        <p:blipFill>
          <a:blip r:embed="rId3"/>
          <a:stretch/>
        </p:blipFill>
        <p:spPr>
          <a:xfrm>
            <a:off x="260404" y="564469"/>
            <a:ext cx="3927448" cy="2277791"/>
          </a:xfrm>
          <a:prstGeom prst="rect">
            <a:avLst/>
          </a:prstGeom>
          <a:ln w="0">
            <a:noFill/>
          </a:ln>
        </p:spPr>
      </p:pic>
      <p:sp>
        <p:nvSpPr>
          <p:cNvPr id="101" name="TextBox 100"/>
          <p:cNvSpPr txBox="1"/>
          <p:nvPr/>
        </p:nvSpPr>
        <p:spPr>
          <a:xfrm>
            <a:off x="4299004" y="2400300"/>
            <a:ext cx="5622236" cy="3255381"/>
          </a:xfrm>
          <a:prstGeom prst="rect">
            <a:avLst/>
          </a:prstGeom>
          <a:noFill/>
          <a:ln w="0">
            <a:solidFill>
              <a:srgbClr val="780373"/>
            </a:solidFill>
          </a:ln>
        </p:spPr>
        <p:txBody>
          <a:bodyPr lIns="90000" tIns="45000" rIns="90000" bIns="45000" anchor="ctr">
            <a:noAutofit/>
          </a:bodyPr>
          <a:lstStyle/>
          <a:p>
            <a:r>
              <a:rPr lang="en-US" sz="2800" b="0" strike="noStrike" spc="-1" dirty="0" smtClean="0">
                <a:solidFill>
                  <a:srgbClr val="780373"/>
                </a:solidFill>
                <a:latin typeface="Times New Roman"/>
              </a:rPr>
              <a:t>Ở </a:t>
            </a:r>
            <a:r>
              <a:rPr lang="en-US" sz="2800" b="0" strike="noStrike" spc="-1" dirty="0">
                <a:solidFill>
                  <a:srgbClr val="780373"/>
                </a:solidFill>
                <a:latin typeface="Times New Roman"/>
              </a:rPr>
              <a:t>nhiệt độ 20</a:t>
            </a:r>
            <a:r>
              <a:rPr lang="en-US" sz="2800" b="0" strike="noStrike" spc="-1" baseline="33000" dirty="0">
                <a:solidFill>
                  <a:srgbClr val="780373"/>
                </a:solidFill>
                <a:latin typeface="Times New Roman"/>
              </a:rPr>
              <a:t>0</a:t>
            </a:r>
            <a:r>
              <a:rPr lang="en-US" sz="2800" b="0" strike="noStrike" spc="-1" dirty="0">
                <a:solidFill>
                  <a:srgbClr val="780373"/>
                </a:solidFill>
                <a:latin typeface="Times New Roman"/>
              </a:rPr>
              <a:t>C, lượng hơi nước bão hòa trong 1 mét khối không khí là 17,3 gram. Nếu vượt quá khối lượng trên ta sẽ thấy sương, nếu khối lượng hơi nước trong 1 mét khối không khí là 12,11 gram thì độ ẩm tương đối là:</a:t>
            </a:r>
            <a:endParaRPr lang="en-US" sz="2800" b="0" strike="noStrike" spc="-1" dirty="0">
              <a:latin typeface="Arial"/>
            </a:endParaRPr>
          </a:p>
          <a:p>
            <a:pPr algn="ctr">
              <a:spcBef>
                <a:spcPts val="139"/>
              </a:spcBef>
              <a:spcAft>
                <a:spcPts val="142"/>
              </a:spcAft>
            </a:pPr>
            <a:r>
              <a:rPr lang="en-US" sz="3200" b="1" strike="noStrike" spc="-1" dirty="0">
                <a:solidFill>
                  <a:srgbClr val="780373"/>
                </a:solidFill>
                <a:latin typeface="Times New Roman"/>
              </a:rPr>
              <a:t>12,11 : 17,3 x 100% = 70%</a:t>
            </a:r>
            <a:endParaRPr lang="en-US" sz="3200" b="0" strike="noStrike" spc="-1" dirty="0">
              <a:latin typeface="Arial"/>
            </a:endParaRPr>
          </a:p>
        </p:txBody>
      </p:sp>
      <p:pic>
        <p:nvPicPr>
          <p:cNvPr id="2" name="Picture 1"/>
          <p:cNvPicPr>
            <a:picLocks noChangeAspect="1"/>
          </p:cNvPicPr>
          <p:nvPr/>
        </p:nvPicPr>
        <p:blipFill>
          <a:blip r:embed="rId4"/>
          <a:stretch>
            <a:fillRect/>
          </a:stretch>
        </p:blipFill>
        <p:spPr>
          <a:xfrm>
            <a:off x="4481222" y="472811"/>
            <a:ext cx="5257800" cy="18383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circle(in)">
                                      <p:cBhvr>
                                        <p:cTn id="7" dur="20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9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01"/>
                                        </p:tgtEl>
                                        <p:attrNameLst>
                                          <p:attrName>style.visibility</p:attrName>
                                        </p:attrNameLst>
                                      </p:cBhvr>
                                      <p:to>
                                        <p:strVal val="visible"/>
                                      </p:to>
                                    </p:set>
                                    <p:animEffect transition="in" filter="randombar(horizontal)">
                                      <p:cBhvr>
                                        <p:cTn id="21"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p:nvPr>
        </p:nvSpPr>
        <p:spPr>
          <a:xfrm>
            <a:off x="981657" y="84855"/>
            <a:ext cx="7940285" cy="276999"/>
          </a:xfrm>
          <a:prstGeom prst="rect">
            <a:avLst/>
          </a:prstGeom>
          <a:noFill/>
        </p:spPr>
        <p:txBody>
          <a:bodyPr wrap="square" rtlCol="0">
            <a:spAutoFit/>
          </a:bodyPr>
          <a:lstStyle/>
          <a:p>
            <a:pPr algn="ctr"/>
            <a:r>
              <a:rPr lang="en-US" sz="2000"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Xác định thành phần </a:t>
            </a:r>
            <a:r>
              <a:rPr lang="en-US" sz="2000"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phần</a:t>
            </a:r>
            <a:r>
              <a:rPr lang="en-US" sz="2000"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trăm về thể tích của khí oxygen trong không khí</a:t>
            </a:r>
            <a:endParaRPr lang="vi-VN" sz="20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313749" y="398756"/>
            <a:ext cx="3192777" cy="2208829"/>
          </a:xfrm>
          <a:prstGeom prst="rect">
            <a:avLst/>
          </a:prstGeom>
        </p:spPr>
      </p:pic>
      <p:pic>
        <p:nvPicPr>
          <p:cNvPr id="9" name="Thí nghiệm xác định thành phần phần trăm thể tích của oxygen trong không khí _ Thí nghiệm không khí">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64333" y="523045"/>
            <a:ext cx="5964054" cy="3354781"/>
          </a:xfrm>
          <a:prstGeom prst="rect">
            <a:avLst/>
          </a:prstGeom>
        </p:spPr>
      </p:pic>
      <p:sp>
        <p:nvSpPr>
          <p:cNvPr id="11" name="TextBox 10"/>
          <p:cNvSpPr txBox="1"/>
          <p:nvPr/>
        </p:nvSpPr>
        <p:spPr>
          <a:xfrm>
            <a:off x="125555" y="2652969"/>
            <a:ext cx="3569163" cy="1754326"/>
          </a:xfrm>
          <a:prstGeom prst="rect">
            <a:avLst/>
          </a:prstGeom>
          <a:noFill/>
        </p:spPr>
        <p:txBody>
          <a:bodyPr wrap="square" rtlCol="0">
            <a:spAutoFit/>
          </a:bodyPr>
          <a:lstStyle/>
          <a:p>
            <a:r>
              <a:rPr lang="vi-VN" dirty="0" smtClean="0"/>
              <a:t>- Nước tràn vào cốc </a:t>
            </a:r>
            <a:r>
              <a:rPr lang="vi-VN" dirty="0"/>
              <a:t>thủy tinh để chiếm chỗ O</a:t>
            </a:r>
            <a:r>
              <a:rPr lang="vi-VN" sz="1200" dirty="0"/>
              <a:t>2</a:t>
            </a:r>
            <a:r>
              <a:rPr lang="vi-VN" dirty="0"/>
              <a:t> bị đốt cháy hết. </a:t>
            </a:r>
            <a:r>
              <a:rPr lang="vi-VN" dirty="0" smtClean="0"/>
              <a:t>Nhận thấy, </a:t>
            </a:r>
            <a:r>
              <a:rPr lang="vi-VN" dirty="0"/>
              <a:t>lượng </a:t>
            </a:r>
            <a:r>
              <a:rPr lang="vi-VN" dirty="0" smtClean="0"/>
              <a:t>nước tràn </a:t>
            </a:r>
            <a:r>
              <a:rPr lang="vi-VN" dirty="0"/>
              <a:t>vào </a:t>
            </a:r>
            <a:r>
              <a:rPr lang="vi-VN" dirty="0" smtClean="0"/>
              <a:t>cốc </a:t>
            </a:r>
            <a:r>
              <a:rPr lang="vi-VN" dirty="0"/>
              <a:t>chiếm khoảng 1/5 thể tích </a:t>
            </a:r>
            <a:r>
              <a:rPr lang="vi-VN" dirty="0" smtClean="0"/>
              <a:t>cốc, </a:t>
            </a:r>
            <a:r>
              <a:rPr lang="vi-VN" dirty="0"/>
              <a:t>tương đương với 20% thể tích </a:t>
            </a:r>
            <a:r>
              <a:rPr lang="vi-VN" dirty="0" smtClean="0"/>
              <a:t>cốc. </a:t>
            </a:r>
          </a:p>
        </p:txBody>
      </p:sp>
      <p:sp>
        <p:nvSpPr>
          <p:cNvPr id="12" name="TextBox 11"/>
          <p:cNvSpPr txBox="1"/>
          <p:nvPr/>
        </p:nvSpPr>
        <p:spPr>
          <a:xfrm>
            <a:off x="125555" y="4452679"/>
            <a:ext cx="9514638" cy="923330"/>
          </a:xfrm>
          <a:prstGeom prst="rect">
            <a:avLst/>
          </a:prstGeom>
          <a:noFill/>
        </p:spPr>
        <p:txBody>
          <a:bodyPr wrap="square" rtlCol="0">
            <a:spAutoFit/>
          </a:bodyPr>
          <a:lstStyle/>
          <a:p>
            <a:r>
              <a:rPr lang="vi-VN" dirty="0" smtClean="0">
                <a:sym typeface="Wingdings" panose="05000000000000000000" pitchFamily="2" charset="2"/>
              </a:rPr>
              <a:t></a:t>
            </a:r>
            <a:r>
              <a:rPr lang="vi-VN" dirty="0" smtClean="0"/>
              <a:t>Vậy lượng khí oxygen chiếm khoảng 20% thể tích không khí trong ống. Hay chính là phần trăm thể tích của oxygen chiếm khoảng 20%, tương đối đúng với thể tích oxi trong không khí là 21% trong biểu đồ 10.2.</a:t>
            </a:r>
          </a:p>
        </p:txBody>
      </p:sp>
    </p:spTree>
    <p:extLst>
      <p:ext uri="{BB962C8B-B14F-4D97-AF65-F5344CB8AC3E}">
        <p14:creationId xmlns:p14="http://schemas.microsoft.com/office/powerpoint/2010/main" val="297400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9"/>
                                        </p:tgtEl>
                                      </p:cBhvr>
                                    </p:cmd>
                                  </p:childTnLst>
                                </p:cTn>
                              </p:par>
                            </p:childTnLst>
                          </p:cTn>
                        </p:par>
                      </p:childTnLst>
                    </p:cTn>
                  </p:par>
                </p:childTnLst>
              </p:cTn>
              <p:nextCondLst>
                <p:cond evt="onClick" delay="0">
                  <p:tgtEl>
                    <p:spTgt spid="9"/>
                  </p:tgtEl>
                </p:cond>
              </p:nextCondLst>
            </p:seq>
            <p:video>
              <p:cMediaNode vol="80000">
                <p:cTn id="21" fill="hold" display="0">
                  <p:stCondLst>
                    <p:cond delay="indefinite"/>
                  </p:stCondLst>
                </p:cTn>
                <p:tgtEl>
                  <p:spTgt spid="9"/>
                </p:tgtEl>
              </p:cMediaNode>
            </p:video>
          </p:childTnLst>
        </p:cTn>
      </p:par>
    </p:tnLst>
    <p:bldLst>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Picture 94"/>
          <p:cNvPicPr/>
          <p:nvPr/>
        </p:nvPicPr>
        <p:blipFill>
          <a:blip r:embed="rId2"/>
          <a:stretch/>
        </p:blipFill>
        <p:spPr>
          <a:xfrm>
            <a:off x="110323" y="657667"/>
            <a:ext cx="5947576" cy="4836960"/>
          </a:xfrm>
          <a:prstGeom prst="rect">
            <a:avLst/>
          </a:prstGeom>
          <a:ln w="0">
            <a:noFill/>
          </a:ln>
        </p:spPr>
      </p:pic>
      <p:sp>
        <p:nvSpPr>
          <p:cNvPr id="96" name="TextShape 4_0"/>
          <p:cNvSpPr/>
          <p:nvPr/>
        </p:nvSpPr>
        <p:spPr>
          <a:xfrm>
            <a:off x="0" y="12600"/>
            <a:ext cx="5257800" cy="46021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2400" b="1" strike="noStrike" spc="-1" dirty="0">
                <a:solidFill>
                  <a:srgbClr val="FFFF00"/>
                </a:solidFill>
                <a:effectLst>
                  <a:outerShdw blurRad="38100" dist="38100" dir="2700000" algn="tl">
                    <a:srgbClr val="000000">
                      <a:alpha val="43137"/>
                    </a:srgbClr>
                  </a:outerShdw>
                </a:effectLst>
                <a:latin typeface="Times New Roman"/>
                <a:ea typeface="DejaVu Sans"/>
              </a:rPr>
              <a:t>I - THÀNH PHẦN KHÔNG KHÍ</a:t>
            </a:r>
            <a:endParaRPr lang="en-US" sz="2400" b="0" strike="noStrike" spc="-1" dirty="0">
              <a:solidFill>
                <a:srgbClr val="FFFF00"/>
              </a:solidFill>
              <a:effectLst>
                <a:outerShdw blurRad="38100" dist="38100" dir="2700000" algn="tl">
                  <a:srgbClr val="000000">
                    <a:alpha val="43137"/>
                  </a:srgbClr>
                </a:outerShdw>
              </a:effectLst>
              <a:latin typeface="Arial"/>
            </a:endParaRPr>
          </a:p>
        </p:txBody>
      </p:sp>
      <p:sp>
        <p:nvSpPr>
          <p:cNvPr id="97" name="TextBox 96"/>
          <p:cNvSpPr txBox="1"/>
          <p:nvPr/>
        </p:nvSpPr>
        <p:spPr>
          <a:xfrm>
            <a:off x="5724939" y="389614"/>
            <a:ext cx="4236415" cy="5216492"/>
          </a:xfrm>
          <a:prstGeom prst="rect">
            <a:avLst/>
          </a:prstGeom>
          <a:gradFill>
            <a:gsLst>
              <a:gs pos="0">
                <a:srgbClr val="DDE8CB">
                  <a:alpha val="50196"/>
                </a:srgbClr>
              </a:gs>
              <a:gs pos="100000">
                <a:schemeClr val="bg2"/>
              </a:gs>
            </a:gsLst>
            <a:lin ang="3600000" scaled="0"/>
          </a:gradFill>
          <a:ln w="0">
            <a:noFill/>
          </a:ln>
        </p:spPr>
        <p:txBody>
          <a:bodyPr lIns="90000" tIns="45000" rIns="90000" bIns="45000" anchor="ctr">
            <a:noAutofit/>
          </a:bodyPr>
          <a:lstStyle/>
          <a:p>
            <a:pPr marL="17640" indent="18000">
              <a:spcAft>
                <a:spcPts val="139"/>
              </a:spcAft>
            </a:pPr>
            <a:r>
              <a:rPr lang="en-US" sz="3600" b="1" i="1" strike="noStrike" spc="-1" dirty="0">
                <a:solidFill>
                  <a:srgbClr val="0000FF"/>
                </a:solidFill>
                <a:latin typeface="Times New Roman"/>
              </a:rPr>
              <a:t>Không khí </a:t>
            </a:r>
            <a:r>
              <a:rPr lang="en-US" sz="3600" b="1" i="1" strike="noStrike" spc="-1" dirty="0">
                <a:solidFill>
                  <a:srgbClr val="FF0000"/>
                </a:solidFill>
                <a:latin typeface="Times New Roman"/>
              </a:rPr>
              <a:t>là hỗn hợp khí có thành phần xác định với tỉ lệ gần đúng về thể tích</a:t>
            </a:r>
            <a:r>
              <a:rPr lang="en-US" sz="3600" b="1" i="1" strike="noStrike" spc="-1" dirty="0">
                <a:solidFill>
                  <a:srgbClr val="0000FF"/>
                </a:solidFill>
                <a:latin typeface="Times New Roman"/>
              </a:rPr>
              <a:t>: 21% </a:t>
            </a:r>
            <a:r>
              <a:rPr lang="en-US" sz="3600" b="1" i="1" strike="noStrike" spc="-1" dirty="0" smtClean="0">
                <a:solidFill>
                  <a:srgbClr val="0000FF"/>
                </a:solidFill>
                <a:latin typeface="Times New Roman"/>
              </a:rPr>
              <a:t>oxygen, 78</a:t>
            </a:r>
            <a:r>
              <a:rPr lang="en-US" sz="3600" b="1" i="1" strike="noStrike" spc="-1" dirty="0">
                <a:solidFill>
                  <a:srgbClr val="0000FF"/>
                </a:solidFill>
                <a:latin typeface="Times New Roman"/>
              </a:rPr>
              <a:t>% nitrogen, còn </a:t>
            </a:r>
            <a:r>
              <a:rPr lang="en-US" sz="3600" b="1" i="1" strike="noStrike" spc="-1" dirty="0" smtClean="0">
                <a:solidFill>
                  <a:srgbClr val="0000FF"/>
                </a:solidFill>
                <a:latin typeface="Times New Roman"/>
              </a:rPr>
              <a:t>lại 1% </a:t>
            </a:r>
            <a:r>
              <a:rPr lang="en-US" sz="3600" b="1" i="1" strike="noStrike" spc="-1" dirty="0">
                <a:solidFill>
                  <a:srgbClr val="0000FF"/>
                </a:solidFill>
                <a:latin typeface="Times New Roman"/>
              </a:rPr>
              <a:t>là carbon dioxide, hơi nước và một số chất khí </a:t>
            </a:r>
            <a:r>
              <a:rPr lang="en-US" sz="3600" b="1" i="1" strike="noStrike" spc="-1" dirty="0" smtClean="0">
                <a:solidFill>
                  <a:srgbClr val="0000FF"/>
                </a:solidFill>
                <a:latin typeface="Times New Roman"/>
              </a:rPr>
              <a:t>khác.</a:t>
            </a:r>
            <a:endParaRPr lang="en-US" sz="36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Rectangle 177"/>
          <p:cNvSpPr/>
          <p:nvPr/>
        </p:nvSpPr>
        <p:spPr>
          <a:xfrm>
            <a:off x="7275240" y="95416"/>
            <a:ext cx="2805120" cy="557494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2400" b="1" strike="noStrike" spc="-1" dirty="0">
                <a:latin typeface="Times New Roman"/>
              </a:rPr>
              <a:t>HƯỚNG DẪN</a:t>
            </a:r>
            <a:endParaRPr lang="en-US" sz="2400" b="1" strike="noStrike" spc="-1" dirty="0">
              <a:latin typeface="Arial"/>
            </a:endParaRPr>
          </a:p>
          <a:p>
            <a:pPr>
              <a:lnSpc>
                <a:spcPct val="100000"/>
              </a:lnSpc>
            </a:pPr>
            <a:r>
              <a:rPr lang="en-US" sz="2600" b="0" strike="noStrike" spc="-1" dirty="0">
                <a:latin typeface="Times New Roman"/>
              </a:rPr>
              <a:t>1 – Học sinh quan sát các hình ảnh minh họa ở trong slide này, kết hợp với sách, báo,… hãy cho </a:t>
            </a:r>
            <a:r>
              <a:rPr lang="en-US" sz="2600" b="0" strike="noStrike" spc="-1" dirty="0" smtClean="0">
                <a:latin typeface="Times New Roman"/>
              </a:rPr>
              <a:t>biết: “Không </a:t>
            </a:r>
            <a:r>
              <a:rPr lang="en-US" sz="2600" b="0" strike="noStrike" spc="-1" dirty="0">
                <a:latin typeface="Times New Roman"/>
              </a:rPr>
              <a:t>khí có vai trò gì trong cuộc sống?”</a:t>
            </a:r>
            <a:endParaRPr lang="en-US" sz="2600" b="0" strike="noStrike" spc="-1" dirty="0">
              <a:latin typeface="Arial"/>
            </a:endParaRPr>
          </a:p>
          <a:p>
            <a:pPr>
              <a:lnSpc>
                <a:spcPct val="100000"/>
              </a:lnSpc>
            </a:pPr>
            <a:r>
              <a:rPr lang="en-US" sz="2600" b="0" strike="noStrike" spc="-1" dirty="0">
                <a:latin typeface="Times New Roman"/>
              </a:rPr>
              <a:t>2 – Ghi tóm tắt những vai trò của không khí mà em biết ra giấy.</a:t>
            </a:r>
            <a:endParaRPr lang="en-US" sz="2600" b="0" strike="noStrike" spc="-1" dirty="0">
              <a:latin typeface="Arial"/>
            </a:endParaRPr>
          </a:p>
          <a:p>
            <a:pPr>
              <a:lnSpc>
                <a:spcPct val="100000"/>
              </a:lnSpc>
            </a:pPr>
            <a:endParaRPr lang="en-US" sz="2600" b="0" strike="noStrike" spc="-1" dirty="0">
              <a:latin typeface="Arial"/>
            </a:endParaRPr>
          </a:p>
        </p:txBody>
      </p:sp>
      <p:sp>
        <p:nvSpPr>
          <p:cNvPr id="179" name="Rectangle 178"/>
          <p:cNvSpPr/>
          <p:nvPr/>
        </p:nvSpPr>
        <p:spPr>
          <a:xfrm>
            <a:off x="87463" y="0"/>
            <a:ext cx="4306297" cy="399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2200" b="1" strike="noStrike" spc="-1" dirty="0">
                <a:solidFill>
                  <a:srgbClr val="FFFF00"/>
                </a:solidFill>
                <a:effectLst>
                  <a:outerShdw blurRad="38100" dist="38100" dir="2700000" algn="tl">
                    <a:srgbClr val="000000">
                      <a:alpha val="43137"/>
                    </a:srgbClr>
                  </a:outerShdw>
                </a:effectLst>
                <a:latin typeface="Times New Roman"/>
              </a:rPr>
              <a:t>II – VAI TRÒ CỦA </a:t>
            </a:r>
            <a:r>
              <a:rPr lang="en-US" sz="2200" b="1" strike="noStrike" spc="-1" dirty="0" smtClean="0">
                <a:solidFill>
                  <a:srgbClr val="FFFF00"/>
                </a:solidFill>
                <a:effectLst>
                  <a:outerShdw blurRad="38100" dist="38100" dir="2700000" algn="tl">
                    <a:srgbClr val="000000">
                      <a:alpha val="43137"/>
                    </a:srgbClr>
                  </a:outerShdw>
                </a:effectLst>
                <a:latin typeface="Times New Roman"/>
              </a:rPr>
              <a:t>KHÔNG KHÍ </a:t>
            </a:r>
            <a:endParaRPr lang="en-US" sz="2200" b="0" strike="noStrike" spc="-1" dirty="0">
              <a:effectLst>
                <a:outerShdw blurRad="38100" dist="38100" dir="2700000" algn="tl">
                  <a:srgbClr val="000000">
                    <a:alpha val="43137"/>
                  </a:srgbClr>
                </a:outerShdw>
              </a:effectLst>
              <a:latin typeface="Arial"/>
            </a:endParaRPr>
          </a:p>
        </p:txBody>
      </p:sp>
      <p:pic>
        <p:nvPicPr>
          <p:cNvPr id="182" name="Picture 181"/>
          <p:cNvPicPr/>
          <p:nvPr/>
        </p:nvPicPr>
        <p:blipFill>
          <a:blip r:embed="rId2"/>
          <a:stretch/>
        </p:blipFill>
        <p:spPr>
          <a:xfrm>
            <a:off x="4048439" y="740896"/>
            <a:ext cx="2804157" cy="4746584"/>
          </a:xfrm>
          <a:prstGeom prst="rect">
            <a:avLst/>
          </a:prstGeom>
          <a:ln w="0">
            <a:noFill/>
          </a:ln>
        </p:spPr>
      </p:pic>
      <p:pic>
        <p:nvPicPr>
          <p:cNvPr id="2050" name="Picture 2" descr="Lý thuyết bài Bài 48. Vai trò của thực vật đối với động vật và đối với đời  sống con người - Lib24.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9318"/>
            <a:ext cx="3864334" cy="268710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Không khí sạch và không khí bẩn ảnh hưởng như thế nào đến chúng 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379305"/>
            <a:ext cx="3920395" cy="2299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758009"/>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xmlns:p15="http://schemas.microsoft.com/office/powerpoint/2012/main">
      <p:transition spd="slow">
        <p:blinds dir="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p:nvPr>
        </p:nvSpPr>
        <p:spPr>
          <a:xfrm>
            <a:off x="442378" y="82495"/>
            <a:ext cx="9072000" cy="4553116"/>
          </a:xfrm>
        </p:spPr>
        <p:txBody>
          <a:bodyPr/>
          <a:lstStyle/>
          <a:p>
            <a:r>
              <a:rPr lang="vi-VN" sz="2400" dirty="0" smtClean="0"/>
              <a:t> </a:t>
            </a:r>
            <a:r>
              <a:rPr lang="vi-VN" sz="2400" b="1" i="1" dirty="0" smtClean="0"/>
              <a:t>Không khí </a:t>
            </a:r>
            <a:r>
              <a:rPr lang="vi-VN" sz="2400" dirty="0" smtClean="0"/>
              <a:t>cung cấp oxygen duy trì sự sống trên Trái Đất, duy trì sự cháy của nhiên liệu để tạo ra năng lượng phục vụ các nhu cầu của đời sống.</a:t>
            </a:r>
          </a:p>
          <a:p>
            <a:r>
              <a:rPr lang="vi-VN" sz="2400" dirty="0"/>
              <a:t> </a:t>
            </a:r>
            <a:r>
              <a:rPr lang="vi-VN" sz="2400" b="1" i="1" dirty="0"/>
              <a:t>Không khí </a:t>
            </a:r>
            <a:r>
              <a:rPr lang="vi-VN" sz="2400" dirty="0"/>
              <a:t>cung cấp khí carbon dioxide cho thực vật quang hợp đảm bảo sự sinh trưởng cho các loại cây trong tự nhiên, từ đó duy trì cân bằng tỉ lệ tự nhiên của không khí, hạn chế ô nhiễm.</a:t>
            </a:r>
          </a:p>
          <a:p>
            <a:r>
              <a:rPr lang="vi-VN" sz="2400" dirty="0"/>
              <a:t> </a:t>
            </a:r>
            <a:r>
              <a:rPr lang="vi-VN" sz="2400" b="1" i="1" dirty="0"/>
              <a:t>Không khí </a:t>
            </a:r>
            <a:r>
              <a:rPr lang="vi-VN" sz="2400" dirty="0"/>
              <a:t>ảnh hưởng đến các hiện tượng thời tiết, khí hậu trên Trái Đất.</a:t>
            </a:r>
          </a:p>
          <a:p>
            <a:r>
              <a:rPr lang="vi-VN" sz="2400" dirty="0"/>
              <a:t> </a:t>
            </a:r>
            <a:r>
              <a:rPr lang="vi-VN" sz="2400" b="1" dirty="0"/>
              <a:t>Không khí </a:t>
            </a:r>
            <a:r>
              <a:rPr lang="vi-VN" sz="2400" dirty="0"/>
              <a:t>còn là nguồn nguyên liệu để sản xuất khí nitrogen có nhiều ứng dụng trong thực tiễn.</a:t>
            </a:r>
          </a:p>
          <a:p>
            <a:r>
              <a:rPr lang="vi-VN" sz="2400" dirty="0"/>
              <a:t> </a:t>
            </a:r>
            <a:r>
              <a:rPr lang="vi-VN" sz="2400" b="1" i="1" dirty="0"/>
              <a:t>Nitrogen trong không khí </a:t>
            </a:r>
            <a:r>
              <a:rPr lang="vi-VN" sz="2400" dirty="0"/>
              <a:t>có thể chuyển hoá thành dạng có ích giúp cho cây sinh trưởng và phát triển</a:t>
            </a:r>
            <a:r>
              <a:rPr lang="vi-VN" sz="2400" dirty="0" smtClean="0"/>
              <a:t>.</a:t>
            </a:r>
            <a:endParaRPr lang="vi-VN" sz="2400" dirty="0"/>
          </a:p>
        </p:txBody>
      </p:sp>
      <p:sp>
        <p:nvSpPr>
          <p:cNvPr id="4" name="TextBox 3"/>
          <p:cNvSpPr txBox="1"/>
          <p:nvPr/>
        </p:nvSpPr>
        <p:spPr>
          <a:xfrm>
            <a:off x="589722" y="4401710"/>
            <a:ext cx="9040633" cy="830997"/>
          </a:xfrm>
          <a:prstGeom prst="rect">
            <a:avLst/>
          </a:prstGeom>
          <a:noFill/>
        </p:spPr>
        <p:txBody>
          <a:bodyPr wrap="square" rtlCol="0">
            <a:spAutoFit/>
          </a:bodyPr>
          <a:lstStyle/>
          <a:p>
            <a:pPr algn="ctr"/>
            <a:r>
              <a:rPr lang="vi-VN" sz="2400" dirty="0" smtClean="0">
                <a:solidFill>
                  <a:srgbClr val="FF0000"/>
                </a:solidFill>
                <a:effectLst>
                  <a:outerShdw blurRad="38100" dist="38100" dir="2700000" algn="tl">
                    <a:srgbClr val="000000">
                      <a:alpha val="43137"/>
                    </a:srgbClr>
                  </a:outerShdw>
                </a:effectLst>
              </a:rPr>
              <a:t>Không khí có vai trò rất quan trọng trong đời sống của con người và động-thực vật.</a:t>
            </a:r>
            <a:endParaRPr lang="vi-VN" sz="24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2315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90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130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180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80">
                                          <p:stCondLst>
                                            <p:cond delay="0"/>
                                          </p:stCondLst>
                                        </p:cTn>
                                        <p:tgtEl>
                                          <p:spTgt spid="4"/>
                                        </p:tgtEl>
                                      </p:cBhvr>
                                    </p:animEffect>
                                    <p:anim calcmode="lin" valueType="num">
                                      <p:cBhvr>
                                        <p:cTn id="3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5" dur="26">
                                          <p:stCondLst>
                                            <p:cond delay="650"/>
                                          </p:stCondLst>
                                        </p:cTn>
                                        <p:tgtEl>
                                          <p:spTgt spid="4"/>
                                        </p:tgtEl>
                                      </p:cBhvr>
                                      <p:to x="100000" y="60000"/>
                                    </p:animScale>
                                    <p:animScale>
                                      <p:cBhvr>
                                        <p:cTn id="36" dur="166" decel="50000">
                                          <p:stCondLst>
                                            <p:cond delay="676"/>
                                          </p:stCondLst>
                                        </p:cTn>
                                        <p:tgtEl>
                                          <p:spTgt spid="4"/>
                                        </p:tgtEl>
                                      </p:cBhvr>
                                      <p:to x="100000" y="100000"/>
                                    </p:animScale>
                                    <p:animScale>
                                      <p:cBhvr>
                                        <p:cTn id="37" dur="26">
                                          <p:stCondLst>
                                            <p:cond delay="1312"/>
                                          </p:stCondLst>
                                        </p:cTn>
                                        <p:tgtEl>
                                          <p:spTgt spid="4"/>
                                        </p:tgtEl>
                                      </p:cBhvr>
                                      <p:to x="100000" y="80000"/>
                                    </p:animScale>
                                    <p:animScale>
                                      <p:cBhvr>
                                        <p:cTn id="38" dur="166" decel="50000">
                                          <p:stCondLst>
                                            <p:cond delay="1338"/>
                                          </p:stCondLst>
                                        </p:cTn>
                                        <p:tgtEl>
                                          <p:spTgt spid="4"/>
                                        </p:tgtEl>
                                      </p:cBhvr>
                                      <p:to x="100000" y="100000"/>
                                    </p:animScale>
                                    <p:animScale>
                                      <p:cBhvr>
                                        <p:cTn id="39" dur="26">
                                          <p:stCondLst>
                                            <p:cond delay="1642"/>
                                          </p:stCondLst>
                                        </p:cTn>
                                        <p:tgtEl>
                                          <p:spTgt spid="4"/>
                                        </p:tgtEl>
                                      </p:cBhvr>
                                      <p:to x="100000" y="90000"/>
                                    </p:animScale>
                                    <p:animScale>
                                      <p:cBhvr>
                                        <p:cTn id="40" dur="166" decel="50000">
                                          <p:stCondLst>
                                            <p:cond delay="1668"/>
                                          </p:stCondLst>
                                        </p:cTn>
                                        <p:tgtEl>
                                          <p:spTgt spid="4"/>
                                        </p:tgtEl>
                                      </p:cBhvr>
                                      <p:to x="100000" y="100000"/>
                                    </p:animScale>
                                    <p:animScale>
                                      <p:cBhvr>
                                        <p:cTn id="41" dur="26">
                                          <p:stCondLst>
                                            <p:cond delay="1808"/>
                                          </p:stCondLst>
                                        </p:cTn>
                                        <p:tgtEl>
                                          <p:spTgt spid="4"/>
                                        </p:tgtEl>
                                      </p:cBhvr>
                                      <p:to x="100000" y="95000"/>
                                    </p:animScale>
                                    <p:animScale>
                                      <p:cBhvr>
                                        <p:cTn id="42"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Rectangle 182"/>
          <p:cNvSpPr/>
          <p:nvPr/>
        </p:nvSpPr>
        <p:spPr>
          <a:xfrm>
            <a:off x="7132320" y="119270"/>
            <a:ext cx="2948040" cy="555073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2400" b="1" strike="noStrike" spc="-1" dirty="0">
                <a:latin typeface="Times New Roman"/>
              </a:rPr>
              <a:t>HƯỚNG DẪN</a:t>
            </a:r>
            <a:endParaRPr lang="en-US" sz="2400" b="1" strike="noStrike" spc="-1" dirty="0">
              <a:latin typeface="Arial"/>
            </a:endParaRPr>
          </a:p>
          <a:p>
            <a:pPr>
              <a:lnSpc>
                <a:spcPct val="100000"/>
              </a:lnSpc>
            </a:pPr>
            <a:r>
              <a:rPr lang="en-US" sz="2600" b="0" strike="noStrike" spc="-1" dirty="0">
                <a:latin typeface="Times New Roman"/>
              </a:rPr>
              <a:t>1 – Học sinh quan sát các hình ảnh minh họa ở trong slide này, sau đó trả lời câu hỏi số 9, 10 ở trang 50 SGK</a:t>
            </a:r>
            <a:endParaRPr lang="en-US" sz="2600" b="0" strike="noStrike" spc="-1" dirty="0">
              <a:latin typeface="Arial"/>
            </a:endParaRPr>
          </a:p>
          <a:p>
            <a:pPr>
              <a:lnSpc>
                <a:spcPct val="100000"/>
              </a:lnSpc>
            </a:pPr>
            <a:r>
              <a:rPr lang="en-US" sz="2600" b="0" strike="noStrike" spc="-1" dirty="0">
                <a:latin typeface="Times New Roman"/>
              </a:rPr>
              <a:t>2 – Trả lời hai câu hỏi sau: </a:t>
            </a:r>
            <a:endParaRPr lang="en-US" sz="2600" b="0" strike="noStrike" spc="-1" dirty="0" smtClean="0">
              <a:latin typeface="Times New Roman"/>
            </a:endParaRPr>
          </a:p>
          <a:p>
            <a:pPr>
              <a:lnSpc>
                <a:spcPct val="100000"/>
              </a:lnSpc>
            </a:pPr>
            <a:r>
              <a:rPr lang="en-US" sz="2600" b="0" strike="noStrike" spc="-1" dirty="0" smtClean="0">
                <a:latin typeface="Times New Roman"/>
              </a:rPr>
              <a:t>Câu 1: Ô </a:t>
            </a:r>
            <a:r>
              <a:rPr lang="en-US" sz="2600" b="0" strike="noStrike" spc="-1" dirty="0">
                <a:latin typeface="Times New Roman"/>
              </a:rPr>
              <a:t>nhiễm không khí là gì? </a:t>
            </a:r>
            <a:endParaRPr lang="en-US" sz="2600" b="0" strike="noStrike" spc="-1" dirty="0" smtClean="0">
              <a:latin typeface="Times New Roman"/>
            </a:endParaRPr>
          </a:p>
          <a:p>
            <a:pPr>
              <a:lnSpc>
                <a:spcPct val="100000"/>
              </a:lnSpc>
            </a:pPr>
            <a:r>
              <a:rPr lang="en-US" sz="2600" b="0" strike="noStrike" spc="-1" dirty="0" smtClean="0">
                <a:latin typeface="Times New Roman"/>
              </a:rPr>
              <a:t>Câu 2: Nêu </a:t>
            </a:r>
            <a:r>
              <a:rPr lang="en-US" sz="2600" b="0" strike="noStrike" spc="-1" dirty="0">
                <a:latin typeface="Times New Roman"/>
              </a:rPr>
              <a:t>biểu hiện của không khí bị ô nhiễm?</a:t>
            </a:r>
            <a:endParaRPr lang="en-US" sz="2600" b="0" strike="noStrike" spc="-1" dirty="0">
              <a:latin typeface="Arial"/>
            </a:endParaRPr>
          </a:p>
          <a:p>
            <a:pPr>
              <a:lnSpc>
                <a:spcPct val="100000"/>
              </a:lnSpc>
            </a:pPr>
            <a:endParaRPr lang="en-US" sz="2600" b="0" strike="noStrike" spc="-1" dirty="0">
              <a:latin typeface="Arial"/>
            </a:endParaRPr>
          </a:p>
        </p:txBody>
      </p:sp>
      <p:sp>
        <p:nvSpPr>
          <p:cNvPr id="184" name="Rectangle 183"/>
          <p:cNvSpPr/>
          <p:nvPr/>
        </p:nvSpPr>
        <p:spPr>
          <a:xfrm>
            <a:off x="114300" y="0"/>
            <a:ext cx="4231534" cy="399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2400" b="1" strike="noStrike" spc="-1" dirty="0">
                <a:solidFill>
                  <a:srgbClr val="FFFF00"/>
                </a:solidFill>
                <a:effectLst>
                  <a:outerShdw blurRad="38100" dist="38100" dir="2700000" algn="tl">
                    <a:srgbClr val="000000">
                      <a:alpha val="43137"/>
                    </a:srgbClr>
                  </a:outerShdw>
                </a:effectLst>
                <a:latin typeface="Times New Roman"/>
              </a:rPr>
              <a:t>III – Ô NHIỄM KHÔNG KHÍ</a:t>
            </a:r>
            <a:endParaRPr lang="en-US" sz="2400" b="0" strike="noStrike" spc="-1" dirty="0">
              <a:effectLst>
                <a:outerShdw blurRad="38100" dist="38100" dir="2700000" algn="tl">
                  <a:srgbClr val="000000">
                    <a:alpha val="43137"/>
                  </a:srgbClr>
                </a:outerShdw>
              </a:effectLst>
              <a:latin typeface="Arial"/>
            </a:endParaRPr>
          </a:p>
        </p:txBody>
      </p:sp>
      <p:pic>
        <p:nvPicPr>
          <p:cNvPr id="185" name="Picture 184"/>
          <p:cNvPicPr/>
          <p:nvPr/>
        </p:nvPicPr>
        <p:blipFill>
          <a:blip r:embed="rId2"/>
          <a:stretch/>
        </p:blipFill>
        <p:spPr>
          <a:xfrm>
            <a:off x="3419060" y="441959"/>
            <a:ext cx="3553475" cy="2696064"/>
          </a:xfrm>
          <a:prstGeom prst="rect">
            <a:avLst/>
          </a:prstGeom>
          <a:ln w="0">
            <a:noFill/>
          </a:ln>
        </p:spPr>
      </p:pic>
      <p:pic>
        <p:nvPicPr>
          <p:cNvPr id="187" name="Picture 186"/>
          <p:cNvPicPr/>
          <p:nvPr/>
        </p:nvPicPr>
        <p:blipFill>
          <a:blip r:embed="rId3"/>
          <a:stretch/>
        </p:blipFill>
        <p:spPr>
          <a:xfrm>
            <a:off x="35271" y="3117781"/>
            <a:ext cx="3383790" cy="2552219"/>
          </a:xfrm>
          <a:prstGeom prst="rect">
            <a:avLst/>
          </a:prstGeom>
          <a:ln w="0">
            <a:no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270" y="441960"/>
            <a:ext cx="3383791" cy="2678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19060" y="3138023"/>
            <a:ext cx="3553475" cy="2532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990981"/>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xmlns:p15="http://schemas.microsoft.com/office/powerpoint/2012/main">
      <p:transition spd="slow">
        <p:plu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976</TotalTime>
  <Words>1376</Words>
  <Application>Microsoft Office PowerPoint</Application>
  <PresentationFormat>Custom</PresentationFormat>
  <Paragraphs>115</Paragraphs>
  <Slides>21</Slides>
  <Notes>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Arial</vt:lpstr>
      <vt:lpstr>DejaVu Sans</vt:lpstr>
      <vt:lpstr>Noto Sans</vt:lpstr>
      <vt:lpstr>Symbol</vt:lpstr>
      <vt:lpstr>Times New Roman</vt:lpstr>
      <vt:lpstr>Wingdings</vt:lpstr>
      <vt:lpstr>Office Theme</vt:lpstr>
      <vt:lpstr>Office Theme</vt:lpstr>
      <vt:lpstr>PowerPoint Presentation</vt:lpstr>
      <vt:lpstr>PowerPoint Presentation</vt:lpstr>
      <vt:lpstr>PowerPoint Presentation</vt:lpstr>
      <vt:lpstr>PowerPoint Presentation</vt:lpstr>
      <vt:lpstr>- Xác định thành phần phần trăm về thể tích của khí oxygen trong không khí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Khi đang ở trong khu vực không khí bị ô nhiễm, em cần làm gì để bảo vệ sức khỏe bản thân và gia đình?</vt:lpstr>
      <vt:lpstr>Câu 1. Chất nào sau đây chiếm tỉ lệ thể tích lớn nhất trong không khí?   A. Oxygen.    B. Hydrogen.     C. Nitrogen.   D. Carbon dioxide</vt:lpstr>
      <vt:lpstr>Câu 3. Hoạt động nông nghiệp nào sau đây không làm ô nhiễm môi trường không khí? A. Đốt rơm rạ sau khi thu hoạch. B. Tưới nước cho cây trồng. C. Bón phân tươi cho cây trồng. D. Phun thuốc trừ sâu để phòng sâu bọ phá hoại cây trồng.</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dc:description/>
  <cp:lastModifiedBy>ADMIN</cp:lastModifiedBy>
  <cp:revision>29</cp:revision>
  <dcterms:created xsi:type="dcterms:W3CDTF">2021-08-30T07:50:42Z</dcterms:created>
  <dcterms:modified xsi:type="dcterms:W3CDTF">2023-10-17T07:18:34Z</dcterms:modified>
  <dc:language>en-US</dc:language>
</cp:coreProperties>
</file>