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9" r:id="rId2"/>
    <p:sldId id="258" r:id="rId3"/>
    <p:sldId id="257" r:id="rId4"/>
    <p:sldId id="297" r:id="rId5"/>
    <p:sldId id="264" r:id="rId6"/>
    <p:sldId id="265" r:id="rId7"/>
    <p:sldId id="266" r:id="rId8"/>
    <p:sldId id="267" r:id="rId9"/>
    <p:sldId id="268" r:id="rId10"/>
    <p:sldId id="298" r:id="rId11"/>
    <p:sldId id="270" r:id="rId12"/>
    <p:sldId id="271" r:id="rId13"/>
    <p:sldId id="272" r:id="rId14"/>
    <p:sldId id="273" r:id="rId15"/>
    <p:sldId id="299" r:id="rId16"/>
    <p:sldId id="275" r:id="rId17"/>
    <p:sldId id="276" r:id="rId18"/>
    <p:sldId id="321" r:id="rId19"/>
    <p:sldId id="300" r:id="rId20"/>
    <p:sldId id="278" r:id="rId21"/>
    <p:sldId id="306" r:id="rId22"/>
    <p:sldId id="307" r:id="rId23"/>
    <p:sldId id="308" r:id="rId24"/>
    <p:sldId id="309" r:id="rId25"/>
    <p:sldId id="281" r:id="rId26"/>
    <p:sldId id="282" r:id="rId27"/>
    <p:sldId id="283" r:id="rId28"/>
    <p:sldId id="324" r:id="rId29"/>
    <p:sldId id="284" r:id="rId30"/>
    <p:sldId id="311" r:id="rId31"/>
    <p:sldId id="314" r:id="rId32"/>
    <p:sldId id="285" r:id="rId33"/>
    <p:sldId id="312" r:id="rId34"/>
    <p:sldId id="286" r:id="rId35"/>
    <p:sldId id="287" r:id="rId36"/>
    <p:sldId id="288" r:id="rId37"/>
    <p:sldId id="325" r:id="rId38"/>
    <p:sldId id="313" r:id="rId39"/>
    <p:sldId id="289" r:id="rId40"/>
    <p:sldId id="326" r:id="rId41"/>
    <p:sldId id="290" r:id="rId42"/>
    <p:sldId id="291" r:id="rId43"/>
    <p:sldId id="292" r:id="rId44"/>
    <p:sldId id="293" r:id="rId45"/>
    <p:sldId id="322" r:id="rId46"/>
    <p:sldId id="310" r:id="rId47"/>
    <p:sldId id="295" r:id="rId48"/>
    <p:sldId id="317" r:id="rId49"/>
    <p:sldId id="318" r:id="rId50"/>
    <p:sldId id="323" r:id="rId51"/>
    <p:sldId id="319" r:id="rId52"/>
    <p:sldId id="32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FF"/>
    <a:srgbClr val="C5C5C5"/>
    <a:srgbClr val="FF7C80"/>
    <a:srgbClr val="CCFF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2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CD8DF-52C2-4CB0-809A-ED1D6B3F9E78}" type="datetimeFigureOut">
              <a:rPr lang="en-US" smtClean="0"/>
              <a:t>13/12/2023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8D091-3E4B-4E84-B465-FE3B60EA9644}" type="slidenum">
              <a:rPr lang="en-US" smtClean="0"/>
              <a:t>‹#›</a:t>
            </a:fld>
            <a:endParaRPr lang="en-US"/>
          </a:p>
        </p:txBody>
      </p:sp>
    </p:spTree>
    <p:extLst>
      <p:ext uri="{BB962C8B-B14F-4D97-AF65-F5344CB8AC3E}">
        <p14:creationId xmlns:p14="http://schemas.microsoft.com/office/powerpoint/2010/main" val="43698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2</a:t>
            </a:fld>
            <a:endParaRPr lang="zh-CN" altLang="en-US"/>
          </a:p>
        </p:txBody>
      </p:sp>
    </p:spTree>
    <p:extLst>
      <p:ext uri="{BB962C8B-B14F-4D97-AF65-F5344CB8AC3E}">
        <p14:creationId xmlns:p14="http://schemas.microsoft.com/office/powerpoint/2010/main" val="153671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4</a:t>
            </a:fld>
            <a:endParaRPr lang="zh-CN" altLang="en-US"/>
          </a:p>
        </p:txBody>
      </p:sp>
    </p:spTree>
    <p:extLst>
      <p:ext uri="{BB962C8B-B14F-4D97-AF65-F5344CB8AC3E}">
        <p14:creationId xmlns:p14="http://schemas.microsoft.com/office/powerpoint/2010/main" val="233197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10</a:t>
            </a:fld>
            <a:endParaRPr lang="zh-CN" altLang="en-US"/>
          </a:p>
        </p:txBody>
      </p:sp>
    </p:spTree>
    <p:extLst>
      <p:ext uri="{BB962C8B-B14F-4D97-AF65-F5344CB8AC3E}">
        <p14:creationId xmlns:p14="http://schemas.microsoft.com/office/powerpoint/2010/main" val="86932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15</a:t>
            </a:fld>
            <a:endParaRPr lang="zh-CN" altLang="en-US"/>
          </a:p>
        </p:txBody>
      </p:sp>
    </p:spTree>
    <p:extLst>
      <p:ext uri="{BB962C8B-B14F-4D97-AF65-F5344CB8AC3E}">
        <p14:creationId xmlns:p14="http://schemas.microsoft.com/office/powerpoint/2010/main" val="58634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18</a:t>
            </a:fld>
            <a:endParaRPr lang="zh-CN" altLang="en-US"/>
          </a:p>
        </p:txBody>
      </p:sp>
    </p:spTree>
    <p:extLst>
      <p:ext uri="{BB962C8B-B14F-4D97-AF65-F5344CB8AC3E}">
        <p14:creationId xmlns:p14="http://schemas.microsoft.com/office/powerpoint/2010/main" val="58634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19</a:t>
            </a:fld>
            <a:endParaRPr lang="zh-CN" altLang="en-US"/>
          </a:p>
        </p:txBody>
      </p:sp>
    </p:spTree>
    <p:extLst>
      <p:ext uri="{BB962C8B-B14F-4D97-AF65-F5344CB8AC3E}">
        <p14:creationId xmlns:p14="http://schemas.microsoft.com/office/powerpoint/2010/main" val="207299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21</a:t>
            </a:fld>
            <a:endParaRPr lang="zh-CN" altLang="en-US"/>
          </a:p>
        </p:txBody>
      </p:sp>
    </p:spTree>
    <p:extLst>
      <p:ext uri="{BB962C8B-B14F-4D97-AF65-F5344CB8AC3E}">
        <p14:creationId xmlns:p14="http://schemas.microsoft.com/office/powerpoint/2010/main" val="315717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46</a:t>
            </a:fld>
            <a:endParaRPr lang="zh-CN" altLang="en-US"/>
          </a:p>
        </p:txBody>
      </p:sp>
    </p:spTree>
    <p:extLst>
      <p:ext uri="{BB962C8B-B14F-4D97-AF65-F5344CB8AC3E}">
        <p14:creationId xmlns:p14="http://schemas.microsoft.com/office/powerpoint/2010/main" val="346476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06020F-9F28-4A98-8B97-2EADF885067F}"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313641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6020F-9F28-4A98-8B97-2EADF885067F}"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32436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6020F-9F28-4A98-8B97-2EADF885067F}"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1748225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77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6020F-9F28-4A98-8B97-2EADF885067F}"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12780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6020F-9F28-4A98-8B97-2EADF885067F}"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2795348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06020F-9F28-4A98-8B97-2EADF885067F}"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20930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06020F-9F28-4A98-8B97-2EADF885067F}" type="datetimeFigureOut">
              <a:rPr lang="en-US" smtClean="0"/>
              <a:t>13/12/2023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410575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06020F-9F28-4A98-8B97-2EADF885067F}" type="datetimeFigureOut">
              <a:rPr lang="en-US" smtClean="0"/>
              <a:t>13/12/2023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359236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6020F-9F28-4A98-8B97-2EADF885067F}" type="datetimeFigureOut">
              <a:rPr lang="en-US" smtClean="0"/>
              <a:t>13/12/2023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395755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06020F-9F28-4A98-8B97-2EADF885067F}"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804441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06020F-9F28-4A98-8B97-2EADF885067F}"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66F30-7E39-4FAB-BA36-A7E801BE00D8}" type="slidenum">
              <a:rPr lang="en-US" smtClean="0"/>
              <a:t>‹#›</a:t>
            </a:fld>
            <a:endParaRPr lang="en-US"/>
          </a:p>
        </p:txBody>
      </p:sp>
    </p:spTree>
    <p:extLst>
      <p:ext uri="{BB962C8B-B14F-4D97-AF65-F5344CB8AC3E}">
        <p14:creationId xmlns:p14="http://schemas.microsoft.com/office/powerpoint/2010/main" val="28465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6020F-9F28-4A98-8B97-2EADF885067F}" type="datetimeFigureOut">
              <a:rPr lang="en-US" smtClean="0"/>
              <a:t>13/12/2023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66F30-7E39-4FAB-BA36-A7E801BE00D8}" type="slidenum">
              <a:rPr lang="en-US" smtClean="0"/>
              <a:t>‹#›</a:t>
            </a:fld>
            <a:endParaRPr lang="en-US"/>
          </a:p>
        </p:txBody>
      </p:sp>
    </p:spTree>
    <p:extLst>
      <p:ext uri="{BB962C8B-B14F-4D97-AF65-F5344CB8AC3E}">
        <p14:creationId xmlns:p14="http://schemas.microsoft.com/office/powerpoint/2010/main" val="319469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5.gif"/></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poem.tkaraoke.com/10008/do_trung_quan/" TargetMode="External"/><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13042"/>
            <a:ext cx="12192000" cy="5544958"/>
          </a:xfrm>
          <a:prstGeom prst="rect">
            <a:avLst/>
          </a:prstGeom>
        </p:spPr>
      </p:pic>
      <p:sp>
        <p:nvSpPr>
          <p:cNvPr id="21" name="TextBox 20"/>
          <p:cNvSpPr txBox="1"/>
          <p:nvPr/>
        </p:nvSpPr>
        <p:spPr>
          <a:xfrm>
            <a:off x="3939211" y="120123"/>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569314" y="181679"/>
            <a:ext cx="1416308" cy="584775"/>
          </a:xfrm>
          <a:prstGeom prst="rect">
            <a:avLst/>
          </a:prstGeom>
          <a:noFill/>
        </p:spPr>
        <p:txBody>
          <a:bodyPr wrap="square" rtlCol="0">
            <a:spAutoFit/>
          </a:bodyPr>
          <a:lstStyle/>
          <a:p>
            <a:r>
              <a:rPr lang="en-US" sz="3200" b="1" u="sng" dirty="0" err="1">
                <a:solidFill>
                  <a:srgbClr val="0000CC"/>
                </a:solidFill>
                <a:latin typeface="Times New Roman" panose="02020603050405020304" pitchFamily="18" charset="0"/>
                <a:cs typeface="Times New Roman" panose="02020603050405020304" pitchFamily="18" charset="0"/>
              </a:rPr>
              <a:t>Bài</a:t>
            </a:r>
            <a:r>
              <a:rPr lang="en-US" sz="3200" b="1" u="sng" dirty="0">
                <a:solidFill>
                  <a:srgbClr val="0000CC"/>
                </a:solidFill>
                <a:latin typeface="Times New Roman" panose="02020603050405020304" pitchFamily="18" charset="0"/>
                <a:cs typeface="Times New Roman" panose="02020603050405020304" pitchFamily="18" charset="0"/>
              </a:rPr>
              <a:t> 3:</a:t>
            </a:r>
          </a:p>
        </p:txBody>
      </p:sp>
      <p:sp>
        <p:nvSpPr>
          <p:cNvPr id="28" name="TextBox 27"/>
          <p:cNvSpPr txBox="1"/>
          <p:nvPr/>
        </p:nvSpPr>
        <p:spPr>
          <a:xfrm>
            <a:off x="3192355" y="990503"/>
            <a:ext cx="9245600" cy="1200329"/>
          </a:xfrm>
          <a:prstGeom prst="rect">
            <a:avLst/>
          </a:prstGeom>
          <a:noFill/>
        </p:spPr>
        <p:txBody>
          <a:bodyPr wrap="square" rtlCol="0">
            <a:spAutoFit/>
          </a:bodyPr>
          <a:lstStyle/>
          <a:p>
            <a:pPr algn="ctr"/>
            <a:r>
              <a:rPr lang="en-US" sz="3600" b="1" i="1" dirty="0">
                <a:solidFill>
                  <a:srgbClr val="FF0000"/>
                </a:solidFill>
                <a:latin typeface="Times New Roman" panose="02020603050405020304" pitchFamily="18" charset="0"/>
                <a:cs typeface="Times New Roman" panose="02020603050405020304" pitchFamily="18" charset="0"/>
              </a:rPr>
              <a:t>NHỮNG CÂU HÁT DÂN GIAN </a:t>
            </a:r>
          </a:p>
          <a:p>
            <a:pPr algn="ctr"/>
            <a:r>
              <a:rPr lang="en-US" sz="3600" b="1" i="1" dirty="0">
                <a:solidFill>
                  <a:srgbClr val="FF0000"/>
                </a:solidFill>
                <a:latin typeface="Times New Roman" panose="02020603050405020304" pitchFamily="18" charset="0"/>
                <a:cs typeface="Times New Roman" panose="02020603050405020304" pitchFamily="18" charset="0"/>
              </a:rPr>
              <a:t>VỀ VẺ ĐẸP QUÊ HƯƠNG</a:t>
            </a:r>
          </a:p>
        </p:txBody>
      </p:sp>
    </p:spTree>
    <p:extLst>
      <p:ext uri="{BB962C8B-B14F-4D97-AF65-F5344CB8AC3E}">
        <p14:creationId xmlns:p14="http://schemas.microsoft.com/office/powerpoint/2010/main" val="68397151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200" b="1" i="1" u="sng">
                <a:ln/>
                <a:solidFill>
                  <a:schemeClr val="accent4"/>
                </a:solidFill>
                <a:latin typeface="Times New Roman" panose="02020603050405020304" pitchFamily="18" charset="0"/>
                <a:cs typeface="Times New Roman" panose="02020603050405020304" pitchFamily="18" charset="0"/>
              </a:rPr>
              <a:t>Bài 3:</a:t>
            </a:r>
          </a:p>
        </p:txBody>
      </p:sp>
      <p:pic>
        <p:nvPicPr>
          <p:cNvPr id="8" name="图片 2">
            <a:extLst>
              <a:ext uri="{FF2B5EF4-FFF2-40B4-BE49-F238E27FC236}">
                <a16:creationId xmlns="" xmlns:a16="http://schemas.microsoft.com/office/drawing/2014/main" id="{7FE922DF-02F6-4111-B8EA-297FCA52FA0F}"/>
              </a:ext>
            </a:extLst>
          </p:cNvPr>
          <p:cNvPicPr>
            <a:picLocks noChangeAspect="1"/>
          </p:cNvPicPr>
          <p:nvPr/>
        </p:nvPicPr>
        <p:blipFill rotWithShape="1">
          <a:blip r:embed="rId3">
            <a:extLst>
              <a:ext uri="{28A0092B-C50C-407E-A947-70E740481C1C}">
                <a14:useLocalDpi xmlns:a14="http://schemas.microsoft.com/office/drawing/2010/main" val="0"/>
              </a:ext>
            </a:extLst>
          </a:blip>
          <a:srcRect r="41516"/>
          <a:stretch/>
        </p:blipFill>
        <p:spPr>
          <a:xfrm>
            <a:off x="8096249" y="3142211"/>
            <a:ext cx="3637041" cy="3715789"/>
          </a:xfrm>
          <a:prstGeom prst="rect">
            <a:avLst/>
          </a:prstGeom>
          <a:ln>
            <a:noFill/>
          </a:ln>
          <a:effectLst>
            <a:softEdge rad="112500"/>
          </a:effectLst>
        </p:spPr>
      </p:pic>
      <p:sp>
        <p:nvSpPr>
          <p:cNvPr id="9" name="TextBox 8">
            <a:extLst>
              <a:ext uri="{FF2B5EF4-FFF2-40B4-BE49-F238E27FC236}">
                <a16:creationId xmlns="" xmlns:a16="http://schemas.microsoft.com/office/drawing/2014/main" id="{57CF75F4-07F8-C947-AE4F-4D191EF5BF62}"/>
              </a:ext>
            </a:extLst>
          </p:cNvPr>
          <p:cNvSpPr txBox="1"/>
          <p:nvPr/>
        </p:nvSpPr>
        <p:spPr>
          <a:xfrm>
            <a:off x="217280" y="2976400"/>
            <a:ext cx="7957997" cy="584775"/>
          </a:xfrm>
          <a:prstGeom prst="rect">
            <a:avLst/>
          </a:prstGeom>
          <a:noFill/>
        </p:spPr>
        <p:txBody>
          <a:bodyPr wrap="square" rtlCol="0">
            <a:spAutoFit/>
          </a:bodyPr>
          <a:lstStyle/>
          <a:p>
            <a:r>
              <a:rPr lang="en-US" sz="32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en-US" sz="320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x-none" sz="320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a:t>
            </a:r>
            <a:r>
              <a:rPr lang="en-US" sz="320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 THỨC NGỮ VĂN</a:t>
            </a:r>
          </a:p>
        </p:txBody>
      </p:sp>
      <p:sp>
        <p:nvSpPr>
          <p:cNvPr id="12" name="Rectangle 11"/>
          <p:cNvSpPr/>
          <p:nvPr/>
        </p:nvSpPr>
        <p:spPr>
          <a:xfrm>
            <a:off x="1294409" y="962557"/>
            <a:ext cx="9976129" cy="1754326"/>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54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54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7CF75F4-07F8-C947-AE4F-4D191EF5BF62}"/>
              </a:ext>
            </a:extLst>
          </p:cNvPr>
          <p:cNvSpPr txBox="1"/>
          <p:nvPr/>
        </p:nvSpPr>
        <p:spPr>
          <a:xfrm>
            <a:off x="217279" y="3709913"/>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Tri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57CF75F4-07F8-C947-AE4F-4D191EF5BF62}"/>
              </a:ext>
            </a:extLst>
          </p:cNvPr>
          <p:cNvSpPr txBox="1"/>
          <p:nvPr/>
        </p:nvSpPr>
        <p:spPr>
          <a:xfrm>
            <a:off x="217280" y="4415330"/>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bát</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57CF75F4-07F8-C947-AE4F-4D191EF5BF62}"/>
              </a:ext>
            </a:extLst>
          </p:cNvPr>
          <p:cNvSpPr txBox="1"/>
          <p:nvPr/>
        </p:nvSpPr>
        <p:spPr>
          <a:xfrm>
            <a:off x="217280" y="5028260"/>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bát</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5" name="TextBox 14"/>
          <p:cNvSpPr txBox="1"/>
          <p:nvPr/>
        </p:nvSpPr>
        <p:spPr>
          <a:xfrm>
            <a:off x="3939211" y="120123"/>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96514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975"/>
            <a:ext cx="12192000" cy="6874975"/>
          </a:xfrm>
          <a:prstGeom prst="rect">
            <a:avLst/>
          </a:prstGeom>
        </p:spPr>
      </p:pic>
      <p:sp>
        <p:nvSpPr>
          <p:cNvPr id="7" name="Rounded Rectangle 6">
            <a:extLst>
              <a:ext uri="{FF2B5EF4-FFF2-40B4-BE49-F238E27FC236}">
                <a16:creationId xmlns="" xmlns:a16="http://schemas.microsoft.com/office/drawing/2014/main" id="{E3796E76-EF3F-DC49-99B5-473123F292E7}"/>
              </a:ext>
            </a:extLst>
          </p:cNvPr>
          <p:cNvSpPr/>
          <p:nvPr/>
        </p:nvSpPr>
        <p:spPr>
          <a:xfrm>
            <a:off x="3765104" y="592703"/>
            <a:ext cx="4464496" cy="669616"/>
          </a:xfrm>
          <a:prstGeom prst="roundRect">
            <a:avLst/>
          </a:prstGeom>
          <a:solidFill>
            <a:srgbClr val="FF0000"/>
          </a:solidFill>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x-none" sz="3333" b="1" dirty="0">
                <a:ln w="0">
                  <a:noFill/>
                </a:ln>
                <a:solidFill>
                  <a:srgbClr val="FFFF00"/>
                </a:solidFill>
                <a:latin typeface="Times New Roman" panose="02020603050405020304" pitchFamily="18" charset="0"/>
                <a:cs typeface="Times New Roman" panose="02020603050405020304" pitchFamily="18" charset="0"/>
              </a:rPr>
              <a:t>PHIẾU HỌC TẬP 1A</a:t>
            </a:r>
          </a:p>
        </p:txBody>
      </p:sp>
      <p:sp>
        <p:nvSpPr>
          <p:cNvPr id="5" name="Round Diagonal Corner Rectangle 4"/>
          <p:cNvSpPr/>
          <p:nvPr/>
        </p:nvSpPr>
        <p:spPr>
          <a:xfrm>
            <a:off x="-6036" y="3199424"/>
            <a:ext cx="8235636" cy="3646771"/>
          </a:xfrm>
          <a:prstGeom prst="round2Diag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FF"/>
              </a:solidFill>
            </a:endParaRPr>
          </a:p>
        </p:txBody>
      </p:sp>
      <p:sp>
        <p:nvSpPr>
          <p:cNvPr id="9" name="TextBox 8">
            <a:extLst>
              <a:ext uri="{FF2B5EF4-FFF2-40B4-BE49-F238E27FC236}">
                <a16:creationId xmlns="" xmlns:a16="http://schemas.microsoft.com/office/drawing/2014/main" id="{AF5E8605-E3FD-D84E-B92F-E7B1FA2859F4}"/>
              </a:ext>
            </a:extLst>
          </p:cNvPr>
          <p:cNvSpPr txBox="1"/>
          <p:nvPr/>
        </p:nvSpPr>
        <p:spPr>
          <a:xfrm>
            <a:off x="-160022" y="3199424"/>
            <a:ext cx="8256917" cy="3539046"/>
          </a:xfrm>
          <a:prstGeom prst="rect">
            <a:avLst/>
          </a:prstGeom>
          <a:noFill/>
        </p:spPr>
        <p:txBody>
          <a:bodyPr wrap="square" rtlCol="0">
            <a:spAutoFit/>
          </a:bodyPr>
          <a:lstStyle/>
          <a:p>
            <a:pPr algn="ctr"/>
            <a:r>
              <a:rPr lang="x-none" sz="3733" i="1" dirty="0">
                <a:solidFill>
                  <a:schemeClr val="bg1"/>
                </a:solidFill>
                <a:latin typeface="Times New Roman" panose="02020603050405020304" pitchFamily="18" charset="0"/>
                <a:cs typeface="Times New Roman" panose="02020603050405020304" pitchFamily="18" charset="0"/>
              </a:rPr>
              <a:t>a. </a:t>
            </a:r>
            <a:r>
              <a:rPr lang="vi-VN" sz="3733" i="1" dirty="0">
                <a:solidFill>
                  <a:schemeClr val="bg1"/>
                </a:solidFill>
                <a:latin typeface="Times New Roman" panose="02020603050405020304" pitchFamily="18" charset="0"/>
                <a:cs typeface="Times New Roman" panose="02020603050405020304" pitchFamily="18" charset="0"/>
              </a:rPr>
              <a:t>Công cha như núi Thái Sơn</a:t>
            </a:r>
          </a:p>
          <a:p>
            <a:pPr algn="ctr"/>
            <a:r>
              <a:rPr lang="x-none" sz="3733" i="1" dirty="0">
                <a:solidFill>
                  <a:schemeClr val="bg1"/>
                </a:solidFill>
                <a:latin typeface="Times New Roman" panose="02020603050405020304" pitchFamily="18" charset="0"/>
                <a:cs typeface="Times New Roman" panose="02020603050405020304" pitchFamily="18" charset="0"/>
              </a:rPr>
              <a:t>Nghĩa mẹ như nước trong nguồn chảy ra</a:t>
            </a:r>
          </a:p>
          <a:p>
            <a:pPr algn="ctr"/>
            <a:r>
              <a:rPr lang="x-none" sz="3733" i="1" dirty="0">
                <a:solidFill>
                  <a:schemeClr val="bg1"/>
                </a:solidFill>
                <a:latin typeface="Times New Roman" panose="02020603050405020304" pitchFamily="18" charset="0"/>
                <a:cs typeface="Times New Roman" panose="02020603050405020304" pitchFamily="18" charset="0"/>
              </a:rPr>
              <a:t>b. Mai cốt cách, tuyết tinh thần</a:t>
            </a:r>
          </a:p>
          <a:p>
            <a:pPr algn="ctr"/>
            <a:r>
              <a:rPr lang="x-none" sz="3733" i="1" dirty="0">
                <a:solidFill>
                  <a:schemeClr val="bg1"/>
                </a:solidFill>
                <a:latin typeface="Times New Roman" panose="02020603050405020304" pitchFamily="18" charset="0"/>
                <a:cs typeface="Times New Roman" panose="02020603050405020304" pitchFamily="18" charset="0"/>
              </a:rPr>
              <a:t>Mỗi người một vẻ mười phân vẹn mười.</a:t>
            </a:r>
          </a:p>
          <a:p>
            <a:pPr algn="ctr"/>
            <a:r>
              <a:rPr lang="x-none" sz="3733" i="1" dirty="0">
                <a:solidFill>
                  <a:schemeClr val="bg1"/>
                </a:solidFill>
                <a:latin typeface="Times New Roman" panose="02020603050405020304" pitchFamily="18" charset="0"/>
                <a:cs typeface="Times New Roman" panose="02020603050405020304" pitchFamily="18" charset="0"/>
              </a:rPr>
              <a:t>c. Con cò mà đi ăn đêm</a:t>
            </a:r>
          </a:p>
          <a:p>
            <a:pPr algn="ctr"/>
            <a:r>
              <a:rPr lang="x-none" sz="3733" i="1" dirty="0">
                <a:solidFill>
                  <a:schemeClr val="bg1"/>
                </a:solidFill>
                <a:latin typeface="Times New Roman" panose="02020603050405020304" pitchFamily="18" charset="0"/>
                <a:cs typeface="Times New Roman" panose="02020603050405020304" pitchFamily="18" charset="0"/>
              </a:rPr>
              <a:t>Đậu phải cành mềm lộn cổ xuống ao.</a:t>
            </a:r>
            <a:endParaRPr lang="x-none" sz="3733"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462330"/>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94D56401-229F-0448-A70A-98C98DD26C9A}"/>
              </a:ext>
            </a:extLst>
          </p:cNvPr>
          <p:cNvCxnSpPr>
            <a:cxnSpLocks/>
          </p:cNvCxnSpPr>
          <p:nvPr/>
        </p:nvCxnSpPr>
        <p:spPr>
          <a:xfrm>
            <a:off x="335360" y="164637"/>
            <a:ext cx="1248139" cy="17281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 xmlns:a16="http://schemas.microsoft.com/office/drawing/2014/main" id="{D514FB45-4F3F-1146-855A-795C354CD549}"/>
              </a:ext>
            </a:extLst>
          </p:cNvPr>
          <p:cNvGraphicFramePr>
            <a:graphicFrameLocks noGrp="1"/>
          </p:cNvGraphicFramePr>
          <p:nvPr>
            <p:extLst>
              <p:ext uri="{D42A27DB-BD31-4B8C-83A1-F6EECF244321}">
                <p14:modId xmlns:p14="http://schemas.microsoft.com/office/powerpoint/2010/main" val="1970007413"/>
              </p:ext>
            </p:extLst>
          </p:nvPr>
        </p:nvGraphicFramePr>
        <p:xfrm>
          <a:off x="-2" y="3"/>
          <a:ext cx="11952652" cy="6904042"/>
        </p:xfrm>
        <a:graphic>
          <a:graphicData uri="http://schemas.openxmlformats.org/drawingml/2006/table">
            <a:tbl>
              <a:tblPr firstRow="1" firstCol="1" bandRow="1">
                <a:tableStyleId>{21E4AEA4-8DFA-4A89-87EB-49C32662AFE0}</a:tableStyleId>
              </a:tblPr>
              <a:tblGrid>
                <a:gridCol w="1469593">
                  <a:extLst>
                    <a:ext uri="{9D8B030D-6E8A-4147-A177-3AD203B41FA5}">
                      <a16:colId xmlns="" xmlns:a16="http://schemas.microsoft.com/office/drawing/2014/main" val="836077311"/>
                    </a:ext>
                  </a:extLst>
                </a:gridCol>
                <a:gridCol w="587835">
                  <a:extLst>
                    <a:ext uri="{9D8B030D-6E8A-4147-A177-3AD203B41FA5}">
                      <a16:colId xmlns="" xmlns:a16="http://schemas.microsoft.com/office/drawing/2014/main" val="933000462"/>
                    </a:ext>
                  </a:extLst>
                </a:gridCol>
                <a:gridCol w="1273643">
                  <a:extLst>
                    <a:ext uri="{9D8B030D-6E8A-4147-A177-3AD203B41FA5}">
                      <a16:colId xmlns="" xmlns:a16="http://schemas.microsoft.com/office/drawing/2014/main" val="2513038927"/>
                    </a:ext>
                  </a:extLst>
                </a:gridCol>
                <a:gridCol w="587835">
                  <a:extLst>
                    <a:ext uri="{9D8B030D-6E8A-4147-A177-3AD203B41FA5}">
                      <a16:colId xmlns="" xmlns:a16="http://schemas.microsoft.com/office/drawing/2014/main" val="43758711"/>
                    </a:ext>
                  </a:extLst>
                </a:gridCol>
                <a:gridCol w="1371615">
                  <a:extLst>
                    <a:ext uri="{9D8B030D-6E8A-4147-A177-3AD203B41FA5}">
                      <a16:colId xmlns="" xmlns:a16="http://schemas.microsoft.com/office/drawing/2014/main" val="374656882"/>
                    </a:ext>
                  </a:extLst>
                </a:gridCol>
                <a:gridCol w="587835">
                  <a:extLst>
                    <a:ext uri="{9D8B030D-6E8A-4147-A177-3AD203B41FA5}">
                      <a16:colId xmlns="" xmlns:a16="http://schemas.microsoft.com/office/drawing/2014/main" val="2863008535"/>
                    </a:ext>
                  </a:extLst>
                </a:gridCol>
                <a:gridCol w="1371615">
                  <a:extLst>
                    <a:ext uri="{9D8B030D-6E8A-4147-A177-3AD203B41FA5}">
                      <a16:colId xmlns="" xmlns:a16="http://schemas.microsoft.com/office/drawing/2014/main" val="3171119706"/>
                    </a:ext>
                  </a:extLst>
                </a:gridCol>
                <a:gridCol w="587835">
                  <a:extLst>
                    <a:ext uri="{9D8B030D-6E8A-4147-A177-3AD203B41FA5}">
                      <a16:colId xmlns="" xmlns:a16="http://schemas.microsoft.com/office/drawing/2014/main" val="160992769"/>
                    </a:ext>
                  </a:extLst>
                </a:gridCol>
                <a:gridCol w="1469588">
                  <a:extLst>
                    <a:ext uri="{9D8B030D-6E8A-4147-A177-3AD203B41FA5}">
                      <a16:colId xmlns="" xmlns:a16="http://schemas.microsoft.com/office/drawing/2014/main" val="1614780407"/>
                    </a:ext>
                  </a:extLst>
                </a:gridCol>
                <a:gridCol w="2645258">
                  <a:extLst>
                    <a:ext uri="{9D8B030D-6E8A-4147-A177-3AD203B41FA5}">
                      <a16:colId xmlns="" xmlns:a16="http://schemas.microsoft.com/office/drawing/2014/main" val="3472798108"/>
                    </a:ext>
                  </a:extLst>
                </a:gridCol>
              </a:tblGrid>
              <a:tr h="1206313">
                <a:tc>
                  <a:txBody>
                    <a:bodyPr/>
                    <a:lstStyle/>
                    <a:p>
                      <a:pPr algn="r">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Tiếng</a:t>
                      </a:r>
                      <a:endParaRPr lang="en-US" sz="2700" dirty="0">
                        <a:effectLst/>
                        <a:latin typeface="Times New Roman" panose="02020603050405020304" pitchFamily="18" charset="0"/>
                        <a:cs typeface="Times New Roman" panose="02020603050405020304" pitchFamily="18" charset="0"/>
                      </a:endParaRPr>
                    </a:p>
                    <a:p>
                      <a:pPr algn="l">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Câu</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1</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2</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3</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4</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5</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6</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7</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27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T="0" marB="0" anchor="ctr"/>
                </a:tc>
                <a:tc>
                  <a:txBody>
                    <a:bodyPr/>
                    <a:lstStyle/>
                    <a:p>
                      <a:pPr algn="ctr">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Nhận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xét</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350761253"/>
                  </a:ext>
                </a:extLst>
              </a:tr>
              <a:tr h="913650">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a. </a:t>
                      </a:r>
                      <a:r>
                        <a:rPr lang="en-US" sz="2700" dirty="0" err="1">
                          <a:effectLst/>
                          <a:latin typeface="Times New Roman" panose="02020603050405020304" pitchFamily="18" charset="0"/>
                          <a:cs typeface="Times New Roman" panose="02020603050405020304" pitchFamily="18" charset="0"/>
                        </a:rPr>
                        <a:t>lục</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rowSpan="2">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p>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cs typeface="Times New Roman" panose="02020603050405020304" pitchFamily="18" charset="0"/>
                      </a:endParaRPr>
                    </a:p>
                  </a:txBody>
                  <a:tcPr marT="0" marB="0" anchor="ctr"/>
                </a:tc>
                <a:extLst>
                  <a:ext uri="{0D108BD9-81ED-4DB2-BD59-A6C34878D82A}">
                    <a16:rowId xmlns="" xmlns:a16="http://schemas.microsoft.com/office/drawing/2014/main" val="2022184525"/>
                  </a:ext>
                </a:extLst>
              </a:tr>
              <a:tr h="1129479">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a. </a:t>
                      </a:r>
                      <a:r>
                        <a:rPr lang="en-US" sz="2700" dirty="0" err="1">
                          <a:effectLst/>
                          <a:latin typeface="Times New Roman" panose="02020603050405020304" pitchFamily="18" charset="0"/>
                          <a:cs typeface="Times New Roman" panose="02020603050405020304" pitchFamily="18" charset="0"/>
                        </a:rPr>
                        <a:t>bát</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vMerge="1">
                  <a:txBody>
                    <a:bodyPr/>
                    <a:lstStyle/>
                    <a:p>
                      <a:pPr algn="ctr">
                        <a:lnSpc>
                          <a:spcPct val="115000"/>
                        </a:lnSpc>
                        <a:spcAft>
                          <a:spcPts val="800"/>
                        </a:spcAft>
                      </a:pPr>
                      <a:r>
                        <a:rPr lang="en-US"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25699010"/>
                  </a:ext>
                </a:extLst>
              </a:tr>
              <a:tr h="913650">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b. </a:t>
                      </a:r>
                      <a:r>
                        <a:rPr lang="en-US" sz="2700" dirty="0" err="1">
                          <a:effectLst/>
                          <a:latin typeface="Times New Roman" panose="02020603050405020304" pitchFamily="18" charset="0"/>
                          <a:cs typeface="Times New Roman" panose="02020603050405020304" pitchFamily="18" charset="0"/>
                        </a:rPr>
                        <a:t>lục</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rowSpan="2">
                  <a:txBody>
                    <a:bodyPr/>
                    <a:lstStyle/>
                    <a:p>
                      <a:pPr algn="ctr">
                        <a:lnSpc>
                          <a:spcPct val="115000"/>
                        </a:lnSpc>
                        <a:spcAft>
                          <a:spcPts val="800"/>
                        </a:spcAft>
                      </a:pPr>
                      <a:endParaRPr lang="x-none" sz="2700" dirty="0">
                        <a:effectLst/>
                        <a:latin typeface="Times New Roman" panose="02020603050405020304" pitchFamily="18" charset="0"/>
                        <a:cs typeface="Times New Roman" panose="02020603050405020304" pitchFamily="18" charset="0"/>
                      </a:endParaRPr>
                    </a:p>
                  </a:txBody>
                  <a:tcPr marT="0" marB="0" anchor="ctr"/>
                </a:tc>
                <a:extLst>
                  <a:ext uri="{0D108BD9-81ED-4DB2-BD59-A6C34878D82A}">
                    <a16:rowId xmlns="" xmlns:a16="http://schemas.microsoft.com/office/drawing/2014/main" val="385650159"/>
                  </a:ext>
                </a:extLst>
              </a:tr>
              <a:tr h="913650">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b. </a:t>
                      </a:r>
                      <a:r>
                        <a:rPr lang="en-US" sz="2700" dirty="0" err="1">
                          <a:effectLst/>
                          <a:latin typeface="Times New Roman" panose="02020603050405020304" pitchFamily="18" charset="0"/>
                          <a:cs typeface="Times New Roman" panose="02020603050405020304" pitchFamily="18" charset="0"/>
                        </a:rPr>
                        <a:t>bát</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vMerge="1">
                  <a:txBody>
                    <a:bodyPr/>
                    <a:lstStyle/>
                    <a:p>
                      <a:pPr algn="ctr">
                        <a:lnSpc>
                          <a:spcPct val="115000"/>
                        </a:lnSpc>
                        <a:spcAft>
                          <a:spcPts val="800"/>
                        </a:spcAft>
                      </a:pPr>
                      <a:r>
                        <a:rPr lang="en-US"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32114782"/>
                  </a:ext>
                </a:extLst>
              </a:tr>
              <a:tr h="913650">
                <a:tc>
                  <a:txBody>
                    <a:bodyPr/>
                    <a:lstStyle/>
                    <a:p>
                      <a:pPr algn="ctr">
                        <a:lnSpc>
                          <a:spcPct val="115000"/>
                        </a:lnSpc>
                        <a:spcAft>
                          <a:spcPts val="800"/>
                        </a:spcAft>
                      </a:pPr>
                      <a:r>
                        <a:rPr lang="x-none" sz="2700" dirty="0">
                          <a:effectLst/>
                          <a:latin typeface="Times New Roman" panose="02020603050405020304" pitchFamily="18" charset="0"/>
                          <a:ea typeface="Calibri" panose="020F0502020204030204" pitchFamily="34" charset="0"/>
                          <a:cs typeface="Times New Roman" panose="02020603050405020304" pitchFamily="18" charset="0"/>
                        </a:rPr>
                        <a:t>c. lục</a:t>
                      </a: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rowSpan="2">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3096623434"/>
                  </a:ext>
                </a:extLst>
              </a:tr>
              <a:tr h="913650">
                <a:tc>
                  <a:txBody>
                    <a:bodyPr/>
                    <a:lstStyle/>
                    <a:p>
                      <a:pPr algn="ctr">
                        <a:lnSpc>
                          <a:spcPct val="115000"/>
                        </a:lnSpc>
                        <a:spcAft>
                          <a:spcPts val="800"/>
                        </a:spcAft>
                      </a:pPr>
                      <a:r>
                        <a:rPr lang="x-none" sz="2700" dirty="0">
                          <a:effectLst/>
                          <a:latin typeface="Times New Roman" panose="02020603050405020304" pitchFamily="18" charset="0"/>
                          <a:ea typeface="Calibri" panose="020F0502020204030204" pitchFamily="34" charset="0"/>
                          <a:cs typeface="Times New Roman" panose="02020603050405020304" pitchFamily="18" charset="0"/>
                        </a:rPr>
                        <a:t>c. bát</a:t>
                      </a: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vMerge="1">
                  <a:txBody>
                    <a:bodyPr/>
                    <a:lstStyle/>
                    <a:p>
                      <a:pPr algn="ctr">
                        <a:lnSpc>
                          <a:spcPct val="115000"/>
                        </a:lnSpc>
                        <a:spcAft>
                          <a:spcPts val="800"/>
                        </a:spcAft>
                      </a:pP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02663168"/>
                  </a:ext>
                </a:extLst>
              </a:tr>
            </a:tbl>
          </a:graphicData>
        </a:graphic>
      </p:graphicFrame>
      <p:cxnSp>
        <p:nvCxnSpPr>
          <p:cNvPr id="8" name="Straight Connector 7">
            <a:extLst>
              <a:ext uri="{FF2B5EF4-FFF2-40B4-BE49-F238E27FC236}">
                <a16:creationId xmlns="" xmlns:a16="http://schemas.microsoft.com/office/drawing/2014/main" id="{94D56401-229F-0448-A70A-98C98DD26C9A}"/>
              </a:ext>
            </a:extLst>
          </p:cNvPr>
          <p:cNvCxnSpPr>
            <a:cxnSpLocks/>
          </p:cNvCxnSpPr>
          <p:nvPr/>
        </p:nvCxnSpPr>
        <p:spPr>
          <a:xfrm>
            <a:off x="0" y="0"/>
            <a:ext cx="1466850" cy="1200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070159"/>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D514FB45-4F3F-1146-855A-795C354CD549}"/>
              </a:ext>
            </a:extLst>
          </p:cNvPr>
          <p:cNvGraphicFramePr>
            <a:graphicFrameLocks noGrp="1"/>
          </p:cNvGraphicFramePr>
          <p:nvPr>
            <p:extLst>
              <p:ext uri="{D42A27DB-BD31-4B8C-83A1-F6EECF244321}">
                <p14:modId xmlns:p14="http://schemas.microsoft.com/office/powerpoint/2010/main" val="3398737596"/>
              </p:ext>
            </p:extLst>
          </p:nvPr>
        </p:nvGraphicFramePr>
        <p:xfrm>
          <a:off x="-2" y="3"/>
          <a:ext cx="11952652" cy="7337021"/>
        </p:xfrm>
        <a:graphic>
          <a:graphicData uri="http://schemas.openxmlformats.org/drawingml/2006/table">
            <a:tbl>
              <a:tblPr firstRow="1" firstCol="1" bandRow="1">
                <a:tableStyleId>{21E4AEA4-8DFA-4A89-87EB-49C32662AFE0}</a:tableStyleId>
              </a:tblPr>
              <a:tblGrid>
                <a:gridCol w="1469593">
                  <a:extLst>
                    <a:ext uri="{9D8B030D-6E8A-4147-A177-3AD203B41FA5}">
                      <a16:colId xmlns="" xmlns:a16="http://schemas.microsoft.com/office/drawing/2014/main" val="836077311"/>
                    </a:ext>
                  </a:extLst>
                </a:gridCol>
                <a:gridCol w="587835">
                  <a:extLst>
                    <a:ext uri="{9D8B030D-6E8A-4147-A177-3AD203B41FA5}">
                      <a16:colId xmlns="" xmlns:a16="http://schemas.microsoft.com/office/drawing/2014/main" val="933000462"/>
                    </a:ext>
                  </a:extLst>
                </a:gridCol>
                <a:gridCol w="1273643">
                  <a:extLst>
                    <a:ext uri="{9D8B030D-6E8A-4147-A177-3AD203B41FA5}">
                      <a16:colId xmlns="" xmlns:a16="http://schemas.microsoft.com/office/drawing/2014/main" val="2513038927"/>
                    </a:ext>
                  </a:extLst>
                </a:gridCol>
                <a:gridCol w="587835">
                  <a:extLst>
                    <a:ext uri="{9D8B030D-6E8A-4147-A177-3AD203B41FA5}">
                      <a16:colId xmlns="" xmlns:a16="http://schemas.microsoft.com/office/drawing/2014/main" val="43758711"/>
                    </a:ext>
                  </a:extLst>
                </a:gridCol>
                <a:gridCol w="1371615">
                  <a:extLst>
                    <a:ext uri="{9D8B030D-6E8A-4147-A177-3AD203B41FA5}">
                      <a16:colId xmlns="" xmlns:a16="http://schemas.microsoft.com/office/drawing/2014/main" val="374656882"/>
                    </a:ext>
                  </a:extLst>
                </a:gridCol>
                <a:gridCol w="587835">
                  <a:extLst>
                    <a:ext uri="{9D8B030D-6E8A-4147-A177-3AD203B41FA5}">
                      <a16:colId xmlns="" xmlns:a16="http://schemas.microsoft.com/office/drawing/2014/main" val="2863008535"/>
                    </a:ext>
                  </a:extLst>
                </a:gridCol>
                <a:gridCol w="1371615">
                  <a:extLst>
                    <a:ext uri="{9D8B030D-6E8A-4147-A177-3AD203B41FA5}">
                      <a16:colId xmlns="" xmlns:a16="http://schemas.microsoft.com/office/drawing/2014/main" val="3171119706"/>
                    </a:ext>
                  </a:extLst>
                </a:gridCol>
                <a:gridCol w="587835">
                  <a:extLst>
                    <a:ext uri="{9D8B030D-6E8A-4147-A177-3AD203B41FA5}">
                      <a16:colId xmlns="" xmlns:a16="http://schemas.microsoft.com/office/drawing/2014/main" val="160992769"/>
                    </a:ext>
                  </a:extLst>
                </a:gridCol>
                <a:gridCol w="1469588">
                  <a:extLst>
                    <a:ext uri="{9D8B030D-6E8A-4147-A177-3AD203B41FA5}">
                      <a16:colId xmlns="" xmlns:a16="http://schemas.microsoft.com/office/drawing/2014/main" val="1614780407"/>
                    </a:ext>
                  </a:extLst>
                </a:gridCol>
                <a:gridCol w="2645258">
                  <a:extLst>
                    <a:ext uri="{9D8B030D-6E8A-4147-A177-3AD203B41FA5}">
                      <a16:colId xmlns="" xmlns:a16="http://schemas.microsoft.com/office/drawing/2014/main" val="3472798108"/>
                    </a:ext>
                  </a:extLst>
                </a:gridCol>
              </a:tblGrid>
              <a:tr h="1206313">
                <a:tc>
                  <a:txBody>
                    <a:bodyPr/>
                    <a:lstStyle/>
                    <a:p>
                      <a:pPr algn="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Tiếng</a:t>
                      </a:r>
                      <a:endParaRPr lang="en-US" sz="3200" dirty="0">
                        <a:effectLst/>
                        <a:latin typeface="Times New Roman" panose="02020603050405020304" pitchFamily="18" charset="0"/>
                        <a:cs typeface="Times New Roman" panose="02020603050405020304" pitchFamily="18" charset="0"/>
                      </a:endParaRPr>
                    </a:p>
                    <a:p>
                      <a:pPr algn="l">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Câu</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1</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2</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3</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4</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5</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a:effectLst/>
                          <a:latin typeface="Times New Roman" panose="02020603050405020304" pitchFamily="18" charset="0"/>
                          <a:cs typeface="Times New Roman" panose="02020603050405020304" pitchFamily="18" charset="0"/>
                        </a:rPr>
                        <a:t>6</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a:effectLst/>
                          <a:latin typeface="Times New Roman" panose="02020603050405020304" pitchFamily="18" charset="0"/>
                          <a:cs typeface="Times New Roman" panose="02020603050405020304" pitchFamily="18" charset="0"/>
                        </a:rPr>
                        <a:t>7</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xét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350761253"/>
                  </a:ext>
                </a:extLst>
              </a:tr>
              <a:tr h="913650">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lục</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cha</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núi</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sơn</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rowSpan="2">
                  <a:txBody>
                    <a:bodyPr/>
                    <a:lstStyle/>
                    <a:p>
                      <a:pPr algn="ctr">
                        <a:lnSpc>
                          <a:spcPct val="115000"/>
                        </a:lnSpc>
                        <a:spcAft>
                          <a:spcPts val="800"/>
                        </a:spcAft>
                      </a:pPr>
                      <a:r>
                        <a:rPr lang="en-US" sz="3200">
                          <a:effectLst/>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cs typeface="Times New Roman" panose="02020603050405020304" pitchFamily="18" charset="0"/>
                        </a:rPr>
                        <a:t> Thanh B-T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đổi</a:t>
                      </a:r>
                      <a:endParaRPr lang="x-none" sz="3200" dirty="0">
                        <a:effectLst/>
                        <a:latin typeface="Times New Roman" panose="02020603050405020304" pitchFamily="18" charset="0"/>
                        <a:cs typeface="Times New Roman" panose="02020603050405020304" pitchFamily="18" charset="0"/>
                      </a:endParaRPr>
                    </a:p>
                  </a:txBody>
                  <a:tcPr marT="0" marB="0" anchor="ctr"/>
                </a:tc>
                <a:extLst>
                  <a:ext uri="{0D108BD9-81ED-4DB2-BD59-A6C34878D82A}">
                    <a16:rowId xmlns="" xmlns:a16="http://schemas.microsoft.com/office/drawing/2014/main" val="2022184525"/>
                  </a:ext>
                </a:extLst>
              </a:tr>
              <a:tr h="1129479">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bát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a:effectLst/>
                          <a:latin typeface="Times New Roman" panose="02020603050405020304" pitchFamily="18" charset="0"/>
                          <a:cs typeface="Times New Roman" panose="02020603050405020304" pitchFamily="18" charset="0"/>
                        </a:rPr>
                        <a:t> </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mẹ</a:t>
                      </a: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nước</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nguồn</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ra</a:t>
                      </a:r>
                    </a:p>
                  </a:txBody>
                  <a:tcPr marT="0" marB="0" anchor="ctr"/>
                </a:tc>
                <a:tc vMerge="1">
                  <a:txBody>
                    <a:bodyPr/>
                    <a:lstStyle/>
                    <a:p>
                      <a:pPr algn="ctr">
                        <a:lnSpc>
                          <a:spcPct val="115000"/>
                        </a:lnSpc>
                        <a:spcAft>
                          <a:spcPts val="800"/>
                        </a:spcAft>
                      </a:pPr>
                      <a:r>
                        <a:rPr lang="en-US"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25699010"/>
                  </a:ext>
                </a:extLst>
              </a:tr>
              <a:tr h="913650">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lục</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a:effectLst/>
                          <a:latin typeface="Times New Roman" panose="02020603050405020304" pitchFamily="18" charset="0"/>
                          <a:cs typeface="Times New Roman" panose="02020603050405020304" pitchFamily="18" charset="0"/>
                        </a:rPr>
                        <a:t> </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cốt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tuyết</a:t>
                      </a: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cs typeface="Times New Roman" panose="02020603050405020304" pitchFamily="18" charset="0"/>
                        </a:rPr>
                        <a:t>thần</a:t>
                      </a: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rowSpan="2">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Thanh B-T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nhịp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cs typeface="Times New Roman" panose="02020603050405020304" pitchFamily="18" charset="0"/>
                        </a:rPr>
                        <a:t> 3/3</a:t>
                      </a:r>
                      <a:endParaRPr lang="x-none" sz="3200" dirty="0">
                        <a:effectLst/>
                        <a:latin typeface="Times New Roman" panose="02020603050405020304" pitchFamily="18" charset="0"/>
                        <a:cs typeface="Times New Roman" panose="02020603050405020304" pitchFamily="18" charset="0"/>
                      </a:endParaRPr>
                    </a:p>
                  </a:txBody>
                  <a:tcPr marT="0" marB="0" anchor="ctr"/>
                </a:tc>
                <a:extLst>
                  <a:ext uri="{0D108BD9-81ED-4DB2-BD59-A6C34878D82A}">
                    <a16:rowId xmlns="" xmlns:a16="http://schemas.microsoft.com/office/drawing/2014/main" val="385650159"/>
                  </a:ext>
                </a:extLst>
              </a:tr>
              <a:tr h="913650">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bát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a:t>
                      </a: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gười</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vẻ</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p</a:t>
                      </a: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hân</a:t>
                      </a: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mười</a:t>
                      </a:r>
                    </a:p>
                  </a:txBody>
                  <a:tcPr marT="0" marB="0" anchor="ctr"/>
                </a:tc>
                <a:tc vMerge="1">
                  <a:txBody>
                    <a:bodyPr/>
                    <a:lstStyle/>
                    <a:p>
                      <a:pPr algn="ctr">
                        <a:lnSpc>
                          <a:spcPct val="115000"/>
                        </a:lnSpc>
                        <a:spcAft>
                          <a:spcPts val="800"/>
                        </a:spcAft>
                      </a:pPr>
                      <a:r>
                        <a:rPr lang="en-US" sz="2000" dirty="0">
                          <a:effectLst/>
                          <a:latin typeface="Times New Roman" panose="02020603050405020304" pitchFamily="18" charset="0"/>
                          <a:cs typeface="Times New Roman" panose="02020603050405020304" pitchFamily="18" charset="0"/>
                        </a:rPr>
                        <a:t> </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32114782"/>
                  </a:ext>
                </a:extLst>
              </a:tr>
              <a:tr h="913650">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c. lục</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a:t>
                      </a: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ò</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t>
                      </a: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i</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đêm</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rowSpan="2">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Gieo vần ở vị trí tiếng thứ 4</a:t>
                      </a:r>
                    </a:p>
                  </a:txBody>
                  <a:tcPr marT="0" marB="0" anchor="ctr"/>
                </a:tc>
                <a:extLst>
                  <a:ext uri="{0D108BD9-81ED-4DB2-BD59-A6C34878D82A}">
                    <a16:rowId xmlns="" xmlns:a16="http://schemas.microsoft.com/office/drawing/2014/main" val="3096623434"/>
                  </a:ext>
                </a:extLst>
              </a:tr>
              <a:tr h="913650">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c. bát</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p</a:t>
                      </a: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hải</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mềm</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cổ</a:t>
                      </a:r>
                    </a:p>
                  </a:txBody>
                  <a:tcPr marT="0" marB="0" anchor="ctr"/>
                </a:tc>
                <a:tc>
                  <a:txBody>
                    <a:bodyPr/>
                    <a:lstStyle/>
                    <a:p>
                      <a:pPr algn="ctr">
                        <a:lnSpc>
                          <a:spcPct val="115000"/>
                        </a:lnSpc>
                        <a:spcAft>
                          <a:spcPts val="800"/>
                        </a:spcAft>
                      </a:pP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x-none" sz="3200" dirty="0">
                          <a:effectLst/>
                          <a:latin typeface="Times New Roman" panose="02020603050405020304" pitchFamily="18" charset="0"/>
                          <a:ea typeface="Calibri" panose="020F0502020204030204" pitchFamily="34" charset="0"/>
                          <a:cs typeface="Times New Roman" panose="02020603050405020304" pitchFamily="18" charset="0"/>
                        </a:rPr>
                        <a:t>ao</a:t>
                      </a:r>
                    </a:p>
                  </a:txBody>
                  <a:tcPr marT="0" marB="0" anchor="ctr"/>
                </a:tc>
                <a:tc vMerge="1">
                  <a:txBody>
                    <a:bodyPr/>
                    <a:lstStyle/>
                    <a:p>
                      <a:pPr algn="ctr">
                        <a:lnSpc>
                          <a:spcPct val="115000"/>
                        </a:lnSpc>
                        <a:spcAft>
                          <a:spcPts val="800"/>
                        </a:spcAft>
                      </a:pP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02663168"/>
                  </a:ext>
                </a:extLst>
              </a:tr>
            </a:tbl>
          </a:graphicData>
        </a:graphic>
      </p:graphicFrame>
      <p:cxnSp>
        <p:nvCxnSpPr>
          <p:cNvPr id="5" name="Straight Connector 4">
            <a:extLst>
              <a:ext uri="{FF2B5EF4-FFF2-40B4-BE49-F238E27FC236}">
                <a16:creationId xmlns="" xmlns:a16="http://schemas.microsoft.com/office/drawing/2014/main" id="{94D56401-229F-0448-A70A-98C98DD26C9A}"/>
              </a:ext>
            </a:extLst>
          </p:cNvPr>
          <p:cNvCxnSpPr>
            <a:cxnSpLocks/>
          </p:cNvCxnSpPr>
          <p:nvPr/>
        </p:nvCxnSpPr>
        <p:spPr>
          <a:xfrm>
            <a:off x="0" y="0"/>
            <a:ext cx="1466850" cy="1200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50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 xmlns:a16="http://schemas.microsoft.com/office/drawing/2014/main" id="{E3796E76-EF3F-DC49-99B5-473123F292E7}"/>
              </a:ext>
            </a:extLst>
          </p:cNvPr>
          <p:cNvSpPr/>
          <p:nvPr/>
        </p:nvSpPr>
        <p:spPr>
          <a:xfrm>
            <a:off x="5987644" y="0"/>
            <a:ext cx="4464496" cy="669616"/>
          </a:xfrm>
          <a:prstGeom prst="roundRect">
            <a:avLst/>
          </a:prstGeom>
        </p:spPr>
        <p:style>
          <a:lnRef idx="1">
            <a:schemeClr val="accent4"/>
          </a:lnRef>
          <a:fillRef idx="3">
            <a:schemeClr val="accent4"/>
          </a:fillRef>
          <a:effectRef idx="2">
            <a:schemeClr val="accent4"/>
          </a:effectRef>
          <a:fontRef idx="minor">
            <a:schemeClr val="lt1"/>
          </a:fontRef>
        </p:style>
        <p:txBody>
          <a:bodyPr wrap="square" lIns="91440" tIns="45720" rIns="91440" bIns="45720" rtlCol="0" anchor="ctr">
            <a:spAutoFit/>
          </a:bodyPr>
          <a:lstStyle/>
          <a:p>
            <a:pPr algn="ctr"/>
            <a:r>
              <a:rPr lang="x-none" sz="3333" b="1" dirty="0">
                <a:ln w="0">
                  <a:noFill/>
                </a:ln>
                <a:solidFill>
                  <a:schemeClr val="tx1"/>
                </a:solidFill>
                <a:latin typeface="Times New Roman" panose="02020603050405020304" pitchFamily="18" charset="0"/>
                <a:cs typeface="Times New Roman" panose="02020603050405020304" pitchFamily="18" charset="0"/>
              </a:rPr>
              <a:t>LỤC BÁT BIẾN THỂ</a:t>
            </a:r>
          </a:p>
        </p:txBody>
      </p:sp>
      <p:grpSp>
        <p:nvGrpSpPr>
          <p:cNvPr id="31" name="Group 30"/>
          <p:cNvGrpSpPr/>
          <p:nvPr/>
        </p:nvGrpSpPr>
        <p:grpSpPr>
          <a:xfrm>
            <a:off x="-500710" y="523835"/>
            <a:ext cx="8717610" cy="6334164"/>
            <a:chOff x="-685288" y="-133576"/>
            <a:chExt cx="12877288" cy="6991576"/>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5556" b="100000" l="0" r="100000"/>
                      </a14:imgEffect>
                    </a14:imgLayer>
                  </a14:imgProps>
                </a:ext>
              </a:extLst>
            </a:blip>
            <a:stretch>
              <a:fillRect/>
            </a:stretch>
          </p:blipFill>
          <p:spPr>
            <a:xfrm>
              <a:off x="0" y="1096256"/>
              <a:ext cx="12192000" cy="5761744"/>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3">
                      <a14:imgEffect>
                        <a14:backgroundRemoval t="0" b="15833" l="22488" r="32702"/>
                      </a14:imgEffect>
                    </a14:imgLayer>
                  </a14:imgProps>
                </a:ext>
              </a:extLst>
            </a:blip>
            <a:srcRect l="21662" r="63574" b="76181"/>
            <a:stretch/>
          </p:blipFill>
          <p:spPr>
            <a:xfrm rot="18953213">
              <a:off x="-685288" y="-133576"/>
              <a:ext cx="2724128" cy="2076814"/>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3">
                      <a14:imgEffect>
                        <a14:backgroundRemoval t="22639" b="29028" l="31137" r="38056"/>
                      </a14:imgEffect>
                    </a14:imgLayer>
                  </a14:imgProps>
                </a:ext>
              </a:extLst>
            </a:blip>
            <a:srcRect l="28848" t="8914" r="62025" b="68118"/>
            <a:stretch/>
          </p:blipFill>
          <p:spPr>
            <a:xfrm rot="20325109">
              <a:off x="1328146" y="243151"/>
              <a:ext cx="1112858" cy="1323354"/>
            </a:xfrm>
            <a:prstGeom prst="rect">
              <a:avLst/>
            </a:prstGeom>
          </p:spPr>
        </p:pic>
        <p:sp>
          <p:nvSpPr>
            <p:cNvPr id="17" name="Freeform 16"/>
            <p:cNvSpPr/>
            <p:nvPr/>
          </p:nvSpPr>
          <p:spPr>
            <a:xfrm>
              <a:off x="990600" y="835158"/>
              <a:ext cx="5676900" cy="3393942"/>
            </a:xfrm>
            <a:custGeom>
              <a:avLst/>
              <a:gdLst>
                <a:gd name="connsiteX0" fmla="*/ 0 w 720088"/>
                <a:gd name="connsiteY0" fmla="*/ 0 h 1620570"/>
                <a:gd name="connsiteX1" fmla="*/ 271604 w 720088"/>
                <a:gd name="connsiteY1" fmla="*/ 235390 h 1620570"/>
                <a:gd name="connsiteX2" fmla="*/ 597529 w 720088"/>
                <a:gd name="connsiteY2" fmla="*/ 615635 h 1620570"/>
                <a:gd name="connsiteX3" fmla="*/ 706170 w 720088"/>
                <a:gd name="connsiteY3" fmla="*/ 1222218 h 1620570"/>
                <a:gd name="connsiteX4" fmla="*/ 715224 w 720088"/>
                <a:gd name="connsiteY4" fmla="*/ 1620570 h 162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8" h="1620570">
                  <a:moveTo>
                    <a:pt x="0" y="0"/>
                  </a:moveTo>
                  <a:cubicBezTo>
                    <a:pt x="86008" y="66392"/>
                    <a:pt x="172016" y="132784"/>
                    <a:pt x="271604" y="235390"/>
                  </a:cubicBezTo>
                  <a:cubicBezTo>
                    <a:pt x="371192" y="337996"/>
                    <a:pt x="525101" y="451164"/>
                    <a:pt x="597529" y="615635"/>
                  </a:cubicBezTo>
                  <a:cubicBezTo>
                    <a:pt x="669957" y="780106"/>
                    <a:pt x="686554" y="1054729"/>
                    <a:pt x="706170" y="1222218"/>
                  </a:cubicBezTo>
                  <a:cubicBezTo>
                    <a:pt x="725786" y="1389707"/>
                    <a:pt x="720505" y="1505138"/>
                    <a:pt x="715224" y="1620570"/>
                  </a:cubicBez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357186" y="561360"/>
              <a:ext cx="4001784" cy="3477281"/>
            </a:xfrm>
            <a:custGeom>
              <a:avLst/>
              <a:gdLst>
                <a:gd name="connsiteX0" fmla="*/ 0 w 1611517"/>
                <a:gd name="connsiteY0" fmla="*/ 0 h 1285592"/>
                <a:gd name="connsiteX1" fmla="*/ 896293 w 1611517"/>
                <a:gd name="connsiteY1" fmla="*/ 362138 h 1285592"/>
                <a:gd name="connsiteX2" fmla="*/ 1448555 w 1611517"/>
                <a:gd name="connsiteY2" fmla="*/ 832919 h 1285592"/>
                <a:gd name="connsiteX3" fmla="*/ 1611517 w 1611517"/>
                <a:gd name="connsiteY3" fmla="*/ 1285592 h 1285592"/>
              </a:gdLst>
              <a:ahLst/>
              <a:cxnLst>
                <a:cxn ang="0">
                  <a:pos x="connsiteX0" y="connsiteY0"/>
                </a:cxn>
                <a:cxn ang="0">
                  <a:pos x="connsiteX1" y="connsiteY1"/>
                </a:cxn>
                <a:cxn ang="0">
                  <a:pos x="connsiteX2" y="connsiteY2"/>
                </a:cxn>
                <a:cxn ang="0">
                  <a:pos x="connsiteX3" y="connsiteY3"/>
                </a:cxn>
              </a:cxnLst>
              <a:rect l="l" t="t" r="r" b="b"/>
              <a:pathLst>
                <a:path w="1611517" h="1285592">
                  <a:moveTo>
                    <a:pt x="0" y="0"/>
                  </a:moveTo>
                  <a:cubicBezTo>
                    <a:pt x="327433" y="111659"/>
                    <a:pt x="654867" y="223318"/>
                    <a:pt x="896293" y="362138"/>
                  </a:cubicBezTo>
                  <a:cubicBezTo>
                    <a:pt x="1137719" y="500958"/>
                    <a:pt x="1329351" y="679010"/>
                    <a:pt x="1448555" y="832919"/>
                  </a:cubicBezTo>
                  <a:cubicBezTo>
                    <a:pt x="1567759" y="986828"/>
                    <a:pt x="1589638" y="1136210"/>
                    <a:pt x="1611517" y="1285592"/>
                  </a:cubicBez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6">
              <a:extLst>
                <a:ext uri="{BEBA8EAE-BF5A-486C-A8C5-ECC9F3942E4B}">
                  <a14:imgProps xmlns:a14="http://schemas.microsoft.com/office/drawing/2010/main">
                    <a14:imgLayer r:embed="rId3">
                      <a14:imgEffect>
                        <a14:backgroundRemoval t="9306" b="26806" l="38138" r="57496"/>
                      </a14:imgEffect>
                    </a14:imgLayer>
                  </a14:imgProps>
                </a:ext>
              </a:extLst>
            </a:blip>
            <a:srcRect l="36939" t="10534" r="45279" b="71233"/>
            <a:stretch/>
          </p:blipFill>
          <p:spPr>
            <a:xfrm>
              <a:off x="2214610" y="163981"/>
              <a:ext cx="2440634" cy="1182625"/>
            </a:xfrm>
            <a:prstGeom prst="rect">
              <a:avLst/>
            </a:prstGeom>
          </p:spPr>
        </p:pic>
      </p:grpSp>
      <p:sp>
        <p:nvSpPr>
          <p:cNvPr id="32" name="TextBox 31">
            <a:extLst>
              <a:ext uri="{FF2B5EF4-FFF2-40B4-BE49-F238E27FC236}">
                <a16:creationId xmlns="" xmlns:a16="http://schemas.microsoft.com/office/drawing/2014/main" id="{AF5E8605-E3FD-D84E-B92F-E7B1FA2859F4}"/>
              </a:ext>
            </a:extLst>
          </p:cNvPr>
          <p:cNvSpPr txBox="1"/>
          <p:nvPr/>
        </p:nvSpPr>
        <p:spPr>
          <a:xfrm>
            <a:off x="4476948" y="652380"/>
            <a:ext cx="7372350" cy="3231654"/>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lnSpc>
                <a:spcPct val="150000"/>
              </a:lnSpc>
            </a:pPr>
            <a:r>
              <a:rPr lang="vi-VN" sz="3400" b="1" dirty="0">
                <a:solidFill>
                  <a:srgbClr val="0000CC"/>
                </a:solidFill>
                <a:latin typeface="Times New Roman" panose="02020603050405020304" pitchFamily="18" charset="0"/>
                <a:cs typeface="Times New Roman" panose="02020603050405020304" pitchFamily="18" charset="0"/>
              </a:rPr>
              <a:t>Là thể thơ lục bát được biến đổi về số tiếng, cách gieo vần, cách ngắt nhịp, cách phối hợp bằng trắc trong các dòng thơ.</a:t>
            </a:r>
            <a:r>
              <a:rPr lang="en-US" sz="3400" b="1" dirty="0">
                <a:solidFill>
                  <a:srgbClr val="0000CC"/>
                </a:solidFill>
                <a:latin typeface="Times New Roman" panose="02020603050405020304" pitchFamily="18" charset="0"/>
                <a:cs typeface="Times New Roman" panose="02020603050405020304" pitchFamily="18" charset="0"/>
              </a:rPr>
              <a:t> </a:t>
            </a:r>
            <a:endParaRPr lang="x-none"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80487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pic>
        <p:nvPicPr>
          <p:cNvPr id="8" name="图片 2">
            <a:extLst>
              <a:ext uri="{FF2B5EF4-FFF2-40B4-BE49-F238E27FC236}">
                <a16:creationId xmlns="" xmlns:a16="http://schemas.microsoft.com/office/drawing/2014/main" id="{7FE922DF-02F6-4111-B8EA-297FCA52FA0F}"/>
              </a:ext>
            </a:extLst>
          </p:cNvPr>
          <p:cNvPicPr>
            <a:picLocks noChangeAspect="1"/>
          </p:cNvPicPr>
          <p:nvPr/>
        </p:nvPicPr>
        <p:blipFill rotWithShape="1">
          <a:blip r:embed="rId3">
            <a:extLst>
              <a:ext uri="{28A0092B-C50C-407E-A947-70E740481C1C}">
                <a14:useLocalDpi xmlns:a14="http://schemas.microsoft.com/office/drawing/2010/main" val="0"/>
              </a:ext>
            </a:extLst>
          </a:blip>
          <a:srcRect r="41516"/>
          <a:stretch/>
        </p:blipFill>
        <p:spPr>
          <a:xfrm>
            <a:off x="8220074" y="2788436"/>
            <a:ext cx="3971925" cy="4057924"/>
          </a:xfrm>
          <a:prstGeom prst="rect">
            <a:avLst/>
          </a:prstGeom>
          <a:ln>
            <a:noFill/>
          </a:ln>
          <a:effectLst>
            <a:softEdge rad="112500"/>
          </a:effectLst>
        </p:spPr>
      </p:pic>
      <p:sp>
        <p:nvSpPr>
          <p:cNvPr id="9" name="TextBox 8">
            <a:extLst>
              <a:ext uri="{FF2B5EF4-FFF2-40B4-BE49-F238E27FC236}">
                <a16:creationId xmlns="" xmlns:a16="http://schemas.microsoft.com/office/drawing/2014/main" id="{57CF75F4-07F8-C947-AE4F-4D191EF5BF62}"/>
              </a:ext>
            </a:extLst>
          </p:cNvPr>
          <p:cNvSpPr txBox="1"/>
          <p:nvPr/>
        </p:nvSpPr>
        <p:spPr>
          <a:xfrm>
            <a:off x="155665" y="2388107"/>
            <a:ext cx="7957997" cy="584775"/>
          </a:xfrm>
          <a:prstGeom prst="rect">
            <a:avLst/>
          </a:prstGeom>
          <a:noFill/>
        </p:spPr>
        <p:txBody>
          <a:bodyPr wrap="square" rtlCol="0">
            <a:spAutoFit/>
          </a:bodyPr>
          <a:lstStyle/>
          <a:p>
            <a:r>
              <a:rPr lang="en-US" sz="32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en-US" sz="320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x-none" sz="320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a:t>
            </a:r>
            <a:r>
              <a:rPr lang="en-US" sz="320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 THỨC NGỮ VĂN</a:t>
            </a:r>
          </a:p>
        </p:txBody>
      </p:sp>
      <p:sp>
        <p:nvSpPr>
          <p:cNvPr id="12" name="Rectangle 11"/>
          <p:cNvSpPr/>
          <p:nvPr/>
        </p:nvSpPr>
        <p:spPr>
          <a:xfrm>
            <a:off x="2812287" y="916405"/>
            <a:ext cx="6711773" cy="1200329"/>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7CF75F4-07F8-C947-AE4F-4D191EF5BF62}"/>
              </a:ext>
            </a:extLst>
          </p:cNvPr>
          <p:cNvSpPr txBox="1"/>
          <p:nvPr/>
        </p:nvSpPr>
        <p:spPr>
          <a:xfrm>
            <a:off x="384266" y="3121145"/>
            <a:ext cx="7957997" cy="584775"/>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Tri thức đọc hiểu.</a:t>
            </a:r>
          </a:p>
        </p:txBody>
      </p:sp>
      <p:sp>
        <p:nvSpPr>
          <p:cNvPr id="14" name="TextBox 13">
            <a:extLst>
              <a:ext uri="{FF2B5EF4-FFF2-40B4-BE49-F238E27FC236}">
                <a16:creationId xmlns="" xmlns:a16="http://schemas.microsoft.com/office/drawing/2014/main" id="{57CF75F4-07F8-C947-AE4F-4D191EF5BF62}"/>
              </a:ext>
            </a:extLst>
          </p:cNvPr>
          <p:cNvSpPr txBox="1"/>
          <p:nvPr/>
        </p:nvSpPr>
        <p:spPr>
          <a:xfrm>
            <a:off x="384266" y="3748209"/>
            <a:ext cx="7957997" cy="584775"/>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Lục bát.</a:t>
            </a:r>
          </a:p>
        </p:txBody>
      </p:sp>
      <p:sp>
        <p:nvSpPr>
          <p:cNvPr id="11" name="TextBox 10">
            <a:extLst>
              <a:ext uri="{FF2B5EF4-FFF2-40B4-BE49-F238E27FC236}">
                <a16:creationId xmlns="" xmlns:a16="http://schemas.microsoft.com/office/drawing/2014/main" id="{57CF75F4-07F8-C947-AE4F-4D191EF5BF62}"/>
              </a:ext>
            </a:extLst>
          </p:cNvPr>
          <p:cNvSpPr txBox="1"/>
          <p:nvPr/>
        </p:nvSpPr>
        <p:spPr>
          <a:xfrm>
            <a:off x="384266" y="4356126"/>
            <a:ext cx="7957997" cy="584775"/>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 Lục bát biến thể.</a:t>
            </a:r>
          </a:p>
        </p:txBody>
      </p:sp>
      <p:sp>
        <p:nvSpPr>
          <p:cNvPr id="15" name="TextBox 14">
            <a:extLst>
              <a:ext uri="{FF2B5EF4-FFF2-40B4-BE49-F238E27FC236}">
                <a16:creationId xmlns="" xmlns:a16="http://schemas.microsoft.com/office/drawing/2014/main" id="{57CF75F4-07F8-C947-AE4F-4D191EF5BF62}"/>
              </a:ext>
            </a:extLst>
          </p:cNvPr>
          <p:cNvSpPr txBox="1"/>
          <p:nvPr/>
        </p:nvSpPr>
        <p:spPr>
          <a:xfrm>
            <a:off x="384266" y="4940901"/>
            <a:ext cx="7957997"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 Hình ảnh, tính biểu cảm của văn bản văn học.</a:t>
            </a:r>
          </a:p>
        </p:txBody>
      </p:sp>
      <p:sp>
        <p:nvSpPr>
          <p:cNvPr id="16" name="TextBox 15"/>
          <p:cNvSpPr txBox="1"/>
          <p:nvPr/>
        </p:nvSpPr>
        <p:spPr>
          <a:xfrm>
            <a:off x="3939211" y="120123"/>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0129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F5E8605-E3FD-D84E-B92F-E7B1FA2859F4}"/>
              </a:ext>
            </a:extLst>
          </p:cNvPr>
          <p:cNvSpPr txBox="1"/>
          <p:nvPr/>
        </p:nvSpPr>
        <p:spPr>
          <a:xfrm>
            <a:off x="248194" y="464477"/>
            <a:ext cx="8256917" cy="1815690"/>
          </a:xfrm>
          <a:prstGeom prst="rect">
            <a:avLst/>
          </a:prstGeom>
          <a:noFill/>
        </p:spPr>
        <p:txBody>
          <a:bodyPr wrap="square" rtlCol="0">
            <a:spAutoFit/>
          </a:bodyPr>
          <a:lstStyle/>
          <a:p>
            <a:pPr algn="ctr"/>
            <a:r>
              <a:rPr lang="en-US" sz="3733" b="1" dirty="0" err="1">
                <a:solidFill>
                  <a:srgbClr val="0000CC"/>
                </a:solidFill>
                <a:latin typeface="Times New Roman" panose="02020603050405020304" pitchFamily="18" charset="0"/>
                <a:cs typeface="Times New Roman" panose="02020603050405020304" pitchFamily="18" charset="0"/>
              </a:rPr>
              <a:t>Đọc</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đoạn</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thơ</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sau</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và</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cho</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biết</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có</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những</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hình</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ảnh</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nào</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xuất</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hiện</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trong</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đoạn</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thơ</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Đoạn</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thơ</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gợi</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cho</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em</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cảm</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xúc</a:t>
            </a:r>
            <a:r>
              <a:rPr lang="en-US" sz="3733" b="1" dirty="0">
                <a:solidFill>
                  <a:srgbClr val="0000CC"/>
                </a:solidFill>
                <a:latin typeface="Times New Roman" panose="02020603050405020304" pitchFamily="18" charset="0"/>
                <a:cs typeface="Times New Roman" panose="02020603050405020304" pitchFamily="18" charset="0"/>
              </a:rPr>
              <a:t> </a:t>
            </a:r>
            <a:r>
              <a:rPr lang="en-US" sz="3733" b="1" dirty="0" err="1">
                <a:solidFill>
                  <a:srgbClr val="0000CC"/>
                </a:solidFill>
                <a:latin typeface="Times New Roman" panose="02020603050405020304" pitchFamily="18" charset="0"/>
                <a:cs typeface="Times New Roman" panose="02020603050405020304" pitchFamily="18" charset="0"/>
              </a:rPr>
              <a:t>gì</a:t>
            </a:r>
            <a:r>
              <a:rPr lang="en-US" sz="3733" b="1" dirty="0">
                <a:solidFill>
                  <a:srgbClr val="0000CC"/>
                </a:solidFill>
                <a:latin typeface="Times New Roman" panose="02020603050405020304" pitchFamily="18" charset="0"/>
                <a:cs typeface="Times New Roman" panose="02020603050405020304" pitchFamily="18" charset="0"/>
              </a:rPr>
              <a:t>?</a:t>
            </a:r>
          </a:p>
        </p:txBody>
      </p:sp>
      <p:pic>
        <p:nvPicPr>
          <p:cNvPr id="5" name="Picture 4" descr="A picture containing seat&#10;&#10;Description automatically generated">
            <a:extLst>
              <a:ext uri="{FF2B5EF4-FFF2-40B4-BE49-F238E27FC236}">
                <a16:creationId xmlns="" xmlns:a16="http://schemas.microsoft.com/office/drawing/2014/main" id="{D4B04663-D228-E14A-A2A3-E808FBC76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149" y="2084851"/>
            <a:ext cx="5007272" cy="5007272"/>
          </a:xfrm>
          <a:prstGeom prst="rect">
            <a:avLst/>
          </a:prstGeom>
        </p:spPr>
      </p:pic>
      <p:pic>
        <p:nvPicPr>
          <p:cNvPr id="10" name="Picture 9" descr="Icon&#10;&#10;Description automatically generated">
            <a:extLst>
              <a:ext uri="{FF2B5EF4-FFF2-40B4-BE49-F238E27FC236}">
                <a16:creationId xmlns="" xmlns:a16="http://schemas.microsoft.com/office/drawing/2014/main" id="{72A15708-E338-C848-82EE-364A54730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634" y="0"/>
            <a:ext cx="5310916" cy="2262428"/>
          </a:xfrm>
          <a:prstGeom prst="rect">
            <a:avLst/>
          </a:prstGeom>
        </p:spPr>
      </p:pic>
      <p:sp>
        <p:nvSpPr>
          <p:cNvPr id="6" name="TextBox 5">
            <a:extLst>
              <a:ext uri="{FF2B5EF4-FFF2-40B4-BE49-F238E27FC236}">
                <a16:creationId xmlns="" xmlns:a16="http://schemas.microsoft.com/office/drawing/2014/main" id="{AF5E8605-E3FD-D84E-B92F-E7B1FA2859F4}"/>
              </a:ext>
            </a:extLst>
          </p:cNvPr>
          <p:cNvSpPr txBox="1"/>
          <p:nvPr/>
        </p:nvSpPr>
        <p:spPr>
          <a:xfrm>
            <a:off x="85725" y="3188627"/>
            <a:ext cx="8000184" cy="2390141"/>
          </a:xfrm>
          <a:prstGeom prst="rect">
            <a:avLst/>
          </a:prstGeom>
          <a:noFill/>
        </p:spPr>
        <p:txBody>
          <a:bodyPr wrap="square" rtlCol="0">
            <a:spAutoFit/>
          </a:bodyPr>
          <a:lstStyle/>
          <a:p>
            <a:pPr algn="ctr"/>
            <a:r>
              <a:rPr lang="en-US" sz="3733" b="1" i="1" dirty="0" err="1">
                <a:latin typeface="Times New Roman" panose="02020603050405020304" pitchFamily="18" charset="0"/>
                <a:cs typeface="Times New Roman" panose="02020603050405020304" pitchFamily="18" charset="0"/>
              </a:rPr>
              <a:t>Bầm</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ơi</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có</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rét</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không</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bầm</a:t>
            </a:r>
            <a:endParaRPr lang="x-none" sz="3733" b="1" dirty="0">
              <a:latin typeface="Times New Roman" panose="02020603050405020304" pitchFamily="18" charset="0"/>
              <a:cs typeface="Times New Roman" panose="02020603050405020304" pitchFamily="18" charset="0"/>
            </a:endParaRPr>
          </a:p>
          <a:p>
            <a:pPr algn="ctr"/>
            <a:r>
              <a:rPr lang="en-US" sz="3733" b="1" i="1" dirty="0" err="1">
                <a:latin typeface="Times New Roman" panose="02020603050405020304" pitchFamily="18" charset="0"/>
                <a:cs typeface="Times New Roman" panose="02020603050405020304" pitchFamily="18" charset="0"/>
              </a:rPr>
              <a:t>Heo</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heo</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gió</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núi</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lâm</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thâm</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mưa</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phùm</a:t>
            </a:r>
            <a:endParaRPr lang="x-none" sz="3733" b="1" dirty="0">
              <a:latin typeface="Times New Roman" panose="02020603050405020304" pitchFamily="18" charset="0"/>
              <a:cs typeface="Times New Roman" panose="02020603050405020304" pitchFamily="18" charset="0"/>
            </a:endParaRPr>
          </a:p>
          <a:p>
            <a:pPr algn="ctr"/>
            <a:r>
              <a:rPr lang="en-US" sz="3733" b="1" i="1" dirty="0" err="1">
                <a:latin typeface="Times New Roman" panose="02020603050405020304" pitchFamily="18" charset="0"/>
                <a:cs typeface="Times New Roman" panose="02020603050405020304" pitchFamily="18" charset="0"/>
              </a:rPr>
              <a:t>Bầm</a:t>
            </a:r>
            <a:r>
              <a:rPr lang="en-US" sz="3733" b="1" i="1" dirty="0">
                <a:latin typeface="Times New Roman" panose="02020603050405020304" pitchFamily="18" charset="0"/>
                <a:cs typeface="Times New Roman" panose="02020603050405020304" pitchFamily="18" charset="0"/>
              </a:rPr>
              <a:t> ra </a:t>
            </a:r>
            <a:r>
              <a:rPr lang="en-US" sz="3733" b="1" i="1" dirty="0" err="1">
                <a:latin typeface="Times New Roman" panose="02020603050405020304" pitchFamily="18" charset="0"/>
                <a:cs typeface="Times New Roman" panose="02020603050405020304" pitchFamily="18" charset="0"/>
              </a:rPr>
              <a:t>ruộng</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cấy</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bầm</a:t>
            </a:r>
            <a:r>
              <a:rPr lang="en-US" sz="3733" b="1" i="1" dirty="0">
                <a:latin typeface="Times New Roman" panose="02020603050405020304" pitchFamily="18" charset="0"/>
                <a:cs typeface="Times New Roman" panose="02020603050405020304" pitchFamily="18" charset="0"/>
              </a:rPr>
              <a:t> run</a:t>
            </a:r>
            <a:endParaRPr lang="x-none" sz="3733" b="1" dirty="0">
              <a:latin typeface="Times New Roman" panose="02020603050405020304" pitchFamily="18" charset="0"/>
              <a:cs typeface="Times New Roman" panose="02020603050405020304" pitchFamily="18" charset="0"/>
            </a:endParaRPr>
          </a:p>
          <a:p>
            <a:pPr algn="ctr"/>
            <a:r>
              <a:rPr lang="en-US" sz="3733" b="1" i="1" dirty="0" err="1">
                <a:latin typeface="Times New Roman" panose="02020603050405020304" pitchFamily="18" charset="0"/>
                <a:cs typeface="Times New Roman" panose="02020603050405020304" pitchFamily="18" charset="0"/>
              </a:rPr>
              <a:t>Chân</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lội</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dưới</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bùn</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tay</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cấy</a:t>
            </a:r>
            <a:r>
              <a:rPr lang="en-US" sz="3733" b="1" i="1" dirty="0">
                <a:latin typeface="Times New Roman" panose="02020603050405020304" pitchFamily="18" charset="0"/>
                <a:cs typeface="Times New Roman" panose="02020603050405020304" pitchFamily="18" charset="0"/>
              </a:rPr>
              <a:t> </a:t>
            </a:r>
            <a:r>
              <a:rPr lang="en-US" sz="3733" b="1" i="1" dirty="0" err="1">
                <a:latin typeface="Times New Roman" panose="02020603050405020304" pitchFamily="18" charset="0"/>
                <a:cs typeface="Times New Roman" panose="02020603050405020304" pitchFamily="18" charset="0"/>
              </a:rPr>
              <a:t>mạ</a:t>
            </a:r>
            <a:r>
              <a:rPr lang="en-US" sz="3733" b="1" i="1" dirty="0">
                <a:latin typeface="Times New Roman" panose="02020603050405020304" pitchFamily="18" charset="0"/>
                <a:cs typeface="Times New Roman" panose="02020603050405020304" pitchFamily="18" charset="0"/>
              </a:rPr>
              <a:t> non</a:t>
            </a:r>
            <a:r>
              <a:rPr lang="x-none" sz="3733"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36028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F5E8605-E3FD-D84E-B92F-E7B1FA2859F4}"/>
              </a:ext>
            </a:extLst>
          </p:cNvPr>
          <p:cNvSpPr txBox="1"/>
          <p:nvPr/>
        </p:nvSpPr>
        <p:spPr>
          <a:xfrm>
            <a:off x="81481" y="166568"/>
            <a:ext cx="7514374" cy="6494085"/>
          </a:xfrm>
          <a:prstGeom prst="rect">
            <a:avLst/>
          </a:prstGeom>
          <a:noFill/>
        </p:spPr>
        <p:txBody>
          <a:bodyPr wrap="square" rtlCol="0">
            <a:spAutoFit/>
          </a:bodyPr>
          <a:lstStyle/>
          <a:p>
            <a:pPr algn="just"/>
            <a:r>
              <a:rPr lang="vi-VN" sz="3200" b="1" u="sng" dirty="0">
                <a:solidFill>
                  <a:srgbClr val="0000CC"/>
                </a:solidFill>
                <a:latin typeface="Times New Roman" panose="02020603050405020304" pitchFamily="18" charset="0"/>
                <a:cs typeface="Times New Roman" panose="02020603050405020304" pitchFamily="18" charset="0"/>
              </a:rPr>
              <a:t>* Phân tích:</a:t>
            </a:r>
          </a:p>
          <a:p>
            <a:pPr algn="just"/>
            <a:r>
              <a:rPr lang="x-none" sz="3200" b="1" i="1" dirty="0">
                <a:solidFill>
                  <a:srgbClr val="0000CC"/>
                </a:solidFill>
                <a:latin typeface="Times New Roman" panose="02020603050405020304" pitchFamily="18" charset="0"/>
                <a:cs typeface="Times New Roman" panose="02020603050405020304" pitchFamily="18" charset="0"/>
              </a:rPr>
              <a:t>- Hình ảnh: </a:t>
            </a:r>
            <a:r>
              <a:rPr lang="en-US" sz="3200" dirty="0" err="1">
                <a:solidFill>
                  <a:srgbClr val="0000CC"/>
                </a:solidFill>
                <a:latin typeface="Times New Roman" panose="02020603050405020304" pitchFamily="18" charset="0"/>
                <a:cs typeface="Times New Roman" panose="02020603050405020304" pitchFamily="18" charset="0"/>
              </a:rPr>
              <a:t>lâm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mưa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phùn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mẹ</a:t>
            </a:r>
            <a:r>
              <a:rPr lang="en-US" sz="3200" dirty="0">
                <a:solidFill>
                  <a:srgbClr val="0000CC"/>
                </a:solidFill>
                <a:latin typeface="Times New Roman" panose="02020603050405020304" pitchFamily="18" charset="0"/>
                <a:cs typeface="Times New Roman" panose="02020603050405020304" pitchFamily="18" charset="0"/>
              </a:rPr>
              <a:t> run run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rét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lội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dưới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bùn</a:t>
            </a:r>
            <a:r>
              <a:rPr lang="en-US" sz="3200" dirty="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a:p>
            <a:pPr algn="just"/>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Cảm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xúc</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xót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đau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lòng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phục</a:t>
            </a:r>
            <a:r>
              <a:rPr lang="en-US" sz="3200" dirty="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a:p>
            <a:pPr algn="just"/>
            <a:r>
              <a:rPr lang="en-US" sz="3200" b="1" u="sng" dirty="0">
                <a:solidFill>
                  <a:srgbClr val="0000CC"/>
                </a:solidFill>
                <a:latin typeface="Times New Roman" panose="02020603050405020304" pitchFamily="18" charset="0"/>
                <a:cs typeface="Times New Roman" panose="02020603050405020304" pitchFamily="18" charset="0"/>
              </a:rPr>
              <a:t>* </a:t>
            </a:r>
            <a:r>
              <a:rPr lang="en-US" sz="3200" b="1" u="sng" dirty="0" err="1">
                <a:solidFill>
                  <a:srgbClr val="0000CC"/>
                </a:solidFill>
                <a:latin typeface="Times New Roman" panose="02020603050405020304" pitchFamily="18" charset="0"/>
                <a:cs typeface="Times New Roman" panose="02020603050405020304" pitchFamily="18" charset="0"/>
              </a:rPr>
              <a:t>Kết</a:t>
            </a:r>
            <a:r>
              <a:rPr lang="en-US" sz="3200" b="1" u="sng" dirty="0">
                <a:solidFill>
                  <a:srgbClr val="0000CC"/>
                </a:solidFill>
                <a:latin typeface="Times New Roman" panose="02020603050405020304" pitchFamily="18" charset="0"/>
                <a:cs typeface="Times New Roman" panose="02020603050405020304" pitchFamily="18" charset="0"/>
              </a:rPr>
              <a:t> </a:t>
            </a:r>
            <a:r>
              <a:rPr lang="en-US" sz="3200" b="1" u="sng" dirty="0" err="1">
                <a:solidFill>
                  <a:srgbClr val="0000CC"/>
                </a:solidFill>
                <a:latin typeface="Times New Roman" panose="02020603050405020304" pitchFamily="18" charset="0"/>
                <a:cs typeface="Times New Roman" panose="02020603050405020304" pitchFamily="18" charset="0"/>
              </a:rPr>
              <a:t>luận</a:t>
            </a:r>
            <a:r>
              <a:rPr lang="en-US" sz="3200" b="1" u="sng" dirty="0">
                <a:solidFill>
                  <a:srgbClr val="0000CC"/>
                </a:solidFill>
                <a:latin typeface="Times New Roman" panose="02020603050405020304" pitchFamily="18" charset="0"/>
                <a:cs typeface="Times New Roman" panose="02020603050405020304" pitchFamily="18" charset="0"/>
              </a:rPr>
              <a:t>:</a:t>
            </a:r>
            <a:endParaRPr lang="x-none" sz="3200" u="sng" dirty="0">
              <a:solidFill>
                <a:srgbClr val="0000CC"/>
              </a:solidFill>
              <a:latin typeface="Times New Roman" panose="02020603050405020304" pitchFamily="18" charset="0"/>
              <a:cs typeface="Times New Roman" panose="02020603050405020304" pitchFamily="18" charset="0"/>
            </a:endParaRPr>
          </a:p>
          <a:p>
            <a:pPr algn="just"/>
            <a:r>
              <a:rPr lang="en-US" sz="3200"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Hình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một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yếu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tố</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quan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trọng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thơ</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giúp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đọc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nhìn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thấy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tưởng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tượng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thơ</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miêu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tả</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nhận</a:t>
            </a:r>
            <a:r>
              <a:rPr lang="en-US" sz="3200" dirty="0">
                <a:solidFill>
                  <a:srgbClr val="0000CC"/>
                </a:solidFill>
                <a:latin typeface="Times New Roman" panose="02020603050405020304" pitchFamily="18" charset="0"/>
                <a:cs typeface="Times New Roman" panose="02020603050405020304" pitchFamily="18" charset="0"/>
              </a:rPr>
              <a:t> qua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quan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như</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thính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khứu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vị</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thị</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xúc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giác</a:t>
            </a:r>
            <a:r>
              <a:rPr lang="en-US" sz="3200" dirty="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a:p>
            <a:pPr algn="just"/>
            <a:r>
              <a:rPr lang="en-US" sz="3200"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Tính</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biểu</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cảm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i="1" dirty="0" err="1">
                <a:solidFill>
                  <a:srgbClr val="0000CC"/>
                </a:solidFill>
                <a:latin typeface="Times New Roman" panose="02020603050405020304" pitchFamily="18" charset="0"/>
                <a:cs typeface="Times New Roman" panose="02020603050405020304" pitchFamily="18" charset="0"/>
              </a:rPr>
              <a:t>của</a:t>
            </a:r>
            <a:r>
              <a:rPr lang="en-US" sz="3200" i="1" dirty="0">
                <a:solidFill>
                  <a:srgbClr val="0000CC"/>
                </a:solidFill>
                <a:latin typeface="Times New Roman" panose="02020603050405020304" pitchFamily="18" charset="0"/>
                <a:cs typeface="Times New Roman" panose="02020603050405020304" pitchFamily="18" charset="0"/>
              </a:rPr>
              <a:t> </a:t>
            </a:r>
            <a:r>
              <a:rPr lang="en-US" sz="3200" i="1" dirty="0" err="1">
                <a:solidFill>
                  <a:srgbClr val="0000CC"/>
                </a:solidFill>
                <a:latin typeface="Times New Roman" panose="02020603050405020304" pitchFamily="18" charset="0"/>
                <a:cs typeface="Times New Roman" panose="02020603050405020304" pitchFamily="18" charset="0"/>
              </a:rPr>
              <a:t>văn</a:t>
            </a:r>
            <a:r>
              <a:rPr lang="en-US" sz="3200" i="1" dirty="0">
                <a:solidFill>
                  <a:srgbClr val="0000CC"/>
                </a:solidFill>
                <a:latin typeface="Times New Roman" panose="02020603050405020304" pitchFamily="18" charset="0"/>
                <a:cs typeface="Times New Roman" panose="02020603050405020304" pitchFamily="18" charset="0"/>
              </a:rPr>
              <a:t> </a:t>
            </a:r>
            <a:r>
              <a:rPr lang="en-US" sz="3200" i="1" dirty="0" err="1">
                <a:solidFill>
                  <a:srgbClr val="0000CC"/>
                </a:solidFill>
                <a:latin typeface="Times New Roman" panose="02020603050405020304" pitchFamily="18" charset="0"/>
                <a:cs typeface="Times New Roman" panose="02020603050405020304" pitchFamily="18" charset="0"/>
              </a:rPr>
              <a:t>bản</a:t>
            </a:r>
            <a:r>
              <a:rPr lang="en-US" sz="3200" i="1" dirty="0">
                <a:solidFill>
                  <a:srgbClr val="0000CC"/>
                </a:solidFill>
                <a:latin typeface="Times New Roman" panose="02020603050405020304" pitchFamily="18" charset="0"/>
                <a:cs typeface="Times New Roman" panose="02020603050405020304" pitchFamily="18" charset="0"/>
              </a:rPr>
              <a:t> </a:t>
            </a:r>
            <a:r>
              <a:rPr lang="en-US" sz="3200" i="1" dirty="0" err="1">
                <a:solidFill>
                  <a:srgbClr val="0000CC"/>
                </a:solidFill>
                <a:latin typeface="Times New Roman" panose="02020603050405020304" pitchFamily="18" charset="0"/>
                <a:cs typeface="Times New Roman" panose="02020603050405020304" pitchFamily="18" charset="0"/>
              </a:rPr>
              <a:t>văn</a:t>
            </a:r>
            <a:r>
              <a:rPr lang="en-US" sz="3200" i="1" dirty="0">
                <a:solidFill>
                  <a:srgbClr val="0000CC"/>
                </a:solidFill>
                <a:latin typeface="Times New Roman" panose="02020603050405020304" pitchFamily="18" charset="0"/>
                <a:cs typeface="Times New Roman" panose="02020603050405020304" pitchFamily="18" charset="0"/>
              </a:rPr>
              <a:t> </a:t>
            </a:r>
            <a:r>
              <a:rPr lang="en-US" sz="3200" i="1" dirty="0" err="1">
                <a:solidFill>
                  <a:srgbClr val="0000CC"/>
                </a:solidFill>
                <a:latin typeface="Times New Roman" panose="02020603050405020304" pitchFamily="18" charset="0"/>
                <a:cs typeface="Times New Roman" panose="02020603050405020304" pitchFamily="18" charset="0"/>
              </a:rPr>
              <a:t>học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khả</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năng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gợi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đọc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những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xúc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vui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buồn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yêu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ghét</a:t>
            </a:r>
            <a:r>
              <a:rPr lang="en-US" sz="3200" dirty="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p:txBody>
      </p:sp>
      <p:pic>
        <p:nvPicPr>
          <p:cNvPr id="5" name="Picture 4" descr="A picture containing seat&#10;&#10;Description automatically generated">
            <a:extLst>
              <a:ext uri="{FF2B5EF4-FFF2-40B4-BE49-F238E27FC236}">
                <a16:creationId xmlns="" xmlns:a16="http://schemas.microsoft.com/office/drawing/2014/main" id="{D4B04663-D228-E14A-A2A3-E808FBC76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149" y="2084851"/>
            <a:ext cx="5007272" cy="5007272"/>
          </a:xfrm>
          <a:prstGeom prst="rect">
            <a:avLst/>
          </a:prstGeom>
        </p:spPr>
      </p:pic>
      <p:pic>
        <p:nvPicPr>
          <p:cNvPr id="6" name="Picture 5" descr="Icon&#10;&#10;Description automatically generated">
            <a:extLst>
              <a:ext uri="{FF2B5EF4-FFF2-40B4-BE49-F238E27FC236}">
                <a16:creationId xmlns="" xmlns:a16="http://schemas.microsoft.com/office/drawing/2014/main" id="{72A15708-E338-C848-82EE-364A54730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634" y="0"/>
            <a:ext cx="5310916" cy="2262428"/>
          </a:xfrm>
          <a:prstGeom prst="rect">
            <a:avLst/>
          </a:prstGeom>
        </p:spPr>
      </p:pic>
    </p:spTree>
    <p:extLst>
      <p:ext uri="{BB962C8B-B14F-4D97-AF65-F5344CB8AC3E}">
        <p14:creationId xmlns:p14="http://schemas.microsoft.com/office/powerpoint/2010/main" val="41769243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left)">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pic>
        <p:nvPicPr>
          <p:cNvPr id="8" name="图片 2">
            <a:extLst>
              <a:ext uri="{FF2B5EF4-FFF2-40B4-BE49-F238E27FC236}">
                <a16:creationId xmlns="" xmlns:a16="http://schemas.microsoft.com/office/drawing/2014/main" id="{7FE922DF-02F6-4111-B8EA-297FCA52FA0F}"/>
              </a:ext>
            </a:extLst>
          </p:cNvPr>
          <p:cNvPicPr>
            <a:picLocks noChangeAspect="1"/>
          </p:cNvPicPr>
          <p:nvPr/>
        </p:nvPicPr>
        <p:blipFill rotWithShape="1">
          <a:blip r:embed="rId3">
            <a:extLst>
              <a:ext uri="{28A0092B-C50C-407E-A947-70E740481C1C}">
                <a14:useLocalDpi xmlns:a14="http://schemas.microsoft.com/office/drawing/2010/main" val="0"/>
              </a:ext>
            </a:extLst>
          </a:blip>
          <a:srcRect r="41516"/>
          <a:stretch/>
        </p:blipFill>
        <p:spPr>
          <a:xfrm>
            <a:off x="8220074" y="2788436"/>
            <a:ext cx="3971925" cy="4057924"/>
          </a:xfrm>
          <a:prstGeom prst="rect">
            <a:avLst/>
          </a:prstGeom>
          <a:ln>
            <a:noFill/>
          </a:ln>
          <a:effectLst>
            <a:softEdge rad="112500"/>
          </a:effectLst>
        </p:spPr>
      </p:pic>
      <p:sp>
        <p:nvSpPr>
          <p:cNvPr id="9" name="TextBox 8">
            <a:extLst>
              <a:ext uri="{FF2B5EF4-FFF2-40B4-BE49-F238E27FC236}">
                <a16:creationId xmlns="" xmlns:a16="http://schemas.microsoft.com/office/drawing/2014/main" id="{57CF75F4-07F8-C947-AE4F-4D191EF5BF62}"/>
              </a:ext>
            </a:extLst>
          </p:cNvPr>
          <p:cNvSpPr txBox="1"/>
          <p:nvPr/>
        </p:nvSpPr>
        <p:spPr>
          <a:xfrm>
            <a:off x="116746" y="1961593"/>
            <a:ext cx="7957997" cy="584775"/>
          </a:xfrm>
          <a:prstGeom prst="rect">
            <a:avLst/>
          </a:prstGeom>
          <a:noFill/>
        </p:spPr>
        <p:txBody>
          <a:bodyPr wrap="square" rtlCol="0">
            <a:spAutoFit/>
          </a:bodyPr>
          <a:lstStyle/>
          <a:p>
            <a:r>
              <a:rPr lang="en-US" sz="3200" b="1"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en-US" sz="3200" b="1"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 THỨC ĐỌC HIỂU</a:t>
            </a:r>
            <a:r>
              <a:rPr lang="en-US" sz="32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SGK/60</a:t>
            </a:r>
            <a:endParaRPr lang="en-US"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2812287" y="916405"/>
            <a:ext cx="6711773" cy="1200329"/>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4" name="TextBox 13">
            <a:extLst>
              <a:ext uri="{FF2B5EF4-FFF2-40B4-BE49-F238E27FC236}">
                <a16:creationId xmlns="" xmlns:a16="http://schemas.microsoft.com/office/drawing/2014/main" id="{57CF75F4-07F8-C947-AE4F-4D191EF5BF62}"/>
              </a:ext>
            </a:extLst>
          </p:cNvPr>
          <p:cNvSpPr txBox="1"/>
          <p:nvPr/>
        </p:nvSpPr>
        <p:spPr>
          <a:xfrm>
            <a:off x="116746" y="2438050"/>
            <a:ext cx="7957997" cy="584775"/>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Lục bát.</a:t>
            </a:r>
          </a:p>
        </p:txBody>
      </p:sp>
      <p:sp>
        <p:nvSpPr>
          <p:cNvPr id="11" name="TextBox 10">
            <a:extLst>
              <a:ext uri="{FF2B5EF4-FFF2-40B4-BE49-F238E27FC236}">
                <a16:creationId xmlns="" xmlns:a16="http://schemas.microsoft.com/office/drawing/2014/main" id="{57CF75F4-07F8-C947-AE4F-4D191EF5BF62}"/>
              </a:ext>
            </a:extLst>
          </p:cNvPr>
          <p:cNvSpPr txBox="1"/>
          <p:nvPr/>
        </p:nvSpPr>
        <p:spPr>
          <a:xfrm>
            <a:off x="116746" y="4356126"/>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bát</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 xmlns:a16="http://schemas.microsoft.com/office/drawing/2014/main" id="{57CF75F4-07F8-C947-AE4F-4D191EF5BF62}"/>
              </a:ext>
            </a:extLst>
          </p:cNvPr>
          <p:cNvSpPr txBox="1"/>
          <p:nvPr/>
        </p:nvSpPr>
        <p:spPr>
          <a:xfrm>
            <a:off x="116746" y="4940901"/>
            <a:ext cx="9157883"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6" name="Picture 15"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28604">
            <a:off x="10162063" y="219038"/>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303789" y="204009"/>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57CF75F4-07F8-C947-AE4F-4D191EF5BF62}"/>
              </a:ext>
            </a:extLst>
          </p:cNvPr>
          <p:cNvSpPr txBox="1"/>
          <p:nvPr/>
        </p:nvSpPr>
        <p:spPr>
          <a:xfrm>
            <a:off x="116746" y="2882837"/>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gieo</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vần</a:t>
            </a:r>
            <a:endPar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7CF75F4-07F8-C947-AE4F-4D191EF5BF62}"/>
              </a:ext>
            </a:extLst>
          </p:cNvPr>
          <p:cNvSpPr txBox="1"/>
          <p:nvPr/>
        </p:nvSpPr>
        <p:spPr>
          <a:xfrm>
            <a:off x="116744" y="3443086"/>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ngắt</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nhịp</a:t>
            </a:r>
            <a:endPar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57CF75F4-07F8-C947-AE4F-4D191EF5BF62}"/>
              </a:ext>
            </a:extLst>
          </p:cNvPr>
          <p:cNvSpPr txBox="1"/>
          <p:nvPr/>
        </p:nvSpPr>
        <p:spPr>
          <a:xfrm>
            <a:off x="116746" y="3914145"/>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Thanh</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điệu</a:t>
            </a:r>
            <a:endPar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57CF75F4-07F8-C947-AE4F-4D191EF5BF62}"/>
              </a:ext>
            </a:extLst>
          </p:cNvPr>
          <p:cNvSpPr txBox="1"/>
          <p:nvPr/>
        </p:nvSpPr>
        <p:spPr>
          <a:xfrm>
            <a:off x="116744" y="5525676"/>
            <a:ext cx="9157883"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biểu</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2887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82763" y="1354997"/>
            <a:ext cx="3909237" cy="5503003"/>
          </a:xfrm>
          <a:prstGeom prst="rect">
            <a:avLst/>
          </a:prstGeom>
        </p:spPr>
      </p:pic>
      <p:sp>
        <p:nvSpPr>
          <p:cNvPr id="5" name="TextBox 4"/>
          <p:cNvSpPr txBox="1"/>
          <p:nvPr/>
        </p:nvSpPr>
        <p:spPr>
          <a:xfrm>
            <a:off x="589196" y="20400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sp>
        <p:nvSpPr>
          <p:cNvPr id="12" name="Rectangle 11"/>
          <p:cNvSpPr/>
          <p:nvPr/>
        </p:nvSpPr>
        <p:spPr>
          <a:xfrm>
            <a:off x="1999621" y="809303"/>
            <a:ext cx="6711773" cy="1200329"/>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6" name="TextBox 15">
            <a:extLst>
              <a:ext uri="{FF2B5EF4-FFF2-40B4-BE49-F238E27FC236}">
                <a16:creationId xmlns="" xmlns:a16="http://schemas.microsoft.com/office/drawing/2014/main" id="{57CF75F4-07F8-C947-AE4F-4D191EF5BF62}"/>
              </a:ext>
            </a:extLst>
          </p:cNvPr>
          <p:cNvSpPr txBox="1"/>
          <p:nvPr/>
        </p:nvSpPr>
        <p:spPr>
          <a:xfrm>
            <a:off x="245041" y="2060984"/>
            <a:ext cx="7080792" cy="1077218"/>
          </a:xfrm>
          <a:prstGeom prst="rect">
            <a:avLst/>
          </a:prstGeom>
          <a:noFill/>
        </p:spPr>
        <p:txBody>
          <a:bodyPr wrap="square" rtlCol="0">
            <a:spAutoFit/>
          </a:bodyPr>
          <a:lstStyle/>
          <a:p>
            <a:r>
              <a:rPr lang="en-US" sz="3200" b="1"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 </a:t>
            </a:r>
            <a:r>
              <a:rPr lang="en-US" sz="3200" b="1"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TRẢI NGHIỆM CÙNG VĂN BẢN</a:t>
            </a:r>
          </a:p>
        </p:txBody>
      </p:sp>
      <p:sp>
        <p:nvSpPr>
          <p:cNvPr id="11" name="TextBox 10">
            <a:extLst>
              <a:ext uri="{FF2B5EF4-FFF2-40B4-BE49-F238E27FC236}">
                <a16:creationId xmlns="" xmlns:a16="http://schemas.microsoft.com/office/drawing/2014/main" id="{43987E8A-AF0E-5F40-AFDD-82DF4214BC1A}"/>
              </a:ext>
            </a:extLst>
          </p:cNvPr>
          <p:cNvSpPr txBox="1"/>
          <p:nvPr/>
        </p:nvSpPr>
        <p:spPr>
          <a:xfrm>
            <a:off x="245041" y="3138202"/>
            <a:ext cx="682892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1:</a:t>
            </a:r>
            <a:r>
              <a:rPr lang="en-US" sz="3200" dirty="0">
                <a:solidFill>
                  <a:srgbClr val="0000CC"/>
                </a:solidFill>
                <a:latin typeface="Times New Roman" panose="02020603050405020304" pitchFamily="18" charset="0"/>
                <a:cs typeface="Times New Roman" panose="02020603050405020304" pitchFamily="18" charset="0"/>
              </a:rPr>
              <a:t>	</a:t>
            </a:r>
            <a:endParaRPr lang="x-none" sz="3200"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6438" y="3814110"/>
            <a:ext cx="819807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err="1">
                <a:ln/>
                <a:solidFill>
                  <a:srgbClr val="FF0000"/>
                </a:solidFill>
                <a:effectLst/>
                <a:latin typeface="Times New Roman" panose="02020603050405020304" pitchFamily="18" charset="0"/>
                <a:cs typeface="Times New Roman" panose="02020603050405020304" pitchFamily="18" charset="0"/>
              </a:rPr>
              <a:t>Những</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câu</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hát</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dân</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gian</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về</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vẻ</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đẹp</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quê</a:t>
            </a:r>
            <a:r>
              <a:rPr lang="en-US" sz="3200" b="1" cap="none" spc="0" dirty="0">
                <a:ln/>
                <a:solidFill>
                  <a:srgbClr val="FF0000"/>
                </a:solidFill>
                <a:effectLst/>
                <a:latin typeface="Times New Roman" panose="02020603050405020304" pitchFamily="18" charset="0"/>
                <a:cs typeface="Times New Roman" panose="02020603050405020304" pitchFamily="18" charset="0"/>
              </a:rPr>
              <a:t> </a:t>
            </a:r>
            <a:r>
              <a:rPr lang="en-US" sz="3200" b="1" cap="none" spc="0" dirty="0" err="1">
                <a:ln/>
                <a:solidFill>
                  <a:srgbClr val="FF0000"/>
                </a:solidFill>
                <a:effectLst/>
                <a:latin typeface="Times New Roman" panose="02020603050405020304" pitchFamily="18" charset="0"/>
                <a:cs typeface="Times New Roman" panose="02020603050405020304" pitchFamily="18" charset="0"/>
              </a:rPr>
              <a:t>hương</a:t>
            </a:r>
            <a:endParaRPr lang="en-US" sz="3200" b="1" cap="none" spc="0" dirty="0">
              <a:ln/>
              <a:solidFill>
                <a:srgbClr val="FF0000"/>
              </a:solidFill>
              <a:effectLst/>
            </a:endParaRPr>
          </a:p>
        </p:txBody>
      </p:sp>
      <p:pic>
        <p:nvPicPr>
          <p:cNvPr id="10" name="Picture 9"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28604">
            <a:off x="9939995" y="216433"/>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303789" y="204009"/>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999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19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7CF75F4-07F8-C947-AE4F-4D191EF5BF62}"/>
              </a:ext>
            </a:extLst>
          </p:cNvPr>
          <p:cNvSpPr txBox="1"/>
          <p:nvPr/>
        </p:nvSpPr>
        <p:spPr>
          <a:xfrm>
            <a:off x="217282" y="2915818"/>
            <a:ext cx="7957997"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a:t>
            </a:r>
            <a:r>
              <a:rPr lang="x-none"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a:t>
            </a:r>
            <a:r>
              <a:rPr lang="x-none"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 GIỚI THIỆU </a:t>
            </a:r>
            <a:r>
              <a:rPr lang="x-none"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HỌC</a:t>
            </a:r>
            <a:endPar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phần giới thiệu bài học SGK Trang 61)</a:t>
            </a:r>
            <a:endParaRPr lang="x-none"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589196" y="204009"/>
            <a:ext cx="141042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200" b="1" i="1" u="sng">
                <a:ln/>
                <a:solidFill>
                  <a:schemeClr val="accent4"/>
                </a:solidFill>
                <a:latin typeface="Times New Roman" panose="02020603050405020304" pitchFamily="18" charset="0"/>
                <a:cs typeface="Times New Roman" panose="02020603050405020304" pitchFamily="18" charset="0"/>
              </a:rPr>
              <a:t>Bài 3:</a:t>
            </a:r>
          </a:p>
        </p:txBody>
      </p:sp>
      <p:sp>
        <p:nvSpPr>
          <p:cNvPr id="7" name="Rectangle 6"/>
          <p:cNvSpPr/>
          <p:nvPr/>
        </p:nvSpPr>
        <p:spPr>
          <a:xfrm>
            <a:off x="1384381" y="975138"/>
            <a:ext cx="9976129" cy="1754326"/>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NHỮNG CÂU HÁT DÂN GIAN </a:t>
            </a:r>
          </a:p>
          <a:p>
            <a:pPr algn="ctr"/>
            <a:r>
              <a:rPr lang="en-US" sz="5400" b="1" cap="none" spc="0">
                <a:ln w="10160">
                  <a:solidFill>
                    <a:schemeClr val="accent5"/>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VỀ VẺ ĐẸP QUÊ HƯƠNG</a:t>
            </a:r>
            <a:endParaRPr lang="en-US" sz="5400" b="1" cap="none" spc="0">
              <a:ln w="10160">
                <a:solidFill>
                  <a:schemeClr val="accent5"/>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
        <p:nvSpPr>
          <p:cNvPr id="8" name="TextBox 7"/>
          <p:cNvSpPr txBox="1"/>
          <p:nvPr/>
        </p:nvSpPr>
        <p:spPr>
          <a:xfrm>
            <a:off x="3939211" y="120123"/>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187854"/>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70" y="-10530"/>
            <a:ext cx="12204370" cy="6868530"/>
          </a:xfrm>
          <a:prstGeom prst="rect">
            <a:avLst/>
          </a:prstGeom>
        </p:spPr>
      </p:pic>
      <p:sp>
        <p:nvSpPr>
          <p:cNvPr id="5" name="TextBox 4">
            <a:extLst>
              <a:ext uri="{FF2B5EF4-FFF2-40B4-BE49-F238E27FC236}">
                <a16:creationId xmlns="" xmlns:a16="http://schemas.microsoft.com/office/drawing/2014/main" id="{D438214C-05E2-E64C-8C48-5A886F875644}"/>
              </a:ext>
            </a:extLst>
          </p:cNvPr>
          <p:cNvSpPr txBox="1"/>
          <p:nvPr/>
        </p:nvSpPr>
        <p:spPr>
          <a:xfrm>
            <a:off x="425186" y="2233428"/>
            <a:ext cx="5664629" cy="810543"/>
          </a:xfrm>
          <a:prstGeom prst="rect">
            <a:avLst/>
          </a:prstGeom>
          <a:noFill/>
        </p:spPr>
        <p:txBody>
          <a:bodyPr wrap="square" rtlCol="0">
            <a:spAutoFit/>
          </a:bodyPr>
          <a:lstStyle/>
          <a:p>
            <a:r>
              <a:rPr lang="en-US" sz="4667" b="1">
                <a:latin typeface="Times New Roman" panose="02020603050405020304" pitchFamily="18" charset="0"/>
                <a:cs typeface="Times New Roman" panose="02020603050405020304" pitchFamily="18" charset="0"/>
              </a:rPr>
              <a:t>1. </a:t>
            </a:r>
            <a:r>
              <a:rPr lang="x-none" sz="4667" b="1">
                <a:latin typeface="Times New Roman" panose="02020603050405020304" pitchFamily="18" charset="0"/>
                <a:cs typeface="Times New Roman" panose="02020603050405020304" pitchFamily="18" charset="0"/>
              </a:rPr>
              <a:t>Đọc</a:t>
            </a:r>
            <a:endParaRPr lang="x-none" sz="4667" b="1"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 xmlns:a16="http://schemas.microsoft.com/office/drawing/2014/main" id="{D897B637-148A-8047-8944-EA265F023AE5}"/>
              </a:ext>
            </a:extLst>
          </p:cNvPr>
          <p:cNvSpPr/>
          <p:nvPr/>
        </p:nvSpPr>
        <p:spPr>
          <a:xfrm>
            <a:off x="7165819" y="4206145"/>
            <a:ext cx="4099638" cy="896771"/>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x-none" sz="4667" dirty="0">
                <a:ln w="0">
                  <a:noFill/>
                </a:ln>
                <a:solidFill>
                  <a:schemeClr val="tx1"/>
                </a:solidFill>
                <a:latin typeface="Times New Roman" panose="02020603050405020304" pitchFamily="18" charset="0"/>
                <a:cs typeface="Times New Roman" panose="02020603050405020304" pitchFamily="18" charset="0"/>
              </a:rPr>
              <a:t>Lê Lợi</a:t>
            </a:r>
          </a:p>
        </p:txBody>
      </p:sp>
      <p:sp>
        <p:nvSpPr>
          <p:cNvPr id="8" name="Rounded Rectangle 7">
            <a:extLst>
              <a:ext uri="{FF2B5EF4-FFF2-40B4-BE49-F238E27FC236}">
                <a16:creationId xmlns="" xmlns:a16="http://schemas.microsoft.com/office/drawing/2014/main" id="{6D66BB1F-AFC3-354D-B668-939F80903DB4}"/>
              </a:ext>
            </a:extLst>
          </p:cNvPr>
          <p:cNvSpPr/>
          <p:nvPr/>
        </p:nvSpPr>
        <p:spPr>
          <a:xfrm>
            <a:off x="1110603" y="5710105"/>
            <a:ext cx="3936437" cy="896771"/>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en-US" sz="4667" dirty="0" err="1">
                <a:ln w="0">
                  <a:noFill/>
                </a:ln>
                <a:solidFill>
                  <a:schemeClr val="tx1"/>
                </a:solidFill>
                <a:latin typeface="Times New Roman" panose="02020603050405020304" pitchFamily="18" charset="0"/>
                <a:cs typeface="Times New Roman" panose="02020603050405020304" pitchFamily="18" charset="0"/>
              </a:rPr>
              <a:t>Đ</a:t>
            </a:r>
            <a:r>
              <a:rPr lang="x-none" sz="4667" dirty="0">
                <a:ln w="0">
                  <a:noFill/>
                </a:ln>
                <a:solidFill>
                  <a:schemeClr val="tx1"/>
                </a:solidFill>
                <a:latin typeface="Times New Roman" panose="02020603050405020304" pitchFamily="18" charset="0"/>
                <a:cs typeface="Times New Roman" panose="02020603050405020304" pitchFamily="18" charset="0"/>
              </a:rPr>
              <a:t>ầm Thị Nại</a:t>
            </a:r>
          </a:p>
        </p:txBody>
      </p:sp>
      <p:sp>
        <p:nvSpPr>
          <p:cNvPr id="9" name="Rounded Rectangle 8">
            <a:extLst>
              <a:ext uri="{FF2B5EF4-FFF2-40B4-BE49-F238E27FC236}">
                <a16:creationId xmlns="" xmlns:a16="http://schemas.microsoft.com/office/drawing/2014/main" id="{A82AFC22-5C67-3A4F-BB03-36C927B7F5D8}"/>
              </a:ext>
            </a:extLst>
          </p:cNvPr>
          <p:cNvSpPr/>
          <p:nvPr/>
        </p:nvSpPr>
        <p:spPr>
          <a:xfrm>
            <a:off x="7165818" y="5716912"/>
            <a:ext cx="4099639" cy="896771"/>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en-US" sz="4667" dirty="0">
                <a:ln w="0">
                  <a:noFill/>
                </a:ln>
                <a:solidFill>
                  <a:schemeClr val="tx1"/>
                </a:solidFill>
                <a:latin typeface="Times New Roman" panose="02020603050405020304" pitchFamily="18" charset="0"/>
                <a:cs typeface="Times New Roman" panose="02020603050405020304" pitchFamily="18" charset="0"/>
              </a:rPr>
              <a:t>H</a:t>
            </a:r>
            <a:r>
              <a:rPr lang="x-none" sz="4667" dirty="0">
                <a:ln w="0">
                  <a:noFill/>
                </a:ln>
                <a:solidFill>
                  <a:schemeClr val="tx1"/>
                </a:solidFill>
                <a:latin typeface="Times New Roman" panose="02020603050405020304" pitchFamily="18" charset="0"/>
                <a:cs typeface="Times New Roman" panose="02020603050405020304" pitchFamily="18" charset="0"/>
              </a:rPr>
              <a:t>òn Vọng Phu</a:t>
            </a:r>
          </a:p>
        </p:txBody>
      </p:sp>
      <p:sp>
        <p:nvSpPr>
          <p:cNvPr id="10" name="TextBox 9"/>
          <p:cNvSpPr txBox="1"/>
          <p:nvPr/>
        </p:nvSpPr>
        <p:spPr>
          <a:xfrm>
            <a:off x="4679390" y="-10958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sp>
        <p:nvSpPr>
          <p:cNvPr id="11" name="Rectangle 10"/>
          <p:cNvSpPr/>
          <p:nvPr/>
        </p:nvSpPr>
        <p:spPr>
          <a:xfrm>
            <a:off x="5442435" y="940848"/>
            <a:ext cx="6711773" cy="1200329"/>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2" name="Rectangle 11"/>
          <p:cNvSpPr/>
          <p:nvPr/>
        </p:nvSpPr>
        <p:spPr>
          <a:xfrm>
            <a:off x="5807595" y="345349"/>
            <a:ext cx="5720412"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000" b="1" cap="none" spc="0">
                <a:ln/>
                <a:solidFill>
                  <a:srgbClr val="0000CC"/>
                </a:solidFill>
                <a:effectLst/>
                <a:latin typeface="Times New Roman" panose="02020603050405020304" pitchFamily="18" charset="0"/>
                <a:cs typeface="Times New Roman" panose="02020603050405020304" pitchFamily="18" charset="0"/>
              </a:rPr>
              <a:t>TRI THỨC ĐỌC HIỂU VÀ ĐỌC</a:t>
            </a:r>
            <a:endParaRPr lang="en-US" sz="3000" b="1" cap="none" spc="0">
              <a:ln/>
              <a:solidFill>
                <a:srgbClr val="0000CC"/>
              </a:solidFill>
              <a:effectLst/>
            </a:endParaRPr>
          </a:p>
        </p:txBody>
      </p:sp>
      <p:sp>
        <p:nvSpPr>
          <p:cNvPr id="14" name="Rounded Rectangle 13">
            <a:extLst>
              <a:ext uri="{FF2B5EF4-FFF2-40B4-BE49-F238E27FC236}">
                <a16:creationId xmlns="" xmlns:a16="http://schemas.microsoft.com/office/drawing/2014/main" id="{CB86B1B6-0235-9345-868F-CA12EB64ECA3}"/>
              </a:ext>
            </a:extLst>
          </p:cNvPr>
          <p:cNvSpPr/>
          <p:nvPr/>
        </p:nvSpPr>
        <p:spPr>
          <a:xfrm>
            <a:off x="1110603" y="4206145"/>
            <a:ext cx="3936437" cy="896771"/>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x-none" sz="4667" dirty="0">
                <a:ln w="0">
                  <a:noFill/>
                </a:ln>
                <a:solidFill>
                  <a:schemeClr val="tx1"/>
                </a:solidFill>
                <a:latin typeface="Times New Roman" panose="02020603050405020304" pitchFamily="18" charset="0"/>
                <a:cs typeface="Times New Roman" panose="02020603050405020304" pitchFamily="18" charset="0"/>
              </a:rPr>
              <a:t>Long Thành</a:t>
            </a:r>
          </a:p>
        </p:txBody>
      </p:sp>
      <p:sp>
        <p:nvSpPr>
          <p:cNvPr id="15" name="TextBox 14">
            <a:extLst>
              <a:ext uri="{FF2B5EF4-FFF2-40B4-BE49-F238E27FC236}">
                <a16:creationId xmlns="" xmlns:a16="http://schemas.microsoft.com/office/drawing/2014/main" id="{D438214C-05E2-E64C-8C48-5A886F875644}"/>
              </a:ext>
            </a:extLst>
          </p:cNvPr>
          <p:cNvSpPr txBox="1"/>
          <p:nvPr/>
        </p:nvSpPr>
        <p:spPr>
          <a:xfrm>
            <a:off x="425185" y="3261420"/>
            <a:ext cx="5664629" cy="810543"/>
          </a:xfrm>
          <a:prstGeom prst="rect">
            <a:avLst/>
          </a:prstGeom>
          <a:noFill/>
        </p:spPr>
        <p:txBody>
          <a:bodyPr wrap="square" rtlCol="0">
            <a:spAutoFit/>
          </a:bodyPr>
          <a:lstStyle/>
          <a:p>
            <a:r>
              <a:rPr lang="en-US" sz="4667" b="1">
                <a:latin typeface="Times New Roman" panose="02020603050405020304" pitchFamily="18" charset="0"/>
                <a:cs typeface="Times New Roman" panose="02020603050405020304" pitchFamily="18" charset="0"/>
              </a:rPr>
              <a:t>2. </a:t>
            </a:r>
            <a:r>
              <a:rPr lang="x-none" sz="4667" b="1">
                <a:latin typeface="Times New Roman" panose="02020603050405020304" pitchFamily="18" charset="0"/>
                <a:cs typeface="Times New Roman" panose="02020603050405020304" pitchFamily="18" charset="0"/>
              </a:rPr>
              <a:t>Chú </a:t>
            </a:r>
            <a:r>
              <a:rPr lang="x-none" sz="4667" b="1" dirty="0">
                <a:latin typeface="Times New Roman" panose="02020603050405020304" pitchFamily="18" charset="0"/>
                <a:cs typeface="Times New Roman" panose="02020603050405020304" pitchFamily="18" charset="0"/>
              </a:rPr>
              <a:t>thích</a:t>
            </a:r>
          </a:p>
        </p:txBody>
      </p:sp>
    </p:spTree>
    <p:extLst>
      <p:ext uri="{BB962C8B-B14F-4D97-AF65-F5344CB8AC3E}">
        <p14:creationId xmlns:p14="http://schemas.microsoft.com/office/powerpoint/2010/main" val="2882414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sp>
        <p:nvSpPr>
          <p:cNvPr id="12" name="Rectangle 11"/>
          <p:cNvSpPr/>
          <p:nvPr/>
        </p:nvSpPr>
        <p:spPr>
          <a:xfrm>
            <a:off x="1999621" y="809303"/>
            <a:ext cx="6711773" cy="1200329"/>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381" b="97619" l="10000" r="90000"/>
                    </a14:imgEffect>
                  </a14:imgLayer>
                </a14:imgProps>
              </a:ext>
            </a:extLst>
          </a:blip>
          <a:srcRect l="20454" t="28703" r="20941"/>
          <a:stretch/>
        </p:blipFill>
        <p:spPr>
          <a:xfrm>
            <a:off x="740085" y="3795823"/>
            <a:ext cx="3349256" cy="2852262"/>
          </a:xfrm>
          <a:prstGeom prst="rect">
            <a:avLst/>
          </a:prstGeom>
        </p:spPr>
      </p:pic>
      <p:sp>
        <p:nvSpPr>
          <p:cNvPr id="9" name="Cloud Callout 8"/>
          <p:cNvSpPr/>
          <p:nvPr/>
        </p:nvSpPr>
        <p:spPr>
          <a:xfrm>
            <a:off x="5558840" y="2051133"/>
            <a:ext cx="6305107" cy="2405694"/>
          </a:xfrm>
          <a:prstGeom prst="cloudCallout">
            <a:avLst>
              <a:gd name="adj1" fmla="val -95707"/>
              <a:gd name="adj2" fmla="val 3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04587" y="2857979"/>
            <a:ext cx="5246693" cy="58477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lIns="91440" tIns="45720" rIns="91440" bIns="45720">
            <a:spAutoFit/>
          </a:bodyPr>
          <a:lstStyle/>
          <a:p>
            <a:pPr algn="ctr"/>
            <a:r>
              <a:rPr lang="en-US" sz="32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SUY NGẪM VÀ PHẢN HỒI</a:t>
            </a:r>
            <a:endParaRPr lang="en-US" sz="32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720297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8154" y="0"/>
            <a:ext cx="11733846" cy="6751676"/>
            <a:chOff x="458154" y="0"/>
            <a:chExt cx="11733846" cy="6751676"/>
          </a:xfrm>
        </p:grpSpPr>
        <p:grpSp>
          <p:nvGrpSpPr>
            <p:cNvPr id="16" name="Group 15"/>
            <p:cNvGrpSpPr/>
            <p:nvPr/>
          </p:nvGrpSpPr>
          <p:grpSpPr>
            <a:xfrm>
              <a:off x="458154" y="0"/>
              <a:ext cx="11733846" cy="6751676"/>
              <a:chOff x="333153" y="0"/>
              <a:chExt cx="11733846" cy="6751676"/>
            </a:xfrm>
          </p:grpSpPr>
          <p:grpSp>
            <p:nvGrpSpPr>
              <p:cNvPr id="5" name="Group 4"/>
              <p:cNvGrpSpPr/>
              <p:nvPr/>
            </p:nvGrpSpPr>
            <p:grpSpPr>
              <a:xfrm>
                <a:off x="333153" y="0"/>
                <a:ext cx="11733846" cy="6751676"/>
                <a:chOff x="458154" y="180752"/>
                <a:chExt cx="11733846" cy="6811260"/>
              </a:xfrm>
            </p:grpSpPr>
            <p:pic>
              <p:nvPicPr>
                <p:cNvPr id="3" name="Picture 2"/>
                <p:cNvPicPr>
                  <a:picLocks noChangeAspect="1"/>
                </p:cNvPicPr>
                <p:nvPr/>
              </p:nvPicPr>
              <p:blipFill rotWithShape="1">
                <a:blip r:embed="rId2"/>
                <a:srcRect l="10698" t="28982" r="8547" b="25843"/>
                <a:stretch/>
              </p:blipFill>
              <p:spPr>
                <a:xfrm>
                  <a:off x="458154" y="180752"/>
                  <a:ext cx="9345064" cy="5227585"/>
                </a:xfrm>
                <a:prstGeom prst="rect">
                  <a:avLst/>
                </a:prstGeom>
              </p:spPr>
            </p:pic>
            <p:pic>
              <p:nvPicPr>
                <p:cNvPr id="10" name="Picture 9"/>
                <p:cNvPicPr>
                  <a:picLocks noChangeAspect="1"/>
                </p:cNvPicPr>
                <p:nvPr/>
              </p:nvPicPr>
              <p:blipFill rotWithShape="1">
                <a:blip r:embed="rId3"/>
                <a:srcRect l="48248" t="12435" r="27378"/>
                <a:stretch/>
              </p:blipFill>
              <p:spPr>
                <a:xfrm>
                  <a:off x="8821480" y="180752"/>
                  <a:ext cx="3370520" cy="6811260"/>
                </a:xfrm>
                <a:prstGeom prst="rect">
                  <a:avLst/>
                </a:prstGeom>
              </p:spPr>
            </p:pic>
            <p:pic>
              <p:nvPicPr>
                <p:cNvPr id="12" name="Picture 11"/>
                <p:cNvPicPr>
                  <a:picLocks noChangeAspect="1"/>
                </p:cNvPicPr>
                <p:nvPr/>
              </p:nvPicPr>
              <p:blipFill rotWithShape="1">
                <a:blip r:embed="rId2"/>
                <a:srcRect l="89325" t="44693" r="9757" b="41524"/>
                <a:stretch/>
              </p:blipFill>
              <p:spPr>
                <a:xfrm>
                  <a:off x="9526772" y="2432749"/>
                  <a:ext cx="127591" cy="2787837"/>
                </a:xfrm>
                <a:prstGeom prst="rect">
                  <a:avLst/>
                </a:prstGeom>
              </p:spPr>
            </p:pic>
          </p:grpSp>
          <p:pic>
            <p:nvPicPr>
              <p:cNvPr id="14" name="Picture 13"/>
              <p:cNvPicPr>
                <a:picLocks noChangeAspect="1"/>
              </p:cNvPicPr>
              <p:nvPr/>
            </p:nvPicPr>
            <p:blipFill rotWithShape="1">
              <a:blip r:embed="rId2"/>
              <a:srcRect l="57090" t="40513" r="25636" b="51861"/>
              <a:stretch/>
            </p:blipFill>
            <p:spPr>
              <a:xfrm>
                <a:off x="7402850" y="2042770"/>
                <a:ext cx="1998921" cy="882502"/>
              </a:xfrm>
              <a:prstGeom prst="rect">
                <a:avLst/>
              </a:prstGeom>
            </p:spPr>
          </p:pic>
        </p:grpSp>
        <p:pic>
          <p:nvPicPr>
            <p:cNvPr id="2" name="Picture 1"/>
            <p:cNvPicPr>
              <a:picLocks noChangeAspect="1"/>
            </p:cNvPicPr>
            <p:nvPr/>
          </p:nvPicPr>
          <p:blipFill rotWithShape="1">
            <a:blip r:embed="rId2"/>
            <a:srcRect l="17674" t="39099" r="42733" b="42064"/>
            <a:stretch/>
          </p:blipFill>
          <p:spPr>
            <a:xfrm>
              <a:off x="693286" y="267132"/>
              <a:ext cx="8000603" cy="4708667"/>
            </a:xfrm>
            <a:prstGeom prst="rect">
              <a:avLst/>
            </a:prstGeom>
          </p:spPr>
        </p:pic>
      </p:grpSp>
      <p:sp>
        <p:nvSpPr>
          <p:cNvPr id="11" name="TextBox 10">
            <a:extLst>
              <a:ext uri="{FF2B5EF4-FFF2-40B4-BE49-F238E27FC236}">
                <a16:creationId xmlns="" xmlns:a16="http://schemas.microsoft.com/office/drawing/2014/main" id="{81D97B6E-7932-884B-999C-D08B1D24F088}"/>
              </a:ext>
            </a:extLst>
          </p:cNvPr>
          <p:cNvSpPr txBox="1"/>
          <p:nvPr/>
        </p:nvSpPr>
        <p:spPr>
          <a:xfrm>
            <a:off x="897018" y="668331"/>
            <a:ext cx="7942521" cy="1815690"/>
          </a:xfrm>
          <a:prstGeom prst="rect">
            <a:avLst/>
          </a:prstGeom>
          <a:noFill/>
        </p:spPr>
        <p:txBody>
          <a:bodyPr wrap="square" rtlCol="0">
            <a:spAutoFit/>
          </a:bodyPr>
          <a:lstStyle/>
          <a:p>
            <a:pPr algn="just"/>
            <a:r>
              <a:rPr lang="en-US" sz="3600" b="1" dirty="0" err="1">
                <a:solidFill>
                  <a:schemeClr val="bg1"/>
                </a:solidFill>
                <a:latin typeface="Times New Roman" pitchFamily="18" charset="0"/>
                <a:cs typeface="Times New Roman" pitchFamily="18" charset="0"/>
              </a:rPr>
              <a:t>Em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hãy</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kể</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tên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một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số</a:t>
            </a:r>
            <a:r>
              <a:rPr lang="en-US" sz="3600" b="1" dirty="0">
                <a:solidFill>
                  <a:schemeClr val="bg1"/>
                </a:solidFill>
                <a:latin typeface="Times New Roman" pitchFamily="18" charset="0"/>
                <a:cs typeface="Times New Roman" pitchFamily="18" charset="0"/>
              </a:rPr>
              <a:t> con </a:t>
            </a:r>
            <a:r>
              <a:rPr lang="en-US" sz="3600" b="1" dirty="0" err="1">
                <a:solidFill>
                  <a:schemeClr val="bg1"/>
                </a:solidFill>
                <a:latin typeface="Times New Roman" pitchFamily="18" charset="0"/>
                <a:cs typeface="Times New Roman" pitchFamily="18" charset="0"/>
              </a:rPr>
              <a:t>phố</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mà</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em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Thông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thường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tên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đường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tên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phố</a:t>
            </a:r>
            <a:r>
              <a:rPr lang="en-US" sz="3600" b="1" dirty="0">
                <a:solidFill>
                  <a:schemeClr val="bg1"/>
                </a:solidFill>
                <a:latin typeface="Times New Roman" pitchFamily="18" charset="0"/>
                <a:cs typeface="Times New Roman" pitchFamily="18" charset="0"/>
              </a:rPr>
              <a:t> hay </a:t>
            </a:r>
            <a:r>
              <a:rPr lang="en-US" sz="3600" b="1" dirty="0" err="1">
                <a:solidFill>
                  <a:schemeClr val="bg1"/>
                </a:solidFill>
                <a:latin typeface="Times New Roman" pitchFamily="18" charset="0"/>
                <a:cs typeface="Times New Roman" pitchFamily="18" charset="0"/>
              </a:rPr>
              <a:t>được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đặt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tên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như</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thế</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nào</a:t>
            </a:r>
            <a:r>
              <a:rPr lang="en-US" sz="36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93757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1. BÀI CA DAO 1</a:t>
            </a:r>
          </a:p>
        </p:txBody>
      </p:sp>
      <p:pic>
        <p:nvPicPr>
          <p:cNvPr id="9" name="Picture 8"/>
          <p:cNvPicPr>
            <a:picLocks noChangeAspect="1"/>
          </p:cNvPicPr>
          <p:nvPr/>
        </p:nvPicPr>
        <p:blipFill rotWithShape="1">
          <a:blip r:embed="rId2"/>
          <a:srcRect l="13365" r="9985"/>
          <a:stretch/>
        </p:blipFill>
        <p:spPr>
          <a:xfrm>
            <a:off x="8512144" y="2116183"/>
            <a:ext cx="3679855" cy="3146934"/>
          </a:xfrm>
          <a:prstGeom prst="rect">
            <a:avLst/>
          </a:prstGeom>
        </p:spPr>
      </p:pic>
      <p:sp>
        <p:nvSpPr>
          <p:cNvPr id="17" name="Rectangle 16"/>
          <p:cNvSpPr/>
          <p:nvPr/>
        </p:nvSpPr>
        <p:spPr>
          <a:xfrm>
            <a:off x="69724" y="1243525"/>
            <a:ext cx="8643202" cy="4031873"/>
          </a:xfrm>
          <a:prstGeom prst="rect">
            <a:avLst/>
          </a:prstGeom>
        </p:spPr>
        <p:txBody>
          <a:bodyPr wrap="square">
            <a:spAutoFit/>
          </a:bodyPr>
          <a:lstStyle/>
          <a:p>
            <a:r>
              <a:rPr lang="en-US" sz="3200" b="1" dirty="0">
                <a:solidFill>
                  <a:srgbClr val="3F3F3F"/>
                </a:solidFill>
                <a:latin typeface="+mj-lt"/>
              </a:rPr>
              <a:t>	</a:t>
            </a:r>
            <a:r>
              <a:rPr lang="vi-VN" sz="3200" b="1" i="1" dirty="0">
                <a:solidFill>
                  <a:srgbClr val="0000CC"/>
                </a:solidFill>
                <a:latin typeface="+mj-lt"/>
              </a:rPr>
              <a:t>Rủ nhau chơi khắp Long Thành,</a:t>
            </a:r>
            <a:br>
              <a:rPr lang="vi-VN" sz="3200" b="1" i="1" dirty="0">
                <a:solidFill>
                  <a:srgbClr val="0000CC"/>
                </a:solidFill>
                <a:latin typeface="+mj-lt"/>
              </a:rPr>
            </a:br>
            <a:r>
              <a:rPr lang="vi-VN" sz="3200" b="1" i="1" dirty="0">
                <a:solidFill>
                  <a:srgbClr val="0000CC"/>
                </a:solidFill>
                <a:latin typeface="+mj-lt"/>
              </a:rPr>
              <a:t>Ba mươi sáu phố rành rành chẳng sai:</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Hàng Bồ, Hàng Bạc, Hàng Gai,</a:t>
            </a:r>
            <a:br>
              <a:rPr lang="vi-VN" sz="3200" b="1" i="1" dirty="0">
                <a:solidFill>
                  <a:srgbClr val="0000CC"/>
                </a:solidFill>
                <a:latin typeface="+mj-lt"/>
              </a:rPr>
            </a:br>
            <a:r>
              <a:rPr lang="vi-VN" sz="3200" b="1" i="1" dirty="0">
                <a:solidFill>
                  <a:srgbClr val="0000CC"/>
                </a:solidFill>
                <a:latin typeface="+mj-lt"/>
              </a:rPr>
              <a:t>Hàng Buồm, Hàng Thiếc, Hàng Hài, Hàng Khay</a:t>
            </a:r>
            <a:r>
              <a:rPr lang="en-US" sz="3200" b="1" i="1" dirty="0">
                <a:solidFill>
                  <a:srgbClr val="0000CC"/>
                </a:solidFill>
                <a:latin typeface="+mj-lt"/>
              </a:rPr>
              <a:t>,</a:t>
            </a:r>
            <a:r>
              <a:rPr lang="vi-VN" sz="3200" b="1" i="1" dirty="0">
                <a:solidFill>
                  <a:srgbClr val="0000CC"/>
                </a:solidFill>
                <a:latin typeface="+mj-lt"/>
              </a:rPr>
              <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Mã Vĩ, Hàng Điếu, Hàng Giầy,</a:t>
            </a:r>
            <a:br>
              <a:rPr lang="vi-VN" sz="3200" b="1" i="1" dirty="0">
                <a:solidFill>
                  <a:srgbClr val="0000CC"/>
                </a:solidFill>
                <a:latin typeface="+mj-lt"/>
              </a:rPr>
            </a:br>
            <a:r>
              <a:rPr lang="vi-VN" sz="3200" b="1" i="1" dirty="0">
                <a:solidFill>
                  <a:srgbClr val="0000CC"/>
                </a:solidFill>
                <a:latin typeface="+mj-lt"/>
              </a:rPr>
              <a:t>Hàng </a:t>
            </a:r>
            <a:r>
              <a:rPr lang="en-US" sz="3200" b="1" i="1" dirty="0">
                <a:solidFill>
                  <a:srgbClr val="0000CC"/>
                </a:solidFill>
                <a:latin typeface="Times New Roman" panose="02020603050405020304" pitchFamily="18" charset="0"/>
                <a:cs typeface="Times New Roman" panose="02020603050405020304" pitchFamily="18" charset="0"/>
              </a:rPr>
              <a:t>C</a:t>
            </a:r>
            <a:r>
              <a:rPr lang="vi-VN" sz="3200" b="1" i="1" dirty="0">
                <a:solidFill>
                  <a:srgbClr val="0000CC"/>
                </a:solidFill>
                <a:latin typeface="+mj-lt"/>
              </a:rPr>
              <a:t>ờ, Hàng Cót, Hàng Mây, Hàng </a:t>
            </a:r>
            <a:r>
              <a:rPr lang="en-US" sz="3200" b="1" i="1" dirty="0" err="1">
                <a:solidFill>
                  <a:srgbClr val="0000CC"/>
                </a:solidFill>
                <a:latin typeface="Times New Roman" panose="02020603050405020304" pitchFamily="18" charset="0"/>
                <a:cs typeface="Times New Roman" panose="02020603050405020304" pitchFamily="18" charset="0"/>
              </a:rPr>
              <a:t>Dầu</a:t>
            </a:r>
            <a:r>
              <a:rPr lang="en-US" sz="3200" b="1" i="1" dirty="0">
                <a:solidFill>
                  <a:srgbClr val="0000CC"/>
                </a:solidFill>
                <a:latin typeface="Times New Roman" panose="02020603050405020304" pitchFamily="18" charset="0"/>
                <a:cs typeface="Times New Roman" panose="02020603050405020304" pitchFamily="18" charset="0"/>
              </a:rPr>
              <a:t>,</a:t>
            </a:r>
            <a:r>
              <a:rPr lang="vi-VN" sz="3200" b="1" i="1" dirty="0">
                <a:solidFill>
                  <a:srgbClr val="0000CC"/>
                </a:solidFill>
                <a:latin typeface="+mj-lt"/>
              </a:rPr>
              <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Phố Mới, Phúc Kiến, Hàng </a:t>
            </a:r>
            <a:r>
              <a:rPr lang="en-US" sz="3200" b="1" i="1" dirty="0">
                <a:solidFill>
                  <a:srgbClr val="0000CC"/>
                </a:solidFill>
                <a:latin typeface="Times New Roman" panose="02020603050405020304" pitchFamily="18" charset="0"/>
                <a:cs typeface="Times New Roman" panose="02020603050405020304" pitchFamily="18" charset="0"/>
              </a:rPr>
              <a:t>Than</a:t>
            </a:r>
            <a:r>
              <a:rPr lang="vi-VN" sz="3200" b="1" i="1" dirty="0">
                <a:solidFill>
                  <a:srgbClr val="0000CC"/>
                </a:solidFill>
                <a:latin typeface="Times New Roman" panose="02020603050405020304" pitchFamily="18" charset="0"/>
                <a:cs typeface="Times New Roman" panose="02020603050405020304" pitchFamily="18" charset="0"/>
              </a:rPr>
              <a:t>,</a:t>
            </a:r>
            <a:r>
              <a:rPr lang="vi-VN" sz="3200" b="1" i="1" dirty="0">
                <a:solidFill>
                  <a:srgbClr val="0000CC"/>
                </a:solidFill>
                <a:latin typeface="+mj-lt"/>
              </a:rPr>
              <a:t/>
            </a:r>
            <a:br>
              <a:rPr lang="vi-VN" sz="3200" b="1" i="1" dirty="0">
                <a:solidFill>
                  <a:srgbClr val="0000CC"/>
                </a:solidFill>
                <a:latin typeface="+mj-lt"/>
              </a:rPr>
            </a:br>
            <a:r>
              <a:rPr lang="vi-VN" sz="3200" b="1" i="1" dirty="0">
                <a:solidFill>
                  <a:srgbClr val="0000CC"/>
                </a:solidFill>
                <a:latin typeface="+mj-lt"/>
              </a:rPr>
              <a:t>Hàng Mã, Hàng Mắm, Hàng </a:t>
            </a:r>
            <a:r>
              <a:rPr lang="en-US" sz="3200" b="1" i="1" dirty="0" err="1">
                <a:solidFill>
                  <a:srgbClr val="0000CC"/>
                </a:solidFill>
                <a:latin typeface="Times New Roman" panose="02020603050405020304" pitchFamily="18" charset="0"/>
                <a:cs typeface="Times New Roman" panose="02020603050405020304" pitchFamily="18" charset="0"/>
              </a:rPr>
              <a:t>Ngang</a:t>
            </a:r>
            <a:r>
              <a:rPr lang="vi-VN" sz="3200" b="1" i="1" dirty="0">
                <a:solidFill>
                  <a:srgbClr val="0000CC"/>
                </a:solidFill>
                <a:latin typeface="Times New Roman" panose="02020603050405020304" pitchFamily="18" charset="0"/>
                <a:cs typeface="Times New Roman" panose="02020603050405020304" pitchFamily="18" charset="0"/>
              </a:rPr>
              <a:t>, </a:t>
            </a:r>
            <a:r>
              <a:rPr lang="vi-VN" sz="3200" b="1" i="1" dirty="0">
                <a:solidFill>
                  <a:srgbClr val="0000CC"/>
                </a:solidFill>
                <a:latin typeface="+mj-lt"/>
              </a:rPr>
              <a:t>Hàng Đồng</a:t>
            </a:r>
            <a:r>
              <a:rPr lang="en-US" sz="3200" b="1" i="1" dirty="0">
                <a:solidFill>
                  <a:srgbClr val="0000CC"/>
                </a:solidFill>
                <a:latin typeface="+mj-lt"/>
              </a:rPr>
              <a:t>,</a:t>
            </a:r>
          </a:p>
        </p:txBody>
      </p:sp>
    </p:spTree>
    <p:extLst>
      <p:ext uri="{BB962C8B-B14F-4D97-AF65-F5344CB8AC3E}">
        <p14:creationId xmlns:p14="http://schemas.microsoft.com/office/powerpoint/2010/main" val="264327093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1. BÀI CA DAO 1</a:t>
            </a:r>
          </a:p>
        </p:txBody>
      </p:sp>
      <p:pic>
        <p:nvPicPr>
          <p:cNvPr id="5" name="Picture 4"/>
          <p:cNvPicPr>
            <a:picLocks noChangeAspect="1"/>
          </p:cNvPicPr>
          <p:nvPr/>
        </p:nvPicPr>
        <p:blipFill rotWithShape="1">
          <a:blip r:embed="rId2"/>
          <a:srcRect l="13365" r="9985"/>
          <a:stretch/>
        </p:blipFill>
        <p:spPr>
          <a:xfrm>
            <a:off x="7506586" y="1956391"/>
            <a:ext cx="4685414" cy="3306726"/>
          </a:xfrm>
          <a:prstGeom prst="rect">
            <a:avLst/>
          </a:prstGeom>
        </p:spPr>
      </p:pic>
      <p:sp>
        <p:nvSpPr>
          <p:cNvPr id="6" name="Rectangle 5"/>
          <p:cNvSpPr/>
          <p:nvPr/>
        </p:nvSpPr>
        <p:spPr>
          <a:xfrm>
            <a:off x="244550" y="1389575"/>
            <a:ext cx="8420985" cy="5016758"/>
          </a:xfrm>
          <a:prstGeom prst="rect">
            <a:avLst/>
          </a:prstGeom>
        </p:spPr>
        <p:txBody>
          <a:bodyPr wrap="square">
            <a:spAutoFit/>
          </a:bodyPr>
          <a:lstStyle/>
          <a:p>
            <a:r>
              <a:rPr lang="en-US" sz="3200" b="1" i="1" dirty="0">
                <a:solidFill>
                  <a:srgbClr val="0000CC"/>
                </a:solidFill>
                <a:latin typeface="+mj-lt"/>
              </a:rPr>
              <a:t>	</a:t>
            </a:r>
            <a:r>
              <a:rPr lang="vi-VN" sz="3200" b="1" i="1" dirty="0">
                <a:solidFill>
                  <a:srgbClr val="0000CC"/>
                </a:solidFill>
                <a:latin typeface="+mj-lt"/>
              </a:rPr>
              <a:t>Hàng </a:t>
            </a:r>
            <a:r>
              <a:rPr lang="en-US" sz="3200" b="1" i="1" dirty="0" err="1">
                <a:solidFill>
                  <a:srgbClr val="0000CC"/>
                </a:solidFill>
                <a:latin typeface="Times New Roman" panose="02020603050405020304" pitchFamily="18" charset="0"/>
                <a:cs typeface="Times New Roman" panose="02020603050405020304" pitchFamily="18" charset="0"/>
              </a:rPr>
              <a:t>Ch</a:t>
            </a:r>
            <a:r>
              <a:rPr lang="vi-VN" sz="3200" b="1" i="1" dirty="0">
                <a:solidFill>
                  <a:srgbClr val="0000CC"/>
                </a:solidFill>
                <a:latin typeface="+mj-lt"/>
              </a:rPr>
              <a:t>uối, Hàng Nón, Cầu Đông,</a:t>
            </a:r>
            <a:br>
              <a:rPr lang="vi-VN" sz="3200" b="1" i="1" dirty="0">
                <a:solidFill>
                  <a:srgbClr val="0000CC"/>
                </a:solidFill>
                <a:latin typeface="+mj-lt"/>
              </a:rPr>
            </a:br>
            <a:r>
              <a:rPr lang="vi-VN" sz="3200" b="1" i="1" dirty="0">
                <a:solidFill>
                  <a:srgbClr val="0000CC"/>
                </a:solidFill>
                <a:latin typeface="+mj-lt"/>
              </a:rPr>
              <a:t>Hàng Hòm, Hàng Đậu, Hàng Bông, Hàng Bè</a:t>
            </a:r>
            <a:r>
              <a:rPr lang="en-US" sz="3200" b="1" i="1" dirty="0">
                <a:solidFill>
                  <a:srgbClr val="0000CC"/>
                </a:solidFill>
                <a:latin typeface="+mj-lt"/>
              </a:rPr>
              <a:t>,</a:t>
            </a:r>
            <a:r>
              <a:rPr lang="vi-VN" sz="3200" b="1" i="1" dirty="0">
                <a:solidFill>
                  <a:srgbClr val="0000CC"/>
                </a:solidFill>
                <a:latin typeface="+mj-lt"/>
              </a:rPr>
              <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Hàng Thùng, Hàng Bát, Hàng Tre,</a:t>
            </a:r>
            <a:br>
              <a:rPr lang="vi-VN" sz="3200" b="1" i="1" dirty="0">
                <a:solidFill>
                  <a:srgbClr val="0000CC"/>
                </a:solidFill>
                <a:latin typeface="+mj-lt"/>
              </a:rPr>
            </a:br>
            <a:r>
              <a:rPr lang="vi-VN" sz="3200" b="1" i="1" dirty="0">
                <a:solidFill>
                  <a:srgbClr val="0000CC"/>
                </a:solidFill>
                <a:latin typeface="+mj-lt"/>
              </a:rPr>
              <a:t>Hàng Vôi, Hàng Giấy, Hàng The, Hàng Gà</a:t>
            </a:r>
            <a:r>
              <a:rPr lang="en-US" sz="3200" b="1" i="1" dirty="0">
                <a:solidFill>
                  <a:srgbClr val="0000CC"/>
                </a:solidFill>
                <a:latin typeface="+mj-lt"/>
              </a:rPr>
              <a:t>,</a:t>
            </a:r>
            <a:r>
              <a:rPr lang="vi-VN" sz="3200" b="1" i="1" dirty="0">
                <a:solidFill>
                  <a:srgbClr val="0000CC"/>
                </a:solidFill>
                <a:latin typeface="+mj-lt"/>
              </a:rPr>
              <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Quanh đi đ</a:t>
            </a:r>
            <a:r>
              <a:rPr lang="en-US" sz="3200" b="1" i="1" dirty="0">
                <a:solidFill>
                  <a:srgbClr val="0000CC"/>
                </a:solidFill>
                <a:latin typeface="Times New Roman" panose="02020603050405020304" pitchFamily="18" charset="0"/>
                <a:cs typeface="Times New Roman" panose="02020603050405020304" pitchFamily="18" charset="0"/>
              </a:rPr>
              <a:t>ế</a:t>
            </a:r>
            <a:r>
              <a:rPr lang="vi-VN" sz="3200" b="1" i="1" dirty="0">
                <a:solidFill>
                  <a:srgbClr val="0000CC"/>
                </a:solidFill>
                <a:latin typeface="+mj-lt"/>
              </a:rPr>
              <a:t>n phố Hàng Da,</a:t>
            </a:r>
            <a:br>
              <a:rPr lang="vi-VN" sz="3200" b="1" i="1" dirty="0">
                <a:solidFill>
                  <a:srgbClr val="0000CC"/>
                </a:solidFill>
                <a:latin typeface="+mj-lt"/>
              </a:rPr>
            </a:br>
            <a:r>
              <a:rPr lang="vi-VN" sz="3200" b="1" i="1" dirty="0">
                <a:solidFill>
                  <a:srgbClr val="0000CC"/>
                </a:solidFill>
                <a:latin typeface="+mj-lt"/>
              </a:rPr>
              <a:t>Trải xem </a:t>
            </a:r>
            <a:r>
              <a:rPr lang="en-US" sz="3200" b="1" i="1" dirty="0" err="1">
                <a:solidFill>
                  <a:srgbClr val="0000CC"/>
                </a:solidFill>
                <a:latin typeface="Times New Roman" panose="02020603050405020304" pitchFamily="18" charset="0"/>
                <a:cs typeface="Times New Roman" panose="02020603050405020304" pitchFamily="18" charset="0"/>
              </a:rPr>
              <a:t>phường</a:t>
            </a:r>
            <a:r>
              <a:rPr lang="vi-VN" sz="3200" b="1" i="1" dirty="0">
                <a:solidFill>
                  <a:srgbClr val="0000CC"/>
                </a:solidFill>
                <a:latin typeface="+mj-lt"/>
              </a:rPr>
              <a:t> phố</a:t>
            </a:r>
            <a:r>
              <a:rPr lang="en-US" sz="3200" b="1" i="1" dirty="0">
                <a:solidFill>
                  <a:srgbClr val="0000CC"/>
                </a:solidFill>
                <a:latin typeface="+mj-lt"/>
              </a:rPr>
              <a:t>,</a:t>
            </a:r>
            <a:r>
              <a:rPr lang="vi-VN" sz="3200" b="1" i="1" dirty="0">
                <a:solidFill>
                  <a:srgbClr val="0000CC"/>
                </a:solidFill>
                <a:latin typeface="+mj-lt"/>
              </a:rPr>
              <a:t> thật là cũng xinh.</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Phồn hoa thứ nhất Long Thành,</a:t>
            </a:r>
            <a:br>
              <a:rPr lang="vi-VN" sz="3200" b="1" i="1" dirty="0">
                <a:solidFill>
                  <a:srgbClr val="0000CC"/>
                </a:solidFill>
                <a:latin typeface="+mj-lt"/>
              </a:rPr>
            </a:br>
            <a:r>
              <a:rPr lang="vi-VN" sz="3200" b="1" i="1" dirty="0">
                <a:solidFill>
                  <a:srgbClr val="0000CC"/>
                </a:solidFill>
                <a:latin typeface="+mj-lt"/>
              </a:rPr>
              <a:t>Phố giăng mắc cửi, đường quanh bàn cờ.</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Người về nhớ cảnh ngẩn ngơ,</a:t>
            </a:r>
            <a:br>
              <a:rPr lang="vi-VN" sz="3200" b="1" i="1" dirty="0">
                <a:solidFill>
                  <a:srgbClr val="0000CC"/>
                </a:solidFill>
                <a:latin typeface="+mj-lt"/>
              </a:rPr>
            </a:br>
            <a:r>
              <a:rPr lang="vi-VN" sz="3200" b="1" i="1" dirty="0">
                <a:solidFill>
                  <a:srgbClr val="0000CC"/>
                </a:solidFill>
                <a:latin typeface="+mj-lt"/>
              </a:rPr>
              <a:t>Bút hoa xin chép </a:t>
            </a:r>
            <a:r>
              <a:rPr lang="en-US" sz="3200" b="1" i="1" dirty="0" err="1">
                <a:solidFill>
                  <a:srgbClr val="0000CC"/>
                </a:solidFill>
                <a:latin typeface="Times New Roman" panose="02020603050405020304" pitchFamily="18" charset="0"/>
                <a:cs typeface="Times New Roman" panose="02020603050405020304" pitchFamily="18" charset="0"/>
              </a:rPr>
              <a:t>bài</a:t>
            </a:r>
            <a:r>
              <a:rPr lang="vi-VN" sz="3200" b="1" i="1" dirty="0">
                <a:solidFill>
                  <a:srgbClr val="0000CC"/>
                </a:solidFill>
                <a:latin typeface="+mj-lt"/>
              </a:rPr>
              <a:t> thơ lưu truyền.</a:t>
            </a:r>
            <a:endParaRPr lang="en-US" sz="3200" b="1" i="1" dirty="0">
              <a:solidFill>
                <a:srgbClr val="0000CC"/>
              </a:solidFill>
              <a:latin typeface="+mj-lt"/>
            </a:endParaRPr>
          </a:p>
        </p:txBody>
      </p:sp>
    </p:spTree>
    <p:extLst>
      <p:ext uri="{BB962C8B-B14F-4D97-AF65-F5344CB8AC3E}">
        <p14:creationId xmlns:p14="http://schemas.microsoft.com/office/powerpoint/2010/main" val="359467228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1. BÀI CA DAO 1</a:t>
            </a:r>
          </a:p>
        </p:txBody>
      </p:sp>
      <p:pic>
        <p:nvPicPr>
          <p:cNvPr id="6" name="Picture 5" descr="TONKIN - UNE RUE A HANOÏ - Phố Hàng Buồm by manhhai">
            <a:extLst>
              <a:ext uri="{FF2B5EF4-FFF2-40B4-BE49-F238E27FC236}">
                <a16:creationId xmlns="" xmlns:a16="http://schemas.microsoft.com/office/drawing/2014/main" id="{1F541F46-0B0E-1147-85C8-8B6394EE0B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5922">
            <a:off x="8267865" y="915123"/>
            <a:ext cx="3626867" cy="3366945"/>
          </a:xfrm>
          <a:prstGeom prst="rect">
            <a:avLst/>
          </a:prstGeom>
          <a:noFill/>
          <a:ln>
            <a:noFill/>
          </a:ln>
        </p:spPr>
      </p:pic>
      <p:sp>
        <p:nvSpPr>
          <p:cNvPr id="5" name="TextBox 4">
            <a:extLst>
              <a:ext uri="{FF2B5EF4-FFF2-40B4-BE49-F238E27FC236}">
                <a16:creationId xmlns="" xmlns:a16="http://schemas.microsoft.com/office/drawing/2014/main" id="{DEA39776-E020-5841-B921-35972449916D}"/>
              </a:ext>
            </a:extLst>
          </p:cNvPr>
          <p:cNvSpPr txBox="1"/>
          <p:nvPr/>
        </p:nvSpPr>
        <p:spPr>
          <a:xfrm>
            <a:off x="143339" y="836713"/>
            <a:ext cx="8830540" cy="4113498"/>
          </a:xfrm>
          <a:prstGeom prst="rect">
            <a:avLst/>
          </a:prstGeom>
          <a:noFill/>
        </p:spPr>
        <p:txBody>
          <a:bodyPr wrap="square" rtlCol="0">
            <a:spAutoFit/>
          </a:bodyPr>
          <a:lstStyle/>
          <a:p>
            <a:r>
              <a:rPr lang="x-none" sz="3733" dirty="0">
                <a:solidFill>
                  <a:srgbClr val="0000CC"/>
                </a:solidFill>
                <a:latin typeface="Times New Roman" panose="02020603050405020304" pitchFamily="18" charset="0"/>
                <a:cs typeface="Times New Roman" panose="02020603050405020304" pitchFamily="18" charset="0"/>
              </a:rPr>
              <a:t>- Bức tranh phố phường Thăng Long</a:t>
            </a:r>
          </a:p>
          <a:p>
            <a:r>
              <a:rPr lang="x-none" sz="3733" dirty="0">
                <a:solidFill>
                  <a:srgbClr val="0000CC"/>
                </a:solidFill>
                <a:latin typeface="Times New Roman" panose="02020603050405020304" pitchFamily="18" charset="0"/>
                <a:cs typeface="Times New Roman" panose="02020603050405020304" pitchFamily="18" charset="0"/>
              </a:rPr>
              <a:t>+ Tên phố: Hàng Bồ, Hàng Bạc, Hàng Gai,…</a:t>
            </a:r>
          </a:p>
          <a:p>
            <a:r>
              <a:rPr lang="x-none" sz="3733" dirty="0">
                <a:solidFill>
                  <a:srgbClr val="0000CC"/>
                </a:solidFill>
                <a:latin typeface="Times New Roman" panose="02020603050405020304" pitchFamily="18" charset="0"/>
                <a:cs typeface="Times New Roman" panose="02020603050405020304" pitchFamily="18" charset="0"/>
              </a:rPr>
              <a:t>→ gắn liền với đặc trưng nghề nghiệp.</a:t>
            </a:r>
          </a:p>
          <a:p>
            <a:r>
              <a:rPr lang="x-none" sz="3733" dirty="0">
                <a:solidFill>
                  <a:srgbClr val="0000CC"/>
                </a:solidFill>
                <a:latin typeface="Times New Roman" panose="02020603050405020304" pitchFamily="18" charset="0"/>
                <a:cs typeface="Times New Roman" panose="02020603050405020304" pitchFamily="18" charset="0"/>
              </a:rPr>
              <a:t>+ Liệt kê</a:t>
            </a:r>
          </a:p>
          <a:p>
            <a:r>
              <a:rPr lang="x-none" sz="3733" dirty="0">
                <a:solidFill>
                  <a:srgbClr val="0000CC"/>
                </a:solidFill>
                <a:latin typeface="Times New Roman" panose="02020603050405020304" pitchFamily="18" charset="0"/>
                <a:cs typeface="Times New Roman" panose="02020603050405020304" pitchFamily="18" charset="0"/>
              </a:rPr>
              <a:t>+ So sánh: phố – mắc cửi, đường – bàn cờ.</a:t>
            </a:r>
          </a:p>
          <a:p>
            <a:r>
              <a:rPr lang="x-none" sz="3733">
                <a:solidFill>
                  <a:srgbClr val="0000CC"/>
                </a:solidFill>
                <a:latin typeface="Times New Roman" panose="02020603050405020304" pitchFamily="18" charset="0"/>
                <a:cs typeface="Times New Roman" panose="02020603050405020304" pitchFamily="18" charset="0"/>
              </a:rPr>
              <a:t> </a:t>
            </a:r>
            <a:r>
              <a:rPr lang="en-US" sz="3733">
                <a:solidFill>
                  <a:srgbClr val="0000CC"/>
                </a:solidFill>
                <a:latin typeface="Times New Roman" panose="02020603050405020304" pitchFamily="18" charset="0"/>
                <a:cs typeface="Times New Roman" panose="02020603050405020304" pitchFamily="18" charset="0"/>
              </a:rPr>
              <a:t>	</a:t>
            </a:r>
            <a:endParaRPr lang="x-none" sz="3733" dirty="0">
              <a:solidFill>
                <a:srgbClr val="0000CC"/>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276445" y="4862404"/>
            <a:ext cx="850605" cy="393405"/>
          </a:xfrm>
          <a:prstGeom prst="straightConnector1">
            <a:avLst/>
          </a:prstGeom>
          <a:ln w="57150">
            <a:solidFill>
              <a:srgbClr val="0000CC"/>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318977" y="5506654"/>
            <a:ext cx="765543" cy="1"/>
          </a:xfrm>
          <a:prstGeom prst="straightConnector1">
            <a:avLst/>
          </a:prstGeom>
          <a:ln w="57150">
            <a:solidFill>
              <a:srgbClr val="0000CC"/>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233915" y="5739633"/>
            <a:ext cx="850605" cy="393407"/>
          </a:xfrm>
          <a:prstGeom prst="straightConnector1">
            <a:avLst/>
          </a:prstGeom>
          <a:ln w="57150">
            <a:solidFill>
              <a:srgbClr val="0000CC"/>
            </a:solidFill>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 xmlns:a16="http://schemas.microsoft.com/office/drawing/2014/main" id="{DEA39776-E020-5841-B921-35972449916D}"/>
              </a:ext>
            </a:extLst>
          </p:cNvPr>
          <p:cNvSpPr txBox="1"/>
          <p:nvPr/>
        </p:nvSpPr>
        <p:spPr>
          <a:xfrm>
            <a:off x="1159934" y="5799647"/>
            <a:ext cx="8830540" cy="666786"/>
          </a:xfrm>
          <a:prstGeom prst="rect">
            <a:avLst/>
          </a:prstGeom>
          <a:noFill/>
        </p:spPr>
        <p:txBody>
          <a:bodyPr wrap="square" rtlCol="0">
            <a:spAutoFit/>
          </a:bodyPr>
          <a:lstStyle/>
          <a:p>
            <a:r>
              <a:rPr lang="x-none" sz="3733">
                <a:solidFill>
                  <a:srgbClr val="0000CC"/>
                </a:solidFill>
                <a:latin typeface="Times New Roman" panose="02020603050405020304" pitchFamily="18" charset="0"/>
                <a:cs typeface="Times New Roman" panose="02020603050405020304" pitchFamily="18" charset="0"/>
              </a:rPr>
              <a:t>Niềm </a:t>
            </a:r>
            <a:r>
              <a:rPr lang="x-none" sz="3733" dirty="0">
                <a:solidFill>
                  <a:srgbClr val="0000CC"/>
                </a:solidFill>
                <a:latin typeface="Times New Roman" panose="02020603050405020304" pitchFamily="18" charset="0"/>
                <a:cs typeface="Times New Roman" panose="02020603050405020304" pitchFamily="18" charset="0"/>
              </a:rPr>
              <a:t>tự hào về mảnh đất “nhất kinh kì”</a:t>
            </a:r>
          </a:p>
        </p:txBody>
      </p:sp>
      <p:sp>
        <p:nvSpPr>
          <p:cNvPr id="14" name="TextBox 13">
            <a:extLst>
              <a:ext uri="{FF2B5EF4-FFF2-40B4-BE49-F238E27FC236}">
                <a16:creationId xmlns="" xmlns:a16="http://schemas.microsoft.com/office/drawing/2014/main" id="{DEA39776-E020-5841-B921-35972449916D}"/>
              </a:ext>
            </a:extLst>
          </p:cNvPr>
          <p:cNvSpPr txBox="1"/>
          <p:nvPr/>
        </p:nvSpPr>
        <p:spPr>
          <a:xfrm>
            <a:off x="1175097" y="4490948"/>
            <a:ext cx="8830540" cy="666786"/>
          </a:xfrm>
          <a:prstGeom prst="rect">
            <a:avLst/>
          </a:prstGeom>
          <a:noFill/>
        </p:spPr>
        <p:txBody>
          <a:bodyPr wrap="square" rtlCol="0">
            <a:spAutoFit/>
          </a:bodyPr>
          <a:lstStyle/>
          <a:p>
            <a:r>
              <a:rPr lang="en-US" sz="3733">
                <a:solidFill>
                  <a:srgbClr val="0000CC"/>
                </a:solidFill>
                <a:latin typeface="Times New Roman" panose="02020603050405020304" pitchFamily="18" charset="0"/>
                <a:cs typeface="Times New Roman" panose="02020603050405020304" pitchFamily="18" charset="0"/>
              </a:rPr>
              <a:t>S</a:t>
            </a:r>
            <a:r>
              <a:rPr lang="x-none" sz="3733">
                <a:solidFill>
                  <a:srgbClr val="0000CC"/>
                </a:solidFill>
                <a:latin typeface="Times New Roman" panose="02020603050405020304" pitchFamily="18" charset="0"/>
                <a:cs typeface="Times New Roman" panose="02020603050405020304" pitchFamily="18" charset="0"/>
              </a:rPr>
              <a:t>ự </a:t>
            </a:r>
            <a:r>
              <a:rPr lang="x-none" sz="3733" dirty="0">
                <a:solidFill>
                  <a:srgbClr val="0000CC"/>
                </a:solidFill>
                <a:latin typeface="Times New Roman" panose="02020603050405020304" pitchFamily="18" charset="0"/>
                <a:cs typeface="Times New Roman" panose="02020603050405020304" pitchFamily="18" charset="0"/>
              </a:rPr>
              <a:t>sầm uất, đông đúc, </a:t>
            </a:r>
            <a:r>
              <a:rPr lang="x-none" sz="3733">
                <a:solidFill>
                  <a:srgbClr val="0000CC"/>
                </a:solidFill>
                <a:latin typeface="Times New Roman" panose="02020603050405020304" pitchFamily="18" charset="0"/>
                <a:cs typeface="Times New Roman" panose="02020603050405020304" pitchFamily="18" charset="0"/>
              </a:rPr>
              <a:t>giàu có</a:t>
            </a:r>
            <a:endParaRPr lang="x-none" sz="3733" dirty="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DEA39776-E020-5841-B921-35972449916D}"/>
              </a:ext>
            </a:extLst>
          </p:cNvPr>
          <p:cNvSpPr txBox="1"/>
          <p:nvPr/>
        </p:nvSpPr>
        <p:spPr>
          <a:xfrm>
            <a:off x="1173325" y="5132153"/>
            <a:ext cx="8830540" cy="666786"/>
          </a:xfrm>
          <a:prstGeom prst="rect">
            <a:avLst/>
          </a:prstGeom>
          <a:noFill/>
        </p:spPr>
        <p:txBody>
          <a:bodyPr wrap="square" rtlCol="0">
            <a:spAutoFit/>
          </a:bodyPr>
          <a:lstStyle/>
          <a:p>
            <a:r>
              <a:rPr lang="x-none" sz="3733">
                <a:solidFill>
                  <a:srgbClr val="0000CC"/>
                </a:solidFill>
                <a:latin typeface="Times New Roman" panose="02020603050405020304" pitchFamily="18" charset="0"/>
                <a:cs typeface="Times New Roman" panose="02020603050405020304" pitchFamily="18" charset="0"/>
              </a:rPr>
              <a:t>Sự </a:t>
            </a:r>
            <a:r>
              <a:rPr lang="x-none" sz="3733" dirty="0">
                <a:solidFill>
                  <a:srgbClr val="0000CC"/>
                </a:solidFill>
                <a:latin typeface="Times New Roman" panose="02020603050405020304" pitchFamily="18" charset="0"/>
                <a:cs typeface="Times New Roman" panose="02020603050405020304" pitchFamily="18" charset="0"/>
              </a:rPr>
              <a:t>am hiểu về vùng đất </a:t>
            </a:r>
            <a:r>
              <a:rPr lang="x-none" sz="3733">
                <a:solidFill>
                  <a:srgbClr val="0000CC"/>
                </a:solidFill>
                <a:latin typeface="Times New Roman" panose="02020603050405020304" pitchFamily="18" charset="0"/>
                <a:cs typeface="Times New Roman" panose="02020603050405020304" pitchFamily="18" charset="0"/>
              </a:rPr>
              <a:t>Thăng Long</a:t>
            </a:r>
            <a:endParaRPr lang="x-none" sz="3733" dirty="0">
              <a:solidFill>
                <a:srgbClr val="0000CC"/>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EA39776-E020-5841-B921-35972449916D}"/>
              </a:ext>
            </a:extLst>
          </p:cNvPr>
          <p:cNvSpPr txBox="1"/>
          <p:nvPr/>
        </p:nvSpPr>
        <p:spPr>
          <a:xfrm>
            <a:off x="1161706" y="4505835"/>
            <a:ext cx="8830540" cy="666786"/>
          </a:xfrm>
          <a:prstGeom prst="rect">
            <a:avLst/>
          </a:prstGeom>
          <a:noFill/>
        </p:spPr>
        <p:txBody>
          <a:bodyPr wrap="square" rtlCol="0">
            <a:spAutoFit/>
          </a:bodyPr>
          <a:lstStyle/>
          <a:p>
            <a:r>
              <a:rPr lang="en-US" sz="3733">
                <a:solidFill>
                  <a:srgbClr val="0000CC"/>
                </a:solidFill>
                <a:latin typeface="Times New Roman" panose="02020603050405020304" pitchFamily="18" charset="0"/>
                <a:cs typeface="Times New Roman" panose="02020603050405020304" pitchFamily="18" charset="0"/>
              </a:rPr>
              <a:t>S</a:t>
            </a:r>
            <a:r>
              <a:rPr lang="x-none" sz="3733">
                <a:solidFill>
                  <a:srgbClr val="0000CC"/>
                </a:solidFill>
                <a:latin typeface="Times New Roman" panose="02020603050405020304" pitchFamily="18" charset="0"/>
                <a:cs typeface="Times New Roman" panose="02020603050405020304" pitchFamily="18" charset="0"/>
              </a:rPr>
              <a:t>ự </a:t>
            </a:r>
            <a:r>
              <a:rPr lang="x-none" sz="3733" dirty="0">
                <a:solidFill>
                  <a:srgbClr val="0000CC"/>
                </a:solidFill>
                <a:latin typeface="Times New Roman" panose="02020603050405020304" pitchFamily="18" charset="0"/>
                <a:cs typeface="Times New Roman" panose="02020603050405020304" pitchFamily="18" charset="0"/>
              </a:rPr>
              <a:t>sầm uất, đông đúc, </a:t>
            </a:r>
            <a:r>
              <a:rPr lang="x-none" sz="3733">
                <a:solidFill>
                  <a:srgbClr val="0000CC"/>
                </a:solidFill>
                <a:latin typeface="Times New Roman" panose="02020603050405020304" pitchFamily="18" charset="0"/>
                <a:cs typeface="Times New Roman" panose="02020603050405020304" pitchFamily="18" charset="0"/>
              </a:rPr>
              <a:t>giàu có</a:t>
            </a:r>
            <a:endParaRPr lang="x-none" sz="3733" dirty="0">
              <a:solidFill>
                <a:srgbClr val="0000CC"/>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DEA39776-E020-5841-B921-35972449916D}"/>
              </a:ext>
            </a:extLst>
          </p:cNvPr>
          <p:cNvSpPr txBox="1"/>
          <p:nvPr/>
        </p:nvSpPr>
        <p:spPr>
          <a:xfrm>
            <a:off x="1159934" y="5147040"/>
            <a:ext cx="8830540" cy="666786"/>
          </a:xfrm>
          <a:prstGeom prst="rect">
            <a:avLst/>
          </a:prstGeom>
          <a:noFill/>
        </p:spPr>
        <p:txBody>
          <a:bodyPr wrap="square" rtlCol="0">
            <a:spAutoFit/>
          </a:bodyPr>
          <a:lstStyle/>
          <a:p>
            <a:r>
              <a:rPr lang="x-none" sz="3733">
                <a:solidFill>
                  <a:srgbClr val="0000CC"/>
                </a:solidFill>
                <a:latin typeface="Times New Roman" panose="02020603050405020304" pitchFamily="18" charset="0"/>
                <a:cs typeface="Times New Roman" panose="02020603050405020304" pitchFamily="18" charset="0"/>
              </a:rPr>
              <a:t>Sự </a:t>
            </a:r>
            <a:r>
              <a:rPr lang="x-none" sz="3733" dirty="0">
                <a:solidFill>
                  <a:srgbClr val="0000CC"/>
                </a:solidFill>
                <a:latin typeface="Times New Roman" panose="02020603050405020304" pitchFamily="18" charset="0"/>
                <a:cs typeface="Times New Roman" panose="02020603050405020304" pitchFamily="18" charset="0"/>
              </a:rPr>
              <a:t>am hiểu về vùng đất </a:t>
            </a:r>
            <a:r>
              <a:rPr lang="x-none" sz="3733">
                <a:solidFill>
                  <a:srgbClr val="0000CC"/>
                </a:solidFill>
                <a:latin typeface="Times New Roman" panose="02020603050405020304" pitchFamily="18" charset="0"/>
                <a:cs typeface="Times New Roman" panose="02020603050405020304" pitchFamily="18" charset="0"/>
              </a:rPr>
              <a:t>Thăng Long</a:t>
            </a:r>
            <a:endParaRPr lang="x-none" sz="3733"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0384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302" y="-2"/>
            <a:ext cx="4992055" cy="3381156"/>
          </a:xfrm>
          <a:prstGeom prst="rect">
            <a:avLst/>
          </a:prstGeom>
        </p:spPr>
      </p:pic>
      <p:pic>
        <p:nvPicPr>
          <p:cNvPr id="10" name="Picture 9"/>
          <p:cNvPicPr>
            <a:picLocks noChangeAspect="1"/>
          </p:cNvPicPr>
          <p:nvPr/>
        </p:nvPicPr>
        <p:blipFill>
          <a:blip r:embed="rId3"/>
          <a:stretch>
            <a:fillRect/>
          </a:stretch>
        </p:blipFill>
        <p:spPr>
          <a:xfrm>
            <a:off x="425302" y="3610085"/>
            <a:ext cx="4992055" cy="3247915"/>
          </a:xfrm>
          <a:prstGeom prst="rect">
            <a:avLst/>
          </a:prstGeom>
        </p:spPr>
      </p:pic>
      <p:pic>
        <p:nvPicPr>
          <p:cNvPr id="11" name="Picture 10"/>
          <p:cNvPicPr>
            <a:picLocks noChangeAspect="1"/>
          </p:cNvPicPr>
          <p:nvPr/>
        </p:nvPicPr>
        <p:blipFill>
          <a:blip r:embed="rId4"/>
          <a:stretch>
            <a:fillRect/>
          </a:stretch>
        </p:blipFill>
        <p:spPr>
          <a:xfrm>
            <a:off x="6709144" y="3551420"/>
            <a:ext cx="5068740" cy="3306580"/>
          </a:xfrm>
          <a:prstGeom prst="rect">
            <a:avLst/>
          </a:prstGeom>
        </p:spPr>
      </p:pic>
      <p:pic>
        <p:nvPicPr>
          <p:cNvPr id="12" name="Picture 11"/>
          <p:cNvPicPr>
            <a:picLocks noChangeAspect="1"/>
          </p:cNvPicPr>
          <p:nvPr/>
        </p:nvPicPr>
        <p:blipFill rotWithShape="1">
          <a:blip r:embed="rId5"/>
          <a:srcRect t="10389"/>
          <a:stretch/>
        </p:blipFill>
        <p:spPr>
          <a:xfrm>
            <a:off x="6709144" y="0"/>
            <a:ext cx="5068740" cy="3163184"/>
          </a:xfrm>
          <a:prstGeom prst="rect">
            <a:avLst/>
          </a:prstGeom>
        </p:spPr>
      </p:pic>
      <p:sp>
        <p:nvSpPr>
          <p:cNvPr id="13" name="Rounded Rectangle 12">
            <a:extLst>
              <a:ext uri="{FF2B5EF4-FFF2-40B4-BE49-F238E27FC236}">
                <a16:creationId xmlns="" xmlns:a16="http://schemas.microsoft.com/office/drawing/2014/main" id="{6E10723E-8789-B047-8A0D-655B93DCE9E5}"/>
              </a:ext>
            </a:extLst>
          </p:cNvPr>
          <p:cNvSpPr/>
          <p:nvPr/>
        </p:nvSpPr>
        <p:spPr>
          <a:xfrm>
            <a:off x="425302" y="0"/>
            <a:ext cx="3625703"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Phố Hàng Mã</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 xmlns:a16="http://schemas.microsoft.com/office/drawing/2014/main" id="{6E10723E-8789-B047-8A0D-655B93DCE9E5}"/>
              </a:ext>
            </a:extLst>
          </p:cNvPr>
          <p:cNvSpPr/>
          <p:nvPr/>
        </p:nvSpPr>
        <p:spPr>
          <a:xfrm>
            <a:off x="8152181" y="-3"/>
            <a:ext cx="3625703"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Phố Hàng Bát</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 xmlns:a16="http://schemas.microsoft.com/office/drawing/2014/main" id="{6E10723E-8789-B047-8A0D-655B93DCE9E5}"/>
              </a:ext>
            </a:extLst>
          </p:cNvPr>
          <p:cNvSpPr/>
          <p:nvPr/>
        </p:nvSpPr>
        <p:spPr>
          <a:xfrm>
            <a:off x="1398250" y="3610085"/>
            <a:ext cx="4019107"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Phố Hàng Chiếu</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 xmlns:a16="http://schemas.microsoft.com/office/drawing/2014/main" id="{6E10723E-8789-B047-8A0D-655B93DCE9E5}"/>
              </a:ext>
            </a:extLst>
          </p:cNvPr>
          <p:cNvSpPr/>
          <p:nvPr/>
        </p:nvSpPr>
        <p:spPr>
          <a:xfrm>
            <a:off x="6709144" y="3551420"/>
            <a:ext cx="4234748"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Phố Hàng Thiếc</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10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26" r="2019"/>
          <a:stretch/>
        </p:blipFill>
        <p:spPr>
          <a:xfrm>
            <a:off x="6245403" y="1834008"/>
            <a:ext cx="5946596" cy="3562729"/>
          </a:xfrm>
          <a:prstGeom prst="rect">
            <a:avLst/>
          </a:prstGeom>
        </p:spPr>
      </p:pic>
      <p:sp>
        <p:nvSpPr>
          <p:cNvPr id="4" name="TextBox 3">
            <a:extLst>
              <a:ext uri="{FF2B5EF4-FFF2-40B4-BE49-F238E27FC236}">
                <a16:creationId xmlns="" xmlns:a16="http://schemas.microsoft.com/office/drawing/2014/main" id="{BBB23A38-8F45-C146-9EC2-002BDB81A503}"/>
              </a:ext>
            </a:extLst>
          </p:cNvPr>
          <p:cNvSpPr txBox="1"/>
          <p:nvPr/>
        </p:nvSpPr>
        <p:spPr>
          <a:xfrm>
            <a:off x="143339" y="2312429"/>
            <a:ext cx="5786681" cy="4113498"/>
          </a:xfrm>
          <a:prstGeom prst="rect">
            <a:avLst/>
          </a:prstGeom>
          <a:noFill/>
        </p:spPr>
        <p:txBody>
          <a:bodyPr wrap="square" rtlCol="0">
            <a:spAutoFit/>
          </a:bodyPr>
          <a:lstStyle/>
          <a:p>
            <a:pPr algn="just"/>
            <a:r>
              <a:rPr lang="x-none" sz="3733">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Nhớ</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cảnh</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ngẩn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ngơ</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tình</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cảm</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lưu</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luyến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tiếc</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nuối</a:t>
            </a:r>
            <a:endParaRPr lang="x-none" sz="3733" dirty="0">
              <a:solidFill>
                <a:srgbClr val="0000CC"/>
              </a:solidFill>
              <a:latin typeface="Times New Roman" panose="02020603050405020304" pitchFamily="18" charset="0"/>
              <a:cs typeface="Times New Roman" panose="02020603050405020304" pitchFamily="18" charset="0"/>
            </a:endParaRPr>
          </a:p>
          <a:p>
            <a:pPr algn="just"/>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Bút</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hoa</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xin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chép</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thể</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hiện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sự</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trân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trọng</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tự</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hào</a:t>
            </a:r>
            <a:endParaRPr lang="x-none" sz="3733" dirty="0">
              <a:solidFill>
                <a:srgbClr val="0000CC"/>
              </a:solidFill>
              <a:latin typeface="Times New Roman" panose="02020603050405020304" pitchFamily="18" charset="0"/>
              <a:cs typeface="Times New Roman" panose="02020603050405020304" pitchFamily="18" charset="0"/>
            </a:endParaRPr>
          </a:p>
          <a:p>
            <a:pPr algn="just"/>
            <a:r>
              <a:rPr lang="en-US" sz="3733" dirty="0">
                <a:solidFill>
                  <a:srgbClr val="0000CC"/>
                </a:solidFill>
                <a:latin typeface="Times New Roman" panose="02020603050405020304" pitchFamily="18" charset="0"/>
                <a:cs typeface="Times New Roman" panose="02020603050405020304" pitchFamily="18" charset="0"/>
              </a:rPr>
              <a:t>=&gt; </a:t>
            </a:r>
            <a:r>
              <a:rPr lang="en-US" sz="3733" dirty="0" err="1">
                <a:solidFill>
                  <a:srgbClr val="0000CC"/>
                </a:solidFill>
                <a:latin typeface="Times New Roman" panose="02020603050405020304" pitchFamily="18" charset="0"/>
                <a:cs typeface="Times New Roman" panose="02020603050405020304" pitchFamily="18" charset="0"/>
              </a:rPr>
              <a:t>Niềm</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tự</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hào</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tình</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yêu</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dành</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cho</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Thăng</a:t>
            </a:r>
            <a:r>
              <a:rPr lang="en-US" sz="3733" dirty="0">
                <a:solidFill>
                  <a:srgbClr val="0000CC"/>
                </a:solidFill>
                <a:latin typeface="Times New Roman" panose="02020603050405020304" pitchFamily="18" charset="0"/>
                <a:cs typeface="Times New Roman" panose="02020603050405020304" pitchFamily="18" charset="0"/>
              </a:rPr>
              <a:t> Long- </a:t>
            </a:r>
            <a:r>
              <a:rPr lang="en-US" sz="3733" dirty="0" err="1">
                <a:solidFill>
                  <a:srgbClr val="0000CC"/>
                </a:solidFill>
                <a:latin typeface="Times New Roman" panose="02020603050405020304" pitchFamily="18" charset="0"/>
                <a:cs typeface="Times New Roman" panose="02020603050405020304" pitchFamily="18" charset="0"/>
              </a:rPr>
              <a:t>vùng</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đất</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ngàn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năm</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văn</a:t>
            </a:r>
            <a:r>
              <a:rPr lang="en-US" sz="3733" dirty="0">
                <a:solidFill>
                  <a:srgbClr val="0000CC"/>
                </a:solidFill>
                <a:latin typeface="Times New Roman" panose="02020603050405020304" pitchFamily="18" charset="0"/>
                <a:cs typeface="Times New Roman" panose="02020603050405020304" pitchFamily="18" charset="0"/>
              </a:rPr>
              <a:t> </a:t>
            </a:r>
            <a:r>
              <a:rPr lang="en-US" sz="3733" dirty="0" err="1">
                <a:solidFill>
                  <a:srgbClr val="0000CC"/>
                </a:solidFill>
                <a:latin typeface="Times New Roman" panose="02020603050405020304" pitchFamily="18" charset="0"/>
                <a:cs typeface="Times New Roman" panose="02020603050405020304" pitchFamily="18" charset="0"/>
              </a:rPr>
              <a:t>hiến</a:t>
            </a:r>
            <a:r>
              <a:rPr lang="en-US" sz="3733" dirty="0">
                <a:solidFill>
                  <a:srgbClr val="0000CC"/>
                </a:solidFill>
                <a:latin typeface="Times New Roman" panose="02020603050405020304" pitchFamily="18" charset="0"/>
                <a:cs typeface="Times New Roman" panose="02020603050405020304" pitchFamily="18" charset="0"/>
              </a:rPr>
              <a:t>.</a:t>
            </a:r>
            <a:r>
              <a:rPr lang="x-none" sz="3733" dirty="0">
                <a:solidFill>
                  <a:srgbClr val="0000CC"/>
                </a:solidFill>
                <a:latin typeface="Times New Roman" panose="02020603050405020304" pitchFamily="18" charset="0"/>
                <a:cs typeface="Times New Roman" panose="02020603050405020304" pitchFamily="18" charset="0"/>
              </a:rPr>
              <a:t> </a:t>
            </a:r>
          </a:p>
        </p:txBody>
      </p:sp>
      <p:sp>
        <p:nvSpPr>
          <p:cNvPr id="5" name="Rounded Rectangle 4">
            <a:extLst>
              <a:ext uri="{FF2B5EF4-FFF2-40B4-BE49-F238E27FC236}">
                <a16:creationId xmlns="" xmlns:a16="http://schemas.microsoft.com/office/drawing/2014/main" id="{6E10723E-8789-B047-8A0D-655B93DCE9E5}"/>
              </a:ext>
            </a:extLst>
          </p:cNvPr>
          <p:cNvSpPr/>
          <p:nvPr/>
        </p:nvSpPr>
        <p:spPr>
          <a:xfrm>
            <a:off x="-1" y="-13735"/>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1. BÀI CA DAO 1</a:t>
            </a:r>
          </a:p>
        </p:txBody>
      </p:sp>
      <p:sp>
        <p:nvSpPr>
          <p:cNvPr id="8" name="TextBox 7">
            <a:extLst>
              <a:ext uri="{FF2B5EF4-FFF2-40B4-BE49-F238E27FC236}">
                <a16:creationId xmlns="" xmlns:a16="http://schemas.microsoft.com/office/drawing/2014/main" id="{BBB23A38-8F45-C146-9EC2-002BDB81A503}"/>
              </a:ext>
            </a:extLst>
          </p:cNvPr>
          <p:cNvSpPr txBox="1"/>
          <p:nvPr/>
        </p:nvSpPr>
        <p:spPr>
          <a:xfrm>
            <a:off x="143338" y="1624422"/>
            <a:ext cx="5952661" cy="666786"/>
          </a:xfrm>
          <a:prstGeom prst="rect">
            <a:avLst/>
          </a:prstGeom>
          <a:noFill/>
        </p:spPr>
        <p:txBody>
          <a:bodyPr wrap="square" rtlCol="0">
            <a:spAutoFit/>
          </a:bodyPr>
          <a:lstStyle/>
          <a:p>
            <a:pPr algn="just"/>
            <a:r>
              <a:rPr lang="x-none" sz="3733" dirty="0">
                <a:solidFill>
                  <a:srgbClr val="0000CC"/>
                </a:solidFill>
                <a:latin typeface="Times New Roman" panose="02020603050405020304" pitchFamily="18" charset="0"/>
                <a:cs typeface="Times New Roman" panose="02020603050405020304" pitchFamily="18" charset="0"/>
              </a:rPr>
              <a:t>- Tình cảm của “người </a:t>
            </a:r>
            <a:r>
              <a:rPr lang="x-none" sz="3733">
                <a:solidFill>
                  <a:srgbClr val="0000CC"/>
                </a:solidFill>
                <a:latin typeface="Times New Roman" panose="02020603050405020304" pitchFamily="18" charset="0"/>
                <a:cs typeface="Times New Roman" panose="02020603050405020304" pitchFamily="18" charset="0"/>
              </a:rPr>
              <a:t>về”:</a:t>
            </a:r>
            <a:endParaRPr lang="x-none" sz="3733"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03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56" presetClass="path" presetSubtype="0" accel="50000" decel="50000" fill="hold" nodeType="withEffect">
                                  <p:stCondLst>
                                    <p:cond delay="0"/>
                                  </p:stCondLst>
                                  <p:childTnLst>
                                    <p:animMotion origin="layout" path="M 1.45833E-6 1.11022E-16 L 0.29232 -0.00208 " pathEditMode="relative" rAng="0" ptsTypes="AA">
                                      <p:cBhvr>
                                        <p:cTn id="9" dur="2000" fill="hold"/>
                                        <p:tgtEl>
                                          <p:spTgt spid="2"/>
                                        </p:tgtEl>
                                        <p:attrNameLst>
                                          <p:attrName>ppt_x</p:attrName>
                                          <p:attrName>ppt_y</p:attrName>
                                        </p:attrNameLst>
                                      </p:cBhvr>
                                      <p:rCtr x="14609" y="-116"/>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1. BÀI CA DAO 1</a:t>
            </a:r>
          </a:p>
        </p:txBody>
      </p:sp>
      <p:pic>
        <p:nvPicPr>
          <p:cNvPr id="6" name="Picture 5" descr="TONKIN - UNE RUE A HANOÏ - Phố Hàng Buồm by manhhai">
            <a:extLst>
              <a:ext uri="{FF2B5EF4-FFF2-40B4-BE49-F238E27FC236}">
                <a16:creationId xmlns="" xmlns:a16="http://schemas.microsoft.com/office/drawing/2014/main" id="{1F541F46-0B0E-1147-85C8-8B6394EE0B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5922">
            <a:off x="8267865" y="915123"/>
            <a:ext cx="3626867" cy="3366945"/>
          </a:xfrm>
          <a:prstGeom prst="rect">
            <a:avLst/>
          </a:prstGeom>
          <a:noFill/>
          <a:ln>
            <a:noFill/>
          </a:ln>
        </p:spPr>
      </p:pic>
      <p:pic>
        <p:nvPicPr>
          <p:cNvPr id="17" name="Picture 16"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428604">
            <a:off x="6595903" y="1028936"/>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 xmlns:a16="http://schemas.microsoft.com/office/drawing/2014/main" id="{DEA39776-E020-5841-B921-35972449916D}"/>
              </a:ext>
            </a:extLst>
          </p:cNvPr>
          <p:cNvSpPr txBox="1"/>
          <p:nvPr/>
        </p:nvSpPr>
        <p:spPr>
          <a:xfrm>
            <a:off x="288614" y="2104518"/>
            <a:ext cx="6737812" cy="3416320"/>
          </a:xfrm>
          <a:prstGeom prst="rect">
            <a:avLst/>
          </a:prstGeom>
          <a:noFill/>
        </p:spPr>
        <p:txBody>
          <a:bodyPr wrap="square" rtlCol="0">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a:t>
            </a:r>
            <a:r>
              <a:rPr lang="x-none" sz="3600" b="1"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thuật</a:t>
            </a:r>
            <a:r>
              <a:rPr lang="en-US" sz="3600" b="1" dirty="0">
                <a:solidFill>
                  <a:srgbClr val="0000CC"/>
                </a:solidFill>
                <a:latin typeface="Times New Roman" panose="02020603050405020304" pitchFamily="18" charset="0"/>
                <a:cs typeface="Times New Roman" panose="02020603050405020304" pitchFamily="18" charset="0"/>
              </a:rPr>
              <a:t>: </a:t>
            </a:r>
            <a:r>
              <a:rPr lang="x-none" sz="3600" b="1">
                <a:solidFill>
                  <a:srgbClr val="0000CC"/>
                </a:solidFill>
                <a:latin typeface="Times New Roman" panose="02020603050405020304" pitchFamily="18" charset="0"/>
                <a:cs typeface="Times New Roman" panose="02020603050405020304" pitchFamily="18" charset="0"/>
              </a:rPr>
              <a:t>Liệt kê</a:t>
            </a:r>
            <a:r>
              <a:rPr lang="en-US" sz="3600" b="1" dirty="0">
                <a:solidFill>
                  <a:srgbClr val="0000CC"/>
                </a:solidFill>
                <a:latin typeface="Times New Roman" panose="02020603050405020304" pitchFamily="18" charset="0"/>
                <a:cs typeface="Times New Roman" panose="02020603050405020304" pitchFamily="18" charset="0"/>
              </a:rPr>
              <a:t>,</a:t>
            </a:r>
            <a:r>
              <a:rPr lang="x-none" sz="3600" b="1">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s</a:t>
            </a:r>
            <a:r>
              <a:rPr lang="x-none" sz="3600" b="1">
                <a:solidFill>
                  <a:srgbClr val="0000CC"/>
                </a:solidFill>
                <a:latin typeface="Times New Roman" panose="02020603050405020304" pitchFamily="18" charset="0"/>
                <a:cs typeface="Times New Roman" panose="02020603050405020304" pitchFamily="18" charset="0"/>
              </a:rPr>
              <a:t>o sánh</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Nội</a:t>
            </a:r>
            <a:r>
              <a:rPr lang="en-US" sz="3600" b="1" dirty="0">
                <a:solidFill>
                  <a:srgbClr val="0000CC"/>
                </a:solidFill>
                <a:latin typeface="Times New Roman" panose="02020603050405020304" pitchFamily="18" charset="0"/>
                <a:cs typeface="Times New Roman" panose="02020603050405020304" pitchFamily="18" charset="0"/>
              </a:rPr>
              <a:t> dung: </a:t>
            </a:r>
            <a:r>
              <a:rPr lang="en-US" sz="3600" b="1" dirty="0" err="1">
                <a:solidFill>
                  <a:srgbClr val="0000CC"/>
                </a:solidFill>
                <a:latin typeface="Times New Roman" panose="02020603050405020304" pitchFamily="18" charset="0"/>
                <a:cs typeface="Times New Roman" panose="02020603050405020304" pitchFamily="18" charset="0"/>
              </a:rPr>
              <a:t>Ca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ngợi</a:t>
            </a:r>
            <a:r>
              <a:rPr lang="en-US" sz="3600" b="1" dirty="0">
                <a:solidFill>
                  <a:srgbClr val="0000CC"/>
                </a:solidFill>
                <a:latin typeface="Times New Roman" panose="02020603050405020304" pitchFamily="18" charset="0"/>
                <a:cs typeface="Times New Roman" panose="02020603050405020304" pitchFamily="18" charset="0"/>
              </a:rPr>
              <a:t> s</a:t>
            </a:r>
            <a:r>
              <a:rPr lang="x-none" sz="3600" b="1">
                <a:solidFill>
                  <a:srgbClr val="0000CC"/>
                </a:solidFill>
                <a:latin typeface="Times New Roman" panose="02020603050405020304" pitchFamily="18" charset="0"/>
                <a:cs typeface="Times New Roman" panose="02020603050405020304" pitchFamily="18" charset="0"/>
              </a:rPr>
              <a:t>ự sầm uất, đông đúc, giàu có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x-none" sz="3600" b="1">
                <a:solidFill>
                  <a:srgbClr val="0000CC"/>
                </a:solidFill>
                <a:latin typeface="Times New Roman" panose="02020603050405020304" pitchFamily="18" charset="0"/>
                <a:cs typeface="Times New Roman" panose="02020603050405020304" pitchFamily="18" charset="0"/>
              </a:rPr>
              <a:t>vùng đất Thăng Long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Đồng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hiện</a:t>
            </a:r>
            <a:r>
              <a:rPr lang="x-none" sz="3600" b="1">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s</a:t>
            </a:r>
            <a:r>
              <a:rPr lang="x-none" sz="3600" b="1">
                <a:solidFill>
                  <a:srgbClr val="0000CC"/>
                </a:solidFill>
                <a:latin typeface="Times New Roman" panose="02020603050405020304" pitchFamily="18" charset="0"/>
                <a:cs typeface="Times New Roman" panose="02020603050405020304" pitchFamily="18" charset="0"/>
              </a:rPr>
              <a:t>ự am hiểu</a:t>
            </a:r>
            <a:r>
              <a:rPr lang="en-US" sz="3600" b="1" dirty="0">
                <a:solidFill>
                  <a:srgbClr val="0000CC"/>
                </a:solidFill>
                <a:latin typeface="Times New Roman" panose="02020603050405020304" pitchFamily="18" charset="0"/>
                <a:cs typeface="Times New Roman" panose="02020603050405020304" pitchFamily="18" charset="0"/>
              </a:rPr>
              <a:t>, n</a:t>
            </a:r>
            <a:r>
              <a:rPr lang="x-none" sz="3600" b="1">
                <a:solidFill>
                  <a:srgbClr val="0000CC"/>
                </a:solidFill>
                <a:latin typeface="Times New Roman" panose="02020603050405020304" pitchFamily="18" charset="0"/>
                <a:cs typeface="Times New Roman" panose="02020603050405020304" pitchFamily="18" charset="0"/>
              </a:rPr>
              <a:t>iềm tự hào về mảnh đất “nhất kinh kì”</a:t>
            </a:r>
          </a:p>
        </p:txBody>
      </p:sp>
    </p:spTree>
    <p:extLst>
      <p:ext uri="{BB962C8B-B14F-4D97-AF65-F5344CB8AC3E}">
        <p14:creationId xmlns:p14="http://schemas.microsoft.com/office/powerpoint/2010/main" val="840763137"/>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0213889-7A3F-394A-87FD-29F00CC624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76351" y="0"/>
            <a:ext cx="5664629" cy="6892280"/>
          </a:xfrm>
          <a:prstGeom prst="rect">
            <a:avLst/>
          </a:prstGeom>
          <a:noFill/>
          <a:ln>
            <a:noFill/>
          </a:ln>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105786"/>
            <a:ext cx="4434129" cy="4434129"/>
          </a:xfrm>
          <a:prstGeom prst="rect">
            <a:avLst/>
          </a:prstGeom>
        </p:spPr>
      </p:pic>
    </p:spTree>
    <p:extLst>
      <p:ext uri="{BB962C8B-B14F-4D97-AF65-F5344CB8AC3E}">
        <p14:creationId xmlns:p14="http://schemas.microsoft.com/office/powerpoint/2010/main" val="274483591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 xmlns:a16="http://schemas.microsoft.com/office/drawing/2014/main" id="{7812E4B6-139A-CA4F-9B27-A7A19506F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5" y="0"/>
            <a:ext cx="12181940" cy="6895353"/>
          </a:xfrm>
          <a:prstGeom prst="rect">
            <a:avLst/>
          </a:prstGeom>
        </p:spPr>
      </p:pic>
      <p:sp>
        <p:nvSpPr>
          <p:cNvPr id="5" name="Cloud Callout 4">
            <a:extLst>
              <a:ext uri="{FF2B5EF4-FFF2-40B4-BE49-F238E27FC236}">
                <a16:creationId xmlns="" xmlns:a16="http://schemas.microsoft.com/office/drawing/2014/main" id="{E0526EC3-7D63-2140-ACED-2B14161ACEE0}"/>
              </a:ext>
            </a:extLst>
          </p:cNvPr>
          <p:cNvSpPr/>
          <p:nvPr/>
        </p:nvSpPr>
        <p:spPr>
          <a:xfrm rot="20674375">
            <a:off x="155066" y="538561"/>
            <a:ext cx="4818832" cy="1728382"/>
          </a:xfrm>
          <a:prstGeom prst="cloudCallout">
            <a:avLst>
              <a:gd name="adj1" fmla="val -32918"/>
              <a:gd name="adj2" fmla="val 100475"/>
            </a:avLst>
          </a:prstGeom>
          <a:solidFill>
            <a:srgbClr val="FF99FF"/>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2400">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E99A9D82-812A-C54A-9D21-E1A81C1698E9}"/>
              </a:ext>
            </a:extLst>
          </p:cNvPr>
          <p:cNvSpPr txBox="1"/>
          <p:nvPr/>
        </p:nvSpPr>
        <p:spPr>
          <a:xfrm rot="20477422">
            <a:off x="276877" y="967532"/>
            <a:ext cx="4348735" cy="742511"/>
          </a:xfrm>
          <a:prstGeom prst="rect">
            <a:avLst/>
          </a:prstGeom>
          <a:noFill/>
        </p:spPr>
        <p:txBody>
          <a:bodyPr wrap="square" rtlCol="0">
            <a:spAutoFit/>
          </a:bodyPr>
          <a:lstStyle/>
          <a:p>
            <a:pPr algn="ctr">
              <a:lnSpc>
                <a:spcPct val="150000"/>
              </a:lnSpc>
            </a:pP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pic>
        <p:nvPicPr>
          <p:cNvPr id="4" name="Picture 3" descr="F:\未标题-1.png">
            <a:extLst>
              <a:ext uri="{FF2B5EF4-FFF2-40B4-BE49-F238E27FC236}">
                <a16:creationId xmlns="" xmlns:a16="http://schemas.microsoft.com/office/drawing/2014/main" id="{4051F5C9-66C6-7740-BC29-F9AAE356FD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75446" y="3501247"/>
            <a:ext cx="2475435" cy="3333324"/>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 xmlns:a16="http://schemas.microsoft.com/office/drawing/2014/main" id="{5AA2B1F5-514D-994D-AEC5-96042F1E31CA}"/>
              </a:ext>
            </a:extLst>
          </p:cNvPr>
          <p:cNvSpPr/>
          <p:nvPr/>
        </p:nvSpPr>
        <p:spPr>
          <a:xfrm>
            <a:off x="5331317" y="264332"/>
            <a:ext cx="6736951" cy="2612407"/>
          </a:xfrm>
          <a:prstGeom prst="cloudCallout">
            <a:avLst>
              <a:gd name="adj1" fmla="val -106086"/>
              <a:gd name="adj2" fmla="val 78555"/>
            </a:avLst>
          </a:prstGeom>
          <a:solidFill>
            <a:srgbClr val="66CCFF"/>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2400">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81D97B6E-7932-884B-999C-D08B1D24F088}"/>
              </a:ext>
            </a:extLst>
          </p:cNvPr>
          <p:cNvSpPr txBox="1"/>
          <p:nvPr/>
        </p:nvSpPr>
        <p:spPr>
          <a:xfrm>
            <a:off x="6391755" y="497387"/>
            <a:ext cx="4933280" cy="2062103"/>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Định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riêng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quê</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hương</a:t>
            </a:r>
            <a:r>
              <a:rPr lang="en-US" sz="3200" b="1" dirty="0">
                <a:latin typeface="Times New Roman" pitchFamily="18" charset="0"/>
                <a:cs typeface="Times New Roman" pitchFamily="18" charset="0"/>
              </a:rPr>
              <a:t>? Theo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quê</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a:t>
            </a:r>
          </a:p>
        </p:txBody>
      </p:sp>
      <p:sp>
        <p:nvSpPr>
          <p:cNvPr id="9" name="Cloud Callout 8">
            <a:extLst>
              <a:ext uri="{FF2B5EF4-FFF2-40B4-BE49-F238E27FC236}">
                <a16:creationId xmlns="" xmlns:a16="http://schemas.microsoft.com/office/drawing/2014/main" id="{E0526EC3-7D63-2140-ACED-2B14161ACEE0}"/>
              </a:ext>
            </a:extLst>
          </p:cNvPr>
          <p:cNvSpPr/>
          <p:nvPr/>
        </p:nvSpPr>
        <p:spPr>
          <a:xfrm rot="207157">
            <a:off x="2937076" y="2789933"/>
            <a:ext cx="9274586" cy="3918387"/>
          </a:xfrm>
          <a:prstGeom prst="cloudCallout">
            <a:avLst>
              <a:gd name="adj1" fmla="val -63566"/>
              <a:gd name="adj2" fmla="val -21267"/>
            </a:avLst>
          </a:prstGeom>
          <a:solidFill>
            <a:srgbClr val="CCFF99"/>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2400">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81D97B6E-7932-884B-999C-D08B1D24F088}"/>
              </a:ext>
            </a:extLst>
          </p:cNvPr>
          <p:cNvSpPr txBox="1"/>
          <p:nvPr/>
        </p:nvSpPr>
        <p:spPr>
          <a:xfrm>
            <a:off x="4046586" y="3201464"/>
            <a:ext cx="7043596" cy="304698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a:t>
            </a:r>
          </a:p>
          <a:p>
            <a:pPr algn="ctr"/>
            <a:r>
              <a:rPr lang="en-US" sz="3200" i="1" dirty="0" err="1">
                <a:latin typeface="Times New Roman" pitchFamily="18" charset="0"/>
                <a:cs typeface="Times New Roman" pitchFamily="18" charset="0"/>
              </a:rPr>
              <a:t>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quê</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nhà</a:t>
            </a:r>
            <a:endParaRPr lang="en-US" sz="3200" i="1" dirty="0">
              <a:latin typeface="Times New Roman" pitchFamily="18" charset="0"/>
              <a:cs typeface="Times New Roman" pitchFamily="18" charset="0"/>
            </a:endParaRPr>
          </a:p>
          <a:p>
            <a:pPr algn="ct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rau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muống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dầm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tương</a:t>
            </a:r>
            <a:endParaRPr lang="en-US" sz="3200" i="1" dirty="0">
              <a:latin typeface="Times New Roman" pitchFamily="18" charset="0"/>
              <a:cs typeface="Times New Roman" pitchFamily="18" charset="0"/>
            </a:endParaRPr>
          </a:p>
          <a:p>
            <a:pPr algn="ct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ai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dãi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dầm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sương</a:t>
            </a:r>
            <a:endParaRPr lang="en-US" sz="3200" i="1" dirty="0">
              <a:latin typeface="Times New Roman" pitchFamily="18" charset="0"/>
              <a:cs typeface="Times New Roman" pitchFamily="18" charset="0"/>
            </a:endParaRPr>
          </a:p>
          <a:p>
            <a:pPr algn="ctr"/>
            <a:r>
              <a:rPr lang="en-US" sz="3200" i="1" dirty="0" err="1">
                <a:latin typeface="Times New Roman" pitchFamily="18" charset="0"/>
                <a:cs typeface="Times New Roman" pitchFamily="18" charset="0"/>
              </a:rPr>
              <a:t>Nhớ</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ai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tát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nước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hôm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nao</a:t>
            </a:r>
            <a:r>
              <a:rPr lang="en-US" sz="3200" i="1" dirty="0">
                <a:latin typeface="Times New Roman" pitchFamily="18" charset="0"/>
                <a:cs typeface="Times New Roman" pitchFamily="18" charset="0"/>
              </a:rPr>
              <a:t>. </a:t>
            </a:r>
          </a:p>
        </p:txBody>
      </p:sp>
    </p:spTree>
    <p:extLst>
      <p:ext uri="{BB962C8B-B14F-4D97-AF65-F5344CB8AC3E}">
        <p14:creationId xmlns:p14="http://schemas.microsoft.com/office/powerpoint/2010/main" val="13527858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2</a:t>
            </a:r>
            <a:r>
              <a:rPr lang="x-none" sz="4000" b="1">
                <a:ln w="0">
                  <a:noFill/>
                </a:ln>
                <a:solidFill>
                  <a:schemeClr val="bg1"/>
                </a:solidFill>
                <a:latin typeface="Times New Roman" panose="02020603050405020304" pitchFamily="18" charset="0"/>
                <a:cs typeface="Times New Roman" panose="02020603050405020304" pitchFamily="18" charset="0"/>
              </a:rPr>
              <a:t>. </a:t>
            </a:r>
            <a:r>
              <a:rPr lang="x-none" sz="4000" b="1" dirty="0">
                <a:ln w="0">
                  <a:noFill/>
                </a:ln>
                <a:solidFill>
                  <a:schemeClr val="bg1"/>
                </a:solidFill>
                <a:latin typeface="Times New Roman" panose="02020603050405020304" pitchFamily="18" charset="0"/>
                <a:cs typeface="Times New Roman" panose="02020603050405020304" pitchFamily="18" charset="0"/>
              </a:rPr>
              <a:t>BÀI CA </a:t>
            </a:r>
            <a:r>
              <a:rPr lang="x-none" sz="4000" b="1">
                <a:ln w="0">
                  <a:noFill/>
                </a:ln>
                <a:solidFill>
                  <a:schemeClr val="bg1"/>
                </a:solidFill>
                <a:latin typeface="Times New Roman" panose="02020603050405020304" pitchFamily="18" charset="0"/>
                <a:cs typeface="Times New Roman" panose="02020603050405020304" pitchFamily="18" charset="0"/>
              </a:rPr>
              <a:t>DAO </a:t>
            </a:r>
            <a:r>
              <a:rPr lang="en-US" sz="4000" b="1">
                <a:ln w="0">
                  <a:noFill/>
                </a:ln>
                <a:solidFill>
                  <a:schemeClr val="bg1"/>
                </a:solidFill>
                <a:latin typeface="Times New Roman" panose="02020603050405020304" pitchFamily="18" charset="0"/>
                <a:cs typeface="Times New Roman" panose="02020603050405020304" pitchFamily="18" charset="0"/>
              </a:rPr>
              <a:t>2</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srcRect l="13365" r="9985"/>
          <a:stretch/>
        </p:blipFill>
        <p:spPr>
          <a:xfrm>
            <a:off x="7364107" y="1956391"/>
            <a:ext cx="4827893" cy="3306726"/>
          </a:xfrm>
          <a:prstGeom prst="rect">
            <a:avLst/>
          </a:prstGeom>
        </p:spPr>
      </p:pic>
      <p:sp>
        <p:nvSpPr>
          <p:cNvPr id="17" name="Rectangle 16"/>
          <p:cNvSpPr/>
          <p:nvPr/>
        </p:nvSpPr>
        <p:spPr>
          <a:xfrm>
            <a:off x="368594" y="1802239"/>
            <a:ext cx="6680792" cy="2554545"/>
          </a:xfrm>
          <a:prstGeom prst="rect">
            <a:avLst/>
          </a:prstGeom>
        </p:spPr>
        <p:txBody>
          <a:bodyPr wrap="square">
            <a:spAutoFit/>
          </a:bodyPr>
          <a:lstStyle/>
          <a:p>
            <a:r>
              <a:rPr lang="en-US" sz="3200" b="1" i="1" dirty="0">
                <a:solidFill>
                  <a:srgbClr val="0000CC"/>
                </a:solidFill>
                <a:latin typeface="+mj-lt"/>
              </a:rPr>
              <a:t>	</a:t>
            </a:r>
            <a:r>
              <a:rPr lang="vi-VN" sz="3200" b="1" i="1" dirty="0">
                <a:solidFill>
                  <a:srgbClr val="0000CC"/>
                </a:solidFill>
                <a:latin typeface="+mj-lt"/>
              </a:rPr>
              <a:t>Sông nào là sông sâu nhất?</a:t>
            </a:r>
            <a:br>
              <a:rPr lang="vi-VN" sz="3200" b="1" i="1" dirty="0">
                <a:solidFill>
                  <a:srgbClr val="0000CC"/>
                </a:solidFill>
                <a:latin typeface="+mj-lt"/>
              </a:rPr>
            </a:br>
            <a:r>
              <a:rPr lang="vi-VN" sz="3200" b="1" i="1" dirty="0">
                <a:solidFill>
                  <a:srgbClr val="0000CC"/>
                </a:solidFill>
                <a:latin typeface="+mj-lt"/>
              </a:rPr>
              <a:t>Núi nào là núi cao nhất ở nước ta?</a:t>
            </a:r>
            <a:br>
              <a:rPr lang="vi-VN" sz="3200" b="1" i="1" dirty="0">
                <a:solidFill>
                  <a:srgbClr val="0000CC"/>
                </a:solidFill>
                <a:latin typeface="+mj-lt"/>
              </a:rPr>
            </a:br>
            <a:r>
              <a:rPr lang="en-US" sz="3200" b="1" i="1" dirty="0">
                <a:solidFill>
                  <a:srgbClr val="0000CC"/>
                </a:solidFill>
                <a:latin typeface="+mj-lt"/>
              </a:rPr>
              <a:t>	</a:t>
            </a:r>
            <a:r>
              <a:rPr lang="vi-VN" sz="3200" b="1" i="1" dirty="0">
                <a:solidFill>
                  <a:srgbClr val="0000CC"/>
                </a:solidFill>
                <a:latin typeface="+mj-lt"/>
              </a:rPr>
              <a:t>Anh mà giảng được cho ra,</a:t>
            </a:r>
            <a:br>
              <a:rPr lang="vi-VN" sz="3200" b="1" i="1" dirty="0">
                <a:solidFill>
                  <a:srgbClr val="0000CC"/>
                </a:solidFill>
                <a:latin typeface="+mj-lt"/>
              </a:rPr>
            </a:br>
            <a:r>
              <a:rPr lang="vi-VN" sz="3200" b="1" i="1" dirty="0">
                <a:solidFill>
                  <a:srgbClr val="0000CC"/>
                </a:solidFill>
                <a:latin typeface="+mj-lt"/>
              </a:rPr>
              <a:t>Thì em kết nghĩa giao hoà cùng anh.</a:t>
            </a:r>
            <a:br>
              <a:rPr lang="vi-VN" sz="3200" b="1" i="1" dirty="0">
                <a:solidFill>
                  <a:srgbClr val="0000CC"/>
                </a:solidFill>
                <a:latin typeface="+mj-lt"/>
              </a:rPr>
            </a:br>
            <a:endParaRPr lang="en-US" sz="3200" b="1" i="1" dirty="0">
              <a:solidFill>
                <a:srgbClr val="0000CC"/>
              </a:solidFill>
              <a:latin typeface="+mj-lt"/>
            </a:endParaRPr>
          </a:p>
        </p:txBody>
      </p:sp>
      <p:sp>
        <p:nvSpPr>
          <p:cNvPr id="5" name="Rectangle 4"/>
          <p:cNvSpPr/>
          <p:nvPr/>
        </p:nvSpPr>
        <p:spPr>
          <a:xfrm>
            <a:off x="368594" y="1134969"/>
            <a:ext cx="5266662" cy="584775"/>
          </a:xfrm>
          <a:prstGeom prst="rect">
            <a:avLst/>
          </a:prstGeom>
        </p:spPr>
        <p:txBody>
          <a:bodyPr wrap="square">
            <a:spAutoFit/>
          </a:bodyPr>
          <a:lstStyle/>
          <a:p>
            <a:r>
              <a:rPr lang="en-US" sz="3200" b="1" i="1">
                <a:solidFill>
                  <a:srgbClr val="FF0000"/>
                </a:solidFill>
                <a:latin typeface="+mj-lt"/>
              </a:rPr>
              <a:t>- </a:t>
            </a:r>
            <a:r>
              <a:rPr lang="vi-VN" sz="3200" b="1" i="1">
                <a:solidFill>
                  <a:srgbClr val="FF0000"/>
                </a:solidFill>
                <a:latin typeface="+mj-lt"/>
              </a:rPr>
              <a:t>Em đố anh từ </a:t>
            </a:r>
            <a:r>
              <a:rPr lang="en-US" sz="3200" b="1" i="1">
                <a:solidFill>
                  <a:srgbClr val="FF0000"/>
                </a:solidFill>
                <a:latin typeface="Times New Roman" panose="02020603050405020304" pitchFamily="18" charset="0"/>
                <a:cs typeface="Times New Roman" panose="02020603050405020304" pitchFamily="18" charset="0"/>
              </a:rPr>
              <a:t>N</a:t>
            </a:r>
            <a:r>
              <a:rPr lang="vi-VN" sz="3200" b="1" i="1">
                <a:solidFill>
                  <a:srgbClr val="FF0000"/>
                </a:solidFill>
                <a:latin typeface="+mj-lt"/>
              </a:rPr>
              <a:t>am chí </a:t>
            </a:r>
            <a:r>
              <a:rPr lang="en-US" sz="3200" b="1" i="1">
                <a:solidFill>
                  <a:srgbClr val="FF0000"/>
                </a:solidFill>
                <a:latin typeface="Times New Roman" panose="02020603050405020304" pitchFamily="18" charset="0"/>
                <a:cs typeface="Times New Roman" panose="02020603050405020304" pitchFamily="18" charset="0"/>
              </a:rPr>
              <a:t>B</a:t>
            </a:r>
            <a:r>
              <a:rPr lang="vi-VN" sz="3200" b="1" i="1">
                <a:solidFill>
                  <a:srgbClr val="FF0000"/>
                </a:solidFill>
                <a:latin typeface="+mj-lt"/>
              </a:rPr>
              <a:t>ắc</a:t>
            </a:r>
            <a:endParaRPr lang="en-US" sz="3200" b="1" i="1">
              <a:solidFill>
                <a:srgbClr val="FF0000"/>
              </a:solidFill>
              <a:latin typeface="+mj-lt"/>
            </a:endParaRPr>
          </a:p>
        </p:txBody>
      </p:sp>
      <p:sp>
        <p:nvSpPr>
          <p:cNvPr id="6" name="Rectangle 5"/>
          <p:cNvSpPr/>
          <p:nvPr/>
        </p:nvSpPr>
        <p:spPr>
          <a:xfrm>
            <a:off x="368594" y="4185899"/>
            <a:ext cx="6680792" cy="1077218"/>
          </a:xfrm>
          <a:prstGeom prst="rect">
            <a:avLst/>
          </a:prstGeom>
        </p:spPr>
        <p:txBody>
          <a:bodyPr wrap="square">
            <a:spAutoFit/>
          </a:bodyPr>
          <a:lstStyle/>
          <a:p>
            <a:r>
              <a:rPr lang="en-US" sz="3200" b="1" i="1">
                <a:solidFill>
                  <a:srgbClr val="00B050"/>
                </a:solidFill>
                <a:latin typeface="+mj-lt"/>
              </a:rPr>
              <a:t>      - </a:t>
            </a:r>
            <a:r>
              <a:rPr lang="vi-VN" sz="3200" b="1" i="1">
                <a:solidFill>
                  <a:srgbClr val="00B050"/>
                </a:solidFill>
                <a:latin typeface="+mj-lt"/>
              </a:rPr>
              <a:t>Sâu nhất là sông Bạch Đằng</a:t>
            </a:r>
            <a:br>
              <a:rPr lang="vi-VN" sz="3200" b="1" i="1">
                <a:solidFill>
                  <a:srgbClr val="00B050"/>
                </a:solidFill>
                <a:latin typeface="+mj-lt"/>
              </a:rPr>
            </a:br>
            <a:r>
              <a:rPr lang="vi-VN" sz="3200" b="1" i="1">
                <a:solidFill>
                  <a:srgbClr val="00B050"/>
                </a:solidFill>
                <a:latin typeface="+mj-lt"/>
              </a:rPr>
              <a:t>Ba lần giặc đến</a:t>
            </a:r>
            <a:r>
              <a:rPr lang="en-US" sz="3200" b="1" i="1">
                <a:solidFill>
                  <a:srgbClr val="00B050"/>
                </a:solidFill>
                <a:latin typeface="+mj-lt"/>
              </a:rPr>
              <a:t>,</a:t>
            </a:r>
            <a:r>
              <a:rPr lang="vi-VN" sz="3200" b="1" i="1">
                <a:solidFill>
                  <a:srgbClr val="00B050"/>
                </a:solidFill>
                <a:latin typeface="+mj-lt"/>
              </a:rPr>
              <a:t> ba lần giặc tan.</a:t>
            </a:r>
            <a:r>
              <a:rPr lang="en-US" sz="3200" b="1" i="1">
                <a:solidFill>
                  <a:srgbClr val="00B050"/>
                </a:solidFill>
                <a:latin typeface="+mj-lt"/>
              </a:rPr>
              <a:t>	</a:t>
            </a:r>
          </a:p>
        </p:txBody>
      </p:sp>
      <p:sp>
        <p:nvSpPr>
          <p:cNvPr id="7" name="Rectangle 6"/>
          <p:cNvSpPr/>
          <p:nvPr/>
        </p:nvSpPr>
        <p:spPr>
          <a:xfrm>
            <a:off x="368594" y="5308528"/>
            <a:ext cx="6086527" cy="1077218"/>
          </a:xfrm>
          <a:prstGeom prst="rect">
            <a:avLst/>
          </a:prstGeom>
        </p:spPr>
        <p:txBody>
          <a:bodyPr wrap="square">
            <a:spAutoFit/>
          </a:bodyPr>
          <a:lstStyle/>
          <a:p>
            <a:r>
              <a:rPr lang="en-US" sz="3200" b="1" i="1" dirty="0">
                <a:solidFill>
                  <a:srgbClr val="0000CC"/>
                </a:solidFill>
                <a:latin typeface="+mj-lt"/>
              </a:rPr>
              <a:t>      </a:t>
            </a:r>
            <a:r>
              <a:rPr lang="vi-VN" sz="3200" b="1" i="1" dirty="0">
                <a:solidFill>
                  <a:srgbClr val="00B050"/>
                </a:solidFill>
                <a:latin typeface="+mj-lt"/>
              </a:rPr>
              <a:t>Cao nhất là núi Lam Sơn,</a:t>
            </a:r>
            <a:br>
              <a:rPr lang="vi-VN" sz="3200" b="1" i="1" dirty="0">
                <a:solidFill>
                  <a:srgbClr val="00B050"/>
                </a:solidFill>
                <a:latin typeface="+mj-lt"/>
              </a:rPr>
            </a:br>
            <a:r>
              <a:rPr lang="vi-VN" sz="3200" b="1" i="1" dirty="0">
                <a:solidFill>
                  <a:srgbClr val="00B050"/>
                </a:solidFill>
                <a:latin typeface="+mj-lt"/>
              </a:rPr>
              <a:t>Có ông Lê Lợi trong ngàn bước ra.</a:t>
            </a:r>
            <a:endParaRPr lang="en-US" sz="3200" b="1" i="1" dirty="0">
              <a:solidFill>
                <a:srgbClr val="00B050"/>
              </a:solidFill>
              <a:latin typeface="+mj-lt"/>
            </a:endParaRPr>
          </a:p>
        </p:txBody>
      </p:sp>
    </p:spTree>
    <p:extLst>
      <p:ext uri="{BB962C8B-B14F-4D97-AF65-F5344CB8AC3E}">
        <p14:creationId xmlns:p14="http://schemas.microsoft.com/office/powerpoint/2010/main" val="3965134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2. BÀI CA DAO 2</a:t>
            </a: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143339" y="836712"/>
            <a:ext cx="3010408" cy="666786"/>
          </a:xfrm>
          <a:prstGeom prst="rect">
            <a:avLst/>
          </a:prstGeom>
          <a:noFill/>
        </p:spPr>
        <p:txBody>
          <a:bodyPr wrap="square" rtlCol="0">
            <a:spAutoFit/>
          </a:bodyPr>
          <a:lstStyle/>
          <a:p>
            <a:r>
              <a:rPr lang="vi-VN" sz="3733" b="1" dirty="0">
                <a:solidFill>
                  <a:srgbClr val="0000CC"/>
                </a:solidFill>
                <a:latin typeface="Times New Roman" panose="02020603050405020304" pitchFamily="18" charset="0"/>
                <a:cs typeface="Times New Roman" panose="02020603050405020304" pitchFamily="18" charset="0"/>
              </a:rPr>
              <a:t>- Hình </a:t>
            </a:r>
            <a:r>
              <a:rPr lang="vi-VN" sz="3733" b="1">
                <a:solidFill>
                  <a:srgbClr val="0000CC"/>
                </a:solidFill>
                <a:latin typeface="Times New Roman" panose="02020603050405020304" pitchFamily="18" charset="0"/>
                <a:cs typeface="Times New Roman" panose="02020603050405020304" pitchFamily="18" charset="0"/>
              </a:rPr>
              <a:t>thức: </a:t>
            </a:r>
            <a:endParaRPr lang="x-none" sz="3733" b="1" dirty="0">
              <a:solidFill>
                <a:srgbClr val="0000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28193B60-568B-4E4B-B121-5FD408BDE909}"/>
              </a:ext>
            </a:extLst>
          </p:cNvPr>
          <p:cNvSpPr txBox="1"/>
          <p:nvPr/>
        </p:nvSpPr>
        <p:spPr>
          <a:xfrm>
            <a:off x="2771637" y="851556"/>
            <a:ext cx="1971887" cy="666786"/>
          </a:xfrm>
          <a:prstGeom prst="rect">
            <a:avLst/>
          </a:prstGeom>
          <a:noFill/>
        </p:spPr>
        <p:txBody>
          <a:bodyPr wrap="square" rtlCol="0">
            <a:spAutoFit/>
          </a:bodyPr>
          <a:lstStyle/>
          <a:p>
            <a:r>
              <a:rPr lang="en-US" sz="3733" b="1">
                <a:solidFill>
                  <a:srgbClr val="0000CC"/>
                </a:solidFill>
                <a:latin typeface="Times New Roman" panose="02020603050405020304" pitchFamily="18" charset="0"/>
                <a:cs typeface="Times New Roman" panose="02020603050405020304" pitchFamily="18" charset="0"/>
              </a:rPr>
              <a:t>Đ</a:t>
            </a:r>
            <a:r>
              <a:rPr lang="vi-VN" sz="3733" b="1">
                <a:solidFill>
                  <a:srgbClr val="0000CC"/>
                </a:solidFill>
                <a:latin typeface="Times New Roman" panose="02020603050405020304" pitchFamily="18" charset="0"/>
                <a:cs typeface="Times New Roman" panose="02020603050405020304" pitchFamily="18" charset="0"/>
              </a:rPr>
              <a:t>ối </a:t>
            </a:r>
            <a:r>
              <a:rPr lang="vi-VN" sz="3733" b="1" dirty="0">
                <a:solidFill>
                  <a:srgbClr val="0000CC"/>
                </a:solidFill>
                <a:latin typeface="Times New Roman" panose="02020603050405020304" pitchFamily="18" charset="0"/>
                <a:cs typeface="Times New Roman" panose="02020603050405020304" pitchFamily="18" charset="0"/>
              </a:rPr>
              <a:t>đáp </a:t>
            </a:r>
            <a:endParaRPr lang="x-none" sz="3733" b="1" dirty="0">
              <a:solidFill>
                <a:srgbClr val="0000CC"/>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320653" y="953191"/>
            <a:ext cx="9758435" cy="5680019"/>
            <a:chOff x="1415478" y="1459587"/>
            <a:chExt cx="9758435" cy="5680019"/>
          </a:xfrm>
        </p:grpSpPr>
        <p:grpSp>
          <p:nvGrpSpPr>
            <p:cNvPr id="27" name="Group 26"/>
            <p:cNvGrpSpPr/>
            <p:nvPr/>
          </p:nvGrpSpPr>
          <p:grpSpPr>
            <a:xfrm>
              <a:off x="5087598" y="1459587"/>
              <a:ext cx="6086315" cy="2404998"/>
              <a:chOff x="4194107" y="-527813"/>
              <a:chExt cx="5034123" cy="2404998"/>
            </a:xfrm>
          </p:grpSpPr>
          <p:sp>
            <p:nvSpPr>
              <p:cNvPr id="39" name="Cloud Callout 38">
                <a:extLst>
                  <a:ext uri="{FF2B5EF4-FFF2-40B4-BE49-F238E27FC236}">
                    <a16:creationId xmlns="" xmlns:a16="http://schemas.microsoft.com/office/drawing/2014/main" id="{9EB7FC2F-3FF6-4446-9082-BCB781F05F64}"/>
                  </a:ext>
                </a:extLst>
              </p:cNvPr>
              <p:cNvSpPr/>
              <p:nvPr/>
            </p:nvSpPr>
            <p:spPr>
              <a:xfrm rot="21283666">
                <a:off x="4194107" y="-527813"/>
                <a:ext cx="5034123" cy="2404998"/>
              </a:xfrm>
              <a:prstGeom prst="cloudCallout">
                <a:avLst>
                  <a:gd name="adj1" fmla="val -79316"/>
                  <a:gd name="adj2" fmla="val 5169"/>
                </a:avLst>
              </a:prstGeom>
              <a:solidFill>
                <a:srgbClr val="FF99FF"/>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2400">
                  <a:latin typeface="Times New Roman" pitchFamily="18" charset="0"/>
                  <a:cs typeface="Times New Roman" pitchFamily="18" charset="0"/>
                </a:endParaRPr>
              </a:p>
            </p:txBody>
          </p:sp>
          <p:sp>
            <p:nvSpPr>
              <p:cNvPr id="40" name="TextBox 39">
                <a:extLst>
                  <a:ext uri="{FF2B5EF4-FFF2-40B4-BE49-F238E27FC236}">
                    <a16:creationId xmlns="" xmlns:a16="http://schemas.microsoft.com/office/drawing/2014/main" id="{CE1294FE-555E-EF45-8A15-DCBCF6818917}"/>
                  </a:ext>
                </a:extLst>
              </p:cNvPr>
              <p:cNvSpPr txBox="1"/>
              <p:nvPr/>
            </p:nvSpPr>
            <p:spPr>
              <a:xfrm rot="20915002">
                <a:off x="4213435" y="-74900"/>
                <a:ext cx="4908654" cy="1815690"/>
              </a:xfrm>
              <a:prstGeom prst="rect">
                <a:avLst/>
              </a:prstGeom>
              <a:noFill/>
            </p:spPr>
            <p:txBody>
              <a:bodyPr wrap="square" rtlCol="0">
                <a:spAutoFit/>
              </a:bodyPr>
              <a:lstStyle/>
              <a:p>
                <a:pPr algn="ctr"/>
                <a:r>
                  <a:rPr lang="en-US" sz="3733" i="1" dirty="0" err="1">
                    <a:latin typeface="Times New Roman" pitchFamily="18" charset="0"/>
                    <a:cs typeface="Times New Roman" pitchFamily="18" charset="0"/>
                  </a:rPr>
                  <a:t>Sông</a:t>
                </a:r>
                <a:r>
                  <a:rPr lang="en-US" sz="3733" i="1" dirty="0">
                    <a:latin typeface="Times New Roman" pitchFamily="18" charset="0"/>
                    <a:cs typeface="Times New Roman" pitchFamily="18" charset="0"/>
                  </a:rPr>
                  <a:t> </a:t>
                </a:r>
                <a:r>
                  <a:rPr lang="en-US" sz="3733" i="1" err="1">
                    <a:latin typeface="Times New Roman" pitchFamily="18" charset="0"/>
                    <a:cs typeface="Times New Roman" pitchFamily="18" charset="0"/>
                  </a:rPr>
                  <a:t>nào</a:t>
                </a:r>
                <a:r>
                  <a:rPr lang="en-US" sz="3733" i="1">
                    <a:latin typeface="Times New Roman" pitchFamily="18" charset="0"/>
                    <a:cs typeface="Times New Roman" pitchFamily="18" charset="0"/>
                  </a:rPr>
                  <a:t> là sông sâu nhất? Núi </a:t>
                </a:r>
                <a:r>
                  <a:rPr lang="en-US" sz="3733" i="1" err="1">
                    <a:latin typeface="Times New Roman" pitchFamily="18" charset="0"/>
                    <a:cs typeface="Times New Roman" pitchFamily="18" charset="0"/>
                  </a:rPr>
                  <a:t>nào</a:t>
                </a:r>
                <a:r>
                  <a:rPr lang="en-US" sz="3733" i="1">
                    <a:latin typeface="Times New Roman" pitchFamily="18" charset="0"/>
                    <a:cs typeface="Times New Roman" pitchFamily="18" charset="0"/>
                  </a:rPr>
                  <a:t> là núi cao nhất?</a:t>
                </a:r>
                <a:endParaRPr lang="en-US" sz="3733" i="1" dirty="0">
                  <a:latin typeface="Times New Roman" pitchFamily="18" charset="0"/>
                  <a:cs typeface="Times New Roman" pitchFamily="18" charset="0"/>
                </a:endParaRPr>
              </a:p>
            </p:txBody>
          </p:sp>
        </p:grpSp>
        <p:grpSp>
          <p:nvGrpSpPr>
            <p:cNvPr id="28" name="Group 27"/>
            <p:cNvGrpSpPr/>
            <p:nvPr/>
          </p:nvGrpSpPr>
          <p:grpSpPr>
            <a:xfrm>
              <a:off x="1415478" y="2277311"/>
              <a:ext cx="2239347" cy="4862295"/>
              <a:chOff x="90432" y="2082866"/>
              <a:chExt cx="2239347" cy="4862295"/>
            </a:xfrm>
          </p:grpSpPr>
          <p:pic>
            <p:nvPicPr>
              <p:cNvPr id="29" name="Picture 28" descr="A picture containing toy, doll&#10;&#10;Description automatically generated">
                <a:extLst>
                  <a:ext uri="{FF2B5EF4-FFF2-40B4-BE49-F238E27FC236}">
                    <a16:creationId xmlns="" xmlns:a16="http://schemas.microsoft.com/office/drawing/2014/main" id="{0B00DE4F-A960-5949-9CF6-6B73171A559F}"/>
                  </a:ext>
                </a:extLst>
              </p:cNvPr>
              <p:cNvPicPr>
                <a:picLocks noChangeAspect="1"/>
              </p:cNvPicPr>
              <p:nvPr/>
            </p:nvPicPr>
            <p:blipFill rotWithShape="1">
              <a:blip r:embed="rId2">
                <a:extLst>
                  <a:ext uri="{28A0092B-C50C-407E-A947-70E740481C1C}">
                    <a14:useLocalDpi xmlns:a14="http://schemas.microsoft.com/office/drawing/2010/main" val="0"/>
                  </a:ext>
                </a:extLst>
              </a:blip>
              <a:srcRect l="21202" r="21222" b="3696"/>
              <a:stretch/>
            </p:blipFill>
            <p:spPr>
              <a:xfrm>
                <a:off x="90432" y="2082866"/>
                <a:ext cx="2239347" cy="4862295"/>
              </a:xfrm>
              <a:prstGeom prst="rect">
                <a:avLst/>
              </a:prstGeom>
            </p:spPr>
          </p:pic>
          <p:sp>
            <p:nvSpPr>
              <p:cNvPr id="31" name="TextBox 30">
                <a:extLst>
                  <a:ext uri="{FF2B5EF4-FFF2-40B4-BE49-F238E27FC236}">
                    <a16:creationId xmlns="" xmlns:a16="http://schemas.microsoft.com/office/drawing/2014/main" id="{28193B60-568B-4E4B-B121-5FD408BDE909}"/>
                  </a:ext>
                </a:extLst>
              </p:cNvPr>
              <p:cNvSpPr txBox="1"/>
              <p:nvPr/>
            </p:nvSpPr>
            <p:spPr>
              <a:xfrm>
                <a:off x="757239" y="5040655"/>
                <a:ext cx="1023962" cy="666786"/>
              </a:xfrm>
              <a:prstGeom prst="rect">
                <a:avLst/>
              </a:prstGeom>
              <a:noFill/>
            </p:spPr>
            <p:txBody>
              <a:bodyPr wrap="square" rtlCol="0">
                <a:spAutoFit/>
              </a:bodyPr>
              <a:lstStyle/>
              <a:p>
                <a:r>
                  <a:rPr lang="en-US" sz="3733" b="1">
                    <a:solidFill>
                      <a:srgbClr val="0000CC"/>
                    </a:solidFill>
                    <a:latin typeface="Times New Roman" panose="02020603050405020304" pitchFamily="18" charset="0"/>
                    <a:cs typeface="Times New Roman" panose="02020603050405020304" pitchFamily="18" charset="0"/>
                  </a:rPr>
                  <a:t>Đ</a:t>
                </a:r>
                <a:r>
                  <a:rPr lang="vi-VN" sz="3733" b="1">
                    <a:solidFill>
                      <a:srgbClr val="0000CC"/>
                    </a:solidFill>
                    <a:latin typeface="Times New Roman" panose="02020603050405020304" pitchFamily="18" charset="0"/>
                    <a:cs typeface="Times New Roman" panose="02020603050405020304" pitchFamily="18" charset="0"/>
                  </a:rPr>
                  <a:t>ối </a:t>
                </a:r>
                <a:endParaRPr lang="x-none" sz="3733" b="1" dirty="0">
                  <a:solidFill>
                    <a:srgbClr val="0000CC"/>
                  </a:solidFill>
                  <a:latin typeface="Times New Roman" panose="02020603050405020304" pitchFamily="18" charset="0"/>
                  <a:cs typeface="Times New Roman" panose="02020603050405020304" pitchFamily="18" charset="0"/>
                </a:endParaRPr>
              </a:p>
            </p:txBody>
          </p:sp>
        </p:grpSp>
      </p:grpSp>
      <p:grpSp>
        <p:nvGrpSpPr>
          <p:cNvPr id="44" name="Group 43"/>
          <p:cNvGrpSpPr/>
          <p:nvPr/>
        </p:nvGrpSpPr>
        <p:grpSpPr>
          <a:xfrm>
            <a:off x="2478398" y="1434684"/>
            <a:ext cx="9394851" cy="5327499"/>
            <a:chOff x="2650969" y="1220756"/>
            <a:chExt cx="9394851" cy="5327499"/>
          </a:xfrm>
        </p:grpSpPr>
        <p:grpSp>
          <p:nvGrpSpPr>
            <p:cNvPr id="45" name="Group 44"/>
            <p:cNvGrpSpPr/>
            <p:nvPr/>
          </p:nvGrpSpPr>
          <p:grpSpPr>
            <a:xfrm rot="20612251">
              <a:off x="2650969" y="3884475"/>
              <a:ext cx="6339998" cy="2489870"/>
              <a:chOff x="2232317" y="5816732"/>
              <a:chExt cx="4798540" cy="4197996"/>
            </a:xfrm>
          </p:grpSpPr>
          <p:sp>
            <p:nvSpPr>
              <p:cNvPr id="49" name="Cloud Callout 48">
                <a:extLst>
                  <a:ext uri="{FF2B5EF4-FFF2-40B4-BE49-F238E27FC236}">
                    <a16:creationId xmlns="" xmlns:a16="http://schemas.microsoft.com/office/drawing/2014/main" id="{EE7063C8-6D37-DE49-87B0-47553FF916AA}"/>
                  </a:ext>
                </a:extLst>
              </p:cNvPr>
              <p:cNvSpPr/>
              <p:nvPr/>
            </p:nvSpPr>
            <p:spPr>
              <a:xfrm rot="16499194">
                <a:off x="2532589" y="5516460"/>
                <a:ext cx="4197996" cy="4798540"/>
              </a:xfrm>
              <a:prstGeom prst="cloudCallout">
                <a:avLst>
                  <a:gd name="adj1" fmla="val 85729"/>
                  <a:gd name="adj2" fmla="val 77024"/>
                </a:avLst>
              </a:prstGeom>
              <a:solidFill>
                <a:schemeClr val="accent1">
                  <a:lumMod val="60000"/>
                  <a:lumOff val="40000"/>
                </a:schemeClr>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2400">
                  <a:latin typeface="Times New Roman" pitchFamily="18" charset="0"/>
                  <a:cs typeface="Times New Roman" pitchFamily="18" charset="0"/>
                </a:endParaRPr>
              </a:p>
            </p:txBody>
          </p:sp>
          <p:sp>
            <p:nvSpPr>
              <p:cNvPr id="50" name="TextBox 49">
                <a:extLst>
                  <a:ext uri="{FF2B5EF4-FFF2-40B4-BE49-F238E27FC236}">
                    <a16:creationId xmlns="" xmlns:a16="http://schemas.microsoft.com/office/drawing/2014/main" id="{791BA1C7-E73F-2841-B7B7-59BBED760765}"/>
                  </a:ext>
                </a:extLst>
              </p:cNvPr>
              <p:cNvSpPr txBox="1"/>
              <p:nvPr/>
            </p:nvSpPr>
            <p:spPr>
              <a:xfrm rot="220746">
                <a:off x="2499843" y="6360769"/>
                <a:ext cx="3841306" cy="2319065"/>
              </a:xfrm>
              <a:prstGeom prst="rect">
                <a:avLst/>
              </a:prstGeom>
              <a:noFill/>
            </p:spPr>
            <p:txBody>
              <a:bodyPr wrap="square" rtlCol="0">
                <a:spAutoFit/>
              </a:bodyPr>
              <a:lstStyle/>
              <a:p>
                <a:pPr algn="ctr"/>
                <a:r>
                  <a:rPr lang="en-US" sz="3733" i="1" dirty="0" err="1">
                    <a:latin typeface="Times New Roman" pitchFamily="18" charset="0"/>
                    <a:cs typeface="Times New Roman" pitchFamily="18" charset="0"/>
                  </a:rPr>
                  <a:t>Sâu</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nhất</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là</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sông</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Bạch</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Đằng</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cao</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nhất</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là</a:t>
                </a:r>
                <a:r>
                  <a:rPr lang="en-US" sz="3733" i="1" dirty="0">
                    <a:latin typeface="Times New Roman" pitchFamily="18" charset="0"/>
                    <a:cs typeface="Times New Roman" pitchFamily="18" charset="0"/>
                  </a:rPr>
                  <a:t> </a:t>
                </a:r>
                <a:r>
                  <a:rPr lang="en-US" sz="3733" i="1" dirty="0" err="1">
                    <a:latin typeface="Times New Roman" pitchFamily="18" charset="0"/>
                    <a:cs typeface="Times New Roman" pitchFamily="18" charset="0"/>
                  </a:rPr>
                  <a:t>núi</a:t>
                </a:r>
                <a:r>
                  <a:rPr lang="en-US" sz="3733" i="1" dirty="0">
                    <a:latin typeface="Times New Roman" pitchFamily="18" charset="0"/>
                    <a:cs typeface="Times New Roman" pitchFamily="18" charset="0"/>
                  </a:rPr>
                  <a:t> Lam </a:t>
                </a:r>
                <a:r>
                  <a:rPr lang="en-US" sz="3733" i="1" dirty="0" err="1">
                    <a:latin typeface="Times New Roman" pitchFamily="18" charset="0"/>
                    <a:cs typeface="Times New Roman" pitchFamily="18" charset="0"/>
                  </a:rPr>
                  <a:t>Sơn</a:t>
                </a:r>
                <a:r>
                  <a:rPr lang="en-US" sz="3733" i="1" dirty="0">
                    <a:latin typeface="Times New Roman" pitchFamily="18" charset="0"/>
                    <a:cs typeface="Times New Roman" pitchFamily="18" charset="0"/>
                  </a:rPr>
                  <a:t>…</a:t>
                </a:r>
              </a:p>
            </p:txBody>
          </p:sp>
        </p:grpSp>
        <p:grpSp>
          <p:nvGrpSpPr>
            <p:cNvPr id="46" name="Group 45"/>
            <p:cNvGrpSpPr/>
            <p:nvPr/>
          </p:nvGrpSpPr>
          <p:grpSpPr>
            <a:xfrm>
              <a:off x="9946432" y="1220756"/>
              <a:ext cx="2099388" cy="5327499"/>
              <a:chOff x="9946432" y="1220756"/>
              <a:chExt cx="2099388" cy="5327499"/>
            </a:xfrm>
          </p:grpSpPr>
          <p:pic>
            <p:nvPicPr>
              <p:cNvPr id="47" name="Picture 46" descr="A picture containing toy, accessory, vector graphics&#10;&#10;Description automatically generated">
                <a:extLst>
                  <a:ext uri="{FF2B5EF4-FFF2-40B4-BE49-F238E27FC236}">
                    <a16:creationId xmlns="" xmlns:a16="http://schemas.microsoft.com/office/drawing/2014/main" id="{A6C3ED8F-38D8-A444-8443-21B0E3B8ADE9}"/>
                  </a:ext>
                </a:extLst>
              </p:cNvPr>
              <p:cNvPicPr>
                <a:picLocks noChangeAspect="1"/>
              </p:cNvPicPr>
              <p:nvPr/>
            </p:nvPicPr>
            <p:blipFill rotWithShape="1">
              <a:blip r:embed="rId3">
                <a:extLst>
                  <a:ext uri="{28A0092B-C50C-407E-A947-70E740481C1C}">
                    <a14:useLocalDpi xmlns:a14="http://schemas.microsoft.com/office/drawing/2010/main" val="0"/>
                  </a:ext>
                </a:extLst>
              </a:blip>
              <a:srcRect l="25044" r="30623"/>
              <a:stretch/>
            </p:blipFill>
            <p:spPr>
              <a:xfrm flipH="1">
                <a:off x="9946432" y="1220756"/>
                <a:ext cx="2099388" cy="5327499"/>
              </a:xfrm>
              <a:prstGeom prst="rect">
                <a:avLst/>
              </a:prstGeom>
            </p:spPr>
          </p:pic>
          <p:sp>
            <p:nvSpPr>
              <p:cNvPr id="48" name="TextBox 47">
                <a:extLst>
                  <a:ext uri="{FF2B5EF4-FFF2-40B4-BE49-F238E27FC236}">
                    <a16:creationId xmlns="" xmlns:a16="http://schemas.microsoft.com/office/drawing/2014/main" id="{28193B60-568B-4E4B-B121-5FD408BDE909}"/>
                  </a:ext>
                </a:extLst>
              </p:cNvPr>
              <p:cNvSpPr txBox="1"/>
              <p:nvPr/>
            </p:nvSpPr>
            <p:spPr>
              <a:xfrm>
                <a:off x="10487692" y="4890697"/>
                <a:ext cx="1130859" cy="666786"/>
              </a:xfrm>
              <a:prstGeom prst="rect">
                <a:avLst/>
              </a:prstGeom>
              <a:noFill/>
            </p:spPr>
            <p:txBody>
              <a:bodyPr wrap="square" rtlCol="0">
                <a:spAutoFit/>
              </a:bodyPr>
              <a:lstStyle/>
              <a:p>
                <a:r>
                  <a:rPr lang="en-US" sz="3733" b="1">
                    <a:solidFill>
                      <a:srgbClr val="FF0000"/>
                    </a:solidFill>
                    <a:latin typeface="Times New Roman" panose="02020603050405020304" pitchFamily="18" charset="0"/>
                    <a:cs typeface="Times New Roman" panose="02020603050405020304" pitchFamily="18" charset="0"/>
                  </a:rPr>
                  <a:t>Đ</a:t>
                </a:r>
                <a:r>
                  <a:rPr lang="vi-VN" sz="3733" b="1">
                    <a:solidFill>
                      <a:srgbClr val="FF0000"/>
                    </a:solidFill>
                    <a:latin typeface="Times New Roman" panose="02020603050405020304" pitchFamily="18" charset="0"/>
                    <a:cs typeface="Times New Roman" panose="02020603050405020304" pitchFamily="18" charset="0"/>
                  </a:rPr>
                  <a:t>áp </a:t>
                </a:r>
                <a:endParaRPr lang="x-none" sz="3733" b="1" dirty="0">
                  <a:solidFill>
                    <a:srgbClr val="FF0000"/>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547935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right)">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2. BÀI CA DAO 2</a:t>
            </a:r>
          </a:p>
        </p:txBody>
      </p:sp>
      <p:pic>
        <p:nvPicPr>
          <p:cNvPr id="46" name="Picture 45" descr="A picture containing toy, doll&#10;&#10;Description automatically generated">
            <a:extLst>
              <a:ext uri="{FF2B5EF4-FFF2-40B4-BE49-F238E27FC236}">
                <a16:creationId xmlns="" xmlns:a16="http://schemas.microsoft.com/office/drawing/2014/main" id="{0B00DE4F-A960-5949-9CF6-6B73171A559F}"/>
              </a:ext>
            </a:extLst>
          </p:cNvPr>
          <p:cNvPicPr>
            <a:picLocks noChangeAspect="1"/>
          </p:cNvPicPr>
          <p:nvPr/>
        </p:nvPicPr>
        <p:blipFill rotWithShape="1">
          <a:blip r:embed="rId2">
            <a:extLst>
              <a:ext uri="{28A0092B-C50C-407E-A947-70E740481C1C}">
                <a14:useLocalDpi xmlns:a14="http://schemas.microsoft.com/office/drawing/2010/main" val="0"/>
              </a:ext>
            </a:extLst>
          </a:blip>
          <a:srcRect l="21202" r="21222" b="3696"/>
          <a:stretch/>
        </p:blipFill>
        <p:spPr>
          <a:xfrm>
            <a:off x="7177675" y="2554686"/>
            <a:ext cx="2239347" cy="4862295"/>
          </a:xfrm>
          <a:prstGeom prst="rect">
            <a:avLst/>
          </a:prstGeom>
        </p:spPr>
      </p:pic>
      <p:grpSp>
        <p:nvGrpSpPr>
          <p:cNvPr id="47" name="Group 46"/>
          <p:cNvGrpSpPr/>
          <p:nvPr/>
        </p:nvGrpSpPr>
        <p:grpSpPr>
          <a:xfrm>
            <a:off x="9774545" y="1434683"/>
            <a:ext cx="2099388" cy="5327499"/>
            <a:chOff x="9946432" y="1220756"/>
            <a:chExt cx="2099388" cy="5327499"/>
          </a:xfrm>
        </p:grpSpPr>
        <p:pic>
          <p:nvPicPr>
            <p:cNvPr id="48" name="Picture 47" descr="A picture containing toy, accessory, vector graphics&#10;&#10;Description automatically generated">
              <a:extLst>
                <a:ext uri="{FF2B5EF4-FFF2-40B4-BE49-F238E27FC236}">
                  <a16:creationId xmlns="" xmlns:a16="http://schemas.microsoft.com/office/drawing/2014/main" id="{A6C3ED8F-38D8-A444-8443-21B0E3B8ADE9}"/>
                </a:ext>
              </a:extLst>
            </p:cNvPr>
            <p:cNvPicPr>
              <a:picLocks noChangeAspect="1"/>
            </p:cNvPicPr>
            <p:nvPr/>
          </p:nvPicPr>
          <p:blipFill rotWithShape="1">
            <a:blip r:embed="rId3">
              <a:extLst>
                <a:ext uri="{28A0092B-C50C-407E-A947-70E740481C1C}">
                  <a14:useLocalDpi xmlns:a14="http://schemas.microsoft.com/office/drawing/2010/main" val="0"/>
                </a:ext>
              </a:extLst>
            </a:blip>
            <a:srcRect l="25044" r="30623"/>
            <a:stretch/>
          </p:blipFill>
          <p:spPr>
            <a:xfrm flipH="1">
              <a:off x="9946432" y="1220756"/>
              <a:ext cx="2099388" cy="5327499"/>
            </a:xfrm>
            <a:prstGeom prst="rect">
              <a:avLst/>
            </a:prstGeom>
          </p:spPr>
        </p:pic>
        <p:sp>
          <p:nvSpPr>
            <p:cNvPr id="49" name="TextBox 48">
              <a:extLst>
                <a:ext uri="{FF2B5EF4-FFF2-40B4-BE49-F238E27FC236}">
                  <a16:creationId xmlns="" xmlns:a16="http://schemas.microsoft.com/office/drawing/2014/main" id="{28193B60-568B-4E4B-B121-5FD408BDE909}"/>
                </a:ext>
              </a:extLst>
            </p:cNvPr>
            <p:cNvSpPr txBox="1"/>
            <p:nvPr/>
          </p:nvSpPr>
          <p:spPr>
            <a:xfrm>
              <a:off x="10487692" y="4890697"/>
              <a:ext cx="1130859" cy="666786"/>
            </a:xfrm>
            <a:prstGeom prst="rect">
              <a:avLst/>
            </a:prstGeom>
            <a:noFill/>
          </p:spPr>
          <p:txBody>
            <a:bodyPr wrap="square" rtlCol="0">
              <a:spAutoFit/>
            </a:bodyPr>
            <a:lstStyle/>
            <a:p>
              <a:r>
                <a:rPr lang="en-US" sz="3733" b="1">
                  <a:solidFill>
                    <a:srgbClr val="FF0000"/>
                  </a:solidFill>
                  <a:latin typeface="Times New Roman" panose="02020603050405020304" pitchFamily="18" charset="0"/>
                  <a:cs typeface="Times New Roman" panose="02020603050405020304" pitchFamily="18" charset="0"/>
                </a:rPr>
                <a:t>Đ</a:t>
              </a:r>
              <a:r>
                <a:rPr lang="vi-VN" sz="3733" b="1">
                  <a:solidFill>
                    <a:srgbClr val="FF0000"/>
                  </a:solidFill>
                  <a:latin typeface="Times New Roman" panose="02020603050405020304" pitchFamily="18" charset="0"/>
                  <a:cs typeface="Times New Roman" panose="02020603050405020304" pitchFamily="18" charset="0"/>
                </a:rPr>
                <a:t>áp </a:t>
              </a:r>
              <a:endParaRPr lang="x-none" sz="3733" b="1" dirty="0">
                <a:solidFill>
                  <a:srgbClr val="FF0000"/>
                </a:solidFill>
                <a:latin typeface="Times New Roman" panose="02020603050405020304" pitchFamily="18" charset="0"/>
                <a:cs typeface="Times New Roman" panose="02020603050405020304" pitchFamily="18" charset="0"/>
              </a:endParaRPr>
            </a:p>
          </p:txBody>
        </p:sp>
      </p:grpSp>
      <p:pic>
        <p:nvPicPr>
          <p:cNvPr id="11" name="Picture 10"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28604">
            <a:off x="8300173" y="870905"/>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AD78D63D-98D4-CF47-AFBF-7696284B851D}"/>
              </a:ext>
            </a:extLst>
          </p:cNvPr>
          <p:cNvSpPr txBox="1"/>
          <p:nvPr/>
        </p:nvSpPr>
        <p:spPr>
          <a:xfrm>
            <a:off x="442912" y="1753671"/>
            <a:ext cx="6924539" cy="2308324"/>
          </a:xfrm>
          <a:prstGeom prst="rect">
            <a:avLst/>
          </a:prstGeom>
          <a:noFill/>
        </p:spPr>
        <p:txBody>
          <a:bodyPr wrap="square" rtlCol="0">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thuật</a:t>
            </a:r>
            <a:r>
              <a:rPr lang="en-US" sz="3600" b="1" dirty="0">
                <a:solidFill>
                  <a:srgbClr val="0000CC"/>
                </a:solidFill>
                <a:latin typeface="Times New Roman" panose="02020603050405020304" pitchFamily="18" charset="0"/>
                <a:cs typeface="Times New Roman" panose="02020603050405020304" pitchFamily="18" charset="0"/>
              </a:rPr>
              <a:t>: Đ</a:t>
            </a:r>
            <a:r>
              <a:rPr lang="vi-VN" sz="3600" b="1" dirty="0">
                <a:solidFill>
                  <a:srgbClr val="0000CC"/>
                </a:solidFill>
                <a:latin typeface="Times New Roman" panose="02020603050405020304" pitchFamily="18" charset="0"/>
                <a:cs typeface="Times New Roman" panose="02020603050405020304" pitchFamily="18" charset="0"/>
              </a:rPr>
              <a:t>ối đáp </a:t>
            </a:r>
            <a:endParaRPr lang="x-none" sz="3600" b="1">
              <a:solidFill>
                <a:srgbClr val="0000CC"/>
              </a:solidFill>
              <a:latin typeface="Times New Roman" panose="02020603050405020304" pitchFamily="18" charset="0"/>
              <a:cs typeface="Times New Roman" panose="02020603050405020304" pitchFamily="18" charset="0"/>
            </a:endParaRPr>
          </a:p>
          <a:p>
            <a:pPr algn="just"/>
            <a:r>
              <a:rPr lang="vi-VN"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Nội</a:t>
            </a:r>
            <a:r>
              <a:rPr lang="en-US" sz="3600" b="1" dirty="0">
                <a:solidFill>
                  <a:srgbClr val="0000CC"/>
                </a:solidFill>
                <a:latin typeface="Times New Roman" panose="02020603050405020304" pitchFamily="18" charset="0"/>
                <a:cs typeface="Times New Roman" panose="02020603050405020304" pitchFamily="18" charset="0"/>
              </a:rPr>
              <a:t> dung: </a:t>
            </a:r>
            <a:r>
              <a:rPr lang="vi-VN" sz="3600" b="1" dirty="0">
                <a:solidFill>
                  <a:srgbClr val="0000CC"/>
                </a:solidFill>
                <a:latin typeface="Times New Roman" panose="02020603050405020304" pitchFamily="18" charset="0"/>
                <a:cs typeface="Times New Roman" panose="02020603050405020304" pitchFamily="18" charset="0"/>
              </a:rPr>
              <a:t>Niềm tự hào về truyền thống đánh giặc giữ nước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t</a:t>
            </a:r>
            <a:r>
              <a:rPr lang="x-none" sz="3600" b="1">
                <a:solidFill>
                  <a:srgbClr val="0000CC"/>
                </a:solidFill>
                <a:latin typeface="Times New Roman" panose="02020603050405020304" pitchFamily="18" charset="0"/>
                <a:cs typeface="Times New Roman" panose="02020603050405020304" pitchFamily="18" charset="0"/>
              </a:rPr>
              <a:t>ình </a:t>
            </a:r>
            <a:r>
              <a:rPr lang="x-none" sz="3600" b="1" dirty="0">
                <a:solidFill>
                  <a:srgbClr val="0000CC"/>
                </a:solidFill>
                <a:latin typeface="Times New Roman" panose="02020603050405020304" pitchFamily="18" charset="0"/>
                <a:cs typeface="Times New Roman" panose="02020603050405020304" pitchFamily="18" charset="0"/>
              </a:rPr>
              <a:t>yêu đối với quê hương, </a:t>
            </a:r>
            <a:r>
              <a:rPr lang="x-none" sz="3600" b="1">
                <a:solidFill>
                  <a:srgbClr val="0000CC"/>
                </a:solidFill>
                <a:latin typeface="Times New Roman" panose="02020603050405020304" pitchFamily="18" charset="0"/>
                <a:cs typeface="Times New Roman" panose="02020603050405020304" pitchFamily="18" charset="0"/>
              </a:rPr>
              <a:t>đất nước</a:t>
            </a:r>
            <a:r>
              <a:rPr lang="en-US" sz="3600" b="1" dirty="0">
                <a:solidFill>
                  <a:srgbClr val="0000CC"/>
                </a:solidFill>
                <a:latin typeface="Times New Roman" panose="02020603050405020304" pitchFamily="18" charset="0"/>
                <a:cs typeface="Times New Roman" panose="02020603050405020304" pitchFamily="18" charset="0"/>
              </a:rPr>
              <a:t>.</a:t>
            </a:r>
            <a:endParaRPr lang="x-none"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326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0"/>
                                  </p:stCondLst>
                                  <p:childTnLst>
                                    <p:animMotion origin="layout" path="M -6.25E-7 -1.48148E-6 L 0.65378 0.03496 " pathEditMode="relative" rAng="0" ptsTypes="AA">
                                      <p:cBhvr>
                                        <p:cTn id="6" dur="2000" fill="hold"/>
                                        <p:tgtEl>
                                          <p:spTgt spid="46"/>
                                        </p:tgtEl>
                                        <p:attrNameLst>
                                          <p:attrName>ppt_x</p:attrName>
                                          <p:attrName>ppt_y</p:attrName>
                                        </p:attrNameLst>
                                      </p:cBhvr>
                                      <p:rCtr x="32682"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3</a:t>
            </a:r>
            <a:r>
              <a:rPr lang="x-none" sz="4000" b="1">
                <a:ln w="0">
                  <a:noFill/>
                </a:ln>
                <a:solidFill>
                  <a:schemeClr val="bg1"/>
                </a:solidFill>
                <a:latin typeface="Times New Roman" panose="02020603050405020304" pitchFamily="18" charset="0"/>
                <a:cs typeface="Times New Roman" panose="02020603050405020304" pitchFamily="18" charset="0"/>
              </a:rPr>
              <a:t>. </a:t>
            </a:r>
            <a:r>
              <a:rPr lang="x-none" sz="4000" b="1" dirty="0">
                <a:ln w="0">
                  <a:noFill/>
                </a:ln>
                <a:solidFill>
                  <a:schemeClr val="bg1"/>
                </a:solidFill>
                <a:latin typeface="Times New Roman" panose="02020603050405020304" pitchFamily="18" charset="0"/>
                <a:cs typeface="Times New Roman" panose="02020603050405020304" pitchFamily="18" charset="0"/>
              </a:rPr>
              <a:t>BÀI CA </a:t>
            </a:r>
            <a:r>
              <a:rPr lang="x-none" sz="4000" b="1">
                <a:ln w="0">
                  <a:noFill/>
                </a:ln>
                <a:solidFill>
                  <a:schemeClr val="bg1"/>
                </a:solidFill>
                <a:latin typeface="Times New Roman" panose="02020603050405020304" pitchFamily="18" charset="0"/>
                <a:cs typeface="Times New Roman" panose="02020603050405020304" pitchFamily="18" charset="0"/>
              </a:rPr>
              <a:t>DAO </a:t>
            </a:r>
            <a:r>
              <a:rPr lang="en-US" sz="4000" b="1">
                <a:ln w="0">
                  <a:noFill/>
                </a:ln>
                <a:solidFill>
                  <a:schemeClr val="bg1"/>
                </a:solidFill>
                <a:latin typeface="Times New Roman" panose="02020603050405020304" pitchFamily="18" charset="0"/>
                <a:cs typeface="Times New Roman" panose="02020603050405020304" pitchFamily="18" charset="0"/>
              </a:rPr>
              <a:t>3</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srcRect l="13365" r="9985"/>
          <a:stretch/>
        </p:blipFill>
        <p:spPr>
          <a:xfrm>
            <a:off x="6550091" y="1956390"/>
            <a:ext cx="5641910" cy="3864263"/>
          </a:xfrm>
          <a:prstGeom prst="rect">
            <a:avLst/>
          </a:prstGeom>
        </p:spPr>
      </p:pic>
      <p:sp>
        <p:nvSpPr>
          <p:cNvPr id="2" name="Rectangle 1"/>
          <p:cNvSpPr/>
          <p:nvPr/>
        </p:nvSpPr>
        <p:spPr>
          <a:xfrm>
            <a:off x="344076" y="2729238"/>
            <a:ext cx="6096000" cy="2062103"/>
          </a:xfrm>
          <a:prstGeom prst="rect">
            <a:avLst/>
          </a:prstGeom>
        </p:spPr>
        <p:txBody>
          <a:bodyPr>
            <a:spAutoFit/>
          </a:bodyPr>
          <a:lstStyle/>
          <a:p>
            <a:r>
              <a:rPr lang="en-US" sz="3200" b="1" dirty="0">
                <a:solidFill>
                  <a:srgbClr val="0000CC"/>
                </a:solidFill>
                <a:latin typeface="Times New Roman" panose="02020603050405020304" pitchFamily="18" charset="0"/>
                <a:cs typeface="Times New Roman" panose="02020603050405020304" pitchFamily="18" charset="0"/>
              </a:rPr>
              <a:t>	</a:t>
            </a:r>
            <a:r>
              <a:rPr lang="vi-VN" sz="3200" b="1" i="1" dirty="0">
                <a:solidFill>
                  <a:srgbClr val="0000CC"/>
                </a:solidFill>
                <a:latin typeface="Times New Roman" panose="02020603050405020304" pitchFamily="18" charset="0"/>
                <a:cs typeface="Times New Roman" panose="02020603050405020304" pitchFamily="18" charset="0"/>
              </a:rPr>
              <a:t>Bình Định có núi Vọng Phu,</a:t>
            </a:r>
          </a:p>
          <a:p>
            <a:r>
              <a:rPr lang="vi-VN" sz="3200" b="1" i="1" dirty="0">
                <a:solidFill>
                  <a:srgbClr val="0000CC"/>
                </a:solidFill>
                <a:latin typeface="Times New Roman" panose="02020603050405020304" pitchFamily="18" charset="0"/>
                <a:cs typeface="Times New Roman" panose="02020603050405020304" pitchFamily="18" charset="0"/>
              </a:rPr>
              <a:t>Có đầm Thị Nại, có cù lao </a:t>
            </a:r>
            <a:r>
              <a:rPr lang="en-US" sz="3200" b="1" i="1" dirty="0">
                <a:solidFill>
                  <a:srgbClr val="0000CC"/>
                </a:solidFill>
                <a:latin typeface="Times New Roman" panose="02020603050405020304" pitchFamily="18" charset="0"/>
                <a:cs typeface="Times New Roman" panose="02020603050405020304" pitchFamily="18" charset="0"/>
              </a:rPr>
              <a:t>X</a:t>
            </a:r>
            <a:r>
              <a:rPr lang="vi-VN" sz="3200" b="1" i="1" dirty="0">
                <a:solidFill>
                  <a:srgbClr val="0000CC"/>
                </a:solidFill>
                <a:latin typeface="Times New Roman" panose="02020603050405020304" pitchFamily="18" charset="0"/>
                <a:cs typeface="Times New Roman" panose="02020603050405020304" pitchFamily="18" charset="0"/>
              </a:rPr>
              <a:t>anh.</a:t>
            </a:r>
          </a:p>
          <a:p>
            <a:r>
              <a:rPr lang="en-US" sz="3200" b="1" i="1" dirty="0">
                <a:solidFill>
                  <a:srgbClr val="0000CC"/>
                </a:solidFill>
                <a:latin typeface="Times New Roman" panose="02020603050405020304" pitchFamily="18" charset="0"/>
                <a:cs typeface="Times New Roman" panose="02020603050405020304" pitchFamily="18" charset="0"/>
              </a:rPr>
              <a:t>	</a:t>
            </a:r>
            <a:r>
              <a:rPr lang="vi-VN" sz="3200" b="1" i="1" dirty="0">
                <a:solidFill>
                  <a:srgbClr val="0000CC"/>
                </a:solidFill>
                <a:latin typeface="Times New Roman" panose="02020603050405020304" pitchFamily="18" charset="0"/>
                <a:cs typeface="Times New Roman" panose="02020603050405020304" pitchFamily="18" charset="0"/>
              </a:rPr>
              <a:t>Em về Bình Định cùng anh,</a:t>
            </a:r>
          </a:p>
          <a:p>
            <a:r>
              <a:rPr lang="vi-VN" sz="3200" b="1" i="1" dirty="0">
                <a:solidFill>
                  <a:srgbClr val="0000CC"/>
                </a:solidFill>
                <a:latin typeface="Times New Roman" panose="02020603050405020304" pitchFamily="18" charset="0"/>
                <a:cs typeface="Times New Roman" panose="02020603050405020304" pitchFamily="18" charset="0"/>
              </a:rPr>
              <a:t>Được ăn bí đỏ nấu canh nước dừa.</a:t>
            </a:r>
            <a:endParaRPr lang="en-US" sz="32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4076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3. BÀI CA DAO 3</a:t>
            </a: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143339" y="836713"/>
            <a:ext cx="7200800" cy="666786"/>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 Vẻ đẹp của vùng đất Bình Định</a:t>
            </a:r>
            <a:endParaRPr lang="x-none" sz="3733" b="1" dirty="0">
              <a:latin typeface="Times New Roman" panose="02020603050405020304" pitchFamily="18" charset="0"/>
              <a:cs typeface="Times New Roman" panose="02020603050405020304" pitchFamily="18" charset="0"/>
            </a:endParaRPr>
          </a:p>
        </p:txBody>
      </p:sp>
      <p:pic>
        <p:nvPicPr>
          <p:cNvPr id="12290" name="Picture 2" descr="Hòn Vọng Phu Bình Định phẩm hạnh của người phụ nữ Việt Nam">
            <a:extLst>
              <a:ext uri="{FF2B5EF4-FFF2-40B4-BE49-F238E27FC236}">
                <a16:creationId xmlns="" xmlns:a16="http://schemas.microsoft.com/office/drawing/2014/main" id="{EE715133-5704-4343-A713-24D7F304C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203" y="1185526"/>
            <a:ext cx="4011909" cy="534921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22F7A55C-8787-AC44-AE7D-D5DDA44D7447}"/>
              </a:ext>
            </a:extLst>
          </p:cNvPr>
          <p:cNvSpPr txBox="1"/>
          <p:nvPr/>
        </p:nvSpPr>
        <p:spPr>
          <a:xfrm>
            <a:off x="143339" y="1615241"/>
            <a:ext cx="7200800" cy="1241237"/>
          </a:xfrm>
          <a:prstGeom prst="rect">
            <a:avLst/>
          </a:prstGeom>
          <a:noFill/>
        </p:spPr>
        <p:txBody>
          <a:bodyPr wrap="square" rtlCol="0">
            <a:spAutoFit/>
          </a:bodyPr>
          <a:lstStyle/>
          <a:p>
            <a:r>
              <a:rPr lang="vi-VN" sz="3733" dirty="0">
                <a:latin typeface="Times New Roman" panose="02020603050405020304" pitchFamily="18" charset="0"/>
                <a:cs typeface="Times New Roman" panose="02020603050405020304" pitchFamily="18" charset="0"/>
              </a:rPr>
              <a:t>+ Núi Vọng Phu: ca ngợi lòng thuỷ chung, son sắt của người phụ nữ.</a:t>
            </a:r>
            <a:endParaRPr lang="x-none" sz="3733"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A7089F23-0231-7643-A139-A35C23B20CE6}"/>
              </a:ext>
            </a:extLst>
          </p:cNvPr>
          <p:cNvSpPr txBox="1"/>
          <p:nvPr/>
        </p:nvSpPr>
        <p:spPr>
          <a:xfrm>
            <a:off x="138469" y="2968287"/>
            <a:ext cx="7200800" cy="1241237"/>
          </a:xfrm>
          <a:prstGeom prst="rect">
            <a:avLst/>
          </a:prstGeom>
          <a:noFill/>
        </p:spPr>
        <p:txBody>
          <a:bodyPr wrap="square" rtlCol="0">
            <a:spAutoFit/>
          </a:bodyPr>
          <a:lstStyle/>
          <a:p>
            <a:r>
              <a:rPr lang="vi-VN" sz="3733" dirty="0">
                <a:latin typeface="Times New Roman" panose="02020603050405020304" pitchFamily="18" charset="0"/>
                <a:cs typeface="Times New Roman" panose="02020603050405020304" pitchFamily="18" charset="0"/>
              </a:rPr>
              <a:t>+ đầm Thị Nại: gợi nhắc chiến công lừng lẫy của nghĩa quân Tây Sơn.</a:t>
            </a:r>
            <a:endParaRPr lang="x-none" sz="3733" dirty="0">
              <a:latin typeface="Times New Roman" panose="02020603050405020304" pitchFamily="18" charset="0"/>
              <a:cs typeface="Times New Roman" panose="02020603050405020304" pitchFamily="18" charset="0"/>
            </a:endParaRPr>
          </a:p>
        </p:txBody>
      </p:sp>
      <p:pic>
        <p:nvPicPr>
          <p:cNvPr id="12292" name="Picture 4" descr="Đầm Thị Nại – Wikipedia tiếng Việt">
            <a:extLst>
              <a:ext uri="{FF2B5EF4-FFF2-40B4-BE49-F238E27FC236}">
                <a16:creationId xmlns="" xmlns:a16="http://schemas.microsoft.com/office/drawing/2014/main" id="{8D11F4C1-74AC-5440-8643-C2BC28CE9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4477" y="932723"/>
            <a:ext cx="4347115" cy="28873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u lịch đầm Thị Nại Quy Nhơn đẹp say đắm lòng người">
            <a:extLst>
              <a:ext uri="{FF2B5EF4-FFF2-40B4-BE49-F238E27FC236}">
                <a16:creationId xmlns="" xmlns:a16="http://schemas.microsoft.com/office/drawing/2014/main" id="{101333B9-B899-1241-8059-39FBF60A8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4477" y="4016257"/>
            <a:ext cx="4317635" cy="258674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75C56770-F2DE-ED48-99A9-7491765FDD0A}"/>
              </a:ext>
            </a:extLst>
          </p:cNvPr>
          <p:cNvSpPr txBox="1"/>
          <p:nvPr/>
        </p:nvSpPr>
        <p:spPr>
          <a:xfrm>
            <a:off x="179848" y="4204297"/>
            <a:ext cx="7200800" cy="1241237"/>
          </a:xfrm>
          <a:prstGeom prst="rect">
            <a:avLst/>
          </a:prstGeom>
          <a:noFill/>
        </p:spPr>
        <p:txBody>
          <a:bodyPr wrap="square" rtlCol="0">
            <a:spAutoFit/>
          </a:bodyPr>
          <a:lstStyle/>
          <a:p>
            <a:r>
              <a:rPr lang="vi-VN" sz="3733" dirty="0">
                <a:latin typeface="Times New Roman" panose="02020603050405020304" pitchFamily="18" charset="0"/>
                <a:cs typeface="Times New Roman" panose="02020603050405020304" pitchFamily="18" charset="0"/>
              </a:rPr>
              <a:t>+ cù lao Xanh: cảnh sắc thiên nhiên tươi đẹp.</a:t>
            </a:r>
            <a:endParaRPr lang="x-none" sz="3733" dirty="0">
              <a:latin typeface="Times New Roman" panose="02020603050405020304" pitchFamily="18" charset="0"/>
              <a:cs typeface="Times New Roman" panose="02020603050405020304" pitchFamily="18" charset="0"/>
            </a:endParaRPr>
          </a:p>
        </p:txBody>
      </p:sp>
      <p:pic>
        <p:nvPicPr>
          <p:cNvPr id="12296" name="Picture 8" descr="TOUR GHÉP CÙ LAO XANH - Khởi hành hàng ngày dù chỉ 1 khách - Quy Nhơn Go  Travel">
            <a:extLst>
              <a:ext uri="{FF2B5EF4-FFF2-40B4-BE49-F238E27FC236}">
                <a16:creationId xmlns="" xmlns:a16="http://schemas.microsoft.com/office/drawing/2014/main" id="{C0B3B25B-31FF-1A46-AC8A-D16C7F34F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648" y="1211404"/>
            <a:ext cx="4592059" cy="261757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our Cù Lao Xanh 1 ngày: Khám phá hòn ngọc xanh Quy Nhơn - Công ty du lịch  Quy Nhơn Tourist">
            <a:extLst>
              <a:ext uri="{FF2B5EF4-FFF2-40B4-BE49-F238E27FC236}">
                <a16:creationId xmlns="" xmlns:a16="http://schemas.microsoft.com/office/drawing/2014/main" id="{C38E31B8-2CB3-EA4E-91F4-46D342920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3363" y="3639401"/>
            <a:ext cx="4148245" cy="31111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8426EEAA-5C86-B348-B6AB-6B8B96DDEE77}"/>
              </a:ext>
            </a:extLst>
          </p:cNvPr>
          <p:cNvSpPr txBox="1"/>
          <p:nvPr/>
        </p:nvSpPr>
        <p:spPr>
          <a:xfrm>
            <a:off x="225309" y="5330861"/>
            <a:ext cx="7200800" cy="1241237"/>
          </a:xfrm>
          <a:prstGeom prst="rect">
            <a:avLst/>
          </a:prstGeom>
          <a:noFill/>
        </p:spPr>
        <p:txBody>
          <a:bodyPr wrap="square" rtlCol="0">
            <a:spAutoFit/>
          </a:bodyPr>
          <a:lstStyle/>
          <a:p>
            <a:r>
              <a:rPr lang="x-none" sz="3733" dirty="0">
                <a:latin typeface="Times New Roman" panose="02020603050405020304" pitchFamily="18" charset="0"/>
                <a:cs typeface="Times New Roman" panose="02020603050405020304" pitchFamily="18" charset="0"/>
              </a:rPr>
              <a:t>+ bí đỏ nấu canh nước dừa: món ăn dân dã đặt trưng riêng.</a:t>
            </a:r>
          </a:p>
        </p:txBody>
      </p:sp>
      <p:pic>
        <p:nvPicPr>
          <p:cNvPr id="12300" name="Picture 12" descr="Cách Làm Món Bí đỏ hầm dừa đơn giản của Mai Yến - Cookpad">
            <a:extLst>
              <a:ext uri="{FF2B5EF4-FFF2-40B4-BE49-F238E27FC236}">
                <a16:creationId xmlns="" xmlns:a16="http://schemas.microsoft.com/office/drawing/2014/main" id="{D51D5FEC-5CBF-F74D-95F4-90B8B0AB5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009" y="836713"/>
            <a:ext cx="4520368" cy="3202009"/>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Cách làm canh bí đỏ với nước cốt dừa béo ngậy cực mát">
            <a:extLst>
              <a:ext uri="{FF2B5EF4-FFF2-40B4-BE49-F238E27FC236}">
                <a16:creationId xmlns="" xmlns:a16="http://schemas.microsoft.com/office/drawing/2014/main" id="{EB448DC0-4452-1249-A834-37B59F1D0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9706" y="3789548"/>
            <a:ext cx="3753047" cy="300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604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12290"/>
                                        </p:tgtEl>
                                      </p:cBhvr>
                                    </p:animEffect>
                                    <p:set>
                                      <p:cBhvr>
                                        <p:cTn id="20" dur="1" fill="hold">
                                          <p:stCondLst>
                                            <p:cond delay="499"/>
                                          </p:stCondLst>
                                        </p:cTn>
                                        <p:tgtEl>
                                          <p:spTgt spid="1229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nodeType="withEffect">
                                  <p:stCondLst>
                                    <p:cond delay="0"/>
                                  </p:stCondLst>
                                  <p:childTnLst>
                                    <p:set>
                                      <p:cBhvr>
                                        <p:cTn id="27" dur="1" fill="hold">
                                          <p:stCondLst>
                                            <p:cond delay="0"/>
                                          </p:stCondLst>
                                        </p:cTn>
                                        <p:tgtEl>
                                          <p:spTgt spid="12292"/>
                                        </p:tgtEl>
                                        <p:attrNameLst>
                                          <p:attrName>style.visibility</p:attrName>
                                        </p:attrNameLst>
                                      </p:cBhvr>
                                      <p:to>
                                        <p:strVal val="visible"/>
                                      </p:to>
                                    </p:set>
                                    <p:animEffect transition="in" filter="blinds(horizontal)">
                                      <p:cBhvr>
                                        <p:cTn id="28" dur="500"/>
                                        <p:tgtEl>
                                          <p:spTgt spid="12292"/>
                                        </p:tgtEl>
                                      </p:cBhvr>
                                    </p:animEffect>
                                  </p:childTnLst>
                                </p:cTn>
                              </p:par>
                              <p:par>
                                <p:cTn id="29" presetID="3" presetClass="entr" presetSubtype="10" fill="hold" nodeType="withEffect">
                                  <p:stCondLst>
                                    <p:cond delay="0"/>
                                  </p:stCondLst>
                                  <p:childTnLst>
                                    <p:set>
                                      <p:cBhvr>
                                        <p:cTn id="30" dur="1" fill="hold">
                                          <p:stCondLst>
                                            <p:cond delay="0"/>
                                          </p:stCondLst>
                                        </p:cTn>
                                        <p:tgtEl>
                                          <p:spTgt spid="12294"/>
                                        </p:tgtEl>
                                        <p:attrNameLst>
                                          <p:attrName>style.visibility</p:attrName>
                                        </p:attrNameLst>
                                      </p:cBhvr>
                                      <p:to>
                                        <p:strVal val="visible"/>
                                      </p:to>
                                    </p:set>
                                    <p:animEffect transition="in" filter="blinds(horizontal)">
                                      <p:cBhvr>
                                        <p:cTn id="31" dur="500"/>
                                        <p:tgtEl>
                                          <p:spTgt spid="1229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12292"/>
                                        </p:tgtEl>
                                      </p:cBhvr>
                                    </p:animEffect>
                                    <p:set>
                                      <p:cBhvr>
                                        <p:cTn id="36" dur="1" fill="hold">
                                          <p:stCondLst>
                                            <p:cond delay="499"/>
                                          </p:stCondLst>
                                        </p:cTn>
                                        <p:tgtEl>
                                          <p:spTgt spid="1229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2294"/>
                                        </p:tgtEl>
                                      </p:cBhvr>
                                    </p:animEffect>
                                    <p:set>
                                      <p:cBhvr>
                                        <p:cTn id="39" dur="1" fill="hold">
                                          <p:stCondLst>
                                            <p:cond delay="499"/>
                                          </p:stCondLst>
                                        </p:cTn>
                                        <p:tgtEl>
                                          <p:spTgt spid="1229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linds(horizontal)">
                                      <p:cBhvr>
                                        <p:cTn id="44" dur="500"/>
                                        <p:tgtEl>
                                          <p:spTgt spid="19"/>
                                        </p:tgtEl>
                                      </p:cBhvr>
                                    </p:animEffect>
                                  </p:childTnLst>
                                </p:cTn>
                              </p:par>
                              <p:par>
                                <p:cTn id="45" presetID="5" presetClass="entr" presetSubtype="10" fill="hold" nodeType="withEffect">
                                  <p:stCondLst>
                                    <p:cond delay="0"/>
                                  </p:stCondLst>
                                  <p:childTnLst>
                                    <p:set>
                                      <p:cBhvr>
                                        <p:cTn id="46" dur="1" fill="hold">
                                          <p:stCondLst>
                                            <p:cond delay="0"/>
                                          </p:stCondLst>
                                        </p:cTn>
                                        <p:tgtEl>
                                          <p:spTgt spid="12298"/>
                                        </p:tgtEl>
                                        <p:attrNameLst>
                                          <p:attrName>style.visibility</p:attrName>
                                        </p:attrNameLst>
                                      </p:cBhvr>
                                      <p:to>
                                        <p:strVal val="visible"/>
                                      </p:to>
                                    </p:set>
                                    <p:animEffect transition="in" filter="checkerboard(across)">
                                      <p:cBhvr>
                                        <p:cTn id="47" dur="500"/>
                                        <p:tgtEl>
                                          <p:spTgt spid="12298"/>
                                        </p:tgtEl>
                                      </p:cBhvr>
                                    </p:animEffect>
                                  </p:childTnLst>
                                </p:cTn>
                              </p:par>
                              <p:par>
                                <p:cTn id="48" presetID="5" presetClass="entr" presetSubtype="10" fill="hold" nodeType="withEffect">
                                  <p:stCondLst>
                                    <p:cond delay="0"/>
                                  </p:stCondLst>
                                  <p:childTnLst>
                                    <p:set>
                                      <p:cBhvr>
                                        <p:cTn id="49" dur="1" fill="hold">
                                          <p:stCondLst>
                                            <p:cond delay="0"/>
                                          </p:stCondLst>
                                        </p:cTn>
                                        <p:tgtEl>
                                          <p:spTgt spid="12296"/>
                                        </p:tgtEl>
                                        <p:attrNameLst>
                                          <p:attrName>style.visibility</p:attrName>
                                        </p:attrNameLst>
                                      </p:cBhvr>
                                      <p:to>
                                        <p:strVal val="visible"/>
                                      </p:to>
                                    </p:set>
                                    <p:animEffect transition="in" filter="checkerboard(across)">
                                      <p:cBhvr>
                                        <p:cTn id="50" dur="500"/>
                                        <p:tgtEl>
                                          <p:spTgt spid="1229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12296"/>
                                        </p:tgtEl>
                                      </p:cBhvr>
                                    </p:animEffect>
                                    <p:set>
                                      <p:cBhvr>
                                        <p:cTn id="55" dur="1" fill="hold">
                                          <p:stCondLst>
                                            <p:cond delay="499"/>
                                          </p:stCondLst>
                                        </p:cTn>
                                        <p:tgtEl>
                                          <p:spTgt spid="12296"/>
                                        </p:tgtEl>
                                        <p:attrNameLst>
                                          <p:attrName>style.visibility</p:attrName>
                                        </p:attrNameLst>
                                      </p:cBhvr>
                                      <p:to>
                                        <p:strVal val="hidden"/>
                                      </p:to>
                                    </p:set>
                                  </p:childTnLst>
                                </p:cTn>
                              </p:par>
                              <p:par>
                                <p:cTn id="56" presetID="5" presetClass="exit" presetSubtype="10" fill="hold" nodeType="withEffect">
                                  <p:stCondLst>
                                    <p:cond delay="0"/>
                                  </p:stCondLst>
                                  <p:childTnLst>
                                    <p:animEffect transition="out" filter="checkerboard(across)">
                                      <p:cBhvr>
                                        <p:cTn id="57" dur="500"/>
                                        <p:tgtEl>
                                          <p:spTgt spid="12298"/>
                                        </p:tgtEl>
                                      </p:cBhvr>
                                    </p:animEffect>
                                    <p:set>
                                      <p:cBhvr>
                                        <p:cTn id="58" dur="1" fill="hold">
                                          <p:stCondLst>
                                            <p:cond delay="499"/>
                                          </p:stCondLst>
                                        </p:cTn>
                                        <p:tgtEl>
                                          <p:spTgt spid="1229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par>
                                <p:cTn id="64" presetID="3" presetClass="entr" presetSubtype="10" fill="hold" nodeType="withEffect">
                                  <p:stCondLst>
                                    <p:cond delay="0"/>
                                  </p:stCondLst>
                                  <p:childTnLst>
                                    <p:set>
                                      <p:cBhvr>
                                        <p:cTn id="65" dur="1" fill="hold">
                                          <p:stCondLst>
                                            <p:cond delay="0"/>
                                          </p:stCondLst>
                                        </p:cTn>
                                        <p:tgtEl>
                                          <p:spTgt spid="12302"/>
                                        </p:tgtEl>
                                        <p:attrNameLst>
                                          <p:attrName>style.visibility</p:attrName>
                                        </p:attrNameLst>
                                      </p:cBhvr>
                                      <p:to>
                                        <p:strVal val="visible"/>
                                      </p:to>
                                    </p:set>
                                    <p:animEffect transition="in" filter="blinds(horizontal)">
                                      <p:cBhvr>
                                        <p:cTn id="66" dur="500"/>
                                        <p:tgtEl>
                                          <p:spTgt spid="12302"/>
                                        </p:tgtEl>
                                      </p:cBhvr>
                                    </p:animEffect>
                                  </p:childTnLst>
                                </p:cTn>
                              </p:par>
                              <p:par>
                                <p:cTn id="67" presetID="3" presetClass="entr" presetSubtype="10" fill="hold" nodeType="withEffect">
                                  <p:stCondLst>
                                    <p:cond delay="0"/>
                                  </p:stCondLst>
                                  <p:childTnLst>
                                    <p:set>
                                      <p:cBhvr>
                                        <p:cTn id="68" dur="1" fill="hold">
                                          <p:stCondLst>
                                            <p:cond delay="0"/>
                                          </p:stCondLst>
                                        </p:cTn>
                                        <p:tgtEl>
                                          <p:spTgt spid="12300"/>
                                        </p:tgtEl>
                                        <p:attrNameLst>
                                          <p:attrName>style.visibility</p:attrName>
                                        </p:attrNameLst>
                                      </p:cBhvr>
                                      <p:to>
                                        <p:strVal val="visible"/>
                                      </p:to>
                                    </p:set>
                                    <p:animEffect transition="in" filter="blinds(horizontal)">
                                      <p:cBhvr>
                                        <p:cTn id="69"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3. BÀI CA DAO 3</a:t>
            </a: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143339" y="836712"/>
            <a:ext cx="7200800" cy="666786"/>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 Nghệ thuật:</a:t>
            </a:r>
            <a:r>
              <a:rPr lang="vi-VN" sz="3733" dirty="0">
                <a:latin typeface="Times New Roman" panose="02020603050405020304" pitchFamily="18" charset="0"/>
                <a:cs typeface="Times New Roman" panose="02020603050405020304" pitchFamily="18" charset="0"/>
              </a:rPr>
              <a:t> điệp từ “có”</a:t>
            </a:r>
            <a:endParaRPr lang="x-none" sz="3733"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22F7A55C-8787-AC44-AE7D-D5DDA44D7447}"/>
              </a:ext>
            </a:extLst>
          </p:cNvPr>
          <p:cNvSpPr txBox="1"/>
          <p:nvPr/>
        </p:nvSpPr>
        <p:spPr>
          <a:xfrm>
            <a:off x="143339" y="1615241"/>
            <a:ext cx="7200800" cy="666786"/>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 Ý nghĩa:</a:t>
            </a:r>
            <a:endParaRPr lang="x-none" sz="3733"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A7089F23-0231-7643-A139-A35C23B20CE6}"/>
              </a:ext>
            </a:extLst>
          </p:cNvPr>
          <p:cNvSpPr txBox="1"/>
          <p:nvPr/>
        </p:nvSpPr>
        <p:spPr>
          <a:xfrm>
            <a:off x="143339" y="2374603"/>
            <a:ext cx="5952661" cy="1241237"/>
          </a:xfrm>
          <a:prstGeom prst="rect">
            <a:avLst/>
          </a:prstGeom>
          <a:noFill/>
        </p:spPr>
        <p:txBody>
          <a:bodyPr wrap="square" rtlCol="0">
            <a:spAutoFit/>
          </a:bodyPr>
          <a:lstStyle/>
          <a:p>
            <a:r>
              <a:rPr lang="vi-VN" sz="3733" dirty="0">
                <a:latin typeface="Times New Roman" panose="02020603050405020304" pitchFamily="18" charset="0"/>
                <a:cs typeface="Times New Roman" panose="02020603050405020304" pitchFamily="18" charset="0"/>
              </a:rPr>
              <a:t>+ Gợi ra cảnh trí thiên nhiên, non nước</a:t>
            </a:r>
            <a:endParaRPr lang="x-none" sz="3733"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75C56770-F2DE-ED48-99A9-7491765FDD0A}"/>
              </a:ext>
            </a:extLst>
          </p:cNvPr>
          <p:cNvSpPr txBox="1"/>
          <p:nvPr/>
        </p:nvSpPr>
        <p:spPr>
          <a:xfrm>
            <a:off x="184718" y="3610613"/>
            <a:ext cx="5677135" cy="1815690"/>
          </a:xfrm>
          <a:prstGeom prst="rect">
            <a:avLst/>
          </a:prstGeom>
          <a:noFill/>
        </p:spPr>
        <p:txBody>
          <a:bodyPr wrap="square" rtlCol="0">
            <a:spAutoFit/>
          </a:bodyPr>
          <a:lstStyle/>
          <a:p>
            <a:r>
              <a:rPr lang="vi-VN" sz="3733" dirty="0">
                <a:latin typeface="Times New Roman" panose="02020603050405020304" pitchFamily="18" charset="0"/>
                <a:cs typeface="Times New Roman" panose="02020603050405020304" pitchFamily="18" charset="0"/>
              </a:rPr>
              <a:t>+ Vẻ đẹp tâm hồn, cốt cách, truyền thống, văn hoá vùng đất Bình Định.</a:t>
            </a:r>
            <a:endParaRPr lang="x-none" sz="3733" dirty="0">
              <a:latin typeface="Times New Roman" panose="02020603050405020304" pitchFamily="18" charset="0"/>
              <a:cs typeface="Times New Roman" panose="02020603050405020304" pitchFamily="18" charset="0"/>
            </a:endParaRPr>
          </a:p>
        </p:txBody>
      </p:sp>
      <p:pic>
        <p:nvPicPr>
          <p:cNvPr id="14338" name="Picture 2" descr="Tỉnh Bình Định tiếp tục bứt phá hậu dịch Covid-19 – Trang Ngoại giao Kinh tế">
            <a:extLst>
              <a:ext uri="{FF2B5EF4-FFF2-40B4-BE49-F238E27FC236}">
                <a16:creationId xmlns="" xmlns:a16="http://schemas.microsoft.com/office/drawing/2014/main" id="{ADC24D59-4586-6B40-8FEE-12FC73740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149" y="1305579"/>
            <a:ext cx="5653064" cy="471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661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linds(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3. BÀI CA DAO 3</a:t>
            </a: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143339" y="836713"/>
            <a:ext cx="10081120" cy="666786"/>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 Đặc điểm thể thơ lục bát qua bài ca dao: </a:t>
            </a:r>
            <a:endParaRPr lang="x-none" sz="3733" b="1" dirty="0">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8D2D5786-A6B6-F047-8E10-EA59D9C3F1D1}"/>
              </a:ext>
            </a:extLst>
          </p:cNvPr>
          <p:cNvGraphicFramePr>
            <a:graphicFrameLocks noGrp="1"/>
          </p:cNvGraphicFramePr>
          <p:nvPr>
            <p:extLst>
              <p:ext uri="{D42A27DB-BD31-4B8C-83A1-F6EECF244321}">
                <p14:modId xmlns:p14="http://schemas.microsoft.com/office/powerpoint/2010/main" val="1220164232"/>
              </p:ext>
            </p:extLst>
          </p:nvPr>
        </p:nvGraphicFramePr>
        <p:xfrm>
          <a:off x="431371" y="1562296"/>
          <a:ext cx="11329259" cy="5131066"/>
        </p:xfrm>
        <a:graphic>
          <a:graphicData uri="http://schemas.openxmlformats.org/drawingml/2006/table">
            <a:tbl>
              <a:tblPr firstRow="1" bandRow="1">
                <a:tableStyleId>{F5AB1C69-6EDB-4FF4-983F-18BD219EF322}</a:tableStyleId>
              </a:tblPr>
              <a:tblGrid>
                <a:gridCol w="4780709">
                  <a:extLst>
                    <a:ext uri="{9D8B030D-6E8A-4147-A177-3AD203B41FA5}">
                      <a16:colId xmlns="" xmlns:a16="http://schemas.microsoft.com/office/drawing/2014/main" val="420954431"/>
                    </a:ext>
                  </a:extLst>
                </a:gridCol>
                <a:gridCol w="6548550">
                  <a:extLst>
                    <a:ext uri="{9D8B030D-6E8A-4147-A177-3AD203B41FA5}">
                      <a16:colId xmlns="" xmlns:a16="http://schemas.microsoft.com/office/drawing/2014/main" val="799050773"/>
                    </a:ext>
                  </a:extLst>
                </a:gridCol>
              </a:tblGrid>
              <a:tr h="1097280">
                <a:tc>
                  <a:txBody>
                    <a:bodyPr/>
                    <a:lstStyle/>
                    <a:p>
                      <a:pPr algn="ctr"/>
                      <a:r>
                        <a:rPr lang="x-none" sz="3200" b="1" dirty="0">
                          <a:latin typeface="Times New Roman" panose="02020603050405020304" pitchFamily="18" charset="0"/>
                          <a:cs typeface="Times New Roman" panose="02020603050405020304" pitchFamily="18" charset="0"/>
                        </a:rPr>
                        <a:t>Đặc điểm thể loại thơ lục bát</a:t>
                      </a:r>
                    </a:p>
                  </a:txBody>
                  <a:tcPr marL="121920" marR="121920" marT="60960" marB="60960"/>
                </a:tc>
                <a:tc>
                  <a:txBody>
                    <a:bodyPr/>
                    <a:lstStyle/>
                    <a:p>
                      <a:pPr algn="ctr"/>
                      <a:r>
                        <a:rPr lang="x-none" sz="3200" b="1" dirty="0">
                          <a:latin typeface="Times New Roman" panose="02020603050405020304" pitchFamily="18" charset="0"/>
                          <a:cs typeface="Times New Roman" panose="02020603050405020304" pitchFamily="18" charset="0"/>
                        </a:rPr>
                        <a:t>Biểu hiện qua bài ca dao số 3</a:t>
                      </a:r>
                    </a:p>
                  </a:txBody>
                  <a:tcPr marL="121920" marR="121920" marT="60960" marB="60960"/>
                </a:tc>
                <a:extLst>
                  <a:ext uri="{0D108BD9-81ED-4DB2-BD59-A6C34878D82A}">
                    <a16:rowId xmlns="" xmlns:a16="http://schemas.microsoft.com/office/drawing/2014/main" val="2933211865"/>
                  </a:ext>
                </a:extLst>
              </a:tr>
              <a:tr h="919613">
                <a:tc>
                  <a:txBody>
                    <a:bodyPr/>
                    <a:lstStyle/>
                    <a:p>
                      <a:r>
                        <a:rPr lang="x-none" sz="3200" b="1" dirty="0">
                          <a:latin typeface="Times New Roman" panose="02020603050405020304" pitchFamily="18" charset="0"/>
                          <a:cs typeface="Times New Roman" panose="02020603050405020304" pitchFamily="18" charset="0"/>
                        </a:rPr>
                        <a:t>Số dòng thơ</a:t>
                      </a:r>
                    </a:p>
                  </a:txBody>
                  <a:tcPr marL="121920" marR="121920" marT="60960" marB="60960"/>
                </a:tc>
                <a:tc>
                  <a:txBody>
                    <a:bodyPr/>
                    <a:lstStyle/>
                    <a:p>
                      <a:r>
                        <a:rPr lang="x-none" sz="3200" b="1" dirty="0">
                          <a:latin typeface="Times New Roman" panose="02020603050405020304" pitchFamily="18" charset="0"/>
                          <a:cs typeface="Times New Roman" panose="02020603050405020304" pitchFamily="18" charset="0"/>
                        </a:rPr>
                        <a:t>4 dòng (2 dòng lục, 2 dòng bát)</a:t>
                      </a:r>
                    </a:p>
                  </a:txBody>
                  <a:tcPr marL="121920" marR="121920" marT="60960" marB="60960"/>
                </a:tc>
                <a:extLst>
                  <a:ext uri="{0D108BD9-81ED-4DB2-BD59-A6C34878D82A}">
                    <a16:rowId xmlns="" xmlns:a16="http://schemas.microsoft.com/office/drawing/2014/main" val="2364520096"/>
                  </a:ext>
                </a:extLst>
              </a:tr>
              <a:tr h="1097280">
                <a:tc>
                  <a:txBody>
                    <a:bodyPr/>
                    <a:lstStyle/>
                    <a:p>
                      <a:r>
                        <a:rPr lang="x-none" sz="3200" b="1" dirty="0">
                          <a:latin typeface="Times New Roman" panose="02020603050405020304" pitchFamily="18" charset="0"/>
                          <a:cs typeface="Times New Roman" panose="02020603050405020304" pitchFamily="18" charset="0"/>
                        </a:rPr>
                        <a:t>Số tiếng trong từng dòng</a:t>
                      </a:r>
                    </a:p>
                  </a:txBody>
                  <a:tcPr marL="121920" marR="121920" marT="60960" marB="60960"/>
                </a:tc>
                <a:tc>
                  <a:txBody>
                    <a:bodyPr/>
                    <a:lstStyle/>
                    <a:p>
                      <a:r>
                        <a:rPr lang="x-none" sz="3200" b="1" dirty="0">
                          <a:latin typeface="Times New Roman" panose="02020603050405020304" pitchFamily="18" charset="0"/>
                          <a:cs typeface="Times New Roman" panose="02020603050405020304" pitchFamily="18" charset="0"/>
                        </a:rPr>
                        <a:t>Mỗi dòng lục có 6 tiếng, mỗi dòng bát có 8 tiếng</a:t>
                      </a:r>
                    </a:p>
                  </a:txBody>
                  <a:tcPr marL="121920" marR="121920" marT="60960" marB="60960"/>
                </a:tc>
                <a:extLst>
                  <a:ext uri="{0D108BD9-81ED-4DB2-BD59-A6C34878D82A}">
                    <a16:rowId xmlns="" xmlns:a16="http://schemas.microsoft.com/office/drawing/2014/main" val="1061531144"/>
                  </a:ext>
                </a:extLst>
              </a:tr>
              <a:tr h="919613">
                <a:tc>
                  <a:txBody>
                    <a:bodyPr/>
                    <a:lstStyle/>
                    <a:p>
                      <a:r>
                        <a:rPr lang="x-none" sz="3200" b="1" dirty="0">
                          <a:latin typeface="Times New Roman" panose="02020603050405020304" pitchFamily="18" charset="0"/>
                          <a:cs typeface="Times New Roman" panose="02020603050405020304" pitchFamily="18" charset="0"/>
                        </a:rPr>
                        <a:t>Vần trong các dòng thơ</a:t>
                      </a:r>
                    </a:p>
                  </a:txBody>
                  <a:tcPr marL="121920" marR="121920" marT="60960" marB="60960"/>
                </a:tc>
                <a:tc>
                  <a:txBody>
                    <a:bodyPr/>
                    <a:lstStyle/>
                    <a:p>
                      <a:r>
                        <a:rPr lang="x-none" sz="3200" b="1" dirty="0">
                          <a:latin typeface="Times New Roman" panose="02020603050405020304" pitchFamily="18" charset="0"/>
                          <a:cs typeface="Times New Roman" panose="02020603050405020304" pitchFamily="18" charset="0"/>
                        </a:rPr>
                        <a:t>Phu – cù, xanh – canh – canh </a:t>
                      </a:r>
                    </a:p>
                  </a:txBody>
                  <a:tcPr marL="121920" marR="121920" marT="60960" marB="60960"/>
                </a:tc>
                <a:extLst>
                  <a:ext uri="{0D108BD9-81ED-4DB2-BD59-A6C34878D82A}">
                    <a16:rowId xmlns="" xmlns:a16="http://schemas.microsoft.com/office/drawing/2014/main" val="426511867"/>
                  </a:ext>
                </a:extLst>
              </a:tr>
              <a:tr h="1097280">
                <a:tc>
                  <a:txBody>
                    <a:bodyPr/>
                    <a:lstStyle/>
                    <a:p>
                      <a:r>
                        <a:rPr lang="x-none" sz="3200" b="1" dirty="0">
                          <a:latin typeface="Times New Roman" panose="02020603050405020304" pitchFamily="18" charset="0"/>
                          <a:cs typeface="Times New Roman" panose="02020603050405020304" pitchFamily="18" charset="0"/>
                        </a:rPr>
                        <a:t>Nhịp thơ của từng dòng</a:t>
                      </a:r>
                    </a:p>
                  </a:txBody>
                  <a:tcPr marL="121920" marR="121920" marT="60960" marB="60960"/>
                </a:tc>
                <a:tc>
                  <a:txBody>
                    <a:bodyPr/>
                    <a:lstStyle/>
                    <a:p>
                      <a:r>
                        <a:rPr lang="x-none" sz="3200" b="1" dirty="0">
                          <a:latin typeface="Times New Roman" panose="02020603050405020304" pitchFamily="18" charset="0"/>
                          <a:cs typeface="Times New Roman" panose="02020603050405020304" pitchFamily="18" charset="0"/>
                        </a:rPr>
                        <a:t>Dòng 1: 2/4, dòng 2: 4/4, dòng 3: 4/2, dòng 4: 4/4</a:t>
                      </a:r>
                    </a:p>
                  </a:txBody>
                  <a:tcPr marL="121920" marR="121920" marT="60960" marB="60960"/>
                </a:tc>
                <a:extLst>
                  <a:ext uri="{0D108BD9-81ED-4DB2-BD59-A6C34878D82A}">
                    <a16:rowId xmlns="" xmlns:a16="http://schemas.microsoft.com/office/drawing/2014/main" val="49925641"/>
                  </a:ext>
                </a:extLst>
              </a:tr>
            </a:tbl>
          </a:graphicData>
        </a:graphic>
      </p:graphicFrame>
    </p:spTree>
    <p:extLst>
      <p:ext uri="{BB962C8B-B14F-4D97-AF65-F5344CB8AC3E}">
        <p14:creationId xmlns:p14="http://schemas.microsoft.com/office/powerpoint/2010/main" val="40971004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3. BÀI CA DAO 3</a:t>
            </a:r>
          </a:p>
        </p:txBody>
      </p:sp>
      <p:pic>
        <p:nvPicPr>
          <p:cNvPr id="12290" name="Picture 2" descr="Hòn Vọng Phu Bình Định phẩm hạnh của người phụ nữ Việt Nam">
            <a:extLst>
              <a:ext uri="{FF2B5EF4-FFF2-40B4-BE49-F238E27FC236}">
                <a16:creationId xmlns="" xmlns:a16="http://schemas.microsoft.com/office/drawing/2014/main" id="{EE715133-5704-4343-A713-24D7F304C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203" y="1185526"/>
            <a:ext cx="4011909" cy="534921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2" name="Picture 4" descr="Đầm Thị Nại – Wikipedia tiếng Việt">
            <a:extLst>
              <a:ext uri="{FF2B5EF4-FFF2-40B4-BE49-F238E27FC236}">
                <a16:creationId xmlns="" xmlns:a16="http://schemas.microsoft.com/office/drawing/2014/main" id="{8D11F4C1-74AC-5440-8643-C2BC28CE9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4477" y="932723"/>
            <a:ext cx="4347115" cy="28873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u lịch đầm Thị Nại Quy Nhơn đẹp say đắm lòng người">
            <a:extLst>
              <a:ext uri="{FF2B5EF4-FFF2-40B4-BE49-F238E27FC236}">
                <a16:creationId xmlns="" xmlns:a16="http://schemas.microsoft.com/office/drawing/2014/main" id="{101333B9-B899-1241-8059-39FBF60A8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4477" y="4016257"/>
            <a:ext cx="4317635" cy="258674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OUR GHÉP CÙ LAO XANH - Khởi hành hàng ngày dù chỉ 1 khách - Quy Nhơn Go  Travel">
            <a:extLst>
              <a:ext uri="{FF2B5EF4-FFF2-40B4-BE49-F238E27FC236}">
                <a16:creationId xmlns="" xmlns:a16="http://schemas.microsoft.com/office/drawing/2014/main" id="{C0B3B25B-31FF-1A46-AC8A-D16C7F34F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648" y="1211404"/>
            <a:ext cx="4592059" cy="261757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our Cù Lao Xanh 1 ngày: Khám phá hòn ngọc xanh Quy Nhơn - Công ty du lịch  Quy Nhơn Tourist">
            <a:extLst>
              <a:ext uri="{FF2B5EF4-FFF2-40B4-BE49-F238E27FC236}">
                <a16:creationId xmlns="" xmlns:a16="http://schemas.microsoft.com/office/drawing/2014/main" id="{C38E31B8-2CB3-EA4E-91F4-46D342920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3363" y="3639401"/>
            <a:ext cx="4148245" cy="311118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Cách Làm Món Bí đỏ hầm dừa đơn giản của Mai Yến - Cookpad">
            <a:extLst>
              <a:ext uri="{FF2B5EF4-FFF2-40B4-BE49-F238E27FC236}">
                <a16:creationId xmlns="" xmlns:a16="http://schemas.microsoft.com/office/drawing/2014/main" id="{D51D5FEC-5CBF-F74D-95F4-90B8B0AB5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009" y="836713"/>
            <a:ext cx="4520368" cy="3202009"/>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Cách làm canh bí đỏ với nước cốt dừa béo ngậy cực mát">
            <a:extLst>
              <a:ext uri="{FF2B5EF4-FFF2-40B4-BE49-F238E27FC236}">
                <a16:creationId xmlns="" xmlns:a16="http://schemas.microsoft.com/office/drawing/2014/main" id="{EB448DC0-4452-1249-A834-37B59F1D0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9706" y="3789548"/>
            <a:ext cx="3753047" cy="30024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ictur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428604">
            <a:off x="5921249" y="672434"/>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 xmlns:a16="http://schemas.microsoft.com/office/drawing/2014/main" id="{DEA39776-E020-5841-B921-35972449916D}"/>
              </a:ext>
            </a:extLst>
          </p:cNvPr>
          <p:cNvSpPr txBox="1"/>
          <p:nvPr/>
        </p:nvSpPr>
        <p:spPr>
          <a:xfrm>
            <a:off x="442912" y="1569081"/>
            <a:ext cx="6937736" cy="2862322"/>
          </a:xfrm>
          <a:prstGeom prst="rect">
            <a:avLst/>
          </a:prstGeom>
          <a:noFill/>
        </p:spPr>
        <p:txBody>
          <a:bodyPr wrap="square" rtlCol="0">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a:t>
            </a:r>
            <a:r>
              <a:rPr lang="x-none"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Nghệ thuật: </a:t>
            </a:r>
            <a:r>
              <a:rPr lang="en-US" sz="3600" b="1" dirty="0">
                <a:solidFill>
                  <a:srgbClr val="0000CC"/>
                </a:solidFill>
                <a:latin typeface="Times New Roman" panose="02020603050405020304" pitchFamily="18" charset="0"/>
                <a:cs typeface="Times New Roman" panose="02020603050405020304" pitchFamily="18" charset="0"/>
              </a:rPr>
              <a:t>Đ</a:t>
            </a:r>
            <a:r>
              <a:rPr lang="vi-VN" sz="3600" b="1" dirty="0">
                <a:solidFill>
                  <a:srgbClr val="0000CC"/>
                </a:solidFill>
                <a:latin typeface="Times New Roman" panose="02020603050405020304" pitchFamily="18" charset="0"/>
                <a:cs typeface="Times New Roman" panose="02020603050405020304" pitchFamily="18" charset="0"/>
              </a:rPr>
              <a:t>iệp từ “có”</a:t>
            </a:r>
            <a:endParaRPr lang="x-none" sz="3600" b="1">
              <a:solidFill>
                <a:srgbClr val="0000CC"/>
              </a:solidFill>
              <a:latin typeface="Times New Roman" panose="02020603050405020304" pitchFamily="18" charset="0"/>
              <a:cs typeface="Times New Roman" panose="02020603050405020304" pitchFamily="18" charset="0"/>
            </a:endParaRPr>
          </a:p>
          <a:p>
            <a:pPr algn="just"/>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Nội</a:t>
            </a:r>
            <a:r>
              <a:rPr lang="en-US" sz="3600" b="1" dirty="0">
                <a:solidFill>
                  <a:srgbClr val="0000CC"/>
                </a:solidFill>
                <a:latin typeface="Times New Roman" panose="02020603050405020304" pitchFamily="18" charset="0"/>
                <a:cs typeface="Times New Roman" panose="02020603050405020304" pitchFamily="18" charset="0"/>
              </a:rPr>
              <a:t> dung: </a:t>
            </a:r>
            <a:r>
              <a:rPr lang="vi-VN" sz="3600" b="1" dirty="0">
                <a:solidFill>
                  <a:srgbClr val="0000CC"/>
                </a:solidFill>
                <a:latin typeface="Times New Roman" panose="02020603050405020304" pitchFamily="18" charset="0"/>
                <a:cs typeface="Times New Roman" panose="02020603050405020304" pitchFamily="18" charset="0"/>
              </a:rPr>
              <a:t>Gợi ra cảnh trí thiên nhiên, non nước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ngợi</a:t>
            </a:r>
            <a:r>
              <a:rPr lang="en-US" sz="3600" b="1" dirty="0">
                <a:solidFill>
                  <a:srgbClr val="0000CC"/>
                </a:solidFill>
                <a:latin typeface="Times New Roman" panose="02020603050405020304" pitchFamily="18" charset="0"/>
                <a:cs typeface="Times New Roman" panose="02020603050405020304" pitchFamily="18" charset="0"/>
              </a:rPr>
              <a:t> v</a:t>
            </a:r>
            <a:r>
              <a:rPr lang="vi-VN" sz="3600" b="1" dirty="0">
                <a:solidFill>
                  <a:srgbClr val="0000CC"/>
                </a:solidFill>
                <a:latin typeface="Times New Roman" panose="02020603050405020304" pitchFamily="18" charset="0"/>
                <a:cs typeface="Times New Roman" panose="02020603050405020304" pitchFamily="18" charset="0"/>
              </a:rPr>
              <a:t>ẻ đẹp tâm hồn, cốt cách, truyền thống, văn hoá vùng đất Bình Định.</a:t>
            </a:r>
            <a:r>
              <a:rPr lang="en-US" sz="3600" b="1" dirty="0">
                <a:solidFill>
                  <a:srgbClr val="0000CC"/>
                </a:solidFill>
                <a:latin typeface="Times New Roman" panose="02020603050405020304" pitchFamily="18" charset="0"/>
                <a:cs typeface="Times New Roman" panose="02020603050405020304" pitchFamily="18" charset="0"/>
              </a:rPr>
              <a:t> </a:t>
            </a:r>
            <a:endParaRPr lang="x-none"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181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2290"/>
                                        </p:tgtEl>
                                      </p:cBhvr>
                                    </p:animEffect>
                                    <p:set>
                                      <p:cBhvr>
                                        <p:cTn id="12" dur="1" fill="hold">
                                          <p:stCondLst>
                                            <p:cond delay="499"/>
                                          </p:stCondLst>
                                        </p:cTn>
                                        <p:tgtEl>
                                          <p:spTgt spid="12290"/>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linds(horizontal)">
                                      <p:cBhvr>
                                        <p:cTn id="15" dur="500"/>
                                        <p:tgtEl>
                                          <p:spTgt spid="12292"/>
                                        </p:tgtEl>
                                      </p:cBhvr>
                                    </p:animEffect>
                                  </p:childTnLst>
                                </p:cTn>
                              </p:par>
                              <p:par>
                                <p:cTn id="16" presetID="3" presetClass="entr" presetSubtype="10" fill="hold"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blinds(horizontal)">
                                      <p:cBhvr>
                                        <p:cTn id="18" dur="500"/>
                                        <p:tgtEl>
                                          <p:spTgt spid="1229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12292"/>
                                        </p:tgtEl>
                                      </p:cBhvr>
                                    </p:animEffect>
                                    <p:set>
                                      <p:cBhvr>
                                        <p:cTn id="23" dur="1" fill="hold">
                                          <p:stCondLst>
                                            <p:cond delay="499"/>
                                          </p:stCondLst>
                                        </p:cTn>
                                        <p:tgtEl>
                                          <p:spTgt spid="12292"/>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2294"/>
                                        </p:tgtEl>
                                      </p:cBhvr>
                                    </p:animEffect>
                                    <p:set>
                                      <p:cBhvr>
                                        <p:cTn id="26" dur="1" fill="hold">
                                          <p:stCondLst>
                                            <p:cond delay="499"/>
                                          </p:stCondLst>
                                        </p:cTn>
                                        <p:tgtEl>
                                          <p:spTgt spid="12294"/>
                                        </p:tgtEl>
                                        <p:attrNameLst>
                                          <p:attrName>style.visibility</p:attrName>
                                        </p:attrNameLst>
                                      </p:cBhvr>
                                      <p:to>
                                        <p:strVal val="hidden"/>
                                      </p:to>
                                    </p:set>
                                  </p:childTnLst>
                                </p:cTn>
                              </p:par>
                              <p:par>
                                <p:cTn id="27" presetID="5" presetClass="entr" presetSubtype="10" fill="hold" nodeType="withEffect">
                                  <p:stCondLst>
                                    <p:cond delay="0"/>
                                  </p:stCondLst>
                                  <p:childTnLst>
                                    <p:set>
                                      <p:cBhvr>
                                        <p:cTn id="28" dur="1" fill="hold">
                                          <p:stCondLst>
                                            <p:cond delay="0"/>
                                          </p:stCondLst>
                                        </p:cTn>
                                        <p:tgtEl>
                                          <p:spTgt spid="12298"/>
                                        </p:tgtEl>
                                        <p:attrNameLst>
                                          <p:attrName>style.visibility</p:attrName>
                                        </p:attrNameLst>
                                      </p:cBhvr>
                                      <p:to>
                                        <p:strVal val="visible"/>
                                      </p:to>
                                    </p:set>
                                    <p:animEffect transition="in" filter="checkerboard(across)">
                                      <p:cBhvr>
                                        <p:cTn id="29" dur="500"/>
                                        <p:tgtEl>
                                          <p:spTgt spid="12298"/>
                                        </p:tgtEl>
                                      </p:cBhvr>
                                    </p:animEffect>
                                  </p:childTnLst>
                                </p:cTn>
                              </p:par>
                              <p:par>
                                <p:cTn id="30" presetID="5" presetClass="entr" presetSubtype="10" fill="hold" nodeType="withEffect">
                                  <p:stCondLst>
                                    <p:cond delay="0"/>
                                  </p:stCondLst>
                                  <p:childTnLst>
                                    <p:set>
                                      <p:cBhvr>
                                        <p:cTn id="31" dur="1" fill="hold">
                                          <p:stCondLst>
                                            <p:cond delay="0"/>
                                          </p:stCondLst>
                                        </p:cTn>
                                        <p:tgtEl>
                                          <p:spTgt spid="12296"/>
                                        </p:tgtEl>
                                        <p:attrNameLst>
                                          <p:attrName>style.visibility</p:attrName>
                                        </p:attrNameLst>
                                      </p:cBhvr>
                                      <p:to>
                                        <p:strVal val="visible"/>
                                      </p:to>
                                    </p:set>
                                    <p:animEffect transition="in" filter="checkerboard(across)">
                                      <p:cBhvr>
                                        <p:cTn id="32" dur="500"/>
                                        <p:tgtEl>
                                          <p:spTgt spid="1229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2296"/>
                                        </p:tgtEl>
                                      </p:cBhvr>
                                    </p:animEffect>
                                    <p:set>
                                      <p:cBhvr>
                                        <p:cTn id="37" dur="1" fill="hold">
                                          <p:stCondLst>
                                            <p:cond delay="499"/>
                                          </p:stCondLst>
                                        </p:cTn>
                                        <p:tgtEl>
                                          <p:spTgt spid="12296"/>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2298"/>
                                        </p:tgtEl>
                                      </p:cBhvr>
                                    </p:animEffect>
                                    <p:set>
                                      <p:cBhvr>
                                        <p:cTn id="40" dur="1" fill="hold">
                                          <p:stCondLst>
                                            <p:cond delay="499"/>
                                          </p:stCondLst>
                                        </p:cTn>
                                        <p:tgtEl>
                                          <p:spTgt spid="12298"/>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12302"/>
                                        </p:tgtEl>
                                        <p:attrNameLst>
                                          <p:attrName>style.visibility</p:attrName>
                                        </p:attrNameLst>
                                      </p:cBhvr>
                                      <p:to>
                                        <p:strVal val="visible"/>
                                      </p:to>
                                    </p:set>
                                    <p:animEffect transition="in" filter="blinds(horizontal)">
                                      <p:cBhvr>
                                        <p:cTn id="43" dur="500"/>
                                        <p:tgtEl>
                                          <p:spTgt spid="12302"/>
                                        </p:tgtEl>
                                      </p:cBhvr>
                                    </p:animEffect>
                                  </p:childTnLst>
                                </p:cTn>
                              </p:par>
                              <p:par>
                                <p:cTn id="44" presetID="3" presetClass="entr" presetSubtype="10" fill="hold" nodeType="withEffect">
                                  <p:stCondLst>
                                    <p:cond delay="0"/>
                                  </p:stCondLst>
                                  <p:childTnLst>
                                    <p:set>
                                      <p:cBhvr>
                                        <p:cTn id="45" dur="1" fill="hold">
                                          <p:stCondLst>
                                            <p:cond delay="0"/>
                                          </p:stCondLst>
                                        </p:cTn>
                                        <p:tgtEl>
                                          <p:spTgt spid="12300"/>
                                        </p:tgtEl>
                                        <p:attrNameLst>
                                          <p:attrName>style.visibility</p:attrName>
                                        </p:attrNameLst>
                                      </p:cBhvr>
                                      <p:to>
                                        <p:strVal val="visible"/>
                                      </p:to>
                                    </p:set>
                                    <p:animEffect transition="in" filter="blinds(horizontal)">
                                      <p:cBhvr>
                                        <p:cTn id="46"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 xmlns:a16="http://schemas.microsoft.com/office/drawing/2014/main" id="{A3E915D1-5A72-7848-A182-E505E81302A7}"/>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en-US" sz="4000" b="1">
                <a:ln w="0">
                  <a:noFill/>
                </a:ln>
                <a:solidFill>
                  <a:schemeClr val="bg1"/>
                </a:solidFill>
                <a:latin typeface="Times New Roman" panose="02020603050405020304" pitchFamily="18" charset="0"/>
                <a:cs typeface="Times New Roman" panose="02020603050405020304" pitchFamily="18" charset="0"/>
              </a:rPr>
              <a:t>4</a:t>
            </a:r>
            <a:r>
              <a:rPr lang="x-none" sz="4000" b="1">
                <a:ln w="0">
                  <a:noFill/>
                </a:ln>
                <a:solidFill>
                  <a:schemeClr val="bg1"/>
                </a:solidFill>
                <a:latin typeface="Times New Roman" panose="02020603050405020304" pitchFamily="18" charset="0"/>
                <a:cs typeface="Times New Roman" panose="02020603050405020304" pitchFamily="18" charset="0"/>
              </a:rPr>
              <a:t>. </a:t>
            </a:r>
            <a:r>
              <a:rPr lang="x-none" sz="4000" b="1" dirty="0">
                <a:ln w="0">
                  <a:noFill/>
                </a:ln>
                <a:solidFill>
                  <a:schemeClr val="bg1"/>
                </a:solidFill>
                <a:latin typeface="Times New Roman" panose="02020603050405020304" pitchFamily="18" charset="0"/>
                <a:cs typeface="Times New Roman" panose="02020603050405020304" pitchFamily="18" charset="0"/>
              </a:rPr>
              <a:t>BÀI CA </a:t>
            </a:r>
            <a:r>
              <a:rPr lang="x-none" sz="4000" b="1">
                <a:ln w="0">
                  <a:noFill/>
                </a:ln>
                <a:solidFill>
                  <a:schemeClr val="bg1"/>
                </a:solidFill>
                <a:latin typeface="Times New Roman" panose="02020603050405020304" pitchFamily="18" charset="0"/>
                <a:cs typeface="Times New Roman" panose="02020603050405020304" pitchFamily="18" charset="0"/>
              </a:rPr>
              <a:t>DAO </a:t>
            </a:r>
            <a:r>
              <a:rPr lang="en-US" sz="4000" b="1">
                <a:ln w="0">
                  <a:noFill/>
                </a:ln>
                <a:solidFill>
                  <a:schemeClr val="bg1"/>
                </a:solidFill>
                <a:latin typeface="Times New Roman" panose="02020603050405020304" pitchFamily="18" charset="0"/>
                <a:cs typeface="Times New Roman" panose="02020603050405020304" pitchFamily="18" charset="0"/>
              </a:rPr>
              <a:t>4</a:t>
            </a:r>
            <a:endParaRPr lang="x-none" sz="4000" b="1" dirty="0">
              <a:ln w="0">
                <a:noFill/>
              </a:ln>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srcRect l="13365" r="9985"/>
          <a:stretch/>
        </p:blipFill>
        <p:spPr>
          <a:xfrm>
            <a:off x="7364107" y="1956391"/>
            <a:ext cx="4827893" cy="3306726"/>
          </a:xfrm>
          <a:prstGeom prst="rect">
            <a:avLst/>
          </a:prstGeom>
        </p:spPr>
      </p:pic>
      <p:sp>
        <p:nvSpPr>
          <p:cNvPr id="5" name="TextBox 4">
            <a:extLst>
              <a:ext uri="{FF2B5EF4-FFF2-40B4-BE49-F238E27FC236}">
                <a16:creationId xmlns="" xmlns:a16="http://schemas.microsoft.com/office/drawing/2014/main" id="{28193B60-568B-4E4B-B121-5FD408BDE909}"/>
              </a:ext>
            </a:extLst>
          </p:cNvPr>
          <p:cNvSpPr txBox="1"/>
          <p:nvPr/>
        </p:nvSpPr>
        <p:spPr>
          <a:xfrm>
            <a:off x="547695" y="2835635"/>
            <a:ext cx="6528725" cy="1200329"/>
          </a:xfrm>
          <a:prstGeom prst="rect">
            <a:avLst/>
          </a:prstGeom>
          <a:noFill/>
        </p:spPr>
        <p:txBody>
          <a:bodyPr wrap="square" rtlCol="0">
            <a:spAutoFit/>
          </a:bodyPr>
          <a:lstStyle/>
          <a:p>
            <a:r>
              <a:rPr lang="en-US" sz="3600" b="1" i="1" dirty="0">
                <a:solidFill>
                  <a:srgbClr val="0000CC"/>
                </a:solidFill>
                <a:latin typeface="Times New Roman" panose="02020603050405020304" pitchFamily="18" charset="0"/>
                <a:cs typeface="Times New Roman" panose="02020603050405020304" pitchFamily="18" charset="0"/>
              </a:rPr>
              <a:t>      Ai </a:t>
            </a:r>
            <a:r>
              <a:rPr lang="en-US" sz="3600" b="1" i="1" dirty="0" err="1">
                <a:solidFill>
                  <a:srgbClr val="0000CC"/>
                </a:solidFill>
                <a:latin typeface="Times New Roman" panose="02020603050405020304" pitchFamily="18" charset="0"/>
                <a:cs typeface="Times New Roman" panose="02020603050405020304" pitchFamily="18" charset="0"/>
              </a:rPr>
              <a:t>ơi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về</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miệt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Tháp</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Mười</a:t>
            </a:r>
            <a:endParaRPr lang="en-US" sz="3600" b="1" i="1" dirty="0">
              <a:solidFill>
                <a:srgbClr val="0000CC"/>
              </a:solidFill>
              <a:latin typeface="Times New Roman" panose="02020603050405020304" pitchFamily="18" charset="0"/>
              <a:cs typeface="Times New Roman" panose="02020603050405020304" pitchFamily="18" charset="0"/>
            </a:endParaRPr>
          </a:p>
          <a:p>
            <a:r>
              <a:rPr lang="en-US" sz="3600" b="1" i="1" dirty="0" err="1">
                <a:solidFill>
                  <a:srgbClr val="0000CC"/>
                </a:solidFill>
                <a:latin typeface="Times New Roman" panose="02020603050405020304" pitchFamily="18" charset="0"/>
                <a:cs typeface="Times New Roman" panose="02020603050405020304" pitchFamily="18" charset="0"/>
              </a:rPr>
              <a:t>Cá</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tôm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sẵn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bắt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lúa</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trời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sẵn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ăn</a:t>
            </a:r>
            <a:r>
              <a:rPr lang="en-US" sz="3600" b="1" i="1" dirty="0">
                <a:solidFill>
                  <a:srgbClr val="0000CC"/>
                </a:solidFill>
                <a:latin typeface="Times New Roman" panose="02020603050405020304" pitchFamily="18" charset="0"/>
                <a:cs typeface="Times New Roman" panose="02020603050405020304" pitchFamily="18" charset="0"/>
              </a:rPr>
              <a:t>.</a:t>
            </a:r>
            <a:endParaRPr lang="x-none"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919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4. BÀI CA DAO 4</a:t>
            </a: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239350" y="836713"/>
            <a:ext cx="6528725" cy="5836854"/>
          </a:xfrm>
          <a:prstGeom prst="rect">
            <a:avLst/>
          </a:prstGeom>
          <a:noFill/>
        </p:spPr>
        <p:txBody>
          <a:bodyPr wrap="square" rtlCol="0">
            <a:spAutoFit/>
          </a:bodyPr>
          <a:lstStyle/>
          <a:p>
            <a:r>
              <a:rPr lang="vi-VN" sz="3733" b="1" dirty="0">
                <a:latin typeface="Times New Roman" panose="02020603050405020304" pitchFamily="18" charset="0"/>
                <a:cs typeface="Times New Roman" panose="02020603050405020304" pitchFamily="18" charset="0"/>
              </a:rPr>
              <a:t>- Hình ảnh:</a:t>
            </a:r>
            <a:r>
              <a:rPr lang="vi-VN" sz="3733" dirty="0">
                <a:latin typeface="Times New Roman" panose="02020603050405020304" pitchFamily="18" charset="0"/>
                <a:cs typeface="Times New Roman" panose="02020603050405020304" pitchFamily="18" charset="0"/>
              </a:rPr>
              <a:t> “Cá tôm sẵn bắt, lúa trời sẵn ăn”</a:t>
            </a:r>
          </a:p>
          <a:p>
            <a:r>
              <a:rPr lang="x-none" sz="3733" dirty="0">
                <a:latin typeface="Times New Roman" panose="02020603050405020304" pitchFamily="18" charset="0"/>
                <a:cs typeface="Times New Roman" panose="02020603050405020304" pitchFamily="18" charset="0"/>
              </a:rPr>
              <a:t>→ </a:t>
            </a:r>
            <a:r>
              <a:rPr lang="en-US" sz="3733" dirty="0">
                <a:latin typeface="Times New Roman" panose="02020603050405020304" pitchFamily="18" charset="0"/>
                <a:cs typeface="Times New Roman" panose="02020603050405020304" pitchFamily="18" charset="0"/>
              </a:rPr>
              <a:t>S</a:t>
            </a:r>
            <a:r>
              <a:rPr lang="x-none" sz="3733" dirty="0">
                <a:latin typeface="Times New Roman" panose="02020603050405020304" pitchFamily="18" charset="0"/>
                <a:cs typeface="Times New Roman" panose="02020603050405020304" pitchFamily="18" charset="0"/>
              </a:rPr>
              <a:t>ự trù phú về sản vật mà thiên nhiên đã hào phóng ban tặng cho vùng Đồng Tháp Mười.</a:t>
            </a:r>
          </a:p>
          <a:p>
            <a:r>
              <a:rPr lang="x-none" sz="3733" b="1" dirty="0">
                <a:latin typeface="Times New Roman" panose="02020603050405020304" pitchFamily="18" charset="0"/>
                <a:cs typeface="Times New Roman" panose="02020603050405020304" pitchFamily="18" charset="0"/>
              </a:rPr>
              <a:t>- Nghệ thuật:</a:t>
            </a:r>
            <a:r>
              <a:rPr lang="x-none" sz="3733" dirty="0">
                <a:latin typeface="Times New Roman" panose="02020603050405020304" pitchFamily="18" charset="0"/>
                <a:cs typeface="Times New Roman" panose="02020603050405020304" pitchFamily="18" charset="0"/>
              </a:rPr>
              <a:t> điệp từ “sẵn” → nhiều, sẵn có. </a:t>
            </a:r>
          </a:p>
          <a:p>
            <a:r>
              <a:rPr lang="x-none" sz="3733" b="1" smtClean="0">
                <a:solidFill>
                  <a:srgbClr val="FF0000"/>
                </a:solidFill>
                <a:latin typeface="Times New Roman" panose="02020603050405020304" pitchFamily="18" charset="0"/>
                <a:cs typeface="Times New Roman" panose="02020603050405020304" pitchFamily="18" charset="0"/>
              </a:rPr>
              <a:t>👉 </a:t>
            </a:r>
            <a:r>
              <a:rPr lang="x-none" sz="3733" b="1" dirty="0">
                <a:solidFill>
                  <a:srgbClr val="FF0000"/>
                </a:solidFill>
                <a:latin typeface="Times New Roman" panose="02020603050405020304" pitchFamily="18" charset="0"/>
                <a:cs typeface="Times New Roman" panose="02020603050405020304" pitchFamily="18" charset="0"/>
              </a:rPr>
              <a:t>Niềm tự hào về sự giàu có, trù phú của thiên nhiên vùng sông nước.</a:t>
            </a:r>
          </a:p>
        </p:txBody>
      </p:sp>
      <p:sp>
        <p:nvSpPr>
          <p:cNvPr id="3" name="AutoShape 2" descr="Mênh mông Đồng Tháp Mười | Mytour.vn">
            <a:extLst>
              <a:ext uri="{FF2B5EF4-FFF2-40B4-BE49-F238E27FC236}">
                <a16:creationId xmlns="" xmlns:a16="http://schemas.microsoft.com/office/drawing/2014/main" id="{48684C2F-2A47-2B4B-8094-863132E69A4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sp>
        <p:nvSpPr>
          <p:cNvPr id="4" name="AutoShape 4" descr="Mênh mông Đồng Tháp Mười | Mytour.vn">
            <a:extLst>
              <a:ext uri="{FF2B5EF4-FFF2-40B4-BE49-F238E27FC236}">
                <a16:creationId xmlns="" xmlns:a16="http://schemas.microsoft.com/office/drawing/2014/main" id="{DA5549BA-7163-734A-9BE3-3C5BCA6792A4}"/>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pic>
        <p:nvPicPr>
          <p:cNvPr id="9" name="Picture 8" descr="A picture containing grass, outdoor, field, sky&#10;&#10;Description automatically generated">
            <a:extLst>
              <a:ext uri="{FF2B5EF4-FFF2-40B4-BE49-F238E27FC236}">
                <a16:creationId xmlns="" xmlns:a16="http://schemas.microsoft.com/office/drawing/2014/main" id="{439D3E92-45EE-B24F-8227-1C5F2B934F07}"/>
              </a:ext>
            </a:extLst>
          </p:cNvPr>
          <p:cNvPicPr>
            <a:picLocks noChangeAspect="1"/>
          </p:cNvPicPr>
          <p:nvPr/>
        </p:nvPicPr>
        <p:blipFill rotWithShape="1">
          <a:blip r:embed="rId2">
            <a:extLst>
              <a:ext uri="{28A0092B-C50C-407E-A947-70E740481C1C}">
                <a14:useLocalDpi xmlns:a14="http://schemas.microsoft.com/office/drawing/2010/main" val="0"/>
              </a:ext>
            </a:extLst>
          </a:blip>
          <a:srcRect t="7752"/>
          <a:stretch/>
        </p:blipFill>
        <p:spPr>
          <a:xfrm>
            <a:off x="7061703" y="3888107"/>
            <a:ext cx="5006566" cy="296824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a:srcRect t="7221"/>
          <a:stretch/>
        </p:blipFill>
        <p:spPr>
          <a:xfrm>
            <a:off x="7061703" y="796261"/>
            <a:ext cx="5006566" cy="3091846"/>
          </a:xfrm>
          <a:prstGeom prst="rect">
            <a:avLst/>
          </a:prstGeom>
        </p:spPr>
      </p:pic>
    </p:spTree>
    <p:extLst>
      <p:ext uri="{BB962C8B-B14F-4D97-AF65-F5344CB8AC3E}">
        <p14:creationId xmlns:p14="http://schemas.microsoft.com/office/powerpoint/2010/main" val="17408761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200" b="1" i="1" u="sng">
                <a:ln/>
                <a:solidFill>
                  <a:schemeClr val="accent4"/>
                </a:solidFill>
                <a:latin typeface="Times New Roman" panose="02020603050405020304" pitchFamily="18" charset="0"/>
                <a:cs typeface="Times New Roman" panose="02020603050405020304" pitchFamily="18" charset="0"/>
              </a:rPr>
              <a:t>Bài 3:</a:t>
            </a:r>
          </a:p>
        </p:txBody>
      </p:sp>
      <p:pic>
        <p:nvPicPr>
          <p:cNvPr id="8" name="图片 2">
            <a:extLst>
              <a:ext uri="{FF2B5EF4-FFF2-40B4-BE49-F238E27FC236}">
                <a16:creationId xmlns="" xmlns:a16="http://schemas.microsoft.com/office/drawing/2014/main" id="{7FE922DF-02F6-4111-B8EA-297FCA52FA0F}"/>
              </a:ext>
            </a:extLst>
          </p:cNvPr>
          <p:cNvPicPr>
            <a:picLocks noChangeAspect="1"/>
          </p:cNvPicPr>
          <p:nvPr/>
        </p:nvPicPr>
        <p:blipFill rotWithShape="1">
          <a:blip r:embed="rId3">
            <a:extLst>
              <a:ext uri="{28A0092B-C50C-407E-A947-70E740481C1C}">
                <a14:useLocalDpi xmlns:a14="http://schemas.microsoft.com/office/drawing/2010/main" val="0"/>
              </a:ext>
            </a:extLst>
          </a:blip>
          <a:srcRect r="41516"/>
          <a:stretch/>
        </p:blipFill>
        <p:spPr>
          <a:xfrm>
            <a:off x="7369521" y="2399747"/>
            <a:ext cx="4363770" cy="4458253"/>
          </a:xfrm>
          <a:prstGeom prst="rect">
            <a:avLst/>
          </a:prstGeom>
          <a:ln>
            <a:noFill/>
          </a:ln>
          <a:effectLst>
            <a:softEdge rad="112500"/>
          </a:effectLst>
        </p:spPr>
      </p:pic>
      <p:sp>
        <p:nvSpPr>
          <p:cNvPr id="9" name="TextBox 8">
            <a:extLst>
              <a:ext uri="{FF2B5EF4-FFF2-40B4-BE49-F238E27FC236}">
                <a16:creationId xmlns="" xmlns:a16="http://schemas.microsoft.com/office/drawing/2014/main" id="{57CF75F4-07F8-C947-AE4F-4D191EF5BF62}"/>
              </a:ext>
            </a:extLst>
          </p:cNvPr>
          <p:cNvSpPr txBox="1"/>
          <p:nvPr/>
        </p:nvSpPr>
        <p:spPr>
          <a:xfrm>
            <a:off x="217280" y="2942401"/>
            <a:ext cx="7957997" cy="584775"/>
          </a:xfrm>
          <a:prstGeom prst="rect">
            <a:avLst/>
          </a:prstGeom>
          <a:noFill/>
        </p:spPr>
        <p:txBody>
          <a:bodyPr wrap="square" rtlCol="0">
            <a:spAutoFit/>
          </a:bodyPr>
          <a:lstStyle/>
          <a:p>
            <a:r>
              <a:rPr lang="en-US" sz="3200"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en-US" sz="32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x-none" sz="320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a:t>
            </a:r>
            <a:r>
              <a:rPr lang="en-US" sz="32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 THỨC NGỮ VĂN</a:t>
            </a:r>
          </a:p>
        </p:txBody>
      </p:sp>
      <p:sp>
        <p:nvSpPr>
          <p:cNvPr id="12" name="Rectangle 11"/>
          <p:cNvSpPr/>
          <p:nvPr/>
        </p:nvSpPr>
        <p:spPr>
          <a:xfrm>
            <a:off x="1294409" y="962557"/>
            <a:ext cx="9976129" cy="1754326"/>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54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54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7CF75F4-07F8-C947-AE4F-4D191EF5BF62}"/>
              </a:ext>
            </a:extLst>
          </p:cNvPr>
          <p:cNvSpPr txBox="1"/>
          <p:nvPr/>
        </p:nvSpPr>
        <p:spPr>
          <a:xfrm>
            <a:off x="217280" y="3570618"/>
            <a:ext cx="7957997" cy="584775"/>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Tri thức đọc hiểu.</a:t>
            </a:r>
          </a:p>
        </p:txBody>
      </p:sp>
      <p:sp>
        <p:nvSpPr>
          <p:cNvPr id="14" name="TextBox 13">
            <a:extLst>
              <a:ext uri="{FF2B5EF4-FFF2-40B4-BE49-F238E27FC236}">
                <a16:creationId xmlns="" xmlns:a16="http://schemas.microsoft.com/office/drawing/2014/main" id="{57CF75F4-07F8-C947-AE4F-4D191EF5BF62}"/>
              </a:ext>
            </a:extLst>
          </p:cNvPr>
          <p:cNvSpPr txBox="1"/>
          <p:nvPr/>
        </p:nvSpPr>
        <p:spPr>
          <a:xfrm>
            <a:off x="-39788" y="4336485"/>
            <a:ext cx="7957997"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Lục</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bát</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1" name="TextBox 10"/>
          <p:cNvSpPr txBox="1"/>
          <p:nvPr/>
        </p:nvSpPr>
        <p:spPr>
          <a:xfrm>
            <a:off x="3939211" y="120123"/>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84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4. BÀI CA DAO 4</a:t>
            </a:r>
          </a:p>
        </p:txBody>
      </p:sp>
      <p:sp>
        <p:nvSpPr>
          <p:cNvPr id="3" name="AutoShape 2" descr="Mênh mông Đồng Tháp Mười | Mytour.vn">
            <a:extLst>
              <a:ext uri="{FF2B5EF4-FFF2-40B4-BE49-F238E27FC236}">
                <a16:creationId xmlns="" xmlns:a16="http://schemas.microsoft.com/office/drawing/2014/main" id="{48684C2F-2A47-2B4B-8094-863132E69A4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sp>
        <p:nvSpPr>
          <p:cNvPr id="4" name="AutoShape 4" descr="Mênh mông Đồng Tháp Mười | Mytour.vn">
            <a:extLst>
              <a:ext uri="{FF2B5EF4-FFF2-40B4-BE49-F238E27FC236}">
                <a16:creationId xmlns="" xmlns:a16="http://schemas.microsoft.com/office/drawing/2014/main" id="{DA5549BA-7163-734A-9BE3-3C5BCA6792A4}"/>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pic>
        <p:nvPicPr>
          <p:cNvPr id="9" name="Picture 8" descr="A picture containing grass, outdoor, field, sky&#10;&#10;Description automatically generated">
            <a:extLst>
              <a:ext uri="{FF2B5EF4-FFF2-40B4-BE49-F238E27FC236}">
                <a16:creationId xmlns="" xmlns:a16="http://schemas.microsoft.com/office/drawing/2014/main" id="{439D3E92-45EE-B24F-8227-1C5F2B934F07}"/>
              </a:ext>
            </a:extLst>
          </p:cNvPr>
          <p:cNvPicPr>
            <a:picLocks noChangeAspect="1"/>
          </p:cNvPicPr>
          <p:nvPr/>
        </p:nvPicPr>
        <p:blipFill rotWithShape="1">
          <a:blip r:embed="rId2">
            <a:extLst>
              <a:ext uri="{28A0092B-C50C-407E-A947-70E740481C1C}">
                <a14:useLocalDpi xmlns:a14="http://schemas.microsoft.com/office/drawing/2010/main" val="0"/>
              </a:ext>
            </a:extLst>
          </a:blip>
          <a:srcRect t="7752"/>
          <a:stretch/>
        </p:blipFill>
        <p:spPr>
          <a:xfrm>
            <a:off x="7061703" y="3888107"/>
            <a:ext cx="5006566" cy="296824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a:srcRect t="7221"/>
          <a:stretch/>
        </p:blipFill>
        <p:spPr>
          <a:xfrm>
            <a:off x="7061703" y="796261"/>
            <a:ext cx="5006566" cy="3091846"/>
          </a:xfrm>
          <a:prstGeom prst="rect">
            <a:avLst/>
          </a:prstGeom>
        </p:spPr>
      </p:pic>
      <p:pic>
        <p:nvPicPr>
          <p:cNvPr id="8" name="Picture 7"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28604">
            <a:off x="5385551" y="870905"/>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28193B60-568B-4E4B-B121-5FD408BDE909}"/>
              </a:ext>
            </a:extLst>
          </p:cNvPr>
          <p:cNvSpPr txBox="1"/>
          <p:nvPr/>
        </p:nvSpPr>
        <p:spPr>
          <a:xfrm>
            <a:off x="309382" y="2364613"/>
            <a:ext cx="6193019" cy="2862322"/>
          </a:xfrm>
          <a:prstGeom prst="rect">
            <a:avLst/>
          </a:prstGeom>
          <a:noFill/>
        </p:spPr>
        <p:txBody>
          <a:bodyPr wrap="square" rtlCol="0">
            <a:spAutoFit/>
          </a:bodyPr>
          <a:lstStyle/>
          <a:p>
            <a:pPr algn="just"/>
            <a:r>
              <a:rPr lang="x-none" sz="3600" b="1" smtClean="0">
                <a:solidFill>
                  <a:srgbClr val="0000CC"/>
                </a:solidFill>
                <a:latin typeface="Times New Roman" panose="02020603050405020304" pitchFamily="18" charset="0"/>
                <a:cs typeface="Times New Roman" panose="02020603050405020304" pitchFamily="18" charset="0"/>
              </a:rPr>
              <a:t>- </a:t>
            </a:r>
            <a:r>
              <a:rPr lang="x-none" sz="3600" b="1">
                <a:solidFill>
                  <a:srgbClr val="0000CC"/>
                </a:solidFill>
                <a:latin typeface="Times New Roman" panose="02020603050405020304" pitchFamily="18" charset="0"/>
                <a:cs typeface="Times New Roman" panose="02020603050405020304" pitchFamily="18" charset="0"/>
              </a:rPr>
              <a:t>Nghệ </a:t>
            </a:r>
            <a:r>
              <a:rPr lang="x-none" sz="3600" b="1" dirty="0">
                <a:solidFill>
                  <a:srgbClr val="0000CC"/>
                </a:solidFill>
                <a:latin typeface="Times New Roman" panose="02020603050405020304" pitchFamily="18" charset="0"/>
                <a:cs typeface="Times New Roman" panose="02020603050405020304" pitchFamily="18" charset="0"/>
              </a:rPr>
              <a:t>thuật</a:t>
            </a:r>
            <a:r>
              <a:rPr lang="x-none" sz="3600" b="1">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Đ</a:t>
            </a:r>
            <a:r>
              <a:rPr lang="x-none" sz="3600" b="1">
                <a:solidFill>
                  <a:srgbClr val="0000CC"/>
                </a:solidFill>
                <a:latin typeface="Times New Roman" panose="02020603050405020304" pitchFamily="18" charset="0"/>
                <a:cs typeface="Times New Roman" panose="02020603050405020304" pitchFamily="18" charset="0"/>
              </a:rPr>
              <a:t>iệp </a:t>
            </a:r>
            <a:r>
              <a:rPr lang="x-none" sz="3600" b="1" dirty="0">
                <a:solidFill>
                  <a:srgbClr val="0000CC"/>
                </a:solidFill>
                <a:latin typeface="Times New Roman" panose="02020603050405020304" pitchFamily="18" charset="0"/>
                <a:cs typeface="Times New Roman" panose="02020603050405020304" pitchFamily="18" charset="0"/>
              </a:rPr>
              <a:t>từ “sẵn” → nhiều, sẵn có</a:t>
            </a:r>
            <a:r>
              <a:rPr lang="x-none" sz="3600" b="1">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Nội</a:t>
            </a:r>
            <a:r>
              <a:rPr lang="en-US" sz="3600" b="1" dirty="0">
                <a:solidFill>
                  <a:srgbClr val="0000CC"/>
                </a:solidFill>
                <a:latin typeface="Times New Roman" panose="02020603050405020304" pitchFamily="18" charset="0"/>
                <a:cs typeface="Times New Roman" panose="02020603050405020304" pitchFamily="18" charset="0"/>
              </a:rPr>
              <a:t> dung: </a:t>
            </a:r>
            <a:r>
              <a:rPr lang="x-none" sz="3600" b="1">
                <a:solidFill>
                  <a:srgbClr val="0000CC"/>
                </a:solidFill>
                <a:latin typeface="Times New Roman" panose="02020603050405020304" pitchFamily="18" charset="0"/>
                <a:cs typeface="Times New Roman" panose="02020603050405020304" pitchFamily="18" charset="0"/>
              </a:rPr>
              <a:t>Niềm </a:t>
            </a:r>
            <a:r>
              <a:rPr lang="x-none" sz="3600" b="1" dirty="0">
                <a:solidFill>
                  <a:srgbClr val="0000CC"/>
                </a:solidFill>
                <a:latin typeface="Times New Roman" panose="02020603050405020304" pitchFamily="18" charset="0"/>
                <a:cs typeface="Times New Roman" panose="02020603050405020304" pitchFamily="18" charset="0"/>
              </a:rPr>
              <a:t>tự hào về sự giàu có, trù phú của thiên nhiên vùng sông nước.</a:t>
            </a:r>
          </a:p>
        </p:txBody>
      </p:sp>
    </p:spTree>
    <p:extLst>
      <p:ext uri="{BB962C8B-B14F-4D97-AF65-F5344CB8AC3E}">
        <p14:creationId xmlns:p14="http://schemas.microsoft.com/office/powerpoint/2010/main" val="3338667293"/>
      </p:ext>
    </p:extLst>
  </p:cSld>
  <p:clrMapOvr>
    <a:masterClrMapping/>
  </p:clrMapOvr>
  <p:transition spd="slow">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 xmlns:a16="http://schemas.microsoft.com/office/drawing/2014/main" id="{7812E4B6-139A-CA4F-9B27-A7A19506F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35339" cy="6895353"/>
          </a:xfrm>
          <a:prstGeom prst="rect">
            <a:avLst/>
          </a:prstGeom>
        </p:spPr>
      </p:pic>
      <p:pic>
        <p:nvPicPr>
          <p:cNvPr id="4" name="Picture 3" descr="F:\未标题-1.png">
            <a:extLst>
              <a:ext uri="{FF2B5EF4-FFF2-40B4-BE49-F238E27FC236}">
                <a16:creationId xmlns="" xmlns:a16="http://schemas.microsoft.com/office/drawing/2014/main" id="{4051F5C9-66C6-7740-BC29-F9AAE356FD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flipH="1">
            <a:off x="8655652" y="2284380"/>
            <a:ext cx="2852555" cy="41788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1D97B6E-7932-884B-999C-D08B1D24F088}"/>
              </a:ext>
            </a:extLst>
          </p:cNvPr>
          <p:cNvSpPr txBox="1"/>
          <p:nvPr/>
        </p:nvSpPr>
        <p:spPr>
          <a:xfrm>
            <a:off x="692848" y="2420718"/>
            <a:ext cx="7731284" cy="2964594"/>
          </a:xfrm>
          <a:prstGeom prst="rect">
            <a:avLst/>
          </a:prstGeom>
          <a:noFill/>
        </p:spPr>
        <p:txBody>
          <a:bodyPr wrap="square" rtlCol="0">
            <a:spAutoFit/>
          </a:bodyPr>
          <a:lstStyle/>
          <a:p>
            <a:pPr algn="just"/>
            <a:r>
              <a:rPr lang="en-US" sz="3733" b="1" i="1" dirty="0" err="1">
                <a:solidFill>
                  <a:schemeClr val="accent2">
                    <a:lumMod val="50000"/>
                  </a:schemeClr>
                </a:solidFill>
                <a:latin typeface="Times New Roman" pitchFamily="18" charset="0"/>
                <a:cs typeface="Times New Roman" pitchFamily="18" charset="0"/>
              </a:rPr>
              <a:t>Những</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vẻ</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đẹp</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nào</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của</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quê</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hương</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đất</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nước</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được</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thể</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hiện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xuyên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suốt</a:t>
            </a:r>
            <a:r>
              <a:rPr lang="en-US" sz="3733" b="1" i="1" dirty="0">
                <a:solidFill>
                  <a:schemeClr val="accent2">
                    <a:lumMod val="50000"/>
                  </a:schemeClr>
                </a:solidFill>
                <a:latin typeface="Times New Roman" pitchFamily="18" charset="0"/>
                <a:cs typeface="Times New Roman" pitchFamily="18" charset="0"/>
              </a:rPr>
              <a:t> 4 </a:t>
            </a:r>
            <a:r>
              <a:rPr lang="en-US" sz="3733" b="1" i="1" dirty="0" err="1">
                <a:solidFill>
                  <a:schemeClr val="accent2">
                    <a:lumMod val="50000"/>
                  </a:schemeClr>
                </a:solidFill>
                <a:latin typeface="Times New Roman" pitchFamily="18" charset="0"/>
                <a:cs typeface="Times New Roman" pitchFamily="18" charset="0"/>
              </a:rPr>
              <a:t>bài</a:t>
            </a:r>
            <a:r>
              <a:rPr lang="en-US" sz="3733" b="1" i="1" dirty="0">
                <a:solidFill>
                  <a:schemeClr val="accent2">
                    <a:lumMod val="50000"/>
                  </a:schemeClr>
                </a:solidFill>
                <a:latin typeface="Times New Roman" pitchFamily="18" charset="0"/>
                <a:cs typeface="Times New Roman" pitchFamily="18" charset="0"/>
              </a:rPr>
              <a:t> ca </a:t>
            </a:r>
            <a:r>
              <a:rPr lang="en-US" sz="3733" b="1" i="1" dirty="0" err="1">
                <a:solidFill>
                  <a:schemeClr val="accent2">
                    <a:lumMod val="50000"/>
                  </a:schemeClr>
                </a:solidFill>
                <a:latin typeface="Times New Roman" pitchFamily="18" charset="0"/>
                <a:cs typeface="Times New Roman" pitchFamily="18" charset="0"/>
              </a:rPr>
              <a:t>dao</a:t>
            </a:r>
            <a:r>
              <a:rPr lang="en-US" sz="3733" b="1" i="1" dirty="0">
                <a:solidFill>
                  <a:schemeClr val="accent2">
                    <a:lumMod val="50000"/>
                  </a:schemeClr>
                </a:solidFill>
                <a:latin typeface="Times New Roman" pitchFamily="18" charset="0"/>
                <a:cs typeface="Times New Roman" pitchFamily="18" charset="0"/>
              </a:rPr>
              <a:t>? Qua </a:t>
            </a:r>
            <a:r>
              <a:rPr lang="en-US" sz="3733" b="1" i="1" dirty="0" err="1">
                <a:solidFill>
                  <a:schemeClr val="accent2">
                    <a:lumMod val="50000"/>
                  </a:schemeClr>
                </a:solidFill>
                <a:latin typeface="Times New Roman" pitchFamily="18" charset="0"/>
                <a:cs typeface="Times New Roman" pitchFamily="18" charset="0"/>
              </a:rPr>
              <a:t>đó</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tác</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giả</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dân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gian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thể</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hiện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tình</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cảm</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gì</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với</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quê</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hương</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Dựa</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vào</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đâu</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em</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nhận</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định</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như</a:t>
            </a:r>
            <a:r>
              <a:rPr lang="en-US" sz="3733" b="1" i="1" dirty="0">
                <a:solidFill>
                  <a:schemeClr val="accent2">
                    <a:lumMod val="50000"/>
                  </a:schemeClr>
                </a:solidFill>
                <a:latin typeface="Times New Roman" pitchFamily="18" charset="0"/>
                <a:cs typeface="Times New Roman" pitchFamily="18" charset="0"/>
              </a:rPr>
              <a:t> </a:t>
            </a:r>
            <a:r>
              <a:rPr lang="en-US" sz="3733" b="1" i="1" dirty="0" err="1">
                <a:solidFill>
                  <a:schemeClr val="accent2">
                    <a:lumMod val="50000"/>
                  </a:schemeClr>
                </a:solidFill>
                <a:latin typeface="Times New Roman" pitchFamily="18" charset="0"/>
                <a:cs typeface="Times New Roman" pitchFamily="18" charset="0"/>
              </a:rPr>
              <a:t>vậy</a:t>
            </a:r>
            <a:endParaRPr lang="en-US" sz="3733" b="1" i="1" dirty="0">
              <a:solidFill>
                <a:schemeClr val="accent2">
                  <a:lumMod val="50000"/>
                </a:schemeClr>
              </a:solidFill>
              <a:latin typeface="Times New Roman" pitchFamily="18" charset="0"/>
              <a:cs typeface="Times New Roman" pitchFamily="18" charset="0"/>
            </a:endParaRPr>
          </a:p>
        </p:txBody>
      </p:sp>
      <p:sp>
        <p:nvSpPr>
          <p:cNvPr id="9" name="Rounded Rectangle 8">
            <a:extLst>
              <a:ext uri="{FF2B5EF4-FFF2-40B4-BE49-F238E27FC236}">
                <a16:creationId xmlns="" xmlns:a16="http://schemas.microsoft.com/office/drawing/2014/main" id="{53A66D32-4A78-E34B-A8CD-3D2EF0E8249D}"/>
              </a:ext>
            </a:extLst>
          </p:cNvPr>
          <p:cNvSpPr/>
          <p:nvPr/>
        </p:nvSpPr>
        <p:spPr>
          <a:xfrm>
            <a:off x="1937404" y="1060739"/>
            <a:ext cx="5515404" cy="896771"/>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en-US" sz="4667">
                <a:ln w="0">
                  <a:noFill/>
                </a:ln>
                <a:solidFill>
                  <a:srgbClr val="0000CC"/>
                </a:solidFill>
                <a:latin typeface="Times New Roman" panose="02020603050405020304" pitchFamily="18" charset="0"/>
                <a:cs typeface="Times New Roman" panose="02020603050405020304" pitchFamily="18" charset="0"/>
              </a:rPr>
              <a:t>THẢO LUẬN</a:t>
            </a:r>
            <a:endParaRPr lang="x-none" sz="4667" dirty="0">
              <a:ln w="0">
                <a:noFill/>
              </a:ln>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1817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3"/>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5. VẺ ĐẸP CỦA QUÊ HƯƠNG</a:t>
            </a:r>
          </a:p>
        </p:txBody>
      </p:sp>
      <p:sp>
        <p:nvSpPr>
          <p:cNvPr id="3" name="AutoShape 2" descr="Mênh mông Đồng Tháp Mười | Mytour.vn">
            <a:extLst>
              <a:ext uri="{FF2B5EF4-FFF2-40B4-BE49-F238E27FC236}">
                <a16:creationId xmlns="" xmlns:a16="http://schemas.microsoft.com/office/drawing/2014/main" id="{48684C2F-2A47-2B4B-8094-863132E69A41}"/>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sp>
        <p:nvSpPr>
          <p:cNvPr id="4" name="AutoShape 4" descr="Mênh mông Đồng Tháp Mười | Mytour.vn">
            <a:extLst>
              <a:ext uri="{FF2B5EF4-FFF2-40B4-BE49-F238E27FC236}">
                <a16:creationId xmlns="" xmlns:a16="http://schemas.microsoft.com/office/drawing/2014/main" id="{DA5549BA-7163-734A-9BE3-3C5BCA6792A4}"/>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x-none" sz="2400"/>
          </a:p>
        </p:txBody>
      </p:sp>
      <p:grpSp>
        <p:nvGrpSpPr>
          <p:cNvPr id="2" name="Group 1"/>
          <p:cNvGrpSpPr/>
          <p:nvPr/>
        </p:nvGrpSpPr>
        <p:grpSpPr>
          <a:xfrm>
            <a:off x="719403" y="987598"/>
            <a:ext cx="9985109" cy="1229802"/>
            <a:chOff x="719403" y="987598"/>
            <a:chExt cx="9985109" cy="1229802"/>
          </a:xfrm>
        </p:grpSpPr>
        <p:grpSp>
          <p:nvGrpSpPr>
            <p:cNvPr id="8" name="Group 7">
              <a:extLst>
                <a:ext uri="{FF2B5EF4-FFF2-40B4-BE49-F238E27FC236}">
                  <a16:creationId xmlns="" xmlns:a16="http://schemas.microsoft.com/office/drawing/2014/main" id="{373E6126-F184-7D45-99FE-9750AB0B3BDB}"/>
                </a:ext>
              </a:extLst>
            </p:cNvPr>
            <p:cNvGrpSpPr/>
            <p:nvPr/>
          </p:nvGrpSpPr>
          <p:grpSpPr>
            <a:xfrm>
              <a:off x="719403" y="987598"/>
              <a:ext cx="1350224" cy="1229802"/>
              <a:chOff x="863576" y="1837836"/>
              <a:chExt cx="679049" cy="618487"/>
            </a:xfrm>
          </p:grpSpPr>
          <p:sp>
            <p:nvSpPr>
              <p:cNvPr id="11" name="Freeform 10">
                <a:extLst>
                  <a:ext uri="{FF2B5EF4-FFF2-40B4-BE49-F238E27FC236}">
                    <a16:creationId xmlns="" xmlns:a16="http://schemas.microsoft.com/office/drawing/2014/main" id="{DE30EC4E-681B-514A-AB2F-50808F43CD40}"/>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E7232BF-8305-D847-9DD2-3389E22BF8A4}"/>
                  </a:ext>
                </a:extLst>
              </p:cNvPr>
              <p:cNvSpPr/>
              <p:nvPr/>
            </p:nvSpPr>
            <p:spPr>
              <a:xfrm>
                <a:off x="863577" y="1904731"/>
                <a:ext cx="607786" cy="472097"/>
              </a:xfrm>
              <a:prstGeom prst="rect">
                <a:avLst/>
              </a:prstGeom>
              <a:noFill/>
            </p:spPr>
            <p:txBody>
              <a:bodyPr wrap="square" lIns="91440" tIns="45720" rIns="91440" bIns="45720">
                <a:spAutoFit/>
              </a:bodyPr>
              <a:lstStyle/>
              <a:p>
                <a:pPr algn="ctr"/>
                <a:r>
                  <a:rPr lang="en-US" sz="5500" dirty="0">
                    <a:ln w="0">
                      <a:noFill/>
                    </a:ln>
                    <a:solidFill>
                      <a:schemeClr val="bg1"/>
                    </a:solidFill>
                    <a:latin typeface="FontAwesome" pitchFamily="2" charset="0"/>
                  </a:rPr>
                  <a:t></a:t>
                </a:r>
              </a:p>
            </p:txBody>
          </p:sp>
        </p:grpSp>
        <p:sp>
          <p:nvSpPr>
            <p:cNvPr id="16" name="TextBox 15">
              <a:extLst>
                <a:ext uri="{FF2B5EF4-FFF2-40B4-BE49-F238E27FC236}">
                  <a16:creationId xmlns="" xmlns:a16="http://schemas.microsoft.com/office/drawing/2014/main" id="{40822BB2-AC34-054D-82C6-B91CE0659C06}"/>
                </a:ext>
              </a:extLst>
            </p:cNvPr>
            <p:cNvSpPr txBox="1"/>
            <p:nvPr/>
          </p:nvSpPr>
          <p:spPr>
            <a:xfrm>
              <a:off x="2351584" y="1185275"/>
              <a:ext cx="8352928" cy="666786"/>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Vẻ đẹp thiên nhiên, </a:t>
              </a:r>
              <a:r>
                <a:rPr lang="x-none" sz="3733" b="1">
                  <a:latin typeface="Times New Roman" panose="02020603050405020304" pitchFamily="18" charset="0"/>
                  <a:cs typeface="Times New Roman" panose="02020603050405020304" pitchFamily="18" charset="0"/>
                </a:rPr>
                <a:t>cảnh vật</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713181" y="2792928"/>
            <a:ext cx="9991331" cy="1286219"/>
            <a:chOff x="713181" y="2792928"/>
            <a:chExt cx="9991331" cy="1286219"/>
          </a:xfrm>
        </p:grpSpPr>
        <p:grpSp>
          <p:nvGrpSpPr>
            <p:cNvPr id="13" name="Group 12">
              <a:extLst>
                <a:ext uri="{FF2B5EF4-FFF2-40B4-BE49-F238E27FC236}">
                  <a16:creationId xmlns="" xmlns:a16="http://schemas.microsoft.com/office/drawing/2014/main" id="{B1BD7296-6EDD-AC45-AB6C-82B4E32CA250}"/>
                </a:ext>
              </a:extLst>
            </p:cNvPr>
            <p:cNvGrpSpPr/>
            <p:nvPr/>
          </p:nvGrpSpPr>
          <p:grpSpPr>
            <a:xfrm>
              <a:off x="713181" y="2849345"/>
              <a:ext cx="1350224" cy="1229802"/>
              <a:chOff x="863576" y="1837836"/>
              <a:chExt cx="679049" cy="618487"/>
            </a:xfrm>
          </p:grpSpPr>
          <p:sp>
            <p:nvSpPr>
              <p:cNvPr id="14" name="Freeform 13">
                <a:extLst>
                  <a:ext uri="{FF2B5EF4-FFF2-40B4-BE49-F238E27FC236}">
                    <a16:creationId xmlns="" xmlns:a16="http://schemas.microsoft.com/office/drawing/2014/main" id="{38B5F25B-C95C-F842-B03B-49053FD757E9}"/>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975CACA-874F-7A41-8739-6897187DC651}"/>
                  </a:ext>
                </a:extLst>
              </p:cNvPr>
              <p:cNvSpPr/>
              <p:nvPr/>
            </p:nvSpPr>
            <p:spPr>
              <a:xfrm>
                <a:off x="863577" y="1904731"/>
                <a:ext cx="607786" cy="472097"/>
              </a:xfrm>
              <a:prstGeom prst="rect">
                <a:avLst/>
              </a:prstGeom>
              <a:noFill/>
            </p:spPr>
            <p:txBody>
              <a:bodyPr wrap="square" lIns="91440" tIns="45720" rIns="91440" bIns="45720">
                <a:spAutoFit/>
              </a:bodyPr>
              <a:lstStyle/>
              <a:p>
                <a:pPr algn="ctr"/>
                <a:r>
                  <a:rPr lang="en-US" sz="5500" dirty="0">
                    <a:ln w="0">
                      <a:noFill/>
                    </a:ln>
                    <a:solidFill>
                      <a:schemeClr val="bg1"/>
                    </a:solidFill>
                    <a:latin typeface="FontAwesome" pitchFamily="2" charset="0"/>
                  </a:rPr>
                  <a:t></a:t>
                </a:r>
              </a:p>
            </p:txBody>
          </p:sp>
        </p:grpSp>
        <p:sp>
          <p:nvSpPr>
            <p:cNvPr id="17" name="TextBox 16">
              <a:extLst>
                <a:ext uri="{FF2B5EF4-FFF2-40B4-BE49-F238E27FC236}">
                  <a16:creationId xmlns="" xmlns:a16="http://schemas.microsoft.com/office/drawing/2014/main" id="{129BA4CB-5D18-A347-B046-A4096A6A126D}"/>
                </a:ext>
              </a:extLst>
            </p:cNvPr>
            <p:cNvSpPr txBox="1"/>
            <p:nvPr/>
          </p:nvSpPr>
          <p:spPr>
            <a:xfrm>
              <a:off x="2351584" y="2792928"/>
              <a:ext cx="8352928" cy="1241237"/>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Vẻ đẹp con người, truyền thống yêu nước, đấu tranh chống giặc </a:t>
              </a:r>
              <a:r>
                <a:rPr lang="x-none" sz="3733" b="1">
                  <a:latin typeface="Times New Roman" panose="02020603050405020304" pitchFamily="18" charset="0"/>
                  <a:cs typeface="Times New Roman" panose="02020603050405020304" pitchFamily="18" charset="0"/>
                </a:rPr>
                <a:t>ngoại xâm</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sp>
        <p:nvSpPr>
          <p:cNvPr id="21" name="星形: 七角 3">
            <a:extLst>
              <a:ext uri="{FF2B5EF4-FFF2-40B4-BE49-F238E27FC236}">
                <a16:creationId xmlns="" xmlns:a16="http://schemas.microsoft.com/office/drawing/2014/main" id="{821D0FDC-5B37-EC41-AF0C-06EE1303CCC2}"/>
              </a:ext>
            </a:extLst>
          </p:cNvPr>
          <p:cNvSpPr/>
          <p:nvPr/>
        </p:nvSpPr>
        <p:spPr>
          <a:xfrm>
            <a:off x="1034380" y="5002175"/>
            <a:ext cx="907899" cy="907899"/>
          </a:xfrm>
          <a:prstGeom prst="star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Group 6"/>
          <p:cNvGrpSpPr/>
          <p:nvPr/>
        </p:nvGrpSpPr>
        <p:grpSpPr>
          <a:xfrm>
            <a:off x="713183" y="4835462"/>
            <a:ext cx="9907530" cy="1263499"/>
            <a:chOff x="713183" y="4835462"/>
            <a:chExt cx="9907530" cy="1263499"/>
          </a:xfrm>
        </p:grpSpPr>
        <p:grpSp>
          <p:nvGrpSpPr>
            <p:cNvPr id="18" name="Group 17">
              <a:extLst>
                <a:ext uri="{FF2B5EF4-FFF2-40B4-BE49-F238E27FC236}">
                  <a16:creationId xmlns="" xmlns:a16="http://schemas.microsoft.com/office/drawing/2014/main" id="{AAE8157F-A39A-3D4D-910A-9D8E149C6D4A}"/>
                </a:ext>
              </a:extLst>
            </p:cNvPr>
            <p:cNvGrpSpPr/>
            <p:nvPr/>
          </p:nvGrpSpPr>
          <p:grpSpPr>
            <a:xfrm flipH="1">
              <a:off x="713183" y="4869159"/>
              <a:ext cx="1350224" cy="1229802"/>
              <a:chOff x="863576" y="1837836"/>
              <a:chExt cx="679049" cy="618487"/>
            </a:xfrm>
          </p:grpSpPr>
          <p:sp>
            <p:nvSpPr>
              <p:cNvPr id="19" name="Freeform 18">
                <a:extLst>
                  <a:ext uri="{FF2B5EF4-FFF2-40B4-BE49-F238E27FC236}">
                    <a16:creationId xmlns="" xmlns:a16="http://schemas.microsoft.com/office/drawing/2014/main" id="{5F268334-D18C-5745-8A4F-7B660CB2ABC6}"/>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rgbClr val="FA8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D64902C1-A55E-F040-9B1F-B3755F0C42CA}"/>
                  </a:ext>
                </a:extLst>
              </p:cNvPr>
              <p:cNvSpPr/>
              <p:nvPr/>
            </p:nvSpPr>
            <p:spPr>
              <a:xfrm>
                <a:off x="863577" y="1904731"/>
                <a:ext cx="607786" cy="472097"/>
              </a:xfrm>
              <a:prstGeom prst="rect">
                <a:avLst/>
              </a:prstGeom>
              <a:noFill/>
            </p:spPr>
            <p:txBody>
              <a:bodyPr wrap="square" lIns="91440" tIns="45720" rIns="91440" bIns="45720">
                <a:spAutoFit/>
              </a:bodyPr>
              <a:lstStyle/>
              <a:p>
                <a:pPr algn="ctr"/>
                <a:r>
                  <a:rPr lang="en-US" sz="5500" dirty="0">
                    <a:ln w="0">
                      <a:noFill/>
                    </a:ln>
                    <a:solidFill>
                      <a:schemeClr val="bg1"/>
                    </a:solidFill>
                    <a:latin typeface="FontAwesome" pitchFamily="2" charset="0"/>
                  </a:rPr>
                  <a:t></a:t>
                </a:r>
              </a:p>
            </p:txBody>
          </p:sp>
        </p:grpSp>
        <p:sp>
          <p:nvSpPr>
            <p:cNvPr id="22" name="TextBox 21">
              <a:extLst>
                <a:ext uri="{FF2B5EF4-FFF2-40B4-BE49-F238E27FC236}">
                  <a16:creationId xmlns="" xmlns:a16="http://schemas.microsoft.com/office/drawing/2014/main" id="{6657BEEE-EF40-5045-9655-83CF6E333FF6}"/>
                </a:ext>
              </a:extLst>
            </p:cNvPr>
            <p:cNvSpPr txBox="1"/>
            <p:nvPr/>
          </p:nvSpPr>
          <p:spPr>
            <a:xfrm>
              <a:off x="2267785" y="4835462"/>
              <a:ext cx="8352928" cy="1241237"/>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Niềm tự hào, tình yêu quê hương, </a:t>
              </a:r>
              <a:r>
                <a:rPr lang="x-none" sz="3733" b="1">
                  <a:latin typeface="Times New Roman" panose="02020603050405020304" pitchFamily="18" charset="0"/>
                  <a:cs typeface="Times New Roman" panose="02020603050405020304" pitchFamily="18" charset="0"/>
                </a:rPr>
                <a:t>đất nước</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120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4"/>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6. NHỮNG HÌNH ẢNH ĐỘC ĐÁO TRONG CA DAO</a:t>
            </a:r>
          </a:p>
        </p:txBody>
      </p:sp>
      <p:graphicFrame>
        <p:nvGraphicFramePr>
          <p:cNvPr id="2" name="Table 1">
            <a:extLst>
              <a:ext uri="{FF2B5EF4-FFF2-40B4-BE49-F238E27FC236}">
                <a16:creationId xmlns="" xmlns:a16="http://schemas.microsoft.com/office/drawing/2014/main" id="{E7120E09-F305-7043-891E-0DBF29EB5FF1}"/>
              </a:ext>
            </a:extLst>
          </p:cNvPr>
          <p:cNvGraphicFramePr>
            <a:graphicFrameLocks noGrp="1"/>
          </p:cNvGraphicFramePr>
          <p:nvPr>
            <p:extLst>
              <p:ext uri="{D42A27DB-BD31-4B8C-83A1-F6EECF244321}">
                <p14:modId xmlns:p14="http://schemas.microsoft.com/office/powerpoint/2010/main" val="2057725103"/>
              </p:ext>
            </p:extLst>
          </p:nvPr>
        </p:nvGraphicFramePr>
        <p:xfrm>
          <a:off x="2851842" y="1028733"/>
          <a:ext cx="9100811" cy="5497855"/>
        </p:xfrm>
        <a:graphic>
          <a:graphicData uri="http://schemas.openxmlformats.org/drawingml/2006/table">
            <a:tbl>
              <a:tblPr firstRow="1" firstCol="1" bandRow="1">
                <a:tableStyleId>{93296810-A885-4BE3-A3E7-6D5BEEA58F35}</a:tableStyleId>
              </a:tblPr>
              <a:tblGrid>
                <a:gridCol w="1927230">
                  <a:extLst>
                    <a:ext uri="{9D8B030D-6E8A-4147-A177-3AD203B41FA5}">
                      <a16:colId xmlns="" xmlns:a16="http://schemas.microsoft.com/office/drawing/2014/main" val="4040330761"/>
                    </a:ext>
                  </a:extLst>
                </a:gridCol>
                <a:gridCol w="4139977">
                  <a:extLst>
                    <a:ext uri="{9D8B030D-6E8A-4147-A177-3AD203B41FA5}">
                      <a16:colId xmlns="" xmlns:a16="http://schemas.microsoft.com/office/drawing/2014/main" val="940645869"/>
                    </a:ext>
                  </a:extLst>
                </a:gridCol>
                <a:gridCol w="3033604">
                  <a:extLst>
                    <a:ext uri="{9D8B030D-6E8A-4147-A177-3AD203B41FA5}">
                      <a16:colId xmlns="" xmlns:a16="http://schemas.microsoft.com/office/drawing/2014/main" val="1473046826"/>
                    </a:ext>
                  </a:extLst>
                </a:gridCol>
              </a:tblGrid>
              <a:tr h="1273387">
                <a:tc>
                  <a:txBody>
                    <a:bodyPr/>
                    <a:lstStyle/>
                    <a:p>
                      <a:pPr algn="ctr">
                        <a:lnSpc>
                          <a:spcPct val="100000"/>
                        </a:lnSpc>
                        <a:spcAft>
                          <a:spcPts val="800"/>
                        </a:spcAft>
                      </a:pPr>
                      <a:r>
                        <a:rPr lang="en-US" sz="3700" dirty="0" err="1">
                          <a:effectLst/>
                          <a:latin typeface="Times New Roman" panose="02020603050405020304" pitchFamily="18" charset="0"/>
                          <a:cs typeface="Times New Roman" panose="02020603050405020304" pitchFamily="18" charset="0"/>
                        </a:rPr>
                        <a:t>Bài</a:t>
                      </a:r>
                      <a:r>
                        <a:rPr lang="en-US" sz="3700"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700" dirty="0">
                          <a:effectLst/>
                          <a:latin typeface="Times New Roman" panose="02020603050405020304" pitchFamily="18" charset="0"/>
                          <a:cs typeface="Times New Roman" panose="02020603050405020304" pitchFamily="18" charset="0"/>
                        </a:rPr>
                        <a:t>ca </a:t>
                      </a:r>
                      <a:r>
                        <a:rPr lang="en-US" sz="3700" dirty="0" err="1">
                          <a:effectLst/>
                          <a:latin typeface="Times New Roman" panose="02020603050405020304" pitchFamily="18" charset="0"/>
                          <a:cs typeface="Times New Roman" panose="02020603050405020304" pitchFamily="18" charset="0"/>
                        </a:rPr>
                        <a:t>dao</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700" dirty="0" err="1">
                          <a:effectLst/>
                          <a:latin typeface="Times New Roman" panose="02020603050405020304" pitchFamily="18" charset="0"/>
                          <a:cs typeface="Times New Roman" panose="02020603050405020304" pitchFamily="18" charset="0"/>
                        </a:rPr>
                        <a:t>Từ</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ngữ</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hình</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ảnh</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độc</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đáo</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700" dirty="0" err="1">
                          <a:effectLst/>
                          <a:latin typeface="Times New Roman" panose="02020603050405020304" pitchFamily="18" charset="0"/>
                          <a:cs typeface="Times New Roman" panose="02020603050405020304" pitchFamily="18" charset="0"/>
                        </a:rPr>
                        <a:t>Giải</a:t>
                      </a:r>
                      <a:r>
                        <a:rPr lang="en-US" sz="3700" dirty="0">
                          <a:effectLst/>
                          <a:latin typeface="Times New Roman" panose="02020603050405020304" pitchFamily="18" charset="0"/>
                          <a:cs typeface="Times New Roman" panose="02020603050405020304" pitchFamily="18" charset="0"/>
                        </a:rPr>
                        <a:t> </a:t>
                      </a:r>
                      <a:r>
                        <a:rPr lang="en-US" sz="3700" dirty="0" err="1">
                          <a:effectLst/>
                          <a:latin typeface="Times New Roman" panose="02020603050405020304" pitchFamily="18" charset="0"/>
                          <a:cs typeface="Times New Roman" panose="02020603050405020304" pitchFamily="18" charset="0"/>
                        </a:rPr>
                        <a:t>thích</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extLst>
                  <a:ext uri="{0D108BD9-81ED-4DB2-BD59-A6C34878D82A}">
                    <a16:rowId xmlns="" xmlns:a16="http://schemas.microsoft.com/office/drawing/2014/main" val="2470117645"/>
                  </a:ext>
                </a:extLst>
              </a:tr>
              <a:tr h="1056117">
                <a:tc>
                  <a:txBody>
                    <a:bodyPr/>
                    <a:lstStyle/>
                    <a:p>
                      <a:pPr algn="ctr">
                        <a:lnSpc>
                          <a:spcPct val="150000"/>
                        </a:lnSpc>
                        <a:spcAft>
                          <a:spcPts val="800"/>
                        </a:spcAft>
                      </a:pPr>
                      <a:r>
                        <a:rPr lang="en-US" sz="3700" dirty="0">
                          <a:effectLst/>
                          <a:latin typeface="Times New Roman" panose="02020603050405020304" pitchFamily="18" charset="0"/>
                          <a:cs typeface="Times New Roman" panose="02020603050405020304" pitchFamily="18" charset="0"/>
                        </a:rPr>
                        <a:t>1</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50000"/>
                        </a:lnSpc>
                        <a:spcAft>
                          <a:spcPts val="800"/>
                        </a:spcAft>
                      </a:pPr>
                      <a:r>
                        <a:rPr lang="en-US" sz="3700" dirty="0">
                          <a:effectLst/>
                          <a:latin typeface="Times New Roman" panose="02020603050405020304" pitchFamily="18" charset="0"/>
                          <a:cs typeface="Times New Roman" panose="02020603050405020304" pitchFamily="18" charset="0"/>
                        </a:rPr>
                        <a:t> </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50000"/>
                        </a:lnSpc>
                        <a:spcAft>
                          <a:spcPts val="800"/>
                        </a:spcAft>
                      </a:pPr>
                      <a:r>
                        <a:rPr lang="en-US" sz="3700">
                          <a:effectLst/>
                          <a:latin typeface="Times New Roman" panose="02020603050405020304" pitchFamily="18" charset="0"/>
                          <a:cs typeface="Times New Roman" panose="02020603050405020304" pitchFamily="18" charset="0"/>
                        </a:rPr>
                        <a:t> </a:t>
                      </a:r>
                      <a:endParaRPr lang="x-none" sz="37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extLst>
                  <a:ext uri="{0D108BD9-81ED-4DB2-BD59-A6C34878D82A}">
                    <a16:rowId xmlns="" xmlns:a16="http://schemas.microsoft.com/office/drawing/2014/main" val="270567522"/>
                  </a:ext>
                </a:extLst>
              </a:tr>
              <a:tr h="1056117">
                <a:tc>
                  <a:txBody>
                    <a:bodyPr/>
                    <a:lstStyle/>
                    <a:p>
                      <a:pPr algn="ctr">
                        <a:lnSpc>
                          <a:spcPct val="150000"/>
                        </a:lnSpc>
                        <a:spcAft>
                          <a:spcPts val="800"/>
                        </a:spcAft>
                      </a:pPr>
                      <a:r>
                        <a:rPr lang="en-US" sz="3700">
                          <a:effectLst/>
                          <a:latin typeface="Times New Roman" panose="02020603050405020304" pitchFamily="18" charset="0"/>
                          <a:cs typeface="Times New Roman" panose="02020603050405020304" pitchFamily="18" charset="0"/>
                        </a:rPr>
                        <a:t>2</a:t>
                      </a:r>
                      <a:endParaRPr lang="x-none" sz="37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50000"/>
                        </a:lnSpc>
                        <a:spcAft>
                          <a:spcPts val="800"/>
                        </a:spcAft>
                      </a:pPr>
                      <a:r>
                        <a:rPr lang="en-US" sz="3700">
                          <a:effectLst/>
                          <a:latin typeface="Times New Roman" panose="02020603050405020304" pitchFamily="18" charset="0"/>
                          <a:cs typeface="Times New Roman" panose="02020603050405020304" pitchFamily="18" charset="0"/>
                        </a:rPr>
                        <a:t> </a:t>
                      </a:r>
                      <a:endParaRPr lang="x-none" sz="37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50000"/>
                        </a:lnSpc>
                        <a:spcAft>
                          <a:spcPts val="800"/>
                        </a:spcAft>
                      </a:pPr>
                      <a:r>
                        <a:rPr lang="en-US" sz="3700">
                          <a:effectLst/>
                          <a:latin typeface="Times New Roman" panose="02020603050405020304" pitchFamily="18" charset="0"/>
                          <a:cs typeface="Times New Roman" panose="02020603050405020304" pitchFamily="18" charset="0"/>
                        </a:rPr>
                        <a:t> </a:t>
                      </a:r>
                      <a:endParaRPr lang="x-none" sz="37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extLst>
                  <a:ext uri="{0D108BD9-81ED-4DB2-BD59-A6C34878D82A}">
                    <a16:rowId xmlns="" xmlns:a16="http://schemas.microsoft.com/office/drawing/2014/main" val="4153227540"/>
                  </a:ext>
                </a:extLst>
              </a:tr>
              <a:tr h="1056117">
                <a:tc>
                  <a:txBody>
                    <a:bodyPr/>
                    <a:lstStyle/>
                    <a:p>
                      <a:pPr algn="ctr">
                        <a:lnSpc>
                          <a:spcPct val="150000"/>
                        </a:lnSpc>
                        <a:spcAft>
                          <a:spcPts val="800"/>
                        </a:spcAft>
                      </a:pPr>
                      <a:r>
                        <a:rPr lang="en-US" sz="3700">
                          <a:effectLst/>
                          <a:latin typeface="Times New Roman" panose="02020603050405020304" pitchFamily="18" charset="0"/>
                          <a:cs typeface="Times New Roman" panose="02020603050405020304" pitchFamily="18" charset="0"/>
                        </a:rPr>
                        <a:t>3</a:t>
                      </a:r>
                      <a:endParaRPr lang="x-none" sz="37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07000"/>
                        </a:lnSpc>
                      </a:pPr>
                      <a:endParaRPr lang="x-none" sz="3700">
                        <a:effectLst/>
                        <a:latin typeface="Times New Roman" panose="02020603050405020304" pitchFamily="18" charset="0"/>
                        <a:cs typeface="Times New Roman" panose="02020603050405020304" pitchFamily="18" charset="0"/>
                      </a:endParaRPr>
                    </a:p>
                  </a:txBody>
                  <a:tcPr marL="97367" marR="97367" marT="0" marB="0"/>
                </a:tc>
                <a:tc>
                  <a:txBody>
                    <a:bodyPr/>
                    <a:lstStyle/>
                    <a:p>
                      <a:pPr>
                        <a:lnSpc>
                          <a:spcPct val="107000"/>
                        </a:lnSpc>
                      </a:pPr>
                      <a:endParaRPr lang="x-none" sz="3700">
                        <a:effectLst/>
                        <a:latin typeface="Times New Roman" panose="02020603050405020304" pitchFamily="18" charset="0"/>
                        <a:cs typeface="Times New Roman" panose="02020603050405020304" pitchFamily="18" charset="0"/>
                      </a:endParaRPr>
                    </a:p>
                  </a:txBody>
                  <a:tcPr marL="97367" marR="97367" marT="0" marB="0"/>
                </a:tc>
                <a:extLst>
                  <a:ext uri="{0D108BD9-81ED-4DB2-BD59-A6C34878D82A}">
                    <a16:rowId xmlns="" xmlns:a16="http://schemas.microsoft.com/office/drawing/2014/main" val="3793851429"/>
                  </a:ext>
                </a:extLst>
              </a:tr>
              <a:tr h="1056117">
                <a:tc>
                  <a:txBody>
                    <a:bodyPr/>
                    <a:lstStyle/>
                    <a:p>
                      <a:pPr algn="ctr">
                        <a:lnSpc>
                          <a:spcPct val="150000"/>
                        </a:lnSpc>
                        <a:spcAft>
                          <a:spcPts val="800"/>
                        </a:spcAft>
                      </a:pPr>
                      <a:r>
                        <a:rPr lang="en-US" sz="3700" dirty="0">
                          <a:effectLst/>
                          <a:latin typeface="Times New Roman" panose="02020603050405020304" pitchFamily="18" charset="0"/>
                          <a:cs typeface="Times New Roman" panose="02020603050405020304" pitchFamily="18" charset="0"/>
                        </a:rPr>
                        <a:t>4</a:t>
                      </a:r>
                      <a:endParaRPr lang="x-none" sz="3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tc>
                <a:tc>
                  <a:txBody>
                    <a:bodyPr/>
                    <a:lstStyle/>
                    <a:p>
                      <a:pPr>
                        <a:lnSpc>
                          <a:spcPct val="107000"/>
                        </a:lnSpc>
                      </a:pPr>
                      <a:endParaRPr lang="x-none" sz="3700">
                        <a:effectLst/>
                        <a:latin typeface="Times New Roman" panose="02020603050405020304" pitchFamily="18" charset="0"/>
                        <a:cs typeface="Times New Roman" panose="02020603050405020304" pitchFamily="18" charset="0"/>
                      </a:endParaRPr>
                    </a:p>
                  </a:txBody>
                  <a:tcPr marL="97367" marR="97367" marT="0" marB="0"/>
                </a:tc>
                <a:tc>
                  <a:txBody>
                    <a:bodyPr/>
                    <a:lstStyle/>
                    <a:p>
                      <a:pPr>
                        <a:lnSpc>
                          <a:spcPct val="107000"/>
                        </a:lnSpc>
                      </a:pPr>
                      <a:endParaRPr lang="x-none" sz="3700" dirty="0">
                        <a:effectLst/>
                        <a:latin typeface="Times New Roman" panose="02020603050405020304" pitchFamily="18" charset="0"/>
                        <a:cs typeface="Times New Roman" panose="02020603050405020304" pitchFamily="18" charset="0"/>
                      </a:endParaRPr>
                    </a:p>
                  </a:txBody>
                  <a:tcPr marL="97367" marR="97367" marT="0" marB="0"/>
                </a:tc>
                <a:extLst>
                  <a:ext uri="{0D108BD9-81ED-4DB2-BD59-A6C34878D82A}">
                    <a16:rowId xmlns="" xmlns:a16="http://schemas.microsoft.com/office/drawing/2014/main" val="4270542428"/>
                  </a:ext>
                </a:extLst>
              </a:tr>
            </a:tbl>
          </a:graphicData>
        </a:graphic>
      </p:graphicFrame>
      <p:pic>
        <p:nvPicPr>
          <p:cNvPr id="10" name="Picture 9" descr="A picture containing text, toy, doll&#10;&#10;Description automatically generated">
            <a:extLst>
              <a:ext uri="{FF2B5EF4-FFF2-40B4-BE49-F238E27FC236}">
                <a16:creationId xmlns="" xmlns:a16="http://schemas.microsoft.com/office/drawing/2014/main" id="{8615829C-416C-6640-B4BE-C150AB9C6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32" y="2200490"/>
            <a:ext cx="2926006" cy="3443236"/>
          </a:xfrm>
          <a:prstGeom prst="rect">
            <a:avLst/>
          </a:prstGeom>
        </p:spPr>
      </p:pic>
    </p:spTree>
    <p:extLst>
      <p:ext uri="{BB962C8B-B14F-4D97-AF65-F5344CB8AC3E}">
        <p14:creationId xmlns:p14="http://schemas.microsoft.com/office/powerpoint/2010/main" val="126856389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4"/>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smtClean="0">
                <a:ln w="0">
                  <a:noFill/>
                </a:ln>
                <a:solidFill>
                  <a:schemeClr val="bg1"/>
                </a:solidFill>
                <a:latin typeface="Times New Roman" panose="02020603050405020304" pitchFamily="18" charset="0"/>
                <a:cs typeface="Times New Roman" panose="02020603050405020304" pitchFamily="18" charset="0"/>
              </a:rPr>
              <a:t> </a:t>
            </a:r>
            <a:r>
              <a:rPr lang="x-none" sz="4000" b="1" dirty="0">
                <a:ln w="0">
                  <a:noFill/>
                </a:ln>
                <a:solidFill>
                  <a:schemeClr val="bg1"/>
                </a:solidFill>
                <a:latin typeface="Times New Roman" panose="02020603050405020304" pitchFamily="18" charset="0"/>
                <a:cs typeface="Times New Roman" panose="02020603050405020304" pitchFamily="18" charset="0"/>
              </a:rPr>
              <a:t>NHỮNG HÌNH ẢNH ĐỘC ĐÁO TRONG CA DAO</a:t>
            </a:r>
          </a:p>
        </p:txBody>
      </p:sp>
      <p:graphicFrame>
        <p:nvGraphicFramePr>
          <p:cNvPr id="2" name="Table 1">
            <a:extLst>
              <a:ext uri="{FF2B5EF4-FFF2-40B4-BE49-F238E27FC236}">
                <a16:creationId xmlns="" xmlns:a16="http://schemas.microsoft.com/office/drawing/2014/main" id="{E7120E09-F305-7043-891E-0DBF29EB5FF1}"/>
              </a:ext>
            </a:extLst>
          </p:cNvPr>
          <p:cNvGraphicFramePr>
            <a:graphicFrameLocks noGrp="1"/>
          </p:cNvGraphicFramePr>
          <p:nvPr>
            <p:extLst>
              <p:ext uri="{D42A27DB-BD31-4B8C-83A1-F6EECF244321}">
                <p14:modId xmlns:p14="http://schemas.microsoft.com/office/powerpoint/2010/main" val="593508093"/>
              </p:ext>
            </p:extLst>
          </p:nvPr>
        </p:nvGraphicFramePr>
        <p:xfrm>
          <a:off x="0" y="847664"/>
          <a:ext cx="12191999" cy="4246880"/>
        </p:xfrm>
        <a:graphic>
          <a:graphicData uri="http://schemas.openxmlformats.org/drawingml/2006/table">
            <a:tbl>
              <a:tblPr firstRow="1" firstCol="1" bandRow="1">
                <a:tableStyleId>{93296810-A885-4BE3-A3E7-6D5BEEA58F35}</a:tableStyleId>
              </a:tblPr>
              <a:tblGrid>
                <a:gridCol w="1016000">
                  <a:extLst>
                    <a:ext uri="{9D8B030D-6E8A-4147-A177-3AD203B41FA5}">
                      <a16:colId xmlns="" xmlns:a16="http://schemas.microsoft.com/office/drawing/2014/main" val="4040330761"/>
                    </a:ext>
                  </a:extLst>
                </a:gridCol>
                <a:gridCol w="5293360">
                  <a:extLst>
                    <a:ext uri="{9D8B030D-6E8A-4147-A177-3AD203B41FA5}">
                      <a16:colId xmlns="" xmlns:a16="http://schemas.microsoft.com/office/drawing/2014/main" val="940645869"/>
                    </a:ext>
                  </a:extLst>
                </a:gridCol>
                <a:gridCol w="5882639">
                  <a:extLst>
                    <a:ext uri="{9D8B030D-6E8A-4147-A177-3AD203B41FA5}">
                      <a16:colId xmlns="" xmlns:a16="http://schemas.microsoft.com/office/drawing/2014/main" val="1473046826"/>
                    </a:ext>
                  </a:extLst>
                </a:gridCol>
              </a:tblGrid>
              <a:tr h="1056117">
                <a:tc>
                  <a:txBody>
                    <a:bodyPr/>
                    <a:lstStyle/>
                    <a:p>
                      <a:pPr algn="ctr">
                        <a:lnSpc>
                          <a:spcPct val="100000"/>
                        </a:lnSpc>
                        <a:spcAft>
                          <a:spcPts val="800"/>
                        </a:spcAft>
                      </a:pPr>
                      <a:r>
                        <a:rPr lang="en-US" sz="3400" b="1" dirty="0" err="1">
                          <a:effectLst/>
                          <a:latin typeface="Times New Roman" panose="02020603050405020304" pitchFamily="18" charset="0"/>
                          <a:cs typeface="Times New Roman" panose="02020603050405020304" pitchFamily="18" charset="0"/>
                        </a:rPr>
                        <a:t>Bài</a:t>
                      </a:r>
                      <a:r>
                        <a:rPr lang="en-US" sz="3400" b="1"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400" b="1" dirty="0">
                          <a:effectLst/>
                          <a:latin typeface="Times New Roman" panose="02020603050405020304" pitchFamily="18" charset="0"/>
                          <a:cs typeface="Times New Roman" panose="02020603050405020304" pitchFamily="18" charset="0"/>
                        </a:rPr>
                        <a:t>CD</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400" b="1" dirty="0" err="1">
                          <a:effectLst/>
                          <a:latin typeface="Times New Roman" panose="02020603050405020304" pitchFamily="18" charset="0"/>
                          <a:cs typeface="Times New Roman" panose="02020603050405020304" pitchFamily="18" charset="0"/>
                        </a:rPr>
                        <a:t>Từ</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ngữ</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hình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ảnh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độc</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đáo</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400" b="1" dirty="0" err="1">
                          <a:effectLst/>
                          <a:latin typeface="Times New Roman" panose="02020603050405020304" pitchFamily="18" charset="0"/>
                          <a:cs typeface="Times New Roman" panose="02020603050405020304" pitchFamily="18" charset="0"/>
                        </a:rPr>
                        <a:t>Giải</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thích</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extLst>
                  <a:ext uri="{0D108BD9-81ED-4DB2-BD59-A6C34878D82A}">
                    <a16:rowId xmlns="" xmlns:a16="http://schemas.microsoft.com/office/drawing/2014/main" val="2470117645"/>
                  </a:ext>
                </a:extLst>
              </a:tr>
              <a:tr h="1246825">
                <a:tc>
                  <a:txBody>
                    <a:bodyPr/>
                    <a:lstStyle/>
                    <a:p>
                      <a:pPr algn="ctr">
                        <a:lnSpc>
                          <a:spcPct val="100000"/>
                        </a:lnSpc>
                        <a:spcAft>
                          <a:spcPts val="800"/>
                        </a:spcAft>
                      </a:pPr>
                      <a:r>
                        <a:rPr lang="en-US" sz="3400" b="1" dirty="0">
                          <a:effectLst/>
                          <a:latin typeface="Times New Roman" panose="02020603050405020304" pitchFamily="18" charset="0"/>
                          <a:cs typeface="Times New Roman" panose="02020603050405020304" pitchFamily="18" charset="0"/>
                        </a:rPr>
                        <a:t>1</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spcAft>
                          <a:spcPts val="800"/>
                        </a:spcAft>
                      </a:pP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Phồn</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hoa</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thứ</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nhất</a:t>
                      </a:r>
                      <a:r>
                        <a:rPr lang="en-US" sz="3400" b="1" dirty="0">
                          <a:solidFill>
                            <a:srgbClr val="0000CC"/>
                          </a:solidFill>
                          <a:effectLst/>
                          <a:latin typeface="Times New Roman" panose="02020603050405020304" pitchFamily="18" charset="0"/>
                          <a:cs typeface="Times New Roman" panose="02020603050405020304" pitchFamily="18" charset="0"/>
                        </a:rPr>
                        <a:t> Long </a:t>
                      </a:r>
                      <a:r>
                        <a:rPr lang="en-US" sz="3400" b="1" dirty="0" err="1">
                          <a:solidFill>
                            <a:srgbClr val="0000CC"/>
                          </a:solidFill>
                          <a:effectLst/>
                          <a:latin typeface="Times New Roman" panose="02020603050405020304" pitchFamily="18" charset="0"/>
                          <a:cs typeface="Times New Roman" panose="02020603050405020304" pitchFamily="18" charset="0"/>
                        </a:rPr>
                        <a:t>Thành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Phố</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giăng</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mắc</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cửi</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đường</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quanh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bàn</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cờ</a:t>
                      </a:r>
                      <a:r>
                        <a:rPr lang="en-US" sz="3400" b="1" dirty="0">
                          <a:solidFill>
                            <a:srgbClr val="0000CC"/>
                          </a:solidFill>
                          <a:effectLst/>
                          <a:latin typeface="Times New Roman" panose="02020603050405020304" pitchFamily="18" charset="0"/>
                          <a:cs typeface="Times New Roman" panose="02020603050405020304" pitchFamily="18" charset="0"/>
                        </a:rPr>
                        <a:t>.</a:t>
                      </a:r>
                      <a:endParaRPr lang="x-none" sz="3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spcAft>
                          <a:spcPts val="800"/>
                        </a:spcAft>
                      </a:pPr>
                      <a:r>
                        <a:rPr lang="en-US" sz="3400" b="1" dirty="0" err="1">
                          <a:solidFill>
                            <a:srgbClr val="0000CC"/>
                          </a:solidFill>
                          <a:effectLst/>
                          <a:latin typeface="Times New Roman" panose="02020603050405020304" pitchFamily="18" charset="0"/>
                          <a:cs typeface="Times New Roman" panose="02020603050405020304" pitchFamily="18" charset="0"/>
                        </a:rPr>
                        <a:t>Câu</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thơ</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gợi</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lên</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hình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ảnh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kinh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thành</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Thăng</a:t>
                      </a:r>
                      <a:r>
                        <a:rPr lang="en-US" sz="3400" b="1" dirty="0">
                          <a:solidFill>
                            <a:srgbClr val="0000CC"/>
                          </a:solidFill>
                          <a:effectLst/>
                          <a:latin typeface="Times New Roman" panose="02020603050405020304" pitchFamily="18" charset="0"/>
                          <a:cs typeface="Times New Roman" panose="02020603050405020304" pitchFamily="18" charset="0"/>
                        </a:rPr>
                        <a:t> Long </a:t>
                      </a:r>
                      <a:r>
                        <a:rPr lang="en-US" sz="3400" b="1" dirty="0" err="1">
                          <a:solidFill>
                            <a:srgbClr val="0000CC"/>
                          </a:solidFill>
                          <a:effectLst/>
                          <a:latin typeface="Times New Roman" panose="02020603050405020304" pitchFamily="18" charset="0"/>
                          <a:cs typeface="Times New Roman" panose="02020603050405020304" pitchFamily="18" charset="0"/>
                        </a:rPr>
                        <a:t>đông</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đúc</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nhộn</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nhịp</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tấp</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nập</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đường</a:t>
                      </a:r>
                      <a:r>
                        <a:rPr lang="en-US" sz="3400" b="1" dirty="0">
                          <a:solidFill>
                            <a:srgbClr val="0000CC"/>
                          </a:solidFill>
                          <a:effectLst/>
                          <a:latin typeface="Times New Roman" panose="02020603050405020304" pitchFamily="18" charset="0"/>
                          <a:cs typeface="Times New Roman" panose="02020603050405020304" pitchFamily="18" charset="0"/>
                        </a:rPr>
                        <a:t> </a:t>
                      </a:r>
                      <a:r>
                        <a:rPr lang="en-US" sz="3400" b="1" dirty="0" err="1">
                          <a:solidFill>
                            <a:srgbClr val="0000CC"/>
                          </a:solidFill>
                          <a:effectLst/>
                          <a:latin typeface="Times New Roman" panose="02020603050405020304" pitchFamily="18" charset="0"/>
                          <a:cs typeface="Times New Roman" panose="02020603050405020304" pitchFamily="18" charset="0"/>
                        </a:rPr>
                        <a:t>xá</a:t>
                      </a:r>
                      <a:r>
                        <a:rPr lang="en-US" sz="3400" b="1" dirty="0">
                          <a:solidFill>
                            <a:srgbClr val="0000CC"/>
                          </a:solidFill>
                          <a:effectLst/>
                          <a:latin typeface="Times New Roman" panose="02020603050405020304" pitchFamily="18" charset="0"/>
                          <a:cs typeface="Times New Roman" panose="02020603050405020304" pitchFamily="18" charset="0"/>
                        </a:rPr>
                        <a:t>.</a:t>
                      </a:r>
                      <a:endParaRPr lang="x-none" sz="3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extLst>
                  <a:ext uri="{0D108BD9-81ED-4DB2-BD59-A6C34878D82A}">
                    <a16:rowId xmlns="" xmlns:a16="http://schemas.microsoft.com/office/drawing/2014/main" val="270567522"/>
                  </a:ext>
                </a:extLst>
              </a:tr>
              <a:tr h="1310803">
                <a:tc>
                  <a:txBody>
                    <a:bodyPr/>
                    <a:lstStyle/>
                    <a:p>
                      <a:pPr algn="ctr">
                        <a:lnSpc>
                          <a:spcPct val="100000"/>
                        </a:lnSpc>
                        <a:spcAft>
                          <a:spcPts val="800"/>
                        </a:spcAft>
                      </a:pPr>
                      <a:r>
                        <a:rPr lang="en-US" sz="3400" b="1" dirty="0">
                          <a:effectLst/>
                          <a:latin typeface="Times New Roman" panose="02020603050405020304" pitchFamily="18" charset="0"/>
                          <a:cs typeface="Times New Roman" panose="02020603050405020304" pitchFamily="18" charset="0"/>
                        </a:rPr>
                        <a:t>2</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spcAft>
                          <a:spcPts val="800"/>
                        </a:spcAft>
                      </a:pPr>
                      <a:r>
                        <a:rPr lang="en-US" sz="3400" b="1" dirty="0" err="1">
                          <a:effectLst/>
                          <a:latin typeface="Times New Roman" panose="02020603050405020304" pitchFamily="18" charset="0"/>
                          <a:cs typeface="Times New Roman" panose="02020603050405020304" pitchFamily="18" charset="0"/>
                        </a:rPr>
                        <a:t>Sâu</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nhất</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là</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sông</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Bạch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Đằng</a:t>
                      </a:r>
                      <a:r>
                        <a:rPr lang="en-US" sz="3400" b="1" dirty="0">
                          <a:effectLst/>
                          <a:latin typeface="Times New Roman" panose="02020603050405020304" pitchFamily="18" charset="0"/>
                          <a:cs typeface="Times New Roman" panose="02020603050405020304" pitchFamily="18" charset="0"/>
                        </a:rPr>
                        <a:t>/ Ba </a:t>
                      </a:r>
                      <a:r>
                        <a:rPr lang="en-US" sz="3400" b="1" dirty="0" err="1">
                          <a:effectLst/>
                          <a:latin typeface="Times New Roman" panose="02020603050405020304" pitchFamily="18" charset="0"/>
                          <a:cs typeface="Times New Roman" panose="02020603050405020304" pitchFamily="18" charset="0"/>
                        </a:rPr>
                        <a:t>lần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giặc</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đến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ba</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lần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giặc</a:t>
                      </a:r>
                      <a:r>
                        <a:rPr lang="en-US" sz="3400" b="1" dirty="0">
                          <a:effectLst/>
                          <a:latin typeface="Times New Roman" panose="02020603050405020304" pitchFamily="18" charset="0"/>
                          <a:cs typeface="Times New Roman" panose="02020603050405020304" pitchFamily="18" charset="0"/>
                        </a:rPr>
                        <a:t> tan</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spcAft>
                          <a:spcPts val="800"/>
                        </a:spcAft>
                      </a:pPr>
                      <a:r>
                        <a:rPr lang="en-US" sz="3400" b="1" dirty="0" err="1">
                          <a:effectLst/>
                          <a:latin typeface="Times New Roman" panose="02020603050405020304" pitchFamily="18" charset="0"/>
                          <a:cs typeface="Times New Roman" panose="02020603050405020304" pitchFamily="18" charset="0"/>
                        </a:rPr>
                        <a:t>Thể</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hiện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được</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vẻ</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đẹp</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và</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lòng</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tự</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hào</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về</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lịch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sử</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quê</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hương</a:t>
                      </a:r>
                      <a:r>
                        <a:rPr lang="en-US" sz="3400" b="1" dirty="0">
                          <a:effectLst/>
                          <a:latin typeface="Times New Roman" panose="02020603050405020304" pitchFamily="18" charset="0"/>
                          <a:cs typeface="Times New Roman" panose="02020603050405020304" pitchFamily="18" charset="0"/>
                        </a:rPr>
                        <a:t>.</a:t>
                      </a:r>
                      <a:endParaRPr lang="x-none" sz="3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extLst>
                  <a:ext uri="{0D108BD9-81ED-4DB2-BD59-A6C34878D82A}">
                    <a16:rowId xmlns="" xmlns:a16="http://schemas.microsoft.com/office/drawing/2014/main" val="4153227540"/>
                  </a:ext>
                </a:extLst>
              </a:tr>
            </a:tbl>
          </a:graphicData>
        </a:graphic>
      </p:graphicFrame>
      <p:pic>
        <p:nvPicPr>
          <p:cNvPr id="4" name="Picture 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10971960" y="5310948"/>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37429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6E10723E-8789-B047-8A0D-655B93DCE9E5}"/>
              </a:ext>
            </a:extLst>
          </p:cNvPr>
          <p:cNvSpPr/>
          <p:nvPr/>
        </p:nvSpPr>
        <p:spPr>
          <a:xfrm>
            <a:off x="0" y="-27384"/>
            <a:ext cx="12192000"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p>
            <a:pPr algn="ctr"/>
            <a:r>
              <a:rPr lang="x-none" sz="4000" b="1" smtClean="0">
                <a:ln w="0">
                  <a:noFill/>
                </a:ln>
                <a:solidFill>
                  <a:schemeClr val="bg1"/>
                </a:solidFill>
                <a:latin typeface="Times New Roman" panose="02020603050405020304" pitchFamily="18" charset="0"/>
                <a:cs typeface="Times New Roman" panose="02020603050405020304" pitchFamily="18" charset="0"/>
              </a:rPr>
              <a:t> </a:t>
            </a:r>
            <a:r>
              <a:rPr lang="x-none" sz="4000" b="1" dirty="0">
                <a:ln w="0">
                  <a:noFill/>
                </a:ln>
                <a:solidFill>
                  <a:schemeClr val="bg1"/>
                </a:solidFill>
                <a:latin typeface="Times New Roman" panose="02020603050405020304" pitchFamily="18" charset="0"/>
                <a:cs typeface="Times New Roman" panose="02020603050405020304" pitchFamily="18" charset="0"/>
              </a:rPr>
              <a:t>NHỮNG HÌNH ẢNH ĐỘC ĐÁO TRONG CA DAO</a:t>
            </a:r>
          </a:p>
        </p:txBody>
      </p:sp>
      <p:graphicFrame>
        <p:nvGraphicFramePr>
          <p:cNvPr id="2" name="Table 1">
            <a:extLst>
              <a:ext uri="{FF2B5EF4-FFF2-40B4-BE49-F238E27FC236}">
                <a16:creationId xmlns="" xmlns:a16="http://schemas.microsoft.com/office/drawing/2014/main" id="{E7120E09-F305-7043-891E-0DBF29EB5FF1}"/>
              </a:ext>
            </a:extLst>
          </p:cNvPr>
          <p:cNvGraphicFramePr>
            <a:graphicFrameLocks noGrp="1"/>
          </p:cNvGraphicFramePr>
          <p:nvPr>
            <p:extLst>
              <p:ext uri="{D42A27DB-BD31-4B8C-83A1-F6EECF244321}">
                <p14:modId xmlns:p14="http://schemas.microsoft.com/office/powerpoint/2010/main" val="782996968"/>
              </p:ext>
            </p:extLst>
          </p:nvPr>
        </p:nvGraphicFramePr>
        <p:xfrm>
          <a:off x="0" y="847664"/>
          <a:ext cx="12191999" cy="5283200"/>
        </p:xfrm>
        <a:graphic>
          <a:graphicData uri="http://schemas.openxmlformats.org/drawingml/2006/table">
            <a:tbl>
              <a:tblPr firstRow="1" firstCol="1" bandRow="1">
                <a:tableStyleId>{93296810-A885-4BE3-A3E7-6D5BEEA58F35}</a:tableStyleId>
              </a:tblPr>
              <a:tblGrid>
                <a:gridCol w="1016000">
                  <a:extLst>
                    <a:ext uri="{9D8B030D-6E8A-4147-A177-3AD203B41FA5}">
                      <a16:colId xmlns="" xmlns:a16="http://schemas.microsoft.com/office/drawing/2014/main" val="4040330761"/>
                    </a:ext>
                  </a:extLst>
                </a:gridCol>
                <a:gridCol w="5019040">
                  <a:extLst>
                    <a:ext uri="{9D8B030D-6E8A-4147-A177-3AD203B41FA5}">
                      <a16:colId xmlns="" xmlns:a16="http://schemas.microsoft.com/office/drawing/2014/main" val="940645869"/>
                    </a:ext>
                  </a:extLst>
                </a:gridCol>
                <a:gridCol w="6156959">
                  <a:extLst>
                    <a:ext uri="{9D8B030D-6E8A-4147-A177-3AD203B41FA5}">
                      <a16:colId xmlns="" xmlns:a16="http://schemas.microsoft.com/office/drawing/2014/main" val="1473046826"/>
                    </a:ext>
                  </a:extLst>
                </a:gridCol>
              </a:tblGrid>
              <a:tr h="1056117">
                <a:tc>
                  <a:txBody>
                    <a:bodyPr/>
                    <a:lstStyle/>
                    <a:p>
                      <a:pPr algn="ctr">
                        <a:lnSpc>
                          <a:spcPct val="100000"/>
                        </a:lnSpc>
                        <a:spcAft>
                          <a:spcPts val="800"/>
                        </a:spcAft>
                      </a:pPr>
                      <a:r>
                        <a:rPr lang="en-US" sz="3400" dirty="0" err="1">
                          <a:effectLst/>
                          <a:latin typeface="Times New Roman" panose="02020603050405020304" pitchFamily="18" charset="0"/>
                          <a:cs typeface="Times New Roman" panose="02020603050405020304" pitchFamily="18" charset="0"/>
                        </a:rPr>
                        <a:t>Bài</a:t>
                      </a:r>
                      <a:r>
                        <a:rPr lang="en-US" sz="3400"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400" dirty="0">
                          <a:effectLst/>
                          <a:latin typeface="Times New Roman" panose="02020603050405020304" pitchFamily="18" charset="0"/>
                          <a:cs typeface="Times New Roman" panose="02020603050405020304" pitchFamily="18" charset="0"/>
                        </a:rPr>
                        <a:t>CD</a:t>
                      </a:r>
                      <a:endParaRPr lang="x-none"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400" dirty="0" err="1">
                          <a:effectLst/>
                          <a:latin typeface="Times New Roman" panose="02020603050405020304" pitchFamily="18" charset="0"/>
                          <a:cs typeface="Times New Roman" panose="02020603050405020304" pitchFamily="18" charset="0"/>
                        </a:rPr>
                        <a:t>Từ</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ngữ</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hình</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ảnh</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độc</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đáo</a:t>
                      </a:r>
                      <a:endParaRPr lang="x-none"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ctr">
                        <a:lnSpc>
                          <a:spcPct val="100000"/>
                        </a:lnSpc>
                        <a:spcAft>
                          <a:spcPts val="800"/>
                        </a:spcAft>
                      </a:pPr>
                      <a:r>
                        <a:rPr lang="en-US" sz="3400" dirty="0" err="1">
                          <a:effectLst/>
                          <a:latin typeface="Times New Roman" panose="02020603050405020304" pitchFamily="18" charset="0"/>
                          <a:cs typeface="Times New Roman" panose="02020603050405020304" pitchFamily="18" charset="0"/>
                        </a:rPr>
                        <a:t>Giải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thích</a:t>
                      </a:r>
                      <a:endParaRPr lang="x-none"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extLst>
                  <a:ext uri="{0D108BD9-81ED-4DB2-BD59-A6C34878D82A}">
                    <a16:rowId xmlns="" xmlns:a16="http://schemas.microsoft.com/office/drawing/2014/main" val="2470117645"/>
                  </a:ext>
                </a:extLst>
              </a:tr>
              <a:tr h="1266139">
                <a:tc>
                  <a:txBody>
                    <a:bodyPr/>
                    <a:lstStyle/>
                    <a:p>
                      <a:pPr algn="ctr">
                        <a:lnSpc>
                          <a:spcPct val="100000"/>
                        </a:lnSpc>
                        <a:spcAft>
                          <a:spcPts val="800"/>
                        </a:spcAft>
                      </a:pPr>
                      <a:r>
                        <a:rPr lang="en-US" sz="3400" dirty="0">
                          <a:effectLst/>
                          <a:latin typeface="Times New Roman" panose="02020603050405020304" pitchFamily="18" charset="0"/>
                          <a:cs typeface="Times New Roman" panose="02020603050405020304" pitchFamily="18" charset="0"/>
                        </a:rPr>
                        <a:t>3</a:t>
                      </a:r>
                      <a:endParaRPr lang="x-none"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pPr>
                      <a:r>
                        <a:rPr lang="x-none" sz="3400" b="1" dirty="0">
                          <a:solidFill>
                            <a:srgbClr val="00B050"/>
                          </a:solidFill>
                          <a:effectLst/>
                          <a:latin typeface="Times New Roman" panose="02020603050405020304" pitchFamily="18" charset="0"/>
                          <a:cs typeface="Times New Roman" panose="02020603050405020304" pitchFamily="18" charset="0"/>
                        </a:rPr>
                        <a:t>Có đầm Thị Nại, có cù lao Xanh</a:t>
                      </a:r>
                    </a:p>
                  </a:txBody>
                  <a:tcPr marL="97367" marR="97367" marT="0" marB="0" anchor="ctr"/>
                </a:tc>
                <a:tc>
                  <a:txBody>
                    <a:bodyPr/>
                    <a:lstStyle/>
                    <a:p>
                      <a:pPr algn="just">
                        <a:lnSpc>
                          <a:spcPct val="100000"/>
                        </a:lnSpc>
                      </a:pPr>
                      <a:r>
                        <a:rPr lang="x-none" sz="3400" b="1" dirty="0">
                          <a:solidFill>
                            <a:srgbClr val="00B050"/>
                          </a:solidFill>
                          <a:effectLst/>
                          <a:latin typeface="Times New Roman" panose="02020603050405020304" pitchFamily="18" charset="0"/>
                          <a:cs typeface="Times New Roman" panose="02020603050405020304" pitchFamily="18" charset="0"/>
                        </a:rPr>
                        <a:t>Câu ca dao gợi đến những danh thắng gắn liền với lịch sử đấu tranh của dân tộc, đồng thời thể hiện lòng tự hào về những cảnh đẹp quê hương.</a:t>
                      </a:r>
                    </a:p>
                  </a:txBody>
                  <a:tcPr marL="97367" marR="97367" marT="0" marB="0" anchor="ctr"/>
                </a:tc>
                <a:extLst>
                  <a:ext uri="{0D108BD9-81ED-4DB2-BD59-A6C34878D82A}">
                    <a16:rowId xmlns="" xmlns:a16="http://schemas.microsoft.com/office/drawing/2014/main" val="3793851429"/>
                  </a:ext>
                </a:extLst>
              </a:tr>
              <a:tr h="1056117">
                <a:tc>
                  <a:txBody>
                    <a:bodyPr/>
                    <a:lstStyle/>
                    <a:p>
                      <a:pPr algn="ctr">
                        <a:lnSpc>
                          <a:spcPct val="100000"/>
                        </a:lnSpc>
                        <a:spcAft>
                          <a:spcPts val="800"/>
                        </a:spcAft>
                      </a:pPr>
                      <a:r>
                        <a:rPr lang="en-US" sz="3400" dirty="0">
                          <a:effectLst/>
                          <a:latin typeface="Times New Roman" panose="02020603050405020304" pitchFamily="18" charset="0"/>
                          <a:cs typeface="Times New Roman" panose="02020603050405020304" pitchFamily="18" charset="0"/>
                        </a:rPr>
                        <a:t>4</a:t>
                      </a:r>
                      <a:endParaRPr lang="x-none"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7367" marR="97367" marT="0" marB="0" anchor="ctr"/>
                </a:tc>
                <a:tc>
                  <a:txBody>
                    <a:bodyPr/>
                    <a:lstStyle/>
                    <a:p>
                      <a:pPr algn="just">
                        <a:lnSpc>
                          <a:spcPct val="100000"/>
                        </a:lnSpc>
                      </a:pPr>
                      <a:r>
                        <a:rPr lang="x-none" sz="3400" b="1" dirty="0">
                          <a:effectLst/>
                          <a:latin typeface="Times New Roman" panose="02020603050405020304" pitchFamily="18" charset="0"/>
                          <a:cs typeface="Times New Roman" panose="02020603050405020304" pitchFamily="18" charset="0"/>
                        </a:rPr>
                        <a:t>Tôm sẵn bắt</a:t>
                      </a:r>
                      <a:r>
                        <a:rPr lang="x-none" sz="3400" b="1">
                          <a:effectLst/>
                          <a:latin typeface="Times New Roman" panose="02020603050405020304" pitchFamily="18" charset="0"/>
                          <a:cs typeface="Times New Roman" panose="02020603050405020304" pitchFamily="18" charset="0"/>
                        </a:rPr>
                        <a:t>, </a:t>
                      </a:r>
                      <a:r>
                        <a:rPr lang="en-US" sz="3400" b="1">
                          <a:effectLst/>
                          <a:latin typeface="Times New Roman" panose="02020603050405020304" pitchFamily="18" charset="0"/>
                          <a:cs typeface="Times New Roman" panose="02020603050405020304" pitchFamily="18" charset="0"/>
                        </a:rPr>
                        <a:t>lúa</a:t>
                      </a:r>
                      <a:r>
                        <a:rPr lang="en-US" sz="3400" b="1" baseline="0">
                          <a:effectLst/>
                          <a:latin typeface="Times New Roman" panose="02020603050405020304" pitchFamily="18" charset="0"/>
                          <a:cs typeface="Times New Roman" panose="02020603050405020304" pitchFamily="18" charset="0"/>
                        </a:rPr>
                        <a:t> </a:t>
                      </a:r>
                      <a:r>
                        <a:rPr lang="x-none" sz="3400" b="1">
                          <a:effectLst/>
                          <a:latin typeface="Times New Roman" panose="02020603050405020304" pitchFamily="18" charset="0"/>
                          <a:cs typeface="Times New Roman" panose="02020603050405020304" pitchFamily="18" charset="0"/>
                        </a:rPr>
                        <a:t>trời </a:t>
                      </a:r>
                      <a:r>
                        <a:rPr lang="x-none" sz="3400" b="1" dirty="0">
                          <a:effectLst/>
                          <a:latin typeface="Times New Roman" panose="02020603050405020304" pitchFamily="18" charset="0"/>
                          <a:cs typeface="Times New Roman" panose="02020603050405020304" pitchFamily="18" charset="0"/>
                        </a:rPr>
                        <a:t>sẵn ăn</a:t>
                      </a:r>
                    </a:p>
                  </a:txBody>
                  <a:tcPr marL="97367" marR="97367" marT="0" marB="0" anchor="ctr"/>
                </a:tc>
                <a:tc>
                  <a:txBody>
                    <a:bodyPr/>
                    <a:lstStyle/>
                    <a:p>
                      <a:pPr algn="just">
                        <a:lnSpc>
                          <a:spcPct val="100000"/>
                        </a:lnSpc>
                      </a:pPr>
                      <a:r>
                        <a:rPr lang="x-none" sz="3400" b="1" dirty="0">
                          <a:effectLst/>
                          <a:latin typeface="Times New Roman" panose="02020603050405020304" pitchFamily="18" charset="0"/>
                          <a:cs typeface="Times New Roman" panose="02020603050405020304" pitchFamily="18" charset="0"/>
                        </a:rPr>
                        <a:t>Hình ảnh thể hiện sự trù phú, giàu có của thiên nhiên ban tặng người dân Tháp Mười.</a:t>
                      </a:r>
                    </a:p>
                  </a:txBody>
                  <a:tcPr marL="97367" marR="97367" marT="0" marB="0" anchor="ctr"/>
                </a:tc>
                <a:extLst>
                  <a:ext uri="{0D108BD9-81ED-4DB2-BD59-A6C34878D82A}">
                    <a16:rowId xmlns="" xmlns:a16="http://schemas.microsoft.com/office/drawing/2014/main" val="4270542428"/>
                  </a:ext>
                </a:extLst>
              </a:tr>
            </a:tbl>
          </a:graphicData>
        </a:graphic>
      </p:graphicFrame>
      <p:pic>
        <p:nvPicPr>
          <p:cNvPr id="4" name="Picture 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11075150" y="595256"/>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982780"/>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196" y="204009"/>
            <a:ext cx="1410425" cy="55399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p>
        </p:txBody>
      </p:sp>
      <p:sp>
        <p:nvSpPr>
          <p:cNvPr id="12" name="Rectangle 11"/>
          <p:cNvSpPr/>
          <p:nvPr/>
        </p:nvSpPr>
        <p:spPr>
          <a:xfrm>
            <a:off x="1999621" y="809303"/>
            <a:ext cx="6711773" cy="1200329"/>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16" name="TextBox 15">
            <a:extLst>
              <a:ext uri="{FF2B5EF4-FFF2-40B4-BE49-F238E27FC236}">
                <a16:creationId xmlns="" xmlns:a16="http://schemas.microsoft.com/office/drawing/2014/main" id="{57CF75F4-07F8-C947-AE4F-4D191EF5BF62}"/>
              </a:ext>
            </a:extLst>
          </p:cNvPr>
          <p:cNvSpPr txBox="1"/>
          <p:nvPr/>
        </p:nvSpPr>
        <p:spPr>
          <a:xfrm>
            <a:off x="202511" y="2569996"/>
            <a:ext cx="7080792" cy="584775"/>
          </a:xfrm>
          <a:prstGeom prst="rect">
            <a:avLst/>
          </a:prstGeom>
          <a:noFill/>
        </p:spPr>
        <p:txBody>
          <a:bodyPr wrap="square" rtlCol="0">
            <a:spAutoFit/>
          </a:bodyPr>
          <a:lstStyle/>
          <a:p>
            <a:r>
              <a:rPr lang="en-US" sz="3200" b="1"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IV/ LUYỆN TẬP</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188" r="98906"/>
                    </a14:imgEffect>
                  </a14:imgLayer>
                </a14:imgProps>
              </a:ext>
            </a:extLst>
          </a:blip>
          <a:srcRect t="24622" b="16425"/>
          <a:stretch/>
        </p:blipFill>
        <p:spPr>
          <a:xfrm>
            <a:off x="5206410" y="1871330"/>
            <a:ext cx="6096000" cy="4912242"/>
          </a:xfrm>
          <a:prstGeom prst="rect">
            <a:avLst/>
          </a:prstGeom>
        </p:spPr>
      </p:pic>
      <p:sp>
        <p:nvSpPr>
          <p:cNvPr id="7" name="TextBox 6"/>
          <p:cNvSpPr txBox="1"/>
          <p:nvPr/>
        </p:nvSpPr>
        <p:spPr>
          <a:xfrm>
            <a:off x="3303789" y="204009"/>
            <a:ext cx="6220271"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VẺ ĐẸP QUÊ HƯƠNG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521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245" descr="22">
            <a:extLst>
              <a:ext uri="{FF2B5EF4-FFF2-40B4-BE49-F238E27FC236}">
                <a16:creationId xmlns="" xmlns:a16="http://schemas.microsoft.com/office/drawing/2014/main" id="{B22E721D-CF2F-F14B-A1B2-4E702474E520}"/>
              </a:ext>
            </a:extLst>
          </p:cNvPr>
          <p:cNvPicPr>
            <a:picLocks noChangeAspect="1"/>
          </p:cNvPicPr>
          <p:nvPr/>
        </p:nvPicPr>
        <p:blipFill>
          <a:blip r:embed="rId2"/>
          <a:stretch>
            <a:fillRect/>
          </a:stretch>
        </p:blipFill>
        <p:spPr>
          <a:xfrm>
            <a:off x="253496" y="0"/>
            <a:ext cx="8818075" cy="6226395"/>
          </a:xfrm>
          <a:prstGeom prst="rect">
            <a:avLst/>
          </a:prstGeom>
          <a:noFill/>
          <a:ln w="9525">
            <a:noFill/>
          </a:ln>
        </p:spPr>
      </p:pic>
      <p:pic>
        <p:nvPicPr>
          <p:cNvPr id="5" name="Picture 3" descr="F:\未标题-1.png">
            <a:extLst>
              <a:ext uri="{FF2B5EF4-FFF2-40B4-BE49-F238E27FC236}">
                <a16:creationId xmlns="" xmlns:a16="http://schemas.microsoft.com/office/drawing/2014/main" id="{B5F77F60-8AEF-D54F-A89E-8B36D744E7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26" t="18942" r="23264" b="17870"/>
          <a:stretch/>
        </p:blipFill>
        <p:spPr bwMode="auto">
          <a:xfrm>
            <a:off x="8999145" y="1188998"/>
            <a:ext cx="2701256" cy="3978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315A3719-D1FB-7544-982A-227C09B20D2B}"/>
              </a:ext>
            </a:extLst>
          </p:cNvPr>
          <p:cNvSpPr txBox="1"/>
          <p:nvPr/>
        </p:nvSpPr>
        <p:spPr>
          <a:xfrm>
            <a:off x="1068309" y="2203112"/>
            <a:ext cx="7116024" cy="2964594"/>
          </a:xfrm>
          <a:prstGeom prst="rect">
            <a:avLst/>
          </a:prstGeom>
          <a:noFill/>
        </p:spPr>
        <p:txBody>
          <a:bodyPr wrap="square" rtlCol="0">
            <a:spAutoFit/>
          </a:bodyPr>
          <a:lstStyle/>
          <a:p>
            <a:pPr algn="just"/>
            <a:r>
              <a:rPr lang="en-US" sz="3733" b="1" i="1" dirty="0" err="1">
                <a:solidFill>
                  <a:srgbClr val="0000CC"/>
                </a:solidFill>
                <a:latin typeface="Times New Roman" panose="02020603050405020304" pitchFamily="18" charset="0"/>
                <a:cs typeface="Times New Roman" panose="02020603050405020304" pitchFamily="18" charset="0"/>
              </a:rPr>
              <a:t>Trong</a:t>
            </a:r>
            <a:r>
              <a:rPr lang="en-US" sz="3733" b="1" i="1" dirty="0">
                <a:solidFill>
                  <a:srgbClr val="0000CC"/>
                </a:solidFill>
                <a:latin typeface="Times New Roman" panose="02020603050405020304" pitchFamily="18" charset="0"/>
                <a:cs typeface="Times New Roman" panose="02020603050405020304" pitchFamily="18" charset="0"/>
              </a:rPr>
              <a:t> 4 </a:t>
            </a:r>
            <a:r>
              <a:rPr lang="en-US" sz="3733" b="1" i="1" dirty="0" err="1">
                <a:solidFill>
                  <a:srgbClr val="0000CC"/>
                </a:solidFill>
                <a:latin typeface="Times New Roman" panose="02020603050405020304" pitchFamily="18" charset="0"/>
                <a:cs typeface="Times New Roman" panose="02020603050405020304" pitchFamily="18" charset="0"/>
              </a:rPr>
              <a:t>bài</a:t>
            </a:r>
            <a:r>
              <a:rPr lang="en-US" sz="3733" b="1" i="1" dirty="0">
                <a:solidFill>
                  <a:srgbClr val="0000CC"/>
                </a:solidFill>
                <a:latin typeface="Times New Roman" panose="02020603050405020304" pitchFamily="18" charset="0"/>
                <a:cs typeface="Times New Roman" panose="02020603050405020304" pitchFamily="18" charset="0"/>
              </a:rPr>
              <a:t> ca </a:t>
            </a:r>
            <a:r>
              <a:rPr lang="en-US" sz="3733" b="1" i="1" dirty="0" err="1">
                <a:solidFill>
                  <a:srgbClr val="0000CC"/>
                </a:solidFill>
                <a:latin typeface="Times New Roman" panose="02020603050405020304" pitchFamily="18" charset="0"/>
                <a:cs typeface="Times New Roman" panose="02020603050405020304" pitchFamily="18" charset="0"/>
              </a:rPr>
              <a:t>dao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trên</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em</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thích</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bài</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nào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nhất</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Vì</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sao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Em</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hãy</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đọc</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một</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bài</a:t>
            </a:r>
            <a:r>
              <a:rPr lang="en-US" sz="3733" b="1" i="1" dirty="0">
                <a:solidFill>
                  <a:srgbClr val="0000CC"/>
                </a:solidFill>
                <a:latin typeface="Times New Roman" panose="02020603050405020304" pitchFamily="18" charset="0"/>
                <a:cs typeface="Times New Roman" panose="02020603050405020304" pitchFamily="18" charset="0"/>
              </a:rPr>
              <a:t> ca </a:t>
            </a:r>
            <a:r>
              <a:rPr lang="en-US" sz="3733" b="1" i="1" dirty="0" err="1">
                <a:solidFill>
                  <a:srgbClr val="0000CC"/>
                </a:solidFill>
                <a:latin typeface="Times New Roman" panose="02020603050405020304" pitchFamily="18" charset="0"/>
                <a:cs typeface="Times New Roman" panose="02020603050405020304" pitchFamily="18" charset="0"/>
              </a:rPr>
              <a:t>dao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về</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địa</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phương</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mình</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vùng</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tỉnh</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huyện</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xã</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và</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nêu</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cảm</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nhận</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về</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bài</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cao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dao</a:t>
            </a:r>
            <a:r>
              <a:rPr lang="en-US" sz="3733" b="1" i="1" dirty="0">
                <a:solidFill>
                  <a:srgbClr val="0000CC"/>
                </a:solidFill>
                <a:latin typeface="Times New Roman" panose="02020603050405020304" pitchFamily="18" charset="0"/>
                <a:cs typeface="Times New Roman" panose="02020603050405020304" pitchFamily="18" charset="0"/>
              </a:rPr>
              <a:t> </a:t>
            </a:r>
            <a:r>
              <a:rPr lang="en-US" sz="3733" b="1" i="1" dirty="0" err="1">
                <a:solidFill>
                  <a:srgbClr val="0000CC"/>
                </a:solidFill>
                <a:latin typeface="Times New Roman" panose="02020603050405020304" pitchFamily="18" charset="0"/>
                <a:cs typeface="Times New Roman" panose="02020603050405020304" pitchFamily="18" charset="0"/>
              </a:rPr>
              <a:t>đó</a:t>
            </a:r>
            <a:r>
              <a:rPr lang="en-US" sz="3733" b="1" i="1" dirty="0">
                <a:solidFill>
                  <a:srgbClr val="0000CC"/>
                </a:solidFill>
                <a:latin typeface="Times New Roman" panose="02020603050405020304" pitchFamily="18" charset="0"/>
                <a:cs typeface="Times New Roman" panose="02020603050405020304" pitchFamily="18" charset="0"/>
              </a:rPr>
              <a:t>?</a:t>
            </a:r>
            <a:endParaRPr lang="x-none" sz="3733"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1065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35617" y="1407245"/>
            <a:ext cx="7535123" cy="4973181"/>
          </a:xfrm>
          <a:prstGeom prst="rect">
            <a:avLst/>
          </a:prstGeom>
        </p:spPr>
      </p:pic>
      <p:grpSp>
        <p:nvGrpSpPr>
          <p:cNvPr id="9" name="Group 8"/>
          <p:cNvGrpSpPr/>
          <p:nvPr/>
        </p:nvGrpSpPr>
        <p:grpSpPr>
          <a:xfrm>
            <a:off x="4562946" y="1844475"/>
            <a:ext cx="6092982" cy="4278094"/>
            <a:chOff x="1457608" y="245496"/>
            <a:chExt cx="5694630" cy="4278094"/>
          </a:xfrm>
        </p:grpSpPr>
        <p:sp>
          <p:nvSpPr>
            <p:cNvPr id="10" name="Rectangle 9"/>
            <p:cNvSpPr/>
            <p:nvPr/>
          </p:nvSpPr>
          <p:spPr>
            <a:xfrm>
              <a:off x="1457608" y="915453"/>
              <a:ext cx="2625507" cy="3539430"/>
            </a:xfrm>
            <a:prstGeom prst="rect">
              <a:avLst/>
            </a:prstGeom>
          </p:spPr>
          <p:txBody>
            <a:bodyPr wrap="square">
              <a:spAutoFit/>
            </a:bodyPr>
            <a:lstStyle/>
            <a:p>
              <a:r>
                <a:rPr lang="vi-VN" sz="1600" b="0" i="0">
                  <a:solidFill>
                    <a:srgbClr val="333333"/>
                  </a:solidFill>
                  <a:effectLst/>
                  <a:latin typeface="+mj-lt"/>
                </a:rPr>
                <a:t>Quê hương là gì hở mẹ</a:t>
              </a:r>
              <a:r>
                <a:rPr lang="vi-VN" sz="1600">
                  <a:latin typeface="+mj-lt"/>
                </a:rPr>
                <a:t/>
              </a:r>
              <a:br>
                <a:rPr lang="vi-VN" sz="1600">
                  <a:latin typeface="+mj-lt"/>
                </a:rPr>
              </a:br>
              <a:r>
                <a:rPr lang="vi-VN" sz="1600" b="0" i="0">
                  <a:solidFill>
                    <a:srgbClr val="333333"/>
                  </a:solidFill>
                  <a:effectLst/>
                  <a:latin typeface="+mj-lt"/>
                </a:rPr>
                <a:t>Mà cô giáo dạy phải yêu</a:t>
              </a:r>
              <a:r>
                <a:rPr lang="vi-VN" sz="1600">
                  <a:latin typeface="+mj-lt"/>
                </a:rPr>
                <a:t/>
              </a:r>
              <a:br>
                <a:rPr lang="vi-VN" sz="1600">
                  <a:latin typeface="+mj-lt"/>
                </a:rPr>
              </a:br>
              <a:r>
                <a:rPr lang="vi-VN" sz="1600" b="0" i="0">
                  <a:solidFill>
                    <a:srgbClr val="333333"/>
                  </a:solidFill>
                  <a:effectLst/>
                  <a:latin typeface="+mj-lt"/>
                </a:rPr>
                <a:t>Quê hương là gì hở mẹ</a:t>
              </a:r>
              <a:r>
                <a:rPr lang="vi-VN" sz="1600">
                  <a:latin typeface="+mj-lt"/>
                </a:rPr>
                <a:t/>
              </a:r>
              <a:br>
                <a:rPr lang="vi-VN" sz="1600">
                  <a:latin typeface="+mj-lt"/>
                </a:rPr>
              </a:br>
              <a:r>
                <a:rPr lang="vi-VN" sz="1600" b="0" i="0">
                  <a:solidFill>
                    <a:srgbClr val="333333"/>
                  </a:solidFill>
                  <a:effectLst/>
                  <a:latin typeface="+mj-lt"/>
                </a:rPr>
                <a:t>Ai đi xa cũng nhớ nhiều</a:t>
              </a:r>
              <a:r>
                <a:rPr lang="vi-VN" sz="1600">
                  <a:latin typeface="+mj-lt"/>
                </a:rPr>
                <a:t/>
              </a:r>
              <a:br>
                <a:rPr lang="vi-VN" sz="1600">
                  <a:latin typeface="+mj-lt"/>
                </a:rPr>
              </a:br>
              <a:r>
                <a:rPr lang="vi-VN" sz="1600">
                  <a:latin typeface="+mj-lt"/>
                </a:rPr>
                <a:t/>
              </a:r>
              <a:br>
                <a:rPr lang="vi-VN" sz="1600">
                  <a:latin typeface="+mj-lt"/>
                </a:rPr>
              </a:br>
              <a:r>
                <a:rPr lang="vi-VN" sz="1600" b="0" i="0">
                  <a:solidFill>
                    <a:srgbClr val="333333"/>
                  </a:solidFill>
                  <a:effectLst/>
                  <a:latin typeface="+mj-lt"/>
                </a:rPr>
                <a:t>Quê hương là chùm khế ngọt</a:t>
              </a:r>
              <a:r>
                <a:rPr lang="vi-VN" sz="1600">
                  <a:latin typeface="+mj-lt"/>
                </a:rPr>
                <a:t/>
              </a:r>
              <a:br>
                <a:rPr lang="vi-VN" sz="1600">
                  <a:latin typeface="+mj-lt"/>
                </a:rPr>
              </a:br>
              <a:r>
                <a:rPr lang="vi-VN" sz="1600" b="0" i="0">
                  <a:solidFill>
                    <a:srgbClr val="333333"/>
                  </a:solidFill>
                  <a:effectLst/>
                  <a:latin typeface="+mj-lt"/>
                </a:rPr>
                <a:t>Cho con trèo hái mỗi ngày</a:t>
              </a:r>
              <a:r>
                <a:rPr lang="vi-VN" sz="1600">
                  <a:latin typeface="+mj-lt"/>
                </a:rPr>
                <a:t/>
              </a:r>
              <a:br>
                <a:rPr lang="vi-VN" sz="1600">
                  <a:latin typeface="+mj-lt"/>
                </a:rPr>
              </a:br>
              <a:r>
                <a:rPr lang="vi-VN" sz="1600" b="0" i="0">
                  <a:solidFill>
                    <a:srgbClr val="333333"/>
                  </a:solidFill>
                  <a:effectLst/>
                  <a:latin typeface="+mj-lt"/>
                </a:rPr>
                <a:t>Quê hương là đường đi học</a:t>
              </a:r>
              <a:r>
                <a:rPr lang="vi-VN" sz="1600">
                  <a:latin typeface="+mj-lt"/>
                </a:rPr>
                <a:t/>
              </a:r>
              <a:br>
                <a:rPr lang="vi-VN" sz="1600">
                  <a:latin typeface="+mj-lt"/>
                </a:rPr>
              </a:br>
              <a:r>
                <a:rPr lang="vi-VN" sz="1600" b="0" i="0">
                  <a:solidFill>
                    <a:srgbClr val="333333"/>
                  </a:solidFill>
                  <a:effectLst/>
                  <a:latin typeface="+mj-lt"/>
                </a:rPr>
                <a:t>Con về rợp bướm vàng bay</a:t>
              </a:r>
              <a:r>
                <a:rPr lang="vi-VN" sz="1600">
                  <a:latin typeface="+mj-lt"/>
                </a:rPr>
                <a:t/>
              </a:r>
              <a:br>
                <a:rPr lang="vi-VN" sz="1600">
                  <a:latin typeface="+mj-lt"/>
                </a:rPr>
              </a:br>
              <a:r>
                <a:rPr lang="vi-VN" sz="1600">
                  <a:latin typeface="+mj-lt"/>
                </a:rPr>
                <a:t/>
              </a:r>
              <a:br>
                <a:rPr lang="vi-VN" sz="1600">
                  <a:latin typeface="+mj-lt"/>
                </a:rPr>
              </a:br>
              <a:r>
                <a:rPr lang="vi-VN" sz="1600" b="0" i="0">
                  <a:solidFill>
                    <a:srgbClr val="333333"/>
                  </a:solidFill>
                  <a:effectLst/>
                  <a:latin typeface="+mj-lt"/>
                </a:rPr>
                <a:t>Quê hương là con diều biếc</a:t>
              </a:r>
              <a:r>
                <a:rPr lang="vi-VN" sz="1600">
                  <a:latin typeface="+mj-lt"/>
                </a:rPr>
                <a:t/>
              </a:r>
              <a:br>
                <a:rPr lang="vi-VN" sz="1600">
                  <a:latin typeface="+mj-lt"/>
                </a:rPr>
              </a:br>
              <a:r>
                <a:rPr lang="vi-VN" sz="1600" b="0" i="0">
                  <a:solidFill>
                    <a:srgbClr val="333333"/>
                  </a:solidFill>
                  <a:effectLst/>
                  <a:latin typeface="+mj-lt"/>
                </a:rPr>
                <a:t>Tuổi thơ con thả trên đồng</a:t>
              </a:r>
              <a:r>
                <a:rPr lang="vi-VN" sz="1600">
                  <a:latin typeface="+mj-lt"/>
                </a:rPr>
                <a:t/>
              </a:r>
              <a:br>
                <a:rPr lang="vi-VN" sz="1600">
                  <a:latin typeface="+mj-lt"/>
                </a:rPr>
              </a:br>
              <a:r>
                <a:rPr lang="vi-VN" sz="1600" b="0" i="0">
                  <a:solidFill>
                    <a:srgbClr val="333333"/>
                  </a:solidFill>
                  <a:effectLst/>
                  <a:latin typeface="+mj-lt"/>
                </a:rPr>
                <a:t>Quê hương là con đò nhỏ</a:t>
              </a:r>
              <a:r>
                <a:rPr lang="vi-VN" sz="1600">
                  <a:latin typeface="+mj-lt"/>
                </a:rPr>
                <a:t/>
              </a:r>
              <a:br>
                <a:rPr lang="vi-VN" sz="1600">
                  <a:latin typeface="+mj-lt"/>
                </a:rPr>
              </a:br>
              <a:r>
                <a:rPr lang="vi-VN" sz="1600" b="0" i="0">
                  <a:solidFill>
                    <a:srgbClr val="333333"/>
                  </a:solidFill>
                  <a:effectLst/>
                  <a:latin typeface="+mj-lt"/>
                </a:rPr>
                <a:t>Êm đềm khua nước ven sông</a:t>
              </a:r>
              <a:endParaRPr lang="en-US" sz="1600">
                <a:latin typeface="+mj-lt"/>
              </a:endParaRPr>
            </a:p>
          </p:txBody>
        </p:sp>
        <p:sp>
          <p:nvSpPr>
            <p:cNvPr id="11" name="Rectangle 10"/>
            <p:cNvSpPr/>
            <p:nvPr/>
          </p:nvSpPr>
          <p:spPr>
            <a:xfrm>
              <a:off x="4234003" y="245496"/>
              <a:ext cx="2918235" cy="4278094"/>
            </a:xfrm>
            <a:prstGeom prst="rect">
              <a:avLst/>
            </a:prstGeom>
          </p:spPr>
          <p:txBody>
            <a:bodyPr wrap="square">
              <a:spAutoFit/>
            </a:bodyPr>
            <a:lstStyle/>
            <a:p>
              <a:r>
                <a:rPr lang="vi-VN" sz="1600" b="0" i="0">
                  <a:solidFill>
                    <a:srgbClr val="333333"/>
                  </a:solidFill>
                  <a:effectLst/>
                  <a:latin typeface="+mj-lt"/>
                </a:rPr>
                <a:t>Quê hương là cầu tre nhỏ</a:t>
              </a:r>
              <a:r>
                <a:rPr lang="vi-VN" sz="1600">
                  <a:latin typeface="+mj-lt"/>
                </a:rPr>
                <a:t/>
              </a:r>
              <a:br>
                <a:rPr lang="vi-VN" sz="1600">
                  <a:latin typeface="+mj-lt"/>
                </a:rPr>
              </a:br>
              <a:r>
                <a:rPr lang="vi-VN" sz="1600" b="0" i="0">
                  <a:solidFill>
                    <a:srgbClr val="333333"/>
                  </a:solidFill>
                  <a:effectLst/>
                  <a:latin typeface="+mj-lt"/>
                </a:rPr>
                <a:t>Mẹ về nón lá nghiêng che</a:t>
              </a:r>
              <a:r>
                <a:rPr lang="vi-VN" sz="1600">
                  <a:latin typeface="+mj-lt"/>
                </a:rPr>
                <a:t/>
              </a:r>
              <a:br>
                <a:rPr lang="vi-VN" sz="1600">
                  <a:latin typeface="+mj-lt"/>
                </a:rPr>
              </a:br>
              <a:r>
                <a:rPr lang="vi-VN" sz="1600" b="0" i="0">
                  <a:solidFill>
                    <a:srgbClr val="333333"/>
                  </a:solidFill>
                  <a:effectLst/>
                  <a:latin typeface="+mj-lt"/>
                </a:rPr>
                <a:t>Là hương hoa đồng cỏ nội</a:t>
              </a:r>
              <a:r>
                <a:rPr lang="vi-VN" sz="1600">
                  <a:latin typeface="+mj-lt"/>
                </a:rPr>
                <a:t/>
              </a:r>
              <a:br>
                <a:rPr lang="vi-VN" sz="1600">
                  <a:latin typeface="+mj-lt"/>
                </a:rPr>
              </a:br>
              <a:r>
                <a:rPr lang="vi-VN" sz="1600" b="0" i="0">
                  <a:solidFill>
                    <a:srgbClr val="333333"/>
                  </a:solidFill>
                  <a:effectLst/>
                  <a:latin typeface="+mj-lt"/>
                </a:rPr>
                <a:t>Bay trong giấc ngủ đêm hè</a:t>
              </a:r>
              <a:r>
                <a:rPr lang="vi-VN" sz="1600">
                  <a:latin typeface="+mj-lt"/>
                </a:rPr>
                <a:t/>
              </a:r>
              <a:br>
                <a:rPr lang="vi-VN" sz="1600">
                  <a:latin typeface="+mj-lt"/>
                </a:rPr>
              </a:br>
              <a:r>
                <a:rPr lang="vi-VN" sz="1600">
                  <a:latin typeface="+mj-lt"/>
                </a:rPr>
                <a:t/>
              </a:r>
              <a:br>
                <a:rPr lang="vi-VN" sz="1600">
                  <a:latin typeface="+mj-lt"/>
                </a:rPr>
              </a:br>
              <a:r>
                <a:rPr lang="vi-VN" sz="1600" b="0" i="0">
                  <a:solidFill>
                    <a:srgbClr val="333333"/>
                  </a:solidFill>
                  <a:effectLst/>
                  <a:latin typeface="+mj-lt"/>
                </a:rPr>
                <a:t>Quê hương là vòng tay ấm</a:t>
              </a:r>
              <a:r>
                <a:rPr lang="vi-VN" sz="1600">
                  <a:latin typeface="+mj-lt"/>
                </a:rPr>
                <a:t/>
              </a:r>
              <a:br>
                <a:rPr lang="vi-VN" sz="1600">
                  <a:latin typeface="+mj-lt"/>
                </a:rPr>
              </a:br>
              <a:r>
                <a:rPr lang="vi-VN" sz="1600" b="0" i="0">
                  <a:solidFill>
                    <a:srgbClr val="333333"/>
                  </a:solidFill>
                  <a:effectLst/>
                  <a:latin typeface="+mj-lt"/>
                </a:rPr>
                <a:t>Con nằm ngủ giữa mưa đêm</a:t>
              </a:r>
              <a:r>
                <a:rPr lang="vi-VN" sz="1600">
                  <a:latin typeface="+mj-lt"/>
                </a:rPr>
                <a:t/>
              </a:r>
              <a:br>
                <a:rPr lang="vi-VN" sz="1600">
                  <a:latin typeface="+mj-lt"/>
                </a:rPr>
              </a:br>
              <a:r>
                <a:rPr lang="vi-VN" sz="1600" b="0" i="0">
                  <a:solidFill>
                    <a:srgbClr val="333333"/>
                  </a:solidFill>
                  <a:effectLst/>
                  <a:latin typeface="+mj-lt"/>
                </a:rPr>
                <a:t>Quê hương là đêm trăng tỏ</a:t>
              </a:r>
              <a:r>
                <a:rPr lang="vi-VN" sz="1600">
                  <a:latin typeface="+mj-lt"/>
                </a:rPr>
                <a:t/>
              </a:r>
              <a:br>
                <a:rPr lang="vi-VN" sz="1600">
                  <a:latin typeface="+mj-lt"/>
                </a:rPr>
              </a:br>
              <a:r>
                <a:rPr lang="vi-VN" sz="1600" b="0" i="0">
                  <a:solidFill>
                    <a:srgbClr val="333333"/>
                  </a:solidFill>
                  <a:effectLst/>
                  <a:latin typeface="+mj-lt"/>
                </a:rPr>
                <a:t>Hoa cau rụng trắng ngoài thềm</a:t>
              </a:r>
              <a:r>
                <a:rPr lang="vi-VN" sz="1600">
                  <a:latin typeface="+mj-lt"/>
                </a:rPr>
                <a:t/>
              </a:r>
              <a:br>
                <a:rPr lang="vi-VN" sz="1600">
                  <a:latin typeface="+mj-lt"/>
                </a:rPr>
              </a:br>
              <a:r>
                <a:rPr lang="vi-VN" sz="1600">
                  <a:latin typeface="+mj-lt"/>
                </a:rPr>
                <a:t/>
              </a:r>
              <a:br>
                <a:rPr lang="vi-VN" sz="1600">
                  <a:latin typeface="+mj-lt"/>
                </a:rPr>
              </a:br>
              <a:r>
                <a:rPr lang="vi-VN" sz="1600" b="0" i="0">
                  <a:solidFill>
                    <a:srgbClr val="333333"/>
                  </a:solidFill>
                  <a:effectLst/>
                  <a:latin typeface="+mj-lt"/>
                </a:rPr>
                <a:t>Quê hương là vàng hoa bí</a:t>
              </a:r>
              <a:r>
                <a:rPr lang="vi-VN" sz="1600">
                  <a:latin typeface="+mj-lt"/>
                </a:rPr>
                <a:t/>
              </a:r>
              <a:br>
                <a:rPr lang="vi-VN" sz="1600">
                  <a:latin typeface="+mj-lt"/>
                </a:rPr>
              </a:br>
              <a:r>
                <a:rPr lang="vi-VN" sz="1600" b="0" i="0">
                  <a:solidFill>
                    <a:srgbClr val="333333"/>
                  </a:solidFill>
                  <a:effectLst/>
                  <a:latin typeface="+mj-lt"/>
                </a:rPr>
                <a:t>Là hồng tím giậu mồng tơi</a:t>
              </a:r>
              <a:r>
                <a:rPr lang="vi-VN" sz="1600">
                  <a:latin typeface="+mj-lt"/>
                </a:rPr>
                <a:t/>
              </a:r>
              <a:br>
                <a:rPr lang="vi-VN" sz="1600">
                  <a:latin typeface="+mj-lt"/>
                </a:rPr>
              </a:br>
              <a:r>
                <a:rPr lang="vi-VN" sz="1600" b="0" i="0">
                  <a:solidFill>
                    <a:srgbClr val="333333"/>
                  </a:solidFill>
                  <a:effectLst/>
                  <a:latin typeface="+mj-lt"/>
                </a:rPr>
                <a:t>Là đỏ đôi bờ dâm bụt</a:t>
              </a:r>
              <a:r>
                <a:rPr lang="vi-VN" sz="1600">
                  <a:latin typeface="+mj-lt"/>
                </a:rPr>
                <a:t/>
              </a:r>
              <a:br>
                <a:rPr lang="vi-VN" sz="1600">
                  <a:latin typeface="+mj-lt"/>
                </a:rPr>
              </a:br>
              <a:r>
                <a:rPr lang="vi-VN" sz="1600" b="0" i="0">
                  <a:solidFill>
                    <a:srgbClr val="333333"/>
                  </a:solidFill>
                  <a:effectLst/>
                  <a:latin typeface="+mj-lt"/>
                </a:rPr>
                <a:t>Màu hoa sen trắng tinh khôi</a:t>
              </a:r>
              <a:r>
                <a:rPr lang="vi-VN" sz="1600">
                  <a:latin typeface="+mj-lt"/>
                </a:rPr>
                <a:t/>
              </a:r>
              <a:br>
                <a:rPr lang="vi-VN" sz="1600">
                  <a:latin typeface="+mj-lt"/>
                </a:rPr>
              </a:br>
              <a:r>
                <a:rPr lang="vi-VN" sz="1600" b="0" i="0">
                  <a:solidFill>
                    <a:srgbClr val="333333"/>
                  </a:solidFill>
                  <a:effectLst/>
                  <a:latin typeface="+mj-lt"/>
                </a:rPr>
                <a:t>Quê hương mỗi người chỉ một</a:t>
              </a:r>
              <a:r>
                <a:rPr lang="vi-VN" sz="1600">
                  <a:latin typeface="+mj-lt"/>
                </a:rPr>
                <a:t/>
              </a:r>
              <a:br>
                <a:rPr lang="vi-VN" sz="1600">
                  <a:latin typeface="+mj-lt"/>
                </a:rPr>
              </a:br>
              <a:r>
                <a:rPr lang="vi-VN" sz="1600" b="0" i="0">
                  <a:solidFill>
                    <a:srgbClr val="333333"/>
                  </a:solidFill>
                  <a:effectLst/>
                  <a:latin typeface="+mj-lt"/>
                </a:rPr>
                <a:t>Như là chỉ một mẹ thôi</a:t>
              </a:r>
              <a:r>
                <a:rPr lang="vi-VN" sz="1600">
                  <a:latin typeface="+mj-lt"/>
                </a:rPr>
                <a:t/>
              </a:r>
              <a:br>
                <a:rPr lang="vi-VN" sz="1600">
                  <a:latin typeface="+mj-lt"/>
                </a:rPr>
              </a:br>
              <a:r>
                <a:rPr lang="vi-VN" sz="1600" b="0" i="0">
                  <a:solidFill>
                    <a:srgbClr val="333333"/>
                  </a:solidFill>
                  <a:effectLst/>
                  <a:latin typeface="+mj-lt"/>
                </a:rPr>
                <a:t>Quê hương có ai không nhớ...</a:t>
              </a:r>
              <a:endParaRPr lang="en-US" sz="1600">
                <a:latin typeface="+mj-lt"/>
              </a:endParaRPr>
            </a:p>
          </p:txBody>
        </p:sp>
        <p:sp>
          <p:nvSpPr>
            <p:cNvPr id="12" name="Rectangle 11"/>
            <p:cNvSpPr/>
            <p:nvPr/>
          </p:nvSpPr>
          <p:spPr>
            <a:xfrm>
              <a:off x="1457608" y="270175"/>
              <a:ext cx="2519881" cy="646331"/>
            </a:xfrm>
            <a:prstGeom prst="rect">
              <a:avLst/>
            </a:prstGeom>
          </p:spPr>
          <p:txBody>
            <a:bodyPr wrap="square">
              <a:spAutoFit/>
            </a:bodyPr>
            <a:lstStyle/>
            <a:p>
              <a:r>
                <a:rPr lang="vi-VN" b="0" i="0">
                  <a:solidFill>
                    <a:srgbClr val="492F1A"/>
                  </a:solidFill>
                  <a:effectLst/>
                  <a:latin typeface="+mj-lt"/>
                </a:rPr>
                <a:t>Quê Hương</a:t>
              </a:r>
            </a:p>
            <a:p>
              <a:r>
                <a:rPr lang="vi-VN" b="0" i="0">
                  <a:solidFill>
                    <a:srgbClr val="333333"/>
                  </a:solidFill>
                  <a:effectLst/>
                  <a:latin typeface="+mj-lt"/>
                </a:rPr>
                <a:t>Tác giả: </a:t>
              </a:r>
              <a:r>
                <a:rPr lang="vi-VN" i="0" strike="noStrike">
                  <a:effectLst/>
                  <a:latin typeface="+mj-lt"/>
                  <a:hlinkClick r:id="rId3" tooltip="Nhà thơ Đỗ Trung Quân"/>
                </a:rPr>
                <a:t>Đỗ Trung Quân</a:t>
              </a:r>
              <a:endParaRPr lang="vi-VN" i="0">
                <a:effectLst/>
                <a:latin typeface="+mj-lt"/>
              </a:endParaRPr>
            </a:p>
          </p:txBody>
        </p:sp>
      </p:grpSp>
      <p:sp>
        <p:nvSpPr>
          <p:cNvPr id="13" name="Rectangle 12"/>
          <p:cNvSpPr/>
          <p:nvPr/>
        </p:nvSpPr>
        <p:spPr>
          <a:xfrm>
            <a:off x="3927883" y="1407245"/>
            <a:ext cx="3775295" cy="2516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a:latin typeface="Times New Roman" panose="02020603050405020304" pitchFamily="18" charset="0"/>
                <a:cs typeface="Times New Roman" panose="02020603050405020304" pitchFamily="18" charset="0"/>
              </a:rPr>
              <a:t>A</a:t>
            </a:r>
          </a:p>
        </p:txBody>
      </p:sp>
      <p:sp>
        <p:nvSpPr>
          <p:cNvPr id="14" name="Rectangle 13"/>
          <p:cNvSpPr/>
          <p:nvPr/>
        </p:nvSpPr>
        <p:spPr>
          <a:xfrm>
            <a:off x="7689032" y="1407245"/>
            <a:ext cx="3775295" cy="2516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a:latin typeface="Times New Roman" panose="02020603050405020304" pitchFamily="18" charset="0"/>
                <a:cs typeface="Times New Roman" panose="02020603050405020304" pitchFamily="18" charset="0"/>
              </a:rPr>
              <a:t>B</a:t>
            </a:r>
          </a:p>
        </p:txBody>
      </p:sp>
      <p:sp>
        <p:nvSpPr>
          <p:cNvPr id="15" name="Rectangle 14"/>
          <p:cNvSpPr/>
          <p:nvPr/>
        </p:nvSpPr>
        <p:spPr>
          <a:xfrm>
            <a:off x="3922790" y="3928069"/>
            <a:ext cx="3775295" cy="2516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a:latin typeface="Times New Roman" panose="02020603050405020304" pitchFamily="18" charset="0"/>
                <a:cs typeface="Times New Roman" panose="02020603050405020304" pitchFamily="18" charset="0"/>
              </a:rPr>
              <a:t>C</a:t>
            </a:r>
          </a:p>
        </p:txBody>
      </p:sp>
      <p:sp>
        <p:nvSpPr>
          <p:cNvPr id="16" name="Rectangle 15"/>
          <p:cNvSpPr/>
          <p:nvPr/>
        </p:nvSpPr>
        <p:spPr>
          <a:xfrm>
            <a:off x="7695445" y="3928068"/>
            <a:ext cx="3775295" cy="2516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b="1">
                <a:latin typeface="Times New Roman" panose="02020603050405020304" pitchFamily="18" charset="0"/>
                <a:cs typeface="Times New Roman" panose="02020603050405020304" pitchFamily="18" charset="0"/>
              </a:rPr>
              <a:t>D</a:t>
            </a:r>
          </a:p>
        </p:txBody>
      </p:sp>
      <p:sp>
        <p:nvSpPr>
          <p:cNvPr id="19" name="TextBox 18">
            <a:hlinkClick r:id="rId4" action="ppaction://hlinksldjump"/>
          </p:cNvPr>
          <p:cNvSpPr txBox="1"/>
          <p:nvPr/>
        </p:nvSpPr>
        <p:spPr>
          <a:xfrm>
            <a:off x="4317777" y="199496"/>
            <a:ext cx="6742510"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x-none" sz="3200">
                <a:ln w="0">
                  <a:noFill/>
                </a:ln>
                <a:solidFill>
                  <a:schemeClr val="tx1"/>
                </a:solidFill>
                <a:latin typeface="Times New Roman" panose="02020603050405020304" pitchFamily="18" charset="0"/>
                <a:cs typeface="Times New Roman" panose="02020603050405020304" pitchFamily="18" charset="0"/>
              </a:rPr>
              <a:t>Tỉnh gì có cầu Hiền Lương</a:t>
            </a:r>
          </a:p>
          <a:p>
            <a:pPr algn="ctr"/>
            <a:r>
              <a:rPr lang="x-none" sz="3200">
                <a:ln w="0">
                  <a:noFill/>
                </a:ln>
                <a:solidFill>
                  <a:schemeClr val="tx1"/>
                </a:solidFill>
                <a:latin typeface="Times New Roman" panose="02020603050405020304" pitchFamily="18" charset="0"/>
                <a:cs typeface="Times New Roman" panose="02020603050405020304" pitchFamily="18" charset="0"/>
              </a:rPr>
              <a:t>Trăm năm còn mãi nhớ thương một thời</a:t>
            </a:r>
          </a:p>
        </p:txBody>
      </p:sp>
      <p:grpSp>
        <p:nvGrpSpPr>
          <p:cNvPr id="25" name="Group 24"/>
          <p:cNvGrpSpPr/>
          <p:nvPr/>
        </p:nvGrpSpPr>
        <p:grpSpPr>
          <a:xfrm>
            <a:off x="195376" y="4133710"/>
            <a:ext cx="3578798" cy="2311221"/>
            <a:chOff x="195376" y="3327579"/>
            <a:chExt cx="3578798" cy="2311221"/>
          </a:xfrm>
        </p:grpSpPr>
        <p:pic>
          <p:nvPicPr>
            <p:cNvPr id="23" name="Picture 22"/>
            <p:cNvPicPr>
              <a:picLocks noChangeAspect="1"/>
            </p:cNvPicPr>
            <p:nvPr/>
          </p:nvPicPr>
          <p:blipFill>
            <a:blip r:embed="rId5"/>
            <a:stretch>
              <a:fillRect/>
            </a:stretch>
          </p:blipFill>
          <p:spPr>
            <a:xfrm>
              <a:off x="195376" y="3327579"/>
              <a:ext cx="3578798" cy="2311221"/>
            </a:xfrm>
            <a:prstGeom prst="rect">
              <a:avLst/>
            </a:prstGeom>
          </p:spPr>
        </p:pic>
        <p:sp>
          <p:nvSpPr>
            <p:cNvPr id="24" name="TextBox 23"/>
            <p:cNvSpPr txBox="1"/>
            <p:nvPr/>
          </p:nvSpPr>
          <p:spPr>
            <a:xfrm>
              <a:off x="760704" y="5057774"/>
              <a:ext cx="2448142" cy="581026"/>
            </a:xfrm>
            <a:prstGeom prst="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a:latin typeface="Times New Roman" panose="02020603050405020304" pitchFamily="18" charset="0"/>
                  <a:cs typeface="Times New Roman" panose="02020603050405020304" pitchFamily="18" charset="0"/>
                </a:rPr>
                <a:t>Quảng Trị</a:t>
              </a:r>
            </a:p>
          </p:txBody>
        </p:sp>
      </p:grpSp>
      <p:sp>
        <p:nvSpPr>
          <p:cNvPr id="35" name="Rounded Rectangle 34">
            <a:extLst>
              <a:ext uri="{FF2B5EF4-FFF2-40B4-BE49-F238E27FC236}">
                <a16:creationId xmlns="" xmlns:a16="http://schemas.microsoft.com/office/drawing/2014/main" id="{B97AC4F8-0A21-6B4D-88D8-618B02EB9268}"/>
              </a:ext>
            </a:extLst>
          </p:cNvPr>
          <p:cNvSpPr/>
          <p:nvPr/>
        </p:nvSpPr>
        <p:spPr>
          <a:xfrm>
            <a:off x="4308285" y="178541"/>
            <a:ext cx="6752002" cy="1098173"/>
          </a:xfrm>
          <a:prstGeom prst="roundRect">
            <a:avLst/>
          </a:prstGeom>
          <a:solidFill>
            <a:schemeClr val="accent3">
              <a:lumMod val="20000"/>
              <a:lumOff val="80000"/>
            </a:schemeClr>
          </a:solidFill>
          <a:ln w="38100"/>
        </p:spPr>
        <p:style>
          <a:lnRef idx="2">
            <a:schemeClr val="accent3"/>
          </a:lnRef>
          <a:fillRef idx="1">
            <a:schemeClr val="lt1"/>
          </a:fillRef>
          <a:effectRef idx="0">
            <a:schemeClr val="accent3"/>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Tỉnh gì có đỉnh Xi Păng</a:t>
            </a:r>
          </a:p>
          <a:p>
            <a:pPr algn="ctr"/>
            <a:r>
              <a:rPr lang="x-none" sz="3000" dirty="0">
                <a:ln w="0">
                  <a:noFill/>
                </a:ln>
                <a:solidFill>
                  <a:schemeClr val="tx1"/>
                </a:solidFill>
                <a:latin typeface="Times New Roman" panose="02020603050405020304" pitchFamily="18" charset="0"/>
                <a:cs typeface="Times New Roman" panose="02020603050405020304" pitchFamily="18" charset="0"/>
              </a:rPr>
              <a:t>Sa Pa mây trắng dung dăng bốn mùa?</a:t>
            </a:r>
          </a:p>
        </p:txBody>
      </p:sp>
      <p:grpSp>
        <p:nvGrpSpPr>
          <p:cNvPr id="37" name="Group 36"/>
          <p:cNvGrpSpPr/>
          <p:nvPr/>
        </p:nvGrpSpPr>
        <p:grpSpPr>
          <a:xfrm>
            <a:off x="176136" y="4133710"/>
            <a:ext cx="3585211" cy="2349650"/>
            <a:chOff x="195376" y="1776207"/>
            <a:chExt cx="3616723" cy="2349650"/>
          </a:xfrm>
        </p:grpSpPr>
        <p:pic>
          <p:nvPicPr>
            <p:cNvPr id="38" name="Picture 2" descr="Nâng cấp Sa Pa thành thị xã của Lào Cai - Báo Nhân Dân">
              <a:extLst>
                <a:ext uri="{FF2B5EF4-FFF2-40B4-BE49-F238E27FC236}">
                  <a16:creationId xmlns="" xmlns:a16="http://schemas.microsoft.com/office/drawing/2014/main" id="{2EA6BD9A-7A2A-904C-8A53-9414DF4CC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376" y="1776207"/>
              <a:ext cx="3616723" cy="2340125"/>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a:extLst>
                <a:ext uri="{FF2B5EF4-FFF2-40B4-BE49-F238E27FC236}">
                  <a16:creationId xmlns="" xmlns:a16="http://schemas.microsoft.com/office/drawing/2014/main" id="{3CF742D1-C466-F942-8B33-F548ACBCC171}"/>
                </a:ext>
              </a:extLst>
            </p:cNvPr>
            <p:cNvSpPr/>
            <p:nvPr/>
          </p:nvSpPr>
          <p:spPr>
            <a:xfrm>
              <a:off x="770270" y="3538462"/>
              <a:ext cx="2466933"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LÀO CAI</a:t>
              </a:r>
            </a:p>
          </p:txBody>
        </p:sp>
      </p:grpSp>
      <p:sp>
        <p:nvSpPr>
          <p:cNvPr id="40" name="Rounded Rectangle 39">
            <a:extLst>
              <a:ext uri="{FF2B5EF4-FFF2-40B4-BE49-F238E27FC236}">
                <a16:creationId xmlns="" xmlns:a16="http://schemas.microsoft.com/office/drawing/2014/main" id="{F16B636C-B79B-2747-AE7E-C0D4BD63386B}"/>
              </a:ext>
            </a:extLst>
          </p:cNvPr>
          <p:cNvSpPr/>
          <p:nvPr/>
        </p:nvSpPr>
        <p:spPr>
          <a:xfrm>
            <a:off x="4308285" y="174580"/>
            <a:ext cx="6752002" cy="1098173"/>
          </a:xfrm>
          <a:prstGeom prst="roundRect">
            <a:avLst/>
          </a:prstGeom>
          <a:ln/>
        </p:spPr>
        <p:style>
          <a:lnRef idx="1">
            <a:schemeClr val="accent2"/>
          </a:lnRef>
          <a:fillRef idx="2">
            <a:schemeClr val="accent2"/>
          </a:fillRef>
          <a:effectRef idx="1">
            <a:schemeClr val="accent2"/>
          </a:effectRef>
          <a:fontRef idx="minor">
            <a:schemeClr val="dk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Tỉnh gì có vịnh Cam Ranh</a:t>
            </a:r>
          </a:p>
          <a:p>
            <a:pPr algn="ctr"/>
            <a:r>
              <a:rPr lang="x-none" sz="3000" dirty="0">
                <a:ln w="0">
                  <a:noFill/>
                </a:ln>
                <a:solidFill>
                  <a:schemeClr val="tx1"/>
                </a:solidFill>
                <a:latin typeface="Times New Roman" panose="02020603050405020304" pitchFamily="18" charset="0"/>
                <a:cs typeface="Times New Roman" panose="02020603050405020304" pitchFamily="18" charset="0"/>
              </a:rPr>
              <a:t>Nha Trang biển đẹp nổi danh xa gần</a:t>
            </a:r>
          </a:p>
        </p:txBody>
      </p:sp>
      <p:grpSp>
        <p:nvGrpSpPr>
          <p:cNvPr id="45" name="Group 44"/>
          <p:cNvGrpSpPr/>
          <p:nvPr/>
        </p:nvGrpSpPr>
        <p:grpSpPr>
          <a:xfrm>
            <a:off x="176136" y="3866424"/>
            <a:ext cx="3586809" cy="2640150"/>
            <a:chOff x="166734" y="317692"/>
            <a:chExt cx="3586809" cy="2640150"/>
          </a:xfrm>
        </p:grpSpPr>
        <p:pic>
          <p:nvPicPr>
            <p:cNvPr id="43" name="Picture 42"/>
            <p:cNvPicPr>
              <a:picLocks noChangeAspect="1"/>
            </p:cNvPicPr>
            <p:nvPr/>
          </p:nvPicPr>
          <p:blipFill>
            <a:blip r:embed="rId7"/>
            <a:stretch>
              <a:fillRect/>
            </a:stretch>
          </p:blipFill>
          <p:spPr>
            <a:xfrm>
              <a:off x="166734" y="317692"/>
              <a:ext cx="3586809" cy="2636305"/>
            </a:xfrm>
            <a:prstGeom prst="rect">
              <a:avLst/>
            </a:prstGeom>
          </p:spPr>
        </p:pic>
        <p:sp>
          <p:nvSpPr>
            <p:cNvPr id="44" name="Rounded Rectangle 43">
              <a:extLst>
                <a:ext uri="{FF2B5EF4-FFF2-40B4-BE49-F238E27FC236}">
                  <a16:creationId xmlns="" xmlns:a16="http://schemas.microsoft.com/office/drawing/2014/main" id="{2761DDB6-96CA-5A45-BF1B-15D496BFAAED}"/>
                </a:ext>
              </a:extLst>
            </p:cNvPr>
            <p:cNvSpPr/>
            <p:nvPr/>
          </p:nvSpPr>
          <p:spPr>
            <a:xfrm>
              <a:off x="717615" y="2373510"/>
              <a:ext cx="2644069" cy="584332"/>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KHÁNH HOÀ</a:t>
              </a:r>
            </a:p>
          </p:txBody>
        </p:sp>
      </p:grpSp>
      <p:sp>
        <p:nvSpPr>
          <p:cNvPr id="46" name="Rounded Rectangle 45">
            <a:extLst>
              <a:ext uri="{FF2B5EF4-FFF2-40B4-BE49-F238E27FC236}">
                <a16:creationId xmlns="" xmlns:a16="http://schemas.microsoft.com/office/drawing/2014/main" id="{6ECE2C54-EB48-1149-95B1-8A526AC51C8C}"/>
              </a:ext>
            </a:extLst>
          </p:cNvPr>
          <p:cNvSpPr/>
          <p:nvPr/>
        </p:nvSpPr>
        <p:spPr>
          <a:xfrm>
            <a:off x="4317777" y="174579"/>
            <a:ext cx="6786654" cy="1098173"/>
          </a:xfrm>
          <a:prstGeom prst="roundRect">
            <a:avLst/>
          </a:prstGeom>
          <a:ln/>
        </p:spPr>
        <p:style>
          <a:lnRef idx="3">
            <a:schemeClr val="lt1"/>
          </a:lnRef>
          <a:fillRef idx="1">
            <a:schemeClr val="accent6"/>
          </a:fillRef>
          <a:effectRef idx="1">
            <a:schemeClr val="accent6"/>
          </a:effectRef>
          <a:fontRef idx="minor">
            <a:schemeClr val="lt1"/>
          </a:fontRef>
        </p:style>
        <p:txBody>
          <a:bodyPr wrap="square" lIns="68580" tIns="34290" rIns="68580" bIns="34290" rtlCol="0" anchor="ctr">
            <a:spAutoFit/>
          </a:bodyPr>
          <a:lstStyle/>
          <a:p>
            <a:pPr algn="ctr"/>
            <a:r>
              <a:rPr lang="x-none" sz="3000" dirty="0">
                <a:ln w="0">
                  <a:noFill/>
                </a:ln>
                <a:solidFill>
                  <a:schemeClr val="tx1"/>
                </a:solidFill>
                <a:latin typeface="Times New Roman" panose="02020603050405020304" pitchFamily="18" charset="0"/>
                <a:cs typeface="Times New Roman" panose="02020603050405020304" pitchFamily="18" charset="0"/>
              </a:rPr>
              <a:t>Đường lên bát ngát thông reo</a:t>
            </a:r>
          </a:p>
          <a:p>
            <a:pPr algn="ctr"/>
            <a:r>
              <a:rPr lang="x-none" sz="3000" dirty="0">
                <a:ln w="0">
                  <a:noFill/>
                </a:ln>
                <a:solidFill>
                  <a:schemeClr val="tx1"/>
                </a:solidFill>
                <a:latin typeface="Times New Roman" panose="02020603050405020304" pitchFamily="18" charset="0"/>
                <a:cs typeface="Times New Roman" panose="02020603050405020304" pitchFamily="18" charset="0"/>
              </a:rPr>
              <a:t>Ở đâu thung lũng tình yêu sương mờ</a:t>
            </a:r>
          </a:p>
        </p:txBody>
      </p:sp>
      <p:grpSp>
        <p:nvGrpSpPr>
          <p:cNvPr id="49" name="Group 48"/>
          <p:cNvGrpSpPr/>
          <p:nvPr/>
        </p:nvGrpSpPr>
        <p:grpSpPr>
          <a:xfrm>
            <a:off x="169723" y="3866424"/>
            <a:ext cx="3581388" cy="2638228"/>
            <a:chOff x="112447" y="822413"/>
            <a:chExt cx="3581388" cy="2571940"/>
          </a:xfrm>
        </p:grpSpPr>
        <p:pic>
          <p:nvPicPr>
            <p:cNvPr id="47" name="Picture 46"/>
            <p:cNvPicPr>
              <a:picLocks noChangeAspect="1"/>
            </p:cNvPicPr>
            <p:nvPr/>
          </p:nvPicPr>
          <p:blipFill>
            <a:blip r:embed="rId8"/>
            <a:stretch>
              <a:fillRect/>
            </a:stretch>
          </p:blipFill>
          <p:spPr>
            <a:xfrm>
              <a:off x="112447" y="822413"/>
              <a:ext cx="3581388" cy="2571940"/>
            </a:xfrm>
            <a:prstGeom prst="rect">
              <a:avLst/>
            </a:prstGeom>
          </p:spPr>
        </p:pic>
        <p:sp>
          <p:nvSpPr>
            <p:cNvPr id="48" name="Rounded Rectangle 47">
              <a:extLst>
                <a:ext uri="{FF2B5EF4-FFF2-40B4-BE49-F238E27FC236}">
                  <a16:creationId xmlns="" xmlns:a16="http://schemas.microsoft.com/office/drawing/2014/main" id="{7A244D5B-4645-D44F-B740-784AD33683D0}"/>
                </a:ext>
              </a:extLst>
            </p:cNvPr>
            <p:cNvSpPr/>
            <p:nvPr/>
          </p:nvSpPr>
          <p:spPr>
            <a:xfrm>
              <a:off x="734469" y="2806958"/>
              <a:ext cx="2242377" cy="587395"/>
            </a:xfrm>
            <a:prstGeom prst="roundRect">
              <a:avLst/>
            </a:prstGeom>
            <a:ln/>
          </p:spPr>
          <p:style>
            <a:lnRef idx="2">
              <a:schemeClr val="accent6"/>
            </a:lnRef>
            <a:fillRef idx="1">
              <a:schemeClr val="lt1"/>
            </a:fillRef>
            <a:effectRef idx="0">
              <a:schemeClr val="accent6"/>
            </a:effectRef>
            <a:fontRef idx="minor">
              <a:schemeClr val="dk1"/>
            </a:fontRef>
          </p:style>
          <p:txBody>
            <a:bodyPr wrap="square" lIns="68580" tIns="34290" rIns="68580" bIns="34290" rtlCol="0" anchor="ctr">
              <a:spAutoFit/>
            </a:bodyPr>
            <a:lstStyle/>
            <a:p>
              <a:pPr algn="ctr"/>
              <a:r>
                <a:rPr lang="x-none" sz="3000" b="1" dirty="0">
                  <a:ln w="0">
                    <a:noFill/>
                  </a:ln>
                  <a:solidFill>
                    <a:schemeClr val="tx1"/>
                  </a:solidFill>
                  <a:latin typeface="Times New Roman" panose="02020603050405020304" pitchFamily="18" charset="0"/>
                  <a:cs typeface="Times New Roman" panose="02020603050405020304" pitchFamily="18" charset="0"/>
                </a:rPr>
                <a:t>ĐÀ LẠT</a:t>
              </a:r>
            </a:p>
          </p:txBody>
        </p:sp>
      </p:grpSp>
      <p:sp>
        <p:nvSpPr>
          <p:cNvPr id="50" name="TextBox 49"/>
          <p:cNvSpPr txBox="1"/>
          <p:nvPr/>
        </p:nvSpPr>
        <p:spPr>
          <a:xfrm>
            <a:off x="4219575" y="112702"/>
            <a:ext cx="7048500" cy="1200329"/>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7200" b="1">
                <a:latin typeface="Times New Roman" panose="02020603050405020304" pitchFamily="18" charset="0"/>
                <a:cs typeface="Times New Roman" panose="02020603050405020304" pitchFamily="18" charset="0"/>
              </a:rPr>
              <a:t>Chiến thắng!</a:t>
            </a:r>
          </a:p>
        </p:txBody>
      </p:sp>
      <p:sp>
        <p:nvSpPr>
          <p:cNvPr id="51" name="Rectangle 50"/>
          <p:cNvSpPr/>
          <p:nvPr/>
        </p:nvSpPr>
        <p:spPr>
          <a:xfrm>
            <a:off x="267387" y="911350"/>
            <a:ext cx="3249608" cy="1754326"/>
          </a:xfrm>
          <a:prstGeom prst="rect">
            <a:avLst/>
          </a:prstGeom>
          <a:noFill/>
        </p:spPr>
        <p:txBody>
          <a:bodyPr wrap="none" lIns="91440" tIns="45720" rIns="91440" bIns="45720">
            <a:spAutoFit/>
          </a:bodyPr>
          <a:lstStyle/>
          <a:p>
            <a:pPr algn="ctr"/>
            <a:r>
              <a:rPr lang="en-US" sz="5400" b="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VUI HỌC</a:t>
            </a:r>
          </a:p>
          <a:p>
            <a:pPr algn="ctr"/>
            <a:r>
              <a:rPr lang="en-US" sz="5400" b="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 VUI</a:t>
            </a:r>
          </a:p>
        </p:txBody>
      </p:sp>
    </p:spTree>
    <p:extLst>
      <p:ext uri="{BB962C8B-B14F-4D97-AF65-F5344CB8AC3E}">
        <p14:creationId xmlns:p14="http://schemas.microsoft.com/office/powerpoint/2010/main" val="2537280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cTn>
                              </p:par>
                              <p:par>
                                <p:cTn id="10" presetID="16" presetClass="entr" presetSubtype="2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14"/>
                                        </p:tgtEl>
                                        <p:attrNameLst>
                                          <p:attrName>style.color</p:attrName>
                                        </p:attrNameLst>
                                      </p:cBhvr>
                                      <p:by>
                                        <p:hsl h="0" s="-12549" l="-25098"/>
                                      </p:by>
                                    </p:animClr>
                                    <p:animClr clrSpc="hsl" dir="cw">
                                      <p:cBhvr>
                                        <p:cTn id="26" dur="500" fill="hold"/>
                                        <p:tgtEl>
                                          <p:spTgt spid="14"/>
                                        </p:tgtEl>
                                        <p:attrNameLst>
                                          <p:attrName>fillcolor</p:attrName>
                                        </p:attrNameLst>
                                      </p:cBhvr>
                                      <p:by>
                                        <p:hsl h="0" s="-12549" l="-25098"/>
                                      </p:by>
                                    </p:animClr>
                                    <p:animClr clrSpc="hsl" dir="cw">
                                      <p:cBhvr>
                                        <p:cTn id="27" dur="500" fill="hold"/>
                                        <p:tgtEl>
                                          <p:spTgt spid="14"/>
                                        </p:tgtEl>
                                        <p:attrNameLst>
                                          <p:attrName>stroke.color</p:attrName>
                                        </p:attrNameLst>
                                      </p:cBhvr>
                                      <p:by>
                                        <p:hsl h="0" s="-12549" l="-25098"/>
                                      </p:by>
                                    </p:animClr>
                                    <p:set>
                                      <p:cBhvr>
                                        <p:cTn id="28" dur="500" fill="hold"/>
                                        <p:tgtEl>
                                          <p:spTgt spid="14"/>
                                        </p:tgtEl>
                                        <p:attrNameLst>
                                          <p:attrName>fill.type</p:attrName>
                                        </p:attrNameLst>
                                      </p:cBhvr>
                                      <p:to>
                                        <p:strVal val="solid"/>
                                      </p:to>
                                    </p:se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9" presetClass="exit" presetSubtype="0" fill="hold" grpId="1" nodeType="with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15"/>
                                        </p:tgtEl>
                                        <p:attrNameLst>
                                          <p:attrName>style.color</p:attrName>
                                        </p:attrNameLst>
                                      </p:cBhvr>
                                      <p:by>
                                        <p:hsl h="0" s="-12549" l="-25098"/>
                                      </p:by>
                                    </p:animClr>
                                    <p:animClr clrSpc="hsl" dir="cw">
                                      <p:cBhvr>
                                        <p:cTn id="51" dur="500" fill="hold"/>
                                        <p:tgtEl>
                                          <p:spTgt spid="15"/>
                                        </p:tgtEl>
                                        <p:attrNameLst>
                                          <p:attrName>fillcolor</p:attrName>
                                        </p:attrNameLst>
                                      </p:cBhvr>
                                      <p:by>
                                        <p:hsl h="0" s="-12549" l="-25098"/>
                                      </p:by>
                                    </p:animClr>
                                    <p:animClr clrSpc="hsl" dir="cw">
                                      <p:cBhvr>
                                        <p:cTn id="52" dur="500" fill="hold"/>
                                        <p:tgtEl>
                                          <p:spTgt spid="15"/>
                                        </p:tgtEl>
                                        <p:attrNameLst>
                                          <p:attrName>stroke.color</p:attrName>
                                        </p:attrNameLst>
                                      </p:cBhvr>
                                      <p:by>
                                        <p:hsl h="0" s="-12549" l="-25098"/>
                                      </p:by>
                                    </p:animClr>
                                    <p:set>
                                      <p:cBhvr>
                                        <p:cTn id="53" dur="500" fill="hold"/>
                                        <p:tgtEl>
                                          <p:spTgt spid="15"/>
                                        </p:tgtEl>
                                        <p:attrNameLst>
                                          <p:attrName>fill.type</p:attrName>
                                        </p:attrNameLst>
                                      </p:cBhvr>
                                      <p:to>
                                        <p:strVal val="solid"/>
                                      </p:to>
                                    </p:set>
                                  </p:childTnLst>
                                </p:cTn>
                              </p:par>
                              <p:par>
                                <p:cTn id="54" presetID="16" presetClass="entr" presetSubtype="21"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9" presetClass="exit" presetSubtype="0" fill="hold" grpId="1" nodeType="withEffect">
                                  <p:stCondLst>
                                    <p:cond delay="0"/>
                                  </p:stCondLst>
                                  <p:childTnLst>
                                    <p:animEffect transition="out" filter="dissolv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6" presetClass="entr" presetSubtype="21"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barn(inVertical)">
                                      <p:cBhvr>
                                        <p:cTn id="70" dur="500"/>
                                        <p:tgtEl>
                                          <p:spTgt spid="45"/>
                                        </p:tgtEl>
                                      </p:cBhvr>
                                    </p:animEffec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24" presetClass="emph" presetSubtype="0" fill="hold" grpId="0" nodeType="clickEffect">
                                  <p:stCondLst>
                                    <p:cond delay="0"/>
                                  </p:stCondLst>
                                  <p:childTnLst>
                                    <p:animClr clrSpc="hsl" dir="cw">
                                      <p:cBhvr override="childStyle">
                                        <p:cTn id="75" dur="500" fill="hold"/>
                                        <p:tgtEl>
                                          <p:spTgt spid="16"/>
                                        </p:tgtEl>
                                        <p:attrNameLst>
                                          <p:attrName>style.color</p:attrName>
                                        </p:attrNameLst>
                                      </p:cBhvr>
                                      <p:by>
                                        <p:hsl h="0" s="-12549" l="-25098"/>
                                      </p:by>
                                    </p:animClr>
                                    <p:animClr clrSpc="hsl" dir="cw">
                                      <p:cBhvr>
                                        <p:cTn id="76" dur="500" fill="hold"/>
                                        <p:tgtEl>
                                          <p:spTgt spid="16"/>
                                        </p:tgtEl>
                                        <p:attrNameLst>
                                          <p:attrName>fillcolor</p:attrName>
                                        </p:attrNameLst>
                                      </p:cBhvr>
                                      <p:by>
                                        <p:hsl h="0" s="-12549" l="-25098"/>
                                      </p:by>
                                    </p:animClr>
                                    <p:animClr clrSpc="hsl" dir="cw">
                                      <p:cBhvr>
                                        <p:cTn id="77" dur="500" fill="hold"/>
                                        <p:tgtEl>
                                          <p:spTgt spid="16"/>
                                        </p:tgtEl>
                                        <p:attrNameLst>
                                          <p:attrName>stroke.color</p:attrName>
                                        </p:attrNameLst>
                                      </p:cBhvr>
                                      <p:by>
                                        <p:hsl h="0" s="-12549" l="-25098"/>
                                      </p:by>
                                    </p:animClr>
                                    <p:set>
                                      <p:cBhvr>
                                        <p:cTn id="78" dur="500" fill="hold"/>
                                        <p:tgtEl>
                                          <p:spTgt spid="16"/>
                                        </p:tgtEl>
                                        <p:attrNameLst>
                                          <p:attrName>fill.type</p:attrName>
                                        </p:attrNameLst>
                                      </p:cBhvr>
                                      <p:to>
                                        <p:strVal val="solid"/>
                                      </p:to>
                                    </p:set>
                                  </p:childTnLst>
                                </p:cTn>
                              </p:par>
                              <p:par>
                                <p:cTn id="79" presetID="16" presetClass="entr" presetSubtype="21"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barn(inVertical)">
                                      <p:cBhvr>
                                        <p:cTn id="81" dur="500"/>
                                        <p:tgtEl>
                                          <p:spTgt spid="46"/>
                                        </p:tgtEl>
                                      </p:cBhvr>
                                    </p:animEffect>
                                  </p:childTnLst>
                                </p:cTn>
                              </p:par>
                              <p:par>
                                <p:cTn id="82" presetID="9" presetClass="exit" presetSubtype="0" fill="hold" grpId="1" nodeType="withEffect">
                                  <p:stCondLst>
                                    <p:cond delay="0"/>
                                  </p:stCondLst>
                                  <p:childTnLst>
                                    <p:animEffect transition="out" filter="dissolve">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1" nodeType="clickEffect">
                                  <p:stCondLst>
                                    <p:cond delay="0"/>
                                  </p:stCondLst>
                                  <p:childTnLst>
                                    <p:animEffect transition="out" filter="dissolv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6" presetClass="entr" presetSubtype="21" fill="hold"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barn(inVertical)">
                                      <p:cBhvr>
                                        <p:cTn id="95" dur="500"/>
                                        <p:tgtEl>
                                          <p:spTgt spid="49"/>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barn(inVertical)">
                                      <p:cBhvr>
                                        <p:cTn id="98" dur="500"/>
                                        <p:tgtEl>
                                          <p:spTgt spid="50"/>
                                        </p:tgtEl>
                                      </p:cBhvr>
                                    </p:animEffect>
                                  </p:childTnLst>
                                </p:cTn>
                              </p:par>
                            </p:childTnLst>
                          </p:cTn>
                        </p:par>
                      </p:childTnLst>
                    </p:cTn>
                  </p:par>
                </p:childTnLst>
              </p:cTn>
              <p:nextCondLst>
                <p:cond evt="onClick" delay="0">
                  <p:tgtEl>
                    <p:spTgt spid="16"/>
                  </p:tgtEl>
                </p:cond>
              </p:nextCondLst>
            </p:seq>
            <p:seq concurrent="1" nextAc="seek">
              <p:cTn id="99" restart="whenNotActive" fill="hold" evtFilter="cancelBubble" nodeType="interactiveSeq">
                <p:stCondLst>
                  <p:cond evt="onClick" delay="0">
                    <p:tgtEl>
                      <p:spTgt spid="50"/>
                    </p:tgtEl>
                  </p:cond>
                </p:stCondLst>
                <p:endSync evt="end" delay="0">
                  <p:rtn val="all"/>
                </p:endSync>
                <p:childTnLst>
                  <p:par>
                    <p:cTn id="100" fill="hold">
                      <p:stCondLst>
                        <p:cond delay="0"/>
                      </p:stCondLst>
                      <p:childTnLst>
                        <p:par>
                          <p:cTn id="101" fill="hold">
                            <p:stCondLst>
                              <p:cond delay="0"/>
                            </p:stCondLst>
                            <p:childTnLst>
                              <p:par>
                                <p:cTn id="102" presetID="23" presetClass="emph" presetSubtype="0" fill="hold" grpId="1" nodeType="clickEffect">
                                  <p:stCondLst>
                                    <p:cond delay="0"/>
                                  </p:stCondLst>
                                  <p:childTnLst>
                                    <p:animClr clrSpc="hsl" dir="cw">
                                      <p:cBhvr override="childStyle">
                                        <p:cTn id="103" dur="500" fill="hold"/>
                                        <p:tgtEl>
                                          <p:spTgt spid="50"/>
                                        </p:tgtEl>
                                        <p:attrNameLst>
                                          <p:attrName>style.color</p:attrName>
                                        </p:attrNameLst>
                                      </p:cBhvr>
                                      <p:by>
                                        <p:hsl h="10842353" s="0" l="0"/>
                                      </p:by>
                                    </p:animClr>
                                    <p:animClr clrSpc="hsl" dir="cw">
                                      <p:cBhvr>
                                        <p:cTn id="104" dur="500" fill="hold"/>
                                        <p:tgtEl>
                                          <p:spTgt spid="50"/>
                                        </p:tgtEl>
                                        <p:attrNameLst>
                                          <p:attrName>fillcolor</p:attrName>
                                        </p:attrNameLst>
                                      </p:cBhvr>
                                      <p:by>
                                        <p:hsl h="10842353" s="0" l="0"/>
                                      </p:by>
                                    </p:animClr>
                                    <p:animClr clrSpc="hsl" dir="cw">
                                      <p:cBhvr>
                                        <p:cTn id="105" dur="500" fill="hold"/>
                                        <p:tgtEl>
                                          <p:spTgt spid="50"/>
                                        </p:tgtEl>
                                        <p:attrNameLst>
                                          <p:attrName>stroke.color</p:attrName>
                                        </p:attrNameLst>
                                      </p:cBhvr>
                                      <p:by>
                                        <p:hsl h="10842353" s="0" l="0"/>
                                      </p:by>
                                    </p:animClr>
                                    <p:set>
                                      <p:cBhvr>
                                        <p:cTn id="106" dur="500" fill="hold"/>
                                        <p:tgtEl>
                                          <p:spTgt spid="50"/>
                                        </p:tgtEl>
                                        <p:attrNameLst>
                                          <p:attrName>fill.type</p:attrName>
                                        </p:attrNameLst>
                                      </p:cBhvr>
                                      <p:to>
                                        <p:strVal val="solid"/>
                                      </p:to>
                                    </p:set>
                                  </p:childTnLst>
                                </p:cTn>
                              </p:par>
                              <p:par>
                                <p:cTn id="107" presetID="9" presetClass="exit" presetSubtype="0" fill="hold" grpId="1" nodeType="withEffect">
                                  <p:stCondLst>
                                    <p:cond delay="0"/>
                                  </p:stCondLst>
                                  <p:childTnLst>
                                    <p:animEffect transition="out" filter="dissolve">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49"/>
                                        </p:tgtEl>
                                      </p:cBhvr>
                                    </p:animEffect>
                                    <p:set>
                                      <p:cBhvr>
                                        <p:cTn id="11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35" grpId="0" animBg="1"/>
      <p:bldP spid="35" grpId="1" animBg="1"/>
      <p:bldP spid="40" grpId="0" animBg="1"/>
      <p:bldP spid="40" grpId="1" animBg="1"/>
      <p:bldP spid="46" grpId="0" animBg="1"/>
      <p:bldP spid="46" grpId="1" animBg="1"/>
      <p:bldP spid="50" grpId="0" animBg="1"/>
      <p:bldP spid="5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300" y="209550"/>
            <a:ext cx="7667625" cy="584775"/>
          </a:xfrm>
          <a:prstGeom prst="rect">
            <a:avLst/>
          </a:prstGeom>
          <a:noFill/>
        </p:spPr>
        <p:txBody>
          <a:bodyPr wrap="square" rtlCol="0">
            <a:spAutoFit/>
          </a:bodyPr>
          <a:lstStyle/>
          <a:p>
            <a:pPr algn="ct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p>
        </p:txBody>
      </p:sp>
      <p:sp>
        <p:nvSpPr>
          <p:cNvPr id="7" name="Rounded Rectangle 6">
            <a:extLst>
              <a:ext uri="{FF2B5EF4-FFF2-40B4-BE49-F238E27FC236}">
                <a16:creationId xmlns="" xmlns:a16="http://schemas.microsoft.com/office/drawing/2014/main" id="{073B5037-0D3D-D843-B23F-302CF4228198}"/>
              </a:ext>
            </a:extLst>
          </p:cNvPr>
          <p:cNvSpPr/>
          <p:nvPr/>
        </p:nvSpPr>
        <p:spPr>
          <a:xfrm>
            <a:off x="482304" y="743247"/>
            <a:ext cx="11227391" cy="1736646"/>
          </a:xfrm>
          <a:prstGeom prst="round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rtlCol="0" anchor="ctr">
            <a:spAutoFit/>
          </a:bodyPr>
          <a:lstStyle/>
          <a:p>
            <a:pPr algn="just"/>
            <a:r>
              <a:rPr lang="x-none" sz="3200" b="1" dirty="0">
                <a:ln w="0">
                  <a:noFill/>
                </a:ln>
                <a:solidFill>
                  <a:schemeClr val="bg1"/>
                </a:solidFill>
                <a:latin typeface="Times New Roman" panose="02020603050405020304" pitchFamily="18" charset="0"/>
                <a:cs typeface="Times New Roman" panose="02020603050405020304" pitchFamily="18" charset="0"/>
              </a:rPr>
              <a:t>Khái niệm</a:t>
            </a:r>
            <a:r>
              <a:rPr lang="en-US" sz="3200" b="1" dirty="0">
                <a:latin typeface="Times New Roman" panose="02020603050405020304" pitchFamily="18" charset="0"/>
                <a:cs typeface="Times New Roman" panose="02020603050405020304" pitchFamily="18" charset="0"/>
              </a:rPr>
              <a: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Lục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Nam.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6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8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 xmlns:a16="http://schemas.microsoft.com/office/drawing/2014/main" id="{40A3D868-7D12-274F-A7C1-88641A76FFC1}"/>
              </a:ext>
            </a:extLst>
          </p:cNvPr>
          <p:cNvSpPr/>
          <p:nvPr/>
        </p:nvSpPr>
        <p:spPr>
          <a:xfrm>
            <a:off x="360045" y="2560677"/>
            <a:ext cx="11227391" cy="1736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just"/>
            <a:r>
              <a:rPr lang="en-US" sz="3200" b="1" i="1" dirty="0" err="1">
                <a:latin typeface="Times New Roman" panose="02020603050405020304" pitchFamily="18" charset="0"/>
                <a:cs typeface="Times New Roman" panose="02020603050405020304" pitchFamily="18" charset="0"/>
              </a:rPr>
              <a:t>Cách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gieo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x-none" sz="3200" dirty="0">
                <a:latin typeface="Times New Roman" panose="02020603050405020304" pitchFamily="18" charset="0"/>
                <a:cs typeface="Times New Roman" panose="02020603050405020304" pitchFamily="18" charset="0"/>
              </a:rPr>
              <a:t> </a:t>
            </a:r>
          </a:p>
        </p:txBody>
      </p:sp>
      <p:sp>
        <p:nvSpPr>
          <p:cNvPr id="9" name="Rounded Rectangle 8">
            <a:extLst>
              <a:ext uri="{FF2B5EF4-FFF2-40B4-BE49-F238E27FC236}">
                <a16:creationId xmlns="" xmlns:a16="http://schemas.microsoft.com/office/drawing/2014/main" id="{9C1FF825-4836-1846-A89D-5263E8EDCC4F}"/>
              </a:ext>
            </a:extLst>
          </p:cNvPr>
          <p:cNvSpPr/>
          <p:nvPr/>
        </p:nvSpPr>
        <p:spPr>
          <a:xfrm>
            <a:off x="360044" y="4315499"/>
            <a:ext cx="11227391" cy="1191816"/>
          </a:xfrm>
          <a:prstGeom prst="round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bodyPr>
          <a:lstStyle/>
          <a:p>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ngắt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chẵn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2/2/2, 2/4/2, 4/4</a:t>
            </a:r>
            <a:endParaRPr lang="x-none" sz="32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 xmlns:a16="http://schemas.microsoft.com/office/drawing/2014/main" id="{6A469673-A32B-254F-8DF7-12D5FAEDAA90}"/>
              </a:ext>
            </a:extLst>
          </p:cNvPr>
          <p:cNvSpPr/>
          <p:nvPr/>
        </p:nvSpPr>
        <p:spPr>
          <a:xfrm>
            <a:off x="360045" y="5515591"/>
            <a:ext cx="11410273" cy="1191816"/>
          </a:xfrm>
          <a:prstGeom prst="roundRect">
            <a:avLst/>
          </a:prstGeom>
          <a:solidFill>
            <a:schemeClr val="tx2">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r>
              <a:rPr lang="en-US" sz="3200" b="1" i="1" dirty="0" err="1">
                <a:solidFill>
                  <a:schemeClr val="bg1"/>
                </a:solidFill>
                <a:latin typeface="Times New Roman" panose="02020603050405020304" pitchFamily="18" charset="0"/>
                <a:cs typeface="Times New Roman" panose="02020603050405020304" pitchFamily="18" charset="0"/>
              </a:rPr>
              <a:t>Về</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thanh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điệu</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tiếng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cặp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lục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bát</a:t>
            </a:r>
            <a:r>
              <a:rPr lang="en-US" sz="3200" dirty="0">
                <a:solidFill>
                  <a:schemeClr val="bg1"/>
                </a:solidFill>
                <a:latin typeface="Times New Roman" panose="02020603050405020304" pitchFamily="18" charset="0"/>
                <a:cs typeface="Times New Roman" panose="02020603050405020304" pitchFamily="18" charset="0"/>
              </a:rPr>
              <a:t>.</a:t>
            </a:r>
            <a:endParaRPr lang="x-none" sz="32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0" y="0"/>
            <a:ext cx="12192000" cy="6858000"/>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666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6CF30FC2-94FD-BD48-BCF5-CE96ACB16E9A}"/>
              </a:ext>
            </a:extLst>
          </p:cNvPr>
          <p:cNvSpPr/>
          <p:nvPr/>
        </p:nvSpPr>
        <p:spPr>
          <a:xfrm>
            <a:off x="8543108" y="104954"/>
            <a:ext cx="3526972" cy="1237076"/>
          </a:xfrm>
          <a:prstGeom prst="round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spAutoFit/>
          </a:bodyPr>
          <a:lstStyle/>
          <a:p>
            <a:pPr algn="ctr"/>
            <a:r>
              <a:rPr lang="x-none" sz="3333" b="1" dirty="0">
                <a:ln w="0">
                  <a:noFill/>
                </a:ln>
                <a:solidFill>
                  <a:schemeClr val="tx1"/>
                </a:solidFill>
                <a:latin typeface="Times New Roman" panose="02020603050405020304" pitchFamily="18" charset="0"/>
                <a:cs typeface="Times New Roman" panose="02020603050405020304" pitchFamily="18" charset="0"/>
              </a:rPr>
              <a:t>PHIẾU HỌC TẬP 1A</a:t>
            </a:r>
          </a:p>
        </p:txBody>
      </p:sp>
      <p:sp>
        <p:nvSpPr>
          <p:cNvPr id="5" name="TextBox 4">
            <a:extLst>
              <a:ext uri="{FF2B5EF4-FFF2-40B4-BE49-F238E27FC236}">
                <a16:creationId xmlns="" xmlns:a16="http://schemas.microsoft.com/office/drawing/2014/main" id="{3B8AB3C5-D0B1-6246-A022-9AF8582ECD5A}"/>
              </a:ext>
            </a:extLst>
          </p:cNvPr>
          <p:cNvSpPr txBox="1"/>
          <p:nvPr/>
        </p:nvSpPr>
        <p:spPr>
          <a:xfrm>
            <a:off x="0" y="99321"/>
            <a:ext cx="7824651" cy="6986528"/>
          </a:xfrm>
          <a:prstGeom prst="rect">
            <a:avLst/>
          </a:prstGeom>
          <a:noFill/>
        </p:spPr>
        <p:txBody>
          <a:bodyPr wrap="square" rtlCol="0">
            <a:spAutoFit/>
          </a:bodyPr>
          <a:lstStyle/>
          <a:p>
            <a:pPr algn="ctr"/>
            <a:r>
              <a:rPr lang="x-none" sz="3200" i="1" dirty="0">
                <a:solidFill>
                  <a:srgbClr val="0000CC"/>
                </a:solidFill>
                <a:latin typeface="Times New Roman" panose="02020603050405020304" pitchFamily="18" charset="0"/>
                <a:cs typeface="Times New Roman" panose="02020603050405020304" pitchFamily="18" charset="0"/>
              </a:rPr>
              <a:t>Đồng Đăng có phố Kỳ Lừa</a:t>
            </a:r>
          </a:p>
          <a:p>
            <a:pPr algn="ctr"/>
            <a:r>
              <a:rPr lang="x-none" sz="3200" i="1" dirty="0">
                <a:solidFill>
                  <a:srgbClr val="0000CC"/>
                </a:solidFill>
                <a:latin typeface="Times New Roman" panose="02020603050405020304" pitchFamily="18" charset="0"/>
                <a:cs typeface="Times New Roman" panose="02020603050405020304" pitchFamily="18" charset="0"/>
              </a:rPr>
              <a:t>Có nàng Tô Thị, có chùa Tam Thanh</a:t>
            </a:r>
          </a:p>
          <a:p>
            <a:pPr algn="ctr"/>
            <a:r>
              <a:rPr lang="x-none" sz="3200" i="1" dirty="0">
                <a:solidFill>
                  <a:srgbClr val="0000CC"/>
                </a:solidFill>
                <a:latin typeface="Times New Roman" panose="02020603050405020304" pitchFamily="18" charset="0"/>
                <a:cs typeface="Times New Roman" panose="02020603050405020304" pitchFamily="18" charset="0"/>
              </a:rPr>
              <a:t>Ai lên </a:t>
            </a:r>
            <a:r>
              <a:rPr lang="x-none" sz="3200" i="1">
                <a:solidFill>
                  <a:srgbClr val="0000CC"/>
                </a:solidFill>
                <a:latin typeface="Times New Roman" panose="02020603050405020304" pitchFamily="18" charset="0"/>
                <a:cs typeface="Times New Roman" panose="02020603050405020304" pitchFamily="18" charset="0"/>
              </a:rPr>
              <a:t>xứ </a:t>
            </a:r>
            <a:r>
              <a:rPr lang="en-US" sz="3200" i="1" dirty="0">
                <a:solidFill>
                  <a:srgbClr val="0000CC"/>
                </a:solidFill>
                <a:latin typeface="Times New Roman" panose="02020603050405020304" pitchFamily="18" charset="0"/>
                <a:cs typeface="Times New Roman" panose="02020603050405020304" pitchFamily="18" charset="0"/>
              </a:rPr>
              <a:t>L</a:t>
            </a:r>
            <a:r>
              <a:rPr lang="x-none" sz="3200" i="1">
                <a:solidFill>
                  <a:srgbClr val="0000CC"/>
                </a:solidFill>
                <a:latin typeface="Times New Roman" panose="02020603050405020304" pitchFamily="18" charset="0"/>
                <a:cs typeface="Times New Roman" panose="02020603050405020304" pitchFamily="18" charset="0"/>
              </a:rPr>
              <a:t>ạng </a:t>
            </a:r>
            <a:r>
              <a:rPr lang="x-none" sz="3200" i="1" dirty="0">
                <a:solidFill>
                  <a:srgbClr val="0000CC"/>
                </a:solidFill>
                <a:latin typeface="Times New Roman" panose="02020603050405020304" pitchFamily="18" charset="0"/>
                <a:cs typeface="Times New Roman" panose="02020603050405020304" pitchFamily="18" charset="0"/>
              </a:rPr>
              <a:t>cùng anh</a:t>
            </a:r>
          </a:p>
          <a:p>
            <a:pPr algn="ctr"/>
            <a:r>
              <a:rPr lang="en-US" sz="3200" i="1" dirty="0">
                <a:solidFill>
                  <a:srgbClr val="0000CC"/>
                </a:solidFill>
                <a:latin typeface="Times New Roman" panose="02020603050405020304" pitchFamily="18" charset="0"/>
                <a:cs typeface="Times New Roman" panose="02020603050405020304" pitchFamily="18" charset="0"/>
              </a:rPr>
              <a:t>T</a:t>
            </a:r>
            <a:r>
              <a:rPr lang="x-none" sz="3200" i="1" dirty="0">
                <a:solidFill>
                  <a:srgbClr val="0000CC"/>
                </a:solidFill>
                <a:latin typeface="Times New Roman" panose="02020603050405020304" pitchFamily="18" charset="0"/>
                <a:cs typeface="Times New Roman" panose="02020603050405020304" pitchFamily="18" charset="0"/>
              </a:rPr>
              <a:t>iếc công bác mẹ sinh thành </a:t>
            </a:r>
            <a:r>
              <a:rPr lang="x-none" sz="3200" i="1">
                <a:solidFill>
                  <a:srgbClr val="0000CC"/>
                </a:solidFill>
                <a:latin typeface="Times New Roman" panose="02020603050405020304" pitchFamily="18" charset="0"/>
                <a:cs typeface="Times New Roman" panose="02020603050405020304" pitchFamily="18" charset="0"/>
              </a:rPr>
              <a:t>ra </a:t>
            </a:r>
            <a:r>
              <a:rPr lang="x-none" sz="3200" i="1" smtClean="0">
                <a:solidFill>
                  <a:srgbClr val="0000CC"/>
                </a:solidFill>
                <a:latin typeface="Times New Roman" panose="02020603050405020304" pitchFamily="18" charset="0"/>
                <a:cs typeface="Times New Roman" panose="02020603050405020304" pitchFamily="18" charset="0"/>
              </a:rPr>
              <a:t>em</a:t>
            </a:r>
            <a:endParaRPr lang="x-none" sz="3200" dirty="0">
              <a:solidFill>
                <a:srgbClr val="002060"/>
              </a:solidFill>
              <a:latin typeface="Times New Roman" panose="02020603050405020304" pitchFamily="18" charset="0"/>
              <a:cs typeface="Times New Roman" panose="02020603050405020304" pitchFamily="18" charset="0"/>
            </a:endParaRPr>
          </a:p>
          <a:p>
            <a:pPr algn="just"/>
            <a:r>
              <a:rPr lang="x-none"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a:t>
            </a:r>
            <a:r>
              <a:rPr lang="en-US" sz="3200" dirty="0">
                <a:solidFill>
                  <a:srgbClr val="002060"/>
                </a:solidFill>
                <a:latin typeface="Times New Roman" panose="02020603050405020304" pitchFamily="18" charset="0"/>
                <a:cs typeface="Times New Roman" panose="02020603050405020304" pitchFamily="18" charset="0"/>
              </a:rPr>
              <a:t> 2-4-6-8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endParaRPr lang="x-none"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a:t>
            </a:r>
            <a:r>
              <a:rPr lang="en-US" sz="3200" dirty="0">
                <a:solidFill>
                  <a:srgbClr val="002060"/>
                </a:solidFill>
                <a:latin typeface="Times New Roman" panose="02020603050405020304" pitchFamily="18" charset="0"/>
                <a:cs typeface="Times New Roman" panose="02020603050405020304" pitchFamily="18" charset="0"/>
              </a:rPr>
              <a:t> 6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dòng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a:t>
            </a:r>
            <a:r>
              <a:rPr lang="en-US" sz="3200" dirty="0">
                <a:solidFill>
                  <a:srgbClr val="002060"/>
                </a:solidFill>
                <a:latin typeface="Times New Roman" panose="02020603050405020304" pitchFamily="18" charset="0"/>
                <a:cs typeface="Times New Roman" panose="02020603050405020304" pitchFamily="18" charset="0"/>
              </a:rPr>
              <a:t> 6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dòng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in </a:t>
            </a:r>
            <a:r>
              <a:rPr lang="en-US" sz="3200" dirty="0" err="1">
                <a:solidFill>
                  <a:srgbClr val="002060"/>
                </a:solidFill>
                <a:latin typeface="Times New Roman" panose="02020603050405020304" pitchFamily="18" charset="0"/>
                <a:cs typeface="Times New Roman" panose="02020603050405020304" pitchFamily="18" charset="0"/>
              </a:rPr>
              <a:t>đậm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a:t>
            </a:r>
            <a:r>
              <a:rPr lang="en-US" sz="3200" dirty="0">
                <a:solidFill>
                  <a:srgbClr val="002060"/>
                </a:solidFill>
                <a:latin typeface="Times New Roman" panose="02020603050405020304" pitchFamily="18" charset="0"/>
                <a:cs typeface="Times New Roman" panose="02020603050405020304" pitchFamily="18" charset="0"/>
              </a:rPr>
              <a:t> 8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dòng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a:t>
            </a:r>
            <a:r>
              <a:rPr lang="en-US" sz="3200" dirty="0">
                <a:solidFill>
                  <a:srgbClr val="002060"/>
                </a:solidFill>
                <a:latin typeface="Times New Roman" panose="02020603050405020304" pitchFamily="18" charset="0"/>
                <a:cs typeface="Times New Roman" panose="02020603050405020304" pitchFamily="18" charset="0"/>
              </a:rPr>
              <a:t> 6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dòng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theo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chân</a:t>
            </a:r>
            <a:r>
              <a:rPr lang="en-US" sz="3200" dirty="0">
                <a:solidFill>
                  <a:srgbClr val="002060"/>
                </a:solidFill>
                <a:latin typeface="Times New Roman" panose="02020603050405020304" pitchFamily="18" charset="0"/>
                <a:cs typeface="Times New Roman" panose="02020603050405020304" pitchFamily="18" charset="0"/>
              </a:rPr>
              <a:t>)</a:t>
            </a:r>
            <a:endParaRPr lang="x-none"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định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ngừng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nghỉ</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dấu</a:t>
            </a:r>
            <a:r>
              <a:rPr lang="en-US" sz="3200" dirty="0">
                <a:solidFill>
                  <a:srgbClr val="002060"/>
                </a:solidFill>
                <a:latin typeface="Times New Roman" panose="02020603050405020304" pitchFamily="18" charset="0"/>
                <a:cs typeface="Times New Roman" panose="02020603050405020304" pitchFamily="18" charset="0"/>
              </a:rPr>
              <a:t> /</a:t>
            </a:r>
            <a:endParaRPr lang="x-none" sz="3200" dirty="0">
              <a:solidFill>
                <a:srgbClr val="002060"/>
              </a:solidFill>
              <a:latin typeface="Times New Roman" panose="02020603050405020304" pitchFamily="18" charset="0"/>
              <a:cs typeface="Times New Roman" panose="02020603050405020304" pitchFamily="18" charset="0"/>
            </a:endParaRPr>
          </a:p>
          <a:p>
            <a:pPr algn="just"/>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a:t>
            </a:r>
            <a:r>
              <a:rPr lang="en-US" sz="3200" dirty="0">
                <a:solidFill>
                  <a:srgbClr val="002060"/>
                </a:solidFill>
                <a:latin typeface="Times New Roman" panose="02020603050405020304" pitchFamily="18" charset="0"/>
                <a:cs typeface="Times New Roman" panose="02020603050405020304" pitchFamily="18" charset="0"/>
              </a:rPr>
              <a:t> 2-4-6-8;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trí</a:t>
            </a:r>
            <a:r>
              <a:rPr lang="en-US" sz="3200" dirty="0">
                <a:solidFill>
                  <a:srgbClr val="002060"/>
                </a:solidFill>
                <a:latin typeface="Times New Roman" panose="02020603050405020304" pitchFamily="18" charset="0"/>
                <a:cs typeface="Times New Roman" panose="02020603050405020304" pitchFamily="18" charset="0"/>
              </a:rPr>
              <a:t> 1-3-5-7</a:t>
            </a:r>
            <a:r>
              <a:rPr lang="x-none" sz="3200" dirty="0">
                <a:solidFill>
                  <a:srgbClr val="002060"/>
                </a:solidFill>
                <a:latin typeface="Times New Roman" panose="02020603050405020304" pitchFamily="18" charset="0"/>
                <a:cs typeface="Times New Roman" panose="02020603050405020304" pitchFamily="18" charset="0"/>
              </a:rPr>
              <a:t> </a:t>
            </a:r>
          </a:p>
        </p:txBody>
      </p:sp>
      <p:graphicFrame>
        <p:nvGraphicFramePr>
          <p:cNvPr id="6" name="Table 5">
            <a:extLst>
              <a:ext uri="{FF2B5EF4-FFF2-40B4-BE49-F238E27FC236}">
                <a16:creationId xmlns="" xmlns:a16="http://schemas.microsoft.com/office/drawing/2014/main" id="{60E421B8-38E8-8D4A-BBF4-38354D83D7E2}"/>
              </a:ext>
            </a:extLst>
          </p:cNvPr>
          <p:cNvGraphicFramePr>
            <a:graphicFrameLocks noGrp="1"/>
          </p:cNvGraphicFramePr>
          <p:nvPr>
            <p:extLst>
              <p:ext uri="{D42A27DB-BD31-4B8C-83A1-F6EECF244321}">
                <p14:modId xmlns:p14="http://schemas.microsoft.com/office/powerpoint/2010/main" val="2480446905"/>
              </p:ext>
            </p:extLst>
          </p:nvPr>
        </p:nvGraphicFramePr>
        <p:xfrm>
          <a:off x="8146867" y="1750422"/>
          <a:ext cx="4045133" cy="4703957"/>
        </p:xfrm>
        <a:graphic>
          <a:graphicData uri="http://schemas.openxmlformats.org/drawingml/2006/table">
            <a:tbl>
              <a:tblPr firstRow="1" firstCol="1" bandRow="1">
                <a:tableStyleId>{21E4AEA4-8DFA-4A89-87EB-49C32662AFE0}</a:tableStyleId>
              </a:tblPr>
              <a:tblGrid>
                <a:gridCol w="1854926">
                  <a:extLst>
                    <a:ext uri="{9D8B030D-6E8A-4147-A177-3AD203B41FA5}">
                      <a16:colId xmlns="" xmlns:a16="http://schemas.microsoft.com/office/drawing/2014/main" val="836077311"/>
                    </a:ext>
                  </a:extLst>
                </a:gridCol>
                <a:gridCol w="301172">
                  <a:extLst>
                    <a:ext uri="{9D8B030D-6E8A-4147-A177-3AD203B41FA5}">
                      <a16:colId xmlns="" xmlns:a16="http://schemas.microsoft.com/office/drawing/2014/main" val="933000462"/>
                    </a:ext>
                  </a:extLst>
                </a:gridCol>
                <a:gridCol w="208280">
                  <a:extLst>
                    <a:ext uri="{9D8B030D-6E8A-4147-A177-3AD203B41FA5}">
                      <a16:colId xmlns="" xmlns:a16="http://schemas.microsoft.com/office/drawing/2014/main" val="2513038927"/>
                    </a:ext>
                  </a:extLst>
                </a:gridCol>
                <a:gridCol w="287382">
                  <a:extLst>
                    <a:ext uri="{9D8B030D-6E8A-4147-A177-3AD203B41FA5}">
                      <a16:colId xmlns="" xmlns:a16="http://schemas.microsoft.com/office/drawing/2014/main" val="43758711"/>
                    </a:ext>
                  </a:extLst>
                </a:gridCol>
                <a:gridCol w="209006">
                  <a:extLst>
                    <a:ext uri="{9D8B030D-6E8A-4147-A177-3AD203B41FA5}">
                      <a16:colId xmlns="" xmlns:a16="http://schemas.microsoft.com/office/drawing/2014/main" val="374656882"/>
                    </a:ext>
                  </a:extLst>
                </a:gridCol>
                <a:gridCol w="287383">
                  <a:extLst>
                    <a:ext uri="{9D8B030D-6E8A-4147-A177-3AD203B41FA5}">
                      <a16:colId xmlns="" xmlns:a16="http://schemas.microsoft.com/office/drawing/2014/main" val="2863008535"/>
                    </a:ext>
                  </a:extLst>
                </a:gridCol>
                <a:gridCol w="248194">
                  <a:extLst>
                    <a:ext uri="{9D8B030D-6E8A-4147-A177-3AD203B41FA5}">
                      <a16:colId xmlns="" xmlns:a16="http://schemas.microsoft.com/office/drawing/2014/main" val="3171119706"/>
                    </a:ext>
                  </a:extLst>
                </a:gridCol>
                <a:gridCol w="261257">
                  <a:extLst>
                    <a:ext uri="{9D8B030D-6E8A-4147-A177-3AD203B41FA5}">
                      <a16:colId xmlns="" xmlns:a16="http://schemas.microsoft.com/office/drawing/2014/main" val="160992769"/>
                    </a:ext>
                  </a:extLst>
                </a:gridCol>
                <a:gridCol w="387533">
                  <a:extLst>
                    <a:ext uri="{9D8B030D-6E8A-4147-A177-3AD203B41FA5}">
                      <a16:colId xmlns="" xmlns:a16="http://schemas.microsoft.com/office/drawing/2014/main" val="3472798108"/>
                    </a:ext>
                  </a:extLst>
                </a:gridCol>
              </a:tblGrid>
              <a:tr h="2426797">
                <a:tc>
                  <a:txBody>
                    <a:bodyPr/>
                    <a:lstStyle/>
                    <a:p>
                      <a:pPr algn="r">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Tiếng</a:t>
                      </a:r>
                      <a:endParaRPr lang="x-none" sz="2700" dirty="0">
                        <a:effectLst/>
                        <a:latin typeface="Times New Roman" panose="02020603050405020304" pitchFamily="18" charset="0"/>
                        <a:cs typeface="Times New Roman" panose="02020603050405020304" pitchFamily="18" charset="0"/>
                      </a:endParaRPr>
                    </a:p>
                    <a:p>
                      <a:pPr algn="l">
                        <a:lnSpc>
                          <a:spcPct val="115000"/>
                        </a:lnSpc>
                        <a:spcAft>
                          <a:spcPts val="800"/>
                        </a:spcAft>
                      </a:pPr>
                      <a:endParaRPr lang="en-US" sz="2700" dirty="0">
                        <a:effectLst/>
                        <a:latin typeface="Times New Roman" panose="02020603050405020304" pitchFamily="18" charset="0"/>
                        <a:cs typeface="Times New Roman" panose="02020603050405020304" pitchFamily="18" charset="0"/>
                      </a:endParaRPr>
                    </a:p>
                    <a:p>
                      <a:pPr algn="l">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Câu</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1</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2</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3</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4</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5</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6</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7</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8</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350761253"/>
                  </a:ext>
                </a:extLst>
              </a:tr>
              <a:tr h="569290">
                <a:tc>
                  <a:txBody>
                    <a:bodyPr/>
                    <a:lstStyle/>
                    <a:p>
                      <a:pPr algn="ctr">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lục</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022184525"/>
                  </a:ext>
                </a:extLst>
              </a:tr>
              <a:tr h="569290">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bát</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625699010"/>
                  </a:ext>
                </a:extLst>
              </a:tr>
              <a:tr h="569290">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lục</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385650159"/>
                  </a:ext>
                </a:extLst>
              </a:tr>
              <a:tr h="569290">
                <a:tc>
                  <a:txBody>
                    <a:bodyPr/>
                    <a:lstStyle/>
                    <a:p>
                      <a:pPr algn="ctr">
                        <a:lnSpc>
                          <a:spcPct val="115000"/>
                        </a:lnSpc>
                        <a:spcAft>
                          <a:spcPts val="800"/>
                        </a:spcAft>
                      </a:pPr>
                      <a:r>
                        <a:rPr lang="en-US" sz="2700" dirty="0" err="1">
                          <a:effectLst/>
                          <a:latin typeface="Times New Roman" panose="02020603050405020304" pitchFamily="18" charset="0"/>
                          <a:cs typeface="Times New Roman" panose="02020603050405020304" pitchFamily="18" charset="0"/>
                        </a:rPr>
                        <a:t>bát</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700">
                          <a:effectLst/>
                          <a:latin typeface="Times New Roman" panose="02020603050405020304" pitchFamily="18" charset="0"/>
                          <a:cs typeface="Times New Roman" panose="02020603050405020304" pitchFamily="18" charset="0"/>
                        </a:rPr>
                        <a:t> </a:t>
                      </a:r>
                      <a:endParaRPr lang="x-none"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700" dirty="0">
                          <a:effectLst/>
                          <a:latin typeface="Times New Roman" panose="02020603050405020304" pitchFamily="18" charset="0"/>
                          <a:cs typeface="Times New Roman" panose="02020603050405020304" pitchFamily="18" charset="0"/>
                        </a:rPr>
                        <a:t> </a:t>
                      </a:r>
                      <a:endParaRPr lang="x-none"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132114782"/>
                  </a:ext>
                </a:extLst>
              </a:tr>
            </a:tbl>
          </a:graphicData>
        </a:graphic>
      </p:graphicFrame>
      <p:cxnSp>
        <p:nvCxnSpPr>
          <p:cNvPr id="8" name="Straight Connector 7">
            <a:extLst>
              <a:ext uri="{FF2B5EF4-FFF2-40B4-BE49-F238E27FC236}">
                <a16:creationId xmlns="" xmlns:a16="http://schemas.microsoft.com/office/drawing/2014/main" id="{3D77528E-BB19-C846-91C6-BED2E62B7AFD}"/>
              </a:ext>
            </a:extLst>
          </p:cNvPr>
          <p:cNvCxnSpPr/>
          <p:nvPr/>
        </p:nvCxnSpPr>
        <p:spPr>
          <a:xfrm>
            <a:off x="6375308" y="1508787"/>
            <a:ext cx="1076507" cy="16321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959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2">
            <a:extLst>
              <a:ext uri="{FF2B5EF4-FFF2-40B4-BE49-F238E27FC236}">
                <a16:creationId xmlns="" xmlns:a16="http://schemas.microsoft.com/office/drawing/2014/main" id="{A0D70C8A-A50E-4B41-86A2-E2F8558124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7" name="Rectangle 14">
            <a:extLst>
              <a:ext uri="{FF2B5EF4-FFF2-40B4-BE49-F238E27FC236}">
                <a16:creationId xmlns="" xmlns:a16="http://schemas.microsoft.com/office/drawing/2014/main" id="{A009E310-C7C2-4F23-B466-4417C8ED3B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 xmlns:a16="http://schemas.microsoft.com/office/drawing/2014/main" id="{51A4F4A1-146B-4D29-852A-F609966797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 xmlns:a16="http://schemas.microsoft.com/office/drawing/2014/main" id="{A4C31FF5-F97E-4082-BFC5-A880DB9F3F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0">
            <a:extLst>
              <a:ext uri="{FF2B5EF4-FFF2-40B4-BE49-F238E27FC236}">
                <a16:creationId xmlns="" xmlns:a16="http://schemas.microsoft.com/office/drawing/2014/main" id="{6015B4CE-42DE-4E9B-B800-B5B8142E6F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 xmlns:a16="http://schemas.microsoft.com/office/drawing/2014/main" id="{5D3C5C2F-82BB-AF45-A2CC-E1DE52B3B251}"/>
              </a:ext>
            </a:extLst>
          </p:cNvPr>
          <p:cNvSpPr txBox="1"/>
          <p:nvPr/>
        </p:nvSpPr>
        <p:spPr>
          <a:xfrm>
            <a:off x="4017438" y="881211"/>
            <a:ext cx="7245103" cy="67713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a:solidFill>
                  <a:schemeClr val="tx1">
                    <a:lumMod val="75000"/>
                    <a:lumOff val="25000"/>
                  </a:schemeClr>
                </a:solidFill>
                <a:latin typeface="Times New Roman" panose="02020603050405020304" pitchFamily="18" charset="0"/>
                <a:cs typeface="Times New Roman" panose="02020603050405020304" pitchFamily="18" charset="0"/>
              </a:rPr>
              <a:t>HƯỚNG DẪN TỰ HỌC</a:t>
            </a:r>
          </a:p>
        </p:txBody>
      </p:sp>
      <p:sp>
        <p:nvSpPr>
          <p:cNvPr id="5" name="TextBox 4">
            <a:extLst>
              <a:ext uri="{FF2B5EF4-FFF2-40B4-BE49-F238E27FC236}">
                <a16:creationId xmlns="" xmlns:a16="http://schemas.microsoft.com/office/drawing/2014/main" id="{D13E2F62-9E9E-0541-90BD-865BA2E947A2}"/>
              </a:ext>
            </a:extLst>
          </p:cNvPr>
          <p:cNvSpPr txBox="1"/>
          <p:nvPr/>
        </p:nvSpPr>
        <p:spPr>
          <a:xfrm>
            <a:off x="3715288" y="1969528"/>
            <a:ext cx="7849401" cy="3614628"/>
          </a:xfrm>
          <a:prstGeom prst="rect">
            <a:avLst/>
          </a:prstGeom>
        </p:spPr>
        <p:txBody>
          <a:bodyPr vert="horz" lIns="91440" tIns="45720" rIns="91440" bIns="45720" rtlCol="0">
            <a:noAutofit/>
          </a:bodyPr>
          <a:lstStyle/>
          <a:p>
            <a:pPr marL="102870" defTabSz="914400">
              <a:lnSpc>
                <a:spcPct val="150000"/>
              </a:lnSpc>
              <a:spcAft>
                <a:spcPts val="600"/>
              </a:spcAft>
              <a:buClr>
                <a:schemeClr val="tx1">
                  <a:lumMod val="85000"/>
                  <a:lumOff val="15000"/>
                </a:schemeClr>
              </a:buClr>
            </a:pP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Nắm</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tri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thức</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hiểu</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bài</a:t>
            </a:r>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102870" defTabSz="914400">
              <a:lnSpc>
                <a:spcPct val="150000"/>
              </a:lnSpc>
              <a:spcAft>
                <a:spcPts val="600"/>
              </a:spcAft>
              <a:buClr>
                <a:schemeClr val="tx1">
                  <a:lumMod val="85000"/>
                  <a:lumOff val="15000"/>
                </a:schemeClr>
              </a:buClr>
            </a:pP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Chuẩn</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bị</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a:solidFill>
                  <a:schemeClr val="tx1">
                    <a:lumMod val="75000"/>
                    <a:lumOff val="25000"/>
                  </a:schemeClr>
                </a:solidFill>
                <a:latin typeface="Times New Roman" panose="02020603050405020304" pitchFamily="18" charset="0"/>
                <a:cs typeface="Times New Roman" panose="02020603050405020304" pitchFamily="18" charset="0"/>
              </a:rPr>
              <a:t>bài</a:t>
            </a: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Việt</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Nam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quê</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75000"/>
                    <a:lumOff val="25000"/>
                  </a:schemeClr>
                </a:solidFill>
                <a:latin typeface="Times New Roman" panose="02020603050405020304" pitchFamily="18" charset="0"/>
                <a:cs typeface="Times New Roman" panose="02020603050405020304" pitchFamily="18" charset="0"/>
              </a:rPr>
              <a:t>hương</a:t>
            </a:r>
            <a:r>
              <a:rPr lang="en-US" sz="3200" b="1" dirty="0" smtClean="0">
                <a:solidFill>
                  <a:schemeClr val="tx1">
                    <a:lumMod val="75000"/>
                    <a:lumOff val="25000"/>
                  </a:schemeClr>
                </a:solidFill>
                <a:latin typeface="Times New Roman" panose="02020603050405020304" pitchFamily="18" charset="0"/>
                <a:cs typeface="Times New Roman" panose="02020603050405020304" pitchFamily="18" charset="0"/>
              </a:rPr>
              <a:t> ta” SGK65.</a:t>
            </a:r>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9" name="Picture 8"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428604">
            <a:off x="10145691" y="869576"/>
            <a:ext cx="861046" cy="10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8210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19300" y="209550"/>
            <a:ext cx="7667625" cy="584775"/>
          </a:xfrm>
          <a:prstGeom prst="rect">
            <a:avLst/>
          </a:prstGeom>
          <a:noFill/>
        </p:spPr>
        <p:txBody>
          <a:bodyPr wrap="square" rtlCol="0">
            <a:spAutoFit/>
          </a:bodyPr>
          <a:lstStyle/>
          <a:p>
            <a:pPr algn="ctr"/>
            <a:r>
              <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p>
        </p:txBody>
      </p:sp>
      <p:sp>
        <p:nvSpPr>
          <p:cNvPr id="11" name="TextBox 10">
            <a:extLst>
              <a:ext uri="{FF2B5EF4-FFF2-40B4-BE49-F238E27FC236}">
                <a16:creationId xmlns="" xmlns:a16="http://schemas.microsoft.com/office/drawing/2014/main" id="{DEA39776-E020-5841-B921-35972449916D}"/>
              </a:ext>
            </a:extLst>
          </p:cNvPr>
          <p:cNvSpPr txBox="1"/>
          <p:nvPr/>
        </p:nvSpPr>
        <p:spPr>
          <a:xfrm>
            <a:off x="442912" y="1076639"/>
            <a:ext cx="11539538" cy="2554545"/>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Bài ca dao số 1:</a:t>
            </a:r>
          </a:p>
          <a:p>
            <a:pPr algn="just"/>
            <a:r>
              <a:rPr lang="en-US" sz="320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Nghệ thuật: </a:t>
            </a:r>
            <a:r>
              <a:rPr lang="x-none" sz="3200">
                <a:solidFill>
                  <a:srgbClr val="0000CC"/>
                </a:solidFill>
                <a:latin typeface="Times New Roman" panose="02020603050405020304" pitchFamily="18" charset="0"/>
                <a:cs typeface="Times New Roman" panose="02020603050405020304" pitchFamily="18" charset="0"/>
              </a:rPr>
              <a:t>Liệt kê</a:t>
            </a:r>
            <a:r>
              <a:rPr lang="en-US" sz="320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s</a:t>
            </a:r>
            <a:r>
              <a:rPr lang="x-none" sz="3200">
                <a:solidFill>
                  <a:srgbClr val="0000CC"/>
                </a:solidFill>
                <a:latin typeface="Times New Roman" panose="02020603050405020304" pitchFamily="18" charset="0"/>
                <a:cs typeface="Times New Roman" panose="02020603050405020304" pitchFamily="18" charset="0"/>
              </a:rPr>
              <a:t>o sánh</a:t>
            </a:r>
            <a:endParaRPr lang="en-US" sz="3200">
              <a:solidFill>
                <a:srgbClr val="0000CC"/>
              </a:solidFill>
              <a:latin typeface="Times New Roman" panose="02020603050405020304" pitchFamily="18" charset="0"/>
              <a:cs typeface="Times New Roman" panose="02020603050405020304" pitchFamily="18" charset="0"/>
            </a:endParaRPr>
          </a:p>
          <a:p>
            <a:pPr algn="just"/>
            <a:r>
              <a:rPr lang="en-US" sz="3200">
                <a:solidFill>
                  <a:srgbClr val="0000CC"/>
                </a:solidFill>
                <a:latin typeface="Times New Roman" panose="02020603050405020304" pitchFamily="18" charset="0"/>
                <a:cs typeface="Times New Roman" panose="02020603050405020304" pitchFamily="18" charset="0"/>
              </a:rPr>
              <a:t>- Nội dung: Ca ngợi s</a:t>
            </a:r>
            <a:r>
              <a:rPr lang="x-none" sz="3200">
                <a:solidFill>
                  <a:srgbClr val="0000CC"/>
                </a:solidFill>
                <a:latin typeface="Times New Roman" panose="02020603050405020304" pitchFamily="18" charset="0"/>
                <a:cs typeface="Times New Roman" panose="02020603050405020304" pitchFamily="18" charset="0"/>
              </a:rPr>
              <a:t>ự sầm uất, đông đúc, giàu có</a:t>
            </a:r>
            <a:r>
              <a:rPr lang="en-US" sz="3200">
                <a:solidFill>
                  <a:srgbClr val="0000CC"/>
                </a:solidFill>
                <a:latin typeface="Times New Roman" panose="02020603050405020304" pitchFamily="18" charset="0"/>
                <a:cs typeface="Times New Roman" panose="02020603050405020304" pitchFamily="18" charset="0"/>
              </a:rPr>
              <a:t> của </a:t>
            </a:r>
            <a:r>
              <a:rPr lang="x-none" sz="3200">
                <a:solidFill>
                  <a:srgbClr val="0000CC"/>
                </a:solidFill>
                <a:latin typeface="Times New Roman" panose="02020603050405020304" pitchFamily="18" charset="0"/>
                <a:cs typeface="Times New Roman" panose="02020603050405020304" pitchFamily="18" charset="0"/>
              </a:rPr>
              <a:t>vùng đất Thăng Long</a:t>
            </a:r>
            <a:r>
              <a:rPr lang="en-US" sz="3200">
                <a:solidFill>
                  <a:srgbClr val="0000CC"/>
                </a:solidFill>
                <a:latin typeface="Times New Roman" panose="02020603050405020304" pitchFamily="18" charset="0"/>
                <a:cs typeface="Times New Roman" panose="02020603050405020304" pitchFamily="18" charset="0"/>
              </a:rPr>
              <a:t>. Đồng thời thể hiện</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s</a:t>
            </a:r>
            <a:r>
              <a:rPr lang="x-none" sz="3200">
                <a:solidFill>
                  <a:srgbClr val="0000CC"/>
                </a:solidFill>
                <a:latin typeface="Times New Roman" panose="02020603050405020304" pitchFamily="18" charset="0"/>
                <a:cs typeface="Times New Roman" panose="02020603050405020304" pitchFamily="18" charset="0"/>
              </a:rPr>
              <a:t>ự am hiểu</a:t>
            </a:r>
            <a:r>
              <a:rPr lang="en-US" sz="3200">
                <a:solidFill>
                  <a:srgbClr val="0000CC"/>
                </a:solidFill>
                <a:latin typeface="Times New Roman" panose="02020603050405020304" pitchFamily="18" charset="0"/>
                <a:cs typeface="Times New Roman" panose="02020603050405020304" pitchFamily="18" charset="0"/>
              </a:rPr>
              <a:t>, n</a:t>
            </a:r>
            <a:r>
              <a:rPr lang="x-none" sz="3200">
                <a:solidFill>
                  <a:srgbClr val="0000CC"/>
                </a:solidFill>
                <a:latin typeface="Times New Roman" panose="02020603050405020304" pitchFamily="18" charset="0"/>
                <a:cs typeface="Times New Roman" panose="02020603050405020304" pitchFamily="18" charset="0"/>
              </a:rPr>
              <a:t>iềm tự hào về mảnh đất “nhất kinh kì”</a:t>
            </a:r>
          </a:p>
        </p:txBody>
      </p:sp>
      <p:sp>
        <p:nvSpPr>
          <p:cNvPr id="15" name="TextBox 14">
            <a:extLst>
              <a:ext uri="{FF2B5EF4-FFF2-40B4-BE49-F238E27FC236}">
                <a16:creationId xmlns="" xmlns:a16="http://schemas.microsoft.com/office/drawing/2014/main" id="{28193B60-568B-4E4B-B121-5FD408BDE909}"/>
              </a:ext>
            </a:extLst>
          </p:cNvPr>
          <p:cNvSpPr txBox="1"/>
          <p:nvPr/>
        </p:nvSpPr>
        <p:spPr>
          <a:xfrm>
            <a:off x="514096" y="3631184"/>
            <a:ext cx="3010408" cy="666786"/>
          </a:xfrm>
          <a:prstGeom prst="rect">
            <a:avLst/>
          </a:prstGeom>
          <a:noFill/>
        </p:spPr>
        <p:txBody>
          <a:bodyPr wrap="square" rtlCol="0">
            <a:spAutoFit/>
          </a:bodyPr>
          <a:lstStyle/>
          <a:p>
            <a:r>
              <a:rPr lang="vi-VN" sz="3733" b="1">
                <a:solidFill>
                  <a:srgbClr val="0000CC"/>
                </a:solidFill>
                <a:latin typeface="Times New Roman" panose="02020603050405020304" pitchFamily="18" charset="0"/>
                <a:cs typeface="Times New Roman" panose="02020603050405020304" pitchFamily="18" charset="0"/>
              </a:rPr>
              <a:t> </a:t>
            </a:r>
            <a:endParaRPr lang="x-none" sz="3733" b="1" dirty="0">
              <a:solidFill>
                <a:srgbClr val="0000CC"/>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AD78D63D-98D4-CF47-AFBF-7696284B851D}"/>
              </a:ext>
            </a:extLst>
          </p:cNvPr>
          <p:cNvSpPr txBox="1"/>
          <p:nvPr/>
        </p:nvSpPr>
        <p:spPr>
          <a:xfrm>
            <a:off x="442912" y="4078859"/>
            <a:ext cx="11539538" cy="2062103"/>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số</a:t>
            </a:r>
            <a:r>
              <a:rPr lang="en-US" sz="3200" b="1" dirty="0">
                <a:solidFill>
                  <a:srgbClr val="0000CC"/>
                </a:solidFill>
                <a:latin typeface="Times New Roman" panose="02020603050405020304" pitchFamily="18" charset="0"/>
                <a:cs typeface="Times New Roman" panose="02020603050405020304" pitchFamily="18" charset="0"/>
              </a:rPr>
              <a:t> 2:</a:t>
            </a:r>
          </a:p>
          <a:p>
            <a:pPr algn="just"/>
            <a:r>
              <a:rPr lang="vi-VN" sz="3200" b="1"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Nghệ</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thuật</a:t>
            </a:r>
            <a:r>
              <a:rPr lang="en-US" sz="3200" dirty="0">
                <a:solidFill>
                  <a:srgbClr val="0000CC"/>
                </a:solidFill>
                <a:latin typeface="Times New Roman" panose="02020603050405020304" pitchFamily="18" charset="0"/>
                <a:cs typeface="Times New Roman" panose="02020603050405020304" pitchFamily="18" charset="0"/>
              </a:rPr>
              <a:t>: Đ</a:t>
            </a:r>
            <a:r>
              <a:rPr lang="vi-VN" sz="3200" dirty="0">
                <a:solidFill>
                  <a:srgbClr val="0000CC"/>
                </a:solidFill>
                <a:latin typeface="Times New Roman" panose="02020603050405020304" pitchFamily="18" charset="0"/>
                <a:cs typeface="Times New Roman" panose="02020603050405020304" pitchFamily="18" charset="0"/>
              </a:rPr>
              <a:t>ối đáp </a:t>
            </a:r>
            <a:endParaRPr lang="x-none" sz="3200">
              <a:solidFill>
                <a:srgbClr val="0000CC"/>
              </a:solidFill>
              <a:latin typeface="Times New Roman" panose="02020603050405020304" pitchFamily="18" charset="0"/>
              <a:cs typeface="Times New Roman" panose="02020603050405020304" pitchFamily="18" charset="0"/>
            </a:endParaRPr>
          </a:p>
          <a:p>
            <a:pPr algn="just"/>
            <a:r>
              <a:rPr lang="vi-VN"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Nội</a:t>
            </a:r>
            <a:r>
              <a:rPr lang="en-US" sz="3200" dirty="0">
                <a:solidFill>
                  <a:srgbClr val="0000CC"/>
                </a:solidFill>
                <a:latin typeface="Times New Roman" panose="02020603050405020304" pitchFamily="18" charset="0"/>
                <a:cs typeface="Times New Roman" panose="02020603050405020304" pitchFamily="18" charset="0"/>
              </a:rPr>
              <a:t> dung: </a:t>
            </a:r>
            <a:r>
              <a:rPr lang="vi-VN" sz="3200" dirty="0">
                <a:solidFill>
                  <a:srgbClr val="0000CC"/>
                </a:solidFill>
                <a:latin typeface="Times New Roman" panose="02020603050405020304" pitchFamily="18" charset="0"/>
                <a:cs typeface="Times New Roman" panose="02020603050405020304" pitchFamily="18" charset="0"/>
              </a:rPr>
              <a:t>Niềm tự hào về truyền thống đánh giặc giữ nước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t</a:t>
            </a:r>
            <a:r>
              <a:rPr lang="x-none" sz="3200">
                <a:solidFill>
                  <a:srgbClr val="0000CC"/>
                </a:solidFill>
                <a:latin typeface="Times New Roman" panose="02020603050405020304" pitchFamily="18" charset="0"/>
                <a:cs typeface="Times New Roman" panose="02020603050405020304" pitchFamily="18" charset="0"/>
              </a:rPr>
              <a:t>ình </a:t>
            </a:r>
            <a:r>
              <a:rPr lang="x-none" sz="3200" dirty="0">
                <a:solidFill>
                  <a:srgbClr val="0000CC"/>
                </a:solidFill>
                <a:latin typeface="Times New Roman" panose="02020603050405020304" pitchFamily="18" charset="0"/>
                <a:cs typeface="Times New Roman" panose="02020603050405020304" pitchFamily="18" charset="0"/>
              </a:rPr>
              <a:t>yêu đối với quê hương, </a:t>
            </a:r>
            <a:r>
              <a:rPr lang="x-none" sz="3200">
                <a:solidFill>
                  <a:srgbClr val="0000CC"/>
                </a:solidFill>
                <a:latin typeface="Times New Roman" panose="02020603050405020304" pitchFamily="18" charset="0"/>
                <a:cs typeface="Times New Roman" panose="02020603050405020304" pitchFamily="18" charset="0"/>
              </a:rPr>
              <a:t>đất nước</a:t>
            </a:r>
            <a:r>
              <a:rPr lang="en-US" sz="3200" dirty="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246561"/>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300" y="209550"/>
            <a:ext cx="7667625" cy="584775"/>
          </a:xfrm>
          <a:prstGeom prst="rect">
            <a:avLst/>
          </a:prstGeom>
          <a:noFill/>
        </p:spPr>
        <p:txBody>
          <a:bodyPr wrap="square" rtlCol="0">
            <a:spAutoFit/>
          </a:bodyPr>
          <a:lstStyle/>
          <a:p>
            <a:pPr algn="ctr"/>
            <a:r>
              <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p>
        </p:txBody>
      </p:sp>
      <p:sp>
        <p:nvSpPr>
          <p:cNvPr id="11" name="TextBox 10">
            <a:extLst>
              <a:ext uri="{FF2B5EF4-FFF2-40B4-BE49-F238E27FC236}">
                <a16:creationId xmlns="" xmlns:a16="http://schemas.microsoft.com/office/drawing/2014/main" id="{DEA39776-E020-5841-B921-35972449916D}"/>
              </a:ext>
            </a:extLst>
          </p:cNvPr>
          <p:cNvSpPr txBox="1"/>
          <p:nvPr/>
        </p:nvSpPr>
        <p:spPr>
          <a:xfrm>
            <a:off x="442912" y="1569081"/>
            <a:ext cx="11539538" cy="2062103"/>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số</a:t>
            </a:r>
            <a:r>
              <a:rPr lang="en-US" sz="3200" b="1" dirty="0">
                <a:solidFill>
                  <a:srgbClr val="0000CC"/>
                </a:solidFill>
                <a:latin typeface="Times New Roman" panose="02020603050405020304" pitchFamily="18" charset="0"/>
                <a:cs typeface="Times New Roman" panose="02020603050405020304" pitchFamily="18" charset="0"/>
              </a:rPr>
              <a:t> 3:</a:t>
            </a:r>
          </a:p>
          <a:p>
            <a:pPr algn="just"/>
            <a:r>
              <a:rPr lang="en-US" sz="3200" dirty="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Nghệ thuật: </a:t>
            </a:r>
            <a:r>
              <a:rPr lang="en-US" sz="3200" dirty="0">
                <a:solidFill>
                  <a:srgbClr val="0000CC"/>
                </a:solidFill>
                <a:latin typeface="Times New Roman" panose="02020603050405020304" pitchFamily="18" charset="0"/>
                <a:cs typeface="Times New Roman" panose="02020603050405020304" pitchFamily="18" charset="0"/>
              </a:rPr>
              <a:t>Đ</a:t>
            </a:r>
            <a:r>
              <a:rPr lang="vi-VN" sz="3200" dirty="0">
                <a:solidFill>
                  <a:srgbClr val="0000CC"/>
                </a:solidFill>
                <a:latin typeface="Times New Roman" panose="02020603050405020304" pitchFamily="18" charset="0"/>
                <a:cs typeface="Times New Roman" panose="02020603050405020304" pitchFamily="18" charset="0"/>
              </a:rPr>
              <a:t>iệp từ “có”</a:t>
            </a:r>
            <a:endParaRPr lang="x-none" sz="3200" b="1">
              <a:solidFill>
                <a:srgbClr val="0000CC"/>
              </a:solidFill>
              <a:latin typeface="Times New Roman" panose="02020603050405020304" pitchFamily="18" charset="0"/>
              <a:cs typeface="Times New Roman" panose="02020603050405020304" pitchFamily="18" charset="0"/>
            </a:endParaRP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Nội</a:t>
            </a:r>
            <a:r>
              <a:rPr lang="en-US" sz="3200" dirty="0">
                <a:solidFill>
                  <a:srgbClr val="0000CC"/>
                </a:solidFill>
                <a:latin typeface="Times New Roman" panose="02020603050405020304" pitchFamily="18" charset="0"/>
                <a:cs typeface="Times New Roman" panose="02020603050405020304" pitchFamily="18" charset="0"/>
              </a:rPr>
              <a:t> dung: </a:t>
            </a:r>
            <a:r>
              <a:rPr lang="vi-VN" sz="3200" dirty="0">
                <a:solidFill>
                  <a:srgbClr val="0000CC"/>
                </a:solidFill>
                <a:latin typeface="Times New Roman" panose="02020603050405020304" pitchFamily="18" charset="0"/>
                <a:cs typeface="Times New Roman" panose="02020603050405020304" pitchFamily="18" charset="0"/>
              </a:rPr>
              <a:t>Gợi ra cảnh trí thiên nhiên, non nước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ngợi</a:t>
            </a:r>
            <a:r>
              <a:rPr lang="en-US" sz="3200" dirty="0">
                <a:solidFill>
                  <a:srgbClr val="0000CC"/>
                </a:solidFill>
                <a:latin typeface="Times New Roman" panose="02020603050405020304" pitchFamily="18" charset="0"/>
                <a:cs typeface="Times New Roman" panose="02020603050405020304" pitchFamily="18" charset="0"/>
              </a:rPr>
              <a:t> v</a:t>
            </a:r>
            <a:r>
              <a:rPr lang="vi-VN" sz="3200" dirty="0">
                <a:solidFill>
                  <a:srgbClr val="0000CC"/>
                </a:solidFill>
                <a:latin typeface="Times New Roman" panose="02020603050405020304" pitchFamily="18" charset="0"/>
                <a:cs typeface="Times New Roman" panose="02020603050405020304" pitchFamily="18" charset="0"/>
              </a:rPr>
              <a:t>ẻ đẹp tâm hồn, cốt cách, truyền thống, văn hoá vùng đất Bình Định.</a:t>
            </a:r>
            <a:r>
              <a:rPr lang="en-US" sz="3200" dirty="0">
                <a:solidFill>
                  <a:srgbClr val="0000CC"/>
                </a:solidFill>
                <a:latin typeface="Times New Roman" panose="02020603050405020304" pitchFamily="18" charset="0"/>
                <a:cs typeface="Times New Roman" panose="02020603050405020304" pitchFamily="18" charset="0"/>
              </a:rPr>
              <a:t> </a:t>
            </a:r>
            <a:endParaRPr lang="x-none" sz="3200" dirty="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28193B60-568B-4E4B-B121-5FD408BDE909}"/>
              </a:ext>
            </a:extLst>
          </p:cNvPr>
          <p:cNvSpPr txBox="1"/>
          <p:nvPr/>
        </p:nvSpPr>
        <p:spPr>
          <a:xfrm>
            <a:off x="514096" y="3631184"/>
            <a:ext cx="3010408" cy="666786"/>
          </a:xfrm>
          <a:prstGeom prst="rect">
            <a:avLst/>
          </a:prstGeom>
          <a:noFill/>
        </p:spPr>
        <p:txBody>
          <a:bodyPr wrap="square" rtlCol="0">
            <a:spAutoFit/>
          </a:bodyPr>
          <a:lstStyle/>
          <a:p>
            <a:r>
              <a:rPr lang="vi-VN" sz="3733" b="1">
                <a:solidFill>
                  <a:srgbClr val="0000CC"/>
                </a:solidFill>
                <a:latin typeface="Times New Roman" panose="02020603050405020304" pitchFamily="18" charset="0"/>
                <a:cs typeface="Times New Roman" panose="02020603050405020304" pitchFamily="18" charset="0"/>
              </a:rPr>
              <a:t> </a:t>
            </a:r>
            <a:endParaRPr lang="x-none" sz="3733"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8193B60-568B-4E4B-B121-5FD408BDE909}"/>
              </a:ext>
            </a:extLst>
          </p:cNvPr>
          <p:cNvSpPr txBox="1"/>
          <p:nvPr/>
        </p:nvSpPr>
        <p:spPr>
          <a:xfrm>
            <a:off x="442912" y="4297970"/>
            <a:ext cx="11539538" cy="2062103"/>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số</a:t>
            </a:r>
            <a:r>
              <a:rPr lang="en-US" sz="3200" b="1" dirty="0">
                <a:solidFill>
                  <a:srgbClr val="0000CC"/>
                </a:solidFill>
                <a:latin typeface="Times New Roman" panose="02020603050405020304" pitchFamily="18" charset="0"/>
                <a:cs typeface="Times New Roman" panose="02020603050405020304" pitchFamily="18" charset="0"/>
              </a:rPr>
              <a:t> 4:</a:t>
            </a:r>
          </a:p>
          <a:p>
            <a:pPr algn="just"/>
            <a:r>
              <a:rPr lang="x-none" sz="3200">
                <a:solidFill>
                  <a:srgbClr val="0000CC"/>
                </a:solidFill>
                <a:latin typeface="Times New Roman" panose="02020603050405020304" pitchFamily="18" charset="0"/>
                <a:cs typeface="Times New Roman" panose="02020603050405020304" pitchFamily="18" charset="0"/>
              </a:rPr>
              <a:t>- Nghệ </a:t>
            </a:r>
            <a:r>
              <a:rPr lang="x-none" sz="3200" dirty="0">
                <a:solidFill>
                  <a:srgbClr val="0000CC"/>
                </a:solidFill>
                <a:latin typeface="Times New Roman" panose="02020603050405020304" pitchFamily="18" charset="0"/>
                <a:cs typeface="Times New Roman" panose="02020603050405020304" pitchFamily="18" charset="0"/>
              </a:rPr>
              <a:t>thuật</a:t>
            </a:r>
            <a:r>
              <a:rPr lang="x-none" sz="3200">
                <a:solidFill>
                  <a:srgbClr val="0000CC"/>
                </a:solidFill>
                <a:latin typeface="Times New Roman" panose="02020603050405020304" pitchFamily="18" charset="0"/>
                <a:cs typeface="Times New Roman" panose="02020603050405020304" pitchFamily="18" charset="0"/>
              </a:rPr>
              <a:t>: </a:t>
            </a:r>
            <a:r>
              <a:rPr lang="en-US" sz="3200" dirty="0">
                <a:solidFill>
                  <a:srgbClr val="0000CC"/>
                </a:solidFill>
                <a:latin typeface="Times New Roman" panose="02020603050405020304" pitchFamily="18" charset="0"/>
                <a:cs typeface="Times New Roman" panose="02020603050405020304" pitchFamily="18" charset="0"/>
              </a:rPr>
              <a:t>Đ</a:t>
            </a:r>
            <a:r>
              <a:rPr lang="x-none" sz="3200">
                <a:solidFill>
                  <a:srgbClr val="0000CC"/>
                </a:solidFill>
                <a:latin typeface="Times New Roman" panose="02020603050405020304" pitchFamily="18" charset="0"/>
                <a:cs typeface="Times New Roman" panose="02020603050405020304" pitchFamily="18" charset="0"/>
              </a:rPr>
              <a:t>iệp </a:t>
            </a:r>
            <a:r>
              <a:rPr lang="x-none" sz="3200" dirty="0">
                <a:solidFill>
                  <a:srgbClr val="0000CC"/>
                </a:solidFill>
                <a:latin typeface="Times New Roman" panose="02020603050405020304" pitchFamily="18" charset="0"/>
                <a:cs typeface="Times New Roman" panose="02020603050405020304" pitchFamily="18" charset="0"/>
              </a:rPr>
              <a:t>từ “sẵn” → nhiều, sẵn có</a:t>
            </a:r>
            <a:r>
              <a:rPr lang="x-none" sz="3200">
                <a:solidFill>
                  <a:srgbClr val="0000CC"/>
                </a:solidFill>
                <a:latin typeface="Times New Roman" panose="02020603050405020304" pitchFamily="18" charset="0"/>
                <a:cs typeface="Times New Roman" panose="02020603050405020304" pitchFamily="18" charset="0"/>
              </a:rPr>
              <a:t>. </a:t>
            </a:r>
            <a:endParaRPr lang="en-US" sz="3200" dirty="0">
              <a:solidFill>
                <a:srgbClr val="0000CC"/>
              </a:solidFill>
              <a:latin typeface="Times New Roman" panose="02020603050405020304" pitchFamily="18" charset="0"/>
              <a:cs typeface="Times New Roman" panose="02020603050405020304" pitchFamily="18" charset="0"/>
            </a:endParaRPr>
          </a:p>
          <a:p>
            <a:pPr algn="just"/>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Nội</a:t>
            </a:r>
            <a:r>
              <a:rPr lang="en-US" sz="3200" dirty="0">
                <a:solidFill>
                  <a:srgbClr val="0000CC"/>
                </a:solidFill>
                <a:latin typeface="Times New Roman" panose="02020603050405020304" pitchFamily="18" charset="0"/>
                <a:cs typeface="Times New Roman" panose="02020603050405020304" pitchFamily="18" charset="0"/>
              </a:rPr>
              <a:t> dung: </a:t>
            </a:r>
            <a:r>
              <a:rPr lang="x-none" sz="3200">
                <a:solidFill>
                  <a:srgbClr val="0000CC"/>
                </a:solidFill>
                <a:latin typeface="Times New Roman" panose="02020603050405020304" pitchFamily="18" charset="0"/>
                <a:cs typeface="Times New Roman" panose="02020603050405020304" pitchFamily="18" charset="0"/>
              </a:rPr>
              <a:t>Niềm </a:t>
            </a:r>
            <a:r>
              <a:rPr lang="x-none" sz="3200" dirty="0">
                <a:solidFill>
                  <a:srgbClr val="0000CC"/>
                </a:solidFill>
                <a:latin typeface="Times New Roman" panose="02020603050405020304" pitchFamily="18" charset="0"/>
                <a:cs typeface="Times New Roman" panose="02020603050405020304" pitchFamily="18" charset="0"/>
              </a:rPr>
              <a:t>tự hào về sự giàu có, trù phú của thiên nhiên vùng sông nước.</a:t>
            </a:r>
          </a:p>
        </p:txBody>
      </p:sp>
      <p:sp>
        <p:nvSpPr>
          <p:cNvPr id="6" name="Rectangle 5"/>
          <p:cNvSpPr/>
          <p:nvPr/>
        </p:nvSpPr>
        <p:spPr>
          <a:xfrm>
            <a:off x="0" y="0"/>
            <a:ext cx="12192000" cy="6858000"/>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45649"/>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800"/>
            <a:ext cx="12192001" cy="6859800"/>
          </a:xfrm>
          <a:prstGeom prst="rect">
            <a:avLst/>
          </a:prstGeom>
        </p:spPr>
      </p:pic>
      <p:sp>
        <p:nvSpPr>
          <p:cNvPr id="2" name="TextBox 1">
            <a:extLst>
              <a:ext uri="{FF2B5EF4-FFF2-40B4-BE49-F238E27FC236}">
                <a16:creationId xmlns="" xmlns:a16="http://schemas.microsoft.com/office/drawing/2014/main" id="{E09369FD-C1BB-9A43-8B45-15567C66B0E2}"/>
              </a:ext>
            </a:extLst>
          </p:cNvPr>
          <p:cNvSpPr txBox="1"/>
          <p:nvPr/>
        </p:nvSpPr>
        <p:spPr>
          <a:xfrm>
            <a:off x="4106811" y="246708"/>
            <a:ext cx="7776864" cy="3539174"/>
          </a:xfrm>
          <a:prstGeom prst="rect">
            <a:avLst/>
          </a:prstGeom>
          <a:noFill/>
        </p:spPr>
        <p:txBody>
          <a:bodyPr wrap="square" rtlCol="0">
            <a:spAutoFit/>
          </a:bodyPr>
          <a:lstStyle/>
          <a:p>
            <a:pPr algn="ctr">
              <a:lnSpc>
                <a:spcPct val="150000"/>
              </a:lnSpc>
            </a:pPr>
            <a:r>
              <a:rPr lang="x-none" sz="3733" b="1" i="1" dirty="0">
                <a:solidFill>
                  <a:srgbClr val="0000CC"/>
                </a:solidFill>
                <a:latin typeface="Times New Roman" panose="02020603050405020304" pitchFamily="18" charset="0"/>
                <a:cs typeface="Times New Roman" panose="02020603050405020304" pitchFamily="18" charset="0"/>
              </a:rPr>
              <a:t>Đồng Đăng có phố Kỳ Lừa</a:t>
            </a:r>
          </a:p>
          <a:p>
            <a:pPr algn="ctr">
              <a:lnSpc>
                <a:spcPct val="150000"/>
              </a:lnSpc>
            </a:pPr>
            <a:r>
              <a:rPr lang="x-none" sz="3733" b="1" i="1" dirty="0">
                <a:solidFill>
                  <a:srgbClr val="0000CC"/>
                </a:solidFill>
                <a:latin typeface="Times New Roman" panose="02020603050405020304" pitchFamily="18" charset="0"/>
                <a:cs typeface="Times New Roman" panose="02020603050405020304" pitchFamily="18" charset="0"/>
              </a:rPr>
              <a:t>Có nàng Tô Thị, có chùa Tam Thanh</a:t>
            </a:r>
          </a:p>
          <a:p>
            <a:pPr algn="ctr">
              <a:lnSpc>
                <a:spcPct val="150000"/>
              </a:lnSpc>
            </a:pPr>
            <a:r>
              <a:rPr lang="x-none" sz="3733" b="1" i="1" dirty="0">
                <a:solidFill>
                  <a:srgbClr val="0000CC"/>
                </a:solidFill>
                <a:latin typeface="Times New Roman" panose="02020603050405020304" pitchFamily="18" charset="0"/>
                <a:cs typeface="Times New Roman" panose="02020603050405020304" pitchFamily="18" charset="0"/>
              </a:rPr>
              <a:t>Ai lên xứ Lạng cùng anh</a:t>
            </a:r>
          </a:p>
          <a:p>
            <a:pPr algn="ctr">
              <a:lnSpc>
                <a:spcPct val="150000"/>
              </a:lnSpc>
            </a:pPr>
            <a:r>
              <a:rPr lang="en-US" sz="3733" b="1" i="1" dirty="0">
                <a:solidFill>
                  <a:srgbClr val="0000CC"/>
                </a:solidFill>
                <a:latin typeface="Times New Roman" panose="02020603050405020304" pitchFamily="18" charset="0"/>
                <a:cs typeface="Times New Roman" panose="02020603050405020304" pitchFamily="18" charset="0"/>
              </a:rPr>
              <a:t>T</a:t>
            </a:r>
            <a:r>
              <a:rPr lang="x-none" sz="3733" b="1" i="1" dirty="0">
                <a:solidFill>
                  <a:srgbClr val="0000CC"/>
                </a:solidFill>
                <a:latin typeface="Times New Roman" panose="02020603050405020304" pitchFamily="18" charset="0"/>
                <a:cs typeface="Times New Roman" panose="02020603050405020304" pitchFamily="18" charset="0"/>
              </a:rPr>
              <a:t>iếc công bác mẹ sinh thành ra em</a:t>
            </a:r>
            <a:endParaRPr lang="x-none" sz="3733" b="1" dirty="0">
              <a:solidFill>
                <a:srgbClr val="0000CC"/>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CA44C1BA-06B2-1C41-A7E9-E8A5C0A0E468}"/>
              </a:ext>
            </a:extLst>
          </p:cNvPr>
          <p:cNvCxnSpPr/>
          <p:nvPr/>
        </p:nvCxnSpPr>
        <p:spPr>
          <a:xfrm flipH="1">
            <a:off x="7585373" y="393752"/>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 xmlns:a16="http://schemas.microsoft.com/office/drawing/2014/main" id="{D680ED9F-9F26-D845-B3DA-33B629ED0151}"/>
              </a:ext>
            </a:extLst>
          </p:cNvPr>
          <p:cNvCxnSpPr/>
          <p:nvPr/>
        </p:nvCxnSpPr>
        <p:spPr>
          <a:xfrm flipH="1">
            <a:off x="8968867" y="393752"/>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 xmlns:a16="http://schemas.microsoft.com/office/drawing/2014/main" id="{3E05DEC2-6300-5344-BBC0-E8EB43735474}"/>
              </a:ext>
            </a:extLst>
          </p:cNvPr>
          <p:cNvCxnSpPr/>
          <p:nvPr/>
        </p:nvCxnSpPr>
        <p:spPr>
          <a:xfrm flipH="1">
            <a:off x="7580923" y="1209843"/>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 xmlns:a16="http://schemas.microsoft.com/office/drawing/2014/main" id="{C694B20D-420E-AB4B-9ED4-6246A81D7B03}"/>
              </a:ext>
            </a:extLst>
          </p:cNvPr>
          <p:cNvCxnSpPr/>
          <p:nvPr/>
        </p:nvCxnSpPr>
        <p:spPr>
          <a:xfrm flipH="1">
            <a:off x="6660413" y="2071944"/>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 xmlns:a16="http://schemas.microsoft.com/office/drawing/2014/main" id="{558DA151-9EA3-2041-9701-B992F2EC6226}"/>
              </a:ext>
            </a:extLst>
          </p:cNvPr>
          <p:cNvCxnSpPr/>
          <p:nvPr/>
        </p:nvCxnSpPr>
        <p:spPr>
          <a:xfrm flipH="1">
            <a:off x="8436611" y="2154645"/>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 xmlns:a16="http://schemas.microsoft.com/office/drawing/2014/main" id="{D8FE38E5-E5A5-E245-8D80-030A23AE77BA}"/>
              </a:ext>
            </a:extLst>
          </p:cNvPr>
          <p:cNvCxnSpPr/>
          <p:nvPr/>
        </p:nvCxnSpPr>
        <p:spPr>
          <a:xfrm flipH="1">
            <a:off x="7873405" y="2996587"/>
            <a:ext cx="288032" cy="672075"/>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02028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91652F2-285B-584E-B209-AA283263720B}"/>
              </a:ext>
            </a:extLst>
          </p:cNvPr>
          <p:cNvGraphicFramePr>
            <a:graphicFrameLocks noGrp="1"/>
          </p:cNvGraphicFramePr>
          <p:nvPr>
            <p:extLst>
              <p:ext uri="{D42A27DB-BD31-4B8C-83A1-F6EECF244321}">
                <p14:modId xmlns:p14="http://schemas.microsoft.com/office/powerpoint/2010/main" val="2412577053"/>
              </p:ext>
            </p:extLst>
          </p:nvPr>
        </p:nvGraphicFramePr>
        <p:xfrm>
          <a:off x="39189" y="0"/>
          <a:ext cx="12083142" cy="6992928"/>
        </p:xfrm>
        <a:graphic>
          <a:graphicData uri="http://schemas.openxmlformats.org/drawingml/2006/table">
            <a:tbl>
              <a:tblPr firstRow="1" firstCol="1" bandRow="1">
                <a:tableStyleId>{21E4AEA4-8DFA-4A89-87EB-49C32662AFE0}</a:tableStyleId>
              </a:tblPr>
              <a:tblGrid>
                <a:gridCol w="1714011">
                  <a:extLst>
                    <a:ext uri="{9D8B030D-6E8A-4147-A177-3AD203B41FA5}">
                      <a16:colId xmlns="" xmlns:a16="http://schemas.microsoft.com/office/drawing/2014/main" val="836077311"/>
                    </a:ext>
                  </a:extLst>
                </a:gridCol>
                <a:gridCol w="441360">
                  <a:extLst>
                    <a:ext uri="{9D8B030D-6E8A-4147-A177-3AD203B41FA5}">
                      <a16:colId xmlns="" xmlns:a16="http://schemas.microsoft.com/office/drawing/2014/main" val="933000462"/>
                    </a:ext>
                  </a:extLst>
                </a:gridCol>
                <a:gridCol w="1410789">
                  <a:extLst>
                    <a:ext uri="{9D8B030D-6E8A-4147-A177-3AD203B41FA5}">
                      <a16:colId xmlns="" xmlns:a16="http://schemas.microsoft.com/office/drawing/2014/main" val="2513038927"/>
                    </a:ext>
                  </a:extLst>
                </a:gridCol>
                <a:gridCol w="431074">
                  <a:extLst>
                    <a:ext uri="{9D8B030D-6E8A-4147-A177-3AD203B41FA5}">
                      <a16:colId xmlns="" xmlns:a16="http://schemas.microsoft.com/office/drawing/2014/main" val="43758711"/>
                    </a:ext>
                  </a:extLst>
                </a:gridCol>
                <a:gridCol w="1476103">
                  <a:extLst>
                    <a:ext uri="{9D8B030D-6E8A-4147-A177-3AD203B41FA5}">
                      <a16:colId xmlns="" xmlns:a16="http://schemas.microsoft.com/office/drawing/2014/main" val="374656882"/>
                    </a:ext>
                  </a:extLst>
                </a:gridCol>
                <a:gridCol w="666205">
                  <a:extLst>
                    <a:ext uri="{9D8B030D-6E8A-4147-A177-3AD203B41FA5}">
                      <a16:colId xmlns="" xmlns:a16="http://schemas.microsoft.com/office/drawing/2014/main" val="2863008535"/>
                    </a:ext>
                  </a:extLst>
                </a:gridCol>
                <a:gridCol w="2704012">
                  <a:extLst>
                    <a:ext uri="{9D8B030D-6E8A-4147-A177-3AD203B41FA5}">
                      <a16:colId xmlns="" xmlns:a16="http://schemas.microsoft.com/office/drawing/2014/main" val="3171119706"/>
                    </a:ext>
                  </a:extLst>
                </a:gridCol>
                <a:gridCol w="444137">
                  <a:extLst>
                    <a:ext uri="{9D8B030D-6E8A-4147-A177-3AD203B41FA5}">
                      <a16:colId xmlns="" xmlns:a16="http://schemas.microsoft.com/office/drawing/2014/main" val="160992769"/>
                    </a:ext>
                  </a:extLst>
                </a:gridCol>
                <a:gridCol w="2795451">
                  <a:extLst>
                    <a:ext uri="{9D8B030D-6E8A-4147-A177-3AD203B41FA5}">
                      <a16:colId xmlns="" xmlns:a16="http://schemas.microsoft.com/office/drawing/2014/main" val="3472798108"/>
                    </a:ext>
                  </a:extLst>
                </a:gridCol>
              </a:tblGrid>
              <a:tr h="1587809">
                <a:tc>
                  <a:txBody>
                    <a:bodyPr/>
                    <a:lstStyle/>
                    <a:p>
                      <a:pPr algn="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Tiếng</a:t>
                      </a:r>
                      <a:endParaRPr lang="en-US" sz="3200" dirty="0">
                        <a:effectLst/>
                        <a:latin typeface="Times New Roman" panose="02020603050405020304" pitchFamily="18" charset="0"/>
                        <a:cs typeface="Times New Roman" panose="02020603050405020304" pitchFamily="18" charset="0"/>
                      </a:endParaRPr>
                    </a:p>
                    <a:p>
                      <a:pPr algn="l">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Câu</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1</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2</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3</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4</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5</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6</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7</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8</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350761253"/>
                  </a:ext>
                </a:extLst>
              </a:tr>
              <a:tr h="1246293">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lục</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Đăng</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Phố</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Lừa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ưa</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 </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 </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022184525"/>
                  </a:ext>
                </a:extLst>
              </a:tr>
              <a:tr h="1246293">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bát</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nàng</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Thị</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trắc</a:t>
                      </a: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smtClean="0">
                          <a:effectLst/>
                          <a:latin typeface="Times New Roman" panose="02020603050405020304" pitchFamily="18" charset="0"/>
                          <a:cs typeface="Times New Roman" panose="02020603050405020304" pitchFamily="18" charset="0"/>
                        </a:rPr>
                        <a:t>Chùa</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ua</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smtClean="0">
                          <a:effectLst/>
                          <a:latin typeface="Times New Roman" panose="02020603050405020304" pitchFamily="18" charset="0"/>
                          <a:cs typeface="Times New Roman" panose="02020603050405020304" pitchFamily="18" charset="0"/>
                        </a:rPr>
                        <a:t>Thanh</a:t>
                      </a:r>
                      <a:endParaRPr lang="en-US" sz="3200" dirty="0" smtClean="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625699010"/>
                  </a:ext>
                </a:extLst>
              </a:tr>
              <a:tr h="1378687">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lục</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Lên</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Anh</a:t>
                      </a: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385650159"/>
                  </a:ext>
                </a:extLst>
              </a:tr>
              <a:tr h="1246293">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bát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Công</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a:effectLst/>
                          <a:latin typeface="Times New Roman" panose="02020603050405020304" pitchFamily="18" charset="0"/>
                          <a:cs typeface="Times New Roman" panose="02020603050405020304" pitchFamily="18" charset="0"/>
                        </a:rPr>
                        <a:t>Mẹ</a:t>
                      </a:r>
                      <a:endParaRPr lang="en-US" sz="32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smtClean="0">
                          <a:effectLst/>
                          <a:latin typeface="Times New Roman" panose="02020603050405020304" pitchFamily="18" charset="0"/>
                          <a:cs typeface="Times New Roman" panose="02020603050405020304" pitchFamily="18" charset="0"/>
                        </a:rPr>
                        <a:t>Thành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ần:anh</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err="1" smtClean="0">
                          <a:effectLst/>
                          <a:latin typeface="Times New Roman" panose="02020603050405020304" pitchFamily="18" charset="0"/>
                          <a:cs typeface="Times New Roman" panose="02020603050405020304" pitchFamily="18" charset="0"/>
                        </a:rPr>
                        <a:t>Em</a:t>
                      </a:r>
                      <a:r>
                        <a:rPr lang="en-US" sz="3200" baseline="0" dirty="0">
                          <a:effectLst/>
                          <a:latin typeface="Times New Roman" panose="02020603050405020304" pitchFamily="18" charset="0"/>
                          <a:cs typeface="Times New Roman" panose="02020603050405020304" pitchFamily="18" charset="0"/>
                        </a:rPr>
                        <a:t>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 xmlns:a16="http://schemas.microsoft.com/office/drawing/2014/main" val="2132114782"/>
                  </a:ext>
                </a:extLst>
              </a:tr>
            </a:tbl>
          </a:graphicData>
        </a:graphic>
      </p:graphicFrame>
      <p:cxnSp>
        <p:nvCxnSpPr>
          <p:cNvPr id="3" name="Straight Connector 2">
            <a:extLst>
              <a:ext uri="{FF2B5EF4-FFF2-40B4-BE49-F238E27FC236}">
                <a16:creationId xmlns="" xmlns:a16="http://schemas.microsoft.com/office/drawing/2014/main" id="{E2201E41-DC14-0242-9A8B-A62DA57351F5}"/>
              </a:ext>
            </a:extLst>
          </p:cNvPr>
          <p:cNvCxnSpPr>
            <a:cxnSpLocks/>
          </p:cNvCxnSpPr>
          <p:nvPr/>
        </p:nvCxnSpPr>
        <p:spPr>
          <a:xfrm>
            <a:off x="219085" y="152624"/>
            <a:ext cx="1556436" cy="145217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122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 xmlns:a16="http://schemas.microsoft.com/office/drawing/2014/main" id="{7812E4B6-139A-CA4F-9B27-A7A19506F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35339" cy="6895353"/>
          </a:xfrm>
          <a:prstGeom prst="rect">
            <a:avLst/>
          </a:prstGeom>
        </p:spPr>
      </p:pic>
      <p:pic>
        <p:nvPicPr>
          <p:cNvPr id="4" name="Picture 3" descr="F:\未标题-1.png">
            <a:extLst>
              <a:ext uri="{FF2B5EF4-FFF2-40B4-BE49-F238E27FC236}">
                <a16:creationId xmlns="" xmlns:a16="http://schemas.microsoft.com/office/drawing/2014/main" id="{4051F5C9-66C6-7740-BC29-F9AAE356FD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0" y="3571678"/>
            <a:ext cx="2530496" cy="340746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 xmlns:a16="http://schemas.microsoft.com/office/drawing/2014/main" id="{5AA2B1F5-514D-994D-AEC5-96042F1E31CA}"/>
              </a:ext>
            </a:extLst>
          </p:cNvPr>
          <p:cNvSpPr/>
          <p:nvPr/>
        </p:nvSpPr>
        <p:spPr>
          <a:xfrm rot="218883">
            <a:off x="4044893" y="87671"/>
            <a:ext cx="8058142" cy="3983811"/>
          </a:xfrm>
          <a:prstGeom prst="cloudCallout">
            <a:avLst>
              <a:gd name="adj1" fmla="val -72424"/>
              <a:gd name="adj2" fmla="val 100375"/>
            </a:avLst>
          </a:prstGeom>
          <a:solidFill>
            <a:srgbClr val="CCFF99"/>
          </a:solidFill>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endParaRPr lang="en-US" sz="3200" dirty="0">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81D97B6E-7932-884B-999C-D08B1D24F088}"/>
              </a:ext>
            </a:extLst>
          </p:cNvPr>
          <p:cNvSpPr txBox="1"/>
          <p:nvPr/>
        </p:nvSpPr>
        <p:spPr>
          <a:xfrm>
            <a:off x="5024673" y="654142"/>
            <a:ext cx="6509830" cy="1815690"/>
          </a:xfrm>
          <a:prstGeom prst="rect">
            <a:avLst/>
          </a:prstGeom>
          <a:noFill/>
        </p:spPr>
        <p:txBody>
          <a:bodyPr wrap="square" rtlCol="0">
            <a:spAutoFit/>
          </a:bodyPr>
          <a:lstStyle/>
          <a:p>
            <a:pPr algn="ctr"/>
            <a:r>
              <a:rPr lang="en-US" sz="3733" b="1" i="1" dirty="0" err="1">
                <a:solidFill>
                  <a:srgbClr val="0000CC"/>
                </a:solidFill>
                <a:latin typeface="Times New Roman" pitchFamily="18" charset="0"/>
                <a:cs typeface="Times New Roman" pitchFamily="18" charset="0"/>
              </a:rPr>
              <a:t>Em</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hãy</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rút</a:t>
            </a:r>
            <a:r>
              <a:rPr lang="en-US" sz="3733" b="1" i="1" dirty="0">
                <a:solidFill>
                  <a:srgbClr val="0000CC"/>
                </a:solidFill>
                <a:latin typeface="Times New Roman" pitchFamily="18" charset="0"/>
                <a:cs typeface="Times New Roman" pitchFamily="18" charset="0"/>
              </a:rPr>
              <a:t> ra </a:t>
            </a:r>
            <a:r>
              <a:rPr lang="en-US" sz="3733" b="1" i="1" dirty="0" err="1">
                <a:solidFill>
                  <a:srgbClr val="0000CC"/>
                </a:solidFill>
                <a:latin typeface="Times New Roman" pitchFamily="18" charset="0"/>
                <a:cs typeface="Times New Roman" pitchFamily="18" charset="0"/>
              </a:rPr>
              <a:t>kết</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luận</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về</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khái</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niệm</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cách</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gieo</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vần</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thanh</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điệu</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ngắt</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nhịp</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của</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thơ</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lục</a:t>
            </a:r>
            <a:r>
              <a:rPr lang="en-US" sz="3733" b="1" i="1" dirty="0">
                <a:solidFill>
                  <a:srgbClr val="0000CC"/>
                </a:solidFill>
                <a:latin typeface="Times New Roman" pitchFamily="18" charset="0"/>
                <a:cs typeface="Times New Roman" pitchFamily="18" charset="0"/>
              </a:rPr>
              <a:t> </a:t>
            </a:r>
            <a:r>
              <a:rPr lang="en-US" sz="3733" b="1" i="1" dirty="0" err="1">
                <a:solidFill>
                  <a:srgbClr val="0000CC"/>
                </a:solidFill>
                <a:latin typeface="Times New Roman" pitchFamily="18" charset="0"/>
                <a:cs typeface="Times New Roman" pitchFamily="18" charset="0"/>
              </a:rPr>
              <a:t>bát</a:t>
            </a:r>
            <a:r>
              <a:rPr lang="en-US" sz="3733" b="1" i="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2983760385"/>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073B5037-0D3D-D843-B23F-302CF4228198}"/>
              </a:ext>
            </a:extLst>
          </p:cNvPr>
          <p:cNvSpPr/>
          <p:nvPr/>
        </p:nvSpPr>
        <p:spPr>
          <a:xfrm>
            <a:off x="3280589" y="89815"/>
            <a:ext cx="7418184" cy="2281476"/>
          </a:xfrm>
          <a:prstGeom prst="round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rtlCol="0" anchor="ctr">
            <a:spAutoFit/>
          </a:bodyPr>
          <a:lstStyle/>
          <a:p>
            <a:pPr algn="just"/>
            <a:r>
              <a:rPr lang="x-none" sz="3200" b="1" dirty="0">
                <a:ln w="0">
                  <a:noFill/>
                </a:ln>
                <a:solidFill>
                  <a:schemeClr val="bg1"/>
                </a:solidFill>
                <a:latin typeface="Times New Roman" panose="02020603050405020304" pitchFamily="18" charset="0"/>
                <a:cs typeface="Times New Roman" panose="02020603050405020304" pitchFamily="18" charset="0"/>
              </a:rPr>
              <a:t>Khái niệm</a:t>
            </a:r>
            <a:r>
              <a:rPr lang="en-US" sz="3200" b="1" dirty="0">
                <a:latin typeface="Times New Roman" panose="02020603050405020304" pitchFamily="18" charset="0"/>
                <a:cs typeface="Times New Roman" panose="02020603050405020304" pitchFamily="18" charset="0"/>
              </a:rPr>
              <a: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Lục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Nam.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6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8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 xmlns:a16="http://schemas.microsoft.com/office/drawing/2014/main" id="{40A3D868-7D12-274F-A7C1-88641A76FFC1}"/>
              </a:ext>
            </a:extLst>
          </p:cNvPr>
          <p:cNvSpPr/>
          <p:nvPr/>
        </p:nvSpPr>
        <p:spPr>
          <a:xfrm>
            <a:off x="2209046" y="2405765"/>
            <a:ext cx="9561271" cy="1736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just"/>
            <a:r>
              <a:rPr lang="en-US" sz="3200" b="1" i="1" dirty="0" err="1">
                <a:latin typeface="Times New Roman" panose="02020603050405020304" pitchFamily="18" charset="0"/>
                <a:cs typeface="Times New Roman" panose="02020603050405020304" pitchFamily="18" charset="0"/>
              </a:rPr>
              <a:t>Cách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gieo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x-none" sz="3200" dirty="0">
                <a:latin typeface="Times New Roman" panose="02020603050405020304" pitchFamily="18" charset="0"/>
                <a:cs typeface="Times New Roman" panose="02020603050405020304" pitchFamily="18" charset="0"/>
              </a:rPr>
              <a:t> </a:t>
            </a:r>
          </a:p>
        </p:txBody>
      </p:sp>
      <p:sp>
        <p:nvSpPr>
          <p:cNvPr id="13" name="Rounded Rectangle 12">
            <a:extLst>
              <a:ext uri="{FF2B5EF4-FFF2-40B4-BE49-F238E27FC236}">
                <a16:creationId xmlns="" xmlns:a16="http://schemas.microsoft.com/office/drawing/2014/main" id="{9C1FF825-4836-1846-A89D-5263E8EDCC4F}"/>
              </a:ext>
            </a:extLst>
          </p:cNvPr>
          <p:cNvSpPr/>
          <p:nvPr/>
        </p:nvSpPr>
        <p:spPr>
          <a:xfrm>
            <a:off x="3280589" y="4222673"/>
            <a:ext cx="7418184" cy="1191816"/>
          </a:xfrm>
          <a:prstGeom prst="round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bodyPr>
          <a:lstStyle/>
          <a:p>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ngắt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chẵn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2/2/2, 2/4/2, 4/4</a:t>
            </a:r>
            <a:endParaRPr lang="x-none" sz="3200" dirty="0">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 xmlns:a16="http://schemas.microsoft.com/office/drawing/2014/main" id="{6A469673-A32B-254F-8DF7-12D5FAEDAA90}"/>
              </a:ext>
            </a:extLst>
          </p:cNvPr>
          <p:cNvSpPr/>
          <p:nvPr/>
        </p:nvSpPr>
        <p:spPr>
          <a:xfrm>
            <a:off x="2209046" y="5506066"/>
            <a:ext cx="9561271" cy="1191816"/>
          </a:xfrm>
          <a:prstGeom prst="roundRect">
            <a:avLst/>
          </a:prstGeom>
          <a:solidFill>
            <a:schemeClr val="tx2">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r>
              <a:rPr lang="en-US" sz="3200" b="1" i="1" dirty="0" err="1">
                <a:solidFill>
                  <a:schemeClr val="bg1"/>
                </a:solidFill>
                <a:latin typeface="Times New Roman" panose="02020603050405020304" pitchFamily="18" charset="0"/>
                <a:cs typeface="Times New Roman" panose="02020603050405020304" pitchFamily="18" charset="0"/>
              </a:rPr>
              <a:t>Về</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thanh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điệu</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tiếng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cặp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lục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bát</a:t>
            </a:r>
            <a:r>
              <a:rPr lang="en-US" sz="3200" dirty="0">
                <a:solidFill>
                  <a:schemeClr val="bg1"/>
                </a:solidFill>
                <a:latin typeface="Times New Roman" panose="02020603050405020304" pitchFamily="18" charset="0"/>
                <a:cs typeface="Times New Roman" panose="02020603050405020304" pitchFamily="18" charset="0"/>
              </a:rPr>
              <a:t>.</a:t>
            </a:r>
            <a:endParaRPr lang="x-none" sz="3200" dirty="0">
              <a:solidFill>
                <a:schemeClr val="bg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88365" y="1212941"/>
            <a:ext cx="2592224" cy="1485056"/>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a:endCxn id="14" idx="1"/>
          </p:cNvCxnSpPr>
          <p:nvPr/>
        </p:nvCxnSpPr>
        <p:spPr>
          <a:xfrm>
            <a:off x="688365" y="4349164"/>
            <a:ext cx="1520681" cy="1752810"/>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a:endCxn id="8" idx="1"/>
          </p:cNvCxnSpPr>
          <p:nvPr/>
        </p:nvCxnSpPr>
        <p:spPr>
          <a:xfrm>
            <a:off x="1512568" y="3274088"/>
            <a:ext cx="696478" cy="0"/>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1512568" y="4069962"/>
            <a:ext cx="1768021" cy="721114"/>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sp>
        <p:nvSpPr>
          <p:cNvPr id="38" name="圆角矩形 21">
            <a:extLst>
              <a:ext uri="{FF2B5EF4-FFF2-40B4-BE49-F238E27FC236}">
                <a16:creationId xmlns="" xmlns:a16="http://schemas.microsoft.com/office/drawing/2014/main" id="{95ECF242-9581-D645-B770-A3A01C85C3D8}"/>
              </a:ext>
            </a:extLst>
          </p:cNvPr>
          <p:cNvSpPr/>
          <p:nvPr/>
        </p:nvSpPr>
        <p:spPr>
          <a:xfrm>
            <a:off x="41093" y="2572599"/>
            <a:ext cx="1632181" cy="1857920"/>
          </a:xfrm>
          <a:prstGeom prst="roundRect">
            <a:avLst/>
          </a:prstGeom>
          <a:solidFill>
            <a:srgbClr val="FF7C80"/>
          </a:solidFill>
          <a:ln/>
        </p:spPr>
        <p:style>
          <a:lnRef idx="3">
            <a:schemeClr val="lt1"/>
          </a:lnRef>
          <a:fillRef idx="1">
            <a:schemeClr val="dk1"/>
          </a:fillRef>
          <a:effectRef idx="1">
            <a:schemeClr val="dk1"/>
          </a:effectRef>
          <a:fontRef idx="minor">
            <a:schemeClr val="lt1"/>
          </a:fontRef>
        </p:style>
        <p:txBody>
          <a:bodyPr lIns="91440" tIns="45720" rIns="91440" bIns="45720" anchor="ctr"/>
          <a:lstStyle/>
          <a:p>
            <a:pPr algn="ctr">
              <a:defRPr/>
            </a:pPr>
            <a:r>
              <a:rPr lang="en-US" altLang="zh-CN" sz="4800" b="1" dirty="0">
                <a:latin typeface="Times New Roman" panose="02020603050405020304" pitchFamily="18" charset="0"/>
                <a:ea typeface="Arial Unicode MS" panose="020B0604020202020204" pitchFamily="34" charset="-122"/>
                <a:cs typeface="Times New Roman" panose="02020603050405020304" pitchFamily="18" charset="0"/>
              </a:rPr>
              <a:t>LỤC BÁT</a:t>
            </a:r>
            <a:endParaRPr lang="zh-CN" altLang="en-US" sz="48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11459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2740</Words>
  <Application>Microsoft Office PowerPoint</Application>
  <PresentationFormat>Custom</PresentationFormat>
  <Paragraphs>499</Paragraphs>
  <Slides>52</Slides>
  <Notes>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USER</cp:lastModifiedBy>
  <cp:revision>108</cp:revision>
  <dcterms:created xsi:type="dcterms:W3CDTF">2021-09-01T02:32:51Z</dcterms:created>
  <dcterms:modified xsi:type="dcterms:W3CDTF">2023-12-13T14:32:43Z</dcterms:modified>
</cp:coreProperties>
</file>