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259" r:id="rId4"/>
    <p:sldId id="260" r:id="rId5"/>
    <p:sldId id="282" r:id="rId6"/>
    <p:sldId id="262" r:id="rId7"/>
    <p:sldId id="270" r:id="rId8"/>
    <p:sldId id="263" r:id="rId9"/>
    <p:sldId id="285" r:id="rId10"/>
    <p:sldId id="273" r:id="rId11"/>
    <p:sldId id="264" r:id="rId12"/>
    <p:sldId id="265" r:id="rId13"/>
    <p:sldId id="271" r:id="rId14"/>
    <p:sldId id="272" r:id="rId15"/>
    <p:sldId id="284" r:id="rId16"/>
    <p:sldId id="268" r:id="rId17"/>
    <p:sldId id="266" r:id="rId18"/>
    <p:sldId id="274" r:id="rId19"/>
    <p:sldId id="275" r:id="rId20"/>
    <p:sldId id="280" r:id="rId21"/>
    <p:sldId id="281" r:id="rId22"/>
    <p:sldId id="276" r:id="rId23"/>
    <p:sldId id="277" r:id="rId24"/>
    <p:sldId id="283" r:id="rId25"/>
    <p:sldId id="279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9" autoAdjust="0"/>
    <p:restoredTop sz="94660"/>
  </p:normalViewPr>
  <p:slideViewPr>
    <p:cSldViewPr>
      <p:cViewPr varScale="1">
        <p:scale>
          <a:sx n="70" d="100"/>
          <a:sy n="70" d="100"/>
        </p:scale>
        <p:origin x="139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4B7789-AAA9-4F35-AE0B-83672E74CBF6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169A9F-D8A4-49BF-97F3-A4E987AAA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08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A1ADE98-5CAC-4823-9BFD-6B43338BEE15}" type="slidenum">
              <a:rPr lang="en-US" smtClean="0"/>
              <a:pPr eaLnBrk="1" hangingPunct="1"/>
              <a:t>4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768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69A9F-D8A4-49BF-97F3-A4E987AAA9E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583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6980B-469C-432B-986D-F0391D02A49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D1F4B-FC15-4855-8604-D09AF43B5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09038"/>
      </p:ext>
    </p:extLst>
  </p:cSld>
  <p:clrMapOvr>
    <a:masterClrMapping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6980B-469C-432B-986D-F0391D02A49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D1F4B-FC15-4855-8604-D09AF43B5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54392"/>
      </p:ext>
    </p:extLst>
  </p:cSld>
  <p:clrMapOvr>
    <a:masterClrMapping/>
  </p:clrMapOvr>
  <p:transition spd="slow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6980B-469C-432B-986D-F0391D02A49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D1F4B-FC15-4855-8604-D09AF43B5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528145"/>
      </p:ext>
    </p:extLst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6980B-469C-432B-986D-F0391D02A49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D1F4B-FC15-4855-8604-D09AF43B5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41745"/>
      </p:ext>
    </p:extLst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6980B-469C-432B-986D-F0391D02A49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D1F4B-FC15-4855-8604-D09AF43B5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471729"/>
      </p:ext>
    </p:extLst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6980B-469C-432B-986D-F0391D02A49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D1F4B-FC15-4855-8604-D09AF43B5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708510"/>
      </p:ext>
    </p:extLst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6980B-469C-432B-986D-F0391D02A49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D1F4B-FC15-4855-8604-D09AF43B5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9270"/>
      </p:ext>
    </p:extLst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6980B-469C-432B-986D-F0391D02A49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D1F4B-FC15-4855-8604-D09AF43B5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21436"/>
      </p:ext>
    </p:extLst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6980B-469C-432B-986D-F0391D02A49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D1F4B-FC15-4855-8604-D09AF43B5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403619"/>
      </p:ext>
    </p:extLst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6980B-469C-432B-986D-F0391D02A49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D1F4B-FC15-4855-8604-D09AF43B5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33648"/>
      </p:ext>
    </p:extLst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6980B-469C-432B-986D-F0391D02A49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D1F4B-FC15-4855-8604-D09AF43B5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91538"/>
      </p:ext>
    </p:extLst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6980B-469C-432B-986D-F0391D02A49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D1F4B-FC15-4855-8604-D09AF43B5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77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800" y="76200"/>
            <a:ext cx="9144000" cy="5638800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 GIẢNG CÔNG NGHỆ LỚP 6</a:t>
            </a:r>
          </a:p>
          <a:p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CHỦ ĐỀ 2: BẢO 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QUẢN VÀ CHẾ BIẾN THỰC PHẨM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4: THỰC PHẨM VÀ DINH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DƯỠNG (TIẾT 3)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7" descr="101120081D7_45213767-H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2895600"/>
            <a:ext cx="4572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ttt159d62db-d920-4dde-a455-efa7f2a08e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2895600"/>
            <a:ext cx="4521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474277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7656478"/>
              </p:ext>
            </p:extLst>
          </p:nvPr>
        </p:nvGraphicFramePr>
        <p:xfrm>
          <a:off x="76202" y="1219200"/>
          <a:ext cx="9067798" cy="55071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791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791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9467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9527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7994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3958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1080654"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Món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ăn</a:t>
                      </a:r>
                      <a:endParaRPr lang="en-US" sz="3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phẩm</a:t>
                      </a:r>
                      <a:endParaRPr lang="en-US" sz="2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4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3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3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giá</a:t>
                      </a:r>
                      <a:endParaRPr lang="en-US" sz="3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tiền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0328">
                <a:tc rowSpan="2"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4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Canh</a:t>
                      </a:r>
                      <a:r>
                        <a:rPr lang="en-US" sz="4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cua</a:t>
                      </a:r>
                      <a:r>
                        <a:rPr lang="en-US" sz="4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Cua</a:t>
                      </a:r>
                      <a:endParaRPr lang="en-US" sz="2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 kg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150 000 đ/kg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806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Rau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muống</a:t>
                      </a:r>
                      <a:endParaRPr lang="en-US" sz="2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mớ</a:t>
                      </a:r>
                      <a:endParaRPr lang="en-US" sz="3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3000đ/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bó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mớ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40328">
                <a:tc rowSpan="2"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3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Đỗ</a:t>
                      </a:r>
                      <a:r>
                        <a:rPr lang="en-US" sz="3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xào</a:t>
                      </a:r>
                      <a:r>
                        <a:rPr lang="en-US" sz="3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thịt</a:t>
                      </a:r>
                      <a:endParaRPr lang="en-US" sz="3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Đỗ</a:t>
                      </a:r>
                      <a:endParaRPr lang="en-US" sz="2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0,4kg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15 000 đ/kg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442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Thịt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nạc</a:t>
                      </a:r>
                      <a:endParaRPr lang="en-US" sz="3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0,2kg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150 000 đ/kg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40328">
                <a:tc rowSpan="2"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Đậu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xốt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cà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chua</a:t>
                      </a:r>
                      <a:endParaRPr lang="en-US" sz="2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Đậu</a:t>
                      </a:r>
                      <a:endParaRPr lang="en-US" sz="3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bìa</a:t>
                      </a:r>
                      <a:endParaRPr lang="en-US" sz="2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5 000đ/</a:t>
                      </a:r>
                      <a:r>
                        <a:rPr lang="en-US" sz="28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bìa</a:t>
                      </a:r>
                      <a:endParaRPr lang="en-US" sz="2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403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Cà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chua</a:t>
                      </a:r>
                      <a:endParaRPr lang="en-US" sz="2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0,2kg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15 000 đ/kg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40328">
                <a:tc gridSpan="5"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TỔNG CHI PHÍ CHO BỮA ĂN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576916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9067800" cy="609600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4.2. Chi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endParaRPr lang="en-US" sz="36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4374659"/>
              </p:ext>
            </p:extLst>
          </p:nvPr>
        </p:nvGraphicFramePr>
        <p:xfrm>
          <a:off x="152400" y="1295398"/>
          <a:ext cx="8915399" cy="54864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093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5093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5112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764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4299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85802"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Món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ăn</a:t>
                      </a:r>
                      <a:endParaRPr lang="en-US" sz="3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phẩm</a:t>
                      </a:r>
                      <a:endParaRPr lang="en-US" sz="2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4000" dirty="0">
                          <a:effectLst/>
                        </a:rPr>
                        <a:t>SL</a:t>
                      </a:r>
                      <a:endParaRPr lang="en-US" sz="400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giá</a:t>
                      </a:r>
                      <a:endParaRPr lang="en-US" sz="3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tiền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8764">
                <a:tc rowSpan="2"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Canh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cua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Cua</a:t>
                      </a:r>
                      <a:endParaRPr lang="en-US" sz="2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 kg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150 000 đ/kg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30.000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35.000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endParaRPr lang="en-US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705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Rau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mồng</a:t>
                      </a:r>
                      <a:r>
                        <a:rPr lang="en-US" sz="24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tơi</a:t>
                      </a:r>
                      <a:endParaRPr lang="en-US" sz="2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3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en-US" sz="3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mớ</a:t>
                      </a:r>
                      <a:endParaRPr lang="en-US" sz="3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5000đ/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bó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mớ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5000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98764">
                <a:tc rowSpan="2"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Đỗ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xào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thịt</a:t>
                      </a:r>
                      <a:endParaRPr lang="en-US" sz="3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Đỗ</a:t>
                      </a:r>
                      <a:endParaRPr lang="en-US" sz="2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0,4kg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15 000 đ/kg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</a:rPr>
                        <a:t>6000 </a:t>
                      </a:r>
                      <a:r>
                        <a:rPr lang="en-US" sz="2000" dirty="0" err="1">
                          <a:effectLst/>
                        </a:rPr>
                        <a:t>đồng</a:t>
                      </a: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36.000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315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Thịt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nạc</a:t>
                      </a:r>
                      <a:endParaRPr lang="en-US" sz="2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0,2kg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150 000 đ/kg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</a:rPr>
                        <a:t>30.000 </a:t>
                      </a:r>
                      <a:r>
                        <a:rPr lang="en-US" sz="2000" dirty="0" err="1">
                          <a:effectLst/>
                        </a:rPr>
                        <a:t>đồng</a:t>
                      </a: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98764">
                <a:tc rowSpan="2"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Đậu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xốt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cà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chua</a:t>
                      </a:r>
                      <a:endParaRPr lang="en-US" sz="2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Đậu</a:t>
                      </a:r>
                      <a:endParaRPr lang="en-US" sz="3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bìa</a:t>
                      </a:r>
                      <a:endParaRPr lang="en-US" sz="3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5 000đ/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bìa</a:t>
                      </a:r>
                      <a:endParaRPr lang="en-US" sz="2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20.000 </a:t>
                      </a:r>
                      <a:r>
                        <a:rPr lang="en-US" sz="1800" dirty="0" err="1">
                          <a:effectLst/>
                        </a:rPr>
                        <a:t>đồng</a:t>
                      </a: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23.000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791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Cà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chua</a:t>
                      </a:r>
                      <a:endParaRPr lang="en-US" sz="2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0,2kg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15 000 đ/kg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</a:rPr>
                        <a:t> 3000 </a:t>
                      </a:r>
                      <a:r>
                        <a:rPr lang="en-US" sz="2000" dirty="0" err="1">
                          <a:effectLst/>
                        </a:rPr>
                        <a:t>đồng</a:t>
                      </a:r>
                      <a:endParaRPr lang="en-US" sz="200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98764">
                <a:tc gridSpan="5"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TỔNG CHI PHÍ CHO BỮA ĂN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94.000 </a:t>
                      </a:r>
                      <a:r>
                        <a:rPr lang="en-US" sz="18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401050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9067800" cy="6096000"/>
          </a:xfrm>
        </p:spPr>
        <p:txBody>
          <a:bodyPr>
            <a:normAutofit/>
          </a:bodyPr>
          <a:lstStyle/>
          <a:p>
            <a:pPr>
              <a:spcBef>
                <a:spcPts val="100"/>
              </a:spcBef>
            </a:pP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4.3.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endParaRPr lang="en-US" sz="3600" dirty="0"/>
          </a:p>
        </p:txBody>
      </p:sp>
      <p:pic>
        <p:nvPicPr>
          <p:cNvPr id="3074" name="Picture 2" descr="D:\giao an cong nghe\CN6 CTST\hình\quy trình phần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9220200" cy="502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66917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endParaRPr lang="en-US" sz="3600" dirty="0"/>
          </a:p>
        </p:txBody>
      </p:sp>
      <p:pic>
        <p:nvPicPr>
          <p:cNvPr id="4098" name="Picture 2" descr="D:\giao an cong nghe\CN6 CTST\hình\Phần 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1173162"/>
            <a:ext cx="9175671" cy="565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3182" y="609600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"/>
              </a:spcBef>
            </a:pP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4.3.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1400488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229600" cy="41116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endParaRPr lang="en-US" sz="3600" dirty="0"/>
          </a:p>
        </p:txBody>
      </p:sp>
      <p:pic>
        <p:nvPicPr>
          <p:cNvPr id="5122" name="Picture 2" descr="D:\giao an cong nghe\CN6 CTST\hình\Phần 4 tinh chi phí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13" y="801806"/>
            <a:ext cx="89916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" y="838200"/>
            <a:ext cx="2819400" cy="53339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7767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90600" y="0"/>
            <a:ext cx="61722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"/>
              </a:spcBef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590581"/>
              </p:ext>
            </p:extLst>
          </p:nvPr>
        </p:nvGraphicFramePr>
        <p:xfrm>
          <a:off x="304800" y="533400"/>
          <a:ext cx="4114800" cy="6324600"/>
        </p:xfrm>
        <a:graphic>
          <a:graphicData uri="http://schemas.openxmlformats.org/drawingml/2006/table">
            <a:tbl>
              <a:tblPr/>
              <a:tblGrid>
                <a:gridCol w="1371600"/>
                <a:gridCol w="1371600"/>
                <a:gridCol w="1371600"/>
              </a:tblGrid>
              <a:tr h="485499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</a:rPr>
                        <a:t>TT</a:t>
                      </a:r>
                      <a:endParaRPr lang="en-US" sz="1000" dirty="0">
                        <a:effectLst/>
                      </a:endParaRPr>
                    </a:p>
                  </a:txBody>
                  <a:tcPr marL="49736" marR="49736" marT="24868" marB="24868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000" b="1">
                          <a:solidFill>
                            <a:srgbClr val="000000"/>
                          </a:solidFill>
                          <a:effectLst/>
                        </a:rPr>
                        <a:t>Các bước thực hiện</a:t>
                      </a:r>
                      <a:endParaRPr lang="vi-VN" sz="1000">
                        <a:effectLst/>
                      </a:endParaRPr>
                    </a:p>
                  </a:txBody>
                  <a:tcPr marL="49736" marR="49736" marT="24868" marB="24868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</a:rPr>
                        <a:t>Chi tiết minh họa</a:t>
                      </a:r>
                      <a:endParaRPr lang="en-US" sz="1000">
                        <a:effectLst/>
                      </a:endParaRPr>
                    </a:p>
                  </a:txBody>
                  <a:tcPr marL="49736" marR="49736" marT="24868" marB="24868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1158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1000" dirty="0">
                        <a:effectLst/>
                      </a:endParaRPr>
                    </a:p>
                  </a:txBody>
                  <a:tcPr marL="49736" marR="49736" marT="24868" marB="24868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</a:rPr>
                        <a:t>Ước tính các loại thực phẩm cần dùng</a:t>
                      </a:r>
                      <a:endParaRPr lang="vi-VN" sz="1000">
                        <a:effectLst/>
                      </a:endParaRPr>
                    </a:p>
                  </a:txBody>
                  <a:tcPr marL="49736" marR="49736" marT="24868" marB="24868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-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</a:rPr>
                        <a:t>Thịt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</a:rPr>
                        <a:t>lợn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: 400 gam</a:t>
                      </a:r>
                      <a:endParaRPr lang="en-US" sz="1000" dirty="0">
                        <a:effectLst/>
                      </a:endParaRPr>
                    </a:p>
                    <a:p>
                      <a:pPr algn="just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- Rau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</a:rPr>
                        <a:t>muống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: 300 gam</a:t>
                      </a:r>
                      <a:endParaRPr lang="en-US" sz="1000" dirty="0">
                        <a:effectLst/>
                      </a:endParaRPr>
                    </a:p>
                    <a:p>
                      <a:pPr algn="just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-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</a:rPr>
                        <a:t>Trứng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: 4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</a:rPr>
                        <a:t>quả</a:t>
                      </a:r>
                      <a:endParaRPr lang="en-US" sz="1000" dirty="0">
                        <a:effectLst/>
                      </a:endParaRPr>
                    </a:p>
                    <a:p>
                      <a:pPr algn="just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-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</a:rPr>
                        <a:t>Gạo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: 400 gam</a:t>
                      </a:r>
                      <a:endParaRPr lang="en-US" sz="1000" dirty="0">
                        <a:effectLst/>
                      </a:endParaRPr>
                    </a:p>
                  </a:txBody>
                  <a:tcPr marL="49736" marR="49736" marT="24868" marB="24868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15931"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sz="1000">
                        <a:effectLst/>
                      </a:endParaRPr>
                    </a:p>
                  </a:txBody>
                  <a:tcPr marL="49736" marR="49736" marT="24868" marB="24868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</a:rPr>
                        <a:t>Tính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 chi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</a:rPr>
                        <a:t>phí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</a:rPr>
                        <a:t>cho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</a:rPr>
                        <a:t>các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</a:rPr>
                        <a:t>loại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</a:rPr>
                        <a:t>thực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</a:rPr>
                        <a:t>phẩm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</a:rPr>
                        <a:t>cần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</a:rPr>
                        <a:t>dùng</a:t>
                      </a:r>
                      <a:endParaRPr lang="en-US" sz="1000" dirty="0">
                        <a:effectLst/>
                      </a:endParaRPr>
                    </a:p>
                  </a:txBody>
                  <a:tcPr marL="49736" marR="49736" marT="24868" marB="24868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-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</a:rPr>
                        <a:t>Tiền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</a:rPr>
                        <a:t>mua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</a:rPr>
                        <a:t>thịt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</a:rPr>
                        <a:t>lợn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:</a:t>
                      </a:r>
                      <a:endParaRPr lang="en-US" sz="1000" dirty="0">
                        <a:effectLst/>
                      </a:endParaRPr>
                    </a:p>
                    <a:p>
                      <a:pPr algn="just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15 000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</a:rPr>
                        <a:t>đồng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/100g  x 400g</a:t>
                      </a:r>
                      <a:endParaRPr lang="en-US" sz="1000" dirty="0">
                        <a:effectLst/>
                      </a:endParaRPr>
                    </a:p>
                    <a:p>
                      <a:pPr algn="just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 = 60 000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</a:rPr>
                        <a:t>đồng</a:t>
                      </a:r>
                      <a:endParaRPr lang="en-US" sz="1000" dirty="0">
                        <a:effectLst/>
                      </a:endParaRPr>
                    </a:p>
                    <a:p>
                      <a:pPr algn="just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-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</a:rPr>
                        <a:t>Tiền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</a:rPr>
                        <a:t>mua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</a:rPr>
                        <a:t>rau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</a:rPr>
                        <a:t>muống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:</a:t>
                      </a:r>
                      <a:endParaRPr lang="en-US" sz="1000" dirty="0">
                        <a:effectLst/>
                      </a:endParaRPr>
                    </a:p>
                    <a:p>
                      <a:pPr algn="just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4 000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</a:rPr>
                        <a:t>đồng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/100g x 300g</a:t>
                      </a:r>
                      <a:endParaRPr lang="en-US" sz="1000" dirty="0">
                        <a:effectLst/>
                      </a:endParaRPr>
                    </a:p>
                    <a:p>
                      <a:pPr algn="just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= 12 000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</a:rPr>
                        <a:t>đồng</a:t>
                      </a:r>
                      <a:endParaRPr lang="en-US" sz="1000" dirty="0">
                        <a:effectLst/>
                      </a:endParaRPr>
                    </a:p>
                    <a:p>
                      <a:pPr algn="just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-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</a:rPr>
                        <a:t>Tiền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</a:rPr>
                        <a:t>mua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</a:rPr>
                        <a:t>trứng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:</a:t>
                      </a:r>
                      <a:endParaRPr lang="en-US" sz="1000" dirty="0">
                        <a:effectLst/>
                      </a:endParaRPr>
                    </a:p>
                    <a:p>
                      <a:pPr algn="just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3 000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</a:rPr>
                        <a:t>đồng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 /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</a:rPr>
                        <a:t>quả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 x 4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</a:rPr>
                        <a:t>quả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  </a:t>
                      </a:r>
                      <a:endParaRPr lang="en-US" sz="1000" dirty="0">
                        <a:effectLst/>
                      </a:endParaRPr>
                    </a:p>
                    <a:p>
                      <a:pPr algn="just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= 12 000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</a:rPr>
                        <a:t>đồng</a:t>
                      </a:r>
                      <a:endParaRPr lang="en-US" sz="1000" dirty="0">
                        <a:effectLst/>
                      </a:endParaRPr>
                    </a:p>
                    <a:p>
                      <a:pPr algn="just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-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</a:rPr>
                        <a:t>Tiền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</a:rPr>
                        <a:t>mua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</a:rPr>
                        <a:t>gạo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:</a:t>
                      </a:r>
                      <a:endParaRPr lang="en-US" sz="1000" dirty="0">
                        <a:effectLst/>
                      </a:endParaRPr>
                    </a:p>
                    <a:p>
                      <a:pPr algn="just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2 000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</a:rPr>
                        <a:t>đồng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/100g x 400g</a:t>
                      </a:r>
                      <a:endParaRPr lang="en-US" sz="1000" dirty="0">
                        <a:effectLst/>
                      </a:endParaRPr>
                    </a:p>
                    <a:p>
                      <a:pPr algn="just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= 8 000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</a:rPr>
                        <a:t>đồng</a:t>
                      </a:r>
                      <a:endParaRPr lang="en-US" sz="1000" dirty="0">
                        <a:effectLst/>
                      </a:endParaRPr>
                    </a:p>
                  </a:txBody>
                  <a:tcPr marL="49736" marR="49736" marT="24868" marB="24868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11585"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3.</a:t>
                      </a:r>
                      <a:endParaRPr lang="en-US" sz="1000">
                        <a:effectLst/>
                      </a:endParaRPr>
                    </a:p>
                  </a:txBody>
                  <a:tcPr marL="49736" marR="49736" marT="24868" marB="24868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Tính chi phí cho mỗi bữa ăn</a:t>
                      </a:r>
                      <a:endParaRPr lang="en-US" sz="1000">
                        <a:effectLst/>
                      </a:endParaRPr>
                    </a:p>
                  </a:txBody>
                  <a:tcPr marL="49736" marR="49736" marT="24868" marB="24868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60 000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</a:rPr>
                        <a:t>đồng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 + 12 000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</a:rPr>
                        <a:t>đồng</a:t>
                      </a:r>
                      <a:endParaRPr lang="en-US" sz="1000" dirty="0">
                        <a:effectLst/>
                      </a:endParaRPr>
                    </a:p>
                    <a:p>
                      <a:pPr algn="just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+ 12 000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</a:rPr>
                        <a:t>đồng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 + 8 000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</a:rPr>
                        <a:t>đồng</a:t>
                      </a:r>
                      <a:endParaRPr lang="en-US" sz="1000" dirty="0">
                        <a:effectLst/>
                      </a:endParaRPr>
                    </a:p>
                    <a:p>
                      <a:pPr algn="just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= 92 000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</a:rPr>
                        <a:t>đồng</a:t>
                      </a:r>
                      <a:endParaRPr lang="en-US" sz="1000" dirty="0">
                        <a:effectLst/>
                      </a:endParaRPr>
                    </a:p>
                  </a:txBody>
                  <a:tcPr marL="49736" marR="49736" marT="24868" marB="24868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28066"/>
            <a:ext cx="4489315" cy="632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39932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SGK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915400" cy="5867400"/>
          </a:xfrm>
        </p:spPr>
        <p:txBody>
          <a:bodyPr>
            <a:normAutofit fontScale="92500" lnSpcReduction="10000"/>
          </a:bodyPr>
          <a:lstStyle/>
          <a:p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cụng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4.5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4.2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3.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HS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15142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411162"/>
          </a:xfrm>
        </p:spPr>
        <p:txBody>
          <a:bodyPr>
            <a:no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SGK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632619"/>
            <a:ext cx="89154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"/>
              </a:spcBef>
            </a:pP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632619"/>
            <a:ext cx="8763000" cy="6225381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>
              <a:buNone/>
            </a:pPr>
            <a:r>
              <a:rPr lang="en-US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9495"/>
              </p:ext>
            </p:extLst>
          </p:nvPr>
        </p:nvGraphicFramePr>
        <p:xfrm>
          <a:off x="76200" y="3733801"/>
          <a:ext cx="9067800" cy="29973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570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61074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55755">
                <a:tc>
                  <a:txBody>
                    <a:bodyPr/>
                    <a:lstStyle/>
                    <a:p>
                      <a:pPr marR="152400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Tên</a:t>
                      </a:r>
                      <a:r>
                        <a:rPr lang="en-US" sz="2800" baseline="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một</a:t>
                      </a:r>
                      <a:r>
                        <a:rPr lang="en-US" sz="2800" baseline="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số</a:t>
                      </a:r>
                      <a:r>
                        <a:rPr lang="en-US" sz="2800" baseline="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món</a:t>
                      </a:r>
                      <a:r>
                        <a:rPr lang="en-US" sz="2800" baseline="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ăn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Chất</a:t>
                      </a:r>
                      <a:r>
                        <a:rPr lang="en-US" sz="2800" baseline="0" dirty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dinh</a:t>
                      </a:r>
                      <a:r>
                        <a:rPr lang="en-US" sz="2800" baseline="0" dirty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dưỡng</a:t>
                      </a:r>
                      <a:r>
                        <a:rPr lang="en-US" sz="2800" baseline="0" dirty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cung</a:t>
                      </a:r>
                      <a:r>
                        <a:rPr lang="en-US" sz="2800" baseline="0" dirty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cấp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62188">
                <a:tc>
                  <a:txBody>
                    <a:bodyPr/>
                    <a:lstStyle/>
                    <a:p>
                      <a:pPr marR="152400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Tôm</a:t>
                      </a:r>
                      <a:r>
                        <a:rPr lang="en-US" sz="28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rang </a:t>
                      </a:r>
                      <a:r>
                        <a:rPr lang="en-US" sz="280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thịt</a:t>
                      </a:r>
                      <a:r>
                        <a:rPr lang="en-US" sz="28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</a:t>
                      </a:r>
                      <a:r>
                        <a:rPr lang="en-US" sz="28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chỉ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Cung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cấp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chất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đạm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07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9788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4078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631366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SGK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763000" cy="5943600"/>
          </a:xfrm>
        </p:spPr>
        <p:txBody>
          <a:bodyPr/>
          <a:lstStyle/>
          <a:p>
            <a:pPr marL="0" indent="0">
              <a:buNone/>
            </a:pP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6464430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SGK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38200"/>
            <a:ext cx="8991600" cy="5943600"/>
          </a:xfrm>
        </p:spPr>
        <p:txBody>
          <a:bodyPr/>
          <a:lstStyle/>
          <a:p>
            <a:pPr marL="0" indent="0">
              <a:buNone/>
            </a:pP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4.5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4.2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46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562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TIÊU</a:t>
            </a:r>
          </a:p>
          <a:p>
            <a:pPr>
              <a:buFontTx/>
              <a:buChar char="-"/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83088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giao an cong nghe\CN6 CTST\hình\bảng 4.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5970"/>
            <a:ext cx="7239000" cy="692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76171"/>
      </p:ext>
    </p:extLst>
  </p:cSld>
  <p:clrMapOvr>
    <a:masterClrMapping/>
  </p:clrMapOvr>
  <p:transition spd="slow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giao an cong nghe\CN6 CTST\hình\hĩnh.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51"/>
            <a:ext cx="9144000" cy="679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74363"/>
      </p:ext>
    </p:extLst>
  </p:cSld>
  <p:clrMapOvr>
    <a:masterClrMapping/>
  </p:clrMapOvr>
  <p:transition spd="slow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SGK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902627"/>
              </p:ext>
            </p:extLst>
          </p:nvPr>
        </p:nvGraphicFramePr>
        <p:xfrm>
          <a:off x="-1" y="1142998"/>
          <a:ext cx="9144002" cy="48006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23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06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191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81000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85800">
                <a:tc gridSpan="2"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endParaRPr lang="en-US" sz="2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bước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quy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endParaRPr lang="en-US" sz="2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Chi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minh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họa</a:t>
                      </a:r>
                      <a:endParaRPr lang="en-US" sz="2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85800">
                <a:tc gridSpan="4"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Xây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dựng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bữa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dinh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dưỡng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hợp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</a:t>
                      </a:r>
                      <a:endParaRPr lang="en-US" sz="2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71601"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R="152400"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Lập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danh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món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từng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loại</a:t>
                      </a:r>
                      <a:endParaRPr lang="en-US" sz="2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52400"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R="152400"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Chọn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món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chính</a:t>
                      </a:r>
                      <a:endParaRPr lang="en-US" sz="2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52400"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R="152400"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Chon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thêm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món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kèm</a:t>
                      </a:r>
                      <a:endParaRPr lang="en-US" sz="2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52400"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R="152400"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thiện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bữa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ăn</a:t>
                      </a:r>
                      <a:endParaRPr lang="en-US" sz="2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52400"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590089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SGK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3268917"/>
              </p:ext>
            </p:extLst>
          </p:nvPr>
        </p:nvGraphicFramePr>
        <p:xfrm>
          <a:off x="76199" y="1066800"/>
          <a:ext cx="9067802" cy="52294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46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8453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25864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29343">
                <a:tc gridSpan="3"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3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Tính</a:t>
                      </a:r>
                      <a:r>
                        <a:rPr lang="en-US" sz="3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toán</a:t>
                      </a:r>
                      <a:r>
                        <a:rPr lang="en-US" sz="3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chi </a:t>
                      </a:r>
                      <a:r>
                        <a:rPr lang="en-US" sz="3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phí</a:t>
                      </a:r>
                      <a:r>
                        <a:rPr lang="en-US" sz="3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3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bữa</a:t>
                      </a:r>
                      <a:r>
                        <a:rPr lang="en-US" sz="3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ăn</a:t>
                      </a:r>
                      <a:endParaRPr lang="en-US" sz="3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58685"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Ước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tính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mỗi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loại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phẩm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cần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endParaRPr lang="en-US" sz="2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58685"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Tính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chi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phí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mỗi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loại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phẩm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cần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endParaRPr lang="en-US" sz="2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29343"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Tính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chi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phí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mỗi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món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ăn</a:t>
                      </a:r>
                      <a:endParaRPr lang="en-US" sz="2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29343">
                <a:tc>
                  <a:txBody>
                    <a:bodyPr/>
                    <a:lstStyle/>
                    <a:p>
                      <a:pPr marR="152400" algn="ctr"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Tính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chi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phí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bữa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ăn</a:t>
                      </a:r>
                      <a:endParaRPr lang="en-US" sz="2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52400"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501906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19600"/>
            <a:ext cx="8229600" cy="236220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 descr="D:\giao an cong nghe\CN6 CTST\pngtree-hand-holding-black-pen-icon-flat-style-png-image_20049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228600" y="3048000"/>
            <a:ext cx="28194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362486"/>
            <a:ext cx="2286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124200" y="818465"/>
            <a:ext cx="4572000" cy="55313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đạm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290455" y="1385456"/>
            <a:ext cx="5638800" cy="66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4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4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048000" y="1905000"/>
            <a:ext cx="4495800" cy="773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31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3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béo</a:t>
            </a:r>
            <a:endParaRPr lang="en-US" sz="31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200400" y="2981047"/>
            <a:ext cx="4495800" cy="773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endParaRPr lang="en-US" sz="3100" dirty="0"/>
          </a:p>
        </p:txBody>
      </p:sp>
      <p:sp>
        <p:nvSpPr>
          <p:cNvPr id="11" name="Rectangle 10"/>
          <p:cNvSpPr/>
          <p:nvPr/>
        </p:nvSpPr>
        <p:spPr>
          <a:xfrm>
            <a:off x="3200400" y="2655648"/>
            <a:ext cx="59436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1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1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31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vitamin </a:t>
            </a:r>
            <a:r>
              <a:rPr lang="en-US" sz="31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1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1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31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100" dirty="0"/>
          </a:p>
        </p:txBody>
      </p:sp>
      <p:cxnSp>
        <p:nvCxnSpPr>
          <p:cNvPr id="13" name="Straight Arrow Connector 12"/>
          <p:cNvCxnSpPr>
            <a:stCxn id="6" idx="3"/>
            <a:endCxn id="7" idx="1"/>
          </p:cNvCxnSpPr>
          <p:nvPr/>
        </p:nvCxnSpPr>
        <p:spPr>
          <a:xfrm flipV="1">
            <a:off x="2286000" y="1095033"/>
            <a:ext cx="838200" cy="9599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" idx="3"/>
          </p:cNvCxnSpPr>
          <p:nvPr/>
        </p:nvCxnSpPr>
        <p:spPr>
          <a:xfrm flipV="1">
            <a:off x="2286000" y="1607459"/>
            <a:ext cx="990600" cy="447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6" idx="3"/>
          </p:cNvCxnSpPr>
          <p:nvPr/>
        </p:nvCxnSpPr>
        <p:spPr>
          <a:xfrm>
            <a:off x="2286000" y="2054984"/>
            <a:ext cx="914400" cy="2368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6" idx="3"/>
          </p:cNvCxnSpPr>
          <p:nvPr/>
        </p:nvCxnSpPr>
        <p:spPr>
          <a:xfrm>
            <a:off x="2286000" y="2054984"/>
            <a:ext cx="914400" cy="13128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252728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304801" y="1295400"/>
            <a:ext cx="8763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0" hangingPunct="0"/>
            <a:r>
              <a:rPr lang="en-US" sz="36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600" b="1" dirty="0" smtClean="0">
                <a:solidFill>
                  <a:srgbClr val="0000FF"/>
                </a:solidFill>
                <a:latin typeface="VNI-Times" pitchFamily="2" charset="0"/>
              </a:rPr>
              <a:t>/SGK </a:t>
            </a:r>
            <a:r>
              <a:rPr lang="en-US" sz="3600" b="1" dirty="0" err="1" smtClean="0">
                <a:solidFill>
                  <a:srgbClr val="0000FF"/>
                </a:solidFill>
                <a:latin typeface="VNI-Times" pitchFamily="2" charset="0"/>
              </a:rPr>
              <a:t>trang</a:t>
            </a:r>
            <a:r>
              <a:rPr lang="en-US" sz="3600" b="1" dirty="0" smtClean="0">
                <a:solidFill>
                  <a:srgbClr val="0000FF"/>
                </a:solidFill>
                <a:latin typeface="VNI-Times" pitchFamily="2" charset="0"/>
              </a:rPr>
              <a:t> 31.</a:t>
            </a:r>
            <a:endParaRPr lang="en-US" sz="3600" b="1" dirty="0">
              <a:solidFill>
                <a:srgbClr val="0000FF"/>
              </a:solidFill>
              <a:latin typeface="VNI-Times" pitchFamily="2" charset="0"/>
            </a:endParaRPr>
          </a:p>
          <a:p>
            <a:pPr algn="just" eaLnBrk="0" hangingPunct="0"/>
            <a:endParaRPr lang="en-US" sz="3600" b="1" dirty="0">
              <a:solidFill>
                <a:srgbClr val="FF00FF"/>
              </a:solidFill>
              <a:latin typeface="VNI-Times" pitchFamily="2" charset="0"/>
            </a:endParaRPr>
          </a:p>
        </p:txBody>
      </p:sp>
      <p:sp>
        <p:nvSpPr>
          <p:cNvPr id="37900" name="Text Box 12"/>
          <p:cNvSpPr txBox="1">
            <a:spLocks noChangeArrowheads="1"/>
          </p:cNvSpPr>
          <p:nvPr/>
        </p:nvSpPr>
        <p:spPr bwMode="auto">
          <a:xfrm>
            <a:off x="3534063" y="228600"/>
            <a:ext cx="230822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Dặndò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901" name="Line 13"/>
          <p:cNvSpPr>
            <a:spLocks noChangeShapeType="1"/>
          </p:cNvSpPr>
          <p:nvPr/>
        </p:nvSpPr>
        <p:spPr bwMode="auto">
          <a:xfrm>
            <a:off x="2124075" y="5589588"/>
            <a:ext cx="503238" cy="7143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586206"/>
      </p:ext>
    </p:extLst>
  </p:cSld>
  <p:clrMapOvr>
    <a:masterClrMapping/>
  </p:clrMapOvr>
  <p:transition>
    <p:checke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7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7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9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NATA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00" grpId="0"/>
      <p:bldP spid="3790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63976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85800"/>
            <a:ext cx="8915400" cy="6096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4.1. </a:t>
            </a:r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endParaRPr lang="en-US" sz="3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 algn="ctr">
              <a:buNone/>
            </a:pP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endParaRPr lang="en-US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3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63685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I:\angie-nha-be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6"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2" descr="G:\My Documents\My Pictures\DKTC\ssu.jpg"/>
          <p:cNvPicPr>
            <a:picLocks noChangeAspect="1" noChangeArrowheads="1"/>
          </p:cNvPicPr>
          <p:nvPr/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88" y="3995738"/>
            <a:ext cx="3937000" cy="2547937"/>
          </a:xfrm>
          <a:prstGeom prst="rect">
            <a:avLst/>
          </a:prstGeom>
          <a:noFill/>
          <a:ln w="1270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3" descr="G:\My Documents\My Pictures\DKTC\cad.jpg"/>
          <p:cNvPicPr>
            <a:picLocks noChangeAspect="1" noChangeArrowheads="1"/>
          </p:cNvPicPr>
          <p:nvPr/>
        </p:nvPicPr>
        <p:blipFill>
          <a:blip r:embed="rId5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13" y="1120775"/>
            <a:ext cx="3968750" cy="2571750"/>
          </a:xfrm>
          <a:prstGeom prst="rect">
            <a:avLst/>
          </a:prstGeom>
          <a:noFill/>
          <a:ln w="1270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4" descr="G:\My Documents\My Pictures\DKTC\hq1.jpg"/>
          <p:cNvPicPr>
            <a:picLocks noChangeAspect="1" noChangeArrowheads="1"/>
          </p:cNvPicPr>
          <p:nvPr/>
        </p:nvPicPr>
        <p:blipFill>
          <a:blip r:embed="rId6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58"/>
          <a:stretch>
            <a:fillRect/>
          </a:stretch>
        </p:blipFill>
        <p:spPr bwMode="auto">
          <a:xfrm>
            <a:off x="396875" y="3984625"/>
            <a:ext cx="3948113" cy="2619375"/>
          </a:xfrm>
          <a:prstGeom prst="rect">
            <a:avLst/>
          </a:prstGeom>
          <a:noFill/>
          <a:ln w="1270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5" descr="G:\My Documents\My Pictures\DKTC\my.jpg"/>
          <p:cNvPicPr>
            <a:picLocks noChangeAspect="1" noChangeArrowheads="1"/>
          </p:cNvPicPr>
          <p:nvPr/>
        </p:nvPicPr>
        <p:blipFill>
          <a:blip r:embed="rId7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120775"/>
            <a:ext cx="3925888" cy="2543175"/>
          </a:xfrm>
          <a:prstGeom prst="rect">
            <a:avLst/>
          </a:prstGeom>
          <a:noFill/>
          <a:ln w="1270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197831" y="107116"/>
            <a:ext cx="4740400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4400" b="1" dirty="0">
                <a:ln w="11430"/>
                <a:solidFill>
                  <a:srgbClr val="A5002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4400" b="1" dirty="0" err="1">
                <a:ln w="11430"/>
                <a:solidFill>
                  <a:srgbClr val="A5002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400" b="1" dirty="0">
                <a:ln w="11430"/>
                <a:solidFill>
                  <a:srgbClr val="A5002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A5002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400" b="1" dirty="0">
                <a:ln w="11430"/>
                <a:solidFill>
                  <a:srgbClr val="A5002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A5002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4400" b="1" dirty="0">
              <a:ln w="11430"/>
              <a:solidFill>
                <a:srgbClr val="A5002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0605" y="6027838"/>
            <a:ext cx="419377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ln w="1905"/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ln w="1905"/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905"/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b="1" dirty="0">
                <a:ln w="1905"/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905"/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n w="1905"/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905"/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ln w="1905"/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905"/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khoáng</a:t>
            </a:r>
            <a:endParaRPr lang="en-US" sz="3200" b="1" dirty="0">
              <a:ln w="1905"/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49431" y="6006683"/>
            <a:ext cx="176843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ln w="1905"/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ln w="1905"/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905"/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béo</a:t>
            </a:r>
            <a:endParaRPr lang="en-US" sz="3200" b="1" dirty="0">
              <a:ln w="1905"/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57290" y="3071810"/>
            <a:ext cx="206017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ln w="1905"/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ln w="1905"/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905"/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bột</a:t>
            </a:r>
            <a:endParaRPr lang="en-US" sz="3200" b="1" dirty="0">
              <a:ln w="1905"/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857884" y="3090996"/>
            <a:ext cx="192713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ln w="1905"/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ln w="1905"/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905"/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đạm</a:t>
            </a:r>
            <a:endParaRPr lang="en-US" sz="3200" b="1" dirty="0">
              <a:ln w="1905"/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16063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0416" y="4114800"/>
            <a:ext cx="5647893" cy="22860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xào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luộc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mặn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rán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rang …).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D:\giao an cong nghe\CN6 CTST\pngtree-hand-holding-black-pen-icon-flat-style-png-image_20049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9536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76200" y="1706562"/>
            <a:ext cx="1905000" cy="3627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3307" y="990600"/>
            <a:ext cx="2819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86000" y="1405371"/>
            <a:ext cx="2819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62707" y="1405765"/>
            <a:ext cx="624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997343" y="2274238"/>
            <a:ext cx="6248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en-US" dirty="0"/>
          </a:p>
        </p:txBody>
      </p:sp>
      <p:cxnSp>
        <p:nvCxnSpPr>
          <p:cNvPr id="12" name="Straight Arrow Connector 11"/>
          <p:cNvCxnSpPr>
            <a:stCxn id="6" idx="3"/>
          </p:cNvCxnSpPr>
          <p:nvPr/>
        </p:nvCxnSpPr>
        <p:spPr>
          <a:xfrm flipV="1">
            <a:off x="1828800" y="1905000"/>
            <a:ext cx="1133907" cy="16152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" idx="3"/>
          </p:cNvCxnSpPr>
          <p:nvPr/>
        </p:nvCxnSpPr>
        <p:spPr>
          <a:xfrm flipV="1">
            <a:off x="1828800" y="3289900"/>
            <a:ext cx="990600" cy="2303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6" idx="3"/>
            <a:endCxn id="3" idx="1"/>
          </p:cNvCxnSpPr>
          <p:nvPr/>
        </p:nvCxnSpPr>
        <p:spPr>
          <a:xfrm>
            <a:off x="1828800" y="3520281"/>
            <a:ext cx="1161616" cy="17375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/>
        </p:nvSpPr>
        <p:spPr>
          <a:xfrm>
            <a:off x="876300" y="99219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endParaRPr lang="en-US" sz="3600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43307" y="738981"/>
            <a:ext cx="9067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4.1. </a:t>
            </a:r>
            <a:r>
              <a:rPr lang="en-US" sz="39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3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3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3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9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Font typeface="Arial" pitchFamily="34" charset="0"/>
              <a:buNone/>
            </a:pPr>
            <a:endParaRPr lang="en-US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1254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63976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85800"/>
            <a:ext cx="8915400" cy="6096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4.2. Chi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1210224"/>
            <a:ext cx="165301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cua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rgbClr val="FFFF00">
                    <a:alpha val="6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8036" y="3962400"/>
            <a:ext cx="188224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xào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thịt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rgbClr val="FFFF00">
                    <a:alpha val="6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80896" y="1227331"/>
            <a:ext cx="23627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Rau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mồng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tơi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19600" y="3910104"/>
            <a:ext cx="147187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heo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rgbClr val="FFFF00">
                    <a:alpha val="6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2800" y="1281903"/>
            <a:ext cx="167385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Cua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đồng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rgbClr val="FFFF00">
                    <a:alpha val="6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37708" y="3910104"/>
            <a:ext cx="16709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que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rgbClr val="FFFF00">
                    <a:alpha val="6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giao an cong nghe\CN6 CTST\hình\huong-dan-nau-canh-cua-rau-muong-dam-da-ngon-mieng-PfFqU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96" y="1723723"/>
            <a:ext cx="2065404" cy="207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giao an cong nghe\CN6 CTST\hình\cua-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643" y="1872312"/>
            <a:ext cx="1817013" cy="14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G:\My Documents\My Pictures\DKTC\DSCN2767 copy.png"/>
          <p:cNvPicPr>
            <a:picLocks noChangeAspect="1" noChangeArrowheads="1"/>
          </p:cNvPicPr>
          <p:nvPr/>
        </p:nvPicPr>
        <p:blipFill>
          <a:blip r:embed="rId4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967" y="4600432"/>
            <a:ext cx="1646076" cy="151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D:\giao an cong nghe\CN6 CTST\hình\dau-que-xao-thit-ga-b049f5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36" y="4433324"/>
            <a:ext cx="295656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G:\My Documents\My Pictures\DKTC\DSC06770 copy.png"/>
          <p:cNvPicPr>
            <a:picLocks noChangeAspect="1" noChangeArrowheads="1"/>
          </p:cNvPicPr>
          <p:nvPr/>
        </p:nvPicPr>
        <p:blipFill>
          <a:blip r:embed="rId6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433324"/>
            <a:ext cx="2030413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57385" y="4555913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=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41048" y="4740578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aseline="-25000" dirty="0"/>
              <a:t>+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95096" y="2148633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=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891478" y="2168085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aseline="-25000" dirty="0"/>
              <a:t>+</a:t>
            </a:r>
          </a:p>
        </p:txBody>
      </p:sp>
      <p:pic>
        <p:nvPicPr>
          <p:cNvPr id="1029" name="Picture 5" descr="D:\giao an cong nghe\CN6 CTST\hình\mồng tơ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503" y="1723723"/>
            <a:ext cx="1700427" cy="152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0757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10" grpId="0"/>
      <p:bldP spid="12" grpId="0"/>
      <p:bldP spid="14" grpId="0"/>
      <p:bldP spid="16" grpId="0"/>
      <p:bldP spid="4" grpId="0"/>
      <p:bldP spid="23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63976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85800"/>
            <a:ext cx="8915400" cy="6096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4.2. Chi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endParaRPr lang="en-US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1284" y="2488516"/>
            <a:ext cx="261001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sốt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chua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rgbClr val="FFFF00">
                    <a:alpha val="6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38800" y="1210224"/>
            <a:ext cx="131478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hũ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rgbClr val="FFFF00">
                    <a:alpha val="6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02444" y="4061255"/>
            <a:ext cx="145264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chua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rgbClr val="FFFF00">
                    <a:alpha val="6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giao an cong nghe\CN6 CTST\hình\dau-sot-ca-chua-1-e14689756948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1" y="3317081"/>
            <a:ext cx="3213368" cy="201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giao an cong nghe\CN6 CTST\hình\dung-an-qua-nhieu-dau-phu-boi-nhung-tac-hai-khung-khiep-nay-1-1558284186-88-width665height4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140" y="1698264"/>
            <a:ext cx="2377060" cy="160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giao an cong nghe\CN6 CTST\hình\ca_chu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140" y="4821333"/>
            <a:ext cx="2381251" cy="178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/>
          <p:cNvCxnSpPr/>
          <p:nvPr/>
        </p:nvCxnSpPr>
        <p:spPr>
          <a:xfrm flipV="1">
            <a:off x="3292689" y="2590800"/>
            <a:ext cx="1645451" cy="14704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292689" y="4061255"/>
            <a:ext cx="1645451" cy="15013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07760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2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9067800" cy="6096000"/>
          </a:xfrm>
        </p:spPr>
        <p:txBody>
          <a:bodyPr/>
          <a:lstStyle/>
          <a:p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4.2. Chi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 algn="just">
              <a:buNone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Chi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Chi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) = chi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+ chi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2 + ….</a:t>
            </a:r>
          </a:p>
          <a:p>
            <a:pPr marL="0" indent="0" algn="just">
              <a:buNone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Chi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= chi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+ chi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2 + …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1052741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inh dưỡng là gì- Thế nào là dinh dưỡng cân bằng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5444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1183</Words>
  <Application>Microsoft Office PowerPoint</Application>
  <PresentationFormat>On-screen Show (4:3)</PresentationFormat>
  <Paragraphs>215</Paragraphs>
  <Slides>25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Times New Roman</vt:lpstr>
      <vt:lpstr>VNI-Times</vt:lpstr>
      <vt:lpstr>Office Theme</vt:lpstr>
      <vt:lpstr>PowerPoint Presentation</vt:lpstr>
      <vt:lpstr>PowerPoint Presentation</vt:lpstr>
      <vt:lpstr>4. Xây dựng bữa ăn dinh dưỡng, hợp lý</vt:lpstr>
      <vt:lpstr>PowerPoint Presentation</vt:lpstr>
      <vt:lpstr>PowerPoint Presentation</vt:lpstr>
      <vt:lpstr>4. Xây dựng bữa ăn dinh dưỡng, hợp lý</vt:lpstr>
      <vt:lpstr>4. Xây dựng bữa ăn dinh dưỡng, hợp lý</vt:lpstr>
      <vt:lpstr>4. Xây dựng bữa ăn dinh dưỡng, hợp lý</vt:lpstr>
      <vt:lpstr>PowerPoint Presentation</vt:lpstr>
      <vt:lpstr>4. Xây dựng bữa ăn dinh dưỡng, hợp lý</vt:lpstr>
      <vt:lpstr>4. Xây dựng bữa ăn dinh dưỡng, hợp lý</vt:lpstr>
      <vt:lpstr>4. Xây dựng bữa ăn dinh dưỡng, hợp lý</vt:lpstr>
      <vt:lpstr>4. Xây dựng bữa ăn dinh dưỡng, hợp lý</vt:lpstr>
      <vt:lpstr>4. Xây dựng bữa ăn dinh dưỡng, hợp lý</vt:lpstr>
      <vt:lpstr>PowerPoint Presentation</vt:lpstr>
      <vt:lpstr>Bài tập vận dụng trong SGK</vt:lpstr>
      <vt:lpstr>Hướng dẫn phần vận dụng ở SGK</vt:lpstr>
      <vt:lpstr>Hướng dẫn phần vận dụng ở SGK</vt:lpstr>
      <vt:lpstr>Hướng dẫn phần vận dụng ở SGK</vt:lpstr>
      <vt:lpstr>PowerPoint Presentation</vt:lpstr>
      <vt:lpstr>PowerPoint Presentation</vt:lpstr>
      <vt:lpstr>Hướng dẫn phần vận dụng ở SGK</vt:lpstr>
      <vt:lpstr>Hướng dẫn phần vận dụng ở SGK</vt:lpstr>
      <vt:lpstr>Ghi nhớ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USER</cp:lastModifiedBy>
  <cp:revision>37</cp:revision>
  <dcterms:created xsi:type="dcterms:W3CDTF">2021-08-22T02:29:12Z</dcterms:created>
  <dcterms:modified xsi:type="dcterms:W3CDTF">2023-12-10T08:26:21Z</dcterms:modified>
</cp:coreProperties>
</file>