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27" r:id="rId2"/>
    <p:sldId id="341" r:id="rId3"/>
    <p:sldId id="347" r:id="rId4"/>
    <p:sldId id="345" r:id="rId5"/>
    <p:sldId id="346" r:id="rId6"/>
    <p:sldId id="351" r:id="rId7"/>
    <p:sldId id="362" r:id="rId8"/>
    <p:sldId id="336" r:id="rId9"/>
    <p:sldId id="358" r:id="rId10"/>
    <p:sldId id="359" r:id="rId11"/>
    <p:sldId id="300" r:id="rId12"/>
    <p:sldId id="352" r:id="rId13"/>
    <p:sldId id="302" r:id="rId14"/>
    <p:sldId id="304" r:id="rId15"/>
    <p:sldId id="306" r:id="rId16"/>
    <p:sldId id="308" r:id="rId17"/>
    <p:sldId id="309" r:id="rId18"/>
    <p:sldId id="310" r:id="rId19"/>
    <p:sldId id="330" r:id="rId20"/>
    <p:sldId id="311" r:id="rId21"/>
    <p:sldId id="331" r:id="rId22"/>
    <p:sldId id="333" r:id="rId23"/>
    <p:sldId id="361" r:id="rId24"/>
    <p:sldId id="353" r:id="rId25"/>
    <p:sldId id="334" r:id="rId26"/>
    <p:sldId id="320" r:id="rId27"/>
    <p:sldId id="317" r:id="rId28"/>
    <p:sldId id="318" r:id="rId29"/>
    <p:sldId id="35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00" autoAdjust="0"/>
    <p:restoredTop sz="94660"/>
  </p:normalViewPr>
  <p:slideViewPr>
    <p:cSldViewPr>
      <p:cViewPr varScale="1">
        <p:scale>
          <a:sx n="74" d="100"/>
          <a:sy n="74" d="100"/>
        </p:scale>
        <p:origin x="139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927EA-0F4D-4C32-ABD1-830C54CA00A7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B5AE0-DDA8-40B2-A3AF-9F3DD7A31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034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B5AE0-DDA8-40B2-A3AF-9F3DD7A3198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49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4624-172D-4E1B-9B12-A10BA2777039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625CF-EAC2-4317-8054-EDB1E23AB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06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4624-172D-4E1B-9B12-A10BA2777039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625CF-EAC2-4317-8054-EDB1E23AB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3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4624-172D-4E1B-9B12-A10BA2777039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625CF-EAC2-4317-8054-EDB1E23AB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08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397022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4624-172D-4E1B-9B12-A10BA2777039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625CF-EAC2-4317-8054-EDB1E23AB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41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4624-172D-4E1B-9B12-A10BA2777039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625CF-EAC2-4317-8054-EDB1E23AB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464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4624-172D-4E1B-9B12-A10BA2777039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625CF-EAC2-4317-8054-EDB1E23AB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49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4624-172D-4E1B-9B12-A10BA2777039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625CF-EAC2-4317-8054-EDB1E23AB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832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4624-172D-4E1B-9B12-A10BA2777039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625CF-EAC2-4317-8054-EDB1E23AB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1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4624-172D-4E1B-9B12-A10BA2777039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625CF-EAC2-4317-8054-EDB1E23AB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63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4624-172D-4E1B-9B12-A10BA2777039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625CF-EAC2-4317-8054-EDB1E23AB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554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4624-172D-4E1B-9B12-A10BA2777039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625CF-EAC2-4317-8054-EDB1E23AB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57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24624-172D-4E1B-9B12-A10BA2777039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625CF-EAC2-4317-8054-EDB1E23AB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4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4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4801"/>
            <a:ext cx="9144000" cy="762000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GÒ 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VẤP</a:t>
            </a:r>
            <a:b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TRƯỜNG THCS PHẠM VĂN CHIÊU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43000"/>
            <a:ext cx="9144000" cy="563880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CHỦ ĐỀ: 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BẢO QUẢN VÀ CHẾ BIẾN 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THỰC PHẨM 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4: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 VÀ DINH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DƯỠNG (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101120081D7_45213767-H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2895600"/>
            <a:ext cx="4572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tttt159d62db-d920-4dde-a455-efa7f2a08e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2895600"/>
            <a:ext cx="4521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50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1" y="86754"/>
            <a:ext cx="2819400" cy="187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104" y="83534"/>
            <a:ext cx="2763696" cy="20500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927898"/>
            <a:ext cx="2853901" cy="28539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491" y="4251238"/>
            <a:ext cx="3352800" cy="23652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301" y="289413"/>
            <a:ext cx="3084071" cy="17373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301" y="2248989"/>
            <a:ext cx="3733800" cy="210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09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3.1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36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3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3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D:\giao an cong nghe\CN6 CTST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351" y="3377657"/>
            <a:ext cx="2125249" cy="155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giao an cong nghe\CN6 CTST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99" y="3396967"/>
            <a:ext cx="2091337" cy="153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giao an cong nghe\CN6 CTST\an-com-trang-dung-cac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769" y="3402379"/>
            <a:ext cx="2463677" cy="152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105949" y="5181600"/>
            <a:ext cx="2315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ớt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1470" y="4977857"/>
            <a:ext cx="2191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Rau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muống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tỏi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19599" y="4977857"/>
            <a:ext cx="19812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thịt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10936" y="5133472"/>
            <a:ext cx="2463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trắng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9" y="3456920"/>
            <a:ext cx="2244120" cy="149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40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1905000" y="206316"/>
            <a:ext cx="5105400" cy="7242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228600" y="1529055"/>
            <a:ext cx="8763000" cy="7242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4.3 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				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3,4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 descr="D:\giao an cong nghe\CN6 CTST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3084493"/>
            <a:ext cx="2125249" cy="155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76200" y="4888436"/>
            <a:ext cx="2315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ớt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91219" y="4684693"/>
            <a:ext cx="2191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Rau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muống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tỏi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8" y="3163756"/>
            <a:ext cx="2244120" cy="1496080"/>
          </a:xfrm>
          <a:prstGeom prst="rect">
            <a:avLst/>
          </a:prstGeom>
        </p:spPr>
      </p:pic>
      <p:pic>
        <p:nvPicPr>
          <p:cNvPr id="10" name="Picture 4" descr="D:\giao an cong nghe\CN6 CTST\tải xuống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899" y="3084493"/>
            <a:ext cx="2091337" cy="153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giao an cong nghe\CN6 CTST\an-com-trang-dung-cac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069" y="3089905"/>
            <a:ext cx="2463677" cy="152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533899" y="4665383"/>
            <a:ext cx="19812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thịt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25236" y="4820998"/>
            <a:ext cx="2463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trắng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37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3.1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pic>
        <p:nvPicPr>
          <p:cNvPr id="5122" name="Picture 2" descr="D:\giao an cong nghe\CN6 CTST\cach-lam-mon-ga-xao-sa-ot-cay-cay-thom-nong-cuc-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36" y="1524000"/>
            <a:ext cx="3851564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3928997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ớt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4452217"/>
            <a:ext cx="4114800" cy="24057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mặn</a:t>
            </a:r>
            <a:endParaRPr lang="en-US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</a:p>
          <a:p>
            <a:pPr algn="l"/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Sả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ớt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(Vitamin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D:\giao an cong nghe\CN6 CTST\tải xuố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14867"/>
            <a:ext cx="4038600" cy="237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05400" y="3928997"/>
            <a:ext cx="3200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Rau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muống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tỏi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0" y="4343400"/>
            <a:ext cx="4572000" cy="2362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xào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/>
            <a:r>
              <a:rPr lang="en-US" sz="3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Rau </a:t>
            </a:r>
            <a:r>
              <a:rPr lang="en-US" sz="3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muống</a:t>
            </a:r>
            <a:r>
              <a:rPr lang="en-US" sz="3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tỏi</a:t>
            </a:r>
            <a:r>
              <a:rPr lang="en-US" sz="3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3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Vitamin)</a:t>
            </a:r>
          </a:p>
          <a:p>
            <a:pPr algn="l"/>
            <a:r>
              <a:rPr lang="en-US" sz="3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3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3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3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3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3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3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44768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3.1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pic>
        <p:nvPicPr>
          <p:cNvPr id="5124" name="Picture 4" descr="D:\giao an cong nghe\CN6 CTST\tải xuống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36576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09600" y="3735237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thịt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4340810"/>
            <a:ext cx="4724400" cy="25581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/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l"/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l"/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7" name="Picture 2" descr="D:\giao an cong nghe\CN6 CTST\an-com-trang-dung-ca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16327"/>
            <a:ext cx="4014993" cy="237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997885" y="4340810"/>
            <a:ext cx="4191000" cy="82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7474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308" y="4419600"/>
            <a:ext cx="8848292" cy="13716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luộc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mặn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rang …).</a:t>
            </a: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543800" cy="71596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D:\giao an cong nghe\CN6 CTST\pngtree-hand-holding-black-pen-icon-flat-style-png-image_20049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95363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43307" y="1828800"/>
            <a:ext cx="8848293" cy="2057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43307" y="990600"/>
            <a:ext cx="2819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" y="685800"/>
            <a:ext cx="655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3.1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6000" y="1405371"/>
            <a:ext cx="2819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21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950036" cy="6019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3.2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281" y="2099401"/>
            <a:ext cx="3810000" cy="4758599"/>
          </a:xfrm>
          <a:prstGeom prst="rect">
            <a:avLst/>
          </a:prstGeom>
          <a:noFill/>
          <a:ln w="101600">
            <a:pattFill prst="solidDmnd">
              <a:fgClr>
                <a:srgbClr val="9900CC"/>
              </a:fgClr>
              <a:bgClr>
                <a:srgbClr val="FFFFCC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773" y="2480629"/>
            <a:ext cx="4452811" cy="39794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953000" y="1480066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12954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12954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trưa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88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950036" cy="6019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3.2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3027243"/>
              </p:ext>
            </p:extLst>
          </p:nvPr>
        </p:nvGraphicFramePr>
        <p:xfrm>
          <a:off x="0" y="1841500"/>
          <a:ext cx="9144000" cy="501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Photo Editor Photo" r:id="rId3" imgW="3428571" imgH="2523810" progId="MSPhotoEd.3">
                  <p:embed/>
                </p:oleObj>
              </mc:Choice>
              <mc:Fallback>
                <p:oleObj name="Photo Editor Photo" r:id="rId3" imgW="3428571" imgH="252381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41500"/>
                        <a:ext cx="9144000" cy="501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314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64" y="685800"/>
            <a:ext cx="9026236" cy="617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3.2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>
              <a:buNone/>
            </a:pPr>
            <a:endParaRPr lang="en-US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4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4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4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1564" y="4828813"/>
            <a:ext cx="9144000" cy="914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n-US" sz="28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8764" y="27709"/>
            <a:ext cx="8229600" cy="639762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1" y="1295400"/>
            <a:ext cx="8993312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612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2133600" y="133523"/>
            <a:ext cx="7986953" cy="7242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BÀY NHÓM 2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450376" y="1676400"/>
            <a:ext cx="7986953" cy="7242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428767" y="3581400"/>
            <a:ext cx="7986953" cy="7242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thiểu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9078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Rectangle 6"/>
          <p:cNvSpPr>
            <a:spLocks noGrp="1" noChangeArrowheads="1"/>
          </p:cNvSpPr>
          <p:nvPr>
            <p:ph type="title"/>
          </p:nvPr>
        </p:nvSpPr>
        <p:spPr>
          <a:xfrm>
            <a:off x="1828800" y="-152400"/>
            <a:ext cx="57912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</a:rPr>
              <a:t>Chọn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</a:rPr>
              <a:t>trả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</a:rPr>
              <a:t>lời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</a:rPr>
              <a:t>đúng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</a:rPr>
              <a:t>nhất</a:t>
            </a:r>
            <a:endParaRPr lang="en-US" sz="3600" b="1" dirty="0" smtClean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304800" y="3276985"/>
            <a:ext cx="85344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ảnh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trên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thuộc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nhóm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thực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phẩm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  <a:p>
            <a:pPr marL="800100" lvl="1" indent="-342900"/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</a:rPr>
              <a:t> 	a.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</a:rPr>
              <a:t>Nhóm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</a:rPr>
              <a:t>thực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</a:rPr>
              <a:t>phẩm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</a:rPr>
              <a:t>giàu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</a:rPr>
              <a:t>chất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</a:rPr>
              <a:t>đường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</a:rPr>
              <a:t>bột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marL="800100" lvl="1" indent="-342900"/>
            <a:r>
              <a:rPr lang="en-US" sz="3600" dirty="0">
                <a:solidFill>
                  <a:srgbClr val="000000"/>
                </a:solidFill>
                <a:latin typeface="Times New Roman" pitchFamily="18" charset="0"/>
              </a:rPr>
              <a:t>	b.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</a:rPr>
              <a:t>Nhóm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</a:rPr>
              <a:t>thực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</a:rPr>
              <a:t>phẩm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</a:rPr>
              <a:t>giàu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</a:rPr>
              <a:t>chất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</a:rPr>
              <a:t>béo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en-US" sz="36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800100" lvl="1" indent="-342900"/>
            <a:r>
              <a:rPr lang="en-US" sz="3600" dirty="0">
                <a:solidFill>
                  <a:srgbClr val="000000"/>
                </a:solidFill>
                <a:latin typeface="Times New Roman" pitchFamily="18" charset="0"/>
              </a:rPr>
              <a:t>	c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</a:rPr>
              <a:t>Nhóm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</a:rPr>
              <a:t>thực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</a:rPr>
              <a:t>phẩm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</a:rPr>
              <a:t>giàu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</a:rPr>
              <a:t>chất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</a:rPr>
              <a:t>đạm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en-US" sz="36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800100" lvl="1" indent="-342900"/>
            <a:r>
              <a:rPr lang="en-US" sz="3600" dirty="0">
                <a:solidFill>
                  <a:srgbClr val="000000"/>
                </a:solidFill>
                <a:latin typeface="Times New Roman" pitchFamily="18" charset="0"/>
              </a:rPr>
              <a:t> 	d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</a:rPr>
              <a:t>Nhóm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</a:rPr>
              <a:t>thực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</a:rPr>
              <a:t>phẩm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</a:rPr>
              <a:t>giàu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</a:rPr>
              <a:t>chất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</a:rPr>
              <a:t>khoáng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</a:rPr>
              <a:t> vitamin.</a:t>
            </a:r>
            <a:endParaRPr lang="en-US" sz="36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632" name="AutoShape 8"/>
          <p:cNvSpPr>
            <a:spLocks noChangeArrowheads="1"/>
          </p:cNvSpPr>
          <p:nvPr/>
        </p:nvSpPr>
        <p:spPr bwMode="auto">
          <a:xfrm>
            <a:off x="448670" y="5638800"/>
            <a:ext cx="533400" cy="381000"/>
          </a:xfrm>
          <a:prstGeom prst="smileyFace">
            <a:avLst>
              <a:gd name="adj" fmla="val 1458"/>
            </a:avLst>
          </a:prstGeom>
          <a:solidFill>
            <a:srgbClr val="FCEB1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wo-SN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26633" name="AutoShape 9"/>
          <p:cNvSpPr>
            <a:spLocks noChangeArrowheads="1"/>
          </p:cNvSpPr>
          <p:nvPr/>
        </p:nvSpPr>
        <p:spPr bwMode="auto">
          <a:xfrm>
            <a:off x="448670" y="5128782"/>
            <a:ext cx="533400" cy="381000"/>
          </a:xfrm>
          <a:prstGeom prst="smileyFace">
            <a:avLst>
              <a:gd name="adj" fmla="val 4653"/>
            </a:avLst>
          </a:prstGeom>
          <a:solidFill>
            <a:srgbClr val="FCEB1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wo-SN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26634" name="AutoShape 10"/>
          <p:cNvSpPr>
            <a:spLocks noChangeArrowheads="1"/>
          </p:cNvSpPr>
          <p:nvPr/>
        </p:nvSpPr>
        <p:spPr bwMode="auto">
          <a:xfrm>
            <a:off x="457200" y="4581146"/>
            <a:ext cx="533400" cy="381000"/>
          </a:xfrm>
          <a:prstGeom prst="smileyFace">
            <a:avLst>
              <a:gd name="adj" fmla="val 4653"/>
            </a:avLst>
          </a:prstGeom>
          <a:solidFill>
            <a:srgbClr val="FCEB1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wo-SN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26635" name="AutoShape 11"/>
          <p:cNvSpPr>
            <a:spLocks noChangeArrowheads="1"/>
          </p:cNvSpPr>
          <p:nvPr/>
        </p:nvSpPr>
        <p:spPr bwMode="auto">
          <a:xfrm>
            <a:off x="415688" y="4027571"/>
            <a:ext cx="533400" cy="381000"/>
          </a:xfrm>
          <a:prstGeom prst="smileyFace">
            <a:avLst>
              <a:gd name="adj" fmla="val 4653"/>
            </a:avLst>
          </a:prstGeom>
          <a:solidFill>
            <a:srgbClr val="FCEB1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wo-SN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6637" name="AutoShape 13"/>
          <p:cNvSpPr>
            <a:spLocks noChangeArrowheads="1"/>
          </p:cNvSpPr>
          <p:nvPr/>
        </p:nvSpPr>
        <p:spPr bwMode="auto">
          <a:xfrm>
            <a:off x="6282472" y="1158117"/>
            <a:ext cx="3124200" cy="1600200"/>
          </a:xfrm>
          <a:prstGeom prst="irregularSeal1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Đúng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rồi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1702558" y="5918223"/>
            <a:ext cx="6096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Giỏi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quá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!</a:t>
            </a: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1676400" y="5956300"/>
            <a:ext cx="6188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+mn-cs"/>
              </a:rPr>
              <a:t>Chọn</a:t>
            </a:r>
            <a:r>
              <a:rPr lang="en-US" sz="4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+mn-cs"/>
              </a:rPr>
              <a:t>lại</a:t>
            </a:r>
            <a:r>
              <a:rPr lang="en-US" sz="4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+mn-cs"/>
              </a:rPr>
              <a:t>đi</a:t>
            </a:r>
            <a:r>
              <a:rPr lang="en-US" sz="4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+mn-cs"/>
              </a:rPr>
              <a:t>.</a:t>
            </a:r>
          </a:p>
        </p:txBody>
      </p:sp>
      <p:sp>
        <p:nvSpPr>
          <p:cNvPr id="26652" name="AutoShape 28"/>
          <p:cNvSpPr>
            <a:spLocks noChangeArrowheads="1"/>
          </p:cNvSpPr>
          <p:nvPr/>
        </p:nvSpPr>
        <p:spPr bwMode="auto">
          <a:xfrm>
            <a:off x="6264275" y="1218068"/>
            <a:ext cx="3200400" cy="14478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Sai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rồi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2" name="Text Placeholder 1"/>
          <p:cNvSpPr txBox="1">
            <a:spLocks/>
          </p:cNvSpPr>
          <p:nvPr/>
        </p:nvSpPr>
        <p:spPr>
          <a:xfrm>
            <a:off x="159302" y="3810000"/>
            <a:ext cx="8679898" cy="724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106" y="636513"/>
            <a:ext cx="4576494" cy="265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52855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34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34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34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34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66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autoRev="1" fill="hold"/>
                                        <p:tgtEl>
                                          <p:spTgt spid="26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autoRev="1" fill="hold"/>
                                        <p:tgtEl>
                                          <p:spTgt spid="26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autoRev="1" fill="hold"/>
                                        <p:tgtEl>
                                          <p:spTgt spid="26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8" dur="500" autoRev="1" fill="hold"/>
                                        <p:tgtEl>
                                          <p:spTgt spid="26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9" dur="500" autoRev="1" fill="hold"/>
                                        <p:tgtEl>
                                          <p:spTgt spid="26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500" autoRev="1" fill="hold"/>
                                        <p:tgtEl>
                                          <p:spTgt spid="26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7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26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26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26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0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" presetClass="exit" presetSubtype="16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26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66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26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26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26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6" dur="5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8" presetID="4" presetClass="exit" presetSubtype="16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9" dur="5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102" dur="500"/>
                                        <p:tgtEl>
                                          <p:spTgt spid="26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66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08" dur="1000" fill="hold"/>
                                        <p:tgtEl>
                                          <p:spTgt spid="26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0" dur="500" fill="hold"/>
                                        <p:tgtEl>
                                          <p:spTgt spid="26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26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26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0" dur="80"/>
                                        <p:tgtEl>
                                          <p:spTgt spid="26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1" dur="80"/>
                                        <p:tgtEl>
                                          <p:spTgt spid="26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80"/>
                                        <p:tgtEl>
                                          <p:spTgt spid="26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3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66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 nodeType="clickPar">
                      <p:stCondLst>
                        <p:cond delay="0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7" dur="500" autoRev="1" fill="hold"/>
                                        <p:tgtEl>
                                          <p:spTgt spid="26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8" dur="500" autoRev="1" fill="hold"/>
                                        <p:tgtEl>
                                          <p:spTgt spid="26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9" dur="500" autoRev="1" fill="hold"/>
                                        <p:tgtEl>
                                          <p:spTgt spid="26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2" dur="80"/>
                                        <p:tgtEl>
                                          <p:spTgt spid="26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3" dur="80"/>
                                        <p:tgtEl>
                                          <p:spTgt spid="26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80"/>
                                        <p:tgtEl>
                                          <p:spTgt spid="26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7" dur="5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139" presetID="4" presetClass="exit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0" dur="5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143" dur="500"/>
                                        <p:tgtEl>
                                          <p:spTgt spid="26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2"/>
                  </p:tgtEl>
                </p:cond>
              </p:nextCondLst>
            </p:seq>
          </p:childTnLst>
        </p:cTn>
      </p:par>
    </p:tnLst>
    <p:bldLst>
      <p:bldP spid="26632" grpId="0" animBg="1"/>
      <p:bldP spid="26633" grpId="0" animBg="1"/>
      <p:bldP spid="26634" grpId="0" animBg="1"/>
      <p:bldP spid="26635" grpId="0" animBg="1"/>
      <p:bldP spid="26637" grpId="0" animBg="1"/>
      <p:bldP spid="26640" grpId="0" build="allAtOnce"/>
      <p:bldP spid="26640" grpId="1" build="allAtOnce"/>
      <p:bldP spid="26640" grpId="2" build="allAtOnce"/>
      <p:bldP spid="26640" grpId="3" build="allAtOnce"/>
      <p:bldP spid="26640" grpId="4" build="allAtOnce"/>
      <p:bldP spid="26652" grpId="0" animBg="1"/>
      <p:bldP spid="26652" grpId="1" animBg="1"/>
      <p:bldP spid="26652" grpId="2" animBg="1"/>
      <p:bldP spid="26652" grpId="3" animBg="1"/>
      <p:bldP spid="26652" grpId="4" animBg="1"/>
      <p:bldP spid="26652" grpId="5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4636"/>
            <a:ext cx="7543800" cy="5635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800600"/>
            <a:ext cx="8612688" cy="1295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5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500" b="1" dirty="0" err="1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5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5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5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5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5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5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5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nhai</a:t>
            </a:r>
            <a:r>
              <a:rPr lang="en-US" sz="35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35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5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5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5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5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5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35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-vi hay </a:t>
            </a:r>
            <a:r>
              <a:rPr lang="en-US" sz="35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5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5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5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5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5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5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703543"/>
            <a:ext cx="8915401" cy="793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3.2 </a:t>
            </a:r>
            <a:r>
              <a:rPr lang="en-US" sz="123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12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23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2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3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12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3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2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3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2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3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12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1752600"/>
            <a:ext cx="85344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Tx/>
              <a:buChar char="-"/>
            </a:pPr>
            <a:r>
              <a:rPr lang="en-US" sz="1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1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1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1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1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1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1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1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1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1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1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1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1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1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1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1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1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1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1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1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1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1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1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1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1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sz="1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1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1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1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1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8" y="0"/>
            <a:ext cx="99377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739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2895600" y="25021"/>
            <a:ext cx="3131024" cy="7242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35240" y="1600200"/>
            <a:ext cx="9128078" cy="7242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529338"/>
              </p:ext>
            </p:extLst>
          </p:nvPr>
        </p:nvGraphicFramePr>
        <p:xfrm>
          <a:off x="152400" y="2895600"/>
          <a:ext cx="8763000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1000"/>
                <a:gridCol w="2921000"/>
                <a:gridCol w="292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Bữa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ăn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số</a:t>
                      </a:r>
                      <a:r>
                        <a:rPr lang="en-US" sz="3200" baseline="0" dirty="0" smtClean="0"/>
                        <a:t> 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Bữa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ăn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số</a:t>
                      </a:r>
                      <a:r>
                        <a:rPr lang="en-US" sz="3200" baseline="0" dirty="0" smtClean="0"/>
                        <a:t> 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Bữa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ăn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số</a:t>
                      </a:r>
                      <a:r>
                        <a:rPr lang="en-US" sz="3200" baseline="0" dirty="0" smtClean="0"/>
                        <a:t> 3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- </a:t>
                      </a:r>
                      <a:r>
                        <a:rPr lang="en-US" sz="3200" dirty="0" err="1" smtClean="0"/>
                        <a:t>Cơm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trắng</a:t>
                      </a:r>
                      <a:endParaRPr lang="en-US" sz="3200" baseline="0" dirty="0" smtClean="0"/>
                    </a:p>
                    <a:p>
                      <a:r>
                        <a:rPr lang="en-US" sz="3200" baseline="0" dirty="0" smtClean="0"/>
                        <a:t>- </a:t>
                      </a:r>
                      <a:r>
                        <a:rPr lang="en-US" sz="3200" baseline="0" dirty="0" err="1" smtClean="0"/>
                        <a:t>Thịt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kho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trứng</a:t>
                      </a:r>
                      <a:endParaRPr lang="en-US" sz="3200" baseline="0" dirty="0" smtClean="0"/>
                    </a:p>
                    <a:p>
                      <a:r>
                        <a:rPr lang="en-US" sz="3200" baseline="0" dirty="0" smtClean="0"/>
                        <a:t>- </a:t>
                      </a:r>
                      <a:r>
                        <a:rPr lang="en-US" sz="3200" baseline="0" dirty="0" err="1" smtClean="0"/>
                        <a:t>Cá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rán</a:t>
                      </a:r>
                      <a:endParaRPr lang="en-US" sz="3200" baseline="0" dirty="0" smtClean="0"/>
                    </a:p>
                    <a:p>
                      <a:r>
                        <a:rPr lang="en-US" sz="3200" baseline="0" dirty="0" smtClean="0"/>
                        <a:t>- </a:t>
                      </a:r>
                      <a:r>
                        <a:rPr lang="en-US" sz="3200" baseline="0" dirty="0" err="1" smtClean="0"/>
                        <a:t>Canh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mướp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đắng</a:t>
                      </a:r>
                      <a:r>
                        <a:rPr lang="en-US" sz="3200" baseline="0" dirty="0" smtClean="0"/>
                        <a:t> (</a:t>
                      </a:r>
                      <a:r>
                        <a:rPr lang="en-US" sz="3200" baseline="0" dirty="0" err="1" smtClean="0"/>
                        <a:t>khổ</a:t>
                      </a:r>
                      <a:r>
                        <a:rPr lang="en-US" sz="3200" baseline="0" dirty="0" smtClean="0"/>
                        <a:t> qua)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- </a:t>
                      </a:r>
                      <a:r>
                        <a:rPr lang="en-US" sz="3200" dirty="0" err="1" smtClean="0"/>
                        <a:t>Cơm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trắng</a:t>
                      </a:r>
                      <a:endParaRPr lang="en-US" sz="3200" baseline="0" dirty="0" smtClean="0"/>
                    </a:p>
                    <a:p>
                      <a:r>
                        <a:rPr lang="en-US" sz="3200" baseline="0" dirty="0" smtClean="0"/>
                        <a:t>- </a:t>
                      </a:r>
                      <a:r>
                        <a:rPr lang="en-US" sz="3200" baseline="0" dirty="0" err="1" smtClean="0"/>
                        <a:t>Susu</a:t>
                      </a:r>
                      <a:r>
                        <a:rPr lang="en-US" sz="3200" baseline="0" dirty="0" smtClean="0"/>
                        <a:t>, </a:t>
                      </a:r>
                      <a:r>
                        <a:rPr lang="en-US" sz="3200" baseline="0" dirty="0" err="1" smtClean="0"/>
                        <a:t>cà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rốt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xào</a:t>
                      </a:r>
                      <a:endParaRPr lang="en-US" sz="3200" baseline="0" dirty="0" smtClean="0"/>
                    </a:p>
                    <a:p>
                      <a:r>
                        <a:rPr lang="en-US" sz="3200" baseline="0" dirty="0" smtClean="0"/>
                        <a:t>- </a:t>
                      </a:r>
                      <a:r>
                        <a:rPr lang="en-US" sz="3200" baseline="0" dirty="0" err="1" smtClean="0"/>
                        <a:t>Giá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hẹ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xào</a:t>
                      </a:r>
                      <a:endParaRPr lang="en-US" sz="3200" baseline="0" dirty="0" smtClean="0"/>
                    </a:p>
                    <a:p>
                      <a:r>
                        <a:rPr lang="en-US" sz="3200" baseline="0" dirty="0" smtClean="0"/>
                        <a:t>- </a:t>
                      </a:r>
                      <a:r>
                        <a:rPr lang="en-US" sz="3200" baseline="0" dirty="0" err="1" smtClean="0"/>
                        <a:t>Canh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cà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chua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nấu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thịt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bằm</a:t>
                      </a:r>
                      <a:r>
                        <a:rPr lang="en-US" sz="3200" baseline="0" dirty="0" smtClean="0"/>
                        <a:t>.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- </a:t>
                      </a:r>
                      <a:r>
                        <a:rPr lang="en-US" sz="3200" dirty="0" err="1" smtClean="0"/>
                        <a:t>Cơm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trắng</a:t>
                      </a:r>
                      <a:endParaRPr lang="en-US" sz="3200" baseline="0" dirty="0" smtClean="0"/>
                    </a:p>
                    <a:p>
                      <a:r>
                        <a:rPr lang="en-US" sz="3200" baseline="0" dirty="0" smtClean="0"/>
                        <a:t>- </a:t>
                      </a:r>
                      <a:r>
                        <a:rPr lang="en-US" sz="3200" baseline="0" dirty="0" err="1" smtClean="0"/>
                        <a:t>Cá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rô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kho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tộ</a:t>
                      </a:r>
                      <a:endParaRPr lang="en-US" sz="3200" baseline="0" dirty="0" smtClean="0"/>
                    </a:p>
                    <a:p>
                      <a:r>
                        <a:rPr lang="en-US" sz="3200" baseline="0" dirty="0" smtClean="0"/>
                        <a:t>- </a:t>
                      </a:r>
                      <a:r>
                        <a:rPr lang="en-US" sz="3200" baseline="0" dirty="0" err="1" smtClean="0"/>
                        <a:t>Canh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chua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nấu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cá</a:t>
                      </a:r>
                      <a:endParaRPr lang="en-US" sz="3200" baseline="0" dirty="0" smtClean="0"/>
                    </a:p>
                    <a:p>
                      <a:r>
                        <a:rPr lang="en-US" sz="3200" baseline="0" dirty="0" smtClean="0"/>
                        <a:t>- </a:t>
                      </a:r>
                      <a:r>
                        <a:rPr lang="en-US" sz="3200" baseline="0" dirty="0" err="1" smtClean="0"/>
                        <a:t>Đậu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cô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ve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xào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thịt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1066800" y="685800"/>
            <a:ext cx="7238999" cy="7242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AI NHANH HƠN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76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2895600" y="25021"/>
            <a:ext cx="3131024" cy="7242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528421"/>
              </p:ext>
            </p:extLst>
          </p:nvPr>
        </p:nvGraphicFramePr>
        <p:xfrm>
          <a:off x="76200" y="685800"/>
          <a:ext cx="9067800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2600"/>
                <a:gridCol w="3022600"/>
                <a:gridCol w="3022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Bữa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ăn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số</a:t>
                      </a:r>
                      <a:r>
                        <a:rPr lang="en-US" sz="3200" baseline="0" dirty="0" smtClean="0"/>
                        <a:t> 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Bữa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ăn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số</a:t>
                      </a:r>
                      <a:r>
                        <a:rPr lang="en-US" sz="3200" baseline="0" dirty="0" smtClean="0"/>
                        <a:t> 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Bữa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ăn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số</a:t>
                      </a:r>
                      <a:r>
                        <a:rPr lang="en-US" sz="3200" baseline="0" dirty="0" smtClean="0"/>
                        <a:t> 3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- </a:t>
                      </a:r>
                      <a:r>
                        <a:rPr lang="en-US" sz="3200" dirty="0" err="1" smtClean="0"/>
                        <a:t>Cơm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trắng</a:t>
                      </a:r>
                      <a:endParaRPr lang="en-US" sz="3200" baseline="0" dirty="0" smtClean="0"/>
                    </a:p>
                    <a:p>
                      <a:r>
                        <a:rPr lang="en-US" sz="3200" baseline="0" dirty="0" smtClean="0"/>
                        <a:t>- </a:t>
                      </a:r>
                      <a:r>
                        <a:rPr lang="en-US" sz="3200" baseline="0" dirty="0" err="1" smtClean="0"/>
                        <a:t>Thịt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kho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trứng</a:t>
                      </a:r>
                      <a:endParaRPr lang="en-US" sz="3200" baseline="0" dirty="0" smtClean="0"/>
                    </a:p>
                    <a:p>
                      <a:r>
                        <a:rPr lang="en-US" sz="3200" baseline="0" dirty="0" smtClean="0"/>
                        <a:t>-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</a:rPr>
                        <a:t>Cá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</a:rPr>
                        <a:t>rán</a:t>
                      </a:r>
                      <a:endParaRPr lang="en-US" sz="3200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sz="3200" baseline="0" dirty="0" smtClean="0"/>
                        <a:t>- </a:t>
                      </a:r>
                      <a:r>
                        <a:rPr lang="en-US" sz="3200" baseline="0" dirty="0" err="1" smtClean="0"/>
                        <a:t>Canh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mướp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đắng</a:t>
                      </a:r>
                      <a:r>
                        <a:rPr lang="en-US" sz="3200" baseline="0" dirty="0" smtClean="0"/>
                        <a:t> (</a:t>
                      </a:r>
                      <a:r>
                        <a:rPr lang="en-US" sz="3200" baseline="0" dirty="0" err="1" smtClean="0"/>
                        <a:t>khổ</a:t>
                      </a:r>
                      <a:r>
                        <a:rPr lang="en-US" sz="3200" baseline="0" dirty="0" smtClean="0"/>
                        <a:t> qua)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- </a:t>
                      </a:r>
                      <a:r>
                        <a:rPr lang="en-US" sz="3200" dirty="0" err="1" smtClean="0"/>
                        <a:t>Cơm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trắng</a:t>
                      </a:r>
                      <a:endParaRPr lang="en-US" sz="3200" baseline="0" dirty="0" smtClean="0"/>
                    </a:p>
                    <a:p>
                      <a:r>
                        <a:rPr lang="en-US" sz="3200" baseline="0" dirty="0" smtClean="0"/>
                        <a:t>- </a:t>
                      </a:r>
                      <a:r>
                        <a:rPr lang="en-US" sz="3200" baseline="0" dirty="0" err="1" smtClean="0"/>
                        <a:t>Susu</a:t>
                      </a:r>
                      <a:r>
                        <a:rPr lang="en-US" sz="3200" baseline="0" dirty="0" smtClean="0"/>
                        <a:t>, </a:t>
                      </a:r>
                      <a:r>
                        <a:rPr lang="en-US" sz="3200" baseline="0" dirty="0" err="1" smtClean="0"/>
                        <a:t>cà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rốt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xào</a:t>
                      </a:r>
                      <a:endParaRPr lang="en-US" sz="3200" baseline="0" dirty="0" smtClean="0"/>
                    </a:p>
                    <a:p>
                      <a:r>
                        <a:rPr lang="en-US" sz="3200" baseline="0" dirty="0" smtClean="0"/>
                        <a:t>-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</a:rPr>
                        <a:t>Giá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</a:rPr>
                        <a:t>hẹ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</a:rPr>
                        <a:t>xào</a:t>
                      </a:r>
                      <a:endParaRPr lang="en-US" sz="3200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sz="3200" baseline="0" dirty="0" smtClean="0"/>
                        <a:t>- </a:t>
                      </a:r>
                      <a:r>
                        <a:rPr lang="en-US" sz="3200" baseline="0" dirty="0" err="1" smtClean="0"/>
                        <a:t>Canh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cà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chua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nấu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thịt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bằm</a:t>
                      </a:r>
                      <a:r>
                        <a:rPr lang="en-US" sz="3200" baseline="0" dirty="0" smtClean="0"/>
                        <a:t>.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- </a:t>
                      </a:r>
                      <a:r>
                        <a:rPr lang="en-US" sz="3200" dirty="0" err="1" smtClean="0">
                          <a:solidFill>
                            <a:srgbClr val="FF0000"/>
                          </a:solidFill>
                        </a:rPr>
                        <a:t>Cơm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</a:rPr>
                        <a:t>trắng</a:t>
                      </a:r>
                      <a:endParaRPr lang="en-US" sz="3200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</a:rPr>
                        <a:t>Cá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</a:rPr>
                        <a:t>rô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</a:rPr>
                        <a:t>kho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</a:rPr>
                        <a:t>tộ</a:t>
                      </a:r>
                      <a:endParaRPr lang="en-US" sz="3200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</a:rPr>
                        <a:t>Canh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</a:rPr>
                        <a:t>chua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</a:rPr>
                        <a:t>nấu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</a:rPr>
                        <a:t>cá</a:t>
                      </a:r>
                      <a:endParaRPr lang="en-US" sz="3200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</a:rPr>
                        <a:t>Đậu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</a:rPr>
                        <a:t>cô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</a:rPr>
                        <a:t>ve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</a:rPr>
                        <a:t>xào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</a:rPr>
                        <a:t>thịt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53453" y="5029200"/>
            <a:ext cx="9128078" cy="7242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xào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xào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xào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28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2895600" y="25021"/>
            <a:ext cx="3131024" cy="7242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35240" y="1600200"/>
            <a:ext cx="9128078" cy="7242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1066800" y="685800"/>
            <a:ext cx="7238999" cy="7242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AI NHANH HƠN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98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152400" y="609600"/>
            <a:ext cx="8686800" cy="7242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Theo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95541"/>
              </p:ext>
            </p:extLst>
          </p:nvPr>
        </p:nvGraphicFramePr>
        <p:xfrm>
          <a:off x="152400" y="1905000"/>
          <a:ext cx="8839200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3200"/>
                <a:gridCol w="1473200"/>
                <a:gridCol w="1473200"/>
                <a:gridCol w="1473200"/>
                <a:gridCol w="1473200"/>
                <a:gridCol w="1473200"/>
              </a:tblGrid>
              <a:tr h="81915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Bữa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Bữa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Bữa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trưa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Bữa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Bữa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tối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1915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</a:t>
                      </a: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1915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endParaRPr lang="en-US" sz="3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</a:t>
                      </a: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</a:t>
                      </a: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endParaRPr lang="en-US" sz="3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1915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endParaRPr lang="en-US" sz="3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10g30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14g30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</a:t>
                      </a: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endParaRPr lang="en-US" sz="3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 flipV="1">
            <a:off x="3124200" y="4076700"/>
            <a:ext cx="1431878" cy="952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124200" y="4038600"/>
            <a:ext cx="137160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124200" y="5219700"/>
            <a:ext cx="1431878" cy="952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124200" y="5181600"/>
            <a:ext cx="137160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019800" y="3057667"/>
            <a:ext cx="1431878" cy="952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019800" y="3019567"/>
            <a:ext cx="137160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019800" y="4114800"/>
            <a:ext cx="1431878" cy="952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019800" y="4076700"/>
            <a:ext cx="137160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09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3048000" y="152400"/>
            <a:ext cx="3032078" cy="7242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76200" y="2247553"/>
            <a:ext cx="8839200" cy="7242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ctr">
              <a:buAutoNum type="arabicPeriod"/>
            </a:pP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 algn="ctr">
              <a:buAutoNum type="arabicPeriod"/>
            </a:pP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4.5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4.2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A4.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487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152401" y="1189741"/>
            <a:ext cx="88392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 algn="just" eaLnBrk="0" hangingPunct="0">
              <a:buFont typeface="Arial" pitchFamily="34" charset="0"/>
              <a:buChar char="•"/>
            </a:pPr>
            <a:r>
              <a:rPr lang="en-US" sz="36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b="1" dirty="0">
                <a:solidFill>
                  <a:srgbClr val="002060"/>
                </a:solidFill>
                <a:latin typeface="VNI-Times" pitchFamily="2" charset="0"/>
              </a:rPr>
              <a:t>.</a:t>
            </a:r>
          </a:p>
          <a:p>
            <a:pPr marL="457200" indent="-457200" algn="just" eaLnBrk="0" hangingPunct="0">
              <a:buFont typeface="Arial" pitchFamily="34" charset="0"/>
              <a:buChar char="•"/>
            </a:pPr>
            <a:r>
              <a:rPr lang="en-US" sz="36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 eaLnBrk="0" hangingPunct="0">
              <a:buFont typeface="Arial" pitchFamily="34" charset="0"/>
              <a:buChar char="•"/>
            </a:pP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–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2060"/>
              </a:solidFill>
              <a:latin typeface="VNI-Times" pitchFamily="2" charset="0"/>
            </a:endParaRP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381001" y="228600"/>
            <a:ext cx="8229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901" name="Line 13"/>
          <p:cNvSpPr>
            <a:spLocks noChangeShapeType="1"/>
          </p:cNvSpPr>
          <p:nvPr/>
        </p:nvSpPr>
        <p:spPr bwMode="auto">
          <a:xfrm>
            <a:off x="2124075" y="5589588"/>
            <a:ext cx="503238" cy="7143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183242"/>
      </p:ext>
    </p:extLst>
  </p:cSld>
  <p:clrMapOvr>
    <a:masterClrMapping/>
  </p:clrMapOvr>
  <p:transition>
    <p:checke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7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7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7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7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7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7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ATA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0" grpId="0"/>
      <p:bldP spid="3790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4.1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3.1/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27)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4.2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Chi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HS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SGK/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28, 29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Chi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Chi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= chi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+ chi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 + ….</a:t>
            </a:r>
          </a:p>
          <a:p>
            <a:pPr marL="0" indent="0" algn="just">
              <a:buNone/>
            </a:pP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Chi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= chi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+ chi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 + …</a:t>
            </a:r>
          </a:p>
          <a:p>
            <a:pPr marL="0" indent="0">
              <a:buNone/>
            </a:pP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990600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02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9067800" cy="5287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4.3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endParaRPr lang="en-US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mặn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xào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..)</a:t>
            </a:r>
          </a:p>
          <a:p>
            <a:pPr marL="0" indent="0">
              <a:buNone/>
            </a:pP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kèm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>
              <a:buNone/>
            </a:pP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endParaRPr lang="en-U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69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5" descr="zbuyhamdksipnaovmht52prhl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6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2324100" y="762000"/>
            <a:ext cx="5943600" cy="3962400"/>
          </a:xfrm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KÍNH CHÀO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QUÝ THẦY CÔ</a:t>
            </a:r>
          </a:p>
        </p:txBody>
      </p:sp>
      <p:pic>
        <p:nvPicPr>
          <p:cNvPr id="186372" name="Picture 5" descr="dov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8956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373" name="Picture 14" descr="3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228600"/>
            <a:ext cx="990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26386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2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2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2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200"/>
                                        <p:tgtEl>
                                          <p:spTgt spid="29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200"/>
                                        <p:tgtEl>
                                          <p:spTgt spid="29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200"/>
                                        <p:tgtEl>
                                          <p:spTgt spid="29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Rectangle 6"/>
          <p:cNvSpPr>
            <a:spLocks noGrp="1" noChangeArrowheads="1"/>
          </p:cNvSpPr>
          <p:nvPr>
            <p:ph type="title"/>
          </p:nvPr>
        </p:nvSpPr>
        <p:spPr>
          <a:xfrm>
            <a:off x="1828800" y="-152400"/>
            <a:ext cx="57912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</a:rPr>
              <a:t>Chọn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</a:rPr>
              <a:t>trả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</a:rPr>
              <a:t>lời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</a:rPr>
              <a:t>đúng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</a:rPr>
              <a:t>nhất</a:t>
            </a:r>
            <a:endParaRPr lang="en-US" sz="3600" b="1" dirty="0" smtClean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304800" y="3276985"/>
            <a:ext cx="853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ảnh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trên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thuộc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nhóm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thực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phẩm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?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</a:rPr>
              <a:t> 	</a:t>
            </a:r>
            <a:endParaRPr lang="en-US" sz="36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" name="Text Placeholder 1"/>
          <p:cNvSpPr txBox="1">
            <a:spLocks/>
          </p:cNvSpPr>
          <p:nvPr/>
        </p:nvSpPr>
        <p:spPr>
          <a:xfrm>
            <a:off x="159302" y="3810000"/>
            <a:ext cx="8679898" cy="724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966" y="685800"/>
            <a:ext cx="3987245" cy="2529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41290" y="3991069"/>
            <a:ext cx="853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a.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Nhóm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thực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phẩm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giàu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chất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đường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bột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.	</a:t>
            </a:r>
            <a:endParaRPr lang="en-US" sz="36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304800" y="4715316"/>
            <a:ext cx="853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sz="3600" dirty="0">
                <a:solidFill>
                  <a:srgbClr val="002060"/>
                </a:solidFill>
                <a:latin typeface="Times New Roman" pitchFamily="18" charset="0"/>
              </a:rPr>
              <a:t>b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Nhóm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thực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phẩm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giàu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chất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đạm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.	</a:t>
            </a:r>
            <a:endParaRPr lang="en-US" sz="36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30558" y="5480128"/>
            <a:ext cx="853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sz="3600" dirty="0">
                <a:solidFill>
                  <a:srgbClr val="002060"/>
                </a:solidFill>
                <a:latin typeface="Times New Roman" pitchFamily="18" charset="0"/>
              </a:rPr>
              <a:t>c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Nhóm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giàu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chất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khoáng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vitamin</a:t>
            </a:r>
            <a:endParaRPr lang="en-US" sz="36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330558" y="6126459"/>
            <a:ext cx="853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sz="3600" dirty="0">
                <a:solidFill>
                  <a:srgbClr val="002060"/>
                </a:solidFill>
                <a:latin typeface="Times New Roman" pitchFamily="18" charset="0"/>
              </a:rPr>
              <a:t>d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Nhóm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thực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phẩm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giàu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chất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béo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.	</a:t>
            </a:r>
            <a:endParaRPr lang="en-US" sz="36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323045" y="3989543"/>
            <a:ext cx="853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a.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Nhóm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thực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phẩm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giàu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chất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bột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.	</a:t>
            </a:r>
            <a:endParaRPr lang="en-US" sz="36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5198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Rectangle 6"/>
          <p:cNvSpPr>
            <a:spLocks noGrp="1" noChangeArrowheads="1"/>
          </p:cNvSpPr>
          <p:nvPr>
            <p:ph type="title"/>
          </p:nvPr>
        </p:nvSpPr>
        <p:spPr>
          <a:xfrm>
            <a:off x="1828800" y="-152400"/>
            <a:ext cx="57912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</a:rPr>
              <a:t>Chọn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</a:rPr>
              <a:t>trả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</a:rPr>
              <a:t>lời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</a:rPr>
              <a:t>đúng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</a:rPr>
              <a:t>nhất</a:t>
            </a:r>
            <a:endParaRPr lang="en-US" sz="3600" b="1" dirty="0" smtClean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12" name="Text Placeholder 1"/>
          <p:cNvSpPr txBox="1">
            <a:spLocks/>
          </p:cNvSpPr>
          <p:nvPr/>
        </p:nvSpPr>
        <p:spPr>
          <a:xfrm>
            <a:off x="159302" y="3810000"/>
            <a:ext cx="8679898" cy="724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771" y="672859"/>
            <a:ext cx="3812030" cy="260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304800" y="3276985"/>
            <a:ext cx="853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ảnh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trên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thuộc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nhóm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thực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phẩm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?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</a:rPr>
              <a:t> 	</a:t>
            </a:r>
            <a:endParaRPr lang="en-US" sz="36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304800" y="4715316"/>
            <a:ext cx="853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sz="3600" dirty="0">
                <a:solidFill>
                  <a:srgbClr val="002060"/>
                </a:solidFill>
                <a:latin typeface="Times New Roman" pitchFamily="18" charset="0"/>
              </a:rPr>
              <a:t>b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Nhóm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thực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phẩm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giàu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chất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đạm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.	</a:t>
            </a:r>
            <a:endParaRPr lang="en-US" sz="36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330558" y="5480128"/>
            <a:ext cx="853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sz="3600" dirty="0">
                <a:solidFill>
                  <a:srgbClr val="002060"/>
                </a:solidFill>
                <a:latin typeface="Times New Roman" pitchFamily="18" charset="0"/>
              </a:rPr>
              <a:t>c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Nhóm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giàu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chất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khoáng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vitamin</a:t>
            </a:r>
            <a:endParaRPr lang="en-US" sz="36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330558" y="6126459"/>
            <a:ext cx="853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sz="3600" dirty="0">
                <a:solidFill>
                  <a:srgbClr val="002060"/>
                </a:solidFill>
                <a:latin typeface="Times New Roman" pitchFamily="18" charset="0"/>
              </a:rPr>
              <a:t>d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Nhóm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thực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phẩm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giàu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chất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béo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.	</a:t>
            </a:r>
            <a:endParaRPr lang="en-US" sz="36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323045" y="3989543"/>
            <a:ext cx="853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a.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Nhóm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thực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phẩm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giàu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chất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đường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bột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.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	</a:t>
            </a:r>
            <a:endParaRPr lang="en-US" sz="36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304800" y="6135469"/>
            <a:ext cx="853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sz="3600" dirty="0">
                <a:solidFill>
                  <a:srgbClr val="C00000"/>
                </a:solidFill>
                <a:latin typeface="Times New Roman" pitchFamily="18" charset="0"/>
              </a:rPr>
              <a:t>d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</a:rPr>
              <a:t>Nhóm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</a:rPr>
              <a:t>thực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</a:rPr>
              <a:t>phẩm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</a:rPr>
              <a:t>giàu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</a:rPr>
              <a:t>chất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</a:rPr>
              <a:t>béo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</a:rPr>
              <a:t>.	</a:t>
            </a:r>
            <a:endParaRPr lang="en-US" sz="3600" dirty="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7760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Rectangle 6"/>
          <p:cNvSpPr>
            <a:spLocks noGrp="1" noChangeArrowheads="1"/>
          </p:cNvSpPr>
          <p:nvPr>
            <p:ph type="title"/>
          </p:nvPr>
        </p:nvSpPr>
        <p:spPr>
          <a:xfrm>
            <a:off x="1828800" y="-152400"/>
            <a:ext cx="57912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</a:rPr>
              <a:t>Chọn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</a:rPr>
              <a:t>trả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</a:rPr>
              <a:t>lời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</a:rPr>
              <a:t>đúng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</a:rPr>
              <a:t>nhất</a:t>
            </a:r>
            <a:endParaRPr lang="en-US" sz="3600" b="1" dirty="0" smtClean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26632" name="AutoShape 8"/>
          <p:cNvSpPr>
            <a:spLocks noChangeArrowheads="1"/>
          </p:cNvSpPr>
          <p:nvPr/>
        </p:nvSpPr>
        <p:spPr bwMode="auto">
          <a:xfrm>
            <a:off x="422856" y="6191934"/>
            <a:ext cx="533400" cy="381000"/>
          </a:xfrm>
          <a:prstGeom prst="smileyFace">
            <a:avLst>
              <a:gd name="adj" fmla="val 1458"/>
            </a:avLst>
          </a:prstGeom>
          <a:solidFill>
            <a:srgbClr val="FCEB1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wo-SN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26633" name="AutoShape 9"/>
          <p:cNvSpPr>
            <a:spLocks noChangeArrowheads="1"/>
          </p:cNvSpPr>
          <p:nvPr/>
        </p:nvSpPr>
        <p:spPr bwMode="auto">
          <a:xfrm>
            <a:off x="449687" y="5573535"/>
            <a:ext cx="533400" cy="381000"/>
          </a:xfrm>
          <a:prstGeom prst="smileyFace">
            <a:avLst>
              <a:gd name="adj" fmla="val 4653"/>
            </a:avLst>
          </a:prstGeom>
          <a:solidFill>
            <a:srgbClr val="FCEB1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wo-SN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26634" name="AutoShape 10"/>
          <p:cNvSpPr>
            <a:spLocks noChangeArrowheads="1"/>
          </p:cNvSpPr>
          <p:nvPr/>
        </p:nvSpPr>
        <p:spPr bwMode="auto">
          <a:xfrm>
            <a:off x="457200" y="4850478"/>
            <a:ext cx="533400" cy="381000"/>
          </a:xfrm>
          <a:prstGeom prst="smileyFace">
            <a:avLst>
              <a:gd name="adj" fmla="val 4653"/>
            </a:avLst>
          </a:prstGeom>
          <a:solidFill>
            <a:srgbClr val="FCEB1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wo-SN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26635" name="AutoShape 11"/>
          <p:cNvSpPr>
            <a:spLocks noChangeArrowheads="1"/>
          </p:cNvSpPr>
          <p:nvPr/>
        </p:nvSpPr>
        <p:spPr bwMode="auto">
          <a:xfrm>
            <a:off x="443784" y="4120265"/>
            <a:ext cx="533400" cy="381000"/>
          </a:xfrm>
          <a:prstGeom prst="smileyFace">
            <a:avLst>
              <a:gd name="adj" fmla="val 4653"/>
            </a:avLst>
          </a:prstGeom>
          <a:solidFill>
            <a:srgbClr val="FCEB1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wo-SN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2" name="Text Placeholder 1"/>
          <p:cNvSpPr txBox="1">
            <a:spLocks/>
          </p:cNvSpPr>
          <p:nvPr/>
        </p:nvSpPr>
        <p:spPr>
          <a:xfrm>
            <a:off x="159302" y="3810000"/>
            <a:ext cx="8679898" cy="724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801" y="838200"/>
            <a:ext cx="3584810" cy="2438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964842" y="3200785"/>
            <a:ext cx="853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ảnh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trên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thuộc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nhóm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thực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phẩm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?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</a:rPr>
              <a:t> 	</a:t>
            </a:r>
            <a:endParaRPr lang="en-US" sz="36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964842" y="4639116"/>
            <a:ext cx="853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sz="3600" dirty="0">
                <a:solidFill>
                  <a:srgbClr val="002060"/>
                </a:solidFill>
                <a:latin typeface="Times New Roman" pitchFamily="18" charset="0"/>
              </a:rPr>
              <a:t>b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Nhóm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thực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phẩm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giàu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chất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đạm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.	</a:t>
            </a:r>
            <a:endParaRPr lang="en-US" sz="36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990600" y="5403928"/>
            <a:ext cx="853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sz="3600" dirty="0">
                <a:solidFill>
                  <a:srgbClr val="002060"/>
                </a:solidFill>
                <a:latin typeface="Times New Roman" pitchFamily="18" charset="0"/>
              </a:rPr>
              <a:t>c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Nhóm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giàu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chất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khoáng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vitamin</a:t>
            </a:r>
            <a:endParaRPr lang="en-US" sz="36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983087" y="3913343"/>
            <a:ext cx="853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a.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Nhóm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thực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phẩm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giàu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chất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đường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bột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.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	</a:t>
            </a:r>
            <a:endParaRPr lang="en-US" sz="36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964842" y="6059269"/>
            <a:ext cx="853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sz="3600" dirty="0">
                <a:solidFill>
                  <a:srgbClr val="002060"/>
                </a:solidFill>
                <a:latin typeface="Times New Roman" pitchFamily="18" charset="0"/>
              </a:rPr>
              <a:t>d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Nhóm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thực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phẩm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giàu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chất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béo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.	</a:t>
            </a:r>
            <a:endParaRPr lang="en-US" sz="36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990600" y="5410200"/>
            <a:ext cx="853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sz="3600" dirty="0">
                <a:solidFill>
                  <a:srgbClr val="C00000"/>
                </a:solidFill>
                <a:latin typeface="Times New Roman" pitchFamily="18" charset="0"/>
              </a:rPr>
              <a:t>c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</a:rPr>
              <a:t>Nhóm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</a:rPr>
              <a:t>giàu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</a:rPr>
              <a:t>chất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</a:rPr>
              <a:t>khoáng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</a:rPr>
              <a:t> vitamin</a:t>
            </a:r>
            <a:endParaRPr lang="en-US" sz="3600" dirty="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5313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2" grpId="0" animBg="1"/>
      <p:bldP spid="26633" grpId="0" animBg="1"/>
      <p:bldP spid="26634" grpId="0" animBg="1"/>
      <p:bldP spid="26635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-25021" y="579438"/>
            <a:ext cx="9144000" cy="6397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099" y="2362200"/>
            <a:ext cx="9144000" cy="6397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50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43218" y="2438400"/>
            <a:ext cx="9144000" cy="6397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kèm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mỡ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phì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chạp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04800"/>
            <a:ext cx="9144000" cy="6397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kèm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70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2590800"/>
            <a:ext cx="8839200" cy="6397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219200"/>
            <a:ext cx="9144000" cy="6397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2051" y="160583"/>
            <a:ext cx="8679898" cy="724247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CỦA BÀI HỌC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10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918" y="152400"/>
            <a:ext cx="4617882" cy="30785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2154"/>
            <a:ext cx="4160375" cy="3086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9" y="3581400"/>
            <a:ext cx="4192581" cy="2971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118" y="3543837"/>
            <a:ext cx="4617882" cy="307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9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2874</TotalTime>
  <Words>1666</Words>
  <Application>Microsoft Office PowerPoint</Application>
  <PresentationFormat>On-screen Show (4:3)</PresentationFormat>
  <Paragraphs>191</Paragraphs>
  <Slides>29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맑은 고딕</vt:lpstr>
      <vt:lpstr>Arial</vt:lpstr>
      <vt:lpstr>Calibri</vt:lpstr>
      <vt:lpstr>Tahoma</vt:lpstr>
      <vt:lpstr>Times New Roman</vt:lpstr>
      <vt:lpstr>VNI-Times</vt:lpstr>
      <vt:lpstr>Office Theme</vt:lpstr>
      <vt:lpstr>Photo Editor Photo</vt:lpstr>
      <vt:lpstr>PHÒNG GIÁO DỤC VÀ ĐÀO TẠO QUẬN GÒ VẤP TRƯỜNG THCS PHẠM VĂN CHIÊU</vt:lpstr>
      <vt:lpstr>Chọn câu trả lời đúng nhất</vt:lpstr>
      <vt:lpstr>Chọn câu trả lời đúng nhất</vt:lpstr>
      <vt:lpstr>Chọn câu trả lời đúng nhất</vt:lpstr>
      <vt:lpstr>Chọn câu trả lời đúng nhất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Chế độ ăn uống khoa học</vt:lpstr>
      <vt:lpstr>PowerPoint Presentation</vt:lpstr>
      <vt:lpstr>3. Chế độ ăn uống khoa học</vt:lpstr>
      <vt:lpstr>3. Chế độ ăn uống khoa học</vt:lpstr>
      <vt:lpstr>3. Chế độ ăn uống khoa học</vt:lpstr>
      <vt:lpstr>3. Chế độ ăn uống khoa học</vt:lpstr>
      <vt:lpstr>3. Chế độ ăn uống khoa học</vt:lpstr>
      <vt:lpstr>3. Chế độ ăn uống khoa học</vt:lpstr>
      <vt:lpstr>PowerPoint Presentation</vt:lpstr>
      <vt:lpstr>3. Chế độ ăn uống khoa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GÒ VẤP</dc:title>
  <dc:creator>AutoBVT</dc:creator>
  <cp:lastModifiedBy>USER</cp:lastModifiedBy>
  <cp:revision>153</cp:revision>
  <dcterms:created xsi:type="dcterms:W3CDTF">2021-08-20T02:59:38Z</dcterms:created>
  <dcterms:modified xsi:type="dcterms:W3CDTF">2023-12-11T13:57:03Z</dcterms:modified>
</cp:coreProperties>
</file>