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73" r:id="rId3"/>
    <p:sldId id="264" r:id="rId4"/>
    <p:sldId id="268" r:id="rId5"/>
    <p:sldId id="271" r:id="rId6"/>
    <p:sldId id="261" r:id="rId7"/>
    <p:sldId id="27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1" autoAdjust="0"/>
    <p:restoredTop sz="94660"/>
  </p:normalViewPr>
  <p:slideViewPr>
    <p:cSldViewPr>
      <p:cViewPr varScale="1">
        <p:scale>
          <a:sx n="70" d="100"/>
          <a:sy n="70" d="100"/>
        </p:scale>
        <p:origin x="136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6E955-CCB4-469B-BD77-A051D4915BE8}" type="datetimeFigureOut">
              <a:rPr lang="en-US" smtClean="0"/>
              <a:t>12/10/2023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03B84F-D49B-4253-A14A-5A14AC600411}" type="slidenum">
              <a:rPr lang="en-US" smtClean="0"/>
              <a:t>‹#›</a:t>
            </a:fld>
            <a:endParaRPr lang="en-US"/>
          </a:p>
        </p:txBody>
      </p:sp>
    </p:spTree>
    <p:extLst>
      <p:ext uri="{BB962C8B-B14F-4D97-AF65-F5344CB8AC3E}">
        <p14:creationId xmlns:p14="http://schemas.microsoft.com/office/powerpoint/2010/main" val="294412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3B84F-D49B-4253-A14A-5A14AC600411}" type="slidenum">
              <a:rPr lang="en-US" smtClean="0"/>
              <a:t>4</a:t>
            </a:fld>
            <a:endParaRPr lang="en-US"/>
          </a:p>
        </p:txBody>
      </p:sp>
    </p:spTree>
    <p:extLst>
      <p:ext uri="{BB962C8B-B14F-4D97-AF65-F5344CB8AC3E}">
        <p14:creationId xmlns:p14="http://schemas.microsoft.com/office/powerpoint/2010/main" val="394842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23328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80996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7388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4860D8-DD4B-48B9-9263-6DE88EF6044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251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860D8-DD4B-48B9-9263-6DE88EF6044B}" type="datetimeFigureOut">
              <a:rPr lang="en-US" smtClean="0"/>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63977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4860D8-DD4B-48B9-9263-6DE88EF6044B}"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8300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4860D8-DD4B-48B9-9263-6DE88EF6044B}" type="datetimeFigureOut">
              <a:rPr lang="en-US" smtClean="0"/>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61206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4860D8-DD4B-48B9-9263-6DE88EF6044B}" type="datetimeFigureOut">
              <a:rPr lang="en-US" smtClean="0"/>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301485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860D8-DD4B-48B9-9263-6DE88EF6044B}" type="datetimeFigureOut">
              <a:rPr lang="en-US" smtClean="0"/>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299207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17997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860D8-DD4B-48B9-9263-6DE88EF6044B}" type="datetimeFigureOut">
              <a:rPr lang="en-US" smtClean="0"/>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49181-C268-4009-976D-7B59A9EB003C}" type="slidenum">
              <a:rPr lang="en-US" smtClean="0"/>
              <a:t>‹#›</a:t>
            </a:fld>
            <a:endParaRPr lang="en-US"/>
          </a:p>
        </p:txBody>
      </p:sp>
    </p:spTree>
    <p:extLst>
      <p:ext uri="{BB962C8B-B14F-4D97-AF65-F5344CB8AC3E}">
        <p14:creationId xmlns:p14="http://schemas.microsoft.com/office/powerpoint/2010/main" val="418890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860D8-DD4B-48B9-9263-6DE88EF6044B}" type="datetimeFigureOut">
              <a:rPr lang="en-US" smtClean="0"/>
              <a:t>12/10/2023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9181-C268-4009-976D-7B59A9EB003C}" type="slidenum">
              <a:rPr lang="en-US" smtClean="0"/>
              <a:t>‹#›</a:t>
            </a:fld>
            <a:endParaRPr lang="en-US"/>
          </a:p>
        </p:txBody>
      </p:sp>
    </p:spTree>
    <p:extLst>
      <p:ext uri="{BB962C8B-B14F-4D97-AF65-F5344CB8AC3E}">
        <p14:creationId xmlns:p14="http://schemas.microsoft.com/office/powerpoint/2010/main" val="367264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bài tập của chíp\hinh-nen-powerpoint-mo-d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57200"/>
            <a:ext cx="8985173"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4 : THỰC PHẨM VÀ DINH DƯỠNG(</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1)</a:t>
            </a:r>
            <a:endParaRPr lang="en-US" sz="3200" b="1" dirty="0">
              <a:solidFill>
                <a:srgbClr val="FF0000"/>
              </a:solidFill>
              <a:latin typeface="Times New Roman" pitchFamily="18" charset="0"/>
              <a:cs typeface="Times New Roman" pitchFamily="18" charset="0"/>
            </a:endParaRPr>
          </a:p>
        </p:txBody>
      </p:sp>
      <p:pic>
        <p:nvPicPr>
          <p:cNvPr id="2" name="Picture 2" descr="C:\Users\USER\Desktop\thuc-pham-tot-cho-nguoi-gia-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610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48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MỤC TIÊU</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600201"/>
            <a:ext cx="8839200" cy="2209800"/>
          </a:xfrm>
        </p:spPr>
        <p:txBody>
          <a:bodyPr/>
          <a:lstStyle/>
          <a:p>
            <a:r>
              <a:rPr lang="en-US" dirty="0" err="1" smtClean="0">
                <a:latin typeface="Times New Roman" panose="02020603050405020304" pitchFamily="18" charset="0"/>
                <a:cs typeface="Times New Roman" panose="02020603050405020304" pitchFamily="18" charset="0"/>
              </a:rPr>
              <a:t>Kể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một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nhóm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phẩm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nhóm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phẩm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sức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khỏe</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dưỡng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hợp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lí</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406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953000"/>
            <a:ext cx="228600" cy="369332"/>
          </a:xfrm>
          <a:prstGeom prst="rect">
            <a:avLst/>
          </a:prstGeom>
          <a:noFill/>
        </p:spPr>
        <p:txBody>
          <a:bodyPr wrap="square" rtlCol="0">
            <a:spAutoFit/>
          </a:bodyPr>
          <a:lstStyle/>
          <a:p>
            <a:endParaRPr lang="en-US" dirty="0"/>
          </a:p>
        </p:txBody>
      </p:sp>
      <p:sp>
        <p:nvSpPr>
          <p:cNvPr id="2" name="TextBox 1"/>
          <p:cNvSpPr txBox="1"/>
          <p:nvPr/>
        </p:nvSpPr>
        <p:spPr>
          <a:xfrm>
            <a:off x="3616287" y="152400"/>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KHỞI ĐỘNG</a:t>
            </a:r>
            <a:endParaRPr lang="en-US" sz="2800" b="1" dirty="0">
              <a:solidFill>
                <a:srgbClr val="FF0000"/>
              </a:solidFill>
              <a:latin typeface="Arial" pitchFamily="34" charset="0"/>
              <a:cs typeface="Arial" pitchFamily="34" charset="0"/>
            </a:endParaRPr>
          </a:p>
        </p:txBody>
      </p:sp>
      <p:sp>
        <p:nvSpPr>
          <p:cNvPr id="3" name="Cloud Callout 2"/>
          <p:cNvSpPr/>
          <p:nvPr/>
        </p:nvSpPr>
        <p:spPr>
          <a:xfrm>
            <a:off x="228600" y="675620"/>
            <a:ext cx="2057400" cy="5877580"/>
          </a:xfrm>
          <a:prstGeom prst="cloudCallout">
            <a:avLst>
              <a:gd name="adj1" fmla="val 63273"/>
              <a:gd name="adj2" fmla="val 3639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pitchFamily="34" charset="0"/>
                <a:cs typeface="Arial" pitchFamily="34" charset="0"/>
              </a:rPr>
              <a:t>Kể</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tên</a:t>
            </a:r>
            <a:r>
              <a:rPr lang="en-US" sz="2400" b="1" dirty="0" smtClean="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của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của</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các</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loại</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thực</a:t>
            </a:r>
            <a:r>
              <a:rPr lang="en-US" sz="2400" b="1" dirty="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phẩm</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trong</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các</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hình</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bên</a:t>
            </a:r>
            <a:r>
              <a:rPr lang="en-US" sz="2400" b="1" dirty="0" smtClean="0">
                <a:solidFill>
                  <a:schemeClr val="tx1"/>
                </a:solidFill>
                <a:latin typeface="Arial" pitchFamily="34" charset="0"/>
                <a:cs typeface="Arial" pitchFamily="34" charset="0"/>
              </a:rPr>
              <a:t> </a:t>
            </a:r>
            <a:r>
              <a:rPr lang="en-US" sz="2400" b="1" dirty="0" err="1" smtClean="0">
                <a:solidFill>
                  <a:schemeClr val="tx1"/>
                </a:solidFill>
                <a:latin typeface="Arial" pitchFamily="34" charset="0"/>
                <a:cs typeface="Arial" pitchFamily="34" charset="0"/>
              </a:rPr>
              <a:t>cạnh</a:t>
            </a:r>
            <a:endParaRPr lang="en-US" sz="2400" b="1" dirty="0">
              <a:solidFill>
                <a:schemeClr val="tx1"/>
              </a:solidFill>
              <a:latin typeface="Arial" pitchFamily="34" charset="0"/>
              <a:cs typeface="Arial" pitchFamily="34" charset="0"/>
            </a:endParaRPr>
          </a:p>
        </p:txBody>
      </p:sp>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5" name="Picture 7" descr="Description: C:\Users\USER\Desktop\tải xuống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14401"/>
            <a:ext cx="19050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 descr="Description: 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14401"/>
            <a:ext cx="1828800"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2" descr="Description: 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300" y="914401"/>
            <a:ext cx="22479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3" descr="Description: C:\Users\USER\Desktop\tải xuống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819400"/>
            <a:ext cx="2057397"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8" descr="Description: C:\Users\USER\Desktop\tải xuống (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9287" y="2819400"/>
            <a:ext cx="1832013"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5" descr="Description: C:\Users\USER\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8924" y="2819400"/>
            <a:ext cx="2200275"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6" descr="Description: C:\Users\USER\Desktop\tải xuống (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724400"/>
            <a:ext cx="213360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9" descr="Description: C:\Users\USER\Desktop\tải xuống (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9287" y="4724400"/>
            <a:ext cx="183201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1" descr="Description: C:\Users\USER\Desktop\tải xuống (1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8925" y="4724400"/>
            <a:ext cx="2200275"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3"/>
          <p:cNvSpPr>
            <a:spLocks noChangeArrowheads="1"/>
          </p:cNvSpPr>
          <p:nvPr/>
        </p:nvSpPr>
        <p:spPr bwMode="auto">
          <a:xfrm>
            <a:off x="0" y="5219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0" y="864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9"/>
          <p:cNvSpPr/>
          <p:nvPr/>
        </p:nvSpPr>
        <p:spPr>
          <a:xfrm>
            <a:off x="2514600" y="1066799"/>
            <a:ext cx="457200" cy="304801"/>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pitchFamily="34" charset="0"/>
                <a:cs typeface="Arial" pitchFamily="34" charset="0"/>
              </a:rPr>
              <a:t>a</a:t>
            </a:r>
            <a:endParaRPr lang="en-US" sz="2400" b="1" dirty="0">
              <a:solidFill>
                <a:schemeClr val="tx1"/>
              </a:solidFill>
              <a:latin typeface="Arial" pitchFamily="34" charset="0"/>
              <a:cs typeface="Arial" pitchFamily="34" charset="0"/>
            </a:endParaRPr>
          </a:p>
        </p:txBody>
      </p:sp>
      <p:sp>
        <p:nvSpPr>
          <p:cNvPr id="23" name="Oval 22"/>
          <p:cNvSpPr/>
          <p:nvPr/>
        </p:nvSpPr>
        <p:spPr>
          <a:xfrm>
            <a:off x="4622491" y="1066797"/>
            <a:ext cx="457200" cy="304801"/>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b</a:t>
            </a:r>
          </a:p>
        </p:txBody>
      </p:sp>
      <p:sp>
        <p:nvSpPr>
          <p:cNvPr id="24" name="Oval 23"/>
          <p:cNvSpPr/>
          <p:nvPr/>
        </p:nvSpPr>
        <p:spPr>
          <a:xfrm>
            <a:off x="6638925" y="951124"/>
            <a:ext cx="457200" cy="304801"/>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c</a:t>
            </a:r>
          </a:p>
        </p:txBody>
      </p:sp>
      <p:sp>
        <p:nvSpPr>
          <p:cNvPr id="25" name="Oval 24"/>
          <p:cNvSpPr/>
          <p:nvPr/>
        </p:nvSpPr>
        <p:spPr>
          <a:xfrm>
            <a:off x="4090009" y="4114800"/>
            <a:ext cx="457200" cy="304801"/>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d</a:t>
            </a:r>
          </a:p>
        </p:txBody>
      </p:sp>
      <p:sp>
        <p:nvSpPr>
          <p:cNvPr id="26" name="Oval 25"/>
          <p:cNvSpPr/>
          <p:nvPr/>
        </p:nvSpPr>
        <p:spPr>
          <a:xfrm>
            <a:off x="4851091" y="2819400"/>
            <a:ext cx="457200" cy="304801"/>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e</a:t>
            </a:r>
          </a:p>
        </p:txBody>
      </p:sp>
      <p:sp>
        <p:nvSpPr>
          <p:cNvPr id="27" name="Oval 26"/>
          <p:cNvSpPr/>
          <p:nvPr/>
        </p:nvSpPr>
        <p:spPr>
          <a:xfrm>
            <a:off x="8357211" y="2834089"/>
            <a:ext cx="457200" cy="366311"/>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g</a:t>
            </a:r>
          </a:p>
        </p:txBody>
      </p:sp>
      <p:sp>
        <p:nvSpPr>
          <p:cNvPr id="28" name="Oval 27"/>
          <p:cNvSpPr/>
          <p:nvPr/>
        </p:nvSpPr>
        <p:spPr>
          <a:xfrm>
            <a:off x="2609161" y="4800599"/>
            <a:ext cx="457200" cy="304801"/>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h</a:t>
            </a:r>
          </a:p>
        </p:txBody>
      </p:sp>
      <p:sp>
        <p:nvSpPr>
          <p:cNvPr id="29" name="Oval 28"/>
          <p:cNvSpPr/>
          <p:nvPr/>
        </p:nvSpPr>
        <p:spPr>
          <a:xfrm>
            <a:off x="4804269" y="4800598"/>
            <a:ext cx="457200" cy="304801"/>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i</a:t>
            </a:r>
          </a:p>
        </p:txBody>
      </p:sp>
      <p:sp>
        <p:nvSpPr>
          <p:cNvPr id="30" name="Oval 29"/>
          <p:cNvSpPr/>
          <p:nvPr/>
        </p:nvSpPr>
        <p:spPr>
          <a:xfrm>
            <a:off x="6820703" y="4782237"/>
            <a:ext cx="457200" cy="304801"/>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itchFamily="34" charset="0"/>
                <a:cs typeface="Arial" pitchFamily="34" charset="0"/>
              </a:rPr>
              <a:t>l</a:t>
            </a:r>
          </a:p>
        </p:txBody>
      </p:sp>
    </p:spTree>
    <p:extLst>
      <p:ext uri="{BB962C8B-B14F-4D97-AF65-F5344CB8AC3E}">
        <p14:creationId xmlns:p14="http://schemas.microsoft.com/office/powerpoint/2010/main" val="27218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1035"/>
                                        </p:tgtEl>
                                        <p:attrNameLst>
                                          <p:attrName>style.visibility</p:attrName>
                                        </p:attrNameLst>
                                      </p:cBhvr>
                                      <p:to>
                                        <p:strVal val="visible"/>
                                      </p:to>
                                    </p:set>
                                    <p:animEffect transition="in" filter="wheel(1)">
                                      <p:cBhvr>
                                        <p:cTn id="10" dur="2000"/>
                                        <p:tgtEl>
                                          <p:spTgt spid="1035"/>
                                        </p:tgtEl>
                                      </p:cBhvr>
                                    </p:animEffect>
                                  </p:childTnLst>
                                </p:cTn>
                              </p:par>
                              <p:par>
                                <p:cTn id="11" presetID="21" presetClass="entr" presetSubtype="1" fill="hold" nodeType="with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wheel(1)">
                                      <p:cBhvr>
                                        <p:cTn id="13" dur="2000"/>
                                        <p:tgtEl>
                                          <p:spTgt spid="1034"/>
                                        </p:tgtEl>
                                      </p:cBhvr>
                                    </p:animEffect>
                                  </p:childTnLst>
                                </p:cTn>
                              </p:par>
                              <p:par>
                                <p:cTn id="14" presetID="21" presetClass="entr" presetSubtype="1" fill="hold" nodeType="withEffect">
                                  <p:stCondLst>
                                    <p:cond delay="0"/>
                                  </p:stCondLst>
                                  <p:childTnLst>
                                    <p:set>
                                      <p:cBhvr>
                                        <p:cTn id="15" dur="1" fill="hold">
                                          <p:stCondLst>
                                            <p:cond delay="0"/>
                                          </p:stCondLst>
                                        </p:cTn>
                                        <p:tgtEl>
                                          <p:spTgt spid="1033"/>
                                        </p:tgtEl>
                                        <p:attrNameLst>
                                          <p:attrName>style.visibility</p:attrName>
                                        </p:attrNameLst>
                                      </p:cBhvr>
                                      <p:to>
                                        <p:strVal val="visible"/>
                                      </p:to>
                                    </p:set>
                                    <p:animEffect transition="in" filter="wheel(1)">
                                      <p:cBhvr>
                                        <p:cTn id="16" dur="2000"/>
                                        <p:tgtEl>
                                          <p:spTgt spid="1033"/>
                                        </p:tgtEl>
                                      </p:cBhvr>
                                    </p:animEffect>
                                  </p:childTnLst>
                                </p:cTn>
                              </p:par>
                              <p:par>
                                <p:cTn id="17" presetID="21" presetClass="entr" presetSubtype="1"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heel(1)">
                                      <p:cBhvr>
                                        <p:cTn id="19" dur="2000"/>
                                        <p:tgtEl>
                                          <p:spTgt spid="1032"/>
                                        </p:tgtEl>
                                      </p:cBhvr>
                                    </p:animEffect>
                                  </p:childTnLst>
                                </p:cTn>
                              </p:par>
                              <p:par>
                                <p:cTn id="20" presetID="21" presetClass="entr" presetSubtype="1"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wheel(1)">
                                      <p:cBhvr>
                                        <p:cTn id="22" dur="2000"/>
                                        <p:tgtEl>
                                          <p:spTgt spid="1031"/>
                                        </p:tgtEl>
                                      </p:cBhvr>
                                    </p:animEffect>
                                  </p:childTnLst>
                                </p:cTn>
                              </p:par>
                              <p:par>
                                <p:cTn id="23" presetID="21" presetClass="entr" presetSubtype="1"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wheel(1)">
                                      <p:cBhvr>
                                        <p:cTn id="25" dur="2000"/>
                                        <p:tgtEl>
                                          <p:spTgt spid="1030"/>
                                        </p:tgtEl>
                                      </p:cBhvr>
                                    </p:animEffect>
                                  </p:childTnLst>
                                </p:cTn>
                              </p:par>
                              <p:par>
                                <p:cTn id="26" presetID="21" presetClass="entr" presetSubtype="1"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heel(1)">
                                      <p:cBhvr>
                                        <p:cTn id="28" dur="2000"/>
                                        <p:tgtEl>
                                          <p:spTgt spid="1029"/>
                                        </p:tgtEl>
                                      </p:cBhvr>
                                    </p:animEffect>
                                  </p:childTnLst>
                                </p:cTn>
                              </p:par>
                              <p:par>
                                <p:cTn id="29" presetID="21" presetClass="entr" presetSubtype="1"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wheel(1)">
                                      <p:cBhvr>
                                        <p:cTn id="31" dur="2000"/>
                                        <p:tgtEl>
                                          <p:spTgt spid="1028"/>
                                        </p:tgtEl>
                                      </p:cBhvr>
                                    </p:animEffect>
                                  </p:childTnLst>
                                </p:cTn>
                              </p:par>
                              <p:par>
                                <p:cTn id="32" presetID="21" presetClass="entr" presetSubtype="1" fill="hold" nodeType="with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wheel(1)">
                                      <p:cBhvr>
                                        <p:cTn id="34" dur="2000"/>
                                        <p:tgtEl>
                                          <p:spTgt spid="1027"/>
                                        </p:tgtEl>
                                      </p:cBhvr>
                                    </p:animEffect>
                                  </p:childTnLst>
                                </p:cTn>
                              </p:par>
                              <p:par>
                                <p:cTn id="35" presetID="21" presetClass="entr" presetSubtype="1" fill="hold" grpId="0" nodeType="withEffect" nodePh="1">
                                  <p:stCondLst>
                                    <p:cond delay="0"/>
                                  </p:stCondLst>
                                  <p:endCondLst>
                                    <p:cond evt="begin" delay="0">
                                      <p:tn val="35"/>
                                    </p:cond>
                                  </p:end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heel(1)">
                                      <p:cBhvr>
                                        <p:cTn id="43" dur="2000"/>
                                        <p:tgtEl>
                                          <p:spTgt spid="23"/>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heel(1)">
                                      <p:cBhvr>
                                        <p:cTn id="46" dur="2000"/>
                                        <p:tgtEl>
                                          <p:spTgt spid="24"/>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heel(1)">
                                      <p:cBhvr>
                                        <p:cTn id="49" dur="2000"/>
                                        <p:tgtEl>
                                          <p:spTgt spid="25"/>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heel(1)">
                                      <p:cBhvr>
                                        <p:cTn id="52" dur="2000"/>
                                        <p:tgtEl>
                                          <p:spTgt spid="2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heel(1)">
                                      <p:cBhvr>
                                        <p:cTn id="55" dur="2000"/>
                                        <p:tgtEl>
                                          <p:spTgt spid="27"/>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heel(1)">
                                      <p:cBhvr>
                                        <p:cTn id="58" dur="2000"/>
                                        <p:tgtEl>
                                          <p:spTgt spid="28"/>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heel(1)">
                                      <p:cBhvr>
                                        <p:cTn id="61" dur="2000"/>
                                        <p:tgtEl>
                                          <p:spTgt spid="29"/>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heel(1)">
                                      <p:cBhvr>
                                        <p:cTn id="64"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304800" y="174434"/>
            <a:ext cx="3733800" cy="1600200"/>
          </a:xfrm>
          <a:prstGeom prst="wedgeRoundRectCallout">
            <a:avLst>
              <a:gd name="adj1" fmla="val 38218"/>
              <a:gd name="adj2" fmla="val 88886"/>
              <a:gd name="adj3" fmla="val 1666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itchFamily="34" charset="0"/>
                <a:cs typeface="Arial" pitchFamily="34" charset="0"/>
              </a:rPr>
              <a:t>? </a:t>
            </a:r>
            <a:r>
              <a:rPr lang="vi-VN" sz="2400" b="1" dirty="0">
                <a:solidFill>
                  <a:schemeClr val="tx1"/>
                </a:solidFill>
                <a:latin typeface="Arial" pitchFamily="34" charset="0"/>
                <a:cs typeface="Arial" pitchFamily="34" charset="0"/>
              </a:rPr>
              <a:t>Em hãy cho biết tên các nhóm thực phấm </a:t>
            </a:r>
            <a:r>
              <a:rPr lang="en-US" sz="2400" b="1" dirty="0" err="1">
                <a:solidFill>
                  <a:schemeClr val="tx1"/>
                </a:solidFill>
                <a:latin typeface="Arial" pitchFamily="34" charset="0"/>
                <a:cs typeface="Arial" pitchFamily="34" charset="0"/>
              </a:rPr>
              <a:t>có</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trong</a:t>
            </a:r>
            <a:r>
              <a:rPr lang="en-US" sz="2400" b="1" dirty="0">
                <a:solidFill>
                  <a:schemeClr val="tx1"/>
                </a:solidFill>
                <a:latin typeface="Arial" pitchFamily="34" charset="0"/>
                <a:cs typeface="Arial" pitchFamily="34" charset="0"/>
              </a:rPr>
              <a:t> </a:t>
            </a:r>
            <a:r>
              <a:rPr lang="en-US" sz="2400" b="1" dirty="0" err="1">
                <a:solidFill>
                  <a:schemeClr val="tx1"/>
                </a:solidFill>
                <a:latin typeface="Arial" pitchFamily="34" charset="0"/>
                <a:cs typeface="Arial" pitchFamily="34" charset="0"/>
              </a:rPr>
              <a:t>hình</a:t>
            </a:r>
            <a:r>
              <a:rPr lang="en-US" sz="2400" b="1" dirty="0">
                <a:solidFill>
                  <a:schemeClr val="tx1"/>
                </a:solidFill>
                <a:latin typeface="Arial" pitchFamily="34" charset="0"/>
                <a:cs typeface="Arial" pitchFamily="34" charset="0"/>
              </a:rPr>
              <a:t> a, b, c, d</a:t>
            </a:r>
          </a:p>
        </p:txBody>
      </p:sp>
      <p:sp>
        <p:nvSpPr>
          <p:cNvPr id="14" name="Rounded Rectangular Callout 13"/>
          <p:cNvSpPr/>
          <p:nvPr/>
        </p:nvSpPr>
        <p:spPr>
          <a:xfrm>
            <a:off x="4873128" y="174434"/>
            <a:ext cx="3810000" cy="2187766"/>
          </a:xfrm>
          <a:prstGeom prst="wedgeRoundRectCallout">
            <a:avLst>
              <a:gd name="adj1" fmla="val -81755"/>
              <a:gd name="adj2" fmla="val 51472"/>
              <a:gd name="adj3" fmla="val 1666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itchFamily="34" charset="0"/>
                <a:cs typeface="Arial" pitchFamily="34" charset="0"/>
              </a:rPr>
              <a:t>? </a:t>
            </a:r>
            <a:r>
              <a:rPr lang="vi-VN" sz="2400" b="1" dirty="0">
                <a:solidFill>
                  <a:schemeClr val="tx1"/>
                </a:solidFill>
                <a:latin typeface="Arial" pitchFamily="34" charset="0"/>
                <a:cs typeface="Arial" pitchFamily="34" charset="0"/>
              </a:rPr>
              <a:t>Dựa vào các hình ảnh </a:t>
            </a:r>
            <a:r>
              <a:rPr lang="en-US" sz="2400" b="1" dirty="0">
                <a:solidFill>
                  <a:schemeClr val="tx1"/>
                </a:solidFill>
                <a:latin typeface="Arial" pitchFamily="34" charset="0"/>
                <a:cs typeface="Arial" pitchFamily="34" charset="0"/>
              </a:rPr>
              <a:t>a, b, c, d</a:t>
            </a:r>
            <a:r>
              <a:rPr lang="vi-VN" sz="2400" b="1" dirty="0">
                <a:solidFill>
                  <a:schemeClr val="tx1"/>
                </a:solidFill>
                <a:latin typeface="Arial" pitchFamily="34" charset="0"/>
                <a:cs typeface="Arial" pitchFamily="34" charset="0"/>
              </a:rPr>
              <a:t>, cho biết vai trò của mỗi nhóm thực ph</a:t>
            </a:r>
            <a:r>
              <a:rPr lang="en-US" sz="2400" b="1" dirty="0" err="1">
                <a:solidFill>
                  <a:schemeClr val="tx1"/>
                </a:solidFill>
                <a:latin typeface="Arial" pitchFamily="34" charset="0"/>
                <a:cs typeface="Arial" pitchFamily="34" charset="0"/>
              </a:rPr>
              <a:t>ẩm</a:t>
            </a:r>
            <a:r>
              <a:rPr lang="vi-VN" sz="2400" b="1" dirty="0">
                <a:solidFill>
                  <a:schemeClr val="tx1"/>
                </a:solidFill>
                <a:latin typeface="Arial" pitchFamily="34" charset="0"/>
                <a:cs typeface="Arial" pitchFamily="34" charset="0"/>
              </a:rPr>
              <a:t> đ</a:t>
            </a:r>
            <a:r>
              <a:rPr lang="en-US" sz="2400" b="1" dirty="0" err="1">
                <a:solidFill>
                  <a:schemeClr val="tx1"/>
                </a:solidFill>
                <a:latin typeface="Arial" pitchFamily="34" charset="0"/>
                <a:cs typeface="Arial" pitchFamily="34" charset="0"/>
              </a:rPr>
              <a:t>ối</a:t>
            </a:r>
            <a:r>
              <a:rPr lang="vi-VN" sz="2400" b="1" dirty="0">
                <a:solidFill>
                  <a:schemeClr val="tx1"/>
                </a:solidFill>
                <a:latin typeface="Arial" pitchFamily="34" charset="0"/>
                <a:cs typeface="Arial" pitchFamily="34" charset="0"/>
              </a:rPr>
              <a:t> với cơ th</a:t>
            </a:r>
            <a:r>
              <a:rPr lang="en-US" sz="2400" b="1" dirty="0">
                <a:solidFill>
                  <a:schemeClr val="tx1"/>
                </a:solidFill>
                <a:latin typeface="Arial" pitchFamily="34" charset="0"/>
                <a:cs typeface="Arial" pitchFamily="34" charset="0"/>
              </a:rPr>
              <a:t>ể </a:t>
            </a:r>
            <a:r>
              <a:rPr lang="vi-VN" sz="2400" b="1" dirty="0">
                <a:solidFill>
                  <a:schemeClr val="tx1"/>
                </a:solidFill>
                <a:latin typeface="Arial" pitchFamily="34" charset="0"/>
                <a:cs typeface="Arial" pitchFamily="34" charset="0"/>
              </a:rPr>
              <a:t>con người</a:t>
            </a:r>
            <a:endParaRPr lang="en-US" sz="2400" b="1" dirty="0">
              <a:solidFill>
                <a:schemeClr val="tx1"/>
              </a:solidFill>
              <a:latin typeface="Arial" pitchFamily="34" charset="0"/>
              <a:cs typeface="Arial" pitchFamily="34" charset="0"/>
            </a:endParaRPr>
          </a:p>
          <a:p>
            <a:pPr algn="ctr"/>
            <a:endParaRPr lang="en-US" b="1" dirty="0">
              <a:solidFill>
                <a:srgbClr val="FF0000"/>
              </a:solidFill>
              <a:latin typeface="Arial" pitchFamily="34" charset="0"/>
              <a:cs typeface="Arial" pitchFamily="34" charset="0"/>
            </a:endParaRPr>
          </a:p>
        </p:txBody>
      </p:sp>
      <p:pic>
        <p:nvPicPr>
          <p:cNvPr id="6" name="Picture 5" descr="C:\Users\USER\Desktop\anh_chup_man_hinh_2021-03-15_luc_20.21.35 (1).png"/>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839200" cy="4419600"/>
          </a:xfrm>
          <a:prstGeom prst="rect">
            <a:avLst/>
          </a:prstGeom>
          <a:noFill/>
          <a:ln>
            <a:noFill/>
          </a:ln>
        </p:spPr>
      </p:pic>
    </p:spTree>
    <p:extLst>
      <p:ext uri="{BB962C8B-B14F-4D97-AF65-F5344CB8AC3E}">
        <p14:creationId xmlns:p14="http://schemas.microsoft.com/office/powerpoint/2010/main" val="264467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heel(1)">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109"/>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5867400" cy="6248400"/>
          </a:xfrm>
          <a:prstGeom prst="rect">
            <a:avLst/>
          </a:prstGeom>
          <a:noFill/>
          <a:ln>
            <a:noFill/>
          </a:ln>
        </p:spPr>
      </p:pic>
      <p:sp>
        <p:nvSpPr>
          <p:cNvPr id="2" name="Rounded Rectangular Callout 1"/>
          <p:cNvSpPr/>
          <p:nvPr/>
        </p:nvSpPr>
        <p:spPr>
          <a:xfrm>
            <a:off x="6324600" y="457200"/>
            <a:ext cx="2667000" cy="4419600"/>
          </a:xfrm>
          <a:prstGeom prst="wedgeRoundRectCallout">
            <a:avLst>
              <a:gd name="adj1" fmla="val -71964"/>
              <a:gd name="adj2" fmla="val 72243"/>
              <a:gd name="adj3" fmla="val 16667"/>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itchFamily="34" charset="0"/>
                <a:cs typeface="Arial" pitchFamily="34" charset="0"/>
              </a:rPr>
              <a:t>? </a:t>
            </a:r>
            <a:r>
              <a:rPr lang="en-US" sz="2400" b="1" dirty="0" err="1">
                <a:latin typeface="Arial" pitchFamily="34" charset="0"/>
                <a:cs typeface="Arial" pitchFamily="34" charset="0"/>
              </a:rPr>
              <a:t>Thể</a:t>
            </a:r>
            <a:r>
              <a:rPr lang="en-US" sz="2400" b="1" dirty="0">
                <a:latin typeface="Arial" pitchFamily="34" charset="0"/>
                <a:cs typeface="Arial" pitchFamily="34" charset="0"/>
              </a:rPr>
              <a:t> </a:t>
            </a:r>
            <a:r>
              <a:rPr lang="en-US" sz="2400" b="1" dirty="0" err="1">
                <a:latin typeface="Arial" pitchFamily="34" charset="0"/>
                <a:cs typeface="Arial" pitchFamily="34" charset="0"/>
              </a:rPr>
              <a:t>trạng</a:t>
            </a:r>
            <a:r>
              <a:rPr lang="en-US" sz="2400" b="1" dirty="0">
                <a:latin typeface="Arial" pitchFamily="34" charset="0"/>
                <a:cs typeface="Arial" pitchFamily="34" charset="0"/>
              </a:rPr>
              <a:t> </a:t>
            </a:r>
            <a:r>
              <a:rPr lang="en-US" sz="2400" b="1" dirty="0" err="1">
                <a:latin typeface="Arial" pitchFamily="34" charset="0"/>
                <a:cs typeface="Arial" pitchFamily="34" charset="0"/>
              </a:rPr>
              <a:t>của</a:t>
            </a:r>
            <a:r>
              <a:rPr lang="en-US" sz="2400" b="1" dirty="0">
                <a:latin typeface="Arial" pitchFamily="34" charset="0"/>
                <a:cs typeface="Arial" pitchFamily="34" charset="0"/>
              </a:rPr>
              <a:t> </a:t>
            </a:r>
            <a:r>
              <a:rPr lang="en-US" sz="2400" b="1" dirty="0" err="1">
                <a:latin typeface="Arial" pitchFamily="34" charset="0"/>
                <a:cs typeface="Arial" pitchFamily="34" charset="0"/>
              </a:rPr>
              <a:t>mỗi</a:t>
            </a:r>
            <a:r>
              <a:rPr lang="en-US" sz="2400" b="1" dirty="0">
                <a:latin typeface="Arial" pitchFamily="34" charset="0"/>
                <a:cs typeface="Arial" pitchFamily="34" charset="0"/>
              </a:rPr>
              <a:t> </a:t>
            </a:r>
            <a:r>
              <a:rPr lang="en-US" sz="2400" b="1" dirty="0" err="1">
                <a:latin typeface="Arial" pitchFamily="34" charset="0"/>
                <a:cs typeface="Arial" pitchFamily="34" charset="0"/>
              </a:rPr>
              <a:t>bạn</a:t>
            </a:r>
            <a:r>
              <a:rPr lang="en-US" sz="2400" b="1" dirty="0">
                <a:latin typeface="Arial" pitchFamily="34" charset="0"/>
                <a:cs typeface="Arial" pitchFamily="34" charset="0"/>
              </a:rPr>
              <a:t> </a:t>
            </a:r>
            <a:r>
              <a:rPr lang="en-US" sz="2400" b="1" dirty="0" err="1">
                <a:latin typeface="Arial" pitchFamily="34" charset="0"/>
                <a:cs typeface="Arial" pitchFamily="34" charset="0"/>
              </a:rPr>
              <a:t>trong</a:t>
            </a:r>
            <a:r>
              <a:rPr lang="en-US" sz="2400" b="1" dirty="0">
                <a:latin typeface="Arial" pitchFamily="34" charset="0"/>
                <a:cs typeface="Arial" pitchFamily="34" charset="0"/>
              </a:rPr>
              <a:t> </a:t>
            </a:r>
            <a:r>
              <a:rPr lang="en-US" sz="2400" b="1" dirty="0" err="1">
                <a:latin typeface="Arial" pitchFamily="34" charset="0"/>
                <a:cs typeface="Arial" pitchFamily="34" charset="0"/>
              </a:rPr>
              <a:t>hình</a:t>
            </a:r>
            <a:r>
              <a:rPr lang="en-US" sz="2400" b="1" dirty="0">
                <a:latin typeface="Arial" pitchFamily="34" charset="0"/>
                <a:cs typeface="Arial" pitchFamily="34" charset="0"/>
              </a:rPr>
              <a:t> a, b, c </a:t>
            </a:r>
            <a:r>
              <a:rPr lang="en-US" sz="2400" b="1" dirty="0" err="1">
                <a:latin typeface="Arial" pitchFamily="34" charset="0"/>
                <a:cs typeface="Arial" pitchFamily="34" charset="0"/>
              </a:rPr>
              <a:t>thể</a:t>
            </a:r>
            <a:r>
              <a:rPr lang="en-US" sz="2400" b="1" dirty="0">
                <a:latin typeface="Arial" pitchFamily="34" charset="0"/>
                <a:cs typeface="Arial" pitchFamily="34" charset="0"/>
              </a:rPr>
              <a:t> </a:t>
            </a:r>
            <a:r>
              <a:rPr lang="en-US" sz="2400" b="1" dirty="0" err="1">
                <a:latin typeface="Arial" pitchFamily="34" charset="0"/>
                <a:cs typeface="Arial" pitchFamily="34" charset="0"/>
              </a:rPr>
              <a:t>hiện</a:t>
            </a:r>
            <a:r>
              <a:rPr lang="en-US" sz="2400" b="1" dirty="0">
                <a:latin typeface="Arial" pitchFamily="34" charset="0"/>
                <a:cs typeface="Arial" pitchFamily="34" charset="0"/>
              </a:rPr>
              <a:t> </a:t>
            </a:r>
            <a:r>
              <a:rPr lang="en-US" sz="2400" b="1" dirty="0" err="1">
                <a:latin typeface="Arial" pitchFamily="34" charset="0"/>
                <a:cs typeface="Arial" pitchFamily="34" charset="0"/>
              </a:rPr>
              <a:t>tình</a:t>
            </a:r>
            <a:r>
              <a:rPr lang="en-US" sz="2400" b="1" dirty="0">
                <a:latin typeface="Arial" pitchFamily="34" charset="0"/>
                <a:cs typeface="Arial" pitchFamily="34" charset="0"/>
              </a:rPr>
              <a:t> </a:t>
            </a:r>
            <a:r>
              <a:rPr lang="en-US" sz="2400" b="1" dirty="0" err="1">
                <a:latin typeface="Arial" pitchFamily="34" charset="0"/>
                <a:cs typeface="Arial" pitchFamily="34" charset="0"/>
              </a:rPr>
              <a:t>trạng</a:t>
            </a:r>
            <a:r>
              <a:rPr lang="en-US" sz="2400" b="1" dirty="0">
                <a:latin typeface="Arial" pitchFamily="34" charset="0"/>
                <a:cs typeface="Arial" pitchFamily="34" charset="0"/>
              </a:rPr>
              <a:t> </a:t>
            </a:r>
            <a:r>
              <a:rPr lang="en-US" sz="2400" b="1" dirty="0" err="1">
                <a:latin typeface="Arial" pitchFamily="34" charset="0"/>
                <a:cs typeface="Arial" pitchFamily="34" charset="0"/>
              </a:rPr>
              <a:t>dinh</a:t>
            </a:r>
            <a:r>
              <a:rPr lang="en-US" sz="2400" b="1" dirty="0">
                <a:latin typeface="Arial" pitchFamily="34" charset="0"/>
                <a:cs typeface="Arial" pitchFamily="34" charset="0"/>
              </a:rPr>
              <a:t> </a:t>
            </a:r>
            <a:r>
              <a:rPr lang="en-US" sz="2400" b="1" dirty="0" err="1">
                <a:latin typeface="Arial" pitchFamily="34" charset="0"/>
                <a:cs typeface="Arial" pitchFamily="34" charset="0"/>
              </a:rPr>
              <a:t>dưỡng</a:t>
            </a:r>
            <a:r>
              <a:rPr lang="en-US" sz="2400" b="1" dirty="0">
                <a:latin typeface="Arial" pitchFamily="34" charset="0"/>
                <a:cs typeface="Arial" pitchFamily="34" charset="0"/>
              </a:rPr>
              <a:t> </a:t>
            </a:r>
            <a:r>
              <a:rPr lang="en-US" sz="2400" b="1" dirty="0" err="1">
                <a:latin typeface="Arial" pitchFamily="34" charset="0"/>
                <a:cs typeface="Arial" pitchFamily="34" charset="0"/>
              </a:rPr>
              <a:t>của</a:t>
            </a:r>
            <a:r>
              <a:rPr lang="en-US" sz="2400" b="1" dirty="0">
                <a:latin typeface="Arial" pitchFamily="34" charset="0"/>
                <a:cs typeface="Arial" pitchFamily="34" charset="0"/>
              </a:rPr>
              <a:t> </a:t>
            </a:r>
            <a:r>
              <a:rPr lang="en-US" sz="2400" b="1" dirty="0" err="1">
                <a:latin typeface="Arial" pitchFamily="34" charset="0"/>
                <a:cs typeface="Arial" pitchFamily="34" charset="0"/>
              </a:rPr>
              <a:t>cơ</a:t>
            </a:r>
            <a:r>
              <a:rPr lang="en-US" sz="2400" b="1" dirty="0">
                <a:latin typeface="Arial" pitchFamily="34" charset="0"/>
                <a:cs typeface="Arial" pitchFamily="34" charset="0"/>
              </a:rPr>
              <a:t> </a:t>
            </a:r>
            <a:r>
              <a:rPr lang="en-US" sz="2400" b="1" dirty="0" err="1">
                <a:latin typeface="Arial" pitchFamily="34" charset="0"/>
                <a:cs typeface="Arial" pitchFamily="34" charset="0"/>
              </a:rPr>
              <a:t>thể</a:t>
            </a:r>
            <a:r>
              <a:rPr lang="en-US" sz="2400" b="1" dirty="0">
                <a:latin typeface="Arial" pitchFamily="34" charset="0"/>
                <a:cs typeface="Arial" pitchFamily="34" charset="0"/>
              </a:rPr>
              <a:t> </a:t>
            </a:r>
            <a:r>
              <a:rPr lang="en-US" sz="2400" b="1" dirty="0" err="1">
                <a:latin typeface="Arial" pitchFamily="34" charset="0"/>
                <a:cs typeface="Arial" pitchFamily="34" charset="0"/>
              </a:rPr>
              <a:t>như</a:t>
            </a:r>
            <a:r>
              <a:rPr lang="en-US" sz="2400" b="1" dirty="0">
                <a:latin typeface="Arial" pitchFamily="34" charset="0"/>
                <a:cs typeface="Arial" pitchFamily="34" charset="0"/>
              </a:rPr>
              <a:t> </a:t>
            </a:r>
            <a:r>
              <a:rPr lang="en-US" sz="2400" b="1" dirty="0" err="1">
                <a:latin typeface="Arial" pitchFamily="34" charset="0"/>
                <a:cs typeface="Arial" pitchFamily="34" charset="0"/>
              </a:rPr>
              <a:t>thế</a:t>
            </a:r>
            <a:r>
              <a:rPr lang="en-US" sz="2400" b="1" dirty="0">
                <a:latin typeface="Arial" pitchFamily="34" charset="0"/>
                <a:cs typeface="Arial" pitchFamily="34" charset="0"/>
              </a:rPr>
              <a:t> </a:t>
            </a:r>
            <a:r>
              <a:rPr lang="en-US" sz="2400" b="1" dirty="0" err="1">
                <a:latin typeface="Arial" pitchFamily="34" charset="0"/>
                <a:cs typeface="Arial" pitchFamily="34" charset="0"/>
              </a:rPr>
              <a:t>nào</a:t>
            </a:r>
            <a:endParaRPr lang="en-US" sz="2400" b="1" dirty="0">
              <a:latin typeface="Arial" pitchFamily="34" charset="0"/>
              <a:cs typeface="Arial" pitchFamily="34" charset="0"/>
            </a:endParaRPr>
          </a:p>
          <a:p>
            <a:pPr algn="ctr"/>
            <a:endParaRPr lang="en-US" dirty="0"/>
          </a:p>
        </p:txBody>
      </p:sp>
    </p:spTree>
    <p:extLst>
      <p:ext uri="{BB962C8B-B14F-4D97-AF65-F5344CB8AC3E}">
        <p14:creationId xmlns:p14="http://schemas.microsoft.com/office/powerpoint/2010/main" val="25632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76200"/>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LUYỆN TẬP</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0" y="599420"/>
            <a:ext cx="9144000" cy="625858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B0F0"/>
              </a:solidFill>
              <a:latin typeface="Arial" pitchFamily="34" charset="0"/>
              <a:cs typeface="Arial" pitchFamily="34" charset="0"/>
            </a:endParaRPr>
          </a:p>
        </p:txBody>
      </p:sp>
      <p:sp>
        <p:nvSpPr>
          <p:cNvPr id="12" name="TextBox 11"/>
          <p:cNvSpPr txBox="1"/>
          <p:nvPr/>
        </p:nvSpPr>
        <p:spPr>
          <a:xfrm>
            <a:off x="152400" y="599420"/>
            <a:ext cx="8839200" cy="830997"/>
          </a:xfrm>
          <a:prstGeom prst="rect">
            <a:avLst/>
          </a:prstGeom>
          <a:noFill/>
        </p:spPr>
        <p:txBody>
          <a:bodyPr wrap="square" rtlCol="0">
            <a:spAutoFit/>
          </a:bodyPr>
          <a:lstStyle/>
          <a:p>
            <a:r>
              <a:rPr lang="vi-VN" sz="2400" b="1" dirty="0">
                <a:latin typeface="Arial" pitchFamily="34" charset="0"/>
                <a:cs typeface="Arial" pitchFamily="34" charset="0"/>
              </a:rPr>
              <a:t>Bài tập 1. </a:t>
            </a:r>
            <a:r>
              <a:rPr lang="en-US" sz="2400" b="1" dirty="0" err="1">
                <a:latin typeface="Arial" pitchFamily="34" charset="0"/>
                <a:cs typeface="Arial" pitchFamily="34" charset="0"/>
              </a:rPr>
              <a:t>Hãy</a:t>
            </a:r>
            <a:r>
              <a:rPr lang="en-US" sz="2400" b="1" dirty="0">
                <a:latin typeface="Arial" pitchFamily="34" charset="0"/>
                <a:cs typeface="Arial" pitchFamily="34" charset="0"/>
              </a:rPr>
              <a:t> </a:t>
            </a:r>
            <a:r>
              <a:rPr lang="en-US" sz="2400" b="1" dirty="0" err="1">
                <a:latin typeface="Arial" pitchFamily="34" charset="0"/>
                <a:cs typeface="Arial" pitchFamily="34" charset="0"/>
              </a:rPr>
              <a:t>sắp</a:t>
            </a:r>
            <a:r>
              <a:rPr lang="en-US" sz="2400" b="1" dirty="0">
                <a:latin typeface="Arial" pitchFamily="34" charset="0"/>
                <a:cs typeface="Arial" pitchFamily="34" charset="0"/>
              </a:rPr>
              <a:t> </a:t>
            </a:r>
            <a:r>
              <a:rPr lang="en-US" sz="2400" b="1" dirty="0" err="1">
                <a:latin typeface="Arial" pitchFamily="34" charset="0"/>
                <a:cs typeface="Arial" pitchFamily="34" charset="0"/>
              </a:rPr>
              <a:t>xếp</a:t>
            </a:r>
            <a:r>
              <a:rPr lang="en-US" sz="2400" b="1" dirty="0">
                <a:latin typeface="Arial" pitchFamily="34" charset="0"/>
                <a:cs typeface="Arial" pitchFamily="34" charset="0"/>
              </a:rPr>
              <a:t> </a:t>
            </a:r>
            <a:r>
              <a:rPr lang="en-US" sz="2400" b="1" dirty="0" err="1">
                <a:latin typeface="Arial" pitchFamily="34" charset="0"/>
                <a:cs typeface="Arial" pitchFamily="34" charset="0"/>
              </a:rPr>
              <a:t>các</a:t>
            </a:r>
            <a:r>
              <a:rPr lang="en-US" sz="2400" b="1" dirty="0">
                <a:latin typeface="Arial" pitchFamily="34" charset="0"/>
                <a:cs typeface="Arial" pitchFamily="34" charset="0"/>
              </a:rPr>
              <a:t> </a:t>
            </a:r>
            <a:r>
              <a:rPr lang="en-US" sz="2400" b="1" dirty="0" err="1">
                <a:latin typeface="Arial" pitchFamily="34" charset="0"/>
                <a:cs typeface="Arial" pitchFamily="34" charset="0"/>
              </a:rPr>
              <a:t>thực</a:t>
            </a:r>
            <a:r>
              <a:rPr lang="en-US" sz="2400" b="1" dirty="0">
                <a:latin typeface="Arial" pitchFamily="34" charset="0"/>
                <a:cs typeface="Arial" pitchFamily="34" charset="0"/>
              </a:rPr>
              <a:t> </a:t>
            </a:r>
            <a:r>
              <a:rPr lang="en-US" sz="2400" b="1" dirty="0" err="1">
                <a:latin typeface="Arial" pitchFamily="34" charset="0"/>
                <a:cs typeface="Arial" pitchFamily="34" charset="0"/>
              </a:rPr>
              <a:t>phẩm</a:t>
            </a:r>
            <a:r>
              <a:rPr lang="en-US" sz="2400" b="1" dirty="0">
                <a:latin typeface="Arial" pitchFamily="34" charset="0"/>
                <a:cs typeface="Arial" pitchFamily="34" charset="0"/>
              </a:rPr>
              <a:t> </a:t>
            </a:r>
            <a:r>
              <a:rPr lang="en-US" sz="2400" b="1" dirty="0" err="1">
                <a:latin typeface="Arial" pitchFamily="34" charset="0"/>
                <a:cs typeface="Arial" pitchFamily="34" charset="0"/>
              </a:rPr>
              <a:t>dưới</a:t>
            </a:r>
            <a:r>
              <a:rPr lang="en-US" sz="2400" b="1" dirty="0">
                <a:latin typeface="Arial" pitchFamily="34" charset="0"/>
                <a:cs typeface="Arial" pitchFamily="34" charset="0"/>
              </a:rPr>
              <a:t> </a:t>
            </a:r>
            <a:r>
              <a:rPr lang="en-US" sz="2400" b="1" dirty="0" err="1">
                <a:latin typeface="Arial" pitchFamily="34" charset="0"/>
                <a:cs typeface="Arial" pitchFamily="34" charset="0"/>
              </a:rPr>
              <a:t>đây</a:t>
            </a:r>
            <a:r>
              <a:rPr lang="en-US" sz="2400" b="1" dirty="0">
                <a:latin typeface="Arial" pitchFamily="34" charset="0"/>
                <a:cs typeface="Arial" pitchFamily="34" charset="0"/>
              </a:rPr>
              <a:t> </a:t>
            </a:r>
            <a:r>
              <a:rPr lang="en-US" sz="2400" b="1" dirty="0" err="1">
                <a:latin typeface="Arial" pitchFamily="34" charset="0"/>
                <a:cs typeface="Arial" pitchFamily="34" charset="0"/>
              </a:rPr>
              <a:t>vào</a:t>
            </a:r>
            <a:r>
              <a:rPr lang="en-US" sz="2400" b="1" dirty="0">
                <a:latin typeface="Arial" pitchFamily="34" charset="0"/>
                <a:cs typeface="Arial" pitchFamily="34" charset="0"/>
              </a:rPr>
              <a:t> </a:t>
            </a:r>
            <a:r>
              <a:rPr lang="en-US" sz="2400" b="1" dirty="0" err="1">
                <a:latin typeface="Arial" pitchFamily="34" charset="0"/>
                <a:cs typeface="Arial" pitchFamily="34" charset="0"/>
              </a:rPr>
              <a:t>các</a:t>
            </a:r>
            <a:r>
              <a:rPr lang="en-US" sz="2400" b="1" dirty="0">
                <a:latin typeface="Arial" pitchFamily="34" charset="0"/>
                <a:cs typeface="Arial" pitchFamily="34" charset="0"/>
              </a:rPr>
              <a:t> </a:t>
            </a:r>
            <a:r>
              <a:rPr lang="en-US" sz="2400" b="1" dirty="0" err="1">
                <a:latin typeface="Arial" pitchFamily="34" charset="0"/>
                <a:cs typeface="Arial" pitchFamily="34" charset="0"/>
              </a:rPr>
              <a:t>nhóm</a:t>
            </a:r>
            <a:r>
              <a:rPr lang="en-US" sz="2400" b="1" dirty="0">
                <a:latin typeface="Arial" pitchFamily="34" charset="0"/>
                <a:cs typeface="Arial" pitchFamily="34" charset="0"/>
              </a:rPr>
              <a:t> </a:t>
            </a:r>
            <a:r>
              <a:rPr lang="en-US" sz="2400" b="1" dirty="0" err="1" smtClean="0">
                <a:latin typeface="Arial" pitchFamily="34" charset="0"/>
                <a:cs typeface="Arial" pitchFamily="34" charset="0"/>
              </a:rPr>
              <a:t>thực</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phẩm</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chính</a:t>
            </a:r>
            <a:endParaRPr lang="en-US" sz="2400" b="1" dirty="0">
              <a:latin typeface="Arial" pitchFamily="34" charset="0"/>
              <a:cs typeface="Arial" pitchFamily="34" charset="0"/>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6"/>
          <p:cNvSpPr>
            <a:spLocks noChangeArrowheads="1"/>
          </p:cNvSpPr>
          <p:nvPr/>
        </p:nvSpPr>
        <p:spPr bwMode="auto">
          <a:xfrm>
            <a:off x="0" y="22914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51"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71" y="1600200"/>
            <a:ext cx="3810000" cy="228123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35631"/>
            <a:ext cx="2286000" cy="212883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5" y="1648484"/>
            <a:ext cx="2133599" cy="21288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29" descr="Description: C:\Users\USER\Desktop\tải xuố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206013"/>
            <a:ext cx="1828800" cy="167693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0" descr="Description: C:\Users\USER\Desktop\tải xuống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206013"/>
            <a:ext cx="2057399" cy="168152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31" descr="Description: C:\Users\USER\Desktop\unnam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206013"/>
            <a:ext cx="2133599" cy="1676934"/>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32" descr="Description: C:\Users\USER\Desktop\bap_cai_2_ccf1be650d6d4f1a935c1b5965096ef4_grand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2500" y="4206013"/>
            <a:ext cx="2019300" cy="16769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685800" y="3881438"/>
            <a:ext cx="1295400" cy="338554"/>
          </a:xfrm>
          <a:prstGeom prst="rect">
            <a:avLst/>
          </a:prstGeom>
          <a:noFill/>
        </p:spPr>
        <p:txBody>
          <a:bodyPr wrap="square" rtlCol="0">
            <a:spAutoFit/>
          </a:bodyPr>
          <a:lstStyle/>
          <a:p>
            <a:r>
              <a:rPr lang="en-US" sz="1600" b="1" dirty="0" smtClean="0">
                <a:latin typeface="Arial" pitchFamily="34" charset="0"/>
                <a:cs typeface="Arial" pitchFamily="34" charset="0"/>
              </a:rPr>
              <a:t>TÔM</a:t>
            </a:r>
            <a:endParaRPr lang="en-US" sz="1600" b="1" dirty="0">
              <a:latin typeface="Arial" pitchFamily="34" charset="0"/>
              <a:cs typeface="Arial" pitchFamily="34" charset="0"/>
            </a:endParaRPr>
          </a:p>
        </p:txBody>
      </p:sp>
      <p:sp>
        <p:nvSpPr>
          <p:cNvPr id="19" name="TextBox 18"/>
          <p:cNvSpPr txBox="1"/>
          <p:nvPr/>
        </p:nvSpPr>
        <p:spPr>
          <a:xfrm>
            <a:off x="2667000" y="3881438"/>
            <a:ext cx="914399" cy="338554"/>
          </a:xfrm>
          <a:prstGeom prst="rect">
            <a:avLst/>
          </a:prstGeom>
          <a:noFill/>
        </p:spPr>
        <p:txBody>
          <a:bodyPr wrap="square" rtlCol="0">
            <a:spAutoFit/>
          </a:bodyPr>
          <a:lstStyle/>
          <a:p>
            <a:r>
              <a:rPr lang="en-US" sz="1600" b="1" dirty="0" smtClean="0">
                <a:latin typeface="Arial" pitchFamily="34" charset="0"/>
                <a:cs typeface="Arial" pitchFamily="34" charset="0"/>
              </a:rPr>
              <a:t>THỊT</a:t>
            </a:r>
            <a:endParaRPr lang="en-US" sz="1600" b="1" dirty="0">
              <a:latin typeface="Arial" pitchFamily="34" charset="0"/>
              <a:cs typeface="Arial" pitchFamily="34" charset="0"/>
            </a:endParaRPr>
          </a:p>
        </p:txBody>
      </p:sp>
      <p:sp>
        <p:nvSpPr>
          <p:cNvPr id="20" name="TextBox 19"/>
          <p:cNvSpPr txBox="1"/>
          <p:nvPr/>
        </p:nvSpPr>
        <p:spPr>
          <a:xfrm>
            <a:off x="7452911" y="3797022"/>
            <a:ext cx="762000" cy="338554"/>
          </a:xfrm>
          <a:prstGeom prst="rect">
            <a:avLst/>
          </a:prstGeom>
          <a:noFill/>
        </p:spPr>
        <p:txBody>
          <a:bodyPr wrap="square" rtlCol="0">
            <a:spAutoFit/>
          </a:bodyPr>
          <a:lstStyle/>
          <a:p>
            <a:r>
              <a:rPr lang="en-US" sz="1600" b="1" dirty="0" smtClean="0">
                <a:latin typeface="Arial" pitchFamily="34" charset="0"/>
                <a:cs typeface="Arial" pitchFamily="34" charset="0"/>
              </a:rPr>
              <a:t>NGÔ</a:t>
            </a:r>
            <a:endParaRPr lang="en-US" sz="1600" b="1" dirty="0">
              <a:latin typeface="Arial" pitchFamily="34" charset="0"/>
              <a:cs typeface="Arial" pitchFamily="34" charset="0"/>
            </a:endParaRPr>
          </a:p>
        </p:txBody>
      </p:sp>
      <p:sp>
        <p:nvSpPr>
          <p:cNvPr id="21" name="TextBox 20"/>
          <p:cNvSpPr txBox="1"/>
          <p:nvPr/>
        </p:nvSpPr>
        <p:spPr>
          <a:xfrm>
            <a:off x="5081587" y="3792900"/>
            <a:ext cx="657225" cy="338554"/>
          </a:xfrm>
          <a:prstGeom prst="rect">
            <a:avLst/>
          </a:prstGeom>
          <a:noFill/>
        </p:spPr>
        <p:txBody>
          <a:bodyPr wrap="square" rtlCol="0">
            <a:spAutoFit/>
          </a:bodyPr>
          <a:lstStyle/>
          <a:p>
            <a:r>
              <a:rPr lang="en-US" sz="1600" b="1" dirty="0" smtClean="0">
                <a:latin typeface="Arial" pitchFamily="34" charset="0"/>
                <a:cs typeface="Arial" pitchFamily="34" charset="0"/>
              </a:rPr>
              <a:t>TÔM</a:t>
            </a:r>
            <a:endParaRPr lang="en-US" sz="1600" b="1" dirty="0">
              <a:latin typeface="Arial" pitchFamily="34" charset="0"/>
              <a:cs typeface="Arial" pitchFamily="34" charset="0"/>
            </a:endParaRPr>
          </a:p>
        </p:txBody>
      </p:sp>
      <p:sp>
        <p:nvSpPr>
          <p:cNvPr id="22" name="TextBox 21"/>
          <p:cNvSpPr txBox="1"/>
          <p:nvPr/>
        </p:nvSpPr>
        <p:spPr>
          <a:xfrm>
            <a:off x="242371" y="5887536"/>
            <a:ext cx="1586428" cy="338554"/>
          </a:xfrm>
          <a:prstGeom prst="rect">
            <a:avLst/>
          </a:prstGeom>
          <a:noFill/>
        </p:spPr>
        <p:txBody>
          <a:bodyPr wrap="square" rtlCol="0">
            <a:spAutoFit/>
          </a:bodyPr>
          <a:lstStyle/>
          <a:p>
            <a:r>
              <a:rPr lang="en-US" sz="1600" b="1" dirty="0" smtClean="0">
                <a:latin typeface="Arial" pitchFamily="34" charset="0"/>
                <a:cs typeface="Arial" pitchFamily="34" charset="0"/>
              </a:rPr>
              <a:t>KHOAI LANG</a:t>
            </a:r>
            <a:endParaRPr lang="en-US" sz="1600" b="1" dirty="0">
              <a:latin typeface="Arial" pitchFamily="34" charset="0"/>
              <a:cs typeface="Arial" pitchFamily="34" charset="0"/>
            </a:endParaRPr>
          </a:p>
        </p:txBody>
      </p:sp>
      <p:sp>
        <p:nvSpPr>
          <p:cNvPr id="23" name="TextBox 22"/>
          <p:cNvSpPr txBox="1"/>
          <p:nvPr/>
        </p:nvSpPr>
        <p:spPr>
          <a:xfrm>
            <a:off x="2788185" y="5907941"/>
            <a:ext cx="1295400" cy="338554"/>
          </a:xfrm>
          <a:prstGeom prst="rect">
            <a:avLst/>
          </a:prstGeom>
          <a:noFill/>
        </p:spPr>
        <p:txBody>
          <a:bodyPr wrap="square" rtlCol="0">
            <a:spAutoFit/>
          </a:bodyPr>
          <a:lstStyle/>
          <a:p>
            <a:r>
              <a:rPr lang="en-US" sz="1600" b="1" dirty="0" smtClean="0">
                <a:latin typeface="Arial" pitchFamily="34" charset="0"/>
                <a:cs typeface="Arial" pitchFamily="34" charset="0"/>
              </a:rPr>
              <a:t>MỠ LỢN</a:t>
            </a:r>
            <a:endParaRPr lang="en-US" sz="1600" b="1" dirty="0">
              <a:latin typeface="Arial" pitchFamily="34" charset="0"/>
              <a:cs typeface="Arial" pitchFamily="34" charset="0"/>
            </a:endParaRPr>
          </a:p>
        </p:txBody>
      </p:sp>
      <p:sp>
        <p:nvSpPr>
          <p:cNvPr id="24" name="TextBox 23"/>
          <p:cNvSpPr txBox="1"/>
          <p:nvPr/>
        </p:nvSpPr>
        <p:spPr>
          <a:xfrm>
            <a:off x="5000624" y="5907941"/>
            <a:ext cx="1295400" cy="338554"/>
          </a:xfrm>
          <a:prstGeom prst="rect">
            <a:avLst/>
          </a:prstGeom>
          <a:noFill/>
        </p:spPr>
        <p:txBody>
          <a:bodyPr wrap="square" rtlCol="0">
            <a:spAutoFit/>
          </a:bodyPr>
          <a:lstStyle/>
          <a:p>
            <a:r>
              <a:rPr lang="en-US" sz="1600" b="1" dirty="0" smtClean="0">
                <a:latin typeface="Arial" pitchFamily="34" charset="0"/>
                <a:cs typeface="Arial" pitchFamily="34" charset="0"/>
              </a:rPr>
              <a:t>BẮP CẢI</a:t>
            </a:r>
            <a:endParaRPr lang="en-US" sz="1600" b="1" dirty="0">
              <a:latin typeface="Arial" pitchFamily="34" charset="0"/>
              <a:cs typeface="Arial" pitchFamily="34" charset="0"/>
            </a:endParaRPr>
          </a:p>
        </p:txBody>
      </p:sp>
      <p:sp>
        <p:nvSpPr>
          <p:cNvPr id="25" name="TextBox 24"/>
          <p:cNvSpPr txBox="1"/>
          <p:nvPr/>
        </p:nvSpPr>
        <p:spPr>
          <a:xfrm>
            <a:off x="7315200" y="5907941"/>
            <a:ext cx="1295400" cy="338554"/>
          </a:xfrm>
          <a:prstGeom prst="rect">
            <a:avLst/>
          </a:prstGeom>
          <a:noFill/>
        </p:spPr>
        <p:txBody>
          <a:bodyPr wrap="square" rtlCol="0">
            <a:spAutoFit/>
          </a:bodyPr>
          <a:lstStyle/>
          <a:p>
            <a:r>
              <a:rPr lang="en-US" sz="1600" b="1" dirty="0" smtClean="0">
                <a:latin typeface="Arial" pitchFamily="34" charset="0"/>
                <a:cs typeface="Arial" pitchFamily="34" charset="0"/>
              </a:rPr>
              <a:t>BƠ</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25161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6151"/>
                                        </p:tgtEl>
                                        <p:attrNameLst>
                                          <p:attrName>style.visibility</p:attrName>
                                        </p:attrNameLst>
                                      </p:cBhvr>
                                      <p:to>
                                        <p:strVal val="visible"/>
                                      </p:to>
                                    </p:set>
                                    <p:animEffect transition="in" filter="circle(in)">
                                      <p:cBhvr>
                                        <p:cTn id="16" dur="2000"/>
                                        <p:tgtEl>
                                          <p:spTgt spid="6151"/>
                                        </p:tgtEl>
                                      </p:cBhvr>
                                    </p:animEffect>
                                  </p:childTnLst>
                                </p:cTn>
                              </p:par>
                              <p:par>
                                <p:cTn id="17" presetID="6" presetClass="entr" presetSubtype="16" fill="hold" nodeType="withEffect">
                                  <p:stCondLst>
                                    <p:cond delay="0"/>
                                  </p:stCondLst>
                                  <p:childTnLst>
                                    <p:set>
                                      <p:cBhvr>
                                        <p:cTn id="18" dur="1" fill="hold">
                                          <p:stCondLst>
                                            <p:cond delay="0"/>
                                          </p:stCondLst>
                                        </p:cTn>
                                        <p:tgtEl>
                                          <p:spTgt spid="6150"/>
                                        </p:tgtEl>
                                        <p:attrNameLst>
                                          <p:attrName>style.visibility</p:attrName>
                                        </p:attrNameLst>
                                      </p:cBhvr>
                                      <p:to>
                                        <p:strVal val="visible"/>
                                      </p:to>
                                    </p:set>
                                    <p:animEffect transition="in" filter="circle(in)">
                                      <p:cBhvr>
                                        <p:cTn id="19" dur="2000"/>
                                        <p:tgtEl>
                                          <p:spTgt spid="6150"/>
                                        </p:tgtEl>
                                      </p:cBhvr>
                                    </p:animEffect>
                                  </p:childTnLst>
                                </p:cTn>
                              </p:par>
                              <p:par>
                                <p:cTn id="20" presetID="6" presetClass="entr" presetSubtype="16" fill="hold" nodeType="with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circle(in)">
                                      <p:cBhvr>
                                        <p:cTn id="22" dur="2000"/>
                                        <p:tgtEl>
                                          <p:spTgt spid="6149"/>
                                        </p:tgtEl>
                                      </p:cBhvr>
                                    </p:animEffect>
                                  </p:childTnLst>
                                </p:cTn>
                              </p:par>
                              <p:par>
                                <p:cTn id="23" presetID="6" presetClass="entr" presetSubtype="16" fill="hold" nodeType="withEffect">
                                  <p:stCondLst>
                                    <p:cond delay="0"/>
                                  </p:stCondLst>
                                  <p:childTnLst>
                                    <p:set>
                                      <p:cBhvr>
                                        <p:cTn id="24" dur="1" fill="hold">
                                          <p:stCondLst>
                                            <p:cond delay="0"/>
                                          </p:stCondLst>
                                        </p:cTn>
                                        <p:tgtEl>
                                          <p:spTgt spid="6148"/>
                                        </p:tgtEl>
                                        <p:attrNameLst>
                                          <p:attrName>style.visibility</p:attrName>
                                        </p:attrNameLst>
                                      </p:cBhvr>
                                      <p:to>
                                        <p:strVal val="visible"/>
                                      </p:to>
                                    </p:set>
                                    <p:animEffect transition="in" filter="circle(in)">
                                      <p:cBhvr>
                                        <p:cTn id="25" dur="2000"/>
                                        <p:tgtEl>
                                          <p:spTgt spid="6148"/>
                                        </p:tgtEl>
                                      </p:cBhvr>
                                    </p:animEffect>
                                  </p:childTnLst>
                                </p:cTn>
                              </p:par>
                              <p:par>
                                <p:cTn id="26" presetID="6" presetClass="entr" presetSubtype="16" fill="hold" nodeType="with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circle(in)">
                                      <p:cBhvr>
                                        <p:cTn id="28" dur="2000"/>
                                        <p:tgtEl>
                                          <p:spTgt spid="6147"/>
                                        </p:tgtEl>
                                      </p:cBhvr>
                                    </p:animEffect>
                                  </p:childTnLst>
                                </p:cTn>
                              </p:par>
                              <p:par>
                                <p:cTn id="29" presetID="6" presetClass="entr" presetSubtype="16"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circle(in)">
                                      <p:cBhvr>
                                        <p:cTn id="31" dur="2000"/>
                                        <p:tgtEl>
                                          <p:spTgt spid="6146"/>
                                        </p:tgtEl>
                                      </p:cBhvr>
                                    </p:animEffect>
                                  </p:childTnLst>
                                </p:cTn>
                              </p:par>
                              <p:par>
                                <p:cTn id="32" presetID="6" presetClass="entr" presetSubtype="16" fill="hold" nodeType="withEffect">
                                  <p:stCondLst>
                                    <p:cond delay="0"/>
                                  </p:stCondLst>
                                  <p:childTnLst>
                                    <p:set>
                                      <p:cBhvr>
                                        <p:cTn id="33" dur="1" fill="hold">
                                          <p:stCondLst>
                                            <p:cond delay="0"/>
                                          </p:stCondLst>
                                        </p:cTn>
                                        <p:tgtEl>
                                          <p:spTgt spid="6145"/>
                                        </p:tgtEl>
                                        <p:attrNameLst>
                                          <p:attrName>style.visibility</p:attrName>
                                        </p:attrNameLst>
                                      </p:cBhvr>
                                      <p:to>
                                        <p:strVal val="visible"/>
                                      </p:to>
                                    </p:set>
                                    <p:animEffect transition="in" filter="circle(in)">
                                      <p:cBhvr>
                                        <p:cTn id="34" dur="2000"/>
                                        <p:tgtEl>
                                          <p:spTgt spid="614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ircle(in)">
                                      <p:cBhvr>
                                        <p:cTn id="46" dur="2000"/>
                                        <p:tgtEl>
                                          <p:spTgt spid="21"/>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ircle(in)">
                                      <p:cBhvr>
                                        <p:cTn id="52" dur="2000"/>
                                        <p:tgtEl>
                                          <p:spTgt spid="23"/>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ircle(in)">
                                      <p:cBhvr>
                                        <p:cTn id="55" dur="2000"/>
                                        <p:tgtEl>
                                          <p:spTgt spid="2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circle(in)">
                                      <p:cBhvr>
                                        <p:cTn id="5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3" grpId="0"/>
      <p:bldP spid="10" grpId="0"/>
      <p:bldP spid="19" grpId="0"/>
      <p:bldP spid="20"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76200"/>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LUYỆN TẬP</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0" y="599420"/>
            <a:ext cx="9144000" cy="336298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rgbClr val="00B0F0"/>
              </a:solidFill>
              <a:latin typeface="Arial" pitchFamily="34" charset="0"/>
              <a:cs typeface="Arial" pitchFamily="34" charset="0"/>
            </a:endParaRPr>
          </a:p>
        </p:txBody>
      </p:sp>
      <p:sp>
        <p:nvSpPr>
          <p:cNvPr id="12" name="TextBox 11"/>
          <p:cNvSpPr txBox="1"/>
          <p:nvPr/>
        </p:nvSpPr>
        <p:spPr>
          <a:xfrm>
            <a:off x="152400" y="1066800"/>
            <a:ext cx="8991600" cy="4031873"/>
          </a:xfrm>
          <a:prstGeom prst="rect">
            <a:avLst/>
          </a:prstGeom>
          <a:noFill/>
        </p:spPr>
        <p:txBody>
          <a:bodyPr wrap="square" rtlCol="0">
            <a:spAutoFit/>
          </a:bodyPr>
          <a:lstStyle/>
          <a:p>
            <a:r>
              <a:rPr lang="vi-VN" sz="3200" b="1" dirty="0">
                <a:latin typeface="Arial" pitchFamily="34" charset="0"/>
                <a:cs typeface="Arial" pitchFamily="34" charset="0"/>
              </a:rPr>
              <a:t>Bài tập </a:t>
            </a:r>
            <a:r>
              <a:rPr lang="en-US" sz="3200" b="1" dirty="0" smtClean="0">
                <a:latin typeface="Arial" pitchFamily="34" charset="0"/>
                <a:cs typeface="Arial" pitchFamily="34" charset="0"/>
              </a:rPr>
              <a:t>2</a:t>
            </a:r>
            <a:r>
              <a:rPr lang="vi-VN" sz="3200" b="1" dirty="0" smtClean="0">
                <a:latin typeface="Arial" pitchFamily="34" charset="0"/>
                <a:cs typeface="Arial" pitchFamily="34" charset="0"/>
              </a:rPr>
              <a:t>. </a:t>
            </a:r>
            <a:r>
              <a:rPr lang="en-US" sz="3200" dirty="0"/>
              <a:t>.</a:t>
            </a:r>
            <a:r>
              <a:rPr lang="en-US" sz="3200" b="1" dirty="0" err="1">
                <a:latin typeface="Arial" pitchFamily="34" charset="0"/>
                <a:cs typeface="Arial" pitchFamily="34" charset="0"/>
              </a:rPr>
              <a:t>Em</a:t>
            </a:r>
            <a:r>
              <a:rPr lang="en-US" sz="3200" b="1" dirty="0">
                <a:latin typeface="Arial" pitchFamily="34" charset="0"/>
                <a:cs typeface="Arial" pitchFamily="34" charset="0"/>
              </a:rPr>
              <a:t> </a:t>
            </a:r>
            <a:r>
              <a:rPr lang="en-US" sz="3200" b="1" dirty="0" err="1">
                <a:latin typeface="Arial" pitchFamily="34" charset="0"/>
                <a:cs typeface="Arial" pitchFamily="34" charset="0"/>
              </a:rPr>
              <a:t>hãy</a:t>
            </a:r>
            <a:r>
              <a:rPr lang="en-US" sz="3200" b="1" dirty="0">
                <a:latin typeface="Arial" pitchFamily="34" charset="0"/>
                <a:cs typeface="Arial" pitchFamily="34" charset="0"/>
              </a:rPr>
              <a:t> </a:t>
            </a:r>
            <a:r>
              <a:rPr lang="en-US" sz="3200" b="1" dirty="0" err="1">
                <a:latin typeface="Arial" pitchFamily="34" charset="0"/>
                <a:cs typeface="Arial" pitchFamily="34" charset="0"/>
              </a:rPr>
              <a:t>phân</a:t>
            </a:r>
            <a:r>
              <a:rPr lang="en-US" sz="3200" b="1" dirty="0">
                <a:latin typeface="Arial" pitchFamily="34" charset="0"/>
                <a:cs typeface="Arial" pitchFamily="34" charset="0"/>
              </a:rPr>
              <a:t> </a:t>
            </a:r>
            <a:r>
              <a:rPr lang="en-US" sz="3200" b="1" dirty="0" err="1">
                <a:latin typeface="Arial" pitchFamily="34" charset="0"/>
                <a:cs typeface="Arial" pitchFamily="34" charset="0"/>
              </a:rPr>
              <a:t>loại</a:t>
            </a:r>
            <a:r>
              <a:rPr lang="en-US" sz="3200" b="1" dirty="0">
                <a:latin typeface="Arial" pitchFamily="34" charset="0"/>
                <a:cs typeface="Arial" pitchFamily="34" charset="0"/>
              </a:rPr>
              <a:t> </a:t>
            </a:r>
            <a:r>
              <a:rPr lang="en-US" sz="3200" b="1" dirty="0" err="1">
                <a:latin typeface="Arial" pitchFamily="34" charset="0"/>
                <a:cs typeface="Arial" pitchFamily="34" charset="0"/>
              </a:rPr>
              <a:t>những</a:t>
            </a:r>
            <a:r>
              <a:rPr lang="en-US" sz="3200" b="1" dirty="0">
                <a:latin typeface="Arial" pitchFamily="34" charset="0"/>
                <a:cs typeface="Arial" pitchFamily="34" charset="0"/>
              </a:rPr>
              <a:t> </a:t>
            </a:r>
            <a:r>
              <a:rPr lang="en-US" sz="3200" b="1" dirty="0" err="1">
                <a:latin typeface="Arial" pitchFamily="34" charset="0"/>
                <a:cs typeface="Arial" pitchFamily="34" charset="0"/>
              </a:rPr>
              <a:t>thực</a:t>
            </a:r>
            <a:r>
              <a:rPr lang="en-US" sz="3200" b="1" dirty="0">
                <a:latin typeface="Arial" pitchFamily="34" charset="0"/>
                <a:cs typeface="Arial" pitchFamily="34" charset="0"/>
              </a:rPr>
              <a:t> </a:t>
            </a:r>
            <a:r>
              <a:rPr lang="en-US" sz="3200" b="1" dirty="0" err="1">
                <a:latin typeface="Arial" pitchFamily="34" charset="0"/>
                <a:cs typeface="Arial" pitchFamily="34" charset="0"/>
              </a:rPr>
              <a:t>phẩm</a:t>
            </a:r>
            <a:r>
              <a:rPr lang="en-US" sz="3200" b="1" dirty="0">
                <a:latin typeface="Arial" pitchFamily="34" charset="0"/>
                <a:cs typeface="Arial" pitchFamily="34" charset="0"/>
              </a:rPr>
              <a:t> </a:t>
            </a:r>
            <a:r>
              <a:rPr lang="en-US" sz="3200" b="1" dirty="0" err="1">
                <a:latin typeface="Arial" pitchFamily="34" charset="0"/>
                <a:cs typeface="Arial" pitchFamily="34" charset="0"/>
              </a:rPr>
              <a:t>dưới</a:t>
            </a:r>
            <a:r>
              <a:rPr lang="en-US" sz="3200" b="1" dirty="0">
                <a:latin typeface="Arial" pitchFamily="34" charset="0"/>
                <a:cs typeface="Arial" pitchFamily="34" charset="0"/>
              </a:rPr>
              <a:t> </a:t>
            </a:r>
            <a:r>
              <a:rPr lang="en-US" sz="3200" b="1" dirty="0" err="1">
                <a:latin typeface="Arial" pitchFamily="34" charset="0"/>
                <a:cs typeface="Arial" pitchFamily="34" charset="0"/>
              </a:rPr>
              <a:t>đây</a:t>
            </a:r>
            <a:r>
              <a:rPr lang="en-US" sz="3200" b="1" dirty="0">
                <a:latin typeface="Arial" pitchFamily="34" charset="0"/>
                <a:cs typeface="Arial" pitchFamily="34" charset="0"/>
              </a:rPr>
              <a:t> </a:t>
            </a:r>
            <a:r>
              <a:rPr lang="en-US" sz="3200" b="1" dirty="0" err="1">
                <a:latin typeface="Arial" pitchFamily="34" charset="0"/>
                <a:cs typeface="Arial" pitchFamily="34" charset="0"/>
              </a:rPr>
              <a:t>theo</a:t>
            </a:r>
            <a:r>
              <a:rPr lang="en-US" sz="3200" b="1" dirty="0">
                <a:latin typeface="Arial" pitchFamily="34" charset="0"/>
                <a:cs typeface="Arial" pitchFamily="34" charset="0"/>
              </a:rPr>
              <a:t> </a:t>
            </a:r>
            <a:r>
              <a:rPr lang="en-US" sz="3200" b="1" dirty="0" err="1">
                <a:latin typeface="Arial" pitchFamily="34" charset="0"/>
                <a:cs typeface="Arial" pitchFamily="34" charset="0"/>
              </a:rPr>
              <a:t>các</a:t>
            </a:r>
            <a:r>
              <a:rPr lang="en-US" sz="3200" b="1" dirty="0">
                <a:latin typeface="Arial" pitchFamily="34" charset="0"/>
                <a:cs typeface="Arial" pitchFamily="34" charset="0"/>
              </a:rPr>
              <a:t> </a:t>
            </a:r>
            <a:r>
              <a:rPr lang="en-US" sz="3200" b="1" dirty="0" err="1">
                <a:latin typeface="Arial" pitchFamily="34" charset="0"/>
                <a:cs typeface="Arial" pitchFamily="34" charset="0"/>
              </a:rPr>
              <a:t>nhóm</a:t>
            </a:r>
            <a:r>
              <a:rPr lang="en-US" sz="3200" b="1" dirty="0">
                <a:latin typeface="Arial" pitchFamily="34" charset="0"/>
                <a:cs typeface="Arial" pitchFamily="34" charset="0"/>
              </a:rPr>
              <a:t> </a:t>
            </a:r>
            <a:r>
              <a:rPr lang="en-US" sz="3200" b="1" dirty="0" err="1">
                <a:latin typeface="Arial" pitchFamily="34" charset="0"/>
                <a:cs typeface="Arial" pitchFamily="34" charset="0"/>
              </a:rPr>
              <a:t>thực</a:t>
            </a:r>
            <a:r>
              <a:rPr lang="en-US" sz="3200" b="1" dirty="0">
                <a:latin typeface="Arial" pitchFamily="34" charset="0"/>
                <a:cs typeface="Arial" pitchFamily="34" charset="0"/>
              </a:rPr>
              <a:t> </a:t>
            </a:r>
            <a:r>
              <a:rPr lang="en-US" sz="3200" b="1" dirty="0" err="1">
                <a:latin typeface="Arial" pitchFamily="34" charset="0"/>
                <a:cs typeface="Arial" pitchFamily="34" charset="0"/>
              </a:rPr>
              <a:t>phẩm</a:t>
            </a:r>
            <a:r>
              <a:rPr lang="en-US" sz="3200" b="1" dirty="0">
                <a:latin typeface="Arial" pitchFamily="34" charset="0"/>
                <a:cs typeface="Arial" pitchFamily="34" charset="0"/>
              </a:rPr>
              <a:t> </a:t>
            </a:r>
            <a:r>
              <a:rPr lang="en-US" sz="3200" b="1" dirty="0" err="1">
                <a:latin typeface="Arial" pitchFamily="34" charset="0"/>
                <a:cs typeface="Arial" pitchFamily="34" charset="0"/>
              </a:rPr>
              <a:t>chính</a:t>
            </a:r>
            <a:r>
              <a:rPr lang="en-US" sz="3200" b="1" dirty="0">
                <a:latin typeface="Arial" pitchFamily="34" charset="0"/>
                <a:cs typeface="Arial" pitchFamily="34" charset="0"/>
              </a:rPr>
              <a:t>.</a:t>
            </a:r>
          </a:p>
          <a:p>
            <a:r>
              <a:rPr lang="vi-VN" sz="3200" b="1" i="1" dirty="0">
                <a:latin typeface="Arial" pitchFamily="34" charset="0"/>
                <a:cs typeface="Arial" pitchFamily="34" charset="0"/>
              </a:rPr>
              <a:t>Thịt lợn (heo), cà rốt, cua, đậu cô ve, bí đao, rau muống, khoai lang, bánh mì, bông cải, cải thìa, sườn lợn, báp cải thảo, dứa, mỡ lợn, tôm khô, cá viên, su su, thịt gà, dâu ăn, gạo, cá ba sa.</a:t>
            </a:r>
            <a:endParaRPr lang="en-US" sz="3200" b="1" dirty="0">
              <a:latin typeface="Arial" pitchFamily="34" charset="0"/>
              <a:cs typeface="Arial" pitchFamily="34" charset="0"/>
            </a:endParaRPr>
          </a:p>
        </p:txBody>
      </p:sp>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6"/>
          <p:cNvSpPr>
            <a:spLocks noChangeArrowheads="1"/>
          </p:cNvSpPr>
          <p:nvPr/>
        </p:nvSpPr>
        <p:spPr bwMode="auto">
          <a:xfrm>
            <a:off x="0" y="229148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4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94822" y="134957"/>
            <a:ext cx="2286000" cy="523220"/>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VẬN DỤNG</a:t>
            </a:r>
            <a:endParaRPr lang="en-US" sz="2800" b="1" dirty="0">
              <a:solidFill>
                <a:srgbClr val="FF0000"/>
              </a:solidFill>
              <a:latin typeface="Arial" pitchFamily="34" charset="0"/>
              <a:cs typeface="Arial" pitchFamily="34" charset="0"/>
            </a:endParaRPr>
          </a:p>
        </p:txBody>
      </p:sp>
      <p:sp>
        <p:nvSpPr>
          <p:cNvPr id="5" name="Rounded Rectangle 4"/>
          <p:cNvSpPr/>
          <p:nvPr/>
        </p:nvSpPr>
        <p:spPr>
          <a:xfrm>
            <a:off x="0" y="914400"/>
            <a:ext cx="9144000"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1.Gia </a:t>
            </a:r>
            <a:r>
              <a:rPr lang="en-US" sz="3200" b="1" dirty="0" err="1">
                <a:solidFill>
                  <a:schemeClr val="tx1"/>
                </a:solidFill>
                <a:latin typeface="Times New Roman" panose="02020603050405020304" pitchFamily="18" charset="0"/>
                <a:cs typeface="Times New Roman" panose="02020603050405020304" pitchFamily="18" charset="0"/>
              </a:rPr>
              <a:t>đình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thường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dùng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những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món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Mỗi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món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ăn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cung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cấp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chất</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dinh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dưỡng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chủ</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yếu</a:t>
            </a:r>
            <a:r>
              <a:rPr lang="en-US" sz="3200" b="1" dirty="0">
                <a:solidFill>
                  <a:schemeClr val="tx1"/>
                </a:solidFill>
                <a:latin typeface="Times New Roman" panose="02020603050405020304" pitchFamily="18" charset="0"/>
                <a:cs typeface="Times New Roman" panose="02020603050405020304" pitchFamily="18" charset="0"/>
              </a:rPr>
              <a:t>?</a:t>
            </a:r>
          </a:p>
          <a:p>
            <a:r>
              <a:rPr lang="vi-VN" sz="3200" b="1" dirty="0" smtClean="0">
                <a:solidFill>
                  <a:schemeClr val="tx1"/>
                </a:solidFill>
                <a:latin typeface="Times New Roman" panose="02020603050405020304" pitchFamily="18" charset="0"/>
                <a:cs typeface="Times New Roman" panose="02020603050405020304" pitchFamily="18" charset="0"/>
              </a:rPr>
              <a:t>Ghi </a:t>
            </a:r>
            <a:r>
              <a:rPr lang="vi-VN" sz="3200" b="1" dirty="0">
                <a:solidFill>
                  <a:schemeClr val="tx1"/>
                </a:solidFill>
                <a:latin typeface="Times New Roman" panose="02020603050405020304" pitchFamily="18" charset="0"/>
                <a:cs typeface="Times New Roman" panose="02020603050405020304" pitchFamily="18" charset="0"/>
              </a:rPr>
              <a:t>trên giấy A4. Giờ sau nộp lại cho GV.</a:t>
            </a:r>
          </a:p>
        </p:txBody>
      </p:sp>
    </p:spTree>
    <p:extLst>
      <p:ext uri="{BB962C8B-B14F-4D97-AF65-F5344CB8AC3E}">
        <p14:creationId xmlns:p14="http://schemas.microsoft.com/office/powerpoint/2010/main" val="279553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308</Words>
  <Application>Microsoft Office PowerPoint</Application>
  <PresentationFormat>On-screen Show (4:3)</PresentationFormat>
  <Paragraphs>34</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111</cp:revision>
  <dcterms:created xsi:type="dcterms:W3CDTF">2021-07-12T08:18:51Z</dcterms:created>
  <dcterms:modified xsi:type="dcterms:W3CDTF">2023-12-10T08:30:51Z</dcterms:modified>
</cp:coreProperties>
</file>