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94" r:id="rId3"/>
    <p:sldId id="256" r:id="rId4"/>
    <p:sldId id="300" r:id="rId5"/>
    <p:sldId id="279" r:id="rId6"/>
    <p:sldId id="298" r:id="rId7"/>
    <p:sldId id="257" r:id="rId8"/>
    <p:sldId id="258" r:id="rId9"/>
    <p:sldId id="259" r:id="rId10"/>
    <p:sldId id="302" r:id="rId11"/>
    <p:sldId id="303" r:id="rId12"/>
    <p:sldId id="335" r:id="rId13"/>
    <p:sldId id="295" r:id="rId14"/>
    <p:sldId id="296" r:id="rId15"/>
    <p:sldId id="297" r:id="rId16"/>
    <p:sldId id="292" r:id="rId17"/>
    <p:sldId id="336" r:id="rId18"/>
    <p:sldId id="293" r:id="rId19"/>
  </p:sldIdLst>
  <p:sldSz cx="12192000" cy="6858000"/>
  <p:notesSz cx="6858000" cy="9144000"/>
  <p:embeddedFontLst>
    <p:embeddedFont>
      <p:font typeface="Myriad Pro Light" panose="020B0603030403020204" charset="0"/>
      <p:bold r:id="rId20"/>
      <p:boldItalic r:id="rId21"/>
    </p:embeddedFont>
    <p:embeddedFont>
      <p:font typeface="Eras Bold ITC" panose="020B0604020202020204" charset="0"/>
      <p:regular r:id="rId22"/>
    </p:embeddedFont>
    <p:embeddedFont>
      <p:font typeface="Adobe Myungjo Std M" panose="02020600000000000000" charset="-128"/>
      <p:regular r:id="rId23"/>
    </p:embeddedFont>
    <p:embeddedFont>
      <p:font typeface="Arial Black" panose="020B0A04020102020204" pitchFamily="34" charset="0"/>
      <p:bold r:id="rId24"/>
    </p:embeddedFont>
    <p:embeddedFont>
      <p:font typeface="Microsoft Sans Serif" panose="020B0604020202020204" pitchFamily="3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Arial Rounded MT Bold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masis MT Pro Black" panose="020B0604020202020204" charset="0"/>
      <p:bold r:id="rId34"/>
      <p:boldItalic r:id="rId35"/>
    </p:embeddedFont>
    <p:embeddedFont>
      <p:font typeface=".VnArial" panose="020B72000000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E0EC"/>
    <a:srgbClr val="95DAC1"/>
    <a:srgbClr val="E6E6E6"/>
    <a:srgbClr val="CFAFE7"/>
    <a:srgbClr val="FFFFCC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23/12/07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4020866/ew2-u2-this-that-these-thos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kleid-sommerkleid-kleidung-sommer-42647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publicdomainq.net/sweater-clothing-001616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E1A9DE-D07D-4AA7-B101-5701107F60C8}"/>
              </a:ext>
            </a:extLst>
          </p:cNvPr>
          <p:cNvSpPr/>
          <p:nvPr/>
        </p:nvSpPr>
        <p:spPr>
          <a:xfrm>
            <a:off x="-56693" y="0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xmlns="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xmlns="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xmlns="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xmlns="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xmlns="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C5E62C9-F1BF-4939-ADFA-E1CD96CC1AA2}"/>
              </a:ext>
            </a:extLst>
          </p:cNvPr>
          <p:cNvSpPr/>
          <p:nvPr/>
        </p:nvSpPr>
        <p:spPr>
          <a:xfrm>
            <a:off x="1895473" y="2593595"/>
            <a:ext cx="9277352" cy="1997455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VnArial"/>
              </a:rPr>
              <a:t>OBJECT PROUNS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23ADC8B-B874-40CB-99AA-C9BF348A89DB}"/>
              </a:ext>
            </a:extLst>
          </p:cNvPr>
          <p:cNvSpPr/>
          <p:nvPr/>
        </p:nvSpPr>
        <p:spPr>
          <a:xfrm>
            <a:off x="1131507" y="2593595"/>
            <a:ext cx="1873630" cy="187363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VnArial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C5C68A-984A-4313-9F6C-B2B94A30D133}"/>
              </a:ext>
            </a:extLst>
          </p:cNvPr>
          <p:cNvSpPr txBox="1"/>
          <p:nvPr/>
        </p:nvSpPr>
        <p:spPr>
          <a:xfrm>
            <a:off x="2505074" y="659190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59549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292195-C58C-44C2-9506-FF79C8763EB3}"/>
              </a:ext>
            </a:extLst>
          </p:cNvPr>
          <p:cNvSpPr txBox="1"/>
          <p:nvPr/>
        </p:nvSpPr>
        <p:spPr>
          <a:xfrm>
            <a:off x="4304926" y="380002"/>
            <a:ext cx="350211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Look at example.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EAA00C-9997-4173-B7EB-9815F2978767}"/>
              </a:ext>
            </a:extLst>
          </p:cNvPr>
          <p:cNvSpPr txBox="1"/>
          <p:nvPr/>
        </p:nvSpPr>
        <p:spPr>
          <a:xfrm>
            <a:off x="645320" y="1674583"/>
            <a:ext cx="4476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He likes </a:t>
            </a:r>
            <a:r>
              <a:rPr lang="en-US" sz="4000" b="1" u="sng"/>
              <a:t>this cap. </a:t>
            </a:r>
          </a:p>
          <a:p>
            <a:endParaRPr lang="en-US" sz="4000"/>
          </a:p>
          <a:p>
            <a:r>
              <a:rPr lang="en-US" sz="4000"/>
              <a:t>He likes    </a:t>
            </a:r>
            <a:r>
              <a:rPr lang="en-US" sz="4000" b="1" u="sng"/>
              <a:t>it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6A1F26EC-4BBC-4D92-A3DB-36FF81FA6428}"/>
              </a:ext>
            </a:extLst>
          </p:cNvPr>
          <p:cNvSpPr/>
          <p:nvPr/>
        </p:nvSpPr>
        <p:spPr>
          <a:xfrm>
            <a:off x="2765821" y="2372616"/>
            <a:ext cx="257175" cy="54292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56E0F3-B8CE-46D5-9430-7374354C6129}"/>
              </a:ext>
            </a:extLst>
          </p:cNvPr>
          <p:cNvSpPr txBox="1"/>
          <p:nvPr/>
        </p:nvSpPr>
        <p:spPr>
          <a:xfrm>
            <a:off x="5281613" y="1569809"/>
            <a:ext cx="639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They want to wear </a:t>
            </a:r>
            <a:r>
              <a:rPr lang="en-US" sz="4000" b="1" u="sng"/>
              <a:t>the shirts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F4422EC6-00E2-4923-BB05-A9FBA323DB07}"/>
              </a:ext>
            </a:extLst>
          </p:cNvPr>
          <p:cNvSpPr/>
          <p:nvPr/>
        </p:nvSpPr>
        <p:spPr>
          <a:xfrm>
            <a:off x="10248899" y="2301775"/>
            <a:ext cx="257175" cy="542925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4F6D75-230F-42DF-9EA0-C37A858636BD}"/>
              </a:ext>
            </a:extLst>
          </p:cNvPr>
          <p:cNvSpPr txBox="1"/>
          <p:nvPr/>
        </p:nvSpPr>
        <p:spPr>
          <a:xfrm>
            <a:off x="5447095" y="2844700"/>
            <a:ext cx="670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They want to wear    </a:t>
            </a:r>
            <a:r>
              <a:rPr lang="en-US" sz="4000" b="1" u="sng"/>
              <a:t>them.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00121E7-6519-4079-B71E-9AD510DE91B4}"/>
              </a:ext>
            </a:extLst>
          </p:cNvPr>
          <p:cNvCxnSpPr>
            <a:cxnSpLocks/>
          </p:cNvCxnSpPr>
          <p:nvPr/>
        </p:nvCxnSpPr>
        <p:spPr>
          <a:xfrm>
            <a:off x="3009904" y="3565711"/>
            <a:ext cx="2590045" cy="19651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0201007-7B8A-4B9D-B1D9-BDB906A0AD35}"/>
              </a:ext>
            </a:extLst>
          </p:cNvPr>
          <p:cNvCxnSpPr>
            <a:cxnSpLocks/>
          </p:cNvCxnSpPr>
          <p:nvPr/>
        </p:nvCxnSpPr>
        <p:spPr>
          <a:xfrm flipH="1">
            <a:off x="5803710" y="3571636"/>
            <a:ext cx="4359466" cy="19592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655B873-B5C1-4138-B7D6-1F0D427044E5}"/>
              </a:ext>
            </a:extLst>
          </p:cNvPr>
          <p:cNvSpPr/>
          <p:nvPr/>
        </p:nvSpPr>
        <p:spPr>
          <a:xfrm flipH="1">
            <a:off x="4403638" y="5288191"/>
            <a:ext cx="3116581" cy="504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Object pronouns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D906CC-30B2-4972-AFAE-BF9F5FD7918B}"/>
              </a:ext>
            </a:extLst>
          </p:cNvPr>
          <p:cNvSpPr/>
          <p:nvPr/>
        </p:nvSpPr>
        <p:spPr>
          <a:xfrm flipH="1">
            <a:off x="4403638" y="5928594"/>
            <a:ext cx="3116581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/>
                </a:solidFill>
              </a:rPr>
              <a:t>Đại từ tân ngữ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8C7F1B8-6899-49CF-8FA7-7E86A84CD9E7}"/>
              </a:ext>
            </a:extLst>
          </p:cNvPr>
          <p:cNvSpPr/>
          <p:nvPr/>
        </p:nvSpPr>
        <p:spPr>
          <a:xfrm>
            <a:off x="1326960" y="2915541"/>
            <a:ext cx="1082276" cy="7688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3015048-4727-431C-9601-EA42029A0C4E}"/>
              </a:ext>
            </a:extLst>
          </p:cNvPr>
          <p:cNvSpPr/>
          <p:nvPr/>
        </p:nvSpPr>
        <p:spPr>
          <a:xfrm>
            <a:off x="8312783" y="2855443"/>
            <a:ext cx="1113396" cy="7581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A9FECC-52AD-4BA4-AB78-CFB600CF5379}"/>
              </a:ext>
            </a:extLst>
          </p:cNvPr>
          <p:cNvSpPr/>
          <p:nvPr/>
        </p:nvSpPr>
        <p:spPr>
          <a:xfrm flipH="1">
            <a:off x="8723947" y="5159122"/>
            <a:ext cx="2878458" cy="8840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Theo sau một động từ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xmlns="" id="{189F8FBB-30D1-4615-8263-6A7AEB31E1BA}"/>
              </a:ext>
            </a:extLst>
          </p:cNvPr>
          <p:cNvSpPr/>
          <p:nvPr/>
        </p:nvSpPr>
        <p:spPr>
          <a:xfrm rot="16200000">
            <a:off x="8120062" y="5329665"/>
            <a:ext cx="257175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B97C045-E259-465E-B1E6-3BB2FA0176D4}"/>
              </a:ext>
            </a:extLst>
          </p:cNvPr>
          <p:cNvCxnSpPr>
            <a:cxnSpLocks/>
          </p:cNvCxnSpPr>
          <p:nvPr/>
        </p:nvCxnSpPr>
        <p:spPr>
          <a:xfrm>
            <a:off x="5066713" y="1184237"/>
            <a:ext cx="0" cy="280673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1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8" grpId="0" animBg="1"/>
      <p:bldP spid="19" grpId="0"/>
      <p:bldP spid="22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D818D371-B7BD-4474-B0BA-723734332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43238"/>
              </p:ext>
            </p:extLst>
          </p:nvPr>
        </p:nvGraphicFramePr>
        <p:xfrm>
          <a:off x="834593" y="738804"/>
          <a:ext cx="9703986" cy="59839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851993">
                  <a:extLst>
                    <a:ext uri="{9D8B030D-6E8A-4147-A177-3AD203B41FA5}">
                      <a16:colId xmlns:a16="http://schemas.microsoft.com/office/drawing/2014/main" xmlns="" val="2143783722"/>
                    </a:ext>
                  </a:extLst>
                </a:gridCol>
                <a:gridCol w="4851993">
                  <a:extLst>
                    <a:ext uri="{9D8B030D-6E8A-4147-A177-3AD203B41FA5}">
                      <a16:colId xmlns:a16="http://schemas.microsoft.com/office/drawing/2014/main" xmlns="" val="3444981005"/>
                    </a:ext>
                  </a:extLst>
                </a:gridCol>
              </a:tblGrid>
              <a:tr h="72294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2000">
                          <a:solidFill>
                            <a:srgbClr val="FFFF00"/>
                          </a:solidFill>
                          <a:latin typeface="+mn-lt"/>
                        </a:rPr>
                        <a:t>SUBJECT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2000">
                          <a:solidFill>
                            <a:srgbClr val="FFFF00"/>
                          </a:solidFill>
                          <a:latin typeface="+mn-lt"/>
                          <a:ea typeface="Adobe Gothic Std B" panose="020B0800000000000000" pitchFamily="34" charset="-128"/>
                        </a:rPr>
                        <a:t>OBJECT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9308838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7464500"/>
                  </a:ext>
                </a:extLst>
              </a:tr>
              <a:tr h="82809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2400" b="0" i="0" u="none" strike="noStrike" kern="1200" cap="none" dirty="0">
                        <a:solidFill>
                          <a:schemeClr val="lt1"/>
                        </a:solidFill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  <a:sym typeface="Arial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216488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2606107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273991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7056246"/>
                  </a:ext>
                </a:extLst>
              </a:tr>
              <a:tr h="671309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440508"/>
                  </a:ext>
                </a:extLst>
              </a:tr>
              <a:tr h="516392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1252516"/>
                  </a:ext>
                </a:extLst>
              </a:tr>
              <a:tr h="559936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7045259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68111DE-2DD5-4769-8C28-4A0F39858270}"/>
              </a:ext>
            </a:extLst>
          </p:cNvPr>
          <p:cNvSpPr/>
          <p:nvPr/>
        </p:nvSpPr>
        <p:spPr>
          <a:xfrm>
            <a:off x="720280" y="135272"/>
            <a:ext cx="9380149" cy="58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667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    </a:t>
            </a:r>
            <a:r>
              <a:rPr lang="en-SG" sz="2667">
                <a:solidFill>
                  <a:srgbClr val="FFFF00"/>
                </a:solidFill>
                <a:latin typeface="Amasis MT Pro Black" panose="02040A04050005020304" pitchFamily="18" charset="0"/>
              </a:rPr>
              <a:t>SUBJECTS AND OBJECTS PRONOUN</a:t>
            </a:r>
            <a:endParaRPr lang="en-US" sz="2667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17B655F-1653-4BFA-B686-1C914E885E38}"/>
              </a:ext>
            </a:extLst>
          </p:cNvPr>
          <p:cNvSpPr txBox="1"/>
          <p:nvPr/>
        </p:nvSpPr>
        <p:spPr>
          <a:xfrm>
            <a:off x="903222" y="1558587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rgbClr val="FFFF00"/>
                </a:solidFill>
              </a:rPr>
              <a:t>Làm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chủ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ngữ</a:t>
            </a:r>
            <a:r>
              <a:rPr lang="en-SG" sz="2400" b="1" dirty="0">
                <a:solidFill>
                  <a:srgbClr val="FFFF00"/>
                </a:solidFill>
              </a:rPr>
              <a:t> ở </a:t>
            </a:r>
            <a:r>
              <a:rPr lang="en-SG" sz="2400" b="1" dirty="0" err="1">
                <a:solidFill>
                  <a:srgbClr val="FFFF00"/>
                </a:solidFill>
              </a:rPr>
              <a:t>đầu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câu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B3FDBA-AD38-4975-AD45-9267B9357C4C}"/>
              </a:ext>
            </a:extLst>
          </p:cNvPr>
          <p:cNvSpPr txBox="1"/>
          <p:nvPr/>
        </p:nvSpPr>
        <p:spPr>
          <a:xfrm>
            <a:off x="5848504" y="1565902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>
                <a:solidFill>
                  <a:srgbClr val="FFFF00"/>
                </a:solidFill>
              </a:rPr>
              <a:t>Theo sau một động từ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BDD132B-3880-4F3E-8423-FCAC50320148}"/>
              </a:ext>
            </a:extLst>
          </p:cNvPr>
          <p:cNvSpPr/>
          <p:nvPr/>
        </p:nvSpPr>
        <p:spPr>
          <a:xfrm>
            <a:off x="1410013" y="234232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2911B5D-9E81-4130-A3A7-45B702511702}"/>
              </a:ext>
            </a:extLst>
          </p:cNvPr>
          <p:cNvSpPr/>
          <p:nvPr/>
        </p:nvSpPr>
        <p:spPr>
          <a:xfrm>
            <a:off x="1410013" y="306126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B049D3B-DCC9-4004-B181-DE242152A365}"/>
              </a:ext>
            </a:extLst>
          </p:cNvPr>
          <p:cNvSpPr/>
          <p:nvPr/>
        </p:nvSpPr>
        <p:spPr>
          <a:xfrm>
            <a:off x="1410012" y="372368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4736959-AEBF-4F8A-B5A2-73D853F33113}"/>
              </a:ext>
            </a:extLst>
          </p:cNvPr>
          <p:cNvSpPr/>
          <p:nvPr/>
        </p:nvSpPr>
        <p:spPr>
          <a:xfrm>
            <a:off x="1410010" y="438610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They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AF7BAC6-ADF6-46A1-968C-F4283D5C23B2}"/>
              </a:ext>
            </a:extLst>
          </p:cNvPr>
          <p:cNvSpPr/>
          <p:nvPr/>
        </p:nvSpPr>
        <p:spPr>
          <a:xfrm>
            <a:off x="1410009" y="5031112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6683B1C-946A-498D-B25A-650C61280EDE}"/>
              </a:ext>
            </a:extLst>
          </p:cNvPr>
          <p:cNvSpPr/>
          <p:nvPr/>
        </p:nvSpPr>
        <p:spPr>
          <a:xfrm>
            <a:off x="1410008" y="560278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079DC3C-362F-41C2-B90D-A9544F6C4212}"/>
              </a:ext>
            </a:extLst>
          </p:cNvPr>
          <p:cNvSpPr/>
          <p:nvPr/>
        </p:nvSpPr>
        <p:spPr>
          <a:xfrm>
            <a:off x="1328737" y="6158473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2AD22A5-8768-493C-9893-B3B4FCE6C1B3}"/>
              </a:ext>
            </a:extLst>
          </p:cNvPr>
          <p:cNvSpPr/>
          <p:nvPr/>
        </p:nvSpPr>
        <p:spPr>
          <a:xfrm>
            <a:off x="6581774" y="226746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820A2D6-9E7D-4A29-A4DF-3AA8D2575FD0}"/>
              </a:ext>
            </a:extLst>
          </p:cNvPr>
          <p:cNvSpPr/>
          <p:nvPr/>
        </p:nvSpPr>
        <p:spPr>
          <a:xfrm>
            <a:off x="6581773" y="2948267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7B709A5-CA0D-4001-B377-6FD6C16A3B18}"/>
              </a:ext>
            </a:extLst>
          </p:cNvPr>
          <p:cNvSpPr/>
          <p:nvPr/>
        </p:nvSpPr>
        <p:spPr>
          <a:xfrm>
            <a:off x="6486838" y="3566805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B16C3A6-C38F-4360-8F16-BB6CA3F60BC2}"/>
              </a:ext>
            </a:extLst>
          </p:cNvPr>
          <p:cNvSpPr/>
          <p:nvPr/>
        </p:nvSpPr>
        <p:spPr>
          <a:xfrm>
            <a:off x="6581772" y="434583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374D221-170E-48D0-863E-84C122BF1BF3}"/>
              </a:ext>
            </a:extLst>
          </p:cNvPr>
          <p:cNvSpPr/>
          <p:nvPr/>
        </p:nvSpPr>
        <p:spPr>
          <a:xfrm>
            <a:off x="6572247" y="509478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D97AB69-1F96-4EB3-9784-3493BF5C78FD}"/>
              </a:ext>
            </a:extLst>
          </p:cNvPr>
          <p:cNvSpPr/>
          <p:nvPr/>
        </p:nvSpPr>
        <p:spPr>
          <a:xfrm>
            <a:off x="6423920" y="564627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608FBDB-8492-497A-BB20-0736C773394C}"/>
              </a:ext>
            </a:extLst>
          </p:cNvPr>
          <p:cNvSpPr/>
          <p:nvPr/>
        </p:nvSpPr>
        <p:spPr>
          <a:xfrm>
            <a:off x="6452495" y="617009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D375A6-0226-4963-B46B-194A74C22C0D}"/>
              </a:ext>
            </a:extLst>
          </p:cNvPr>
          <p:cNvGrpSpPr/>
          <p:nvPr/>
        </p:nvGrpSpPr>
        <p:grpSpPr>
          <a:xfrm>
            <a:off x="566565" y="1057274"/>
            <a:ext cx="5542331" cy="5384534"/>
            <a:chOff x="419100" y="1219200"/>
            <a:chExt cx="5154077" cy="4895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6DF7C1-781C-4E46-93A0-DBD759DBB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41" t="36528" r="69452" b="35555"/>
            <a:stretch/>
          </p:blipFill>
          <p:spPr>
            <a:xfrm>
              <a:off x="419100" y="1219200"/>
              <a:ext cx="5057775" cy="4841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4DAEC24-8F25-4758-992C-C325A29013B0}"/>
                </a:ext>
              </a:extLst>
            </p:cNvPr>
            <p:cNvSpPr txBox="1"/>
            <p:nvPr/>
          </p:nvSpPr>
          <p:spPr>
            <a:xfrm>
              <a:off x="574271" y="1333500"/>
              <a:ext cx="2226079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have this dress in blue?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038ACD4-E4C5-4EB0-A270-02C0BB2C2AB8}"/>
                </a:ext>
              </a:extLst>
            </p:cNvPr>
            <p:cNvSpPr txBox="1"/>
            <p:nvPr/>
          </p:nvSpPr>
          <p:spPr>
            <a:xfrm>
              <a:off x="3146293" y="1333099"/>
              <a:ext cx="2426884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do you want to try it on?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71E0A63-1441-42F8-87E5-F41A55AB5030}"/>
                </a:ext>
              </a:extLst>
            </p:cNvPr>
            <p:cNvSpPr txBox="1"/>
            <p:nvPr/>
          </p:nvSpPr>
          <p:spPr>
            <a:xfrm>
              <a:off x="568122" y="5359278"/>
              <a:ext cx="2238376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please. How much is it?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678BE01-83D7-4B2A-A1E5-4615044586A6}"/>
                </a:ext>
              </a:extLst>
            </p:cNvPr>
            <p:cNvSpPr txBox="1"/>
            <p:nvPr/>
          </p:nvSpPr>
          <p:spPr>
            <a:xfrm>
              <a:off x="3426284" y="5531949"/>
              <a:ext cx="1866900" cy="4197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It’s 20 dollars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6C53579-8202-4BBF-B6DC-14DFDA007D0E}"/>
              </a:ext>
            </a:extLst>
          </p:cNvPr>
          <p:cNvSpPr/>
          <p:nvPr/>
        </p:nvSpPr>
        <p:spPr>
          <a:xfrm>
            <a:off x="6186660" y="2030312"/>
            <a:ext cx="5438775" cy="2797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How much is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this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T-shirt?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that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shirt in blue?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How much are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those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shoes over there?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>
                <a:solidFill>
                  <a:srgbClr val="C00000"/>
                </a:solidFill>
                <a:latin typeface="VnArial"/>
              </a:rPr>
              <a:t>these</a:t>
            </a:r>
            <a:r>
              <a:rPr lang="en-US" sz="2400">
                <a:solidFill>
                  <a:schemeClr val="tx1"/>
                </a:solidFill>
                <a:latin typeface="VnArial"/>
              </a:rPr>
              <a:t> socks in green?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03B565-0ED7-43C2-A243-4CD6A801B1E1}"/>
              </a:ext>
            </a:extLst>
          </p:cNvPr>
          <p:cNvSpPr txBox="1"/>
          <p:nvPr/>
        </p:nvSpPr>
        <p:spPr>
          <a:xfrm>
            <a:off x="4302287" y="374363"/>
            <a:ext cx="399398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a. Listen and repeat.</a:t>
            </a:r>
          </a:p>
        </p:txBody>
      </p:sp>
      <p:pic>
        <p:nvPicPr>
          <p:cNvPr id="2" name="CD1-TRACK 57">
            <a:hlinkClick r:id="" action="ppaction://media"/>
            <a:extLst>
              <a:ext uri="{FF2B5EF4-FFF2-40B4-BE49-F238E27FC236}">
                <a16:creationId xmlns:a16="http://schemas.microsoft.com/office/drawing/2014/main" xmlns="" id="{500BB842-14A7-4931-9568-50B08E8A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175" y="26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FDF9BD-2AFC-4209-AF7B-C00DFEC39F7E}"/>
              </a:ext>
            </a:extLst>
          </p:cNvPr>
          <p:cNvSpPr txBox="1"/>
          <p:nvPr/>
        </p:nvSpPr>
        <p:spPr>
          <a:xfrm>
            <a:off x="1785937" y="476251"/>
            <a:ext cx="820403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b. Read the sentences . Circle the correct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1A1985-4A8B-4896-BD8E-96FC571C5CD4}"/>
              </a:ext>
            </a:extLst>
          </p:cNvPr>
          <p:cNvSpPr txBox="1"/>
          <p:nvPr/>
        </p:nvSpPr>
        <p:spPr>
          <a:xfrm>
            <a:off x="1652587" y="1277911"/>
            <a:ext cx="9339263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How much are that/these shoes?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Excuse me! how much is this/these shirt?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I like that skirt. Do you have it/them in black.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Do you have this/these shoes in black?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I like these shorts. Can I try it/them on?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What size are those/these pants over there?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>
                <a:latin typeface="VnArial"/>
              </a:rPr>
              <a:t>How much is that/this shirt by the window?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66D8715-49BF-4813-9877-6C58A45BC50A}"/>
              </a:ext>
            </a:extLst>
          </p:cNvPr>
          <p:cNvSpPr/>
          <p:nvPr/>
        </p:nvSpPr>
        <p:spPr>
          <a:xfrm>
            <a:off x="5392656" y="1428750"/>
            <a:ext cx="1046244" cy="619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A6E244E-2EC2-4771-A058-D886712C87F5}"/>
              </a:ext>
            </a:extLst>
          </p:cNvPr>
          <p:cNvSpPr/>
          <p:nvPr/>
        </p:nvSpPr>
        <p:spPr>
          <a:xfrm>
            <a:off x="6096000" y="2198714"/>
            <a:ext cx="771525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DF52222-B4BB-45E1-9748-94618B65810F}"/>
              </a:ext>
            </a:extLst>
          </p:cNvPr>
          <p:cNvSpPr/>
          <p:nvPr/>
        </p:nvSpPr>
        <p:spPr>
          <a:xfrm>
            <a:off x="6667501" y="2989289"/>
            <a:ext cx="514350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F565A31-9897-4EF6-AD7A-3892F98B04B5}"/>
              </a:ext>
            </a:extLst>
          </p:cNvPr>
          <p:cNvSpPr/>
          <p:nvPr/>
        </p:nvSpPr>
        <p:spPr>
          <a:xfrm>
            <a:off x="4878305" y="3732239"/>
            <a:ext cx="1046243" cy="4206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F4296A2-04AA-435B-B0D1-570ED598C133}"/>
              </a:ext>
            </a:extLst>
          </p:cNvPr>
          <p:cNvSpPr/>
          <p:nvPr/>
        </p:nvSpPr>
        <p:spPr>
          <a:xfrm>
            <a:off x="6924677" y="4456139"/>
            <a:ext cx="962024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537C94-FB64-4C5A-B7D2-199341847801}"/>
              </a:ext>
            </a:extLst>
          </p:cNvPr>
          <p:cNvSpPr/>
          <p:nvPr/>
        </p:nvSpPr>
        <p:spPr>
          <a:xfrm>
            <a:off x="4397292" y="5168953"/>
            <a:ext cx="1046243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786E672-F27C-4B30-B11D-D225B1C4457E}"/>
              </a:ext>
            </a:extLst>
          </p:cNvPr>
          <p:cNvSpPr/>
          <p:nvPr/>
        </p:nvSpPr>
        <p:spPr>
          <a:xfrm>
            <a:off x="4244893" y="5892852"/>
            <a:ext cx="765258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E839A22-8EBB-41AA-81F2-88B4A38B1352}"/>
              </a:ext>
            </a:extLst>
          </p:cNvPr>
          <p:cNvCxnSpPr>
            <a:cxnSpLocks/>
          </p:cNvCxnSpPr>
          <p:nvPr/>
        </p:nvCxnSpPr>
        <p:spPr>
          <a:xfrm>
            <a:off x="6438900" y="1981200"/>
            <a:ext cx="1266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D0016A7-105B-48BD-8570-EE63A2AF5310}"/>
              </a:ext>
            </a:extLst>
          </p:cNvPr>
          <p:cNvCxnSpPr>
            <a:cxnSpLocks/>
          </p:cNvCxnSpPr>
          <p:nvPr/>
        </p:nvCxnSpPr>
        <p:spPr>
          <a:xfrm>
            <a:off x="8048625" y="2667000"/>
            <a:ext cx="81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80121E6-A2A5-4B7C-965A-7F30249D796B}"/>
              </a:ext>
            </a:extLst>
          </p:cNvPr>
          <p:cNvCxnSpPr>
            <a:cxnSpLocks/>
          </p:cNvCxnSpPr>
          <p:nvPr/>
        </p:nvCxnSpPr>
        <p:spPr>
          <a:xfrm>
            <a:off x="3711492" y="3438525"/>
            <a:ext cx="819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1107877-3F95-4508-A706-A9A84F5B34ED}"/>
              </a:ext>
            </a:extLst>
          </p:cNvPr>
          <p:cNvCxnSpPr>
            <a:cxnSpLocks/>
          </p:cNvCxnSpPr>
          <p:nvPr/>
        </p:nvCxnSpPr>
        <p:spPr>
          <a:xfrm>
            <a:off x="6029325" y="41529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BF551C8-717E-429C-BFA9-7E2D19D1F650}"/>
              </a:ext>
            </a:extLst>
          </p:cNvPr>
          <p:cNvCxnSpPr>
            <a:cxnSpLocks/>
          </p:cNvCxnSpPr>
          <p:nvPr/>
        </p:nvCxnSpPr>
        <p:spPr>
          <a:xfrm>
            <a:off x="7543800" y="5657850"/>
            <a:ext cx="17907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EB3FC94-CA6E-406E-BD0B-CE12A992B4F9}"/>
              </a:ext>
            </a:extLst>
          </p:cNvPr>
          <p:cNvCxnSpPr>
            <a:cxnSpLocks/>
          </p:cNvCxnSpPr>
          <p:nvPr/>
        </p:nvCxnSpPr>
        <p:spPr>
          <a:xfrm>
            <a:off x="6667501" y="6381749"/>
            <a:ext cx="26669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18BD191-6804-4D90-B094-A0EF41C7BD5A}"/>
              </a:ext>
            </a:extLst>
          </p:cNvPr>
          <p:cNvCxnSpPr>
            <a:cxnSpLocks/>
          </p:cNvCxnSpPr>
          <p:nvPr/>
        </p:nvCxnSpPr>
        <p:spPr>
          <a:xfrm>
            <a:off x="3911517" y="4895850"/>
            <a:ext cx="10986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36BA50C-D718-47C6-B9FD-B112E2E7E190}"/>
              </a:ext>
            </a:extLst>
          </p:cNvPr>
          <p:cNvSpPr/>
          <p:nvPr/>
        </p:nvSpPr>
        <p:spPr>
          <a:xfrm>
            <a:off x="828674" y="1428751"/>
            <a:ext cx="10534651" cy="4991099"/>
          </a:xfrm>
          <a:prstGeom prst="roundRect">
            <a:avLst>
              <a:gd name="adj" fmla="val 103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Hi, can I help you?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Customer: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Yes, do you have (1) ________________T-shirt in (a) medium?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here you are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Can I try (2)___________ on?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the changing room’s over there. </a:t>
            </a:r>
          </a:p>
          <a:p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( Later......)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 Excuse me,  I really like (3) _________________shoes by the window. </a:t>
            </a:r>
          </a:p>
          <a:p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Do you have (4) ________________in brown?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Yes, here you are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Oh, they’re great! How much are they?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 assistant: They’re 39 dollars.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Customer 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Can I try (5) _____________on? </a:t>
            </a:r>
          </a:p>
          <a:p>
            <a:r>
              <a:rPr lang="en-US" sz="2200" b="1">
                <a:solidFill>
                  <a:schemeClr val="tx1"/>
                </a:solidFill>
                <a:latin typeface=".VnArial" panose="020B7200000000000000" pitchFamily="34" charset="0"/>
              </a:rPr>
              <a:t>Sales assistant</a:t>
            </a:r>
            <a:r>
              <a:rPr lang="en-US" sz="2200">
                <a:solidFill>
                  <a:schemeClr val="tx1"/>
                </a:solidFill>
                <a:latin typeface=".VnArial" panose="020B7200000000000000" pitchFamily="34" charset="0"/>
              </a:rPr>
              <a:t>: Sure! </a:t>
            </a:r>
          </a:p>
          <a:p>
            <a:endParaRPr lang="en-US">
              <a:latin typeface=".VnArial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D8D345-97D0-4563-A449-A85508496C51}"/>
              </a:ext>
            </a:extLst>
          </p:cNvPr>
          <p:cNvSpPr txBox="1"/>
          <p:nvPr/>
        </p:nvSpPr>
        <p:spPr>
          <a:xfrm>
            <a:off x="1857374" y="438150"/>
            <a:ext cx="877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.VnArial" panose="020B7200000000000000" pitchFamily="34" charset="0"/>
              </a:rPr>
              <a:t>c. Complete the dialogue with </a:t>
            </a:r>
            <a:r>
              <a:rPr lang="en-US" sz="2400" b="1">
                <a:latin typeface=".VnArial" panose="020B7200000000000000" pitchFamily="34" charset="0"/>
              </a:rPr>
              <a:t>“ This, those, it or them”</a:t>
            </a:r>
            <a:endParaRPr lang="en-US" b="1">
              <a:latin typeface=".VnArial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B26642-D2A6-4E87-8E28-5F172E81DAA7}"/>
              </a:ext>
            </a:extLst>
          </p:cNvPr>
          <p:cNvSpPr txBox="1"/>
          <p:nvPr/>
        </p:nvSpPr>
        <p:spPr>
          <a:xfrm>
            <a:off x="5926456" y="17449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9C139D-0462-494A-9077-EB02D5792C8B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F98035-C838-4C80-A9C6-8102AD44736A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51762-B056-47BB-94E4-736004656D7B}"/>
              </a:ext>
            </a:extLst>
          </p:cNvPr>
          <p:cNvSpPr txBox="1"/>
          <p:nvPr/>
        </p:nvSpPr>
        <p:spPr>
          <a:xfrm>
            <a:off x="5638800" y="1637259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B6C88E-9DCA-4D70-9BFF-955F5F05F546}"/>
              </a:ext>
            </a:extLst>
          </p:cNvPr>
          <p:cNvSpPr txBox="1"/>
          <p:nvPr/>
        </p:nvSpPr>
        <p:spPr>
          <a:xfrm>
            <a:off x="4238625" y="2301300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EB106E-ADB2-42C2-9592-B7A99CE5BC59}"/>
              </a:ext>
            </a:extLst>
          </p:cNvPr>
          <p:cNvSpPr txBox="1"/>
          <p:nvPr/>
        </p:nvSpPr>
        <p:spPr>
          <a:xfrm>
            <a:off x="6848476" y="3301425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A628FF-32A8-4FDF-9870-0EDC5D2F4CF6}"/>
              </a:ext>
            </a:extLst>
          </p:cNvPr>
          <p:cNvSpPr txBox="1"/>
          <p:nvPr/>
        </p:nvSpPr>
        <p:spPr>
          <a:xfrm>
            <a:off x="3724276" y="3990976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0055B-6239-4E5B-8854-727E7D590A37}"/>
              </a:ext>
            </a:extLst>
          </p:cNvPr>
          <p:cNvSpPr txBox="1"/>
          <p:nvPr/>
        </p:nvSpPr>
        <p:spPr>
          <a:xfrm>
            <a:off x="4514851" y="5379603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1367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538412" y="596295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5A6AED-7772-443A-AD7C-9C7B96125073}"/>
              </a:ext>
            </a:extLst>
          </p:cNvPr>
          <p:cNvSpPr txBox="1"/>
          <p:nvPr/>
        </p:nvSpPr>
        <p:spPr>
          <a:xfrm>
            <a:off x="2095500" y="2165955"/>
            <a:ext cx="703897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Demonstratives: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That: for singular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These/Those: 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These: for things close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/ Those: for things further away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about price: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is / are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price of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does + name of clothe + cost?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*Object pronouns: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“it”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singular nouns.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“them”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015367-86D3-405A-B4EE-8E45683B7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" t="22372" r="26667" b="14665"/>
          <a:stretch/>
        </p:blipFill>
        <p:spPr>
          <a:xfrm>
            <a:off x="487680" y="670560"/>
            <a:ext cx="8598518" cy="4602480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3C97625B-47E6-46CD-9600-3F408325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480019" y="4107974"/>
            <a:ext cx="1688889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0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BE5262-D647-4B5C-B387-53F1BDFE8063}"/>
              </a:ext>
            </a:extLst>
          </p:cNvPr>
          <p:cNvSpPr txBox="1"/>
          <p:nvPr/>
        </p:nvSpPr>
        <p:spPr>
          <a:xfrm>
            <a:off x="1571624" y="882045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890394-425C-42A0-A8F5-9C8F9CC78298}"/>
              </a:ext>
            </a:extLst>
          </p:cNvPr>
          <p:cNvSpPr txBox="1"/>
          <p:nvPr/>
        </p:nvSpPr>
        <p:spPr>
          <a:xfrm>
            <a:off x="2657475" y="2928968"/>
            <a:ext cx="655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Make 3 sentences, use the demonstratives and object pronouns.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 in Work Book: Lesson 1 - Grammar (page 27).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Pronunciation and Speaking (page 40 – SB).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85294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DADEE90-F17F-4C19-9028-7D606A7D7371}"/>
              </a:ext>
            </a:extLst>
          </p:cNvPr>
          <p:cNvSpPr/>
          <p:nvPr/>
        </p:nvSpPr>
        <p:spPr>
          <a:xfrm>
            <a:off x="257175" y="289570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xmlns="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7596" r="24197" b="30197"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45F200-CD89-4AB8-8E04-E5AD822876AC}"/>
              </a:ext>
            </a:extLst>
          </p:cNvPr>
          <p:cNvSpPr txBox="1"/>
          <p:nvPr/>
        </p:nvSpPr>
        <p:spPr>
          <a:xfrm>
            <a:off x="2576512" y="1952625"/>
            <a:ext cx="650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8432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day I am Wearing Clothing Song - Learn Clothes - Dream English Kids">
            <a:hlinkClick r:id="" action="ppaction://media"/>
            <a:extLst>
              <a:ext uri="{FF2B5EF4-FFF2-40B4-BE49-F238E27FC236}">
                <a16:creationId xmlns:a16="http://schemas.microsoft.com/office/drawing/2014/main" xmlns="" id="{2C6769F9-6409-4F91-B588-CDE4DE276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76" y="1070669"/>
            <a:ext cx="8877300" cy="4993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0C253D-0952-48AA-9C23-4FBE96ED4B95}"/>
              </a:ext>
            </a:extLst>
          </p:cNvPr>
          <p:cNvSpPr txBox="1"/>
          <p:nvPr/>
        </p:nvSpPr>
        <p:spPr>
          <a:xfrm>
            <a:off x="2305051" y="208538"/>
            <a:ext cx="68199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Listen to a song and sing a long.</a:t>
            </a:r>
          </a:p>
        </p:txBody>
      </p:sp>
    </p:spTree>
    <p:extLst>
      <p:ext uri="{BB962C8B-B14F-4D97-AF65-F5344CB8AC3E}">
        <p14:creationId xmlns:p14="http://schemas.microsoft.com/office/powerpoint/2010/main" val="10240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A1F3F-9C5C-45F7-AE36-9DAFCB76A594}"/>
              </a:ext>
            </a:extLst>
          </p:cNvPr>
          <p:cNvSpPr txBox="1"/>
          <p:nvPr/>
        </p:nvSpPr>
        <p:spPr>
          <a:xfrm>
            <a:off x="2228849" y="1602165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2D1DF12-C498-43F2-8F60-CDC7FA38D440}"/>
              </a:ext>
            </a:extLst>
          </p:cNvPr>
          <p:cNvSpPr/>
          <p:nvPr/>
        </p:nvSpPr>
        <p:spPr>
          <a:xfrm>
            <a:off x="1226758" y="3831845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CE2C045-FBF8-421F-A1A3-3CA383154FBA}"/>
              </a:ext>
            </a:extLst>
          </p:cNvPr>
          <p:cNvSpPr/>
          <p:nvPr/>
        </p:nvSpPr>
        <p:spPr>
          <a:xfrm>
            <a:off x="1226758" y="5236782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2A081D0-3BB1-413A-B3F0-49B3CB24DDBD}"/>
              </a:ext>
            </a:extLst>
          </p:cNvPr>
          <p:cNvSpPr/>
          <p:nvPr/>
        </p:nvSpPr>
        <p:spPr>
          <a:xfrm>
            <a:off x="2338387" y="3831844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THIS/THAT – THESE THOSE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5223B89-EF63-40CD-9F40-C7DEF56AD218}"/>
              </a:ext>
            </a:extLst>
          </p:cNvPr>
          <p:cNvSpPr/>
          <p:nvPr/>
        </p:nvSpPr>
        <p:spPr>
          <a:xfrm>
            <a:off x="2338387" y="5236783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OBJECT PRONOUNS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C5E62C9-F1BF-4939-ADFA-E1CD96CC1AA2}"/>
              </a:ext>
            </a:extLst>
          </p:cNvPr>
          <p:cNvSpPr/>
          <p:nvPr/>
        </p:nvSpPr>
        <p:spPr>
          <a:xfrm>
            <a:off x="1895473" y="2593595"/>
            <a:ext cx="9277352" cy="1997455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VnArial"/>
              </a:rPr>
              <a:t>THIS/THAT – THESE THOSE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23ADC8B-B874-40CB-99AA-C9BF348A89DB}"/>
              </a:ext>
            </a:extLst>
          </p:cNvPr>
          <p:cNvSpPr/>
          <p:nvPr/>
        </p:nvSpPr>
        <p:spPr>
          <a:xfrm>
            <a:off x="1131507" y="2593595"/>
            <a:ext cx="1873630" cy="187363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VnArial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3EC511-5A35-4059-B6A0-2BE8B7A1128A}"/>
              </a:ext>
            </a:extLst>
          </p:cNvPr>
          <p:cNvSpPr txBox="1"/>
          <p:nvPr/>
        </p:nvSpPr>
        <p:spPr>
          <a:xfrm>
            <a:off x="2409824" y="506790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850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ne happy girl pointing finger Royalty Free Vector Image">
            <a:extLst>
              <a:ext uri="{FF2B5EF4-FFF2-40B4-BE49-F238E27FC236}">
                <a16:creationId xmlns:a16="http://schemas.microsoft.com/office/drawing/2014/main" xmlns="" id="{118805B8-391C-4204-A66B-2B8D0FA177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7" b="9522"/>
          <a:stretch/>
        </p:blipFill>
        <p:spPr bwMode="auto">
          <a:xfrm>
            <a:off x="7968923" y="446897"/>
            <a:ext cx="171351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7B410D12-1ABA-40D6-8CFE-2D6ED3627490}"/>
              </a:ext>
            </a:extLst>
          </p:cNvPr>
          <p:cNvCxnSpPr>
            <a:cxnSpLocks/>
          </p:cNvCxnSpPr>
          <p:nvPr/>
        </p:nvCxnSpPr>
        <p:spPr>
          <a:xfrm flipH="1">
            <a:off x="6924675" y="956352"/>
            <a:ext cx="78105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9827512-3E70-46DD-ACED-1820182BE221}"/>
              </a:ext>
            </a:extLst>
          </p:cNvPr>
          <p:cNvCxnSpPr>
            <a:cxnSpLocks/>
          </p:cNvCxnSpPr>
          <p:nvPr/>
        </p:nvCxnSpPr>
        <p:spPr>
          <a:xfrm flipH="1">
            <a:off x="6276975" y="1961629"/>
            <a:ext cx="1990725" cy="27151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52A218-CDA7-44F6-89F0-7C334186FF2D}"/>
              </a:ext>
            </a:extLst>
          </p:cNvPr>
          <p:cNvSpPr/>
          <p:nvPr/>
        </p:nvSpPr>
        <p:spPr>
          <a:xfrm>
            <a:off x="2725901" y="1205312"/>
            <a:ext cx="4198774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sweater</a:t>
            </a:r>
            <a:endParaRPr lang="en-SG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AEA125-4ABD-4CC3-9259-A0D584AF8B63}"/>
              </a:ext>
            </a:extLst>
          </p:cNvPr>
          <p:cNvSpPr/>
          <p:nvPr/>
        </p:nvSpPr>
        <p:spPr>
          <a:xfrm>
            <a:off x="5798273" y="5650536"/>
            <a:ext cx="4729303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SG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</a:t>
            </a:r>
            <a:endParaRPr lang="en-SG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EED646-4973-4EED-BBDD-E6C8BD5E7CD7}"/>
              </a:ext>
            </a:extLst>
          </p:cNvPr>
          <p:cNvSpPr/>
          <p:nvPr/>
        </p:nvSpPr>
        <p:spPr>
          <a:xfrm>
            <a:off x="6586537" y="314194"/>
            <a:ext cx="1457325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A3D9A67-535F-440F-8694-6FD347B5C438}"/>
              </a:ext>
            </a:extLst>
          </p:cNvPr>
          <p:cNvSpPr/>
          <p:nvPr/>
        </p:nvSpPr>
        <p:spPr>
          <a:xfrm>
            <a:off x="8000024" y="2856809"/>
            <a:ext cx="1020151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AE2C2D2A-6763-4A16-9B2C-2E179D701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829425" y="1156562"/>
            <a:ext cx="1073314" cy="847191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04410BF-484E-4758-B4D0-7316BA4CA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886153" y="4505325"/>
            <a:ext cx="1660640" cy="20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pointing away Royalty Free Vector Image - VectorStock | Cartoon boy,  Clown crafts, Kids clipart">
            <a:extLst>
              <a:ext uri="{FF2B5EF4-FFF2-40B4-BE49-F238E27FC236}">
                <a16:creationId xmlns:a16="http://schemas.microsoft.com/office/drawing/2014/main" xmlns="" id="{095C2689-33CC-45BC-BA41-AE8A675CB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8428"/>
          <a:stretch/>
        </p:blipFill>
        <p:spPr bwMode="auto">
          <a:xfrm>
            <a:off x="2474120" y="4310130"/>
            <a:ext cx="1825625" cy="22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og Woman Cliparts, Download Free Dog Woman Cliparts png images, Free  ClipArts on Clipart Library">
            <a:extLst>
              <a:ext uri="{FF2B5EF4-FFF2-40B4-BE49-F238E27FC236}">
                <a16:creationId xmlns:a16="http://schemas.microsoft.com/office/drawing/2014/main" xmlns="" id="{85E3C787-F1AD-4CB2-8A24-65649CA5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96" y="194589"/>
            <a:ext cx="206041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re Is A Side View Of A Dog Shape With A Short Tail - Dog Clipart - Full  Size Clipart (#1925693) - PinClipart">
            <a:extLst>
              <a:ext uri="{FF2B5EF4-FFF2-40B4-BE49-F238E27FC236}">
                <a16:creationId xmlns:a16="http://schemas.microsoft.com/office/drawing/2014/main" xmlns="" id="{B1ACEE20-2F18-414D-A014-EAFE089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09" y="1704702"/>
            <a:ext cx="1204912" cy="11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1AFCFD45-6927-4C49-AC3A-24193537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29" y="1279525"/>
            <a:ext cx="2792245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1D881AD-3F01-48CF-BFA3-BE5B3E758410}"/>
              </a:ext>
            </a:extLst>
          </p:cNvPr>
          <p:cNvCxnSpPr>
            <a:cxnSpLocks/>
          </p:cNvCxnSpPr>
          <p:nvPr/>
        </p:nvCxnSpPr>
        <p:spPr>
          <a:xfrm flipV="1">
            <a:off x="4419600" y="2667000"/>
            <a:ext cx="4665829" cy="212407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C802A3-9164-4DBD-A035-1359F900FDB5}"/>
              </a:ext>
            </a:extLst>
          </p:cNvPr>
          <p:cNvCxnSpPr>
            <a:cxnSpLocks/>
          </p:cNvCxnSpPr>
          <p:nvPr/>
        </p:nvCxnSpPr>
        <p:spPr>
          <a:xfrm flipH="1">
            <a:off x="5188011" y="1360885"/>
            <a:ext cx="604010" cy="31418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DFF49E-25A2-410E-94C3-499CF7B27624}"/>
              </a:ext>
            </a:extLst>
          </p:cNvPr>
          <p:cNvSpPr/>
          <p:nvPr/>
        </p:nvSpPr>
        <p:spPr>
          <a:xfrm rot="20064722">
            <a:off x="4782048" y="3301946"/>
            <a:ext cx="5253714" cy="1082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Those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birds</a:t>
            </a:r>
            <a:r>
              <a:rPr lang="en-SG" sz="36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8BF858F-54E5-4EC3-A46A-988B84BBE82E}"/>
              </a:ext>
            </a:extLst>
          </p:cNvPr>
          <p:cNvSpPr/>
          <p:nvPr/>
        </p:nvSpPr>
        <p:spPr>
          <a:xfrm rot="20074236">
            <a:off x="1830320" y="757977"/>
            <a:ext cx="5295345" cy="976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These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dogs</a:t>
            </a:r>
          </a:p>
        </p:txBody>
      </p:sp>
    </p:spTree>
    <p:extLst>
      <p:ext uri="{BB962C8B-B14F-4D97-AF65-F5344CB8AC3E}">
        <p14:creationId xmlns:p14="http://schemas.microsoft.com/office/powerpoint/2010/main" val="1595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7E16FB9-4BB5-4959-89DA-36FC6DF2B10A}"/>
              </a:ext>
            </a:extLst>
          </p:cNvPr>
          <p:cNvSpPr/>
          <p:nvPr/>
        </p:nvSpPr>
        <p:spPr>
          <a:xfrm>
            <a:off x="5134179" y="1732390"/>
            <a:ext cx="2105025" cy="7121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DAF0F0-DCD4-4603-9439-D94D56CC4483}"/>
              </a:ext>
            </a:extLst>
          </p:cNvPr>
          <p:cNvSpPr/>
          <p:nvPr/>
        </p:nvSpPr>
        <p:spPr>
          <a:xfrm>
            <a:off x="8541253" y="1781176"/>
            <a:ext cx="2105025" cy="7125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CBE77E-9749-41F0-B9E2-20B9FCA9AAC7}"/>
              </a:ext>
            </a:extLst>
          </p:cNvPr>
          <p:cNvSpPr/>
          <p:nvPr/>
        </p:nvSpPr>
        <p:spPr>
          <a:xfrm>
            <a:off x="2318029" y="2832379"/>
            <a:ext cx="971067" cy="6715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FFFF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GẦN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2C8DF31-8F13-4E65-944D-780F9998EFAB}"/>
              </a:ext>
            </a:extLst>
          </p:cNvPr>
          <p:cNvSpPr/>
          <p:nvPr/>
        </p:nvSpPr>
        <p:spPr>
          <a:xfrm>
            <a:off x="2209284" y="5338699"/>
            <a:ext cx="1138615" cy="50880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rgbClr val="FFFF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XA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E99B3F0-D191-4852-A851-8A47D1F5F972}"/>
              </a:ext>
            </a:extLst>
          </p:cNvPr>
          <p:cNvSpPr/>
          <p:nvPr/>
        </p:nvSpPr>
        <p:spPr>
          <a:xfrm>
            <a:off x="5297131" y="2719710"/>
            <a:ext cx="1443037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48FB465-497A-42D7-ACFA-6F8EF29E4714}"/>
              </a:ext>
            </a:extLst>
          </p:cNvPr>
          <p:cNvSpPr/>
          <p:nvPr/>
        </p:nvSpPr>
        <p:spPr>
          <a:xfrm>
            <a:off x="5400073" y="4977138"/>
            <a:ext cx="1443037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1F0E20B-9737-45FB-A8A8-7794AF9CE4A0}"/>
              </a:ext>
            </a:extLst>
          </p:cNvPr>
          <p:cNvSpPr/>
          <p:nvPr/>
        </p:nvSpPr>
        <p:spPr>
          <a:xfrm>
            <a:off x="8201197" y="2754180"/>
            <a:ext cx="1797845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THESE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8020A72-0182-47B6-9AC9-B33A95E20A11}"/>
              </a:ext>
            </a:extLst>
          </p:cNvPr>
          <p:cNvSpPr/>
          <p:nvPr/>
        </p:nvSpPr>
        <p:spPr>
          <a:xfrm>
            <a:off x="8054819" y="5008507"/>
            <a:ext cx="1902616" cy="838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THOSE</a:t>
            </a:r>
          </a:p>
        </p:txBody>
      </p:sp>
      <p:pic>
        <p:nvPicPr>
          <p:cNvPr id="3074" name="Picture 2" descr="Premium Vector | One happy girl pointing finger">
            <a:extLst>
              <a:ext uri="{FF2B5EF4-FFF2-40B4-BE49-F238E27FC236}">
                <a16:creationId xmlns:a16="http://schemas.microsoft.com/office/drawing/2014/main" xmlns="" id="{38B44DD3-06E3-4CA5-B7C5-3DCCCE6931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047">
            <a:off x="3708709" y="2709239"/>
            <a:ext cx="796543" cy="9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,250 People Pointing Down Illustrations &amp;amp; Clip Art">
            <a:extLst>
              <a:ext uri="{FF2B5EF4-FFF2-40B4-BE49-F238E27FC236}">
                <a16:creationId xmlns:a16="http://schemas.microsoft.com/office/drawing/2014/main" xmlns="" id="{3B8D3BEC-E58A-4A9B-BF73-C0BCBE7B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75" y="5248702"/>
            <a:ext cx="856729" cy="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FAEF177-529A-4944-A206-2AF71ED57C19}"/>
              </a:ext>
            </a:extLst>
          </p:cNvPr>
          <p:cNvCxnSpPr>
            <a:cxnSpLocks/>
          </p:cNvCxnSpPr>
          <p:nvPr/>
        </p:nvCxnSpPr>
        <p:spPr>
          <a:xfrm>
            <a:off x="2373485" y="4286250"/>
            <a:ext cx="983017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B7B70D9-7CCD-4B00-BE79-98CCD1E86100}"/>
              </a:ext>
            </a:extLst>
          </p:cNvPr>
          <p:cNvCxnSpPr>
            <a:cxnSpLocks/>
          </p:cNvCxnSpPr>
          <p:nvPr/>
        </p:nvCxnSpPr>
        <p:spPr>
          <a:xfrm>
            <a:off x="2114550" y="2674952"/>
            <a:ext cx="99825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31B225-EF14-41D5-88A4-992C1AE5D502}"/>
              </a:ext>
            </a:extLst>
          </p:cNvPr>
          <p:cNvCxnSpPr>
            <a:cxnSpLocks/>
          </p:cNvCxnSpPr>
          <p:nvPr/>
        </p:nvCxnSpPr>
        <p:spPr>
          <a:xfrm>
            <a:off x="7738240" y="1586920"/>
            <a:ext cx="79503" cy="514127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7D5E7B8-BA18-4759-9519-F4D671E2F096}"/>
              </a:ext>
            </a:extLst>
          </p:cNvPr>
          <p:cNvCxnSpPr>
            <a:cxnSpLocks/>
          </p:cNvCxnSpPr>
          <p:nvPr/>
        </p:nvCxnSpPr>
        <p:spPr>
          <a:xfrm>
            <a:off x="4714312" y="1689634"/>
            <a:ext cx="83593" cy="51016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75" name="Rectangle 3074">
            <a:extLst>
              <a:ext uri="{FF2B5EF4-FFF2-40B4-BE49-F238E27FC236}">
                <a16:creationId xmlns:a16="http://schemas.microsoft.com/office/drawing/2014/main" xmlns="" id="{0EC0E5B0-4637-449D-8793-7EB6F2E8B568}"/>
              </a:ext>
            </a:extLst>
          </p:cNvPr>
          <p:cNvSpPr/>
          <p:nvPr/>
        </p:nvSpPr>
        <p:spPr>
          <a:xfrm>
            <a:off x="4973305" y="3679866"/>
            <a:ext cx="2922920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8FEBEA4-35EF-4F19-85EB-54E9777CE46D}"/>
              </a:ext>
            </a:extLst>
          </p:cNvPr>
          <p:cNvSpPr/>
          <p:nvPr/>
        </p:nvSpPr>
        <p:spPr>
          <a:xfrm>
            <a:off x="4902946" y="5897548"/>
            <a:ext cx="27948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là......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2CE7F2D-D00E-455B-BAB9-92DB9FFC511E}"/>
              </a:ext>
            </a:extLst>
          </p:cNvPr>
          <p:cNvSpPr/>
          <p:nvPr/>
        </p:nvSpPr>
        <p:spPr>
          <a:xfrm>
            <a:off x="7833903" y="3716248"/>
            <a:ext cx="3314815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2F7046B-EFE0-4A4A-98ED-8630A543BD7C}"/>
              </a:ext>
            </a:extLst>
          </p:cNvPr>
          <p:cNvSpPr/>
          <p:nvPr/>
        </p:nvSpPr>
        <p:spPr>
          <a:xfrm>
            <a:off x="7969622" y="5847502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là......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xmlns="" id="{799311A4-FFB0-4222-8701-D1816D82101F}"/>
              </a:ext>
            </a:extLst>
          </p:cNvPr>
          <p:cNvSpPr/>
          <p:nvPr/>
        </p:nvSpPr>
        <p:spPr>
          <a:xfrm>
            <a:off x="2524354" y="773825"/>
            <a:ext cx="7732540" cy="685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00B050"/>
                </a:solidFill>
                <a:latin typeface="Eras Bold ITC" panose="020B0907030504020204" pitchFamily="34" charset="0"/>
              </a:rPr>
              <a:t>DEMONSTRATIVES</a:t>
            </a:r>
          </a:p>
          <a:p>
            <a:pPr algn="ctr"/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dirty="0">
              <a:latin typeface="Eras Bold ITC" panose="020B0907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544AD2F-327E-4FF8-8B5C-6217251F79AF}"/>
              </a:ext>
            </a:extLst>
          </p:cNvPr>
          <p:cNvSpPr/>
          <p:nvPr/>
        </p:nvSpPr>
        <p:spPr>
          <a:xfrm>
            <a:off x="2524354" y="3754528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.VnArial" panose="020B7200000000000000" pitchFamily="34" charset="0"/>
              </a:rPr>
              <a:t>Here , near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8452CE5-5E93-44F6-A7AE-9ECE7D37A83C}"/>
              </a:ext>
            </a:extLst>
          </p:cNvPr>
          <p:cNvSpPr/>
          <p:nvPr/>
        </p:nvSpPr>
        <p:spPr>
          <a:xfrm>
            <a:off x="1899707" y="6062709"/>
            <a:ext cx="2260994" cy="43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.VnArial" panose="020B7200000000000000" pitchFamily="34" charset="0"/>
              </a:rPr>
              <a:t>There, far</a:t>
            </a:r>
          </a:p>
        </p:txBody>
      </p:sp>
    </p:spTree>
    <p:extLst>
      <p:ext uri="{BB962C8B-B14F-4D97-AF65-F5344CB8AC3E}">
        <p14:creationId xmlns:p14="http://schemas.microsoft.com/office/powerpoint/2010/main" val="72928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553</Words>
  <Application>Microsoft Office PowerPoint</Application>
  <PresentationFormat>Widescreen</PresentationFormat>
  <Paragraphs>121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Times New Roman</vt:lpstr>
      <vt:lpstr>Arial</vt:lpstr>
      <vt:lpstr>Myriad Pro Light</vt:lpstr>
      <vt:lpstr>Adobe Gothic Std B</vt:lpstr>
      <vt:lpstr>Eras Bold ITC</vt:lpstr>
      <vt:lpstr>Adobe Myungjo Std M</vt:lpstr>
      <vt:lpstr>Arial Black</vt:lpstr>
      <vt:lpstr>Microsoft Sans Serif</vt:lpstr>
      <vt:lpstr>VnArial</vt:lpstr>
      <vt:lpstr>Calibri Light</vt:lpstr>
      <vt:lpstr>Arial Rounded MT Bold</vt:lpstr>
      <vt:lpstr>Calibri</vt:lpstr>
      <vt:lpstr>Amasis MT Pro Black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Administrator</cp:lastModifiedBy>
  <cp:revision>12</cp:revision>
  <dcterms:created xsi:type="dcterms:W3CDTF">2021-09-05T02:15:09Z</dcterms:created>
  <dcterms:modified xsi:type="dcterms:W3CDTF">2023-12-07T12:33:38Z</dcterms:modified>
</cp:coreProperties>
</file>