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1" r:id="rId6"/>
    <p:sldId id="260"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245078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2C5603-8BB2-4B37-ACD8-CA120CF00E90}"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99658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201830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90537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92148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76151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414718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2721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160000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67352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2C5603-8BB2-4B37-ACD8-CA120CF00E90}"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5218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2C5603-8BB2-4B37-ACD8-CA120CF00E90}"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16692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2C5603-8BB2-4B37-ACD8-CA120CF00E90}"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44342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2C5603-8BB2-4B37-ACD8-CA120CF00E90}"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046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C5603-8BB2-4B37-ACD8-CA120CF00E90}"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16971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2C5603-8BB2-4B37-ACD8-CA120CF00E90}"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135105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2C5603-8BB2-4B37-ACD8-CA120CF00E90}"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0CA79-0314-43F1-8D96-F2946F7243E7}" type="slidenum">
              <a:rPr lang="en-US" smtClean="0"/>
              <a:t>‹#›</a:t>
            </a:fld>
            <a:endParaRPr lang="en-US"/>
          </a:p>
        </p:txBody>
      </p:sp>
    </p:spTree>
    <p:extLst>
      <p:ext uri="{BB962C8B-B14F-4D97-AF65-F5344CB8AC3E}">
        <p14:creationId xmlns:p14="http://schemas.microsoft.com/office/powerpoint/2010/main" val="345518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2C5603-8BB2-4B37-ACD8-CA120CF00E90}" type="datetimeFigureOut">
              <a:rPr lang="en-US" smtClean="0"/>
              <a:t>4/19/2023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50CA79-0314-43F1-8D96-F2946F7243E7}" type="slidenum">
              <a:rPr lang="en-US" smtClean="0"/>
              <a:t>‹#›</a:t>
            </a:fld>
            <a:endParaRPr lang="en-US"/>
          </a:p>
        </p:txBody>
      </p:sp>
    </p:spTree>
    <p:extLst>
      <p:ext uri="{BB962C8B-B14F-4D97-AF65-F5344CB8AC3E}">
        <p14:creationId xmlns:p14="http://schemas.microsoft.com/office/powerpoint/2010/main" val="56831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vinmec.com/vi/tin-tuc/thong-tin-suc-khoe/suc-khoe-tong-quat/vi-khuan-gram-duong-la-gi/" TargetMode="External"/><Relationship Id="rId2" Type="http://schemas.openxmlformats.org/officeDocument/2006/relationships/hyperlink" Target="https://www.vinmec.com/vi/tin-tuc/thong-tin-suc-khoe/suc-khoe-tong-quat/nhiem-vi-khuan-clostridium-botulium-xu-ly-va-phong-ngu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0542" y="181495"/>
            <a:ext cx="5545455" cy="3124200"/>
          </a:xfrm>
          <a:prstGeom prst="rect">
            <a:avLst/>
          </a:prstGeom>
        </p:spPr>
      </p:pic>
      <p:pic>
        <p:nvPicPr>
          <p:cNvPr id="5" name="Picture 4"/>
          <p:cNvPicPr>
            <a:picLocks noChangeAspect="1"/>
          </p:cNvPicPr>
          <p:nvPr/>
        </p:nvPicPr>
        <p:blipFill>
          <a:blip r:embed="rId3"/>
          <a:stretch>
            <a:fillRect/>
          </a:stretch>
        </p:blipFill>
        <p:spPr>
          <a:xfrm>
            <a:off x="6362354" y="181495"/>
            <a:ext cx="5557471" cy="3124200"/>
          </a:xfrm>
          <a:prstGeom prst="rect">
            <a:avLst/>
          </a:prstGeom>
        </p:spPr>
      </p:pic>
      <p:pic>
        <p:nvPicPr>
          <p:cNvPr id="6" name="Picture 5"/>
          <p:cNvPicPr>
            <a:picLocks noChangeAspect="1"/>
          </p:cNvPicPr>
          <p:nvPr/>
        </p:nvPicPr>
        <p:blipFill>
          <a:blip r:embed="rId4"/>
          <a:stretch>
            <a:fillRect/>
          </a:stretch>
        </p:blipFill>
        <p:spPr>
          <a:xfrm>
            <a:off x="3664527" y="3480723"/>
            <a:ext cx="4972396" cy="3314931"/>
          </a:xfrm>
          <a:prstGeom prst="rect">
            <a:avLst/>
          </a:prstGeom>
        </p:spPr>
      </p:pic>
    </p:spTree>
    <p:extLst>
      <p:ext uri="{BB962C8B-B14F-4D97-AF65-F5344CB8AC3E}">
        <p14:creationId xmlns:p14="http://schemas.microsoft.com/office/powerpoint/2010/main" val="41488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0100"/>
            <a:ext cx="10018713" cy="1752599"/>
          </a:xfrm>
        </p:spPr>
        <p:txBody>
          <a:bodyPr/>
          <a:lstStyle/>
          <a:p>
            <a:r>
              <a:rPr lang="en-US"/>
              <a:t>Các biện pháp phòng ngừa</a:t>
            </a:r>
          </a:p>
        </p:txBody>
      </p:sp>
      <p:sp>
        <p:nvSpPr>
          <p:cNvPr id="3" name="Content Placeholder 2"/>
          <p:cNvSpPr>
            <a:spLocks noGrp="1"/>
          </p:cNvSpPr>
          <p:nvPr>
            <p:ph idx="1"/>
          </p:nvPr>
        </p:nvSpPr>
        <p:spPr>
          <a:xfrm>
            <a:off x="1546167" y="1123488"/>
            <a:ext cx="10018713" cy="3124201"/>
          </a:xfrm>
        </p:spPr>
        <p:txBody>
          <a:bodyPr/>
          <a:lstStyle/>
          <a:p>
            <a:r>
              <a:rPr lang="vi-VN"/>
              <a:t>Thận trọng với các thực phẩm đóng kín, có mùi hoặc màu sắc thay đổi hoặc có vị khác </a:t>
            </a:r>
            <a:r>
              <a:rPr lang="vi-VN"/>
              <a:t>thường</a:t>
            </a:r>
            <a:r>
              <a:rPr lang="vi-VN" smtClean="0"/>
              <a:t>.</a:t>
            </a:r>
            <a:r>
              <a:rPr lang="en-US" smtClean="0"/>
              <a:t> </a:t>
            </a:r>
          </a:p>
          <a:p>
            <a:r>
              <a:rPr lang="vi-VN"/>
              <a:t>Loại bỏ những hộp thức ăn bị phồng lên do chúng có thể chứa khí sinh ra bởi C.botulinum.</a:t>
            </a:r>
          </a:p>
          <a:p>
            <a:endParaRPr lang="en-US"/>
          </a:p>
        </p:txBody>
      </p:sp>
      <p:pic>
        <p:nvPicPr>
          <p:cNvPr id="4" name="Picture 3"/>
          <p:cNvPicPr>
            <a:picLocks noChangeAspect="1"/>
          </p:cNvPicPr>
          <p:nvPr/>
        </p:nvPicPr>
        <p:blipFill>
          <a:blip r:embed="rId2"/>
          <a:stretch>
            <a:fillRect/>
          </a:stretch>
        </p:blipFill>
        <p:spPr>
          <a:xfrm>
            <a:off x="1604356" y="3504749"/>
            <a:ext cx="4480560" cy="2604326"/>
          </a:xfrm>
          <a:prstGeom prst="rect">
            <a:avLst/>
          </a:prstGeom>
        </p:spPr>
      </p:pic>
      <p:pic>
        <p:nvPicPr>
          <p:cNvPr id="5" name="Picture 4"/>
          <p:cNvPicPr>
            <a:picLocks noChangeAspect="1"/>
          </p:cNvPicPr>
          <p:nvPr/>
        </p:nvPicPr>
        <p:blipFill>
          <a:blip r:embed="rId3"/>
          <a:stretch>
            <a:fillRect/>
          </a:stretch>
        </p:blipFill>
        <p:spPr>
          <a:xfrm>
            <a:off x="6421338" y="3504749"/>
            <a:ext cx="4931810" cy="2657907"/>
          </a:xfrm>
          <a:prstGeom prst="rect">
            <a:avLst/>
          </a:prstGeom>
        </p:spPr>
      </p:pic>
    </p:spTree>
    <p:extLst>
      <p:ext uri="{BB962C8B-B14F-4D97-AF65-F5344CB8AC3E}">
        <p14:creationId xmlns:p14="http://schemas.microsoft.com/office/powerpoint/2010/main" val="202844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biện pháp phòng ngừa</a:t>
            </a:r>
          </a:p>
        </p:txBody>
      </p:sp>
      <p:sp>
        <p:nvSpPr>
          <p:cNvPr id="3" name="Content Placeholder 2"/>
          <p:cNvSpPr>
            <a:spLocks noGrp="1"/>
          </p:cNvSpPr>
          <p:nvPr>
            <p:ph idx="1"/>
          </p:nvPr>
        </p:nvSpPr>
        <p:spPr>
          <a:xfrm>
            <a:off x="1758629" y="2376054"/>
            <a:ext cx="10018713" cy="3124201"/>
          </a:xfrm>
        </p:spPr>
        <p:txBody>
          <a:bodyPr/>
          <a:lstStyle/>
          <a:p>
            <a:r>
              <a:rPr lang="vi-VN" smtClean="0">
                <a:latin typeface="+mj-lt"/>
              </a:rPr>
              <a:t>Với các thực phẩm lên men, đóng gói hoặc che đậy kín theo cách truyền thống (như dưa muối, măng, cà muối...) cần đảm bảo phải chua, mặn. Khi thực phẩm hết chua thì không nên ăn.</a:t>
            </a:r>
            <a:endParaRPr lang="en-US" smtClean="0">
              <a:latin typeface="+mj-lt"/>
            </a:endParaRPr>
          </a:p>
          <a:p>
            <a:r>
              <a:rPr lang="en-US" smtClean="0">
                <a:latin typeface="Arial" panose="020B0604020202020204" pitchFamily="34" charset="0"/>
                <a:cs typeface="Arial" panose="020B0604020202020204" pitchFamily="34" charset="0"/>
              </a:rPr>
              <a:t>Không nên tự đóng gói kín các thực phẩm và để kéo dài trong điều kiện không phải đông đá (chỉ có nhiệt độ đông đá mới làm vi khuẩn ngừng phát triển và không sinh độc tố).</a:t>
            </a:r>
          </a:p>
          <a:p>
            <a:endParaRPr lang="vi-VN"/>
          </a:p>
        </p:txBody>
      </p:sp>
    </p:spTree>
    <p:extLst>
      <p:ext uri="{BB962C8B-B14F-4D97-AF65-F5344CB8AC3E}">
        <p14:creationId xmlns:p14="http://schemas.microsoft.com/office/powerpoint/2010/main" val="403775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Nhiễm độc ở trẻ nhũ nhi</a:t>
            </a:r>
            <a:br>
              <a:rPr lang="en-US" b="1"/>
            </a:br>
            <a:endParaRPr lang="en-US"/>
          </a:p>
        </p:txBody>
      </p:sp>
      <p:sp>
        <p:nvSpPr>
          <p:cNvPr id="3" name="Content Placeholder 2"/>
          <p:cNvSpPr>
            <a:spLocks noGrp="1"/>
          </p:cNvSpPr>
          <p:nvPr>
            <p:ph idx="1"/>
          </p:nvPr>
        </p:nvSpPr>
        <p:spPr>
          <a:xfrm>
            <a:off x="1484311" y="876298"/>
            <a:ext cx="10018713" cy="3124201"/>
          </a:xfrm>
        </p:spPr>
        <p:txBody>
          <a:bodyPr/>
          <a:lstStyle/>
          <a:p>
            <a:r>
              <a:rPr lang="vi-VN"/>
              <a:t>Hiệp hội nhi khoa Hoa Kỳ (AAP) khuyến cáo các bậc cha mẹ không nên sử dụng mật ong cho trẻ dưới 12 tháng tuổi.</a:t>
            </a:r>
            <a:endParaRPr lang="en-US"/>
          </a:p>
        </p:txBody>
      </p:sp>
      <p:pic>
        <p:nvPicPr>
          <p:cNvPr id="4" name="Picture 3"/>
          <p:cNvPicPr>
            <a:picLocks noChangeAspect="1"/>
          </p:cNvPicPr>
          <p:nvPr/>
        </p:nvPicPr>
        <p:blipFill>
          <a:blip r:embed="rId2"/>
          <a:stretch>
            <a:fillRect/>
          </a:stretch>
        </p:blipFill>
        <p:spPr>
          <a:xfrm>
            <a:off x="2795501" y="3065838"/>
            <a:ext cx="6667500" cy="3486150"/>
          </a:xfrm>
          <a:prstGeom prst="rect">
            <a:avLst/>
          </a:prstGeom>
        </p:spPr>
      </p:pic>
    </p:spTree>
    <p:extLst>
      <p:ext uri="{BB962C8B-B14F-4D97-AF65-F5344CB8AC3E}">
        <p14:creationId xmlns:p14="http://schemas.microsoft.com/office/powerpoint/2010/main" val="127092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t>Ngộ độc thực phẩm do clostridium botulinum</a:t>
            </a:r>
            <a:br>
              <a:rPr lang="en-US" b="1"/>
            </a:br>
            <a:endParaRPr lang="en-US"/>
          </a:p>
        </p:txBody>
      </p:sp>
      <p:sp>
        <p:nvSpPr>
          <p:cNvPr id="3" name="Subtitle 2"/>
          <p:cNvSpPr>
            <a:spLocks noGrp="1"/>
          </p:cNvSpPr>
          <p:nvPr>
            <p:ph type="subTitle" idx="1"/>
          </p:nvPr>
        </p:nvSpPr>
        <p:spPr/>
        <p:txBody>
          <a:bodyPr/>
          <a:lstStyle/>
          <a:p>
            <a:r>
              <a:rPr lang="en-US" smtClean="0"/>
              <a:t>Trung tâm Y tế Quận 1</a:t>
            </a:r>
            <a:endParaRPr lang="en-US"/>
          </a:p>
        </p:txBody>
      </p:sp>
    </p:spTree>
    <p:extLst>
      <p:ext uri="{BB962C8B-B14F-4D97-AF65-F5344CB8AC3E}">
        <p14:creationId xmlns:p14="http://schemas.microsoft.com/office/powerpoint/2010/main" val="254523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6" y="83778"/>
            <a:ext cx="10018713" cy="1752599"/>
          </a:xfrm>
        </p:spPr>
        <p:txBody>
          <a:bodyPr/>
          <a:lstStyle/>
          <a:p>
            <a:r>
              <a:rPr lang="en-US"/>
              <a:t>Clostridium botulinum là gì?</a:t>
            </a:r>
            <a:br>
              <a:rPr lang="en-US"/>
            </a:br>
            <a:endParaRPr lang="en-US"/>
          </a:p>
        </p:txBody>
      </p:sp>
      <p:sp>
        <p:nvSpPr>
          <p:cNvPr id="3" name="Content Placeholder 2"/>
          <p:cNvSpPr>
            <a:spLocks noGrp="1"/>
          </p:cNvSpPr>
          <p:nvPr>
            <p:ph idx="1"/>
          </p:nvPr>
        </p:nvSpPr>
        <p:spPr>
          <a:xfrm>
            <a:off x="1376243" y="1070955"/>
            <a:ext cx="10018713" cy="3124201"/>
          </a:xfrm>
        </p:spPr>
        <p:txBody>
          <a:bodyPr/>
          <a:lstStyle/>
          <a:p>
            <a:r>
              <a:rPr lang="vi-VN" b="1">
                <a:hlinkClick r:id="rId2"/>
              </a:rPr>
              <a:t>Clostridium botulinum</a:t>
            </a:r>
            <a:r>
              <a:rPr lang="vi-VN"/>
              <a:t> (vi khuẩn gây ngộ độc thịt) thuộc chi Clostridium, là những </a:t>
            </a:r>
            <a:r>
              <a:rPr lang="vi-VN" b="1">
                <a:hlinkClick r:id="rId3"/>
              </a:rPr>
              <a:t>trực khuẩn Gram dương</a:t>
            </a:r>
            <a:r>
              <a:rPr lang="vi-VN"/>
              <a:t>, </a:t>
            </a:r>
            <a:r>
              <a:rPr lang="vi-VN" u="sng"/>
              <a:t>kỵ khí</a:t>
            </a:r>
            <a:r>
              <a:rPr lang="vi-VN"/>
              <a:t>, sinh nha bào và tiết ra độc tố rất mạnh. Vi khuẩn có nha bào tồn tại nhiều trong đất, không khí, nước biển, ruột hải sản, chịu được điều kiện đun sôi 1000C ở điều kiện 1atm trong vài giờ.</a:t>
            </a:r>
          </a:p>
          <a:p>
            <a:endParaRPr lang="en-US"/>
          </a:p>
        </p:txBody>
      </p:sp>
      <p:pic>
        <p:nvPicPr>
          <p:cNvPr id="5" name="Picture 4"/>
          <p:cNvPicPr>
            <a:picLocks noChangeAspect="1"/>
          </p:cNvPicPr>
          <p:nvPr/>
        </p:nvPicPr>
        <p:blipFill>
          <a:blip r:embed="rId4"/>
          <a:stretch>
            <a:fillRect/>
          </a:stretch>
        </p:blipFill>
        <p:spPr>
          <a:xfrm>
            <a:off x="3437353" y="3438525"/>
            <a:ext cx="6096000" cy="3419475"/>
          </a:xfrm>
          <a:prstGeom prst="rect">
            <a:avLst/>
          </a:prstGeom>
        </p:spPr>
      </p:pic>
    </p:spTree>
    <p:extLst>
      <p:ext uri="{BB962C8B-B14F-4D97-AF65-F5344CB8AC3E}">
        <p14:creationId xmlns:p14="http://schemas.microsoft.com/office/powerpoint/2010/main" val="106890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loại thực phẩm có thể bị ngộ độc</a:t>
            </a:r>
            <a:br>
              <a:rPr lang="en-US"/>
            </a:br>
            <a:endParaRPr lang="en-US"/>
          </a:p>
        </p:txBody>
      </p:sp>
      <p:pic>
        <p:nvPicPr>
          <p:cNvPr id="4" name="Content Placeholder 3"/>
          <p:cNvPicPr>
            <a:picLocks noGrp="1" noChangeAspect="1"/>
          </p:cNvPicPr>
          <p:nvPr>
            <p:ph idx="1"/>
          </p:nvPr>
        </p:nvPicPr>
        <p:blipFill>
          <a:blip r:embed="rId2"/>
          <a:stretch>
            <a:fillRect/>
          </a:stretch>
        </p:blipFill>
        <p:spPr>
          <a:xfrm>
            <a:off x="703577" y="2280457"/>
            <a:ext cx="3979494" cy="3314700"/>
          </a:xfrm>
          <a:prstGeom prst="rect">
            <a:avLst/>
          </a:prstGeom>
        </p:spPr>
      </p:pic>
      <p:pic>
        <p:nvPicPr>
          <p:cNvPr id="6" name="Picture 5"/>
          <p:cNvPicPr>
            <a:picLocks noChangeAspect="1"/>
          </p:cNvPicPr>
          <p:nvPr/>
        </p:nvPicPr>
        <p:blipFill>
          <a:blip r:embed="rId3"/>
          <a:stretch>
            <a:fillRect/>
          </a:stretch>
        </p:blipFill>
        <p:spPr>
          <a:xfrm>
            <a:off x="5291744" y="2280457"/>
            <a:ext cx="6629400" cy="3314700"/>
          </a:xfrm>
          <a:prstGeom prst="rect">
            <a:avLst/>
          </a:prstGeom>
        </p:spPr>
      </p:pic>
      <p:sp>
        <p:nvSpPr>
          <p:cNvPr id="7" name="Rectangle 6"/>
          <p:cNvSpPr/>
          <p:nvPr/>
        </p:nvSpPr>
        <p:spPr>
          <a:xfrm>
            <a:off x="2768138" y="5735782"/>
            <a:ext cx="4380807" cy="7065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mtClean="0"/>
              <a:t>Các sản phẩm đồ hộp lâu ngày</a:t>
            </a:r>
            <a:endParaRPr lang="en-US"/>
          </a:p>
        </p:txBody>
      </p:sp>
    </p:spTree>
    <p:extLst>
      <p:ext uri="{BB962C8B-B14F-4D97-AF65-F5344CB8AC3E}">
        <p14:creationId xmlns:p14="http://schemas.microsoft.com/office/powerpoint/2010/main" val="26224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445" y="5715000"/>
            <a:ext cx="7241155" cy="610714"/>
          </a:xfrm>
        </p:spPr>
        <p:txBody>
          <a:bodyPr>
            <a:normAutofit fontScale="90000"/>
          </a:bodyPr>
          <a:lstStyle/>
          <a:p>
            <a:r>
              <a:rPr lang="en-US" smtClean="0"/>
              <a:t>Các sản phẩm muối - chua</a:t>
            </a:r>
            <a:endParaRPr lang="en-US"/>
          </a:p>
        </p:txBody>
      </p:sp>
      <p:pic>
        <p:nvPicPr>
          <p:cNvPr id="4" name="Content Placeholder 3"/>
          <p:cNvPicPr>
            <a:picLocks noGrp="1" noChangeAspect="1"/>
          </p:cNvPicPr>
          <p:nvPr>
            <p:ph idx="1"/>
          </p:nvPr>
        </p:nvPicPr>
        <p:blipFill>
          <a:blip r:embed="rId2"/>
          <a:stretch>
            <a:fillRect/>
          </a:stretch>
        </p:blipFill>
        <p:spPr>
          <a:xfrm>
            <a:off x="64903" y="685800"/>
            <a:ext cx="5642086" cy="3124200"/>
          </a:xfrm>
          <a:prstGeom prst="rect">
            <a:avLst/>
          </a:prstGeom>
        </p:spPr>
      </p:pic>
      <p:pic>
        <p:nvPicPr>
          <p:cNvPr id="5" name="Picture 4"/>
          <p:cNvPicPr>
            <a:picLocks noChangeAspect="1"/>
          </p:cNvPicPr>
          <p:nvPr/>
        </p:nvPicPr>
        <p:blipFill>
          <a:blip r:embed="rId3"/>
          <a:stretch>
            <a:fillRect/>
          </a:stretch>
        </p:blipFill>
        <p:spPr>
          <a:xfrm>
            <a:off x="5770377" y="2069869"/>
            <a:ext cx="5721147" cy="3222913"/>
          </a:xfrm>
          <a:prstGeom prst="rect">
            <a:avLst/>
          </a:prstGeom>
        </p:spPr>
      </p:pic>
    </p:spTree>
    <p:extLst>
      <p:ext uri="{BB962C8B-B14F-4D97-AF65-F5344CB8AC3E}">
        <p14:creationId xmlns:p14="http://schemas.microsoft.com/office/powerpoint/2010/main" val="229971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319" y="5608320"/>
            <a:ext cx="7468495" cy="565265"/>
          </a:xfrm>
        </p:spPr>
        <p:txBody>
          <a:bodyPr>
            <a:normAutofit fontScale="90000"/>
          </a:bodyPr>
          <a:lstStyle/>
          <a:p>
            <a:r>
              <a:rPr lang="en-US" smtClean="0"/>
              <a:t>Các sản phẩm tự hút chân không, tự đóng gói bảo quản không đúng cách</a:t>
            </a:r>
            <a:endParaRPr lang="en-US"/>
          </a:p>
        </p:txBody>
      </p:sp>
      <p:pic>
        <p:nvPicPr>
          <p:cNvPr id="4" name="Content Placeholder 3"/>
          <p:cNvPicPr>
            <a:picLocks noGrp="1" noChangeAspect="1"/>
          </p:cNvPicPr>
          <p:nvPr>
            <p:ph idx="1"/>
          </p:nvPr>
        </p:nvPicPr>
        <p:blipFill>
          <a:blip r:embed="rId2"/>
          <a:stretch>
            <a:fillRect/>
          </a:stretch>
        </p:blipFill>
        <p:spPr>
          <a:xfrm>
            <a:off x="1465163" y="139931"/>
            <a:ext cx="3124200" cy="3124200"/>
          </a:xfrm>
          <a:prstGeom prst="rect">
            <a:avLst/>
          </a:prstGeom>
        </p:spPr>
      </p:pic>
      <p:pic>
        <p:nvPicPr>
          <p:cNvPr id="5" name="Picture 4"/>
          <p:cNvPicPr>
            <a:picLocks noChangeAspect="1"/>
          </p:cNvPicPr>
          <p:nvPr/>
        </p:nvPicPr>
        <p:blipFill>
          <a:blip r:embed="rId3"/>
          <a:stretch>
            <a:fillRect/>
          </a:stretch>
        </p:blipFill>
        <p:spPr>
          <a:xfrm>
            <a:off x="5198918" y="469712"/>
            <a:ext cx="6531298" cy="4343313"/>
          </a:xfrm>
          <a:prstGeom prst="rect">
            <a:avLst/>
          </a:prstGeom>
        </p:spPr>
      </p:pic>
      <p:pic>
        <p:nvPicPr>
          <p:cNvPr id="6" name="Picture 5"/>
          <p:cNvPicPr>
            <a:picLocks noChangeAspect="1"/>
          </p:cNvPicPr>
          <p:nvPr/>
        </p:nvPicPr>
        <p:blipFill>
          <a:blip r:embed="rId4"/>
          <a:stretch>
            <a:fillRect/>
          </a:stretch>
        </p:blipFill>
        <p:spPr>
          <a:xfrm>
            <a:off x="1465163" y="3458864"/>
            <a:ext cx="3145136" cy="3145136"/>
          </a:xfrm>
          <a:prstGeom prst="rect">
            <a:avLst/>
          </a:prstGeom>
        </p:spPr>
      </p:pic>
    </p:spTree>
    <p:extLst>
      <p:ext uri="{BB962C8B-B14F-4D97-AF65-F5344CB8AC3E}">
        <p14:creationId xmlns:p14="http://schemas.microsoft.com/office/powerpoint/2010/main" val="85203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563" y="91895"/>
            <a:ext cx="10018713" cy="1752599"/>
          </a:xfrm>
        </p:spPr>
        <p:txBody>
          <a:bodyPr/>
          <a:lstStyle/>
          <a:p>
            <a:r>
              <a:rPr lang="en-US" smtClean="0"/>
              <a:t>Triệu chứng thường gặp khi bị ngộ độc </a:t>
            </a:r>
            <a:r>
              <a:rPr lang="en-US" b="1"/>
              <a:t>botulinum</a:t>
            </a:r>
            <a:endParaRPr lang="en-US"/>
          </a:p>
        </p:txBody>
      </p:sp>
      <p:sp>
        <p:nvSpPr>
          <p:cNvPr id="3" name="Content Placeholder 2"/>
          <p:cNvSpPr>
            <a:spLocks noGrp="1"/>
          </p:cNvSpPr>
          <p:nvPr>
            <p:ph idx="1"/>
          </p:nvPr>
        </p:nvSpPr>
        <p:spPr>
          <a:xfrm>
            <a:off x="1650564" y="1661159"/>
            <a:ext cx="10018713" cy="3124201"/>
          </a:xfrm>
        </p:spPr>
        <p:txBody>
          <a:bodyPr/>
          <a:lstStyle/>
          <a:p>
            <a:pPr marL="0" indent="0">
              <a:buNone/>
            </a:pPr>
            <a:r>
              <a:rPr lang="en-US">
                <a:latin typeface="Arial" panose="020B0604020202020204" pitchFamily="34" charset="0"/>
                <a:cs typeface="Arial" panose="020B0604020202020204" pitchFamily="34" charset="0"/>
              </a:rPr>
              <a:t>Bệnh xuất hiện nhanh 6 - 48 giờ sau khi ăn thực phẩm nhiễm độc, phổ biến 12-36 giờ sau ăn, đôi khi có thể lên đến 6-8 </a:t>
            </a:r>
            <a:r>
              <a:rPr lang="en-US">
                <a:latin typeface="Arial" panose="020B0604020202020204" pitchFamily="34" charset="0"/>
                <a:cs typeface="Arial" panose="020B0604020202020204" pitchFamily="34" charset="0"/>
              </a:rPr>
              <a:t>ngày</a:t>
            </a:r>
            <a:r>
              <a:rPr lang="en-US" smtClean="0">
                <a:latin typeface="Arial" panose="020B0604020202020204" pitchFamily="34" charset="0"/>
                <a:cs typeface="Arial" panose="020B0604020202020204" pitchFamily="34" charset="0"/>
              </a:rPr>
              <a:t>.</a:t>
            </a:r>
          </a:p>
          <a:p>
            <a:pPr marL="0" indent="0">
              <a:buNone/>
            </a:pPr>
            <a:r>
              <a:rPr lang="vi-VN">
                <a:cs typeface="Arial" panose="020B0604020202020204" pitchFamily="34" charset="0"/>
              </a:rPr>
              <a:t>Điều quan trọng là phải nhận ra các triệu chứng này ngay để đưa người bệnh đến cơ sở y tế sớm để được cứu chữa.</a:t>
            </a:r>
            <a:endParaRPr lang="en-US" smtClean="0">
              <a:latin typeface="Arial" panose="020B0604020202020204" pitchFamily="34" charset="0"/>
              <a:cs typeface="Arial" panose="020B0604020202020204" pitchFamily="34" charset="0"/>
            </a:endParaRPr>
          </a:p>
          <a:p>
            <a:pPr marL="0" indent="0">
              <a:buNone/>
            </a:pPr>
            <a:r>
              <a:rPr lang="vi-VN" smtClean="0">
                <a:latin typeface="Arial" panose="020B0604020202020204" pitchFamily="34" charset="0"/>
                <a:cs typeface="Arial" panose="020B0604020202020204" pitchFamily="34" charset="0"/>
              </a:rPr>
              <a:t>Đau </a:t>
            </a:r>
            <a:r>
              <a:rPr lang="vi-VN">
                <a:latin typeface="Arial" panose="020B0604020202020204" pitchFamily="34" charset="0"/>
                <a:cs typeface="Arial" panose="020B0604020202020204" pitchFamily="34" charset="0"/>
              </a:rPr>
              <a:t>bụng, buồn nôn, nôn mửa, sau đó </a:t>
            </a:r>
            <a:r>
              <a:rPr lang="vi-VN" b="1">
                <a:latin typeface="Arial" panose="020B0604020202020204" pitchFamily="34" charset="0"/>
                <a:cs typeface="Arial" panose="020B0604020202020204" pitchFamily="34" charset="0"/>
              </a:rPr>
              <a:t>liệt ruột cơ năng</a:t>
            </a:r>
            <a:r>
              <a:rPr lang="vi-VN">
                <a:latin typeface="Arial" panose="020B0604020202020204" pitchFamily="34" charset="0"/>
                <a:cs typeface="Arial" panose="020B0604020202020204" pitchFamily="34" charset="0"/>
              </a:rPr>
              <a:t>, táo bón</a:t>
            </a:r>
          </a:p>
          <a:p>
            <a:endParaRPr lang="en-US"/>
          </a:p>
        </p:txBody>
      </p:sp>
      <p:pic>
        <p:nvPicPr>
          <p:cNvPr id="4" name="Picture 3"/>
          <p:cNvPicPr>
            <a:picLocks noChangeAspect="1"/>
          </p:cNvPicPr>
          <p:nvPr/>
        </p:nvPicPr>
        <p:blipFill>
          <a:blip r:embed="rId2"/>
          <a:stretch>
            <a:fillRect/>
          </a:stretch>
        </p:blipFill>
        <p:spPr>
          <a:xfrm>
            <a:off x="4497186" y="4206239"/>
            <a:ext cx="4414058" cy="2451129"/>
          </a:xfrm>
          <a:prstGeom prst="rect">
            <a:avLst/>
          </a:prstGeom>
        </p:spPr>
      </p:pic>
    </p:spTree>
    <p:extLst>
      <p:ext uri="{BB962C8B-B14F-4D97-AF65-F5344CB8AC3E}">
        <p14:creationId xmlns:p14="http://schemas.microsoft.com/office/powerpoint/2010/main" val="199430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259" y="206431"/>
            <a:ext cx="10018713" cy="3124201"/>
          </a:xfrm>
        </p:spPr>
        <p:txBody>
          <a:bodyPr/>
          <a:lstStyle/>
          <a:p>
            <a:r>
              <a:rPr lang="vi-VN"/>
              <a:t>Thần kinh: Người bệnh bị liệt đối xứng hai bên, xuất phát từ vùng đầu mặt, cổ lan xuống chân với các triệu chứng là sụp mi, nhìn đôi, nhìn mờ, đau họng, khó nuốt, khó nói, khàn tiếng, khô </a:t>
            </a:r>
            <a:r>
              <a:rPr lang="vi-VN"/>
              <a:t>miệng</a:t>
            </a:r>
            <a:r>
              <a:rPr lang="vi-VN" smtClean="0"/>
              <a:t>.</a:t>
            </a:r>
            <a:endParaRPr lang="en-US" smtClean="0"/>
          </a:p>
          <a:p>
            <a:r>
              <a:rPr lang="vi-VN" smtClean="0"/>
              <a:t> </a:t>
            </a:r>
            <a:r>
              <a:rPr lang="vi-VN"/>
              <a:t>Sau đó liệt tay, liệt các cơ vùng ngực, bụng và liệt hai chân.</a:t>
            </a:r>
            <a:endParaRPr lang="en-US"/>
          </a:p>
        </p:txBody>
      </p:sp>
      <p:pic>
        <p:nvPicPr>
          <p:cNvPr id="4" name="Picture 3"/>
          <p:cNvPicPr>
            <a:picLocks noChangeAspect="1"/>
          </p:cNvPicPr>
          <p:nvPr/>
        </p:nvPicPr>
        <p:blipFill>
          <a:blip r:embed="rId2"/>
          <a:stretch>
            <a:fillRect/>
          </a:stretch>
        </p:blipFill>
        <p:spPr>
          <a:xfrm>
            <a:off x="3308466" y="2768138"/>
            <a:ext cx="6433127" cy="3618634"/>
          </a:xfrm>
          <a:prstGeom prst="rect">
            <a:avLst/>
          </a:prstGeom>
        </p:spPr>
      </p:pic>
    </p:spTree>
    <p:extLst>
      <p:ext uri="{BB962C8B-B14F-4D97-AF65-F5344CB8AC3E}">
        <p14:creationId xmlns:p14="http://schemas.microsoft.com/office/powerpoint/2010/main" val="33506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Các biện pháp phòng ngừa</a:t>
            </a:r>
            <a:endParaRPr lang="en-US"/>
          </a:p>
        </p:txBody>
      </p:sp>
      <p:sp>
        <p:nvSpPr>
          <p:cNvPr id="3" name="Content Placeholder 2"/>
          <p:cNvSpPr>
            <a:spLocks noGrp="1"/>
          </p:cNvSpPr>
          <p:nvPr>
            <p:ph idx="1"/>
          </p:nvPr>
        </p:nvSpPr>
        <p:spPr>
          <a:xfrm>
            <a:off x="1484311" y="1029392"/>
            <a:ext cx="10594082" cy="3124201"/>
          </a:xfrm>
        </p:spPr>
        <p:txBody>
          <a:bodyPr/>
          <a:lstStyle/>
          <a:p>
            <a:r>
              <a:rPr lang="en-US">
                <a:latin typeface="Arial" panose="020B0604020202020204" pitchFamily="34" charset="0"/>
                <a:cs typeface="Arial" panose="020B0604020202020204" pitchFamily="34" charset="0"/>
              </a:rPr>
              <a:t>Luộc, nấu thức ăn trong khoảng 10 phút đủ để loại bỏ nội độc </a:t>
            </a:r>
            <a:r>
              <a:rPr lang="en-US">
                <a:latin typeface="Arial" panose="020B0604020202020204" pitchFamily="34" charset="0"/>
                <a:cs typeface="Arial" panose="020B0604020202020204" pitchFamily="34" charset="0"/>
              </a:rPr>
              <a:t>tố </a:t>
            </a:r>
            <a:r>
              <a:rPr lang="en-US" smtClean="0">
                <a:latin typeface="Arial" panose="020B0604020202020204" pitchFamily="34" charset="0"/>
                <a:cs typeface="Arial" panose="020B0604020202020204" pitchFamily="34" charset="0"/>
              </a:rPr>
              <a:t>vi khuẩn.</a:t>
            </a:r>
          </a:p>
          <a:p>
            <a:r>
              <a:rPr lang="vi-VN">
                <a:latin typeface="Arial" panose="020B0604020202020204" pitchFamily="34" charset="0"/>
                <a:cs typeface="Arial" panose="020B0604020202020204" pitchFamily="34" charset="0"/>
              </a:rPr>
              <a:t>Ưu tiên ăn các thực phẩm mới chế biến, mới nấu chín.</a:t>
            </a:r>
            <a:endParaRPr lang="en-US">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282141" y="3225338"/>
            <a:ext cx="5943722" cy="3348297"/>
          </a:xfrm>
          <a:prstGeom prst="rect">
            <a:avLst/>
          </a:prstGeom>
        </p:spPr>
      </p:pic>
    </p:spTree>
    <p:extLst>
      <p:ext uri="{BB962C8B-B14F-4D97-AF65-F5344CB8AC3E}">
        <p14:creationId xmlns:p14="http://schemas.microsoft.com/office/powerpoint/2010/main" val="183984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44</TotalTime>
  <Words>416</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Parallax</vt:lpstr>
      <vt:lpstr>PowerPoint Presentation</vt:lpstr>
      <vt:lpstr>Ngộ độc thực phẩm do clostridium botulinum </vt:lpstr>
      <vt:lpstr>Clostridium botulinum là gì? </vt:lpstr>
      <vt:lpstr>Các loại thực phẩm có thể bị ngộ độc </vt:lpstr>
      <vt:lpstr>Các sản phẩm muối - chua</vt:lpstr>
      <vt:lpstr>Các sản phẩm tự hút chân không, tự đóng gói bảo quản không đúng cách</vt:lpstr>
      <vt:lpstr>Triệu chứng thường gặp khi bị ngộ độc botulinum</vt:lpstr>
      <vt:lpstr>PowerPoint Presentation</vt:lpstr>
      <vt:lpstr>Các biện pháp phòng ngừa</vt:lpstr>
      <vt:lpstr>Các biện pháp phòng ngừa</vt:lpstr>
      <vt:lpstr>Các biện pháp phòng ngừa</vt:lpstr>
      <vt:lpstr>Nhiễm độc ở trẻ nhũ nhi </vt:lpstr>
    </vt:vector>
  </TitlesOfParts>
  <Company>LE HANH™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Ngộ độc thực phẩm do clostridium botulinum</dc:title>
  <dc:creator>Le Hanh</dc:creator>
  <cp:lastModifiedBy>Le Hanh</cp:lastModifiedBy>
  <cp:revision>19</cp:revision>
  <dcterms:created xsi:type="dcterms:W3CDTF">2023-04-18T20:17:10Z</dcterms:created>
  <dcterms:modified xsi:type="dcterms:W3CDTF">2023-04-18T21:01:12Z</dcterms:modified>
</cp:coreProperties>
</file>