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67" r:id="rId2"/>
    <p:sldId id="264" r:id="rId3"/>
    <p:sldId id="266" r:id="rId4"/>
    <p:sldId id="256" r:id="rId5"/>
    <p:sldId id="265" r:id="rId6"/>
    <p:sldId id="259" r:id="rId7"/>
    <p:sldId id="260" r:id="rId8"/>
    <p:sldId id="261" r:id="rId9"/>
    <p:sldId id="262" r:id="rId10"/>
    <p:sldId id="263" r:id="rId11"/>
    <p:sldId id="25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85D7-A8C1-4856-88AE-44766584F36C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9169-A16B-4915-AD77-E84994B1E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900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85D7-A8C1-4856-88AE-44766584F36C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9169-A16B-4915-AD77-E84994B1E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658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85D7-A8C1-4856-88AE-44766584F36C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9169-A16B-4915-AD77-E84994B1E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5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85D7-A8C1-4856-88AE-44766584F36C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9169-A16B-4915-AD77-E84994B1ED06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45612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85D7-A8C1-4856-88AE-44766584F36C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9169-A16B-4915-AD77-E84994B1E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931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85D7-A8C1-4856-88AE-44766584F36C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9169-A16B-4915-AD77-E84994B1E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3050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85D7-A8C1-4856-88AE-44766584F36C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9169-A16B-4915-AD77-E84994B1E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698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85D7-A8C1-4856-88AE-44766584F36C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9169-A16B-4915-AD77-E84994B1E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85D7-A8C1-4856-88AE-44766584F36C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9169-A16B-4915-AD77-E84994B1E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82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85D7-A8C1-4856-88AE-44766584F36C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9169-A16B-4915-AD77-E84994B1E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451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85D7-A8C1-4856-88AE-44766584F36C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9169-A16B-4915-AD77-E84994B1E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262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85D7-A8C1-4856-88AE-44766584F36C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9169-A16B-4915-AD77-E84994B1E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83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85D7-A8C1-4856-88AE-44766584F36C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9169-A16B-4915-AD77-E84994B1E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097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85D7-A8C1-4856-88AE-44766584F36C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9169-A16B-4915-AD77-E84994B1E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94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85D7-A8C1-4856-88AE-44766584F36C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9169-A16B-4915-AD77-E84994B1E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926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85D7-A8C1-4856-88AE-44766584F36C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9169-A16B-4915-AD77-E84994B1E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26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85D7-A8C1-4856-88AE-44766584F36C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9169-A16B-4915-AD77-E84994B1E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11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85D7-A8C1-4856-88AE-44766584F36C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9169-A16B-4915-AD77-E84994B1E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909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7E685D7-A8C1-4856-88AE-44766584F36C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8359169-A16B-4915-AD77-E84994B1E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299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00"/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CA6495E-76AF-AA73-B92D-D3C212919EA9}"/>
              </a:ext>
            </a:extLst>
          </p:cNvPr>
          <p:cNvSpPr/>
          <p:nvPr/>
        </p:nvSpPr>
        <p:spPr>
          <a:xfrm>
            <a:off x="2790216" y="703795"/>
            <a:ext cx="695446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cap="none" spc="0" dirty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ỦY BAN NH</a:t>
            </a:r>
            <a:r>
              <a:rPr lang="en-US" sz="4000" dirty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ÂN DÂN QUẬN 4</a:t>
            </a:r>
          </a:p>
          <a:p>
            <a:pPr algn="ctr"/>
            <a:r>
              <a:rPr lang="en-US" sz="4000" b="0" cap="none" spc="0" dirty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TRƯỜNG THCS VÂN ĐỒN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8D14B5-1C5D-9448-ABE5-0CF16AEC638B}"/>
              </a:ext>
            </a:extLst>
          </p:cNvPr>
          <p:cNvSpPr/>
          <p:nvPr/>
        </p:nvSpPr>
        <p:spPr>
          <a:xfrm>
            <a:off x="3211806" y="2373186"/>
            <a:ext cx="61112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GIÁO ÁN ĐIỆN TỬ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4B8546-2F85-C65C-9432-5B3C25410C04}"/>
              </a:ext>
            </a:extLst>
          </p:cNvPr>
          <p:cNvSpPr/>
          <p:nvPr/>
        </p:nvSpPr>
        <p:spPr>
          <a:xfrm>
            <a:off x="2079623" y="3531236"/>
            <a:ext cx="852990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MÔN NGỮ VĂN 8</a:t>
            </a:r>
          </a:p>
        </p:txBody>
      </p:sp>
    </p:spTree>
    <p:extLst>
      <p:ext uri="{BB962C8B-B14F-4D97-AF65-F5344CB8AC3E}">
        <p14:creationId xmlns:p14="http://schemas.microsoft.com/office/powerpoint/2010/main" val="3418002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00"/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844" y="1206851"/>
            <a:ext cx="1114213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  <a:tabLst>
                <a:tab pos="2219325" algn="l"/>
              </a:tabLst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de-DE" sz="4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 viết đoạn văn thuyết minh về tác giả Nguyên Hồng .</a:t>
            </a:r>
            <a:endParaRPr lang="en-US" sz="4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8000" y="3115378"/>
            <a:ext cx="1105182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de-DE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Hoạt động tìm tòi mở rộng</a:t>
            </a:r>
            <a:r>
              <a:rPr lang="de-DE" sz="4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sz="4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de-DE" sz="4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Làm hoàn thiện các bài tập trong SGK.</a:t>
            </a:r>
            <a:endParaRPr lang="en-US" sz="4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sz="4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Chuẩn bị bài: Thuyết minh về một phương pháp, cách làm.</a:t>
            </a:r>
            <a:endParaRPr lang="en-US" sz="4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602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5928" y="2178876"/>
            <a:ext cx="1200014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CHÚC CÁC EM CHĂM NGOAN, HỌC TỐT</a:t>
            </a:r>
          </a:p>
          <a:p>
            <a:pPr algn="ctr"/>
            <a:r>
              <a:rPr lang="en-US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HẸN GẶP LẠI VÀO TIẾT HỌC HÔM SAU!</a:t>
            </a:r>
            <a:endParaRPr lang="en-US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C0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3465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00"/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36007" y="235420"/>
            <a:ext cx="51199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KIỂM TRA BÀI CŨ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5066" y="1083728"/>
            <a:ext cx="109953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8667" y="1896528"/>
            <a:ext cx="1155982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cách trình bày đoạn văn đã được học:</a:t>
            </a:r>
          </a:p>
          <a:p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Đoạn văn trình bày theo cách diễn dịch.</a:t>
            </a: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Đặc điểm: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Có câu chủ đề đứng ở vị trí đầu đoạn văn.</a:t>
            </a: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+ Các câu còn lại lí giải các khái cạnh của câu chủ đề, làm rõ cho câu chủ đề.</a:t>
            </a:r>
          </a:p>
          <a:p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Đoạn văn trình bày theo cách quy nạp.  </a:t>
            </a: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Đặc điểm: + Có câu chủ đề đứng ở vị trí cuối đoạn văn.</a:t>
            </a: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+ Các câu đứng trước câu chủ đề là những câu nêu các ý cụ thể nhằm hướng về chủ đề cuối đoạn văn.</a:t>
            </a:r>
          </a:p>
          <a:p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Đoạn văn trình bày theo cách song hành.</a:t>
            </a: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Đặc điểm: + Không có câu chủ đề, chỉ có từ ngữ chủ đề duy trì đối tượng trong đoạn văn.</a:t>
            </a: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+ Các câu có ý nghĩa ngang nhau, mỗi câu trình bày một khía cạnh của đối tượng.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188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00"/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C4D8F57-2F4F-51D9-061C-0DAA4D6B54A5}"/>
              </a:ext>
            </a:extLst>
          </p:cNvPr>
          <p:cNvSpPr/>
          <p:nvPr/>
        </p:nvSpPr>
        <p:spPr>
          <a:xfrm>
            <a:off x="126520" y="1829093"/>
            <a:ext cx="11938959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endParaRPr lang="en-US" sz="6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ĐOẠN VĂN </a:t>
            </a:r>
          </a:p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VĂN BẢN THUYẾT MINH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051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00"/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34763" y="49139"/>
            <a:ext cx="97706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minh:</a:t>
            </a:r>
            <a:endParaRPr lang="en-US" sz="4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5021" y="879813"/>
            <a:ext cx="5835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minh: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4091" y="1455166"/>
            <a:ext cx="115438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Đoạn văn a:</a:t>
            </a:r>
            <a:endParaRPr 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Đoạn văn gồm 5 câu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Từ “nước” được nhắc lại trong mỗi câu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Đó là từ quan trọng nhất thể hiện chủ đề đoạn văn.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 Chủ đề đoạn văn thể hiện ở câu 1, tập trung vào cụm từ “ </a:t>
            </a:r>
            <a:r>
              <a:rPr lang="vi-V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thiếu nước sạch nghiêm trọng”.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Không phải là đoạn văn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Đây là đoạn văn thuyết minh: vì cả đoạn nhằm giới thiệu vấn đề thiếu nước ngọt trên thế giới hiện nay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 Thuyết minh 1 hiện tượng, sự việc trong tự nhiên, xã hội.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Vai trò của từng câu trong đoạn văn: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Câu 1: Giới thiệu khái quát vấn đề thiếu nước ngọt trên thế giới ( câu chủ đề)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Câu 2,3,4: Giới thiệu những biểu hiện của sự thiếu nước ngọt.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Câu 5: Dự báo tình hình thiếu nước trong tương lai.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2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00"/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06728" y="868386"/>
            <a:ext cx="115785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 Đoạn văn b: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Đoạn văn gồm 3 câu.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Từ “ </a:t>
            </a:r>
            <a:r>
              <a:rPr kumimoji="0" lang="vi-VN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Phạm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</a:t>
            </a:r>
            <a:r>
              <a:rPr kumimoji="0" lang="vi-VN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ăn Đồng</a:t>
            </a: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”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lặp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lại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&gt; c</a:t>
            </a: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hủ đề: Giới thiệu về đồng chí Phạm Văn Đồng.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Vai trò: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+ </a:t>
            </a: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 1: Vừa nêu chủ đề vừa giới thiệu quê quán, khẳng định phẩm chất vai trò của ông: </a:t>
            </a:r>
            <a:r>
              <a:rPr kumimoji="0" lang="vi-VN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Nhà cách mạng và nhà văn hóa.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+ </a:t>
            </a: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 2: Sơ lược về quá trình hoạt động cách</a:t>
            </a:r>
            <a:r>
              <a:rPr kumimoji="0" lang="vi-VN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mạng</a:t>
            </a: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và những cương vị lãnh đạo Đảng và Nhà nước mà ông đã trải qua.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+ </a:t>
            </a: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 3: Quan hệ của ông với Chủ tịch Hồ</a:t>
            </a:r>
            <a:r>
              <a:rPr kumimoji="0" lang="vi-VN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Chí Minh.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=&gt; Đây là đoạn văn thuyết minh về 1 danh nhân, 1 con người nổi tiếng theo kiểu cung cấp thông tin về các mặt hoạt động khác nhau của người đó.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24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00"/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9758" y="354107"/>
            <a:ext cx="7739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i="1" dirty="0">
                <a:solidFill>
                  <a:srgbClr val="FF0000"/>
                </a:solidFill>
                <a:latin typeface="+mj-lt"/>
              </a:rPr>
              <a:t>2- Sửa lại đoạn văn thuyết minh chưa chuẩn: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9758" y="915604"/>
            <a:ext cx="1122744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 i="1" u="sng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a- Đoạn văn a: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r>
              <a:rPr lang="vi-VN" sz="2000" dirty="0">
                <a:latin typeface="+mj-lt"/>
              </a:rPr>
              <a:t>- Đoạn văn giới thiệu 1 dụng cụ học tập quen thuộc,  một đồ vật thông dụng: </a:t>
            </a:r>
            <a:r>
              <a:rPr lang="vi-VN" sz="2000" i="1" dirty="0">
                <a:latin typeface="+mj-lt"/>
              </a:rPr>
              <a:t>Chiếc bút bi.</a:t>
            </a:r>
            <a:endParaRPr lang="en-US" sz="2000" dirty="0">
              <a:latin typeface="+mj-lt"/>
            </a:endParaRPr>
          </a:p>
          <a:p>
            <a:r>
              <a:rPr lang="vi-VN" sz="2000" dirty="0">
                <a:latin typeface="+mj-lt"/>
              </a:rPr>
              <a:t>- Yêu cầu</a:t>
            </a:r>
            <a:r>
              <a:rPr lang="en-US" sz="2000" dirty="0">
                <a:latin typeface="+mj-lt"/>
              </a:rPr>
              <a:t>:</a:t>
            </a:r>
          </a:p>
          <a:p>
            <a:r>
              <a:rPr lang="vi-VN" sz="2000" dirty="0">
                <a:latin typeface="+mj-lt"/>
              </a:rPr>
              <a:t> + Nêu rõ chủ đề</a:t>
            </a:r>
            <a:endParaRPr lang="en-US" sz="2000" dirty="0">
              <a:latin typeface="+mj-lt"/>
            </a:endParaRPr>
          </a:p>
          <a:p>
            <a:r>
              <a:rPr lang="vi-VN" sz="2000" dirty="0">
                <a:latin typeface="+mj-lt"/>
              </a:rPr>
              <a:t> + Cấu tạo của bút bi, công dụng của bút bi</a:t>
            </a:r>
            <a:endParaRPr lang="en-US" sz="2000" dirty="0">
              <a:latin typeface="+mj-lt"/>
            </a:endParaRPr>
          </a:p>
          <a:p>
            <a:r>
              <a:rPr lang="vi-VN" sz="2000" dirty="0">
                <a:latin typeface="+mj-lt"/>
              </a:rPr>
              <a:t> + Cách sử dụng bút bi</a:t>
            </a:r>
            <a:endParaRPr lang="en-US" sz="2000" dirty="0">
              <a:latin typeface="+mj-lt"/>
            </a:endParaRPr>
          </a:p>
          <a:p>
            <a:r>
              <a:rPr lang="vi-VN" sz="2000" dirty="0">
                <a:latin typeface="+mj-lt"/>
              </a:rPr>
              <a:t>- Đoạn văn mắc lỗi:</a:t>
            </a:r>
            <a:endParaRPr lang="en-US" sz="2000" dirty="0">
              <a:latin typeface="+mj-lt"/>
            </a:endParaRPr>
          </a:p>
          <a:p>
            <a:r>
              <a:rPr lang="vi-VN" sz="2000" dirty="0">
                <a:latin typeface="+mj-lt"/>
              </a:rPr>
              <a:t> + Không rõ câu chủ đề.</a:t>
            </a:r>
            <a:endParaRPr lang="en-US" sz="2000" dirty="0">
              <a:latin typeface="+mj-lt"/>
            </a:endParaRPr>
          </a:p>
          <a:p>
            <a:r>
              <a:rPr lang="vi-VN" sz="2000" dirty="0">
                <a:latin typeface="+mj-lt"/>
              </a:rPr>
              <a:t> + Chưa có ý công dụng.</a:t>
            </a:r>
            <a:endParaRPr lang="en-US" sz="2000" dirty="0">
              <a:latin typeface="+mj-lt"/>
            </a:endParaRPr>
          </a:p>
          <a:p>
            <a:r>
              <a:rPr lang="vi-VN" sz="2000" dirty="0">
                <a:latin typeface="+mj-lt"/>
              </a:rPr>
              <a:t> + Các ý còn lộn xộn thiếu mạch lạc.</a:t>
            </a:r>
            <a:endParaRPr lang="en-US" sz="2000" dirty="0">
              <a:latin typeface="+mj-lt"/>
            </a:endParaRPr>
          </a:p>
          <a:p>
            <a:pPr lvl="0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sung: </a:t>
            </a:r>
            <a:r>
              <a:rPr lang="vi-VN" sz="2000" dirty="0">
                <a:solidFill>
                  <a:prstClr val="black"/>
                </a:solidFill>
                <a:latin typeface="Times New Roman" panose="02020603050405020304" pitchFamily="18" charset="0"/>
              </a:rPr>
              <a:t>Cần tách thành 3 ý nhỏ rõ ràng: Cấu tạo, công dụng, sử dụng.</a:t>
            </a:r>
            <a:endParaRPr lang="en-US" sz="2000" dirty="0">
              <a:solidFill>
                <a:prstClr val="black"/>
              </a:solidFill>
              <a:latin typeface="Calibri Light" panose="020F0302020204030204"/>
            </a:endParaRPr>
          </a:p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VD:</a:t>
            </a:r>
          </a:p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nay,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xíu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ống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nhựa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vỏ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nắp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đậy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móc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nắp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đậy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xo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bấm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lăn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ống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nhựa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chảy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ngòi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bấm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ngòi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thụt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vỏ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trơn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957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00"/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03302" y="471541"/>
            <a:ext cx="109728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vi-VN" sz="2400" b="1" i="1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b- Đoạn văn b: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Đoạn văn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4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Yêu cầu</a:t>
            </a:r>
            <a:r>
              <a:rPr lang="en-US" sz="24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vi-VN" sz="24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Nêu rõ chủ đề</a:t>
            </a:r>
            <a:r>
              <a:rPr lang="en-US" sz="24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4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4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 lộn xộn rắc rối, phức tạp khi giới thiệu cấu tạo chiếc đèn bàn- một đồ dùng quen thuộc. Câu 1 với các câu sau gắn kết gượng gạo.</a:t>
            </a:r>
            <a:endParaRPr lang="en-US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Sửa lại:</a:t>
            </a:r>
            <a:endParaRPr lang="en-US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Đèn bàn là chiếc đèn để trên bàn làm việc vào ban đêm. Đèn có 2 loại chủ yếu: đèn điện và đèn dầu. Ở đây chỉ giới thiệu sơ lược cấu tạo của 1 kiểu đèn bàn cháy sáng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điện. Nếu tính từ dưới lên, từ ngoài vào trong, ta thấy đầu tiên là đế đèn( được làm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khối thủy tinh vững chãi) có gắn công tắc để bật hay tắt đèn, tùy ý người sử dụng. Dây dẫn điện từ nguồn điện qua đế đèn, nối với công tắc, lu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ồ</a:t>
            </a: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hướng lên trong 1 ống thép không rỉ thẳng đứng tới đầu ống nối với đui đèn. Bóng đèn bàn công suất có thể từ 25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-&gt;</a:t>
            </a: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27 w. Để tập trung nguồn ánh sáng trên bóng đèn là chao đèn làm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đồng, sắt hay hợp kim</a:t>
            </a:r>
            <a:r>
              <a:rPr lang="vi-VN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4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987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00"/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33254" y="699584"/>
            <a:ext cx="1093807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 NHỚ: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420673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00"/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75880" y="0"/>
            <a:ext cx="37158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II- </a:t>
            </a:r>
            <a:r>
              <a:rPr lang="en-US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4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0578" y="501237"/>
            <a:ext cx="109276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GB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GB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endParaRPr lang="en-US" sz="28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Mời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bề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khiêm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nhường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xiết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8000" y="3071529"/>
            <a:ext cx="1095022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GB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GB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endParaRPr lang="en-US" sz="28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  <a:endParaRPr lang="en-US" sz="28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quán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cống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hiến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endParaRPr lang="en-US" sz="28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0578" y="5164767"/>
            <a:ext cx="109276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GB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GB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endParaRPr lang="en-US" sz="28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ý: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Dựa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mục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lục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giới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thiệu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sơ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lược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tuần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tên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sắp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xếp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tiết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từng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tuần</a:t>
            </a:r>
            <a:r>
              <a:rPr lang="en-GB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43352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235</TotalTime>
  <Words>1472</Words>
  <Application>Microsoft Office PowerPoint</Application>
  <PresentationFormat>Widescreen</PresentationFormat>
  <Paragraphs>82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.VnTime</vt:lpstr>
      <vt:lpstr>Arial</vt:lpstr>
      <vt:lpstr>Calibri Light</vt:lpstr>
      <vt:lpstr>Times New Roman</vt:lpstr>
      <vt:lpstr>Tw Cen MT</vt:lpstr>
      <vt:lpstr>Droplet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NV-KH-LÊ TUẤN</cp:lastModifiedBy>
  <cp:revision>19</cp:revision>
  <dcterms:created xsi:type="dcterms:W3CDTF">2021-02-18T04:37:01Z</dcterms:created>
  <dcterms:modified xsi:type="dcterms:W3CDTF">2022-09-07T14:07:02Z</dcterms:modified>
</cp:coreProperties>
</file>