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8"/>
  </p:notesMasterIdLst>
  <p:sldIdLst>
    <p:sldId id="256" r:id="rId2"/>
    <p:sldId id="258" r:id="rId3"/>
    <p:sldId id="260" r:id="rId4"/>
    <p:sldId id="312" r:id="rId5"/>
    <p:sldId id="26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5" r:id="rId36"/>
    <p:sldId id="344" r:id="rId37"/>
  </p:sldIdLst>
  <p:sldSz cx="9144000" cy="5143500" type="screen16x9"/>
  <p:notesSz cx="6858000" cy="9144000"/>
  <p:embeddedFontLst>
    <p:embeddedFont>
      <p:font typeface="Chonburi" panose="020B0604020202020204" charset="-34"/>
      <p:regular r:id="rId39"/>
    </p:embeddedFont>
    <p:embeddedFont>
      <p:font typeface="Palanquin Dark" panose="020B0604020202020204" charset="0"/>
      <p:regular r:id="rId40"/>
      <p:bold r:id="rId41"/>
    </p:embeddedFont>
    <p:embeddedFont>
      <p:font typeface="Archivo" panose="020B0604020202020204" charset="0"/>
      <p:regular r:id="rId42"/>
      <p:bold r:id="rId43"/>
      <p:italic r:id="rId44"/>
      <p:boldItalic r:id="rId45"/>
    </p:embeddedFont>
    <p:embeddedFont>
      <p:font typeface="Fredoka One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DA"/>
    <a:srgbClr val="000000"/>
    <a:srgbClr val="73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472AA1-B424-4998-A625-E7D0DD890420}">
  <a:tblStyle styleId="{92472AA1-B424-4998-A625-E7D0DD8904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397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329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228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537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610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800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565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513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225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78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3f8f1d519e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3f8f1d519e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448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088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715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003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519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049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636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1312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302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672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5161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926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553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3652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1391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4587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579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604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769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367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04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2375" y="1160325"/>
            <a:ext cx="7699200" cy="23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2400" y="3539375"/>
            <a:ext cx="76992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705600" y="125"/>
            <a:ext cx="7054500" cy="524575"/>
            <a:chOff x="1705600" y="125"/>
            <a:chExt cx="7054500" cy="524575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1705600" y="382325"/>
              <a:ext cx="7054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10800000">
              <a:off x="4572000" y="125"/>
              <a:ext cx="0" cy="38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Google Shape;14;p2"/>
            <p:cNvSpPr/>
            <p:nvPr/>
          </p:nvSpPr>
          <p:spPr>
            <a:xfrm>
              <a:off x="4434900" y="250500"/>
              <a:ext cx="274200" cy="274200"/>
            </a:xfrm>
            <a:prstGeom prst="star8">
              <a:avLst>
                <a:gd name="adj" fmla="val 21836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>
            <a:off x="383950" y="4618925"/>
            <a:ext cx="7170300" cy="524575"/>
            <a:chOff x="1589750" y="125"/>
            <a:chExt cx="7170300" cy="524575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589750" y="382325"/>
              <a:ext cx="717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10800000">
              <a:off x="4572000" y="125"/>
              <a:ext cx="0" cy="38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" name="Google Shape;18;p2"/>
            <p:cNvSpPr/>
            <p:nvPr/>
          </p:nvSpPr>
          <p:spPr>
            <a:xfrm>
              <a:off x="4434900" y="250500"/>
              <a:ext cx="274200" cy="274200"/>
            </a:xfrm>
            <a:prstGeom prst="star8">
              <a:avLst>
                <a:gd name="adj" fmla="val 21836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Google Shape;1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854428" flipH="1">
            <a:off x="694867" y="-733478"/>
            <a:ext cx="1443787" cy="269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00000">
            <a:off x="7928507" y="2980697"/>
            <a:ext cx="1459188" cy="199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100000">
            <a:off x="-74616" y="-636749"/>
            <a:ext cx="1394335" cy="201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853361">
            <a:off x="7221775" y="3936401"/>
            <a:ext cx="2066225" cy="154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26990">
            <a:off x="-954713" y="318786"/>
            <a:ext cx="2256877" cy="2399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259793">
            <a:off x="8171705" y="3711507"/>
            <a:ext cx="972792" cy="142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4207764" y="2278250"/>
            <a:ext cx="4213800" cy="14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4207764" y="1437350"/>
            <a:ext cx="4213800" cy="68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100" name="Google Shape;100;p9"/>
          <p:cNvGrpSpPr/>
          <p:nvPr/>
        </p:nvGrpSpPr>
        <p:grpSpPr>
          <a:xfrm>
            <a:off x="1241800" y="125"/>
            <a:ext cx="7518300" cy="524575"/>
            <a:chOff x="1241800" y="125"/>
            <a:chExt cx="7518300" cy="524575"/>
          </a:xfrm>
        </p:grpSpPr>
        <p:cxnSp>
          <p:nvCxnSpPr>
            <p:cNvPr id="101" name="Google Shape;101;p9"/>
            <p:cNvCxnSpPr/>
            <p:nvPr/>
          </p:nvCxnSpPr>
          <p:spPr>
            <a:xfrm>
              <a:off x="1241800" y="382325"/>
              <a:ext cx="7518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9"/>
            <p:cNvCxnSpPr/>
            <p:nvPr/>
          </p:nvCxnSpPr>
          <p:spPr>
            <a:xfrm rot="10800000">
              <a:off x="4572000" y="125"/>
              <a:ext cx="0" cy="38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3" name="Google Shape;103;p9"/>
            <p:cNvSpPr/>
            <p:nvPr/>
          </p:nvSpPr>
          <p:spPr>
            <a:xfrm>
              <a:off x="4434900" y="250500"/>
              <a:ext cx="274200" cy="274200"/>
            </a:xfrm>
            <a:prstGeom prst="star8">
              <a:avLst>
                <a:gd name="adj" fmla="val 21836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9"/>
          <p:cNvGrpSpPr/>
          <p:nvPr/>
        </p:nvGrpSpPr>
        <p:grpSpPr>
          <a:xfrm rot="10800000">
            <a:off x="373975" y="4618925"/>
            <a:ext cx="7518900" cy="524575"/>
            <a:chOff x="1251125" y="125"/>
            <a:chExt cx="7518900" cy="524575"/>
          </a:xfrm>
        </p:grpSpPr>
        <p:cxnSp>
          <p:nvCxnSpPr>
            <p:cNvPr id="105" name="Google Shape;105;p9"/>
            <p:cNvCxnSpPr/>
            <p:nvPr/>
          </p:nvCxnSpPr>
          <p:spPr>
            <a:xfrm>
              <a:off x="1251125" y="382325"/>
              <a:ext cx="7518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9"/>
            <p:cNvCxnSpPr/>
            <p:nvPr/>
          </p:nvCxnSpPr>
          <p:spPr>
            <a:xfrm rot="10800000">
              <a:off x="4572000" y="125"/>
              <a:ext cx="0" cy="38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7" name="Google Shape;107;p9"/>
            <p:cNvSpPr/>
            <p:nvPr/>
          </p:nvSpPr>
          <p:spPr>
            <a:xfrm>
              <a:off x="4434900" y="250500"/>
              <a:ext cx="274200" cy="274200"/>
            </a:xfrm>
            <a:prstGeom prst="star8">
              <a:avLst>
                <a:gd name="adj" fmla="val 21836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8" name="Google Shape;10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899143">
            <a:off x="8115963" y="2137099"/>
            <a:ext cx="1555299" cy="280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 flipH="1">
            <a:off x="-675121" y="428302"/>
            <a:ext cx="1394335" cy="201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920413" flipH="1">
            <a:off x="8262468" y="2967560"/>
            <a:ext cx="1443787" cy="269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099998" flipH="1">
            <a:off x="-492633" y="-393065"/>
            <a:ext cx="1443787" cy="2697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9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"/>
          <p:cNvSpPr txBox="1">
            <a:spLocks noGrp="1"/>
          </p:cNvSpPr>
          <p:nvPr>
            <p:ph type="subTitle" idx="1"/>
          </p:nvPr>
        </p:nvSpPr>
        <p:spPr>
          <a:xfrm>
            <a:off x="1522350" y="2845406"/>
            <a:ext cx="60993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33" name="Google Shape;333;p24"/>
          <p:cNvSpPr txBox="1">
            <a:spLocks noGrp="1"/>
          </p:cNvSpPr>
          <p:nvPr>
            <p:ph type="title"/>
          </p:nvPr>
        </p:nvSpPr>
        <p:spPr>
          <a:xfrm>
            <a:off x="1522350" y="1499114"/>
            <a:ext cx="60993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24"/>
          <p:cNvGrpSpPr/>
          <p:nvPr/>
        </p:nvGrpSpPr>
        <p:grpSpPr>
          <a:xfrm flipH="1">
            <a:off x="383900" y="125"/>
            <a:ext cx="7736100" cy="524575"/>
            <a:chOff x="1024000" y="125"/>
            <a:chExt cx="7736100" cy="524575"/>
          </a:xfrm>
        </p:grpSpPr>
        <p:cxnSp>
          <p:nvCxnSpPr>
            <p:cNvPr id="335" name="Google Shape;335;p24"/>
            <p:cNvCxnSpPr/>
            <p:nvPr/>
          </p:nvCxnSpPr>
          <p:spPr>
            <a:xfrm>
              <a:off x="1024000" y="382325"/>
              <a:ext cx="7736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24"/>
            <p:cNvCxnSpPr/>
            <p:nvPr/>
          </p:nvCxnSpPr>
          <p:spPr>
            <a:xfrm rot="10800000">
              <a:off x="4572000" y="125"/>
              <a:ext cx="0" cy="38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7" name="Google Shape;337;p24"/>
            <p:cNvSpPr/>
            <p:nvPr/>
          </p:nvSpPr>
          <p:spPr>
            <a:xfrm>
              <a:off x="4434900" y="250500"/>
              <a:ext cx="274200" cy="274200"/>
            </a:xfrm>
            <a:prstGeom prst="star8">
              <a:avLst>
                <a:gd name="adj" fmla="val 21836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24"/>
          <p:cNvGrpSpPr/>
          <p:nvPr/>
        </p:nvGrpSpPr>
        <p:grpSpPr>
          <a:xfrm rot="10800000" flipH="1">
            <a:off x="1369150" y="4618925"/>
            <a:ext cx="7390800" cy="524575"/>
            <a:chOff x="1369150" y="125"/>
            <a:chExt cx="7390800" cy="524575"/>
          </a:xfrm>
        </p:grpSpPr>
        <p:cxnSp>
          <p:nvCxnSpPr>
            <p:cNvPr id="339" name="Google Shape;339;p24"/>
            <p:cNvCxnSpPr/>
            <p:nvPr/>
          </p:nvCxnSpPr>
          <p:spPr>
            <a:xfrm>
              <a:off x="1369150" y="382325"/>
              <a:ext cx="7390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24"/>
            <p:cNvCxnSpPr/>
            <p:nvPr/>
          </p:nvCxnSpPr>
          <p:spPr>
            <a:xfrm rot="10800000">
              <a:off x="4572000" y="125"/>
              <a:ext cx="0" cy="38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1" name="Google Shape;341;p24"/>
            <p:cNvSpPr/>
            <p:nvPr/>
          </p:nvSpPr>
          <p:spPr>
            <a:xfrm>
              <a:off x="4434900" y="250500"/>
              <a:ext cx="274200" cy="274200"/>
            </a:xfrm>
            <a:prstGeom prst="star8">
              <a:avLst>
                <a:gd name="adj" fmla="val 21836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2" name="Google Shape;34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768798" flipH="1">
            <a:off x="926980" y="3803488"/>
            <a:ext cx="1394335" cy="201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612226" flipH="1">
            <a:off x="392342" y="3409197"/>
            <a:ext cx="1443787" cy="269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805264">
            <a:off x="7815221" y="-374846"/>
            <a:ext cx="1394335" cy="201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08820">
            <a:off x="8679530" y="673932"/>
            <a:ext cx="972792" cy="1426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7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"/>
          <p:cNvSpPr txBox="1">
            <a:spLocks noGrp="1"/>
          </p:cNvSpPr>
          <p:nvPr>
            <p:ph type="body" idx="1"/>
          </p:nvPr>
        </p:nvSpPr>
        <p:spPr>
          <a:xfrm>
            <a:off x="720000" y="1256400"/>
            <a:ext cx="4162200" cy="30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8" name="Google Shape;348;p2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49" name="Google Shape;349;p25"/>
          <p:cNvGrpSpPr/>
          <p:nvPr/>
        </p:nvGrpSpPr>
        <p:grpSpPr>
          <a:xfrm rot="10800000">
            <a:off x="374100" y="4618925"/>
            <a:ext cx="8395800" cy="524575"/>
            <a:chOff x="374100" y="125"/>
            <a:chExt cx="8395800" cy="524575"/>
          </a:xfrm>
        </p:grpSpPr>
        <p:cxnSp>
          <p:nvCxnSpPr>
            <p:cNvPr id="350" name="Google Shape;350;p25"/>
            <p:cNvCxnSpPr/>
            <p:nvPr/>
          </p:nvCxnSpPr>
          <p:spPr>
            <a:xfrm>
              <a:off x="374100" y="382325"/>
              <a:ext cx="839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25"/>
            <p:cNvCxnSpPr/>
            <p:nvPr/>
          </p:nvCxnSpPr>
          <p:spPr>
            <a:xfrm rot="10800000">
              <a:off x="4572000" y="125"/>
              <a:ext cx="0" cy="38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2" name="Google Shape;352;p25"/>
            <p:cNvSpPr/>
            <p:nvPr/>
          </p:nvSpPr>
          <p:spPr>
            <a:xfrm>
              <a:off x="4434900" y="250500"/>
              <a:ext cx="274200" cy="274200"/>
            </a:xfrm>
            <a:prstGeom prst="star8">
              <a:avLst>
                <a:gd name="adj" fmla="val 21836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32"/>
          <p:cNvGrpSpPr/>
          <p:nvPr/>
        </p:nvGrpSpPr>
        <p:grpSpPr>
          <a:xfrm rot="10800000">
            <a:off x="374100" y="4618925"/>
            <a:ext cx="8395800" cy="524575"/>
            <a:chOff x="374100" y="125"/>
            <a:chExt cx="8395800" cy="524575"/>
          </a:xfrm>
        </p:grpSpPr>
        <p:cxnSp>
          <p:nvCxnSpPr>
            <p:cNvPr id="426" name="Google Shape;426;p32"/>
            <p:cNvCxnSpPr/>
            <p:nvPr/>
          </p:nvCxnSpPr>
          <p:spPr>
            <a:xfrm>
              <a:off x="374100" y="382325"/>
              <a:ext cx="839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32"/>
            <p:cNvCxnSpPr/>
            <p:nvPr/>
          </p:nvCxnSpPr>
          <p:spPr>
            <a:xfrm rot="10800000">
              <a:off x="4572000" y="125"/>
              <a:ext cx="0" cy="38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8" name="Google Shape;428;p32"/>
            <p:cNvSpPr/>
            <p:nvPr/>
          </p:nvSpPr>
          <p:spPr>
            <a:xfrm>
              <a:off x="4434900" y="250500"/>
              <a:ext cx="274200" cy="274200"/>
            </a:xfrm>
            <a:prstGeom prst="star8">
              <a:avLst>
                <a:gd name="adj" fmla="val 21836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32"/>
          <p:cNvGrpSpPr/>
          <p:nvPr/>
        </p:nvGrpSpPr>
        <p:grpSpPr>
          <a:xfrm>
            <a:off x="1427050" y="125"/>
            <a:ext cx="5996400" cy="524575"/>
            <a:chOff x="1427050" y="125"/>
            <a:chExt cx="5996400" cy="524575"/>
          </a:xfrm>
        </p:grpSpPr>
        <p:cxnSp>
          <p:nvCxnSpPr>
            <p:cNvPr id="430" name="Google Shape;430;p32"/>
            <p:cNvCxnSpPr/>
            <p:nvPr/>
          </p:nvCxnSpPr>
          <p:spPr>
            <a:xfrm>
              <a:off x="1427050" y="382325"/>
              <a:ext cx="599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32"/>
            <p:cNvCxnSpPr/>
            <p:nvPr/>
          </p:nvCxnSpPr>
          <p:spPr>
            <a:xfrm rot="10800000">
              <a:off x="4572000" y="125"/>
              <a:ext cx="0" cy="38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2" name="Google Shape;432;p32"/>
            <p:cNvSpPr/>
            <p:nvPr/>
          </p:nvSpPr>
          <p:spPr>
            <a:xfrm>
              <a:off x="4434900" y="250500"/>
              <a:ext cx="274200" cy="274200"/>
            </a:xfrm>
            <a:prstGeom prst="star8">
              <a:avLst>
                <a:gd name="adj" fmla="val 21836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3" name="Google Shape;4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866292" flipH="1">
            <a:off x="-432308" y="-536915"/>
            <a:ext cx="1443787" cy="269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22157">
            <a:off x="7166164" y="-686037"/>
            <a:ext cx="1971525" cy="204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535135">
            <a:off x="7770818" y="160508"/>
            <a:ext cx="2438465" cy="1692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33"/>
          <p:cNvGrpSpPr/>
          <p:nvPr/>
        </p:nvGrpSpPr>
        <p:grpSpPr>
          <a:xfrm rot="10800000">
            <a:off x="374100" y="4618925"/>
            <a:ext cx="8395800" cy="524575"/>
            <a:chOff x="374100" y="125"/>
            <a:chExt cx="8395800" cy="524575"/>
          </a:xfrm>
        </p:grpSpPr>
        <p:cxnSp>
          <p:nvCxnSpPr>
            <p:cNvPr id="438" name="Google Shape;438;p33"/>
            <p:cNvCxnSpPr/>
            <p:nvPr/>
          </p:nvCxnSpPr>
          <p:spPr>
            <a:xfrm>
              <a:off x="374100" y="382325"/>
              <a:ext cx="839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33"/>
            <p:cNvCxnSpPr/>
            <p:nvPr/>
          </p:nvCxnSpPr>
          <p:spPr>
            <a:xfrm rot="10800000">
              <a:off x="4572000" y="125"/>
              <a:ext cx="0" cy="38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0" name="Google Shape;440;p33"/>
            <p:cNvSpPr/>
            <p:nvPr/>
          </p:nvSpPr>
          <p:spPr>
            <a:xfrm>
              <a:off x="4434900" y="250500"/>
              <a:ext cx="274200" cy="274200"/>
            </a:xfrm>
            <a:prstGeom prst="star8">
              <a:avLst>
                <a:gd name="adj" fmla="val 21836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1" name="Google Shape;44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387773" flipH="1">
            <a:off x="8242315" y="-618169"/>
            <a:ext cx="1443788" cy="26977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2" name="Google Shape;442;p33"/>
          <p:cNvGrpSpPr/>
          <p:nvPr/>
        </p:nvGrpSpPr>
        <p:grpSpPr>
          <a:xfrm>
            <a:off x="374100" y="125"/>
            <a:ext cx="7683600" cy="524575"/>
            <a:chOff x="374100" y="125"/>
            <a:chExt cx="7683600" cy="524575"/>
          </a:xfrm>
        </p:grpSpPr>
        <p:cxnSp>
          <p:nvCxnSpPr>
            <p:cNvPr id="443" name="Google Shape;443;p33"/>
            <p:cNvCxnSpPr/>
            <p:nvPr/>
          </p:nvCxnSpPr>
          <p:spPr>
            <a:xfrm>
              <a:off x="374100" y="382325"/>
              <a:ext cx="7683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33"/>
            <p:cNvCxnSpPr/>
            <p:nvPr/>
          </p:nvCxnSpPr>
          <p:spPr>
            <a:xfrm rot="10800000">
              <a:off x="4572000" y="125"/>
              <a:ext cx="0" cy="382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5" name="Google Shape;445;p33"/>
            <p:cNvSpPr/>
            <p:nvPr/>
          </p:nvSpPr>
          <p:spPr>
            <a:xfrm>
              <a:off x="4434900" y="250500"/>
              <a:ext cx="274200" cy="274200"/>
            </a:xfrm>
            <a:prstGeom prst="star8">
              <a:avLst>
                <a:gd name="adj" fmla="val 21836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6" name="Google Shape;44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231201" flipH="1">
            <a:off x="7851604" y="-757553"/>
            <a:ext cx="1394335" cy="2016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honburi"/>
              <a:buNone/>
              <a:defRPr sz="3200">
                <a:solidFill>
                  <a:schemeClr val="dk1"/>
                </a:solidFill>
                <a:latin typeface="Chonburi"/>
                <a:ea typeface="Chonburi"/>
                <a:cs typeface="Chonburi"/>
                <a:sym typeface="Chonbu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70" r:id="rId4"/>
    <p:sldLayoutId id="2147483671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7"/>
          <p:cNvSpPr txBox="1">
            <a:spLocks noGrp="1"/>
          </p:cNvSpPr>
          <p:nvPr>
            <p:ph type="ctrTitle"/>
          </p:nvPr>
        </p:nvSpPr>
        <p:spPr>
          <a:xfrm>
            <a:off x="722400" y="370616"/>
            <a:ext cx="7699200" cy="23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VẺ ĐẸP QUÊ HƯƠNG</a:t>
            </a:r>
            <a:endParaRPr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8" name="Google Shape;458;p37"/>
          <p:cNvSpPr txBox="1">
            <a:spLocks noGrp="1"/>
          </p:cNvSpPr>
          <p:nvPr>
            <p:ph type="subTitle" idx="1"/>
          </p:nvPr>
        </p:nvSpPr>
        <p:spPr>
          <a:xfrm>
            <a:off x="722400" y="1827811"/>
            <a:ext cx="7699200" cy="21509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NHỮNG CÂU HÁT DÂN GIAN VỀ VẺ ĐẸP QUÊ HƯƠNG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36158">
            <a:off x="6825643" y="-189851"/>
            <a:ext cx="2991103" cy="2544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96229">
            <a:off x="-1045594" y="2587776"/>
            <a:ext cx="3535986" cy="3212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530363" y="1850046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 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vi-VN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DÂN GIAN VỀ VẺ ĐẸP QUÊ HƯƠNG</a:t>
            </a: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2264509" y="107277"/>
            <a:ext cx="5202818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699477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50" y="2813621"/>
            <a:ext cx="4086225" cy="21919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50477">
            <a:off x="6870512" y="2935821"/>
            <a:ext cx="3263696" cy="2776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07575">
            <a:off x="-1169622" y="-292029"/>
            <a:ext cx="3399818" cy="289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499190" y="1291677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 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vi-VN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DÂN GIAN VỀ VẺ ĐẸP QUÊ HƯƠNG</a:t>
            </a: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716973" y="2909455"/>
            <a:ext cx="5202818" cy="1870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3" y="2223655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530363" y="2028888"/>
            <a:ext cx="7971998" cy="412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KINH THÀNH THĂNG LONG XƯA</a:t>
            </a:r>
            <a:endParaRPr lang="vi-VN" sz="20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3" y="2640620"/>
            <a:ext cx="2475025" cy="2075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-1319645" y="2743200"/>
            <a:ext cx="872836" cy="1870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3" y="1395587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023" y="2640620"/>
            <a:ext cx="2387614" cy="2075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663" y="2640620"/>
            <a:ext cx="2242698" cy="2075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625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592282" y="1166421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 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vi-VN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DÂN GIAN VỀ VẺ ĐẸP QUÊ HƯƠNG</a:t>
            </a: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716973" y="2621148"/>
            <a:ext cx="8032172" cy="1870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3" y="2060039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2282" y="3231574"/>
            <a:ext cx="7971998" cy="14651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955962" y="2987385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810491" y="2001129"/>
            <a:ext cx="5202818" cy="6961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2" y="1434825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37352" y="2571749"/>
            <a:ext cx="2753591" cy="1714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9934" y="2349224"/>
            <a:ext cx="4237322" cy="21530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(36):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955962" y="2987385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810491" y="2001129"/>
            <a:ext cx="5202818" cy="6961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2" y="1434825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37352" y="2571749"/>
            <a:ext cx="2753591" cy="1714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9933" y="2349224"/>
            <a:ext cx="4538657" cy="21530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Qua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955962" y="2987385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810491" y="2001129"/>
            <a:ext cx="5202818" cy="6961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2" y="1434825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37352" y="2571749"/>
            <a:ext cx="2753591" cy="1714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7804" y="1694598"/>
            <a:ext cx="5214067" cy="3251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–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ngẩn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ngẩn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hớ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499190" y="1291677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 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vi-VN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DÂN GIAN VỀ VẺ ĐẸP QUÊ HƯƠNG</a:t>
            </a: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716973" y="2909455"/>
            <a:ext cx="5202818" cy="1870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3" y="2223655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 rot="10800000" flipV="1">
            <a:off x="3117273" y="2379518"/>
            <a:ext cx="4623954" cy="211974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err="1" smtClean="0">
                <a:solidFill>
                  <a:srgbClr val="000000"/>
                </a:solidFill>
              </a:rPr>
              <a:t>Câu</a:t>
            </a:r>
            <a:r>
              <a:rPr lang="en-US" b="1" u="sng" dirty="0" smtClean="0">
                <a:solidFill>
                  <a:srgbClr val="000000"/>
                </a:solidFill>
              </a:rPr>
              <a:t> </a:t>
            </a:r>
            <a:r>
              <a:rPr lang="en-US" b="1" u="sng" dirty="0" err="1" smtClean="0">
                <a:solidFill>
                  <a:srgbClr val="000000"/>
                </a:solidFill>
              </a:rPr>
              <a:t>hỏi</a:t>
            </a:r>
            <a:r>
              <a:rPr lang="en-US" b="1" u="sng" dirty="0" smtClean="0">
                <a:solidFill>
                  <a:srgbClr val="00000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có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nhận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xét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về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hình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thức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thể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loại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bài</a:t>
            </a:r>
            <a:r>
              <a:rPr lang="en-US" dirty="0" smtClean="0">
                <a:solidFill>
                  <a:srgbClr val="000000"/>
                </a:solidFill>
              </a:rPr>
              <a:t> ca </a:t>
            </a:r>
            <a:r>
              <a:rPr lang="en-US" dirty="0" err="1" smtClean="0">
                <a:solidFill>
                  <a:srgbClr val="000000"/>
                </a:solidFill>
              </a:rPr>
              <a:t>dao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000000"/>
                </a:solidFill>
              </a:rPr>
              <a:t>Hình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thức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đối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đáp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này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có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phổ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biến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trong</a:t>
            </a:r>
            <a:r>
              <a:rPr lang="en-US" dirty="0" smtClean="0">
                <a:solidFill>
                  <a:srgbClr val="000000"/>
                </a:solidFill>
              </a:rPr>
              <a:t> ca </a:t>
            </a:r>
            <a:r>
              <a:rPr lang="en-US" dirty="0" err="1" smtClean="0">
                <a:solidFill>
                  <a:srgbClr val="000000"/>
                </a:solidFill>
              </a:rPr>
              <a:t>dao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dân</a:t>
            </a:r>
            <a:r>
              <a:rPr lang="en-US" dirty="0" smtClean="0">
                <a:solidFill>
                  <a:srgbClr val="000000"/>
                </a:solidFill>
              </a:rPr>
              <a:t> ca </a:t>
            </a:r>
            <a:r>
              <a:rPr lang="en-US" dirty="0" err="1" smtClean="0">
                <a:solidFill>
                  <a:srgbClr val="000000"/>
                </a:solidFill>
              </a:rPr>
              <a:t>không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000000"/>
                </a:solidFill>
              </a:rPr>
              <a:t>Mục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đích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của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việc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đối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đáp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này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499190" y="1291677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 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vi-VN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DÂN GIAN VỀ VẺ ĐẸP QUÊ HƯƠNG</a:t>
            </a: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716973" y="2909455"/>
            <a:ext cx="5202818" cy="1870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3" y="2223655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592282" y="1166421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 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vi-VN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DÂN GIAN VỀ VẺ ĐẸP QUÊ HƯƠNG</a:t>
            </a: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716973" y="2621148"/>
            <a:ext cx="8032172" cy="1870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3" y="2060039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2282" y="3231574"/>
            <a:ext cx="7971998" cy="14651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4550485" y="1238931"/>
            <a:ext cx="3764264" cy="235412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Google Shape;472;p39"/>
          <p:cNvSpPr txBox="1">
            <a:spLocks noGrp="1"/>
          </p:cNvSpPr>
          <p:nvPr>
            <p:ph type="subTitle" idx="1"/>
          </p:nvPr>
        </p:nvSpPr>
        <p:spPr>
          <a:xfrm>
            <a:off x="5060435" y="1660731"/>
            <a:ext cx="2744363" cy="17557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3" name="Google Shape;473;p39"/>
          <p:cNvSpPr txBox="1">
            <a:spLocks noGrp="1"/>
          </p:cNvSpPr>
          <p:nvPr>
            <p:ph type="title"/>
          </p:nvPr>
        </p:nvSpPr>
        <p:spPr>
          <a:xfrm>
            <a:off x="2856280" y="551630"/>
            <a:ext cx="4213800" cy="68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4" name="Google Shape;474;p3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5" y="1284226"/>
            <a:ext cx="3069900" cy="3069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676" y="3249588"/>
            <a:ext cx="890898" cy="686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188" y="3838271"/>
            <a:ext cx="546653" cy="515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955962" y="2987385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810491" y="2001129"/>
            <a:ext cx="5202818" cy="6961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2" y="1434825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37352" y="2571749"/>
            <a:ext cx="2753591" cy="1714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LcPeriod"/>
            </a:pP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9934" y="2349224"/>
            <a:ext cx="4237322" cy="21530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592282" y="1166421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 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vi-VN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DÂN GIAN VỀ VẺ ĐẸP QUÊ HƯƠNG</a:t>
            </a: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716973" y="2621148"/>
            <a:ext cx="8032172" cy="1870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3" y="2060039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2282" y="3231573"/>
            <a:ext cx="7971998" cy="19119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955962" y="2987385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810491" y="2001129"/>
            <a:ext cx="5202818" cy="6961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2" y="1434825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37352" y="2571749"/>
            <a:ext cx="2741030" cy="1714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9934" y="2182092"/>
            <a:ext cx="4237322" cy="2514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lừng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ta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hể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8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955962" y="2987385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810491" y="2001129"/>
            <a:ext cx="5202818" cy="6961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2" y="1434825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37352" y="2571749"/>
            <a:ext cx="2741030" cy="1714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Ý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hỏi-đáp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9934" y="1995934"/>
            <a:ext cx="4237322" cy="2700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Qua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3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499190" y="1291677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 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vi-VN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DÂN GIAN VỀ VẺ ĐẸP QUÊ HƯƠNG</a:t>
            </a: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716973" y="2909455"/>
            <a:ext cx="5202818" cy="1870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Hai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Hai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3" y="2223655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592282" y="1166421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 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vi-VN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DÂN GIAN VỀ VẺ ĐẸP QUÊ HƯƠNG</a:t>
            </a: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716973" y="2621148"/>
            <a:ext cx="8032172" cy="1870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3" y="2060039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2282" y="3231574"/>
            <a:ext cx="7971998" cy="14651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955962" y="2987385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810491" y="2001129"/>
            <a:ext cx="5202818" cy="6961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2" y="1434825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8209" y="2571749"/>
            <a:ext cx="2337955" cy="1714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9683" y="2161309"/>
            <a:ext cx="6400799" cy="23899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→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,…”→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499190" y="1291677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 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vi-VN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DÂN GIAN VỀ VẺ ĐẸP QUÊ HƯƠNG</a:t>
            </a: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716973" y="2909455"/>
            <a:ext cx="5202818" cy="1870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3" y="2223655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 rot="10800000" flipV="1">
            <a:off x="3117273" y="2379518"/>
            <a:ext cx="4623954" cy="211974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 err="1" smtClean="0">
                <a:solidFill>
                  <a:srgbClr val="000000"/>
                </a:solidFill>
              </a:rPr>
              <a:t>Câu</a:t>
            </a:r>
            <a:r>
              <a:rPr lang="en-US" sz="2000" b="1" u="sng" dirty="0" smtClean="0">
                <a:solidFill>
                  <a:srgbClr val="00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000000"/>
                </a:solidFill>
              </a:rPr>
              <a:t>hỏi</a:t>
            </a:r>
            <a:r>
              <a:rPr lang="en-US" sz="2000" b="1" u="sng" dirty="0">
                <a:solidFill>
                  <a:srgbClr val="00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000000"/>
                </a:solidFill>
              </a:rPr>
              <a:t>thảo</a:t>
            </a:r>
            <a:r>
              <a:rPr lang="en-US" sz="2000" b="1" u="sng" dirty="0" smtClean="0">
                <a:solidFill>
                  <a:srgbClr val="00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000000"/>
                </a:solidFill>
              </a:rPr>
              <a:t>luận</a:t>
            </a:r>
            <a:r>
              <a:rPr lang="en-US" sz="2000" b="1" u="sng" dirty="0" smtClean="0">
                <a:solidFill>
                  <a:srgbClr val="000000"/>
                </a:solidFill>
              </a:rPr>
              <a:t>: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sz="1600" b="1" dirty="0" err="1" smtClean="0">
                <a:solidFill>
                  <a:srgbClr val="000000"/>
                </a:solidFill>
              </a:rPr>
              <a:t>Cảm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xúc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của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tác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giả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được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thể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hiện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như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thế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nào</a:t>
            </a:r>
            <a:r>
              <a:rPr lang="en-US" sz="1600" b="1" dirty="0" smtClean="0">
                <a:solidFill>
                  <a:srgbClr val="000000"/>
                </a:solidFill>
              </a:rPr>
              <a:t> qua </a:t>
            </a:r>
            <a:r>
              <a:rPr lang="en-US" sz="1600" b="1" dirty="0" err="1" smtClean="0">
                <a:solidFill>
                  <a:srgbClr val="000000"/>
                </a:solidFill>
              </a:rPr>
              <a:t>bài</a:t>
            </a:r>
            <a:r>
              <a:rPr lang="en-US" sz="1600" b="1" dirty="0" smtClean="0">
                <a:solidFill>
                  <a:srgbClr val="000000"/>
                </a:solidFill>
              </a:rPr>
              <a:t> ca </a:t>
            </a:r>
            <a:r>
              <a:rPr lang="en-US" sz="1600" b="1" dirty="0" err="1" smtClean="0">
                <a:solidFill>
                  <a:srgbClr val="000000"/>
                </a:solidFill>
              </a:rPr>
              <a:t>dao</a:t>
            </a:r>
            <a:r>
              <a:rPr lang="en-US" sz="1600" b="1" dirty="0" smtClean="0">
                <a:solidFill>
                  <a:srgbClr val="000000"/>
                </a:solidFill>
              </a:rPr>
              <a:t>?</a:t>
            </a:r>
          </a:p>
          <a:p>
            <a:endParaRPr lang="en-US" sz="1600" b="1" u="sng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955962" y="2987385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810491" y="2001129"/>
            <a:ext cx="5202818" cy="6961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2" y="1434825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16972" y="2571749"/>
            <a:ext cx="2410692" cy="1714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1183" y="2571749"/>
            <a:ext cx="4457699" cy="16365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499190" y="1291677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 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vi-VN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DÂN GIAN VỀ VẺ ĐẸP QUÊ HƯƠNG</a:t>
            </a: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716973" y="2909455"/>
            <a:ext cx="5202818" cy="1870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3" y="2223655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 rot="10800000" flipV="1">
            <a:off x="3200400" y="2389909"/>
            <a:ext cx="4623954" cy="211974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 err="1" smtClean="0">
                <a:solidFill>
                  <a:srgbClr val="000000"/>
                </a:solidFill>
              </a:rPr>
              <a:t>Câu</a:t>
            </a:r>
            <a:r>
              <a:rPr lang="en-US" sz="2000" b="1" u="sng" dirty="0" smtClean="0">
                <a:solidFill>
                  <a:srgbClr val="00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000000"/>
                </a:solidFill>
              </a:rPr>
              <a:t>hỏi</a:t>
            </a:r>
            <a:r>
              <a:rPr lang="en-US" sz="2000" b="1" u="sng" dirty="0">
                <a:solidFill>
                  <a:srgbClr val="00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000000"/>
                </a:solidFill>
              </a:rPr>
              <a:t>thảo</a:t>
            </a:r>
            <a:r>
              <a:rPr lang="en-US" sz="2000" b="1" u="sng" dirty="0" smtClean="0">
                <a:solidFill>
                  <a:srgbClr val="00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000000"/>
                </a:solidFill>
              </a:rPr>
              <a:t>luận</a:t>
            </a:r>
            <a:r>
              <a:rPr lang="en-US" sz="2000" b="1" u="sng" dirty="0" smtClean="0">
                <a:solidFill>
                  <a:srgbClr val="000000"/>
                </a:solidFill>
              </a:rPr>
              <a:t>: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sz="1800" b="1" dirty="0" err="1" smtClean="0">
                <a:solidFill>
                  <a:srgbClr val="000000"/>
                </a:solidFill>
              </a:rPr>
              <a:t>Em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hãy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chỉ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ra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đặc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điểm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của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thể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thơ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lục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bát</a:t>
            </a:r>
            <a:r>
              <a:rPr lang="en-US" sz="1800" b="1" dirty="0" smtClean="0">
                <a:solidFill>
                  <a:srgbClr val="000000"/>
                </a:solidFill>
              </a:rPr>
              <a:t> qua </a:t>
            </a:r>
            <a:r>
              <a:rPr lang="en-US" sz="1800" b="1" dirty="0" err="1" smtClean="0">
                <a:solidFill>
                  <a:srgbClr val="000000"/>
                </a:solidFill>
              </a:rPr>
              <a:t>bài</a:t>
            </a:r>
            <a:r>
              <a:rPr lang="en-US" sz="1800" b="1" dirty="0" smtClean="0">
                <a:solidFill>
                  <a:srgbClr val="000000"/>
                </a:solidFill>
              </a:rPr>
              <a:t> ca </a:t>
            </a:r>
            <a:r>
              <a:rPr lang="en-US" sz="1800" b="1" dirty="0" err="1" smtClean="0">
                <a:solidFill>
                  <a:srgbClr val="000000"/>
                </a:solidFill>
              </a:rPr>
              <a:t>dao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này</a:t>
            </a:r>
            <a:r>
              <a:rPr lang="en-US" sz="1800" b="1" dirty="0" smtClean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61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1"/>
          <p:cNvSpPr txBox="1">
            <a:spLocks noGrp="1"/>
          </p:cNvSpPr>
          <p:nvPr>
            <p:ph type="subTitle" idx="1"/>
          </p:nvPr>
        </p:nvSpPr>
        <p:spPr>
          <a:xfrm>
            <a:off x="9455970" y="2727072"/>
            <a:ext cx="715241" cy="338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2" name="Google Shape;502;p41"/>
          <p:cNvSpPr txBox="1">
            <a:spLocks noGrp="1"/>
          </p:cNvSpPr>
          <p:nvPr>
            <p:ph type="title"/>
          </p:nvPr>
        </p:nvSpPr>
        <p:spPr>
          <a:xfrm>
            <a:off x="1764254" y="468049"/>
            <a:ext cx="5835881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BỐN BỨC TRANH:</a:t>
            </a:r>
            <a:endParaRPr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38" y="1098949"/>
            <a:ext cx="3173507" cy="19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38" y="3165428"/>
            <a:ext cx="3173506" cy="180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972" y="1083843"/>
            <a:ext cx="3442447" cy="19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973" y="3165428"/>
            <a:ext cx="3442446" cy="180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499190" y="1291677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 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vi-VN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DÂN GIAN VỀ VẺ ĐẸP QUÊ HƯƠNG</a:t>
            </a: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716973" y="2909455"/>
            <a:ext cx="5202818" cy="1870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3" y="2223655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 rot="10800000" flipV="1">
            <a:off x="2722417" y="2556164"/>
            <a:ext cx="6078682" cy="2223654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err="1" smtClean="0">
                <a:solidFill>
                  <a:srgbClr val="000000"/>
                </a:solidFill>
              </a:rPr>
              <a:t>Đặc</a:t>
            </a:r>
            <a:r>
              <a:rPr lang="en-US" b="1" u="sng" dirty="0" smtClean="0">
                <a:solidFill>
                  <a:srgbClr val="000000"/>
                </a:solidFill>
              </a:rPr>
              <a:t> </a:t>
            </a:r>
            <a:r>
              <a:rPr lang="en-US" b="1" u="sng" dirty="0" err="1" smtClean="0">
                <a:solidFill>
                  <a:srgbClr val="000000"/>
                </a:solidFill>
              </a:rPr>
              <a:t>điểm</a:t>
            </a:r>
            <a:r>
              <a:rPr lang="en-US" b="1" u="sng" dirty="0" smtClean="0">
                <a:solidFill>
                  <a:srgbClr val="000000"/>
                </a:solidFill>
              </a:rPr>
              <a:t> </a:t>
            </a:r>
            <a:r>
              <a:rPr lang="en-US" b="1" u="sng" dirty="0" err="1" smtClean="0">
                <a:solidFill>
                  <a:srgbClr val="000000"/>
                </a:solidFill>
              </a:rPr>
              <a:t>của</a:t>
            </a:r>
            <a:r>
              <a:rPr lang="en-US" b="1" u="sng" dirty="0" smtClean="0">
                <a:solidFill>
                  <a:srgbClr val="000000"/>
                </a:solidFill>
              </a:rPr>
              <a:t> </a:t>
            </a:r>
            <a:r>
              <a:rPr lang="en-US" b="1" u="sng" dirty="0" err="1" smtClean="0">
                <a:solidFill>
                  <a:srgbClr val="000000"/>
                </a:solidFill>
              </a:rPr>
              <a:t>thể</a:t>
            </a:r>
            <a:r>
              <a:rPr lang="en-US" b="1" u="sng" dirty="0" smtClean="0">
                <a:solidFill>
                  <a:srgbClr val="000000"/>
                </a:solidFill>
              </a:rPr>
              <a:t> </a:t>
            </a:r>
            <a:r>
              <a:rPr lang="en-US" b="1" u="sng" dirty="0" err="1" smtClean="0">
                <a:solidFill>
                  <a:srgbClr val="000000"/>
                </a:solidFill>
              </a:rPr>
              <a:t>thơ</a:t>
            </a:r>
            <a:r>
              <a:rPr lang="en-US" b="1" u="sng" dirty="0" smtClean="0">
                <a:solidFill>
                  <a:srgbClr val="000000"/>
                </a:solidFill>
              </a:rPr>
              <a:t> </a:t>
            </a:r>
            <a:r>
              <a:rPr lang="en-US" b="1" u="sng" dirty="0" err="1" smtClean="0">
                <a:solidFill>
                  <a:srgbClr val="000000"/>
                </a:solidFill>
              </a:rPr>
              <a:t>lục</a:t>
            </a:r>
            <a:r>
              <a:rPr lang="en-US" b="1" u="sng" dirty="0" smtClean="0">
                <a:solidFill>
                  <a:srgbClr val="000000"/>
                </a:solidFill>
              </a:rPr>
              <a:t> </a:t>
            </a:r>
            <a:r>
              <a:rPr lang="en-US" b="1" u="sng" dirty="0" err="1" smtClean="0">
                <a:solidFill>
                  <a:srgbClr val="000000"/>
                </a:solidFill>
              </a:rPr>
              <a:t>bát</a:t>
            </a:r>
            <a:r>
              <a:rPr lang="en-US" b="1" u="sng" dirty="0" smtClean="0">
                <a:solidFill>
                  <a:srgbClr val="000000"/>
                </a:solidFill>
              </a:rPr>
              <a:t> qua </a:t>
            </a:r>
            <a:r>
              <a:rPr lang="en-US" b="1" u="sng" dirty="0" err="1" smtClean="0">
                <a:solidFill>
                  <a:srgbClr val="000000"/>
                </a:solidFill>
              </a:rPr>
              <a:t>bài</a:t>
            </a:r>
            <a:r>
              <a:rPr lang="en-US" b="1" u="sng" dirty="0" smtClean="0">
                <a:solidFill>
                  <a:srgbClr val="000000"/>
                </a:solidFill>
              </a:rPr>
              <a:t> ca </a:t>
            </a:r>
            <a:r>
              <a:rPr lang="en-US" b="1" u="sng" dirty="0" err="1" smtClean="0">
                <a:solidFill>
                  <a:srgbClr val="000000"/>
                </a:solidFill>
              </a:rPr>
              <a:t>dao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- </a:t>
            </a:r>
            <a:r>
              <a:rPr lang="en-US" b="1" dirty="0" err="1" smtClean="0">
                <a:solidFill>
                  <a:srgbClr val="000000"/>
                </a:solidFill>
              </a:rPr>
              <a:t>Số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tiếng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b="1" dirty="0" err="1" smtClean="0">
                <a:solidFill>
                  <a:srgbClr val="000000"/>
                </a:solidFill>
              </a:rPr>
              <a:t>Câu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lục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có</a:t>
            </a:r>
            <a:r>
              <a:rPr lang="en-US" b="1" dirty="0" smtClean="0">
                <a:solidFill>
                  <a:srgbClr val="000000"/>
                </a:solidFill>
              </a:rPr>
              <a:t> 6 </a:t>
            </a:r>
            <a:r>
              <a:rPr lang="en-US" b="1" dirty="0" err="1" smtClean="0">
                <a:solidFill>
                  <a:srgbClr val="000000"/>
                </a:solidFill>
              </a:rPr>
              <a:t>tiếng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câu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bát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có</a:t>
            </a:r>
            <a:r>
              <a:rPr lang="en-US" b="1" dirty="0" smtClean="0">
                <a:solidFill>
                  <a:srgbClr val="000000"/>
                </a:solidFill>
              </a:rPr>
              <a:t> 8 </a:t>
            </a:r>
            <a:r>
              <a:rPr lang="en-US" b="1" dirty="0" err="1" smtClean="0">
                <a:solidFill>
                  <a:srgbClr val="000000"/>
                </a:solidFill>
              </a:rPr>
              <a:t>tiếng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- </a:t>
            </a:r>
            <a:r>
              <a:rPr lang="en-US" b="1" dirty="0" err="1" smtClean="0">
                <a:solidFill>
                  <a:srgbClr val="000000"/>
                </a:solidFill>
              </a:rPr>
              <a:t>Thanh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điệu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b="1" dirty="0" err="1" smtClean="0">
                <a:solidFill>
                  <a:srgbClr val="000000"/>
                </a:solidFill>
              </a:rPr>
              <a:t>Các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câu</a:t>
            </a:r>
            <a:r>
              <a:rPr lang="en-US" b="1" dirty="0" smtClean="0">
                <a:solidFill>
                  <a:srgbClr val="000000"/>
                </a:solidFill>
              </a:rPr>
              <a:t> 2,4,6,8 </a:t>
            </a:r>
            <a:r>
              <a:rPr lang="en-US" b="1" dirty="0" err="1" smtClean="0">
                <a:solidFill>
                  <a:srgbClr val="000000"/>
                </a:solidFill>
              </a:rPr>
              <a:t>tuân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thủ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theo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đúng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luật</a:t>
            </a:r>
            <a:r>
              <a:rPr lang="en-US" b="1" dirty="0" smtClean="0">
                <a:solidFill>
                  <a:srgbClr val="000000"/>
                </a:solidFill>
              </a:rPr>
              <a:t> B-T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- </a:t>
            </a:r>
            <a:r>
              <a:rPr lang="en-US" b="1" dirty="0" err="1" smtClean="0">
                <a:solidFill>
                  <a:srgbClr val="000000"/>
                </a:solidFill>
              </a:rPr>
              <a:t>Gieo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vần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b="1" dirty="0" err="1" smtClean="0">
                <a:solidFill>
                  <a:srgbClr val="000000"/>
                </a:solidFill>
              </a:rPr>
              <a:t>Phu-cù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Xanh-anh</a:t>
            </a:r>
            <a:r>
              <a:rPr lang="en-US" b="1" dirty="0" smtClean="0">
                <a:solidFill>
                  <a:srgbClr val="000000"/>
                </a:solidFill>
              </a:rPr>
              <a:t>,  </a:t>
            </a:r>
            <a:r>
              <a:rPr lang="en-US" b="1" dirty="0" err="1" smtClean="0">
                <a:solidFill>
                  <a:srgbClr val="000000"/>
                </a:solidFill>
              </a:rPr>
              <a:t>anh-canh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- </a:t>
            </a:r>
            <a:r>
              <a:rPr lang="en-US" b="1" dirty="0" err="1" smtClean="0">
                <a:solidFill>
                  <a:srgbClr val="000000"/>
                </a:solidFill>
              </a:rPr>
              <a:t>Ngắt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nhịp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b="1" dirty="0" err="1" smtClean="0">
                <a:solidFill>
                  <a:srgbClr val="000000"/>
                </a:solidFill>
              </a:rPr>
              <a:t>nhịp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chẵn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499190" y="1291677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 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vi-VN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DÂN GIAN VỀ VẺ ĐẸP QUÊ HƯƠNG</a:t>
            </a: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716973" y="2909455"/>
            <a:ext cx="5202818" cy="1870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3" y="2223655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5777345" y="3927764"/>
            <a:ext cx="45719" cy="4571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5766955" y="4000500"/>
            <a:ext cx="45719" cy="4571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169226" y="2274164"/>
            <a:ext cx="5301961" cy="2277053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LUẬN:</a:t>
            </a:r>
          </a:p>
          <a:p>
            <a:pPr algn="ctr"/>
            <a:endParaRPr lang="en-US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háp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955962" y="2987385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810491" y="2001129"/>
            <a:ext cx="5202818" cy="6961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6972" y="1434825"/>
            <a:ext cx="2005445" cy="561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8209" y="2571749"/>
            <a:ext cx="2337955" cy="1714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9684" y="2161309"/>
            <a:ext cx="5953990" cy="23899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“Ai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499190" y="1291677"/>
            <a:ext cx="7971998" cy="613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BẢN 1: </a:t>
            </a:r>
          </a:p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vi-VN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HÁT DÂN GIAN VỀ VẺ ĐẸP QUÊ HƯƠNG</a:t>
            </a: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29504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43100" y="2628899"/>
            <a:ext cx="5559136" cy="15898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2057399" y="862446"/>
            <a:ext cx="5174673" cy="1278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  <a:p>
            <a:pPr marL="476250" lvl="0" indent="-342900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19100" lvl="0" indent="-285750" rtl="0">
              <a:spcBef>
                <a:spcPts val="0"/>
              </a:spcBef>
              <a:spcAft>
                <a:spcPts val="0"/>
              </a:spcAft>
              <a:buSzPts val="1500"/>
              <a:buFontTx/>
              <a:buChar char="-"/>
            </a:pP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1600" dirty="0" smtClean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 lvl="0" indent="-285750" rtl="0">
              <a:spcBef>
                <a:spcPts val="0"/>
              </a:spcBef>
              <a:spcAft>
                <a:spcPts val="0"/>
              </a:spcAft>
              <a:buSzPts val="1500"/>
              <a:buFontTx/>
              <a:buChar char="-"/>
            </a:pP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19100" lvl="0" indent="-285750" rtl="0">
              <a:spcBef>
                <a:spcPts val="0"/>
              </a:spcBef>
              <a:spcAft>
                <a:spcPts val="0"/>
              </a:spcAft>
              <a:buSzPts val="1500"/>
              <a:buFontTx/>
              <a:buChar char="-"/>
            </a:pP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19100" lvl="0" indent="-285750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20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19100" lvl="0" indent="-285750" rtl="0">
              <a:spcBef>
                <a:spcPts val="0"/>
              </a:spcBef>
              <a:spcAft>
                <a:spcPts val="0"/>
              </a:spcAft>
              <a:buSzPts val="1500"/>
              <a:buFontTx/>
              <a:buChar char="-"/>
            </a:pP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1600" dirty="0" smtClean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 lvl="0" indent="-285750" rtl="0">
              <a:spcBef>
                <a:spcPts val="0"/>
              </a:spcBef>
              <a:spcAft>
                <a:spcPts val="0"/>
              </a:spcAft>
              <a:buSzPts val="1500"/>
              <a:buFontTx/>
              <a:buChar char="-"/>
            </a:pP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600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marL="133350" lvl="0" indent="0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en-US" sz="2000" dirty="0" smtClean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 lvl="0" indent="-285750" algn="ctr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50" lvl="0" indent="-342900" algn="ctr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v"/>
            </a:pP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264509" y="1"/>
            <a:ext cx="4773872" cy="9871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ĐỌC HIỂU CÁC VĂN BẢN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09" y="3125713"/>
            <a:ext cx="4773872" cy="201778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50477">
            <a:off x="6870512" y="2935821"/>
            <a:ext cx="3263696" cy="2776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07575">
            <a:off x="-1169622" y="-292029"/>
            <a:ext cx="3399818" cy="289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2057399" y="353292"/>
            <a:ext cx="5174673" cy="14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u="sng" dirty="0" smtClean="0">
                <a:solidFill>
                  <a:schemeClr val="bg1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en-US" sz="2800" dirty="0" smtClean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350" lvl="0" indent="0" algn="ctr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lang="en-US" sz="2800" dirty="0" smtClean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50" lvl="0" indent="-342900" algn="ctr" rtl="0">
              <a:spcBef>
                <a:spcPts val="0"/>
              </a:spcBef>
              <a:spcAft>
                <a:spcPts val="0"/>
              </a:spcAft>
              <a:buSzPts val="1500"/>
              <a:buFont typeface="Wingdings" panose="05000000000000000000" pitchFamily="2" charset="2"/>
              <a:buChar char="v"/>
            </a:pPr>
            <a:endParaRPr lang="vi-VN" sz="2400" dirty="0">
              <a:solidFill>
                <a:schemeClr val="bg1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50477">
            <a:off x="6870512" y="2935821"/>
            <a:ext cx="3263696" cy="2776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807575">
            <a:off x="-1169622" y="-292029"/>
            <a:ext cx="3399818" cy="289254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778547"/>
              </p:ext>
            </p:extLst>
          </p:nvPr>
        </p:nvGraphicFramePr>
        <p:xfrm>
          <a:off x="1122218" y="1839192"/>
          <a:ext cx="6785263" cy="2355940"/>
        </p:xfrm>
        <a:graphic>
          <a:graphicData uri="http://schemas.openxmlformats.org/drawingml/2006/table">
            <a:tbl>
              <a:tblPr firstRow="1" bandRow="1">
                <a:tableStyleId>{92472AA1-B424-4998-A625-E7D0DD890420}</a:tableStyleId>
              </a:tblPr>
              <a:tblGrid>
                <a:gridCol w="1333921">
                  <a:extLst>
                    <a:ext uri="{9D8B030D-6E8A-4147-A177-3AD203B41FA5}">
                      <a16:colId xmlns:a16="http://schemas.microsoft.com/office/drawing/2014/main" val="1173846742"/>
                    </a:ext>
                  </a:extLst>
                </a:gridCol>
                <a:gridCol w="3189588">
                  <a:extLst>
                    <a:ext uri="{9D8B030D-6E8A-4147-A177-3AD203B41FA5}">
                      <a16:colId xmlns:a16="http://schemas.microsoft.com/office/drawing/2014/main" val="3052066452"/>
                    </a:ext>
                  </a:extLst>
                </a:gridCol>
                <a:gridCol w="2261754">
                  <a:extLst>
                    <a:ext uri="{9D8B030D-6E8A-4147-A177-3AD203B41FA5}">
                      <a16:colId xmlns:a16="http://schemas.microsoft.com/office/drawing/2014/main" val="2295600911"/>
                    </a:ext>
                  </a:extLst>
                </a:gridCol>
              </a:tblGrid>
              <a:tr h="520682"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BÀI CA DAO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TỪ NGỮ, HÌNH ẢNH ĐỘC ĐÁO</a:t>
                      </a:r>
                    </a:p>
                    <a:p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GIẢI THÍCH Ý NGHĨA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5280"/>
                  </a:ext>
                </a:extLst>
              </a:tr>
              <a:tr h="40610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38527"/>
                  </a:ext>
                </a:extLst>
              </a:tr>
              <a:tr h="40610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477494"/>
                  </a:ext>
                </a:extLst>
              </a:tr>
              <a:tr h="40610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796640"/>
                  </a:ext>
                </a:extLst>
              </a:tr>
              <a:tr h="40610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79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0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7"/>
          <p:cNvSpPr txBox="1">
            <a:spLocks noGrp="1"/>
          </p:cNvSpPr>
          <p:nvPr>
            <p:ph type="ctrTitle"/>
          </p:nvPr>
        </p:nvSpPr>
        <p:spPr>
          <a:xfrm>
            <a:off x="722400" y="623455"/>
            <a:ext cx="7699200" cy="29614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 smtClean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</a:t>
            </a:r>
            <a:endParaRPr sz="8000" b="1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8" name="Google Shape;458;p37"/>
          <p:cNvSpPr txBox="1">
            <a:spLocks noGrp="1"/>
          </p:cNvSpPr>
          <p:nvPr>
            <p:ph type="subTitle" idx="1"/>
          </p:nvPr>
        </p:nvSpPr>
        <p:spPr>
          <a:xfrm>
            <a:off x="1198668" y="3738145"/>
            <a:ext cx="7699200" cy="1027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GVBM: BÙI THỊ THANH HỒNG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36158">
            <a:off x="6752906" y="-532751"/>
            <a:ext cx="2991103" cy="2544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96229">
            <a:off x="-1045594" y="2587776"/>
            <a:ext cx="3535986" cy="3212870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 rot="12811581" flipV="1">
            <a:off x="5373092" y="2858471"/>
            <a:ext cx="1218347" cy="105871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 rot="1171687">
            <a:off x="3545471" y="2739083"/>
            <a:ext cx="1230352" cy="117735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 rot="1874843">
            <a:off x="1041941" y="2391692"/>
            <a:ext cx="1787097" cy="16787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400" y="1085021"/>
            <a:ext cx="7699200" cy="8405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vi-V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“Quê hương mỗi người chỉ một</a:t>
            </a:r>
            <a:br>
              <a:rPr lang="vi-V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là chỉ một mẹ thôi</a:t>
            </a:r>
            <a:br>
              <a:rPr lang="vi-V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nếu ai không nhớ</a:t>
            </a:r>
            <a:br>
              <a:rPr lang="vi-V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không lớn nổi thành người…”</a:t>
            </a:r>
            <a:br>
              <a:rPr lang="vi-V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“Đỗ Trung Quân”</a:t>
            </a:r>
            <a:br>
              <a:rPr lang="vi-V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243" y="2033194"/>
            <a:ext cx="8240357" cy="2861535"/>
          </a:xfrm>
        </p:spPr>
        <p:txBody>
          <a:bodyPr anchor="t"/>
          <a:lstStyle/>
          <a:p>
            <a:pPr algn="just"/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720000" y="2317172"/>
            <a:ext cx="4162200" cy="199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2372154" y="107277"/>
            <a:ext cx="5202818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586627" y="635937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TÌM HIỂU CHUNG VỀ THƠ LỤC BÁT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19009" y="2493353"/>
            <a:ext cx="2182091" cy="16417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10792" y="2171467"/>
            <a:ext cx="5787735" cy="22855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720000" y="2317172"/>
            <a:ext cx="4162200" cy="199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2372154" y="107277"/>
            <a:ext cx="5202818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586627" y="635937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TÌM HIỂU CHUNG VỀ THƠ LỤC BÁT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19009" y="2493353"/>
            <a:ext cx="2182091" cy="16417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10793" y="2171467"/>
            <a:ext cx="5247408" cy="22855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8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720000" y="2317172"/>
            <a:ext cx="4162200" cy="199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2372154" y="107277"/>
            <a:ext cx="5202818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586627" y="635937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TÌM HIỂU CHUNG VỀ THƠ LỤC BÁT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19009" y="2493353"/>
            <a:ext cx="2182091" cy="16417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10793" y="2171467"/>
            <a:ext cx="5247408" cy="22855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Tiếng1, 3, 5, 7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do.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2, 4, 6, 8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3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720000" y="2317172"/>
            <a:ext cx="4162200" cy="199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2372154" y="107277"/>
            <a:ext cx="5202818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586627" y="635937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TÌM HIỂU CHUNG VỀ THƠ LỤC BÁT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19009" y="2493353"/>
            <a:ext cx="2182091" cy="16417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u="sng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4538" y="1995055"/>
            <a:ext cx="6099462" cy="24619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18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18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B              T        B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búng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          T                B         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body" idx="1"/>
          </p:nvPr>
        </p:nvSpPr>
        <p:spPr>
          <a:xfrm>
            <a:off x="720000" y="2317172"/>
            <a:ext cx="4162200" cy="199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  <p:sp>
        <p:nvSpPr>
          <p:cNvPr id="516" name="Google Shape;516;p43"/>
          <p:cNvSpPr txBox="1">
            <a:spLocks noGrp="1"/>
          </p:cNvSpPr>
          <p:nvPr>
            <p:ph type="title"/>
          </p:nvPr>
        </p:nvSpPr>
        <p:spPr>
          <a:xfrm>
            <a:off x="2372154" y="107277"/>
            <a:ext cx="5202818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586627" y="635937"/>
            <a:ext cx="4773872" cy="113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TÌM HIỂU CHUNG VỀ THƠ LỤC BÁT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19009" y="2493353"/>
            <a:ext cx="2182091" cy="16417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48446" y="2036501"/>
            <a:ext cx="5818907" cy="255546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92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eam Background &amp; Romantic Vines - Literature Lesson for High School by Slidesgo">
  <a:themeElements>
    <a:clrScheme name="Simple Light">
      <a:dk1>
        <a:srgbClr val="3F605F"/>
      </a:dk1>
      <a:lt1>
        <a:srgbClr val="FBF0DA"/>
      </a:lt1>
      <a:dk2>
        <a:srgbClr val="578784"/>
      </a:dk2>
      <a:lt2>
        <a:srgbClr val="B1E0DE"/>
      </a:lt2>
      <a:accent1>
        <a:srgbClr val="6DA7A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60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2112</Words>
  <Application>Microsoft Office PowerPoint</Application>
  <PresentationFormat>On-screen Show (16:9)</PresentationFormat>
  <Paragraphs>231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Times New Roman</vt:lpstr>
      <vt:lpstr>Arial</vt:lpstr>
      <vt:lpstr>Chonburi</vt:lpstr>
      <vt:lpstr>Wingdings</vt:lpstr>
      <vt:lpstr>Palanquin Dark</vt:lpstr>
      <vt:lpstr>Archivo</vt:lpstr>
      <vt:lpstr>Fredoka One</vt:lpstr>
      <vt:lpstr>Cream Background &amp; Romantic Vines - Literature Lesson for High School by Slidesgo</vt:lpstr>
      <vt:lpstr>BÀI 3: VẺ ĐẸP QUÊ HƯƠNG</vt:lpstr>
      <vt:lpstr>Hoạt động khởi động</vt:lpstr>
      <vt:lpstr>BỐN BỨC TRANH:</vt:lpstr>
      <vt:lpstr>“Quê hương mỗi người chỉ một Như là chỉ một mẹ thôi Quê hương nếu ai không nhớ Sẽ không lớn nổi thành người…”  “Đỗ Trung Quân”  </vt:lpstr>
      <vt:lpstr>KHÁM PHÁ KIẾN THỨC</vt:lpstr>
      <vt:lpstr>KHÁM PHÁ KIẾN THỨC</vt:lpstr>
      <vt:lpstr>KHÁM PHÁ KIẾN THỨC</vt:lpstr>
      <vt:lpstr>KHÁM PHÁ KIẾN THỨC</vt:lpstr>
      <vt:lpstr>KHÁM PHÁ KIẾN THỨC</vt:lpstr>
      <vt:lpstr>KHÁM PHÁ KIẾN THỨC</vt:lpstr>
      <vt:lpstr>1. Đọc:  2. Bố cục: 2 phần:  a. Sự giàu có, nhộn nhịp của kinh thành Thăng Long. b. Tâm trạng của tác giả.</vt:lpstr>
      <vt:lpstr>PowerPoint Presentation</vt:lpstr>
      <vt:lpstr>3. Đọc hiểu. </vt:lpstr>
      <vt:lpstr>3. Đọc hiểu. </vt:lpstr>
      <vt:lpstr>3. Đọc hiểu. </vt:lpstr>
      <vt:lpstr>3. Đọc hiểu. </vt:lpstr>
      <vt:lpstr>1. Đọc:  2. Bố cục:</vt:lpstr>
      <vt:lpstr>1. Đọc:  2. Bố cục: 2 phần:  a. Phần đầu: Lời người hỏi (cô gái) b. Phần sau: Lời người đáp (chàng trai)</vt:lpstr>
      <vt:lpstr>3. Đọc hiểu. </vt:lpstr>
      <vt:lpstr>3. Đọc hiểu. </vt:lpstr>
      <vt:lpstr>3. Đọc hiểu. </vt:lpstr>
      <vt:lpstr>3. Đọc hiểu. </vt:lpstr>
      <vt:lpstr>3. Đọc hiểu. </vt:lpstr>
      <vt:lpstr>1. Đọc:  2. Bố cục: 2 phần:  a. Hai câu đầu: Vẻ đẹp của vùng đất Bình Định b. Hai câu cuối: Tâm trạng của tác giả.</vt:lpstr>
      <vt:lpstr>3. Đọc hiểu. </vt:lpstr>
      <vt:lpstr>3. Đọc hiểu. </vt:lpstr>
      <vt:lpstr>3. Đọc hiểu:  </vt:lpstr>
      <vt:lpstr>3. Đọc hiểu. </vt:lpstr>
      <vt:lpstr>3. Đọc hiểu:  </vt:lpstr>
      <vt:lpstr>3. Đọc hiểu:  </vt:lpstr>
      <vt:lpstr>1. Đọc:  2. Đọc hiểu:</vt:lpstr>
      <vt:lpstr>2. Đọc hiểu. </vt:lpstr>
      <vt:lpstr>PowerPoint Presentation</vt:lpstr>
      <vt:lpstr>PowerPoint Presentation</vt:lpstr>
      <vt:lpstr>PowerPoint Presentation</vt:lpstr>
      <vt:lpstr>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VẺ ĐẸP QUÊ HƯƠNG</dc:title>
  <dc:creator>Dell Pre 3420</dc:creator>
  <cp:lastModifiedBy>Dell Pre 3420</cp:lastModifiedBy>
  <cp:revision>44</cp:revision>
  <dcterms:modified xsi:type="dcterms:W3CDTF">2022-09-03T14:35:04Z</dcterms:modified>
</cp:coreProperties>
</file>