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5" r:id="rId2"/>
    <p:sldMasterId id="2147483699" r:id="rId3"/>
  </p:sldMasterIdLst>
  <p:notesMasterIdLst>
    <p:notesMasterId r:id="rId44"/>
  </p:notesMasterIdLst>
  <p:sldIdLst>
    <p:sldId id="380" r:id="rId4"/>
    <p:sldId id="257" r:id="rId5"/>
    <p:sldId id="367" r:id="rId6"/>
    <p:sldId id="343" r:id="rId7"/>
    <p:sldId id="260" r:id="rId8"/>
    <p:sldId id="263" r:id="rId9"/>
    <p:sldId id="345" r:id="rId10"/>
    <p:sldId id="346" r:id="rId11"/>
    <p:sldId id="347" r:id="rId12"/>
    <p:sldId id="349" r:id="rId13"/>
    <p:sldId id="348" r:id="rId14"/>
    <p:sldId id="350" r:id="rId15"/>
    <p:sldId id="353" r:id="rId16"/>
    <p:sldId id="351" r:id="rId17"/>
    <p:sldId id="352" r:id="rId18"/>
    <p:sldId id="366" r:id="rId19"/>
    <p:sldId id="312" r:id="rId20"/>
    <p:sldId id="355" r:id="rId21"/>
    <p:sldId id="360" r:id="rId22"/>
    <p:sldId id="381" r:id="rId23"/>
    <p:sldId id="369" r:id="rId24"/>
    <p:sldId id="379" r:id="rId25"/>
    <p:sldId id="363" r:id="rId26"/>
    <p:sldId id="364" r:id="rId27"/>
    <p:sldId id="365" r:id="rId28"/>
    <p:sldId id="276" r:id="rId29"/>
    <p:sldId id="272" r:id="rId30"/>
    <p:sldId id="316" r:id="rId31"/>
    <p:sldId id="371" r:id="rId32"/>
    <p:sldId id="315" r:id="rId33"/>
    <p:sldId id="372" r:id="rId34"/>
    <p:sldId id="313" r:id="rId35"/>
    <p:sldId id="373" r:id="rId36"/>
    <p:sldId id="314" r:id="rId37"/>
    <p:sldId id="374" r:id="rId38"/>
    <p:sldId id="375" r:id="rId39"/>
    <p:sldId id="376" r:id="rId40"/>
    <p:sldId id="377" r:id="rId41"/>
    <p:sldId id="341" r:id="rId42"/>
    <p:sldId id="319"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140E64-4373-4C8D-BCBB-07256B65901B}">
  <a:tblStyle styleId="{B1140E64-4373-4C8D-BCBB-07256B659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52" y="60"/>
      </p:cViewPr>
      <p:guideLst>
        <p:guide orient="horz" pos="1620"/>
        <p:guide pos="2880"/>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189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672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369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36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76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369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36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a9179a95dd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a9179a95dd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43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857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157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857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82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6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180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180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180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180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4015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73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2" y="3"/>
            <a:ext cx="9143917"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2" y="2834125"/>
            <a:ext cx="3886201"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9" y="2191335"/>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1"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0669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1"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60" y="4663217"/>
            <a:ext cx="548701"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031780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7" y="536650"/>
            <a:ext cx="7723501"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7" y="1152475"/>
            <a:ext cx="7723501"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60" y="4663217"/>
            <a:ext cx="548701"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6032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7" y="536650"/>
            <a:ext cx="7723501"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1"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60" y="4663217"/>
            <a:ext cx="548701"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217782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7" y="536650"/>
            <a:ext cx="7723501"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60578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699"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699"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60" y="4663217"/>
            <a:ext cx="548701"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90388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60" y="4663217"/>
            <a:ext cx="548701"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342184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34;p9"/>
          <p:cNvSpPr txBox="1">
            <a:spLocks noGrp="1"/>
          </p:cNvSpPr>
          <p:nvPr>
            <p:ph type="title"/>
          </p:nvPr>
        </p:nvSpPr>
        <p:spPr>
          <a:xfrm>
            <a:off x="265499"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499"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60" y="4663217"/>
            <a:ext cx="548701"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579627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60" y="4663217"/>
            <a:ext cx="548701"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603127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1"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1"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60" y="4663217"/>
            <a:ext cx="548701"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59550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2" y="3"/>
            <a:ext cx="9143917"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60" y="4663217"/>
            <a:ext cx="548701"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60" y="4663217"/>
            <a:ext cx="548701"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125245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02"/>
        <p:cNvGrpSpPr/>
        <p:nvPr/>
      </p:nvGrpSpPr>
      <p:grpSpPr>
        <a:xfrm>
          <a:off x="0" y="0"/>
          <a:ext cx="0" cy="0"/>
          <a:chOff x="0" y="0"/>
          <a:chExt cx="0" cy="0"/>
        </a:xfrm>
      </p:grpSpPr>
      <p:sp>
        <p:nvSpPr>
          <p:cNvPr id="103" name="Google Shape;103;p3"/>
          <p:cNvSpPr/>
          <p:nvPr/>
        </p:nvSpPr>
        <p:spPr>
          <a:xfrm>
            <a:off x="-72" y="3"/>
            <a:ext cx="9143917"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60" y="4663217"/>
            <a:ext cx="548701"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63244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877" y="1024729"/>
            <a:ext cx="9405257" cy="707079"/>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751" y="1869253"/>
            <a:ext cx="7745506" cy="8429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447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846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4061" y="2119710"/>
            <a:ext cx="9405257" cy="65515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4061" y="1398122"/>
            <a:ext cx="9405257" cy="7215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320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252" y="769693"/>
            <a:ext cx="4887045" cy="21769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4714" y="769693"/>
            <a:ext cx="4887045" cy="21769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560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250" y="738386"/>
            <a:ext cx="4888967" cy="307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250" y="1046110"/>
            <a:ext cx="4888967" cy="1900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20873" y="738386"/>
            <a:ext cx="4890887" cy="307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20873" y="1046110"/>
            <a:ext cx="4890887" cy="1900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637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815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12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52" y="131338"/>
            <a:ext cx="3640312" cy="5589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6111" y="131337"/>
            <a:ext cx="6185647" cy="2815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252" y="690280"/>
            <a:ext cx="3640312" cy="22563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7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2" y="3"/>
            <a:ext cx="9143917"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1"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1"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60" y="4663217"/>
            <a:ext cx="548701"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8819" y="2309077"/>
            <a:ext cx="6639005" cy="2726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8819" y="294743"/>
            <a:ext cx="6639005" cy="197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68819" y="2581678"/>
            <a:ext cx="6639005" cy="3871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09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53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131" y="132100"/>
            <a:ext cx="2489627" cy="28145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250" y="132100"/>
            <a:ext cx="7284464" cy="28145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72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6"/>
          <p:cNvSpPr/>
          <p:nvPr/>
        </p:nvSpPr>
        <p:spPr>
          <a:xfrm>
            <a:off x="-72" y="3"/>
            <a:ext cx="9143917"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685801"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8472460" y="4663217"/>
            <a:ext cx="548701"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2" y="3"/>
            <a:ext cx="9143917"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60" y="4663217"/>
            <a:ext cx="548701"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p:nvPr/>
        </p:nvSpPr>
        <p:spPr>
          <a:xfrm>
            <a:off x="-72" y="3"/>
            <a:ext cx="9143917"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664005" y="536350"/>
            <a:ext cx="7453562" cy="4147729"/>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1"/>
          <p:cNvSpPr txBox="1">
            <a:spLocks noGrp="1"/>
          </p:cNvSpPr>
          <p:nvPr>
            <p:ph type="title" hasCustomPrompt="1"/>
          </p:nvPr>
        </p:nvSpPr>
        <p:spPr>
          <a:xfrm>
            <a:off x="1430303" y="1822650"/>
            <a:ext cx="6283501" cy="11682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r>
              <a:t>xx%</a:t>
            </a:r>
          </a:p>
        </p:txBody>
      </p:sp>
      <p:sp>
        <p:nvSpPr>
          <p:cNvPr id="192" name="Google Shape;192;p11"/>
          <p:cNvSpPr txBox="1">
            <a:spLocks noGrp="1"/>
          </p:cNvSpPr>
          <p:nvPr>
            <p:ph type="subTitle" idx="1"/>
          </p:nvPr>
        </p:nvSpPr>
        <p:spPr>
          <a:xfrm>
            <a:off x="2438891" y="2990850"/>
            <a:ext cx="4266000" cy="44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72" y="3"/>
            <a:ext cx="9143917"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a:spLocks noGrp="1"/>
          </p:cNvSpPr>
          <p:nvPr>
            <p:ph type="title"/>
          </p:nvPr>
        </p:nvSpPr>
        <p:spPr>
          <a:xfrm>
            <a:off x="685801"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599" y="1860225"/>
            <a:ext cx="2241001"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599" y="3495925"/>
            <a:ext cx="2241001"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2" y="1860225"/>
            <a:ext cx="2241001"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2" y="3495925"/>
            <a:ext cx="2241001"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2" y="1860225"/>
            <a:ext cx="2241001"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2" y="3495925"/>
            <a:ext cx="2241001"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7" y="2274675"/>
            <a:ext cx="2241001"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7" y="2274675"/>
            <a:ext cx="2241001"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7" y="2274675"/>
            <a:ext cx="2241001"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7" y="3863425"/>
            <a:ext cx="2241001"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7" y="3863425"/>
            <a:ext cx="2241001"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7" y="3863425"/>
            <a:ext cx="2241001"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2" y="3"/>
            <a:ext cx="9143917"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2" y="828000"/>
            <a:ext cx="3216601"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2" y="1583700"/>
            <a:ext cx="3216601"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2" y="3"/>
            <a:ext cx="9143917"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1"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60" y="4663217"/>
            <a:ext cx="548701"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61" r:id="rId7"/>
    <p:sldLayoutId id="2147483665"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7" y="536650"/>
            <a:ext cx="7723501"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7" y="1152475"/>
            <a:ext cx="7723501"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9891286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1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250" y="132100"/>
            <a:ext cx="9958508" cy="54978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53250" y="769693"/>
            <a:ext cx="9958508" cy="2176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53252" y="3057390"/>
            <a:ext cx="2581835" cy="17562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rPr>
              <a:pPr>
                <a:buClrTx/>
                <a:buFontTx/>
                <a:buNone/>
              </a:pPr>
              <a:t>9/10/2022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780546" y="3057390"/>
            <a:ext cx="3503919" cy="17562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7929924" y="3057390"/>
            <a:ext cx="2581835" cy="175624"/>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rPr>
              <a:pPr>
                <a:buClrTx/>
                <a:buFontTx/>
                <a:buNone/>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3654245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audio" Target="../media/audio1.wav"/><Relationship Id="rId5" Type="http://schemas.openxmlformats.org/officeDocument/2006/relationships/image" Target="../media/image30.jpe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4;p28"/>
          <p:cNvSpPr txBox="1">
            <a:spLocks/>
          </p:cNvSpPr>
          <p:nvPr/>
        </p:nvSpPr>
        <p:spPr>
          <a:xfrm>
            <a:off x="381000" y="666750"/>
            <a:ext cx="8077200" cy="99059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PT Serif"/>
              <a:buNone/>
              <a:defRPr sz="3600" b="1" i="0" u="none" strike="noStrike" cap="none">
                <a:solidFill>
                  <a:schemeClr val="dk2"/>
                </a:solidFill>
                <a:latin typeface="PT Serif"/>
                <a:ea typeface="PT Serif"/>
                <a:cs typeface="PT Serif"/>
                <a:sym typeface="PT Serif"/>
              </a:defRPr>
            </a:lvl1pPr>
            <a:lvl2pPr marR="0" lvl="1" algn="ctr" rtl="0">
              <a:lnSpc>
                <a:spcPct val="100000"/>
              </a:lnSpc>
              <a:spcBef>
                <a:spcPts val="0"/>
              </a:spcBef>
              <a:spcAft>
                <a:spcPts val="0"/>
              </a:spcAft>
              <a:buClr>
                <a:schemeClr val="dk1"/>
              </a:buClr>
              <a:buSzPts val="3600"/>
              <a:buFont typeface="PT Serif"/>
              <a:buNone/>
              <a:defRPr sz="3600" b="1" i="0" u="none" strike="noStrike" cap="none">
                <a:solidFill>
                  <a:schemeClr val="dk1"/>
                </a:solidFill>
                <a:latin typeface="PT Serif"/>
                <a:ea typeface="PT Serif"/>
                <a:cs typeface="PT Serif"/>
                <a:sym typeface="PT Serif"/>
              </a:defRPr>
            </a:lvl2pPr>
            <a:lvl3pPr marR="0" lvl="2" algn="ctr" rtl="0">
              <a:lnSpc>
                <a:spcPct val="100000"/>
              </a:lnSpc>
              <a:spcBef>
                <a:spcPts val="0"/>
              </a:spcBef>
              <a:spcAft>
                <a:spcPts val="0"/>
              </a:spcAft>
              <a:buClr>
                <a:schemeClr val="dk1"/>
              </a:buClr>
              <a:buSzPts val="3600"/>
              <a:buFont typeface="PT Serif"/>
              <a:buNone/>
              <a:defRPr sz="3600" b="1" i="0" u="none" strike="noStrike" cap="none">
                <a:solidFill>
                  <a:schemeClr val="dk1"/>
                </a:solidFill>
                <a:latin typeface="PT Serif"/>
                <a:ea typeface="PT Serif"/>
                <a:cs typeface="PT Serif"/>
                <a:sym typeface="PT Serif"/>
              </a:defRPr>
            </a:lvl3pPr>
            <a:lvl4pPr marR="0" lvl="3" algn="ctr" rtl="0">
              <a:lnSpc>
                <a:spcPct val="100000"/>
              </a:lnSpc>
              <a:spcBef>
                <a:spcPts val="0"/>
              </a:spcBef>
              <a:spcAft>
                <a:spcPts val="0"/>
              </a:spcAft>
              <a:buClr>
                <a:schemeClr val="dk1"/>
              </a:buClr>
              <a:buSzPts val="3600"/>
              <a:buFont typeface="PT Serif"/>
              <a:buNone/>
              <a:defRPr sz="3600" b="1" i="0" u="none" strike="noStrike" cap="none">
                <a:solidFill>
                  <a:schemeClr val="dk1"/>
                </a:solidFill>
                <a:latin typeface="PT Serif"/>
                <a:ea typeface="PT Serif"/>
                <a:cs typeface="PT Serif"/>
                <a:sym typeface="PT Serif"/>
              </a:defRPr>
            </a:lvl4pPr>
            <a:lvl5pPr marR="0" lvl="4" algn="ctr" rtl="0">
              <a:lnSpc>
                <a:spcPct val="100000"/>
              </a:lnSpc>
              <a:spcBef>
                <a:spcPts val="0"/>
              </a:spcBef>
              <a:spcAft>
                <a:spcPts val="0"/>
              </a:spcAft>
              <a:buClr>
                <a:schemeClr val="dk1"/>
              </a:buClr>
              <a:buSzPts val="3600"/>
              <a:buFont typeface="PT Serif"/>
              <a:buNone/>
              <a:defRPr sz="3600" b="1" i="0" u="none" strike="noStrike" cap="none">
                <a:solidFill>
                  <a:schemeClr val="dk1"/>
                </a:solidFill>
                <a:latin typeface="PT Serif"/>
                <a:ea typeface="PT Serif"/>
                <a:cs typeface="PT Serif"/>
                <a:sym typeface="PT Serif"/>
              </a:defRPr>
            </a:lvl5pPr>
            <a:lvl6pPr marR="0" lvl="5" algn="ctr" rtl="0">
              <a:lnSpc>
                <a:spcPct val="100000"/>
              </a:lnSpc>
              <a:spcBef>
                <a:spcPts val="0"/>
              </a:spcBef>
              <a:spcAft>
                <a:spcPts val="0"/>
              </a:spcAft>
              <a:buClr>
                <a:schemeClr val="dk1"/>
              </a:buClr>
              <a:buSzPts val="3600"/>
              <a:buFont typeface="PT Serif"/>
              <a:buNone/>
              <a:defRPr sz="3600" b="1" i="0" u="none" strike="noStrike" cap="none">
                <a:solidFill>
                  <a:schemeClr val="dk1"/>
                </a:solidFill>
                <a:latin typeface="PT Serif"/>
                <a:ea typeface="PT Serif"/>
                <a:cs typeface="PT Serif"/>
                <a:sym typeface="PT Serif"/>
              </a:defRPr>
            </a:lvl6pPr>
            <a:lvl7pPr marR="0" lvl="6" algn="ctr" rtl="0">
              <a:lnSpc>
                <a:spcPct val="100000"/>
              </a:lnSpc>
              <a:spcBef>
                <a:spcPts val="0"/>
              </a:spcBef>
              <a:spcAft>
                <a:spcPts val="0"/>
              </a:spcAft>
              <a:buClr>
                <a:schemeClr val="dk1"/>
              </a:buClr>
              <a:buSzPts val="3600"/>
              <a:buFont typeface="PT Serif"/>
              <a:buNone/>
              <a:defRPr sz="3600" b="1" i="0" u="none" strike="noStrike" cap="none">
                <a:solidFill>
                  <a:schemeClr val="dk1"/>
                </a:solidFill>
                <a:latin typeface="PT Serif"/>
                <a:ea typeface="PT Serif"/>
                <a:cs typeface="PT Serif"/>
                <a:sym typeface="PT Serif"/>
              </a:defRPr>
            </a:lvl7pPr>
            <a:lvl8pPr marR="0" lvl="7" algn="ctr" rtl="0">
              <a:lnSpc>
                <a:spcPct val="100000"/>
              </a:lnSpc>
              <a:spcBef>
                <a:spcPts val="0"/>
              </a:spcBef>
              <a:spcAft>
                <a:spcPts val="0"/>
              </a:spcAft>
              <a:buClr>
                <a:schemeClr val="dk1"/>
              </a:buClr>
              <a:buSzPts val="3600"/>
              <a:buFont typeface="PT Serif"/>
              <a:buNone/>
              <a:defRPr sz="3600" b="1" i="0" u="none" strike="noStrike" cap="none">
                <a:solidFill>
                  <a:schemeClr val="dk1"/>
                </a:solidFill>
                <a:latin typeface="PT Serif"/>
                <a:ea typeface="PT Serif"/>
                <a:cs typeface="PT Serif"/>
                <a:sym typeface="PT Serif"/>
              </a:defRPr>
            </a:lvl8pPr>
            <a:lvl9pPr marR="0" lvl="8" algn="ctr" rtl="0">
              <a:lnSpc>
                <a:spcPct val="100000"/>
              </a:lnSpc>
              <a:spcBef>
                <a:spcPts val="0"/>
              </a:spcBef>
              <a:spcAft>
                <a:spcPts val="0"/>
              </a:spcAft>
              <a:buClr>
                <a:schemeClr val="dk1"/>
              </a:buClr>
              <a:buSzPts val="3600"/>
              <a:buFont typeface="PT Serif"/>
              <a:buNone/>
              <a:defRPr sz="3600" b="1" i="0" u="none" strike="noStrike" cap="none">
                <a:solidFill>
                  <a:schemeClr val="dk1"/>
                </a:solidFill>
                <a:latin typeface="PT Serif"/>
                <a:ea typeface="PT Serif"/>
                <a:cs typeface="PT Serif"/>
                <a:sym typeface="PT Serif"/>
              </a:defRPr>
            </a:lvl9pPr>
          </a:lstStyle>
          <a:p>
            <a:pPr algn="ctr"/>
            <a:r>
              <a:rPr lang="en-US" sz="4000" smtClean="0">
                <a:latin typeface="Times New Roman" pitchFamily="18" charset="0"/>
                <a:cs typeface="Times New Roman" pitchFamily="18" charset="0"/>
              </a:rPr>
              <a:t>BÀI 8 : ẤN ĐỘ CỔ ĐẠI</a:t>
            </a:r>
            <a:endParaRPr lang="en-US" sz="40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638299"/>
            <a:ext cx="4648200" cy="292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301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ong Hang cua An Do 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025"/>
            <a:ext cx="7696200" cy="39343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4019550"/>
            <a:ext cx="7696200" cy="923330"/>
          </a:xfrm>
          <a:prstGeom prst="rect">
            <a:avLst/>
          </a:prstGeom>
        </p:spPr>
        <p:txBody>
          <a:bodyPr wrap="square">
            <a:spAutoFit/>
          </a:bodyPr>
          <a:lstStyle/>
          <a:p>
            <a:pPr algn="ctr"/>
            <a:r>
              <a:rPr lang="vi-VN" sz="1800" b="1" dirty="0">
                <a:latin typeface="+mj-lt"/>
              </a:rPr>
              <a:t>Trong hàng nghìn năm qua, sông Hằng với người Ấn Độ không chỉ là một con sông, mọi vấn đề tôn giáo, nông nghiệp, công nghiệp, và chính trị đều xoay quanh con sông biểu tượng chảy dọc đất nước.</a:t>
            </a:r>
            <a:endParaRPr lang="en-US" sz="1800" b="1" dirty="0">
              <a:latin typeface="+mj-lt"/>
            </a:endParaRPr>
          </a:p>
        </p:txBody>
      </p:sp>
    </p:spTree>
    <p:extLst>
      <p:ext uri="{BB962C8B-B14F-4D97-AF65-F5344CB8AC3E}">
        <p14:creationId xmlns:p14="http://schemas.microsoft.com/office/powerpoint/2010/main" val="3594013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163330"/>
            <a:ext cx="8991600" cy="1015663"/>
          </a:xfrm>
          <a:prstGeom prst="rect">
            <a:avLst/>
          </a:prstGeom>
        </p:spPr>
        <p:txBody>
          <a:bodyPr wrap="square">
            <a:spAutoFit/>
          </a:bodyPr>
          <a:lstStyle/>
          <a:p>
            <a:pPr algn="ctr"/>
            <a:r>
              <a:rPr lang="vi-VN" sz="2000" b="1" dirty="0">
                <a:latin typeface="+mj-lt"/>
              </a:rPr>
              <a:t>Đối với người </a:t>
            </a:r>
            <a:r>
              <a:rPr lang="en-US" sz="2000" b="1" dirty="0" err="1" smtClean="0">
                <a:latin typeface="+mj-lt"/>
              </a:rPr>
              <a:t>Ấn</a:t>
            </a:r>
            <a:r>
              <a:rPr lang="en-US" sz="2000" b="1" dirty="0" smtClean="0">
                <a:latin typeface="+mj-lt"/>
              </a:rPr>
              <a:t> </a:t>
            </a:r>
            <a:r>
              <a:rPr lang="en-US" sz="2000" b="1" dirty="0" err="1" smtClean="0">
                <a:latin typeface="+mj-lt"/>
              </a:rPr>
              <a:t>Độ</a:t>
            </a:r>
            <a:r>
              <a:rPr lang="vi-VN" sz="2000" b="1" dirty="0" smtClean="0">
                <a:latin typeface="+mj-lt"/>
              </a:rPr>
              <a:t>, </a:t>
            </a:r>
            <a:r>
              <a:rPr lang="vi-VN" sz="2000" b="1" dirty="0">
                <a:latin typeface="+mj-lt"/>
              </a:rPr>
              <a:t>sông Hằng là trung tâm cuộc sống tâm linh của hơn 1 tỷ dân. Mỗi năm, hàng triệu người Hindu hành hương về các đền thờ, thánh đường dọc con sông, uống nước từ sông để được ban phước lành.</a:t>
            </a:r>
            <a:endParaRPr lang="en-US" sz="2000" b="1" dirty="0">
              <a:latin typeface="+mj-lt"/>
            </a:endParaRPr>
          </a:p>
        </p:txBody>
      </p:sp>
      <p:pic>
        <p:nvPicPr>
          <p:cNvPr id="4098" name="Picture 2" descr="song Hang cua An Do anh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96998" cy="416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809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38" y="4312503"/>
            <a:ext cx="9220200" cy="830997"/>
          </a:xfrm>
          <a:prstGeom prst="rect">
            <a:avLst/>
          </a:prstGeom>
        </p:spPr>
        <p:txBody>
          <a:bodyPr wrap="square">
            <a:spAutoFit/>
          </a:bodyPr>
          <a:lstStyle/>
          <a:p>
            <a:pPr algn="ctr"/>
            <a:r>
              <a:rPr lang="vi-VN" sz="1600" b="1" dirty="0">
                <a:latin typeface="+mj-lt"/>
              </a:rPr>
              <a:t>Theo quan niệm của người Hindu, cuộc sống sẽ không trọn vẹn nếu chưa ít nhất một lần trong đời tắm trong dòng nước của sông Hằng để rửa sạch tội lỗi. Trong ảnh</a:t>
            </a:r>
            <a:r>
              <a:rPr lang="vi-VN" sz="1600" b="1">
                <a:latin typeface="+mj-lt"/>
              </a:rPr>
              <a:t>, </a:t>
            </a:r>
            <a:r>
              <a:rPr lang="en-US" sz="1600" b="1">
                <a:latin typeface="Times New Roman" panose="02020603050405020304" pitchFamily="18" charset="0"/>
                <a:cs typeface="Times New Roman" panose="02020603050405020304" pitchFamily="18" charset="0"/>
              </a:rPr>
              <a:t>c</a:t>
            </a:r>
            <a:r>
              <a:rPr lang="en-US" sz="1600" b="1" smtClean="0">
                <a:latin typeface="Times New Roman" panose="02020603050405020304" pitchFamily="18" charset="0"/>
                <a:cs typeface="Times New Roman" panose="02020603050405020304" pitchFamily="18" charset="0"/>
              </a:rPr>
              <a:t>ác </a:t>
            </a:r>
            <a:r>
              <a:rPr lang="en-US" sz="1600" b="1" smtClean="0">
                <a:latin typeface="Times New Roman" panose="02020603050405020304" pitchFamily="18" charset="0"/>
                <a:cs typeface="Times New Roman" panose="02020603050405020304" pitchFamily="18" charset="0"/>
              </a:rPr>
              <a:t>ghat (nền đá) còn dùng để tổ chức các nghi </a:t>
            </a:r>
            <a:r>
              <a:rPr lang="en-US" sz="1600" b="1">
                <a:latin typeface="Times New Roman" panose="02020603050405020304" pitchFamily="18" charset="0"/>
                <a:cs typeface="Times New Roman" panose="02020603050405020304" pitchFamily="18" charset="0"/>
              </a:rPr>
              <a:t>lễ tế thần hằng đêm ở Varanasi</a:t>
            </a:r>
            <a:r>
              <a:rPr lang="vi-VN" sz="1600" b="1" smtClean="0">
                <a:latin typeface="Times New Roman" panose="02020603050405020304" pitchFamily="18" charset="0"/>
                <a:cs typeface="Times New Roman" panose="02020603050405020304" pitchFamily="18" charset="0"/>
              </a:rPr>
              <a:t>,</a:t>
            </a:r>
            <a:r>
              <a:rPr lang="vi-VN" sz="1600" b="1" smtClean="0">
                <a:latin typeface="+mj-lt"/>
              </a:rPr>
              <a:t> </a:t>
            </a:r>
            <a:r>
              <a:rPr lang="vi-VN" sz="1600" b="1" dirty="0">
                <a:latin typeface="+mj-lt"/>
              </a:rPr>
              <a:t>một trong những thành phố linh thiêng nhất của người Hindu.</a:t>
            </a:r>
            <a:endParaRPr lang="en-US" sz="1600" b="1"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3219"/>
            <a:ext cx="6400800" cy="4269284"/>
          </a:xfrm>
          <a:prstGeom prst="rect">
            <a:avLst/>
          </a:prstGeom>
        </p:spPr>
      </p:pic>
    </p:spTree>
    <p:extLst>
      <p:ext uri="{BB962C8B-B14F-4D97-AF65-F5344CB8AC3E}">
        <p14:creationId xmlns:p14="http://schemas.microsoft.com/office/powerpoint/2010/main" val="425639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14550"/>
            <a:ext cx="7010398" cy="755700"/>
          </a:xfrm>
        </p:spPr>
        <p:txBody>
          <a:bodyPr/>
          <a:lstStyle/>
          <a:p>
            <a:pPr algn="ctr"/>
            <a:r>
              <a:rPr lang="en-US" sz="2800" dirty="0" smtClean="0">
                <a:latin typeface="Times New Roman (Headings)"/>
              </a:rPr>
              <a:t>MỘT TRONG NHỮNG DÒNG SÔNG Ô NHIỄM NHẤT THẾ GIỚI</a:t>
            </a:r>
            <a:endParaRPr lang="en-US" sz="2800" dirty="0">
              <a:latin typeface="Times New Roman (Headings)"/>
            </a:endParaRPr>
          </a:p>
        </p:txBody>
      </p:sp>
      <p:sp>
        <p:nvSpPr>
          <p:cNvPr id="4" name="Rectangle 3"/>
          <p:cNvSpPr/>
          <p:nvPr/>
        </p:nvSpPr>
        <p:spPr>
          <a:xfrm>
            <a:off x="1066800" y="666750"/>
            <a:ext cx="7086600" cy="954107"/>
          </a:xfrm>
          <a:prstGeom prst="rect">
            <a:avLst/>
          </a:prstGeom>
        </p:spPr>
        <p:txBody>
          <a:bodyPr wrap="square">
            <a:spAutoFit/>
          </a:bodyPr>
          <a:lstStyle/>
          <a:p>
            <a:pPr algn="ctr"/>
            <a:r>
              <a:rPr lang="en-US" sz="2800" b="1" dirty="0" smtClean="0">
                <a:solidFill>
                  <a:schemeClr val="bg2"/>
                </a:solidFill>
                <a:latin typeface="Times New Roman (Headings)"/>
              </a:rPr>
              <a:t>SÔNG HẰNG GIỜ ĐÂY KHÔNG CHỈ LÀ CÂU CHUYỆN CỦA SỰ TƯƠI ĐẸP</a:t>
            </a:r>
            <a:endParaRPr lang="en-US" sz="2800" b="1" dirty="0">
              <a:solidFill>
                <a:schemeClr val="bg2"/>
              </a:solidFill>
              <a:latin typeface="Times New Roman (Headings)"/>
            </a:endParaRPr>
          </a:p>
        </p:txBody>
      </p:sp>
    </p:spTree>
    <p:extLst>
      <p:ext uri="{BB962C8B-B14F-4D97-AF65-F5344CB8AC3E}">
        <p14:creationId xmlns:p14="http://schemas.microsoft.com/office/powerpoint/2010/main" val="421347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ng Hang cua An Do anh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61950"/>
            <a:ext cx="4645025" cy="43433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ong Hang cua An Do anh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3755"/>
            <a:ext cx="4114800" cy="434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7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ong o nhiem anh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 y="0"/>
            <a:ext cx="9048549" cy="512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62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71" name="Google Shape;1071;p39"/>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39"/>
          <p:cNvGrpSpPr/>
          <p:nvPr/>
        </p:nvGrpSpPr>
        <p:grpSpPr>
          <a:xfrm rot="-1799971">
            <a:off x="6101761" y="448531"/>
            <a:ext cx="1152213" cy="4246797"/>
            <a:chOff x="2803325" y="1498525"/>
            <a:chExt cx="256900" cy="946875"/>
          </a:xfrm>
        </p:grpSpPr>
        <p:sp>
          <p:nvSpPr>
            <p:cNvPr id="1073" name="Google Shape;1073;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9"/>
          <p:cNvGrpSpPr/>
          <p:nvPr/>
        </p:nvGrpSpPr>
        <p:grpSpPr>
          <a:xfrm rot="1799971" flipH="1">
            <a:off x="5955326" y="448531"/>
            <a:ext cx="1152213" cy="4246797"/>
            <a:chOff x="2803325" y="1498525"/>
            <a:chExt cx="256900" cy="946875"/>
          </a:xfrm>
        </p:grpSpPr>
        <p:sp>
          <p:nvSpPr>
            <p:cNvPr id="1098" name="Google Shape;1098;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1068;p39"/>
          <p:cNvSpPr txBox="1">
            <a:spLocks noGrp="1"/>
          </p:cNvSpPr>
          <p:nvPr>
            <p:ph type="title" idx="2"/>
          </p:nvPr>
        </p:nvSpPr>
        <p:spPr>
          <a:xfrm>
            <a:off x="381000" y="1455309"/>
            <a:ext cx="4555499" cy="1172481"/>
          </a:xfrm>
          <a:prstGeom prst="rect">
            <a:avLst/>
          </a:prstGeom>
        </p:spPr>
        <p:txBody>
          <a:bodyPr spcFirstLastPara="1" wrap="square" lIns="91425" tIns="91425" rIns="91425" bIns="91425" anchor="b" anchorCtr="0">
            <a:noAutofit/>
          </a:bodyPr>
          <a:lstStyle/>
          <a:p>
            <a:pPr lvl="0"/>
            <a:r>
              <a:rPr lang="en-US" sz="3200" dirty="0">
                <a:latin typeface="Times New Roman (Headings)"/>
              </a:rPr>
              <a:t>II. </a:t>
            </a:r>
            <a:r>
              <a:rPr lang="en-US" sz="3200" dirty="0" smtClean="0">
                <a:latin typeface="Times New Roman (Headings)"/>
              </a:rPr>
              <a:t>XÃ HỘI ẤN ĐỘ</a:t>
            </a:r>
            <a:br>
              <a:rPr lang="en-US" sz="3200" dirty="0" smtClean="0">
                <a:latin typeface="Times New Roman (Headings)"/>
              </a:rPr>
            </a:br>
            <a:r>
              <a:rPr lang="en-US" sz="3200" dirty="0" smtClean="0">
                <a:latin typeface="Times New Roman (Headings)"/>
              </a:rPr>
              <a:t> CỔ ĐẠI</a:t>
            </a:r>
            <a:endParaRPr sz="3200" dirty="0">
              <a:latin typeface="Times New Roman (Headings)"/>
            </a:endParaRPr>
          </a:p>
        </p:txBody>
      </p:sp>
    </p:spTree>
    <p:extLst>
      <p:ext uri="{BB962C8B-B14F-4D97-AF65-F5344CB8AC3E}">
        <p14:creationId xmlns:p14="http://schemas.microsoft.com/office/powerpoint/2010/main" val="498517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706136" y="285750"/>
            <a:ext cx="8133064"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smtClean="0"/>
              <a:t>Sơ đồ các đẳng cấp trong xã hội Ấn Độ cổ đại</a:t>
            </a:r>
            <a:endParaRPr b="1" dirty="0"/>
          </a:p>
        </p:txBody>
      </p:sp>
      <p:grpSp>
        <p:nvGrpSpPr>
          <p:cNvPr id="200" name="Google Shape;200;p18"/>
          <p:cNvGrpSpPr/>
          <p:nvPr/>
        </p:nvGrpSpPr>
        <p:grpSpPr>
          <a:xfrm>
            <a:off x="3886630" y="972930"/>
            <a:ext cx="3243496" cy="1175038"/>
            <a:chOff x="4089338" y="859550"/>
            <a:chExt cx="3077362"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01</a:t>
                </a:r>
                <a:endParaRPr sz="170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91425" tIns="365750" rIns="91425" bIns="91425" anchor="ctr" anchorCtr="0">
              <a:noAutofit/>
            </a:bodyPr>
            <a:lstStyle/>
            <a:p>
              <a:pPr algn="ctr">
                <a:buSzPts val="1100"/>
              </a:pPr>
              <a:r>
                <a:rPr lang="en" sz="1300" b="1" dirty="0" smtClean="0">
                  <a:solidFill>
                    <a:srgbClr val="FFFFFF"/>
                  </a:solidFill>
                  <a:latin typeface="Roboto"/>
                  <a:ea typeface="Roboto"/>
                  <a:cs typeface="Roboto"/>
                  <a:sym typeface="Roboto"/>
                </a:rPr>
                <a:t>Bra-man</a:t>
              </a:r>
            </a:p>
            <a:p>
              <a:pPr algn="ctr">
                <a:buSzPts val="1100"/>
              </a:pPr>
              <a:r>
                <a:rPr lang="en" sz="1300" b="1" dirty="0" smtClean="0">
                  <a:solidFill>
                    <a:schemeClr val="tx1"/>
                  </a:solidFill>
                  <a:latin typeface="Roboto"/>
                  <a:ea typeface="Roboto"/>
                  <a:cs typeface="Roboto"/>
                  <a:sym typeface="Roboto"/>
                </a:rPr>
                <a:t>(Tăng lữ </a:t>
              </a:r>
              <a:r>
                <a:rPr lang="en" sz="1300" dirty="0" smtClean="0">
                  <a:solidFill>
                    <a:schemeClr val="tx1"/>
                  </a:solidFill>
                  <a:latin typeface="Roboto"/>
                  <a:ea typeface="Roboto"/>
                  <a:cs typeface="Roboto"/>
                  <a:sym typeface="Roboto"/>
                </a:rPr>
                <a:t>)</a:t>
              </a:r>
              <a:endParaRPr sz="1300" dirty="0">
                <a:solidFill>
                  <a:schemeClr val="tx1"/>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91425" tIns="91425" rIns="91425" bIns="91425" anchor="ctr" anchorCtr="0">
              <a:noAutofit/>
            </a:bodyPr>
            <a:lstStyle/>
            <a:p>
              <a:r>
                <a:rPr lang="en" sz="2000" b="1" dirty="0" smtClean="0">
                  <a:solidFill>
                    <a:srgbClr val="434343"/>
                  </a:solidFill>
                  <a:latin typeface="Fira Sans Extra Condensed Medium"/>
                  <a:ea typeface="Fira Sans Extra Condensed Medium"/>
                  <a:cs typeface="Fira Sans Extra Condensed Medium"/>
                  <a:sym typeface="Fira Sans Extra Condensed Medium"/>
                </a:rPr>
                <a:t>Bra-man</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101393" y="2010688"/>
            <a:ext cx="4428885" cy="1044979"/>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02</a:t>
                </a:r>
                <a:endParaRPr sz="170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365750" tIns="91425" rIns="365750" bIns="91425" anchor="ctr" anchorCtr="0">
              <a:noAutofit/>
            </a:bodyPr>
            <a:lstStyle/>
            <a:p>
              <a:pPr algn="ctr">
                <a:buSzPts val="1100"/>
              </a:pPr>
              <a:r>
                <a:rPr lang="en" sz="1300" b="1" dirty="0" smtClean="0">
                  <a:solidFill>
                    <a:srgbClr val="FFFFFF"/>
                  </a:solidFill>
                  <a:latin typeface="Roboto"/>
                  <a:ea typeface="Roboto"/>
                  <a:cs typeface="Roboto"/>
                  <a:sym typeface="Roboto"/>
                </a:rPr>
                <a:t>Ksa-tri-a</a:t>
              </a:r>
            </a:p>
            <a:p>
              <a:pPr algn="ctr">
                <a:buSzPts val="1100"/>
              </a:pPr>
              <a:r>
                <a:rPr lang="en" sz="1300" b="1" smtClean="0">
                  <a:solidFill>
                    <a:schemeClr val="tx1"/>
                  </a:solidFill>
                  <a:latin typeface="Roboto"/>
                  <a:ea typeface="Roboto"/>
                  <a:cs typeface="Roboto"/>
                  <a:sym typeface="Roboto"/>
                </a:rPr>
                <a:t>(Vương công – vũ sĩ)</a:t>
              </a:r>
              <a:endParaRPr sz="1300" b="1" dirty="0">
                <a:solidFill>
                  <a:schemeClr val="tx1"/>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91425" tIns="91425" rIns="91425" bIns="91425" anchor="ctr" anchorCtr="0">
              <a:noAutofit/>
            </a:bodyPr>
            <a:lstStyle/>
            <a:p>
              <a:pPr algn="r"/>
              <a:r>
                <a:rPr lang="en" sz="2000" b="1" dirty="0" smtClean="0">
                  <a:solidFill>
                    <a:srgbClr val="434343"/>
                  </a:solidFill>
                  <a:latin typeface="Fira Sans Extra Condensed Medium"/>
                  <a:ea typeface="Fira Sans Extra Condensed Medium"/>
                  <a:cs typeface="Fira Sans Extra Condensed Medium"/>
                  <a:sym typeface="Fira Sans Extra Condensed Medium"/>
                </a:rPr>
                <a:t>Ksa-tri-a</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2885516" y="2968362"/>
            <a:ext cx="5121675" cy="1000013"/>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03</a:t>
                </a:r>
                <a:endParaRPr sz="170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56706" y="2906648"/>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548625" tIns="91425" rIns="548625" bIns="91425" anchor="ctr" anchorCtr="0">
              <a:noAutofit/>
            </a:bodyPr>
            <a:lstStyle/>
            <a:p>
              <a:pPr algn="ctr">
                <a:buSzPts val="1100"/>
              </a:pPr>
              <a:r>
                <a:rPr lang="en-US" sz="1300" b="1" smtClean="0">
                  <a:solidFill>
                    <a:srgbClr val="FFFFFF"/>
                  </a:solidFill>
                  <a:latin typeface="Roboto"/>
                  <a:ea typeface="Roboto"/>
                  <a:cs typeface="Roboto"/>
                  <a:sym typeface="Roboto"/>
                </a:rPr>
                <a:t>Vai-si-a</a:t>
              </a:r>
            </a:p>
            <a:p>
              <a:pPr algn="ctr">
                <a:buSzPts val="1100"/>
              </a:pPr>
              <a:r>
                <a:rPr lang="en-US" sz="1300" b="1" smtClean="0">
                  <a:solidFill>
                    <a:srgbClr val="FFFF00"/>
                  </a:solidFill>
                  <a:latin typeface="Roboto"/>
                  <a:ea typeface="Roboto"/>
                  <a:cs typeface="Roboto"/>
                  <a:sym typeface="Roboto"/>
                </a:rPr>
                <a:t>Người bình dân</a:t>
              </a:r>
              <a:endParaRPr lang="en-US" sz="1300" b="1" dirty="0" smtClean="0">
                <a:solidFill>
                  <a:srgbClr val="FFFF00"/>
                </a:solidFill>
                <a:latin typeface="Roboto"/>
                <a:ea typeface="Roboto"/>
                <a:cs typeface="Roboto"/>
                <a:sym typeface="Roboto"/>
              </a:endParaRPr>
            </a:p>
            <a:p>
              <a:pPr algn="ctr">
                <a:buSzPts val="1100"/>
              </a:pPr>
              <a:r>
                <a:rPr lang="en-US" sz="1300" b="1" dirty="0" smtClean="0">
                  <a:solidFill>
                    <a:srgbClr val="FFFF00"/>
                  </a:solidFill>
                  <a:latin typeface="Roboto"/>
                  <a:ea typeface="Roboto"/>
                  <a:cs typeface="Roboto"/>
                  <a:sym typeface="Roboto"/>
                </a:rPr>
                <a:t>(</a:t>
              </a:r>
              <a:r>
                <a:rPr lang="en-US" sz="1300" b="1" dirty="0" err="1" smtClean="0">
                  <a:solidFill>
                    <a:srgbClr val="FFFF00"/>
                  </a:solidFill>
                  <a:latin typeface="Roboto"/>
                  <a:ea typeface="Roboto"/>
                  <a:cs typeface="Roboto"/>
                  <a:sym typeface="Roboto"/>
                </a:rPr>
                <a:t>Nông</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dân</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thương</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nhân</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thợ</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thủ</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công</a:t>
              </a:r>
              <a:r>
                <a:rPr lang="en-US" sz="1300" b="1" dirty="0" smtClean="0">
                  <a:solidFill>
                    <a:srgbClr val="FFFF00"/>
                  </a:solidFill>
                  <a:latin typeface="Roboto"/>
                  <a:ea typeface="Roboto"/>
                  <a:cs typeface="Roboto"/>
                  <a:sym typeface="Roboto"/>
                </a:rPr>
                <a:t>)</a:t>
              </a:r>
              <a:endParaRPr sz="1300" b="1" dirty="0">
                <a:solidFill>
                  <a:srgbClr val="FFFF00"/>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91425" tIns="91425" rIns="91425" bIns="91425" anchor="ctr" anchorCtr="0">
              <a:noAutofit/>
            </a:bodyPr>
            <a:lstStyle/>
            <a:p>
              <a:r>
                <a:rPr lang="en" sz="2000" b="1" dirty="0" smtClean="0">
                  <a:solidFill>
                    <a:srgbClr val="434343"/>
                  </a:solidFill>
                  <a:latin typeface="Fira Sans Extra Condensed Medium"/>
                  <a:ea typeface="Fira Sans Extra Condensed Medium"/>
                  <a:cs typeface="Fira Sans Extra Condensed Medium"/>
                  <a:sym typeface="Fira Sans Extra Condensed Medium"/>
                </a:rPr>
                <a:t>Vai-si-a</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244764" y="3705226"/>
            <a:ext cx="6188035" cy="1038413"/>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04</a:t>
                </a:r>
                <a:endParaRPr sz="170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675552" y="3798163"/>
              <a:ext cx="3778086"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548625" tIns="91425" rIns="548625" bIns="91425" anchor="ctr" anchorCtr="0">
              <a:noAutofit/>
            </a:bodyPr>
            <a:lstStyle/>
            <a:p>
              <a:pPr algn="ctr">
                <a:buSzPts val="1100"/>
              </a:pPr>
              <a:r>
                <a:rPr lang="en" sz="1300" b="1" dirty="0" smtClean="0">
                  <a:solidFill>
                    <a:srgbClr val="FFFFFF"/>
                  </a:solidFill>
                  <a:latin typeface="Roboto"/>
                  <a:ea typeface="Roboto"/>
                  <a:cs typeface="Roboto"/>
                  <a:sym typeface="Roboto"/>
                </a:rPr>
                <a:t>Su-đra</a:t>
              </a:r>
            </a:p>
            <a:p>
              <a:pPr algn="ctr">
                <a:buSzPts val="1100"/>
              </a:pPr>
              <a:r>
                <a:rPr lang="en" sz="1300" b="1" dirty="0" smtClean="0">
                  <a:solidFill>
                    <a:schemeClr val="tx1"/>
                  </a:solidFill>
                  <a:latin typeface="Roboto"/>
                  <a:ea typeface="Roboto"/>
                  <a:cs typeface="Roboto"/>
                  <a:sym typeface="Roboto"/>
                </a:rPr>
                <a:t>(Những người thấp kém trong xã hội)</a:t>
              </a:r>
              <a:endParaRPr sz="1300" b="1" dirty="0">
                <a:solidFill>
                  <a:schemeClr val="tx1"/>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91425" tIns="91425" rIns="91425" bIns="91425" anchor="ctr" anchorCtr="0">
              <a:noAutofit/>
            </a:bodyPr>
            <a:lstStyle/>
            <a:p>
              <a:pPr algn="r"/>
              <a:r>
                <a:rPr lang="en" sz="2000" b="1" dirty="0" smtClean="0">
                  <a:solidFill>
                    <a:srgbClr val="434343"/>
                  </a:solidFill>
                  <a:latin typeface="Fira Sans Extra Condensed Medium"/>
                  <a:ea typeface="Fira Sans Extra Condensed Medium"/>
                  <a:cs typeface="Fira Sans Extra Condensed Medium"/>
                  <a:sym typeface="Fira Sans Extra Condensed Medium"/>
                </a:rPr>
                <a:t>Su-đra</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956983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9"/>
          <p:cNvSpPr txBox="1">
            <a:spLocks noGrp="1"/>
          </p:cNvSpPr>
          <p:nvPr>
            <p:ph type="title"/>
          </p:nvPr>
        </p:nvSpPr>
        <p:spPr>
          <a:xfrm>
            <a:off x="685800" y="752776"/>
            <a:ext cx="8106328" cy="1143000"/>
          </a:xfrm>
          <a:prstGeom prst="rect">
            <a:avLst/>
          </a:prstGeom>
        </p:spPr>
        <p:txBody>
          <a:bodyPr spcFirstLastPara="1" wrap="square" lIns="91425" tIns="91425" rIns="91425" bIns="91425" anchor="ctr" anchorCtr="0">
            <a:noAutofit/>
          </a:bodyPr>
          <a:lstStyle/>
          <a:p>
            <a:pPr lvl="0" algn="ctr"/>
            <a:r>
              <a:rPr lang="en-US" sz="2400" b="1" u="sng" dirty="0" smtClean="0">
                <a:solidFill>
                  <a:srgbClr val="FF0000"/>
                </a:solidFill>
                <a:latin typeface="Times New Roman" pitchFamily="18" charset="0"/>
                <a:cs typeface="Times New Roman" pitchFamily="18" charset="0"/>
              </a:rPr>
              <a:t/>
            </a:r>
            <a:br>
              <a:rPr lang="en-US" sz="2400" b="1" u="sng" dirty="0" smtClean="0">
                <a:solidFill>
                  <a:srgbClr val="FF0000"/>
                </a:solidFill>
                <a:latin typeface="Times New Roman" pitchFamily="18" charset="0"/>
                <a:cs typeface="Times New Roman" pitchFamily="18" charset="0"/>
              </a:rPr>
            </a:br>
            <a:r>
              <a:rPr lang="en-US" sz="2400" b="1" dirty="0" err="1" smtClean="0">
                <a:solidFill>
                  <a:srgbClr val="FF0000"/>
                </a:solidFill>
                <a:latin typeface="Times New Roman" pitchFamily="18" charset="0"/>
                <a:cs typeface="Times New Roman" pitchFamily="18" charset="0"/>
              </a:rPr>
              <a:t>Chế</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độ</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đẳng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cấp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trong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hội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Ấn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Độ</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cổ</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đại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phân</a:t>
            </a:r>
            <a:r>
              <a:rPr lang="en-US" sz="2400" b="1" dirty="0" smtClean="0">
                <a:solidFill>
                  <a:srgbClr val="FF0000"/>
                </a:solidFill>
                <a:latin typeface="Times New Roman" pitchFamily="18" charset="0"/>
                <a:cs typeface="Times New Roman" pitchFamily="18" charset="0"/>
              </a:rPr>
              <a:t> chia </a:t>
            </a:r>
            <a:r>
              <a:rPr lang="en-US" sz="2400" b="1" dirty="0" err="1" smtClean="0">
                <a:solidFill>
                  <a:srgbClr val="FF0000"/>
                </a:solidFill>
                <a:latin typeface="Times New Roman" pitchFamily="18" charset="0"/>
                <a:cs typeface="Times New Roman" pitchFamily="18" charset="0"/>
              </a:rPr>
              <a:t>dựa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cơ</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sở</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nào</a:t>
            </a:r>
            <a:r>
              <a:rPr lang="en-US" sz="2400" b="1" dirty="0" smtClean="0">
                <a:solidFill>
                  <a:srgbClr val="FF0000"/>
                </a:solidFill>
                <a:latin typeface="Times New Roman" pitchFamily="18" charset="0"/>
                <a:cs typeface="Times New Roman" pitchFamily="18" charset="0"/>
              </a:rPr>
              <a:t> ?</a:t>
            </a:r>
            <a:br>
              <a:rPr lang="en-US" sz="2400" b="1" dirty="0" smtClean="0">
                <a:solidFill>
                  <a:srgbClr val="FF0000"/>
                </a:solidFill>
                <a:latin typeface="Times New Roman" pitchFamily="18" charset="0"/>
                <a:cs typeface="Times New Roman" pitchFamily="18" charset="0"/>
              </a:rPr>
            </a:br>
            <a:endParaRPr lang="vi-VN" sz="2400" b="1" dirty="0">
              <a:solidFill>
                <a:srgbClr val="FF0000"/>
              </a:solidFill>
              <a:latin typeface="Times New Roman" pitchFamily="18" charset="0"/>
              <a:cs typeface="Times New Roman" pitchFamily="18" charset="0"/>
            </a:endParaRPr>
          </a:p>
        </p:txBody>
      </p:sp>
      <p:sp>
        <p:nvSpPr>
          <p:cNvPr id="1068" name="Google Shape;1068;p39"/>
          <p:cNvSpPr txBox="1">
            <a:spLocks noGrp="1"/>
          </p:cNvSpPr>
          <p:nvPr>
            <p:ph type="title" idx="2"/>
          </p:nvPr>
        </p:nvSpPr>
        <p:spPr>
          <a:xfrm>
            <a:off x="685800" y="361950"/>
            <a:ext cx="5486400" cy="685800"/>
          </a:xfrm>
          <a:prstGeom prst="rect">
            <a:avLst/>
          </a:prstGeom>
        </p:spPr>
        <p:txBody>
          <a:bodyPr spcFirstLastPara="1" wrap="square" lIns="91425" tIns="91425" rIns="91425" bIns="91425" anchor="b" anchorCtr="0">
            <a:noAutofit/>
          </a:bodyPr>
          <a:lstStyle/>
          <a:p>
            <a:pPr lvl="0"/>
            <a:r>
              <a:rPr lang="en-US" sz="3200" b="1" dirty="0">
                <a:solidFill>
                  <a:srgbClr val="FF0000"/>
                </a:solidFill>
                <a:latin typeface="Times New Roman (Headings)"/>
              </a:rPr>
              <a:t>II. </a:t>
            </a:r>
            <a:r>
              <a:rPr lang="en-US" sz="3200" b="1" dirty="0" smtClean="0">
                <a:solidFill>
                  <a:srgbClr val="FF0000"/>
                </a:solidFill>
                <a:latin typeface="Times New Roman (Headings)"/>
              </a:rPr>
              <a:t>XÃ HỘI ẤN ĐỘ CỔ ĐẠI</a:t>
            </a:r>
            <a:endParaRPr sz="3200" b="1" dirty="0">
              <a:solidFill>
                <a:srgbClr val="FF0000"/>
              </a:solidFill>
              <a:latin typeface="Times New Roman (Headings)"/>
            </a:endParaRPr>
          </a:p>
        </p:txBody>
      </p:sp>
      <p:sp>
        <p:nvSpPr>
          <p:cNvPr id="2" name="TextBox 1"/>
          <p:cNvSpPr txBox="1"/>
          <p:nvPr/>
        </p:nvSpPr>
        <p:spPr>
          <a:xfrm>
            <a:off x="685800" y="1885950"/>
            <a:ext cx="7772400" cy="2585323"/>
          </a:xfrm>
          <a:prstGeom prst="rect">
            <a:avLst/>
          </a:prstGeom>
          <a:noFill/>
        </p:spPr>
        <p:txBody>
          <a:bodyPr wrap="square" rtlCol="0">
            <a:spAutoFit/>
          </a:bodyPr>
          <a:lstStyle/>
          <a:p>
            <a:r>
              <a:rPr lang="en-US" sz="1800" b="1" dirty="0" err="1" smtClean="0">
                <a:latin typeface="Times New Roman (Headings)"/>
              </a:rPr>
              <a:t>Khoảng</a:t>
            </a:r>
            <a:r>
              <a:rPr lang="en-US" sz="1800" b="1" dirty="0" smtClean="0">
                <a:latin typeface="Times New Roman (Headings)"/>
              </a:rPr>
              <a:t> 2500 </a:t>
            </a:r>
            <a:r>
              <a:rPr lang="en-US" sz="1800" b="1" dirty="0" err="1" smtClean="0">
                <a:latin typeface="Times New Roman (Headings)"/>
              </a:rPr>
              <a:t>năm</a:t>
            </a:r>
            <a:r>
              <a:rPr lang="en-US" sz="1800" b="1" dirty="0" smtClean="0">
                <a:latin typeface="Times New Roman (Headings)"/>
              </a:rPr>
              <a:t> TCN, </a:t>
            </a:r>
            <a:r>
              <a:rPr lang="en-US" sz="1800" b="1" dirty="0" err="1" smtClean="0">
                <a:latin typeface="Times New Roman (Headings)"/>
              </a:rPr>
              <a:t>Người</a:t>
            </a:r>
            <a:r>
              <a:rPr lang="en-US" sz="1800" b="1" dirty="0" smtClean="0">
                <a:latin typeface="Times New Roman (Headings)"/>
              </a:rPr>
              <a:t> </a:t>
            </a:r>
            <a:r>
              <a:rPr lang="en-US" sz="1800" b="1" dirty="0" err="1" smtClean="0">
                <a:latin typeface="Times New Roman (Headings)"/>
              </a:rPr>
              <a:t>bản</a:t>
            </a:r>
            <a:r>
              <a:rPr lang="en-US" sz="1800" b="1" dirty="0" smtClean="0">
                <a:latin typeface="Times New Roman (Headings)"/>
              </a:rPr>
              <a:t> </a:t>
            </a:r>
            <a:r>
              <a:rPr lang="en-US" sz="1800" b="1" dirty="0" err="1" smtClean="0">
                <a:latin typeface="Times New Roman (Headings)"/>
              </a:rPr>
              <a:t>địa</a:t>
            </a:r>
            <a:r>
              <a:rPr lang="en-US" sz="1800" b="1" dirty="0" smtClean="0">
                <a:latin typeface="Times New Roman (Headings)"/>
              </a:rPr>
              <a:t> </a:t>
            </a:r>
            <a:r>
              <a:rPr lang="en-US" sz="1800" b="1" dirty="0" err="1" smtClean="0">
                <a:latin typeface="Times New Roman (Headings)"/>
              </a:rPr>
              <a:t>Đra</a:t>
            </a:r>
            <a:r>
              <a:rPr lang="en-US" sz="1800" b="1" dirty="0" smtClean="0">
                <a:latin typeface="Times New Roman (Headings)"/>
              </a:rPr>
              <a:t>-vi-</a:t>
            </a:r>
            <a:r>
              <a:rPr lang="en-US" sz="1800" b="1" dirty="0" err="1" smtClean="0">
                <a:latin typeface="Times New Roman (Headings)"/>
              </a:rPr>
              <a:t>đa</a:t>
            </a:r>
            <a:r>
              <a:rPr lang="en-US" sz="1800" b="1" dirty="0" smtClean="0">
                <a:latin typeface="Times New Roman (Headings)"/>
              </a:rPr>
              <a:t> (</a:t>
            </a:r>
            <a:r>
              <a:rPr lang="en-US" sz="1800" b="1" dirty="0" err="1" smtClean="0">
                <a:latin typeface="Times New Roman (Headings)"/>
              </a:rPr>
              <a:t>Dravida</a:t>
            </a:r>
            <a:r>
              <a:rPr lang="en-US" sz="1800" b="1" dirty="0" smtClean="0">
                <a:latin typeface="Times New Roman (Headings)"/>
              </a:rPr>
              <a:t>) </a:t>
            </a:r>
            <a:r>
              <a:rPr lang="en-US" sz="1800" b="1" dirty="0" smtClean="0">
                <a:solidFill>
                  <a:srgbClr val="0070C0"/>
                </a:solidFill>
                <a:latin typeface="Times New Roman (Headings)"/>
              </a:rPr>
              <a:t>da </a:t>
            </a:r>
            <a:r>
              <a:rPr lang="en-US" sz="1800" b="1" dirty="0" err="1" smtClean="0">
                <a:solidFill>
                  <a:srgbClr val="0070C0"/>
                </a:solidFill>
                <a:latin typeface="Times New Roman (Headings)"/>
              </a:rPr>
              <a:t>sẫm</a:t>
            </a:r>
            <a:r>
              <a:rPr lang="en-US" sz="1800" b="1" dirty="0" smtClean="0">
                <a:solidFill>
                  <a:srgbClr val="0070C0"/>
                </a:solidFill>
                <a:latin typeface="Times New Roman (Headings)"/>
              </a:rPr>
              <a:t> </a:t>
            </a:r>
            <a:r>
              <a:rPr lang="en-US" sz="1800" b="1" dirty="0" err="1" smtClean="0">
                <a:solidFill>
                  <a:srgbClr val="0070C0"/>
                </a:solidFill>
                <a:latin typeface="Times New Roman (Headings)"/>
              </a:rPr>
              <a:t>màu</a:t>
            </a:r>
            <a:r>
              <a:rPr lang="en-US" sz="1800" b="1" dirty="0" smtClean="0">
                <a:latin typeface="Times New Roman (Headings)"/>
              </a:rPr>
              <a:t>, </a:t>
            </a:r>
            <a:r>
              <a:rPr lang="en-US" sz="1800" b="1" dirty="0" err="1" smtClean="0">
                <a:latin typeface="Times New Roman (Headings)"/>
              </a:rPr>
              <a:t>xây</a:t>
            </a:r>
            <a:r>
              <a:rPr lang="en-US" sz="1800" b="1" dirty="0" smtClean="0">
                <a:latin typeface="Times New Roman (Headings)"/>
              </a:rPr>
              <a:t> </a:t>
            </a:r>
            <a:r>
              <a:rPr lang="en-US" sz="1800" b="1" dirty="0" err="1" smtClean="0">
                <a:latin typeface="Times New Roman (Headings)"/>
              </a:rPr>
              <a:t>dựng</a:t>
            </a:r>
            <a:r>
              <a:rPr lang="en-US" sz="1800" b="1" dirty="0" smtClean="0">
                <a:latin typeface="Times New Roman (Headings)"/>
              </a:rPr>
              <a:t> </a:t>
            </a:r>
            <a:r>
              <a:rPr lang="en-US" sz="1800" b="1" dirty="0" err="1" smtClean="0">
                <a:latin typeface="Times New Roman (Headings)"/>
              </a:rPr>
              <a:t>những</a:t>
            </a:r>
            <a:r>
              <a:rPr lang="en-US" sz="1800" b="1" dirty="0" smtClean="0">
                <a:latin typeface="Times New Roman (Headings)"/>
              </a:rPr>
              <a:t> </a:t>
            </a:r>
            <a:r>
              <a:rPr lang="en-US" sz="1800" b="1" dirty="0" err="1" smtClean="0">
                <a:latin typeface="Times New Roman (Headings)"/>
              </a:rPr>
              <a:t>thành</a:t>
            </a:r>
            <a:r>
              <a:rPr lang="en-US" sz="1800" b="1" dirty="0" smtClean="0">
                <a:latin typeface="Times New Roman (Headings)"/>
              </a:rPr>
              <a:t> </a:t>
            </a:r>
            <a:r>
              <a:rPr lang="en-US" sz="1800" b="1" dirty="0" err="1" smtClean="0">
                <a:latin typeface="Times New Roman (Headings)"/>
              </a:rPr>
              <a:t>thị</a:t>
            </a:r>
            <a:r>
              <a:rPr lang="en-US" sz="1800" b="1" dirty="0" smtClean="0">
                <a:latin typeface="Times New Roman (Headings)"/>
              </a:rPr>
              <a:t> </a:t>
            </a:r>
            <a:r>
              <a:rPr lang="en-US" sz="1800" b="1" dirty="0" err="1" smtClean="0">
                <a:latin typeface="Times New Roman (Headings)"/>
              </a:rPr>
              <a:t>dọc</a:t>
            </a:r>
            <a:r>
              <a:rPr lang="en-US" sz="1800" b="1" dirty="0" smtClean="0">
                <a:latin typeface="Times New Roman (Headings)"/>
              </a:rPr>
              <a:t> </a:t>
            </a:r>
            <a:r>
              <a:rPr lang="en-US" sz="1800" b="1" dirty="0" err="1" smtClean="0">
                <a:latin typeface="Times New Roman (Headings)"/>
              </a:rPr>
              <a:t>sông</a:t>
            </a:r>
            <a:r>
              <a:rPr lang="en-US" sz="1800" b="1" dirty="0" smtClean="0">
                <a:latin typeface="Times New Roman (Headings)"/>
              </a:rPr>
              <a:t> </a:t>
            </a:r>
            <a:r>
              <a:rPr lang="en-US" sz="1800" b="1" dirty="0" err="1" smtClean="0">
                <a:latin typeface="Times New Roman (Headings)"/>
              </a:rPr>
              <a:t>Ấn</a:t>
            </a:r>
            <a:r>
              <a:rPr lang="en-US" sz="1800" b="1" dirty="0" smtClean="0">
                <a:latin typeface="Times New Roman (Headings)"/>
              </a:rPr>
              <a:t>. </a:t>
            </a:r>
            <a:r>
              <a:rPr lang="vi-VN" sz="1800" b="1" dirty="0" smtClean="0">
                <a:latin typeface="Times New Roman (Headings)"/>
              </a:rPr>
              <a:t>Người </a:t>
            </a:r>
            <a:r>
              <a:rPr lang="vi-VN" sz="1800" b="1" dirty="0">
                <a:latin typeface="Times New Roman (Headings)"/>
              </a:rPr>
              <a:t>Đra-vi-đa: được biết đến là chủ nhân của nền văn minh ven bờ sông Ấn - nền văn minh cổ xưa nhất </a:t>
            </a:r>
            <a:r>
              <a:rPr lang="vi-VN" sz="1800" b="1">
                <a:latin typeface="Times New Roman (Headings)"/>
              </a:rPr>
              <a:t>ở </a:t>
            </a:r>
            <a:r>
              <a:rPr lang="en-US" sz="1800" b="1" smtClean="0">
                <a:latin typeface="Times New Roman (Headings)"/>
              </a:rPr>
              <a:t>Ấ</a:t>
            </a:r>
            <a:r>
              <a:rPr lang="vi-VN" sz="1800" b="1" smtClean="0">
                <a:latin typeface="Times New Roman (Headings)"/>
              </a:rPr>
              <a:t>n </a:t>
            </a:r>
            <a:r>
              <a:rPr lang="vi-VN" sz="1800" b="1" dirty="0">
                <a:latin typeface="Times New Roman (Headings)"/>
              </a:rPr>
              <a:t>Độ. Ngày nay, họ là những tộc người thiểu số cư trú ở miền Nam bán đảo Ấn Độ.</a:t>
            </a:r>
            <a:endParaRPr lang="en-US" sz="1800" b="1" dirty="0">
              <a:latin typeface="Times New Roman (Headings)"/>
            </a:endParaRPr>
          </a:p>
          <a:p>
            <a:r>
              <a:rPr lang="en-US" sz="1800" b="1" dirty="0" smtClean="0">
                <a:latin typeface="Times New Roman (Headings)"/>
              </a:rPr>
              <a:t>=&gt;  </a:t>
            </a:r>
            <a:r>
              <a:rPr lang="en-US" sz="1800" b="1" dirty="0" err="1" smtClean="0">
                <a:latin typeface="Times New Roman (Headings)"/>
              </a:rPr>
              <a:t>Khoảng</a:t>
            </a:r>
            <a:r>
              <a:rPr lang="en-US" sz="1800" b="1" dirty="0" smtClean="0">
                <a:latin typeface="Times New Roman (Headings)"/>
              </a:rPr>
              <a:t> </a:t>
            </a:r>
            <a:r>
              <a:rPr lang="en-US" sz="1800" b="1" smtClean="0">
                <a:latin typeface="Times New Roman (Headings)"/>
              </a:rPr>
              <a:t>1500 </a:t>
            </a:r>
            <a:r>
              <a:rPr lang="en-US" sz="1800" b="1" smtClean="0">
                <a:latin typeface="Times New Roman (Headings)"/>
              </a:rPr>
              <a:t>TCN, </a:t>
            </a:r>
            <a:r>
              <a:rPr lang="en-US" sz="1800" b="1" dirty="0" err="1" smtClean="0">
                <a:latin typeface="Times New Roman (Headings)"/>
              </a:rPr>
              <a:t>người</a:t>
            </a:r>
            <a:r>
              <a:rPr lang="en-US" sz="1800" b="1" dirty="0" smtClean="0">
                <a:latin typeface="Times New Roman (Headings)"/>
              </a:rPr>
              <a:t> A-</a:t>
            </a:r>
            <a:r>
              <a:rPr lang="en-US" sz="1800" b="1" dirty="0" err="1" smtClean="0">
                <a:latin typeface="Times New Roman (Headings)"/>
              </a:rPr>
              <a:t>ri</a:t>
            </a:r>
            <a:r>
              <a:rPr lang="en-US" sz="1800" b="1" dirty="0" smtClean="0">
                <a:latin typeface="Times New Roman (Headings)"/>
              </a:rPr>
              <a:t>-a (</a:t>
            </a:r>
            <a:r>
              <a:rPr lang="en-US" sz="1800" b="1" dirty="0" err="1" smtClean="0">
                <a:latin typeface="Times New Roman (Headings)"/>
              </a:rPr>
              <a:t>Arya</a:t>
            </a:r>
            <a:r>
              <a:rPr lang="en-US" sz="1800" b="1" dirty="0" smtClean="0">
                <a:latin typeface="Times New Roman (Headings)"/>
              </a:rPr>
              <a:t>) </a:t>
            </a:r>
            <a:r>
              <a:rPr lang="en-US" sz="1800" b="1" dirty="0" smtClean="0">
                <a:solidFill>
                  <a:srgbClr val="0070C0"/>
                </a:solidFill>
                <a:latin typeface="Times New Roman (Headings)"/>
              </a:rPr>
              <a:t>da </a:t>
            </a:r>
            <a:r>
              <a:rPr lang="en-US" sz="1800" b="1" dirty="0" err="1" smtClean="0">
                <a:solidFill>
                  <a:srgbClr val="0070C0"/>
                </a:solidFill>
                <a:latin typeface="Times New Roman (Headings)"/>
              </a:rPr>
              <a:t>trắng</a:t>
            </a:r>
            <a:r>
              <a:rPr lang="en-US" sz="1800" b="1" dirty="0" smtClean="0">
                <a:solidFill>
                  <a:srgbClr val="0070C0"/>
                </a:solidFill>
                <a:latin typeface="Times New Roman (Headings)"/>
              </a:rPr>
              <a:t> </a:t>
            </a:r>
            <a:r>
              <a:rPr lang="en-US" sz="1800" b="1" dirty="0" err="1" smtClean="0">
                <a:latin typeface="Times New Roman (Headings)"/>
              </a:rPr>
              <a:t>từ</a:t>
            </a:r>
            <a:r>
              <a:rPr lang="en-US" sz="1800" b="1" dirty="0" smtClean="0">
                <a:latin typeface="Times New Roman (Headings)"/>
              </a:rPr>
              <a:t> </a:t>
            </a:r>
            <a:r>
              <a:rPr lang="en-US" sz="1800" b="1" dirty="0" err="1" smtClean="0">
                <a:latin typeface="Times New Roman (Headings)"/>
              </a:rPr>
              <a:t>vùng</a:t>
            </a:r>
            <a:r>
              <a:rPr lang="en-US" sz="1800" b="1" dirty="0" smtClean="0">
                <a:latin typeface="Times New Roman (Headings)"/>
              </a:rPr>
              <a:t> </a:t>
            </a:r>
            <a:r>
              <a:rPr lang="en-US" sz="1800" b="1" dirty="0" err="1" smtClean="0">
                <a:latin typeface="Times New Roman (Headings)"/>
              </a:rPr>
              <a:t>Trung</a:t>
            </a:r>
            <a:r>
              <a:rPr lang="en-US" sz="1800" b="1" dirty="0" smtClean="0">
                <a:latin typeface="Times New Roman (Headings)"/>
              </a:rPr>
              <a:t> Á di </a:t>
            </a:r>
            <a:r>
              <a:rPr lang="en-US" sz="1800" b="1" dirty="0" err="1" smtClean="0">
                <a:latin typeface="Times New Roman (Headings)"/>
              </a:rPr>
              <a:t>cư</a:t>
            </a:r>
            <a:r>
              <a:rPr lang="en-US" sz="1800" b="1" dirty="0" smtClean="0">
                <a:latin typeface="Times New Roman (Headings)"/>
              </a:rPr>
              <a:t> </a:t>
            </a:r>
            <a:r>
              <a:rPr lang="en-US" sz="1800" b="1" dirty="0" err="1" smtClean="0">
                <a:latin typeface="Times New Roman (Headings)"/>
              </a:rPr>
              <a:t>vào</a:t>
            </a:r>
            <a:r>
              <a:rPr lang="en-US" sz="1800" b="1" dirty="0" smtClean="0">
                <a:latin typeface="Times New Roman (Headings)"/>
              </a:rPr>
              <a:t> </a:t>
            </a:r>
            <a:r>
              <a:rPr lang="en-US" sz="1800" b="1" dirty="0" err="1" smtClean="0">
                <a:latin typeface="Times New Roman (Headings)"/>
              </a:rPr>
              <a:t>Bắc</a:t>
            </a:r>
            <a:r>
              <a:rPr lang="en-US" sz="1800" b="1" dirty="0" smtClean="0">
                <a:latin typeface="Times New Roman (Headings)"/>
              </a:rPr>
              <a:t> </a:t>
            </a:r>
            <a:r>
              <a:rPr lang="en-US" sz="1800" b="1" dirty="0" err="1" smtClean="0">
                <a:latin typeface="Times New Roman (Headings)"/>
              </a:rPr>
              <a:t>Ấn</a:t>
            </a:r>
            <a:r>
              <a:rPr lang="en-US" sz="1800" b="1" dirty="0" smtClean="0">
                <a:latin typeface="Times New Roman (Headings)"/>
              </a:rPr>
              <a:t>, </a:t>
            </a:r>
            <a:r>
              <a:rPr lang="en-US" sz="1800" b="1" dirty="0" err="1" smtClean="0">
                <a:latin typeface="Times New Roman (Headings)"/>
              </a:rPr>
              <a:t>thống</a:t>
            </a:r>
            <a:r>
              <a:rPr lang="en-US" sz="1800" b="1" dirty="0" smtClean="0">
                <a:latin typeface="Times New Roman (Headings)"/>
              </a:rPr>
              <a:t> </a:t>
            </a:r>
            <a:r>
              <a:rPr lang="en-US" sz="1800" b="1" dirty="0" err="1" smtClean="0">
                <a:latin typeface="Times New Roman (Headings)"/>
              </a:rPr>
              <a:t>trị</a:t>
            </a:r>
            <a:r>
              <a:rPr lang="en-US" sz="1800" b="1" dirty="0" smtClean="0">
                <a:latin typeface="Times New Roman (Headings)"/>
              </a:rPr>
              <a:t> </a:t>
            </a:r>
            <a:r>
              <a:rPr lang="en-US" sz="1800" b="1" err="1" smtClean="0">
                <a:latin typeface="Times New Roman (Headings)"/>
              </a:rPr>
              <a:t>người</a:t>
            </a:r>
            <a:r>
              <a:rPr lang="en-US" sz="1800" b="1" smtClean="0">
                <a:latin typeface="Times New Roman (Headings)"/>
              </a:rPr>
              <a:t> </a:t>
            </a:r>
            <a:r>
              <a:rPr lang="en-US" sz="1800" b="1" dirty="0" err="1" smtClean="0">
                <a:latin typeface="Times New Roman (Headings)"/>
              </a:rPr>
              <a:t>Đ</a:t>
            </a:r>
            <a:r>
              <a:rPr lang="en-US" sz="1800" b="1" smtClean="0">
                <a:latin typeface="Times New Roman (Headings)"/>
              </a:rPr>
              <a:t>ra-vi-da </a:t>
            </a:r>
            <a:r>
              <a:rPr lang="en-US" sz="1800" b="1" dirty="0" err="1" smtClean="0">
                <a:latin typeface="Times New Roman (Headings)"/>
              </a:rPr>
              <a:t>thiết</a:t>
            </a:r>
            <a:r>
              <a:rPr lang="en-US" sz="1800" b="1" dirty="0" smtClean="0">
                <a:latin typeface="Times New Roman (Headings)"/>
              </a:rPr>
              <a:t> </a:t>
            </a:r>
            <a:r>
              <a:rPr lang="en-US" sz="1800" b="1" dirty="0" err="1" smtClean="0">
                <a:latin typeface="Times New Roman (Headings)"/>
              </a:rPr>
              <a:t>lập</a:t>
            </a:r>
            <a:r>
              <a:rPr lang="en-US" sz="1800" b="1" dirty="0" smtClean="0">
                <a:latin typeface="Times New Roman (Headings)"/>
              </a:rPr>
              <a:t> </a:t>
            </a:r>
            <a:r>
              <a:rPr lang="en-US" sz="1800" b="1" dirty="0" err="1" smtClean="0">
                <a:latin typeface="Times New Roman (Headings)"/>
              </a:rPr>
              <a:t>chế</a:t>
            </a:r>
            <a:r>
              <a:rPr lang="en-US" sz="1800" b="1" dirty="0" smtClean="0">
                <a:latin typeface="Times New Roman (Headings)"/>
              </a:rPr>
              <a:t> </a:t>
            </a:r>
            <a:r>
              <a:rPr lang="en-US" sz="1800" b="1" dirty="0" err="1" smtClean="0">
                <a:latin typeface="Times New Roman (Headings)"/>
              </a:rPr>
              <a:t>độ</a:t>
            </a:r>
            <a:r>
              <a:rPr lang="en-US" sz="1800" b="1" dirty="0" smtClean="0">
                <a:latin typeface="Times New Roman (Headings)"/>
              </a:rPr>
              <a:t> </a:t>
            </a:r>
            <a:r>
              <a:rPr lang="en-US" sz="1800" b="1" dirty="0" err="1" smtClean="0">
                <a:latin typeface="Times New Roman (Headings)"/>
              </a:rPr>
              <a:t>đẳng</a:t>
            </a:r>
            <a:r>
              <a:rPr lang="en-US" sz="1800" b="1" dirty="0" smtClean="0">
                <a:latin typeface="Times New Roman (Headings)"/>
              </a:rPr>
              <a:t> </a:t>
            </a:r>
            <a:r>
              <a:rPr lang="en-US" sz="1800" b="1" dirty="0" err="1" smtClean="0">
                <a:latin typeface="Times New Roman (Headings)"/>
              </a:rPr>
              <a:t>cấp</a:t>
            </a:r>
            <a:r>
              <a:rPr lang="en-US" sz="1800" b="1" dirty="0" smtClean="0">
                <a:latin typeface="Times New Roman (Headings)"/>
              </a:rPr>
              <a:t> </a:t>
            </a:r>
            <a:r>
              <a:rPr lang="en-US" sz="1800" b="1" dirty="0" err="1" smtClean="0">
                <a:latin typeface="Times New Roman (Headings)"/>
              </a:rPr>
              <a:t>dựa</a:t>
            </a:r>
            <a:r>
              <a:rPr lang="en-US" sz="1800" b="1" dirty="0" smtClean="0">
                <a:latin typeface="Times New Roman (Headings)"/>
              </a:rPr>
              <a:t> </a:t>
            </a:r>
            <a:r>
              <a:rPr lang="en-US" sz="1800" b="1" dirty="0" err="1" smtClean="0">
                <a:latin typeface="Times New Roman (Headings)"/>
              </a:rPr>
              <a:t>trên</a:t>
            </a:r>
            <a:r>
              <a:rPr lang="en-US" sz="1800" b="1" dirty="0" smtClean="0">
                <a:latin typeface="Times New Roman (Headings)"/>
              </a:rPr>
              <a:t> </a:t>
            </a:r>
            <a:r>
              <a:rPr lang="en-US" sz="1800" b="1" dirty="0" err="1" smtClean="0">
                <a:latin typeface="Times New Roman (Headings)"/>
              </a:rPr>
              <a:t>sự</a:t>
            </a:r>
            <a:r>
              <a:rPr lang="en-US" sz="1800" b="1" dirty="0" smtClean="0">
                <a:latin typeface="Times New Roman (Headings)"/>
              </a:rPr>
              <a:t> </a:t>
            </a:r>
            <a:r>
              <a:rPr lang="en-US" sz="1800" b="1" dirty="0" err="1" smtClean="0">
                <a:latin typeface="Times New Roman (Headings)"/>
              </a:rPr>
              <a:t>phân</a:t>
            </a:r>
            <a:r>
              <a:rPr lang="en-US" sz="1800" b="1" dirty="0" smtClean="0">
                <a:latin typeface="Times New Roman (Headings)"/>
              </a:rPr>
              <a:t> </a:t>
            </a:r>
            <a:r>
              <a:rPr lang="en-US" sz="1800" b="1" dirty="0" err="1" smtClean="0">
                <a:latin typeface="Times New Roman (Headings)"/>
              </a:rPr>
              <a:t>biệt</a:t>
            </a:r>
            <a:r>
              <a:rPr lang="en-US" sz="1800" b="1" dirty="0" smtClean="0">
                <a:latin typeface="Times New Roman (Headings)"/>
              </a:rPr>
              <a:t> </a:t>
            </a:r>
            <a:r>
              <a:rPr lang="en-US" sz="1800" b="1" dirty="0" err="1" smtClean="0">
                <a:latin typeface="Times New Roman (Headings)"/>
              </a:rPr>
              <a:t>chủng</a:t>
            </a:r>
            <a:r>
              <a:rPr lang="en-US" sz="1800" b="1" dirty="0" smtClean="0">
                <a:latin typeface="Times New Roman (Headings)"/>
              </a:rPr>
              <a:t> </a:t>
            </a:r>
            <a:r>
              <a:rPr lang="en-US" sz="1800" b="1" dirty="0" err="1" smtClean="0">
                <a:latin typeface="Times New Roman (Headings)"/>
              </a:rPr>
              <a:t>tộc</a:t>
            </a:r>
            <a:r>
              <a:rPr lang="en-US" sz="1800" b="1" dirty="0" smtClean="0">
                <a:latin typeface="Times New Roman (Headings)"/>
              </a:rPr>
              <a:t> </a:t>
            </a:r>
            <a:r>
              <a:rPr lang="en-US" sz="1800" b="1" dirty="0" err="1" smtClean="0">
                <a:latin typeface="Times New Roman (Headings)"/>
              </a:rPr>
              <a:t>giữa</a:t>
            </a:r>
            <a:r>
              <a:rPr lang="en-US" sz="1800" b="1" dirty="0" smtClean="0">
                <a:latin typeface="Times New Roman (Headings)"/>
              </a:rPr>
              <a:t> </a:t>
            </a:r>
            <a:r>
              <a:rPr lang="en-US" sz="1800" b="1" dirty="0" err="1" smtClean="0">
                <a:latin typeface="Times New Roman (Headings)"/>
              </a:rPr>
              <a:t>người</a:t>
            </a:r>
            <a:r>
              <a:rPr lang="en-US" sz="1800" b="1" dirty="0" smtClean="0">
                <a:latin typeface="Times New Roman (Headings)"/>
              </a:rPr>
              <a:t> </a:t>
            </a:r>
            <a:r>
              <a:rPr lang="en-US" sz="1800" b="1" dirty="0" err="1" smtClean="0">
                <a:latin typeface="Times New Roman (Headings)"/>
              </a:rPr>
              <a:t>Đra</a:t>
            </a:r>
            <a:r>
              <a:rPr lang="en-US" sz="1800" b="1" dirty="0" smtClean="0">
                <a:latin typeface="Times New Roman (Headings)"/>
              </a:rPr>
              <a:t>-vi-</a:t>
            </a:r>
            <a:r>
              <a:rPr lang="en-US" sz="1800" b="1" dirty="0" err="1" smtClean="0">
                <a:latin typeface="Times New Roman (Headings)"/>
              </a:rPr>
              <a:t>đa</a:t>
            </a:r>
            <a:r>
              <a:rPr lang="en-US" sz="1800" b="1" dirty="0" smtClean="0">
                <a:latin typeface="Times New Roman (Headings)"/>
              </a:rPr>
              <a:t> </a:t>
            </a:r>
            <a:r>
              <a:rPr lang="en-US" sz="1800" b="1" dirty="0" err="1" smtClean="0">
                <a:latin typeface="Times New Roman (Headings)"/>
              </a:rPr>
              <a:t>và</a:t>
            </a:r>
            <a:r>
              <a:rPr lang="en-US" sz="1800" b="1" dirty="0" smtClean="0">
                <a:latin typeface="Times New Roman (Headings)"/>
              </a:rPr>
              <a:t> </a:t>
            </a:r>
            <a:r>
              <a:rPr lang="en-US" sz="1800" b="1" dirty="0" err="1" smtClean="0">
                <a:latin typeface="Times New Roman (Headings)"/>
              </a:rPr>
              <a:t>người</a:t>
            </a:r>
            <a:r>
              <a:rPr lang="en-US" sz="1800" b="1" dirty="0" smtClean="0">
                <a:latin typeface="Times New Roman (Headings)"/>
              </a:rPr>
              <a:t> A-</a:t>
            </a:r>
            <a:r>
              <a:rPr lang="en-US" sz="1800" b="1" dirty="0" err="1" smtClean="0">
                <a:latin typeface="Times New Roman (Headings)"/>
              </a:rPr>
              <a:t>ri</a:t>
            </a:r>
            <a:r>
              <a:rPr lang="en-US" sz="1800" b="1" dirty="0" smtClean="0">
                <a:latin typeface="Times New Roman (Headings)"/>
              </a:rPr>
              <a:t>-a </a:t>
            </a:r>
            <a:r>
              <a:rPr lang="en-US" sz="1800" b="1" dirty="0" err="1" smtClean="0">
                <a:latin typeface="Times New Roman (Headings)"/>
              </a:rPr>
              <a:t>gọi</a:t>
            </a:r>
            <a:r>
              <a:rPr lang="en-US" sz="1800" b="1" dirty="0" smtClean="0">
                <a:latin typeface="Times New Roman (Headings)"/>
              </a:rPr>
              <a:t> </a:t>
            </a:r>
            <a:r>
              <a:rPr lang="en-US" sz="1800" b="1" dirty="0" err="1" smtClean="0">
                <a:latin typeface="Times New Roman (Headings)"/>
              </a:rPr>
              <a:t>là</a:t>
            </a:r>
            <a:r>
              <a:rPr lang="en-US" sz="1800" b="1" dirty="0" smtClean="0">
                <a:latin typeface="Times New Roman (Headings)"/>
              </a:rPr>
              <a:t> </a:t>
            </a:r>
            <a:r>
              <a:rPr lang="vi-VN" sz="1800" b="1" dirty="0" smtClean="0">
                <a:latin typeface="Times New Roman (Headings)"/>
              </a:rPr>
              <a:t>chế </a:t>
            </a:r>
            <a:r>
              <a:rPr lang="vi-VN" sz="1800" b="1" dirty="0">
                <a:latin typeface="Times New Roman (Headings)"/>
              </a:rPr>
              <a:t>độ đẳng </a:t>
            </a:r>
            <a:r>
              <a:rPr lang="vi-VN" sz="1800" b="1">
                <a:latin typeface="Times New Roman (Headings)"/>
              </a:rPr>
              <a:t>cấp </a:t>
            </a:r>
            <a:r>
              <a:rPr lang="vi-VN" sz="1800" b="1" smtClean="0">
                <a:latin typeface="Times New Roman (Headings)"/>
              </a:rPr>
              <a:t>Vác-na</a:t>
            </a:r>
            <a:r>
              <a:rPr lang="en-US" sz="1800" b="1" smtClean="0">
                <a:latin typeface="Times New Roman (Headings)"/>
              </a:rPr>
              <a:t>.</a:t>
            </a:r>
            <a:endParaRPr lang="en-US" sz="1800" b="1" dirty="0">
              <a:latin typeface="Times New Roman (Headings)"/>
            </a:endParaRPr>
          </a:p>
        </p:txBody>
      </p:sp>
    </p:spTree>
    <p:extLst>
      <p:ext uri="{BB962C8B-B14F-4D97-AF65-F5344CB8AC3E}">
        <p14:creationId xmlns:p14="http://schemas.microsoft.com/office/powerpoint/2010/main" val="41198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7"/>
                                        </p:tgtEl>
                                        <p:attrNameLst>
                                          <p:attrName>style.visibility</p:attrName>
                                        </p:attrNameLst>
                                      </p:cBhvr>
                                      <p:to>
                                        <p:strVal val="visible"/>
                                      </p:to>
                                    </p:set>
                                    <p:animEffect transition="in" filter="fade">
                                      <p:cBhvr>
                                        <p:cTn id="7" dur="1000"/>
                                        <p:tgtEl>
                                          <p:spTgt spid="1067"/>
                                        </p:tgtEl>
                                      </p:cBhvr>
                                    </p:animEffect>
                                    <p:anim calcmode="lin" valueType="num">
                                      <p:cBhvr>
                                        <p:cTn id="8" dur="1000" fill="hold"/>
                                        <p:tgtEl>
                                          <p:spTgt spid="1067"/>
                                        </p:tgtEl>
                                        <p:attrNameLst>
                                          <p:attrName>ppt_x</p:attrName>
                                        </p:attrNameLst>
                                      </p:cBhvr>
                                      <p:tavLst>
                                        <p:tav tm="0">
                                          <p:val>
                                            <p:strVal val="#ppt_x"/>
                                          </p:val>
                                        </p:tav>
                                        <p:tav tm="100000">
                                          <p:val>
                                            <p:strVal val="#ppt_x"/>
                                          </p:val>
                                        </p:tav>
                                      </p:tavLst>
                                    </p:anim>
                                    <p:anim calcmode="lin" valueType="num">
                                      <p:cBhvr>
                                        <p:cTn id="9" dur="1000" fill="hold"/>
                                        <p:tgtEl>
                                          <p:spTgt spid="10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8" name="Google Shape;1068;p39"/>
          <p:cNvSpPr txBox="1">
            <a:spLocks noGrp="1"/>
          </p:cNvSpPr>
          <p:nvPr>
            <p:ph type="title" idx="2"/>
          </p:nvPr>
        </p:nvSpPr>
        <p:spPr>
          <a:xfrm>
            <a:off x="685800" y="514350"/>
            <a:ext cx="5486400" cy="685800"/>
          </a:xfrm>
          <a:prstGeom prst="rect">
            <a:avLst/>
          </a:prstGeom>
        </p:spPr>
        <p:txBody>
          <a:bodyPr spcFirstLastPara="1" wrap="square" lIns="91425" tIns="91425" rIns="91425" bIns="91425" anchor="b" anchorCtr="0">
            <a:noAutofit/>
          </a:bodyPr>
          <a:lstStyle/>
          <a:p>
            <a:pPr lvl="0"/>
            <a:r>
              <a:rPr lang="en-US" sz="3200" b="1" dirty="0">
                <a:solidFill>
                  <a:srgbClr val="FF0000"/>
                </a:solidFill>
                <a:latin typeface="Times New Roman (Headings)"/>
              </a:rPr>
              <a:t>II. </a:t>
            </a:r>
            <a:r>
              <a:rPr lang="en-US" sz="3200" b="1" dirty="0" smtClean="0">
                <a:solidFill>
                  <a:srgbClr val="FF0000"/>
                </a:solidFill>
                <a:latin typeface="Times New Roman (Headings)"/>
              </a:rPr>
              <a:t>XÃ HỘI ẤN ĐỘ CỔ ĐẠI</a:t>
            </a:r>
            <a:endParaRPr sz="3200" b="1" dirty="0">
              <a:solidFill>
                <a:srgbClr val="FF0000"/>
              </a:solidFill>
              <a:latin typeface="Times New Roman (Headings)"/>
            </a:endParaRPr>
          </a:p>
        </p:txBody>
      </p:sp>
      <p:sp>
        <p:nvSpPr>
          <p:cNvPr id="3" name="Rectangle 2"/>
          <p:cNvSpPr/>
          <p:nvPr/>
        </p:nvSpPr>
        <p:spPr>
          <a:xfrm>
            <a:off x="685800" y="1276350"/>
            <a:ext cx="7543800" cy="830997"/>
          </a:xfrm>
          <a:prstGeom prst="rect">
            <a:avLst/>
          </a:prstGeom>
        </p:spPr>
        <p:txBody>
          <a:bodyPr wrap="square">
            <a:spAutoFit/>
          </a:bodyPr>
          <a:lstStyle/>
          <a:p>
            <a:pPr algn="ctr"/>
            <a:r>
              <a:rPr lang="en-US" sz="2400" b="1" dirty="0">
                <a:solidFill>
                  <a:srgbClr val="FF0000"/>
                </a:solidFill>
                <a:latin typeface="Times New Roman" pitchFamily="18" charset="0"/>
                <a:cs typeface="Times New Roman" pitchFamily="18" charset="0"/>
              </a:rPr>
              <a:t>Qua </a:t>
            </a:r>
            <a:r>
              <a:rPr lang="en-US" sz="2400" b="1" dirty="0" err="1">
                <a:solidFill>
                  <a:srgbClr val="FF0000"/>
                </a:solidFill>
                <a:latin typeface="Times New Roman" pitchFamily="18" charset="0"/>
                <a:cs typeface="Times New Roman" pitchFamily="18" charset="0"/>
              </a:rPr>
              <a:t>sơ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đồ</a:t>
            </a:r>
            <a:r>
              <a:rPr lang="en-US" sz="2400" b="1" dirty="0">
                <a:solidFill>
                  <a:srgbClr val="FF0000"/>
                </a:solidFill>
                <a:latin typeface="Times New Roman" pitchFamily="18" charset="0"/>
                <a:cs typeface="Times New Roman" pitchFamily="18" charset="0"/>
              </a:rPr>
              <a:t> 8.2</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Em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Đẳng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cấp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cao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nhất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đẳng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cấp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thấp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nhất</a:t>
            </a:r>
            <a:r>
              <a:rPr lang="en-US" sz="2400" b="1" dirty="0">
                <a:solidFill>
                  <a:srgbClr val="FF0000"/>
                </a:solidFill>
                <a:latin typeface="Times New Roman" pitchFamily="18" charset="0"/>
                <a:cs typeface="Times New Roman" pitchFamily="18" charset="0"/>
              </a:rPr>
              <a:t> ?</a:t>
            </a:r>
            <a:endParaRPr lang="en-US" sz="2400" b="1" dirty="0">
              <a:solidFill>
                <a:srgbClr val="FF0000"/>
              </a:solidFill>
            </a:endParaRPr>
          </a:p>
        </p:txBody>
      </p:sp>
    </p:spTree>
    <p:extLst>
      <p:ext uri="{BB962C8B-B14F-4D97-AF65-F5344CB8AC3E}">
        <p14:creationId xmlns:p14="http://schemas.microsoft.com/office/powerpoint/2010/main" val="3043572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636070" y="1200150"/>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latin typeface="Times New Roman" pitchFamily="18" charset="0"/>
                <a:cs typeface="Times New Roman" pitchFamily="18" charset="0"/>
              </a:rPr>
              <a:t>NỘI DUNG CHÍNH</a:t>
            </a:r>
            <a:endParaRPr sz="3200" dirty="0">
              <a:latin typeface="Times New Roman" pitchFamily="18" charset="0"/>
              <a:cs typeface="Times New Roman" pitchFamily="18" charset="0"/>
            </a:endParaRPr>
          </a:p>
        </p:txBody>
      </p:sp>
      <p:sp>
        <p:nvSpPr>
          <p:cNvPr id="321" name="Google Shape;321;p29"/>
          <p:cNvSpPr txBox="1">
            <a:spLocks noGrp="1"/>
          </p:cNvSpPr>
          <p:nvPr>
            <p:ph type="body" idx="1"/>
          </p:nvPr>
        </p:nvSpPr>
        <p:spPr>
          <a:xfrm>
            <a:off x="685800" y="2114550"/>
            <a:ext cx="7772400" cy="17526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n-US" sz="3200" b="1" dirty="0" smtClean="0">
                <a:latin typeface="Times New Roman" pitchFamily="18" charset="0"/>
                <a:cs typeface="Times New Roman" pitchFamily="18" charset="0"/>
              </a:rPr>
              <a:t>I. </a:t>
            </a:r>
            <a:r>
              <a:rPr lang="en-US" sz="3200" b="1" dirty="0" err="1" smtClean="0">
                <a:latin typeface="Times New Roman" pitchFamily="18" charset="0"/>
                <a:cs typeface="Times New Roman" pitchFamily="18" charset="0"/>
              </a:rPr>
              <a:t>Điều</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kiện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tự</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nhiên</a:t>
            </a:r>
            <a:endParaRPr lang="en-US" sz="3200" b="1" dirty="0" smtClean="0">
              <a:latin typeface="Times New Roman" pitchFamily="18" charset="0"/>
              <a:cs typeface="Times New Roman" pitchFamily="18" charset="0"/>
            </a:endParaRPr>
          </a:p>
          <a:p>
            <a:pPr marL="0" indent="0" algn="just">
              <a:buClr>
                <a:schemeClr val="dk1"/>
              </a:buClr>
              <a:buSzPts val="1100"/>
              <a:buNone/>
            </a:pPr>
            <a:r>
              <a:rPr lang="vi-VN" sz="3200" b="1" dirty="0">
                <a:latin typeface="Times New Roman" pitchFamily="18" charset="0"/>
                <a:cs typeface="Times New Roman" pitchFamily="18" charset="0"/>
              </a:rPr>
              <a:t>II. Xã hội Ấn Độ cổ </a:t>
            </a:r>
            <a:r>
              <a:rPr lang="vi-VN" sz="3200" b="1" dirty="0" smtClean="0">
                <a:latin typeface="Times New Roman" pitchFamily="18" charset="0"/>
                <a:cs typeface="Times New Roman" pitchFamily="18" charset="0"/>
              </a:rPr>
              <a:t>đại</a:t>
            </a:r>
            <a:endParaRPr lang="en-US" sz="3200" b="1" dirty="0" smtClean="0">
              <a:latin typeface="Times New Roman" pitchFamily="18" charset="0"/>
              <a:cs typeface="Times New Roman" pitchFamily="18" charset="0"/>
            </a:endParaRPr>
          </a:p>
          <a:p>
            <a:pPr marL="0" indent="0" algn="just">
              <a:buClr>
                <a:schemeClr val="dk1"/>
              </a:buClr>
              <a:buSzPts val="1100"/>
              <a:buNone/>
            </a:pPr>
            <a:r>
              <a:rPr lang="vi-VN" sz="3200" b="1" dirty="0" smtClean="0">
                <a:latin typeface="Times New Roman" pitchFamily="18" charset="0"/>
                <a:cs typeface="Times New Roman" pitchFamily="18" charset="0"/>
              </a:rPr>
              <a:t>III.</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Những </a:t>
            </a:r>
            <a:r>
              <a:rPr lang="vi-VN" sz="3200" b="1" dirty="0">
                <a:latin typeface="Times New Roman" pitchFamily="18" charset="0"/>
                <a:cs typeface="Times New Roman" pitchFamily="18" charset="0"/>
              </a:rPr>
              <a:t>thành tựu văn hoá tiêu biểu</a:t>
            </a:r>
            <a:endParaRPr sz="3200" b="1" dirty="0">
              <a:latin typeface="Times New Roman" pitchFamily="18" charset="0"/>
              <a:cs typeface="Times New Roman" pitchFamily="18" charset="0"/>
            </a:endParaRPr>
          </a:p>
        </p:txBody>
      </p:sp>
      <p:sp>
        <p:nvSpPr>
          <p:cNvPr id="4" name="Google Shape;314;p28"/>
          <p:cNvSpPr txBox="1">
            <a:spLocks/>
          </p:cNvSpPr>
          <p:nvPr/>
        </p:nvSpPr>
        <p:spPr>
          <a:xfrm>
            <a:off x="611205" y="590550"/>
            <a:ext cx="8077200" cy="533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PT Serif"/>
              <a:buNone/>
              <a:defRPr sz="2800" b="1" i="0" u="none" strike="noStrike" cap="none">
                <a:solidFill>
                  <a:schemeClr val="dk2"/>
                </a:solidFill>
                <a:latin typeface="PT Serif"/>
                <a:ea typeface="PT Serif"/>
                <a:cs typeface="PT Serif"/>
                <a:sym typeface="PT Serif"/>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9pPr>
          </a:lstStyle>
          <a:p>
            <a:pPr algn="ctr"/>
            <a:r>
              <a:rPr lang="en-US" sz="4000" dirty="0" smtClean="0">
                <a:latin typeface="Times New Roman" pitchFamily="18" charset="0"/>
                <a:cs typeface="Times New Roman" pitchFamily="18" charset="0"/>
              </a:rPr>
              <a:t>BÀI 8 : ẤN ĐỘ CỔ ĐẠI</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706136" y="285750"/>
            <a:ext cx="8133064"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smtClean="0"/>
              <a:t>Sơ đồ các đẳng cấp trong xã hội Ấn Độ cổ đại</a:t>
            </a:r>
            <a:endParaRPr b="1" dirty="0"/>
          </a:p>
        </p:txBody>
      </p:sp>
      <p:grpSp>
        <p:nvGrpSpPr>
          <p:cNvPr id="200" name="Google Shape;200;p18"/>
          <p:cNvGrpSpPr/>
          <p:nvPr/>
        </p:nvGrpSpPr>
        <p:grpSpPr>
          <a:xfrm>
            <a:off x="3886630" y="972930"/>
            <a:ext cx="3243496" cy="1175038"/>
            <a:chOff x="4089338" y="859550"/>
            <a:chExt cx="3077362"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01</a:t>
                </a:r>
                <a:endParaRPr sz="170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91425" tIns="365750" rIns="91425" bIns="91425" anchor="ctr" anchorCtr="0">
              <a:noAutofit/>
            </a:bodyPr>
            <a:lstStyle/>
            <a:p>
              <a:pPr algn="ctr">
                <a:buSzPts val="1100"/>
              </a:pPr>
              <a:r>
                <a:rPr lang="en" sz="1300" b="1" dirty="0" smtClean="0">
                  <a:solidFill>
                    <a:srgbClr val="FFFFFF"/>
                  </a:solidFill>
                  <a:latin typeface="Roboto"/>
                  <a:ea typeface="Roboto"/>
                  <a:cs typeface="Roboto"/>
                  <a:sym typeface="Roboto"/>
                </a:rPr>
                <a:t>Bra-man</a:t>
              </a:r>
            </a:p>
            <a:p>
              <a:pPr algn="ctr">
                <a:buSzPts val="1100"/>
              </a:pPr>
              <a:r>
                <a:rPr lang="en" sz="1300" b="1" dirty="0" smtClean="0">
                  <a:solidFill>
                    <a:schemeClr val="tx1"/>
                  </a:solidFill>
                  <a:latin typeface="Roboto"/>
                  <a:ea typeface="Roboto"/>
                  <a:cs typeface="Roboto"/>
                  <a:sym typeface="Roboto"/>
                </a:rPr>
                <a:t>(Tăng lữ </a:t>
              </a:r>
              <a:r>
                <a:rPr lang="en" sz="1300" dirty="0" smtClean="0">
                  <a:solidFill>
                    <a:schemeClr val="tx1"/>
                  </a:solidFill>
                  <a:latin typeface="Roboto"/>
                  <a:ea typeface="Roboto"/>
                  <a:cs typeface="Roboto"/>
                  <a:sym typeface="Roboto"/>
                </a:rPr>
                <a:t>)</a:t>
              </a:r>
              <a:endParaRPr sz="1300" dirty="0">
                <a:solidFill>
                  <a:schemeClr val="tx1"/>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91425" tIns="91425" rIns="91425" bIns="91425" anchor="ctr" anchorCtr="0">
              <a:noAutofit/>
            </a:bodyPr>
            <a:lstStyle/>
            <a:p>
              <a:r>
                <a:rPr lang="en" sz="2000" b="1" dirty="0" smtClean="0">
                  <a:solidFill>
                    <a:srgbClr val="434343"/>
                  </a:solidFill>
                  <a:latin typeface="Fira Sans Extra Condensed Medium"/>
                  <a:ea typeface="Fira Sans Extra Condensed Medium"/>
                  <a:cs typeface="Fira Sans Extra Condensed Medium"/>
                  <a:sym typeface="Fira Sans Extra Condensed Medium"/>
                </a:rPr>
                <a:t>Bra-man</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101393" y="2010688"/>
            <a:ext cx="4428885" cy="1044979"/>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02</a:t>
                </a:r>
                <a:endParaRPr sz="170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365750" tIns="91425" rIns="365750" bIns="91425" anchor="ctr" anchorCtr="0">
              <a:noAutofit/>
            </a:bodyPr>
            <a:lstStyle/>
            <a:p>
              <a:pPr algn="ctr">
                <a:buSzPts val="1100"/>
              </a:pPr>
              <a:r>
                <a:rPr lang="en" sz="1300" b="1" dirty="0" smtClean="0">
                  <a:solidFill>
                    <a:srgbClr val="FFFFFF"/>
                  </a:solidFill>
                  <a:latin typeface="Roboto"/>
                  <a:ea typeface="Roboto"/>
                  <a:cs typeface="Roboto"/>
                  <a:sym typeface="Roboto"/>
                </a:rPr>
                <a:t>Ksa-tri-a</a:t>
              </a:r>
            </a:p>
            <a:p>
              <a:pPr algn="ctr">
                <a:buSzPts val="1100"/>
              </a:pPr>
              <a:r>
                <a:rPr lang="en" sz="1300" b="1" smtClean="0">
                  <a:solidFill>
                    <a:schemeClr val="tx1"/>
                  </a:solidFill>
                  <a:latin typeface="Roboto"/>
                  <a:ea typeface="Roboto"/>
                  <a:cs typeface="Roboto"/>
                  <a:sym typeface="Roboto"/>
                </a:rPr>
                <a:t>(Vương công – vũ sĩ)</a:t>
              </a:r>
              <a:endParaRPr sz="1300" b="1" dirty="0">
                <a:solidFill>
                  <a:schemeClr val="tx1"/>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91425" tIns="91425" rIns="91425" bIns="91425" anchor="ctr" anchorCtr="0">
              <a:noAutofit/>
            </a:bodyPr>
            <a:lstStyle/>
            <a:p>
              <a:pPr algn="r"/>
              <a:r>
                <a:rPr lang="en" sz="2000" b="1" dirty="0" smtClean="0">
                  <a:solidFill>
                    <a:srgbClr val="434343"/>
                  </a:solidFill>
                  <a:latin typeface="Fira Sans Extra Condensed Medium"/>
                  <a:ea typeface="Fira Sans Extra Condensed Medium"/>
                  <a:cs typeface="Fira Sans Extra Condensed Medium"/>
                  <a:sym typeface="Fira Sans Extra Condensed Medium"/>
                </a:rPr>
                <a:t>Ksa-tri-a</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2885516" y="2968362"/>
            <a:ext cx="5121675" cy="1000013"/>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03</a:t>
                </a:r>
                <a:endParaRPr sz="170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56706" y="2906648"/>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548625" tIns="91425" rIns="548625" bIns="91425" anchor="ctr" anchorCtr="0">
              <a:noAutofit/>
            </a:bodyPr>
            <a:lstStyle/>
            <a:p>
              <a:pPr algn="ctr">
                <a:buSzPts val="1100"/>
              </a:pPr>
              <a:r>
                <a:rPr lang="en-US" sz="1300" b="1" smtClean="0">
                  <a:solidFill>
                    <a:srgbClr val="FFFFFF"/>
                  </a:solidFill>
                  <a:latin typeface="Roboto"/>
                  <a:ea typeface="Roboto"/>
                  <a:cs typeface="Roboto"/>
                  <a:sym typeface="Roboto"/>
                </a:rPr>
                <a:t>Vai-si-a</a:t>
              </a:r>
            </a:p>
            <a:p>
              <a:pPr algn="ctr">
                <a:buSzPts val="1100"/>
              </a:pPr>
              <a:r>
                <a:rPr lang="en-US" sz="1300" b="1" smtClean="0">
                  <a:solidFill>
                    <a:srgbClr val="FFFF00"/>
                  </a:solidFill>
                  <a:latin typeface="Roboto"/>
                  <a:ea typeface="Roboto"/>
                  <a:cs typeface="Roboto"/>
                  <a:sym typeface="Roboto"/>
                </a:rPr>
                <a:t>Người bình dân</a:t>
              </a:r>
              <a:endParaRPr lang="en-US" sz="1300" b="1" dirty="0" smtClean="0">
                <a:solidFill>
                  <a:srgbClr val="FFFF00"/>
                </a:solidFill>
                <a:latin typeface="Roboto"/>
                <a:ea typeface="Roboto"/>
                <a:cs typeface="Roboto"/>
                <a:sym typeface="Roboto"/>
              </a:endParaRPr>
            </a:p>
            <a:p>
              <a:pPr algn="ctr">
                <a:buSzPts val="1100"/>
              </a:pPr>
              <a:r>
                <a:rPr lang="en-US" sz="1300" b="1" dirty="0" smtClean="0">
                  <a:solidFill>
                    <a:srgbClr val="FFFF00"/>
                  </a:solidFill>
                  <a:latin typeface="Roboto"/>
                  <a:ea typeface="Roboto"/>
                  <a:cs typeface="Roboto"/>
                  <a:sym typeface="Roboto"/>
                </a:rPr>
                <a:t>(</a:t>
              </a:r>
              <a:r>
                <a:rPr lang="en-US" sz="1300" b="1" dirty="0" err="1" smtClean="0">
                  <a:solidFill>
                    <a:srgbClr val="FFFF00"/>
                  </a:solidFill>
                  <a:latin typeface="Roboto"/>
                  <a:ea typeface="Roboto"/>
                  <a:cs typeface="Roboto"/>
                  <a:sym typeface="Roboto"/>
                </a:rPr>
                <a:t>Nông</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dân</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thương</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nhân</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thợ</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thủ</a:t>
              </a:r>
              <a:r>
                <a:rPr lang="en-US" sz="1300" b="1" dirty="0" smtClean="0">
                  <a:solidFill>
                    <a:srgbClr val="FFFF00"/>
                  </a:solidFill>
                  <a:latin typeface="Roboto"/>
                  <a:ea typeface="Roboto"/>
                  <a:cs typeface="Roboto"/>
                  <a:sym typeface="Roboto"/>
                </a:rPr>
                <a:t> </a:t>
              </a:r>
              <a:r>
                <a:rPr lang="en-US" sz="1300" b="1" dirty="0" err="1" smtClean="0">
                  <a:solidFill>
                    <a:srgbClr val="FFFF00"/>
                  </a:solidFill>
                  <a:latin typeface="Roboto"/>
                  <a:ea typeface="Roboto"/>
                  <a:cs typeface="Roboto"/>
                  <a:sym typeface="Roboto"/>
                </a:rPr>
                <a:t>công</a:t>
              </a:r>
              <a:r>
                <a:rPr lang="en-US" sz="1300" b="1" dirty="0" smtClean="0">
                  <a:solidFill>
                    <a:srgbClr val="FFFF00"/>
                  </a:solidFill>
                  <a:latin typeface="Roboto"/>
                  <a:ea typeface="Roboto"/>
                  <a:cs typeface="Roboto"/>
                  <a:sym typeface="Roboto"/>
                </a:rPr>
                <a:t>)</a:t>
              </a:r>
              <a:endParaRPr sz="1300" b="1" dirty="0">
                <a:solidFill>
                  <a:srgbClr val="FFFF00"/>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91425" tIns="91425" rIns="91425" bIns="91425" anchor="ctr" anchorCtr="0">
              <a:noAutofit/>
            </a:bodyPr>
            <a:lstStyle/>
            <a:p>
              <a:r>
                <a:rPr lang="en" sz="2000" b="1" dirty="0" smtClean="0">
                  <a:solidFill>
                    <a:srgbClr val="434343"/>
                  </a:solidFill>
                  <a:latin typeface="Fira Sans Extra Condensed Medium"/>
                  <a:ea typeface="Fira Sans Extra Condensed Medium"/>
                  <a:cs typeface="Fira Sans Extra Condensed Medium"/>
                  <a:sym typeface="Fira Sans Extra Condensed Medium"/>
                </a:rPr>
                <a:t>Vai-si-a</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244764" y="3705226"/>
            <a:ext cx="6188035" cy="1038413"/>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04</a:t>
                </a:r>
                <a:endParaRPr sz="170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675552" y="3798163"/>
              <a:ext cx="3778086"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548625" tIns="91425" rIns="548625" bIns="91425" anchor="ctr" anchorCtr="0">
              <a:noAutofit/>
            </a:bodyPr>
            <a:lstStyle/>
            <a:p>
              <a:pPr algn="ctr">
                <a:buSzPts val="1100"/>
              </a:pPr>
              <a:r>
                <a:rPr lang="en" sz="1300" b="1" dirty="0" smtClean="0">
                  <a:solidFill>
                    <a:srgbClr val="FFFFFF"/>
                  </a:solidFill>
                  <a:latin typeface="Roboto"/>
                  <a:ea typeface="Roboto"/>
                  <a:cs typeface="Roboto"/>
                  <a:sym typeface="Roboto"/>
                </a:rPr>
                <a:t>Su-đra</a:t>
              </a:r>
            </a:p>
            <a:p>
              <a:pPr algn="ctr">
                <a:buSzPts val="1100"/>
              </a:pPr>
              <a:r>
                <a:rPr lang="en" sz="1300" b="1" dirty="0" smtClean="0">
                  <a:solidFill>
                    <a:schemeClr val="tx1"/>
                  </a:solidFill>
                  <a:latin typeface="Roboto"/>
                  <a:ea typeface="Roboto"/>
                  <a:cs typeface="Roboto"/>
                  <a:sym typeface="Roboto"/>
                </a:rPr>
                <a:t>(Những người thấp kém trong xã hội)</a:t>
              </a:r>
              <a:endParaRPr sz="1300" b="1" dirty="0">
                <a:solidFill>
                  <a:schemeClr val="tx1"/>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91425" tIns="91425" rIns="91425" bIns="91425" anchor="ctr" anchorCtr="0">
              <a:noAutofit/>
            </a:bodyPr>
            <a:lstStyle/>
            <a:p>
              <a:pPr algn="r"/>
              <a:r>
                <a:rPr lang="en" sz="2000" b="1" dirty="0" smtClean="0">
                  <a:solidFill>
                    <a:srgbClr val="434343"/>
                  </a:solidFill>
                  <a:latin typeface="Fira Sans Extra Condensed Medium"/>
                  <a:ea typeface="Fira Sans Extra Condensed Medium"/>
                  <a:cs typeface="Fira Sans Extra Condensed Medium"/>
                  <a:sym typeface="Fira Sans Extra Condensed Medium"/>
                </a:rPr>
                <a:t>Su-đra</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047493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8" name="Google Shape;1068;p39"/>
          <p:cNvSpPr txBox="1">
            <a:spLocks noGrp="1"/>
          </p:cNvSpPr>
          <p:nvPr>
            <p:ph type="title" idx="2"/>
          </p:nvPr>
        </p:nvSpPr>
        <p:spPr>
          <a:xfrm>
            <a:off x="685800" y="514350"/>
            <a:ext cx="5486400" cy="685800"/>
          </a:xfrm>
          <a:prstGeom prst="rect">
            <a:avLst/>
          </a:prstGeom>
        </p:spPr>
        <p:txBody>
          <a:bodyPr spcFirstLastPara="1" wrap="square" lIns="91425" tIns="91425" rIns="91425" bIns="91425" anchor="b" anchorCtr="0">
            <a:noAutofit/>
          </a:bodyPr>
          <a:lstStyle/>
          <a:p>
            <a:pPr lvl="0"/>
            <a:r>
              <a:rPr lang="en-US" sz="3200" b="1" dirty="0">
                <a:solidFill>
                  <a:srgbClr val="FF0000"/>
                </a:solidFill>
                <a:latin typeface="Times New Roman (Headings)"/>
              </a:rPr>
              <a:t>II. </a:t>
            </a:r>
            <a:r>
              <a:rPr lang="en-US" sz="3200" b="1" dirty="0" smtClean="0">
                <a:solidFill>
                  <a:srgbClr val="FF0000"/>
                </a:solidFill>
                <a:latin typeface="Times New Roman (Headings)"/>
              </a:rPr>
              <a:t>XÃ HỘI ẤN ĐỘ CỔ ĐẠI</a:t>
            </a:r>
            <a:endParaRPr sz="3200" b="1" dirty="0">
              <a:solidFill>
                <a:srgbClr val="FF0000"/>
              </a:solidFill>
              <a:latin typeface="Times New Roman (Headings)"/>
            </a:endParaRPr>
          </a:p>
        </p:txBody>
      </p:sp>
      <p:sp>
        <p:nvSpPr>
          <p:cNvPr id="3" name="Rectangle 2"/>
          <p:cNvSpPr/>
          <p:nvPr/>
        </p:nvSpPr>
        <p:spPr>
          <a:xfrm>
            <a:off x="658528" y="1352550"/>
            <a:ext cx="7543800" cy="461665"/>
          </a:xfrm>
          <a:prstGeom prst="rect">
            <a:avLst/>
          </a:prstGeom>
        </p:spPr>
        <p:txBody>
          <a:bodyPr wrap="square">
            <a:spAutoFit/>
          </a:bodyPr>
          <a:lstStyle/>
          <a:p>
            <a:pPr algn="ctr"/>
            <a:r>
              <a:rPr lang="en-US" sz="2400" b="1" dirty="0" err="1" smtClean="0">
                <a:solidFill>
                  <a:srgbClr val="FF0000"/>
                </a:solidFill>
                <a:latin typeface="Times New Roman" pitchFamily="18" charset="0"/>
                <a:cs typeface="Times New Roman" pitchFamily="18" charset="0"/>
              </a:rPr>
              <a:t>Tại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sao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tăng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lữ</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lại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có</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thế</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cao</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endParaRPr>
          </a:p>
        </p:txBody>
      </p:sp>
      <p:sp>
        <p:nvSpPr>
          <p:cNvPr id="4" name="Rectangle 3"/>
          <p:cNvSpPr/>
          <p:nvPr/>
        </p:nvSpPr>
        <p:spPr>
          <a:xfrm>
            <a:off x="762000" y="3333750"/>
            <a:ext cx="7848600" cy="830997"/>
          </a:xfrm>
          <a:prstGeom prst="rect">
            <a:avLst/>
          </a:prstGeom>
        </p:spPr>
        <p:txBody>
          <a:bodyPr wrap="square">
            <a:spAutoFit/>
          </a:bodyPr>
          <a:lstStyle/>
          <a:p>
            <a:pPr algn="ctr"/>
            <a:r>
              <a:rPr lang="en-US" sz="2400" b="1" dirty="0" err="1" smtClean="0">
                <a:solidFill>
                  <a:srgbClr val="FF0000"/>
                </a:solidFill>
                <a:latin typeface="Times New Roman" pitchFamily="18" charset="0"/>
                <a:cs typeface="Times New Roman" pitchFamily="18" charset="0"/>
              </a:rPr>
              <a:t>Sự</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biệt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chủng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tộc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còn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tồn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tại</a:t>
            </a:r>
            <a:r>
              <a:rPr lang="en-US" sz="2400" b="1" dirty="0" smtClean="0">
                <a:solidFill>
                  <a:srgbClr val="FF0000"/>
                </a:solidFill>
                <a:latin typeface="Times New Roman" pitchFamily="18" charset="0"/>
                <a:cs typeface="Times New Roman" pitchFamily="18" charset="0"/>
              </a:rPr>
              <a:t> ở </a:t>
            </a:r>
            <a:r>
              <a:rPr lang="en-US" sz="2400" b="1" dirty="0" err="1" smtClean="0">
                <a:solidFill>
                  <a:srgbClr val="FF0000"/>
                </a:solidFill>
                <a:latin typeface="Times New Roman" pitchFamily="18" charset="0"/>
                <a:cs typeface="Times New Roman" pitchFamily="18" charset="0"/>
              </a:rPr>
              <a:t>Ấn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Độ</a:t>
            </a:r>
            <a:r>
              <a:rPr lang="en-US" sz="2400" b="1" dirty="0" smtClean="0">
                <a:solidFill>
                  <a:srgbClr val="FF0000"/>
                </a:solidFill>
                <a:latin typeface="Times New Roman" pitchFamily="18" charset="0"/>
                <a:cs typeface="Times New Roman" pitchFamily="18" charset="0"/>
              </a:rPr>
              <a:t> </a:t>
            </a:r>
          </a:p>
          <a:p>
            <a:pPr algn="ctr"/>
            <a:r>
              <a:rPr lang="en-US" sz="2400" b="1" dirty="0" err="1" smtClean="0">
                <a:solidFill>
                  <a:srgbClr val="FF0000"/>
                </a:solidFill>
                <a:latin typeface="Times New Roman" pitchFamily="18" charset="0"/>
                <a:cs typeface="Times New Roman" pitchFamily="18" charset="0"/>
              </a:rPr>
              <a:t>ngày</a:t>
            </a:r>
            <a:r>
              <a:rPr lang="en-US" sz="2400" b="1" dirty="0" smtClean="0">
                <a:solidFill>
                  <a:srgbClr val="FF0000"/>
                </a:solidFill>
                <a:latin typeface="Times New Roman" pitchFamily="18" charset="0"/>
                <a:cs typeface="Times New Roman" pitchFamily="18" charset="0"/>
              </a:rPr>
              <a:t> nay </a:t>
            </a:r>
            <a:r>
              <a:rPr lang="en-US" sz="2400" b="1" dirty="0" err="1" smtClean="0">
                <a:solidFill>
                  <a:srgbClr val="FF0000"/>
                </a:solidFill>
                <a:latin typeface="Times New Roman" pitchFamily="18" charset="0"/>
                <a:cs typeface="Times New Roman" pitchFamily="18" charset="0"/>
              </a:rPr>
              <a:t>không</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endParaRPr>
          </a:p>
        </p:txBody>
      </p:sp>
      <p:sp>
        <p:nvSpPr>
          <p:cNvPr id="5" name="Rectangle 4"/>
          <p:cNvSpPr/>
          <p:nvPr/>
        </p:nvSpPr>
        <p:spPr>
          <a:xfrm>
            <a:off x="762000" y="2417117"/>
            <a:ext cx="7543800" cy="461665"/>
          </a:xfrm>
          <a:prstGeom prst="rect">
            <a:avLst/>
          </a:prstGeom>
        </p:spPr>
        <p:txBody>
          <a:bodyPr wrap="square">
            <a:spAutoFit/>
          </a:bodyPr>
          <a:lstStyle/>
          <a:p>
            <a:pPr algn="ctr"/>
            <a:r>
              <a:rPr lang="en-US" sz="2400" b="1" dirty="0" err="1" smtClean="0">
                <a:solidFill>
                  <a:srgbClr val="FF0000"/>
                </a:solidFill>
                <a:latin typeface="Times New Roman" pitchFamily="18" charset="0"/>
                <a:cs typeface="Times New Roman" pitchFamily="18" charset="0"/>
              </a:rPr>
              <a:t>Mối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quan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hệ</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giữa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đẳng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cấp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như</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thế</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nào</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endParaRPr>
          </a:p>
        </p:txBody>
      </p:sp>
    </p:spTree>
    <p:extLst>
      <p:ext uri="{BB962C8B-B14F-4D97-AF65-F5344CB8AC3E}">
        <p14:creationId xmlns:p14="http://schemas.microsoft.com/office/powerpoint/2010/main" val="92576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nhandan.vn/imgold/media/k2/items/src/3511/45e1a8d12df289067a99f8842cab685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1" name="Picture 3" descr="C:\Users\DELL\Desktop\45e1a8d12df289067a99f8842cab68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160338"/>
            <a:ext cx="7997825" cy="40116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 y="4400550"/>
            <a:ext cx="7315200" cy="461665"/>
          </a:xfrm>
          <a:prstGeom prst="rect">
            <a:avLst/>
          </a:prstGeom>
        </p:spPr>
        <p:txBody>
          <a:bodyPr wrap="square">
            <a:spAutoFit/>
          </a:bodyPr>
          <a:lstStyle/>
          <a:p>
            <a:pPr algn="ctr"/>
            <a:r>
              <a:rPr lang="en-US" sz="2400" dirty="0" err="1">
                <a:latin typeface="Times New Roman (Headings)"/>
              </a:rPr>
              <a:t>Một</a:t>
            </a:r>
            <a:r>
              <a:rPr lang="en-US" sz="2400" dirty="0">
                <a:latin typeface="Times New Roman (Headings)"/>
              </a:rPr>
              <a:t> </a:t>
            </a:r>
            <a:r>
              <a:rPr lang="en-US" sz="2400" dirty="0" err="1">
                <a:latin typeface="Times New Roman (Headings)"/>
              </a:rPr>
              <a:t>quảng</a:t>
            </a:r>
            <a:r>
              <a:rPr lang="en-US" sz="2400" dirty="0">
                <a:latin typeface="Times New Roman (Headings)"/>
              </a:rPr>
              <a:t> </a:t>
            </a:r>
            <a:r>
              <a:rPr lang="en-US" sz="2400" dirty="0" err="1">
                <a:latin typeface="Times New Roman (Headings)"/>
              </a:rPr>
              <a:t>cáo</a:t>
            </a:r>
            <a:r>
              <a:rPr lang="en-US" sz="2400" dirty="0">
                <a:latin typeface="Times New Roman (Headings)"/>
              </a:rPr>
              <a:t> </a:t>
            </a:r>
            <a:r>
              <a:rPr lang="en-US" sz="2400" dirty="0" err="1">
                <a:latin typeface="Times New Roman (Headings)"/>
              </a:rPr>
              <a:t>sản</a:t>
            </a:r>
            <a:r>
              <a:rPr lang="en-US" sz="2400" dirty="0">
                <a:latin typeface="Times New Roman (Headings)"/>
              </a:rPr>
              <a:t> </a:t>
            </a:r>
            <a:r>
              <a:rPr lang="en-US" sz="2400" dirty="0" err="1">
                <a:latin typeface="Times New Roman (Headings)"/>
              </a:rPr>
              <a:t>phẩm</a:t>
            </a:r>
            <a:r>
              <a:rPr lang="en-US" sz="2400" dirty="0">
                <a:latin typeface="Times New Roman (Headings)"/>
              </a:rPr>
              <a:t> </a:t>
            </a:r>
            <a:r>
              <a:rPr lang="en-US" sz="2400" dirty="0" err="1">
                <a:latin typeface="Times New Roman (Headings)"/>
              </a:rPr>
              <a:t>làm</a:t>
            </a:r>
            <a:r>
              <a:rPr lang="en-US" sz="2400" dirty="0">
                <a:latin typeface="Times New Roman (Headings)"/>
              </a:rPr>
              <a:t> </a:t>
            </a:r>
            <a:r>
              <a:rPr lang="en-US" sz="2400" dirty="0" err="1">
                <a:latin typeface="Times New Roman (Headings)"/>
              </a:rPr>
              <a:t>trắng</a:t>
            </a:r>
            <a:r>
              <a:rPr lang="en-US" sz="2400" dirty="0">
                <a:latin typeface="Times New Roman (Headings)"/>
              </a:rPr>
              <a:t> da ở </a:t>
            </a:r>
            <a:r>
              <a:rPr lang="en-US" sz="2400" dirty="0" err="1">
                <a:latin typeface="Times New Roman (Headings)"/>
              </a:rPr>
              <a:t>Ấn</a:t>
            </a:r>
            <a:r>
              <a:rPr lang="en-US" sz="2400" dirty="0">
                <a:latin typeface="Times New Roman (Headings)"/>
              </a:rPr>
              <a:t> </a:t>
            </a:r>
            <a:r>
              <a:rPr lang="en-US" sz="2400" dirty="0" err="1">
                <a:latin typeface="Times New Roman (Headings)"/>
              </a:rPr>
              <a:t>Độ</a:t>
            </a:r>
            <a:r>
              <a:rPr lang="en-US" sz="2400" dirty="0">
                <a:latin typeface="Times New Roman (Headings)"/>
              </a:rPr>
              <a:t>.</a:t>
            </a:r>
          </a:p>
        </p:txBody>
      </p:sp>
    </p:spTree>
    <p:extLst>
      <p:ext uri="{BB962C8B-B14F-4D97-AF65-F5344CB8AC3E}">
        <p14:creationId xmlns:p14="http://schemas.microsoft.com/office/powerpoint/2010/main" val="150248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vnn-imgs-f.vgcloud.vn/2021/05/27/18/dang-cap-rao-can-lon-voi-qua-trinh-phat-trien-cua-an-d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458200" cy="4171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237547"/>
            <a:ext cx="8305800" cy="196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292" y="4195538"/>
            <a:ext cx="9149615" cy="830997"/>
          </a:xfrm>
          <a:prstGeom prst="rect">
            <a:avLst/>
          </a:prstGeom>
        </p:spPr>
        <p:txBody>
          <a:bodyPr wrap="square">
            <a:spAutoFit/>
          </a:bodyPr>
          <a:lstStyle/>
          <a:p>
            <a:r>
              <a:rPr lang="vi-VN" sz="1600" b="1" dirty="0">
                <a:latin typeface="+mj-lt"/>
              </a:rPr>
              <a:t>Bên </a:t>
            </a:r>
            <a:r>
              <a:rPr lang="en-US" b="1" dirty="0" err="1" smtClean="0">
                <a:latin typeface="Times New Roman (Headings)"/>
              </a:rPr>
              <a:t>dưới</a:t>
            </a:r>
            <a:r>
              <a:rPr lang="en-US" b="1" dirty="0" smtClean="0">
                <a:latin typeface="Times New Roman (Headings)"/>
              </a:rPr>
              <a:t> </a:t>
            </a:r>
            <a:r>
              <a:rPr lang="vi-VN" b="1" dirty="0" smtClean="0">
                <a:latin typeface="Times New Roman (Headings)"/>
              </a:rPr>
              <a:t>bức </a:t>
            </a:r>
            <a:r>
              <a:rPr lang="vi-VN" sz="1600" b="1" dirty="0">
                <a:latin typeface="+mj-lt"/>
              </a:rPr>
              <a:t>ảnh là khu ổ chuột Dharavi ở Mumbai (Ấn Độ) - nơi là bối cảnh trong bộ phim “Triệu phú ổ chuột” năm 2008. Những mái nhà màu xanh </a:t>
            </a:r>
            <a:r>
              <a:rPr lang="vi-VN" sz="1600" b="1" dirty="0" smtClean="0">
                <a:latin typeface="+mj-lt"/>
              </a:rPr>
              <a:t>thực </a:t>
            </a:r>
            <a:r>
              <a:rPr lang="vi-VN" sz="1600" b="1" dirty="0">
                <a:latin typeface="+mj-lt"/>
              </a:rPr>
              <a:t>chất là vải nhựa để tránh </a:t>
            </a:r>
            <a:r>
              <a:rPr lang="vi-VN" sz="1600" b="1" dirty="0" smtClean="0">
                <a:latin typeface="+mj-lt"/>
              </a:rPr>
              <a:t>mưa</a:t>
            </a:r>
            <a:r>
              <a:rPr lang="en-US" sz="1600" b="1" dirty="0" smtClean="0">
                <a:latin typeface="+mj-lt"/>
              </a:rPr>
              <a:t>.</a:t>
            </a:r>
            <a:r>
              <a:rPr lang="vi-VN" sz="1600" b="1" dirty="0" smtClean="0">
                <a:latin typeface="+mj-lt"/>
              </a:rPr>
              <a:t>Trong </a:t>
            </a:r>
            <a:r>
              <a:rPr lang="vi-VN" sz="1600" b="1" dirty="0">
                <a:latin typeface="+mj-lt"/>
              </a:rPr>
              <a:t>khi ở bên </a:t>
            </a:r>
            <a:r>
              <a:rPr lang="en-US" sz="1600" b="1" dirty="0" err="1" smtClean="0">
                <a:latin typeface="+mj-lt"/>
              </a:rPr>
              <a:t>trên</a:t>
            </a:r>
            <a:r>
              <a:rPr lang="vi-VN" sz="1600" b="1" dirty="0" smtClean="0">
                <a:latin typeface="+mj-lt"/>
              </a:rPr>
              <a:t> </a:t>
            </a:r>
            <a:r>
              <a:rPr lang="vi-VN" sz="1600" b="1" dirty="0">
                <a:latin typeface="+mj-lt"/>
              </a:rPr>
              <a:t>bức ảnh là khu nhà của các nhân viên làm việc tại sàn giao dịch chứng khoán quốc gia Ấn Độ.</a:t>
            </a:r>
            <a:endParaRPr lang="en-US" sz="1600" b="1" dirty="0">
              <a:latin typeface="+mj-lt"/>
            </a:endParaRPr>
          </a:p>
        </p:txBody>
      </p:sp>
    </p:spTree>
    <p:extLst>
      <p:ext uri="{BB962C8B-B14F-4D97-AF65-F5344CB8AC3E}">
        <p14:creationId xmlns:p14="http://schemas.microsoft.com/office/powerpoint/2010/main" val="3686494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hững điều khó tin ở Ấn Độ -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7151"/>
            <a:ext cx="4267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22264" y="4509655"/>
            <a:ext cx="4671472" cy="338554"/>
          </a:xfrm>
          <a:prstGeom prst="rect">
            <a:avLst/>
          </a:prstGeom>
        </p:spPr>
        <p:txBody>
          <a:bodyPr wrap="none">
            <a:spAutoFit/>
          </a:bodyPr>
          <a:lstStyle/>
          <a:p>
            <a:r>
              <a:rPr lang="vi-VN" sz="1600" b="1" dirty="0">
                <a:latin typeface="+mj-lt"/>
              </a:rPr>
              <a:t>Người vô gia cư ngủ ở sân nhà ga thủ đô New Delhi</a:t>
            </a:r>
            <a:endParaRPr lang="en-US" sz="1600" b="1" dirty="0">
              <a:latin typeface="+mj-lt"/>
            </a:endParaRPr>
          </a:p>
        </p:txBody>
      </p:sp>
      <p:pic>
        <p:nvPicPr>
          <p:cNvPr id="12292" name="Picture 4" descr="Ngôi nhà đắt nhất thế giới của tỷ phú Ấn Đ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4419600" cy="43035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4303510"/>
            <a:ext cx="4572000" cy="738664"/>
          </a:xfrm>
          <a:prstGeom prst="rect">
            <a:avLst/>
          </a:prstGeom>
        </p:spPr>
        <p:txBody>
          <a:bodyPr>
            <a:spAutoFit/>
          </a:bodyPr>
          <a:lstStyle/>
          <a:p>
            <a:r>
              <a:rPr lang="en-US" b="1" dirty="0" err="1" smtClean="0"/>
              <a:t>Ngôi</a:t>
            </a:r>
            <a:r>
              <a:rPr lang="en-US" b="1" dirty="0" smtClean="0"/>
              <a:t> </a:t>
            </a:r>
            <a:r>
              <a:rPr lang="en-US" b="1" dirty="0" err="1" smtClean="0"/>
              <a:t>nhà</a:t>
            </a:r>
            <a:r>
              <a:rPr lang="en-US" b="1" dirty="0" smtClean="0"/>
              <a:t> </a:t>
            </a:r>
            <a:r>
              <a:rPr lang="en-US" b="1" dirty="0" err="1" smtClean="0"/>
              <a:t>đắt</a:t>
            </a:r>
            <a:r>
              <a:rPr lang="en-US" b="1" dirty="0" smtClean="0"/>
              <a:t> </a:t>
            </a:r>
            <a:r>
              <a:rPr lang="en-US" b="1" dirty="0" err="1" smtClean="0"/>
              <a:t>nhất</a:t>
            </a:r>
            <a:r>
              <a:rPr lang="en-US" b="1" dirty="0" smtClean="0"/>
              <a:t> </a:t>
            </a:r>
            <a:r>
              <a:rPr lang="en-US" b="1" dirty="0" err="1" smtClean="0"/>
              <a:t>thế</a:t>
            </a:r>
            <a:r>
              <a:rPr lang="en-US" b="1" dirty="0" smtClean="0"/>
              <a:t> </a:t>
            </a:r>
            <a:r>
              <a:rPr lang="en-US" b="1" dirty="0" err="1" smtClean="0"/>
              <a:t>giới</a:t>
            </a:r>
            <a:r>
              <a:rPr lang="en-US" b="1" dirty="0" smtClean="0"/>
              <a:t> </a:t>
            </a:r>
            <a:r>
              <a:rPr lang="en-US" b="1" dirty="0" err="1" smtClean="0"/>
              <a:t>có</a:t>
            </a:r>
            <a:r>
              <a:rPr lang="en-US" b="1" dirty="0" smtClean="0"/>
              <a:t> </a:t>
            </a:r>
            <a:r>
              <a:rPr lang="en-US" b="1" dirty="0" err="1" smtClean="0"/>
              <a:t>giá</a:t>
            </a:r>
            <a:r>
              <a:rPr lang="en-US" b="1" dirty="0" smtClean="0"/>
              <a:t> </a:t>
            </a:r>
            <a:r>
              <a:rPr lang="en-US" b="1" dirty="0" err="1" smtClean="0"/>
              <a:t>hơn</a:t>
            </a:r>
            <a:r>
              <a:rPr lang="en-US" b="1" dirty="0" smtClean="0"/>
              <a:t> 1 </a:t>
            </a:r>
            <a:r>
              <a:rPr lang="en-US" b="1" dirty="0" err="1" smtClean="0"/>
              <a:t>tỉ</a:t>
            </a:r>
            <a:r>
              <a:rPr lang="en-US" b="1" dirty="0" smtClean="0"/>
              <a:t> USD </a:t>
            </a:r>
            <a:r>
              <a:rPr lang="en-US" b="1" dirty="0" err="1" smtClean="0"/>
              <a:t>của</a:t>
            </a:r>
            <a:r>
              <a:rPr lang="en-US" b="1" dirty="0" smtClean="0"/>
              <a:t> </a:t>
            </a:r>
            <a:r>
              <a:rPr lang="en-US" b="1" dirty="0" err="1" smtClean="0"/>
              <a:t>tỉ</a:t>
            </a:r>
            <a:r>
              <a:rPr lang="en-US" b="1" dirty="0" smtClean="0"/>
              <a:t> </a:t>
            </a:r>
            <a:r>
              <a:rPr lang="en-US" b="1" dirty="0" err="1" smtClean="0"/>
              <a:t>phú</a:t>
            </a:r>
            <a:r>
              <a:rPr lang="en-US" b="1" dirty="0" smtClean="0"/>
              <a:t> </a:t>
            </a:r>
            <a:r>
              <a:rPr lang="en-US" b="1" dirty="0" err="1" smtClean="0"/>
              <a:t>Ấn</a:t>
            </a:r>
            <a:r>
              <a:rPr lang="en-US" b="1" dirty="0" smtClean="0"/>
              <a:t> </a:t>
            </a:r>
            <a:r>
              <a:rPr lang="en-US" b="1" dirty="0" err="1" smtClean="0"/>
              <a:t>Độ</a:t>
            </a:r>
            <a:r>
              <a:rPr lang="en-US" b="1" dirty="0" smtClean="0"/>
              <a:t>, đ</a:t>
            </a:r>
            <a:r>
              <a:rPr lang="vi-VN" b="1" dirty="0" smtClean="0"/>
              <a:t>ược </a:t>
            </a:r>
            <a:r>
              <a:rPr lang="vi-VN" b="1" dirty="0"/>
              <a:t>thiết kế cho 6 người ở nhưng cần đến 600 người phục vụ và vận hành, </a:t>
            </a:r>
            <a:endParaRPr lang="en-US" dirty="0"/>
          </a:p>
        </p:txBody>
      </p:sp>
    </p:spTree>
    <p:extLst>
      <p:ext uri="{BB962C8B-B14F-4D97-AF65-F5344CB8AC3E}">
        <p14:creationId xmlns:p14="http://schemas.microsoft.com/office/powerpoint/2010/main" val="1825335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8" name="Google Shape;1068;p39"/>
          <p:cNvSpPr txBox="1">
            <a:spLocks noGrp="1"/>
          </p:cNvSpPr>
          <p:nvPr>
            <p:ph type="title" idx="2"/>
          </p:nvPr>
        </p:nvSpPr>
        <p:spPr>
          <a:xfrm>
            <a:off x="685800" y="514350"/>
            <a:ext cx="5486400" cy="685800"/>
          </a:xfrm>
          <a:prstGeom prst="rect">
            <a:avLst/>
          </a:prstGeom>
        </p:spPr>
        <p:txBody>
          <a:bodyPr spcFirstLastPara="1" wrap="square" lIns="91425" tIns="91425" rIns="91425" bIns="91425" anchor="b" anchorCtr="0">
            <a:noAutofit/>
          </a:bodyPr>
          <a:lstStyle/>
          <a:p>
            <a:pPr lvl="0"/>
            <a:r>
              <a:rPr lang="en-US" sz="3200" b="1" dirty="0">
                <a:solidFill>
                  <a:srgbClr val="FF0000"/>
                </a:solidFill>
                <a:latin typeface="Times New Roman (Headings)"/>
              </a:rPr>
              <a:t>II. </a:t>
            </a:r>
            <a:r>
              <a:rPr lang="en-US" sz="3200" b="1" dirty="0" smtClean="0">
                <a:solidFill>
                  <a:srgbClr val="FF0000"/>
                </a:solidFill>
                <a:latin typeface="Times New Roman (Headings)"/>
              </a:rPr>
              <a:t>XÃ HỘI ẤN ĐỘ CỔ ĐẠI</a:t>
            </a:r>
            <a:endParaRPr sz="3200" b="1" dirty="0">
              <a:solidFill>
                <a:srgbClr val="FF0000"/>
              </a:solidFill>
              <a:latin typeface="Times New Roman (Headings)"/>
            </a:endParaRPr>
          </a:p>
        </p:txBody>
      </p:sp>
      <p:sp>
        <p:nvSpPr>
          <p:cNvPr id="2" name="Rectangle 1"/>
          <p:cNvSpPr/>
          <p:nvPr/>
        </p:nvSpPr>
        <p:spPr>
          <a:xfrm>
            <a:off x="785261" y="1200150"/>
            <a:ext cx="7696200" cy="3108543"/>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Khoảng</a:t>
            </a:r>
            <a:r>
              <a:rPr lang="en-US" sz="2800" b="1" dirty="0" smtClean="0">
                <a:latin typeface="Times New Roman" panose="02020603050405020304" pitchFamily="18" charset="0"/>
                <a:cs typeface="Times New Roman" panose="02020603050405020304" pitchFamily="18" charset="0"/>
              </a:rPr>
              <a:t> 2500 TCN, </a:t>
            </a:r>
            <a:r>
              <a:rPr lang="vi-VN" sz="2800" b="1" dirty="0" smtClean="0">
                <a:latin typeface="Times New Roman" panose="02020603050405020304" pitchFamily="18" charset="0"/>
                <a:cs typeface="Times New Roman" panose="02020603050405020304" pitchFamily="18" charset="0"/>
              </a:rPr>
              <a:t>Người Đra-vi-đa</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là </a:t>
            </a:r>
            <a:r>
              <a:rPr lang="vi-VN" sz="2800" b="1" dirty="0">
                <a:latin typeface="Times New Roman" panose="02020603050405020304" pitchFamily="18" charset="0"/>
                <a:cs typeface="Times New Roman" panose="02020603050405020304" pitchFamily="18" charset="0"/>
              </a:rPr>
              <a:t>chủ nhân của nền văn minh ven bờ sông </a:t>
            </a:r>
            <a:r>
              <a:rPr lang="vi-VN" sz="2800" b="1" dirty="0" smtClean="0">
                <a:latin typeface="Times New Roman" panose="02020603050405020304" pitchFamily="18" charset="0"/>
                <a:cs typeface="Times New Roman" panose="02020603050405020304" pitchFamily="18" charset="0"/>
              </a:rPr>
              <a:t>Ấn</a:t>
            </a:r>
            <a:r>
              <a:rPr lang="en-US" sz="2800" b="1" dirty="0" smtClean="0">
                <a:latin typeface="Times New Roman" panose="02020603050405020304" pitchFamily="18" charset="0"/>
                <a:cs typeface="Times New Roman" panose="02020603050405020304" pitchFamily="18" charset="0"/>
              </a:rPr>
              <a:t>.</a:t>
            </a:r>
          </a:p>
          <a:p>
            <a:r>
              <a:rPr lang="vi-VN"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Khoảng</a:t>
            </a:r>
            <a:r>
              <a:rPr lang="en-US" sz="2800" b="1" dirty="0" smtClean="0">
                <a:latin typeface="Times New Roman" panose="02020603050405020304" pitchFamily="18" charset="0"/>
                <a:cs typeface="Times New Roman" panose="02020603050405020304" pitchFamily="18" charset="0"/>
              </a:rPr>
              <a:t> 1500 TCN, </a:t>
            </a:r>
            <a:r>
              <a:rPr lang="vi-VN" sz="2800" b="1" dirty="0" smtClean="0">
                <a:latin typeface="Times New Roman" panose="02020603050405020304" pitchFamily="18" charset="0"/>
                <a:cs typeface="Times New Roman" panose="02020603050405020304" pitchFamily="18" charset="0"/>
              </a:rPr>
              <a:t>người </a:t>
            </a:r>
            <a:r>
              <a:rPr lang="vi-VN" sz="2800" b="1" dirty="0">
                <a:latin typeface="Times New Roman" panose="02020603050405020304" pitchFamily="18" charset="0"/>
                <a:cs typeface="Times New Roman" panose="02020603050405020304" pitchFamily="18" charset="0"/>
              </a:rPr>
              <a:t>A-ri-a </a:t>
            </a:r>
            <a:r>
              <a:rPr lang="en-US" sz="2800" b="1" dirty="0" err="1" smtClean="0">
                <a:latin typeface="Times New Roman" panose="02020603050405020304" pitchFamily="18" charset="0"/>
                <a:cs typeface="Times New Roman" panose="02020603050405020304" pitchFamily="18" charset="0"/>
              </a:rPr>
              <a:t>xâm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nhập</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vào </a:t>
            </a:r>
            <a:r>
              <a:rPr lang="vi-VN" sz="2800" b="1" dirty="0">
                <a:latin typeface="Times New Roman" panose="02020603050405020304" pitchFamily="18" charset="0"/>
                <a:cs typeface="Times New Roman" panose="02020603050405020304" pitchFamily="18" charset="0"/>
              </a:rPr>
              <a:t>miền Bắc </a:t>
            </a:r>
            <a:r>
              <a:rPr lang="en-US" sz="2800" b="1" dirty="0">
                <a:latin typeface="Times New Roman" panose="02020603050405020304" pitchFamily="18" charset="0"/>
                <a:cs typeface="Times New Roman" panose="02020603050405020304" pitchFamily="18" charset="0"/>
              </a:rPr>
              <a:t>Ấ</a:t>
            </a:r>
            <a:r>
              <a:rPr lang="vi-VN" sz="2800" b="1" dirty="0" smtClean="0">
                <a:latin typeface="Times New Roman" panose="02020603050405020304" pitchFamily="18" charset="0"/>
                <a:cs typeface="Times New Roman" panose="02020603050405020304" pitchFamily="18" charset="0"/>
              </a:rPr>
              <a:t>n</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đã </a:t>
            </a:r>
            <a:r>
              <a:rPr lang="vi-VN" sz="2800" b="1" dirty="0">
                <a:latin typeface="Times New Roman" panose="02020603050405020304" pitchFamily="18" charset="0"/>
                <a:cs typeface="Times New Roman" panose="02020603050405020304" pitchFamily="18" charset="0"/>
              </a:rPr>
              <a:t>tạo ra chế độ đẳng cấp Vác-na, chia xã hội </a:t>
            </a:r>
            <a:r>
              <a:rPr lang="vi-VN" sz="2800" b="1" dirty="0" smtClean="0">
                <a:latin typeface="Times New Roman" panose="02020603050405020304" pitchFamily="18" charset="0"/>
                <a:cs typeface="Times New Roman" panose="02020603050405020304" pitchFamily="18" charset="0"/>
              </a:rPr>
              <a:t>Ấn</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Độ </a:t>
            </a:r>
            <a:r>
              <a:rPr lang="vi-VN" sz="2800" b="1" dirty="0">
                <a:latin typeface="Times New Roman" panose="02020603050405020304" pitchFamily="18" charset="0"/>
                <a:cs typeface="Times New Roman" panose="02020603050405020304" pitchFamily="18" charset="0"/>
              </a:rPr>
              <a:t>thành bốn </a:t>
            </a:r>
            <a:r>
              <a:rPr lang="vi-VN" sz="2800" b="1">
                <a:latin typeface="Times New Roman" panose="02020603050405020304" pitchFamily="18" charset="0"/>
                <a:cs typeface="Times New Roman" panose="02020603050405020304" pitchFamily="18" charset="0"/>
              </a:rPr>
              <a:t>đẳng </a:t>
            </a:r>
            <a:r>
              <a:rPr lang="vi-VN" sz="2800" b="1" smtClean="0">
                <a:latin typeface="Times New Roman" panose="02020603050405020304" pitchFamily="18" charset="0"/>
                <a:cs typeface="Times New Roman" panose="02020603050405020304" pitchFamily="18" charset="0"/>
              </a:rPr>
              <a:t>cấp dựa trên sự khác biệt v</a:t>
            </a:r>
            <a:r>
              <a:rPr lang="en-US" sz="2800" b="1" smtClean="0">
                <a:latin typeface="Times New Roman" panose="02020603050405020304" pitchFamily="18" charset="0"/>
                <a:cs typeface="Times New Roman" panose="02020603050405020304" pitchFamily="18" charset="0"/>
              </a:rPr>
              <a:t>ề</a:t>
            </a:r>
            <a:r>
              <a:rPr lang="vi-VN" sz="2800" b="1" smtClean="0">
                <a:latin typeface="Times New Roman" panose="02020603050405020304" pitchFamily="18" charset="0"/>
                <a:cs typeface="Times New Roman" panose="02020603050405020304" pitchFamily="18" charset="0"/>
              </a:rPr>
              <a:t> tộc người và màu da, mỗi đẳng cấp có bổn phận, nghĩa vụ khác nhau.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637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8"/>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8"/>
          <p:cNvSpPr txBox="1">
            <a:spLocks noGrp="1"/>
          </p:cNvSpPr>
          <p:nvPr>
            <p:ph type="title"/>
          </p:nvPr>
        </p:nvSpPr>
        <p:spPr>
          <a:xfrm>
            <a:off x="380999" y="1052488"/>
            <a:ext cx="5081931" cy="1997672"/>
          </a:xfrm>
          <a:prstGeom prst="rect">
            <a:avLst/>
          </a:prstGeom>
        </p:spPr>
        <p:txBody>
          <a:bodyPr spcFirstLastPara="1" wrap="square" lIns="91425" tIns="91425" rIns="91425" bIns="91425" anchor="b" anchorCtr="0">
            <a:noAutofit/>
          </a:bodyPr>
          <a:lstStyle/>
          <a:p>
            <a:pPr lvl="0"/>
            <a:r>
              <a:rPr lang="en-US" sz="3200" dirty="0">
                <a:latin typeface="Times New Roman (Headings)"/>
              </a:rPr>
              <a:t>III. </a:t>
            </a:r>
            <a:r>
              <a:rPr lang="en-US" sz="3200" dirty="0" smtClean="0">
                <a:latin typeface="Times New Roman (Headings)"/>
              </a:rPr>
              <a:t>NHỮNG THÀNH TỰU VĂN HÓA TIÊU BIỂU</a:t>
            </a:r>
            <a:endParaRPr sz="3200" dirty="0">
              <a:latin typeface="Times New Roman (Headings)"/>
            </a:endParaRPr>
          </a:p>
        </p:txBody>
      </p:sp>
      <p:grpSp>
        <p:nvGrpSpPr>
          <p:cNvPr id="1480" name="Google Shape;1480;p48"/>
          <p:cNvGrpSpPr/>
          <p:nvPr/>
        </p:nvGrpSpPr>
        <p:grpSpPr>
          <a:xfrm>
            <a:off x="5300902" y="863264"/>
            <a:ext cx="2607490" cy="3417062"/>
            <a:chOff x="4529725" y="1974475"/>
            <a:chExt cx="455425" cy="596825"/>
          </a:xfrm>
        </p:grpSpPr>
        <p:sp>
          <p:nvSpPr>
            <p:cNvPr id="1481" name="Google Shape;1481;p48"/>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Thành tựu tiêu biểu</a:t>
            </a:r>
            <a:endParaRPr dirty="0"/>
          </a:p>
        </p:txBody>
      </p:sp>
      <p:sp>
        <p:nvSpPr>
          <p:cNvPr id="1349" name="Google Shape;1349;p44"/>
          <p:cNvSpPr txBox="1">
            <a:spLocks noGrp="1"/>
          </p:cNvSpPr>
          <p:nvPr>
            <p:ph type="subTitle" idx="7"/>
          </p:nvPr>
        </p:nvSpPr>
        <p:spPr>
          <a:xfrm>
            <a:off x="650955" y="1952259"/>
            <a:ext cx="2726585" cy="491100"/>
          </a:xfrm>
          <a:prstGeom prst="rect">
            <a:avLst/>
          </a:prstGeom>
        </p:spPr>
        <p:txBody>
          <a:bodyPr spcFirstLastPara="1" wrap="square" lIns="91425" tIns="91425" rIns="91425" bIns="91425" anchor="t" anchorCtr="0">
            <a:noAutofit/>
          </a:bodyPr>
          <a:lstStyle/>
          <a:p>
            <a:pPr marL="0" indent="0">
              <a:buClr>
                <a:schemeClr val="dk1"/>
              </a:buClr>
              <a:buSzPts val="1100"/>
            </a:pPr>
            <a:r>
              <a:rPr lang="vi-VN" sz="1600" b="1" dirty="0">
                <a:solidFill>
                  <a:schemeClr val="bg2"/>
                </a:solidFill>
                <a:latin typeface="+mj-lt"/>
              </a:rPr>
              <a:t>Đạo Bà La Môn, đạo Phật</a:t>
            </a:r>
          </a:p>
          <a:p>
            <a:pPr marL="0" lvl="0" indent="0">
              <a:buClr>
                <a:schemeClr val="dk1"/>
              </a:buClr>
              <a:buSzPts val="1100"/>
            </a:pPr>
            <a:endParaRPr sz="1600" dirty="0">
              <a:latin typeface="+mj-lt"/>
            </a:endParaRPr>
          </a:p>
        </p:txBody>
      </p:sp>
      <p:sp>
        <p:nvSpPr>
          <p:cNvPr id="1351" name="Google Shape;1351;p44"/>
          <p:cNvSpPr txBox="1">
            <a:spLocks noGrp="1"/>
          </p:cNvSpPr>
          <p:nvPr>
            <p:ph type="subTitle" idx="9"/>
          </p:nvPr>
        </p:nvSpPr>
        <p:spPr>
          <a:xfrm>
            <a:off x="6265116" y="1960746"/>
            <a:ext cx="2241001"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b="1" err="1">
                <a:solidFill>
                  <a:schemeClr val="bg2"/>
                </a:solidFill>
              </a:rPr>
              <a:t>Chữ</a:t>
            </a:r>
            <a:r>
              <a:rPr lang="en-US" b="1">
                <a:solidFill>
                  <a:schemeClr val="bg2"/>
                </a:solidFill>
              </a:rPr>
              <a:t> </a:t>
            </a:r>
            <a:r>
              <a:rPr lang="en-US" b="1" smtClean="0">
                <a:solidFill>
                  <a:schemeClr val="bg2"/>
                </a:solidFill>
              </a:rPr>
              <a:t>Phạn</a:t>
            </a:r>
            <a:endParaRPr lang="en-US" b="1" dirty="0">
              <a:solidFill>
                <a:schemeClr val="bg2"/>
              </a:solidFill>
            </a:endParaRPr>
          </a:p>
          <a:p>
            <a:pPr marL="0" indent="0">
              <a:buClr>
                <a:schemeClr val="dk1"/>
              </a:buClr>
              <a:buSzPts val="1100"/>
            </a:pPr>
            <a:endParaRPr lang="vi-VN" b="1" dirty="0">
              <a:solidFill>
                <a:srgbClr val="C00000"/>
              </a:solidFill>
            </a:endParaRPr>
          </a:p>
        </p:txBody>
      </p:sp>
      <p:sp>
        <p:nvSpPr>
          <p:cNvPr id="1353" name="Google Shape;1353;p44"/>
          <p:cNvSpPr txBox="1">
            <a:spLocks noGrp="1"/>
          </p:cNvSpPr>
          <p:nvPr>
            <p:ph type="subTitle" idx="13"/>
          </p:nvPr>
        </p:nvSpPr>
        <p:spPr>
          <a:xfrm>
            <a:off x="1061587" y="3863424"/>
            <a:ext cx="2241001" cy="613325"/>
          </a:xfrm>
          <a:prstGeom prst="rect">
            <a:avLst/>
          </a:prstGeom>
        </p:spPr>
        <p:txBody>
          <a:bodyPr spcFirstLastPara="1" wrap="square" lIns="91425" tIns="91425" rIns="91425" bIns="91425" anchor="t" anchorCtr="0">
            <a:noAutofit/>
          </a:bodyPr>
          <a:lstStyle/>
          <a:p>
            <a:pPr marL="0" indent="0">
              <a:buClr>
                <a:schemeClr val="dk1"/>
              </a:buClr>
              <a:buSzPts val="1100"/>
            </a:pPr>
            <a:r>
              <a:rPr lang="vi-VN" sz="1600" b="1" dirty="0">
                <a:solidFill>
                  <a:schemeClr val="bg2"/>
                </a:solidFill>
                <a:latin typeface="+mj-lt"/>
              </a:rPr>
              <a:t>Cột đá A-sô-ca và đại bảo tháp San-chi</a:t>
            </a:r>
          </a:p>
          <a:p>
            <a:pPr marL="0" lvl="0" indent="0">
              <a:buClr>
                <a:schemeClr val="dk1"/>
              </a:buClr>
              <a:buSzPts val="1100"/>
            </a:pPr>
            <a:endParaRPr sz="1600" dirty="0">
              <a:latin typeface="+mj-lt"/>
            </a:endParaRPr>
          </a:p>
        </p:txBody>
      </p:sp>
      <p:sp>
        <p:nvSpPr>
          <p:cNvPr id="1354" name="Google Shape;1354;p44"/>
          <p:cNvSpPr/>
          <p:nvPr/>
        </p:nvSpPr>
        <p:spPr>
          <a:xfrm rot="1265953">
            <a:off x="357236" y="3854316"/>
            <a:ext cx="8536855" cy="3286571"/>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1936550" y="1051229"/>
            <a:ext cx="491101"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44"/>
          <p:cNvGrpSpPr/>
          <p:nvPr/>
        </p:nvGrpSpPr>
        <p:grpSpPr>
          <a:xfrm>
            <a:off x="2014248" y="1098361"/>
            <a:ext cx="335706" cy="364258"/>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4"/>
          <p:cNvSpPr/>
          <p:nvPr/>
        </p:nvSpPr>
        <p:spPr>
          <a:xfrm>
            <a:off x="4326452" y="1039873"/>
            <a:ext cx="491101"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6965917" y="852811"/>
            <a:ext cx="491101"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4341614" y="1110312"/>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1920024" y="2965350"/>
            <a:ext cx="491101"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4011874" y="2965350"/>
            <a:ext cx="491101"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36;p73"/>
          <p:cNvSpPr/>
          <p:nvPr/>
        </p:nvSpPr>
        <p:spPr>
          <a:xfrm>
            <a:off x="7037316" y="974703"/>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61" name="Google Shape;1361;p44"/>
          <p:cNvSpPr/>
          <p:nvPr/>
        </p:nvSpPr>
        <p:spPr>
          <a:xfrm>
            <a:off x="4069630" y="3012489"/>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420;p77"/>
          <p:cNvSpPr/>
          <p:nvPr/>
        </p:nvSpPr>
        <p:spPr>
          <a:xfrm>
            <a:off x="1974212" y="3043747"/>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p:ph type="subTitle" idx="3"/>
          </p:nvPr>
        </p:nvSpPr>
        <p:spPr>
          <a:xfrm>
            <a:off x="3407996" y="1542329"/>
            <a:ext cx="2241001" cy="367500"/>
          </a:xfrm>
        </p:spPr>
        <p:txBody>
          <a:bodyPr/>
          <a:lstStyle/>
          <a:p>
            <a:r>
              <a:rPr lang="en-US" dirty="0" err="1" smtClean="0">
                <a:solidFill>
                  <a:srgbClr val="0070C0"/>
                </a:solidFill>
                <a:latin typeface="Times New Roman (Headings)"/>
              </a:rPr>
              <a:t>Văn</a:t>
            </a:r>
            <a:r>
              <a:rPr lang="en-US" dirty="0" smtClean="0">
                <a:solidFill>
                  <a:srgbClr val="0070C0"/>
                </a:solidFill>
                <a:latin typeface="Times New Roman (Headings)"/>
              </a:rPr>
              <a:t> </a:t>
            </a:r>
            <a:r>
              <a:rPr lang="en-US" dirty="0" err="1" smtClean="0">
                <a:solidFill>
                  <a:srgbClr val="0070C0"/>
                </a:solidFill>
                <a:latin typeface="Times New Roman (Headings)"/>
              </a:rPr>
              <a:t>học</a:t>
            </a:r>
            <a:endParaRPr lang="en-US" dirty="0">
              <a:solidFill>
                <a:srgbClr val="0070C0"/>
              </a:solidFill>
              <a:latin typeface="Times New Roman (Headings)"/>
            </a:endParaRPr>
          </a:p>
        </p:txBody>
      </p:sp>
      <p:sp>
        <p:nvSpPr>
          <p:cNvPr id="4" name="Rectangle 3"/>
          <p:cNvSpPr/>
          <p:nvPr/>
        </p:nvSpPr>
        <p:spPr>
          <a:xfrm>
            <a:off x="3497739" y="1962150"/>
            <a:ext cx="2435282" cy="584775"/>
          </a:xfrm>
          <a:prstGeom prst="rect">
            <a:avLst/>
          </a:prstGeom>
        </p:spPr>
        <p:txBody>
          <a:bodyPr wrap="none">
            <a:spAutoFit/>
          </a:bodyPr>
          <a:lstStyle/>
          <a:p>
            <a:pPr marL="0" indent="0"/>
            <a:r>
              <a:rPr lang="it-IT" sz="1600" b="1" dirty="0">
                <a:solidFill>
                  <a:schemeClr val="bg2"/>
                </a:solidFill>
                <a:latin typeface="Times New Roman (Headings)"/>
              </a:rPr>
              <a:t>Sử thi Ma-ha-bha-ra-ta </a:t>
            </a:r>
            <a:endParaRPr lang="it-IT" sz="1600" b="1" dirty="0" smtClean="0">
              <a:solidFill>
                <a:schemeClr val="bg2"/>
              </a:solidFill>
              <a:latin typeface="Times New Roman (Headings)"/>
            </a:endParaRPr>
          </a:p>
          <a:p>
            <a:pPr marL="0" indent="0"/>
            <a:r>
              <a:rPr lang="it-IT" sz="1600" b="1" smtClean="0">
                <a:solidFill>
                  <a:schemeClr val="bg2"/>
                </a:solidFill>
                <a:latin typeface="Times New Roman (Headings)"/>
              </a:rPr>
              <a:t>và </a:t>
            </a:r>
            <a:r>
              <a:rPr lang="it-IT" sz="1600" b="1" smtClean="0">
                <a:solidFill>
                  <a:schemeClr val="bg2"/>
                </a:solidFill>
                <a:latin typeface="Times New Roman (Headings)"/>
              </a:rPr>
              <a:t>Ra-ma-y-a-na</a:t>
            </a:r>
            <a:endParaRPr lang="it-IT" sz="1600" b="1" dirty="0">
              <a:solidFill>
                <a:schemeClr val="bg2"/>
              </a:solidFill>
              <a:latin typeface="Times New Roman (Headings)"/>
            </a:endParaRPr>
          </a:p>
        </p:txBody>
      </p:sp>
      <p:sp>
        <p:nvSpPr>
          <p:cNvPr id="5" name="Subtitle 4"/>
          <p:cNvSpPr>
            <a:spLocks noGrp="1"/>
          </p:cNvSpPr>
          <p:nvPr>
            <p:ph type="subTitle" idx="5"/>
          </p:nvPr>
        </p:nvSpPr>
        <p:spPr>
          <a:xfrm>
            <a:off x="6090967" y="1500518"/>
            <a:ext cx="2241001" cy="367500"/>
          </a:xfrm>
        </p:spPr>
        <p:txBody>
          <a:bodyPr/>
          <a:lstStyle/>
          <a:p>
            <a:r>
              <a:rPr lang="en-US" dirty="0" err="1" smtClean="0">
                <a:solidFill>
                  <a:srgbClr val="0070C0"/>
                </a:solidFill>
                <a:latin typeface="Times New Roman (Headings)"/>
              </a:rPr>
              <a:t>Chữ</a:t>
            </a:r>
            <a:r>
              <a:rPr lang="en-US" dirty="0" smtClean="0">
                <a:solidFill>
                  <a:srgbClr val="0070C0"/>
                </a:solidFill>
                <a:latin typeface="Times New Roman (Headings)"/>
              </a:rPr>
              <a:t> </a:t>
            </a:r>
            <a:r>
              <a:rPr lang="en-US" dirty="0" err="1" smtClean="0">
                <a:solidFill>
                  <a:srgbClr val="0070C0"/>
                </a:solidFill>
                <a:latin typeface="Times New Roman (Headings)"/>
              </a:rPr>
              <a:t>Viết</a:t>
            </a:r>
            <a:endParaRPr lang="en-US" dirty="0">
              <a:solidFill>
                <a:srgbClr val="0070C0"/>
              </a:solidFill>
              <a:latin typeface="Times New Roman (Headings)"/>
            </a:endParaRPr>
          </a:p>
        </p:txBody>
      </p:sp>
      <p:sp>
        <p:nvSpPr>
          <p:cNvPr id="6" name="Subtitle 5"/>
          <p:cNvSpPr>
            <a:spLocks noGrp="1"/>
          </p:cNvSpPr>
          <p:nvPr>
            <p:ph type="subTitle" idx="2"/>
          </p:nvPr>
        </p:nvSpPr>
        <p:spPr/>
        <p:txBody>
          <a:bodyPr/>
          <a:lstStyle/>
          <a:p>
            <a:r>
              <a:rPr lang="en-US" dirty="0" err="1" smtClean="0">
                <a:solidFill>
                  <a:srgbClr val="0070C0"/>
                </a:solidFill>
                <a:latin typeface="Times New Roman (Headings)"/>
              </a:rPr>
              <a:t>Kiến</a:t>
            </a:r>
            <a:r>
              <a:rPr lang="en-US" dirty="0" smtClean="0">
                <a:solidFill>
                  <a:srgbClr val="0070C0"/>
                </a:solidFill>
                <a:latin typeface="Times New Roman (Headings)"/>
              </a:rPr>
              <a:t> </a:t>
            </a:r>
            <a:r>
              <a:rPr lang="en-US" dirty="0" err="1" smtClean="0">
                <a:solidFill>
                  <a:srgbClr val="0070C0"/>
                </a:solidFill>
                <a:latin typeface="Times New Roman (Headings)"/>
              </a:rPr>
              <a:t>trúc</a:t>
            </a:r>
            <a:endParaRPr lang="en-US" dirty="0">
              <a:solidFill>
                <a:srgbClr val="0070C0"/>
              </a:solidFill>
              <a:latin typeface="Times New Roman (Headings)"/>
            </a:endParaRPr>
          </a:p>
        </p:txBody>
      </p:sp>
      <p:sp>
        <p:nvSpPr>
          <p:cNvPr id="7" name="Subtitle 6"/>
          <p:cNvSpPr>
            <a:spLocks noGrp="1"/>
          </p:cNvSpPr>
          <p:nvPr>
            <p:ph type="subTitle" idx="4"/>
          </p:nvPr>
        </p:nvSpPr>
        <p:spPr>
          <a:xfrm>
            <a:off x="3136923" y="3467078"/>
            <a:ext cx="2241001" cy="367500"/>
          </a:xfrm>
        </p:spPr>
        <p:txBody>
          <a:bodyPr/>
          <a:lstStyle/>
          <a:p>
            <a:r>
              <a:rPr lang="en-US" dirty="0" err="1" smtClean="0">
                <a:solidFill>
                  <a:srgbClr val="0070C0"/>
                </a:solidFill>
                <a:latin typeface="Times New Roman (Headings)"/>
              </a:rPr>
              <a:t>Toán</a:t>
            </a:r>
            <a:r>
              <a:rPr lang="en-US" dirty="0" smtClean="0">
                <a:solidFill>
                  <a:srgbClr val="0070C0"/>
                </a:solidFill>
                <a:latin typeface="Times New Roman (Headings)"/>
              </a:rPr>
              <a:t> </a:t>
            </a:r>
            <a:r>
              <a:rPr lang="en-US" dirty="0" err="1" smtClean="0">
                <a:solidFill>
                  <a:srgbClr val="0070C0"/>
                </a:solidFill>
                <a:latin typeface="Times New Roman (Headings)"/>
              </a:rPr>
              <a:t>học</a:t>
            </a:r>
            <a:endParaRPr lang="en-US" dirty="0">
              <a:solidFill>
                <a:srgbClr val="0070C0"/>
              </a:solidFill>
              <a:latin typeface="Times New Roman (Headings)"/>
            </a:endParaRPr>
          </a:p>
        </p:txBody>
      </p:sp>
      <p:sp>
        <p:nvSpPr>
          <p:cNvPr id="8" name="Rectangle 7"/>
          <p:cNvSpPr/>
          <p:nvPr/>
        </p:nvSpPr>
        <p:spPr>
          <a:xfrm>
            <a:off x="3264121" y="4095749"/>
            <a:ext cx="2362200" cy="584775"/>
          </a:xfrm>
          <a:prstGeom prst="rect">
            <a:avLst/>
          </a:prstGeom>
        </p:spPr>
        <p:txBody>
          <a:bodyPr wrap="square">
            <a:spAutoFit/>
          </a:bodyPr>
          <a:lstStyle/>
          <a:p>
            <a:pPr marL="0" indent="0"/>
            <a:r>
              <a:rPr lang="vi-VN" sz="1600" b="1" dirty="0">
                <a:solidFill>
                  <a:schemeClr val="bg2"/>
                </a:solidFill>
                <a:latin typeface="+mj-lt"/>
              </a:rPr>
              <a:t>Hệ số có 10 chữ số, đặc biệt là giá trị của số 0</a:t>
            </a:r>
          </a:p>
        </p:txBody>
      </p:sp>
      <p:sp>
        <p:nvSpPr>
          <p:cNvPr id="9" name="Subtitle 8"/>
          <p:cNvSpPr>
            <a:spLocks noGrp="1"/>
          </p:cNvSpPr>
          <p:nvPr>
            <p:ph type="subTitle" idx="1"/>
          </p:nvPr>
        </p:nvSpPr>
        <p:spPr>
          <a:xfrm>
            <a:off x="1097790" y="1594650"/>
            <a:ext cx="2241001" cy="367500"/>
          </a:xfrm>
        </p:spPr>
        <p:txBody>
          <a:bodyPr/>
          <a:lstStyle/>
          <a:p>
            <a:r>
              <a:rPr lang="en-US" dirty="0" err="1" smtClean="0">
                <a:solidFill>
                  <a:srgbClr val="0070C0"/>
                </a:solidFill>
                <a:latin typeface="Times New Roman (Headings)"/>
              </a:rPr>
              <a:t>Tôn</a:t>
            </a:r>
            <a:r>
              <a:rPr lang="en-US" dirty="0" smtClean="0">
                <a:solidFill>
                  <a:srgbClr val="0070C0"/>
                </a:solidFill>
                <a:latin typeface="Times New Roman (Headings)"/>
              </a:rPr>
              <a:t> </a:t>
            </a:r>
            <a:r>
              <a:rPr lang="en-US" dirty="0" err="1" smtClean="0">
                <a:solidFill>
                  <a:srgbClr val="0070C0"/>
                </a:solidFill>
                <a:latin typeface="Times New Roman (Headings)"/>
              </a:rPr>
              <a:t>giáo</a:t>
            </a:r>
            <a:endParaRPr lang="en-US" dirty="0">
              <a:solidFill>
                <a:srgbClr val="0070C0"/>
              </a:solidFill>
              <a:latin typeface="Times New Roman (Headings)"/>
            </a:endParaRPr>
          </a:p>
        </p:txBody>
      </p:sp>
      <p:sp>
        <p:nvSpPr>
          <p:cNvPr id="10" name="AutoShape 2" descr="4 nguyên tắc vàng trong thiết kế logo ngành Y - dược mà bạn cần biế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Google Shape;1365;p44"/>
          <p:cNvSpPr/>
          <p:nvPr/>
        </p:nvSpPr>
        <p:spPr>
          <a:xfrm>
            <a:off x="6824684" y="3002675"/>
            <a:ext cx="560933" cy="423916"/>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Picture 3" descr="C:\Users\DELL\Desktop\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124" y="3062320"/>
            <a:ext cx="382657" cy="2733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775708" y="3504112"/>
            <a:ext cx="871516" cy="338554"/>
          </a:xfrm>
          <a:prstGeom prst="rect">
            <a:avLst/>
          </a:prstGeom>
          <a:noFill/>
        </p:spPr>
        <p:txBody>
          <a:bodyPr wrap="square" rtlCol="0">
            <a:spAutoFit/>
          </a:bodyPr>
          <a:lstStyle/>
          <a:p>
            <a:r>
              <a:rPr lang="en-US" sz="1600" b="1" dirty="0" smtClean="0">
                <a:solidFill>
                  <a:srgbClr val="0070C0"/>
                </a:solidFill>
                <a:latin typeface="Times New Roman (Headings)"/>
              </a:rPr>
              <a:t>Y </a:t>
            </a:r>
            <a:r>
              <a:rPr lang="en-US" sz="1600" b="1" dirty="0" err="1" smtClean="0">
                <a:solidFill>
                  <a:srgbClr val="0070C0"/>
                </a:solidFill>
                <a:latin typeface="Times New Roman (Headings)"/>
              </a:rPr>
              <a:t>học</a:t>
            </a:r>
            <a:endParaRPr lang="en-US" sz="1600" b="1" dirty="0">
              <a:solidFill>
                <a:srgbClr val="0070C0"/>
              </a:solidFill>
              <a:latin typeface="Times New Roman (Headings)"/>
            </a:endParaRPr>
          </a:p>
        </p:txBody>
      </p:sp>
      <p:sp>
        <p:nvSpPr>
          <p:cNvPr id="39" name="Rectangle 38"/>
          <p:cNvSpPr/>
          <p:nvPr/>
        </p:nvSpPr>
        <p:spPr>
          <a:xfrm>
            <a:off x="5832015" y="4089532"/>
            <a:ext cx="2362200" cy="584775"/>
          </a:xfrm>
          <a:prstGeom prst="rect">
            <a:avLst/>
          </a:prstGeom>
        </p:spPr>
        <p:txBody>
          <a:bodyPr wrap="square">
            <a:spAutoFit/>
          </a:bodyPr>
          <a:lstStyle/>
          <a:p>
            <a:pPr marL="0" indent="0" algn="ctr"/>
            <a:r>
              <a:rPr lang="en-US" sz="1600" b="1" dirty="0" err="1" smtClean="0">
                <a:solidFill>
                  <a:schemeClr val="bg2"/>
                </a:solidFill>
                <a:latin typeface="Times New Roman (Headings)"/>
              </a:rPr>
              <a:t>Thuốc</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tê</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thuốc</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mê</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dùng</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thảo</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mộc</a:t>
            </a:r>
            <a:endParaRPr lang="vi-VN" sz="1600" b="1" dirty="0">
              <a:solidFill>
                <a:schemeClr val="bg2"/>
              </a:solidFill>
              <a:latin typeface="Times New Roman (Heading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9">
                                            <p:txEl>
                                              <p:pRg st="0" end="0"/>
                                            </p:txEl>
                                          </p:spTgt>
                                        </p:tgtEl>
                                        <p:attrNameLst>
                                          <p:attrName>style.visibility</p:attrName>
                                        </p:attrNameLst>
                                      </p:cBhvr>
                                      <p:to>
                                        <p:strVal val="visible"/>
                                      </p:to>
                                    </p:set>
                                    <p:animEffect transition="in" filter="fade">
                                      <p:cBhvr>
                                        <p:cTn id="7" dur="1000"/>
                                        <p:tgtEl>
                                          <p:spTgt spid="1349">
                                            <p:txEl>
                                              <p:pRg st="0" end="0"/>
                                            </p:txEl>
                                          </p:spTgt>
                                        </p:tgtEl>
                                      </p:cBhvr>
                                    </p:animEffect>
                                    <p:anim calcmode="lin" valueType="num">
                                      <p:cBhvr>
                                        <p:cTn id="8" dur="1000" fill="hold"/>
                                        <p:tgtEl>
                                          <p:spTgt spid="134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51">
                                            <p:txEl>
                                              <p:pRg st="0" end="0"/>
                                            </p:txEl>
                                          </p:spTgt>
                                        </p:tgtEl>
                                        <p:attrNameLst>
                                          <p:attrName>style.visibility</p:attrName>
                                        </p:attrNameLst>
                                      </p:cBhvr>
                                      <p:to>
                                        <p:strVal val="visible"/>
                                      </p:to>
                                    </p:set>
                                    <p:anim calcmode="lin" valueType="num">
                                      <p:cBhvr additive="base">
                                        <p:cTn id="19" dur="500" fill="hold"/>
                                        <p:tgtEl>
                                          <p:spTgt spid="135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53">
                                            <p:txEl>
                                              <p:pRg st="0" end="0"/>
                                            </p:txEl>
                                          </p:spTgt>
                                        </p:tgtEl>
                                        <p:attrNameLst>
                                          <p:attrName>style.visibility</p:attrName>
                                        </p:attrNameLst>
                                      </p:cBhvr>
                                      <p:to>
                                        <p:strVal val="visible"/>
                                      </p:to>
                                    </p:set>
                                    <p:animEffect transition="in" filter="barn(inVertical)">
                                      <p:cBhvr>
                                        <p:cTn id="25" dur="500"/>
                                        <p:tgtEl>
                                          <p:spTgt spid="135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9" grpId="0" build="p"/>
      <p:bldP spid="1351" grpId="0" build="p"/>
      <p:bldP spid="1353" grpId="0" build="p"/>
      <p:bldP spid="4" grpId="0"/>
      <p:bldP spid="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572700"/>
          </a:xfrm>
        </p:spPr>
        <p:txBody>
          <a:bodyPr/>
          <a:lstStyle/>
          <a:p>
            <a:r>
              <a:rPr lang="en-US" dirty="0" err="1"/>
              <a:t>Tôn</a:t>
            </a:r>
            <a:r>
              <a:rPr lang="en-US" dirty="0"/>
              <a:t> </a:t>
            </a:r>
            <a:r>
              <a:rPr lang="en-US" dirty="0" err="1"/>
              <a:t>giáo</a:t>
            </a:r>
            <a:r>
              <a:rPr lang="en-US" dirty="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774" y="1428750"/>
            <a:ext cx="4010526" cy="313512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36" y="1788926"/>
            <a:ext cx="4099532" cy="2535424"/>
          </a:xfrm>
          <a:prstGeom prst="rect">
            <a:avLst/>
          </a:prstGeom>
        </p:spPr>
      </p:pic>
      <p:sp>
        <p:nvSpPr>
          <p:cNvPr id="17" name="Action Button: Beginning 16">
            <a:hlinkClick r:id="rId4" action="ppaction://hlinksldjump" highlightClick="1"/>
          </p:cNvPr>
          <p:cNvSpPr/>
          <p:nvPr/>
        </p:nvSpPr>
        <p:spPr>
          <a:xfrm>
            <a:off x="8610600" y="4705350"/>
            <a:ext cx="533400" cy="43815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181600" y="879040"/>
            <a:ext cx="2743200" cy="380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bg2"/>
                </a:solidFill>
                <a:latin typeface="Times New Roman" pitchFamily="18" charset="0"/>
                <a:cs typeface="Times New Roman" pitchFamily="18" charset="0"/>
              </a:rPr>
              <a:t>PHẬT GIÁO</a:t>
            </a:r>
            <a:endParaRPr lang="en-US" b="1" dirty="0">
              <a:solidFill>
                <a:schemeClr val="bg2"/>
              </a:solidFill>
              <a:latin typeface="Times New Roman" pitchFamily="18" charset="0"/>
              <a:cs typeface="Times New Roman" pitchFamily="18" charset="0"/>
            </a:endParaRPr>
          </a:p>
        </p:txBody>
      </p:sp>
      <p:sp>
        <p:nvSpPr>
          <p:cNvPr id="5" name="Rounded Rectangle 4"/>
          <p:cNvSpPr/>
          <p:nvPr/>
        </p:nvSpPr>
        <p:spPr>
          <a:xfrm>
            <a:off x="685800" y="999354"/>
            <a:ext cx="2666999" cy="609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smtClean="0">
                <a:latin typeface="Times New Roman (Headings)"/>
              </a:rPr>
              <a:t>BÀ LA MÔN =&gt; </a:t>
            </a:r>
            <a:r>
              <a:rPr lang="en-US" sz="1600" b="1" dirty="0" err="1" smtClean="0">
                <a:latin typeface="Times New Roman (Headings)"/>
              </a:rPr>
              <a:t>Hin</a:t>
            </a:r>
            <a:r>
              <a:rPr lang="en-US" sz="1600" b="1" dirty="0" smtClean="0">
                <a:latin typeface="Times New Roman (Headings)"/>
              </a:rPr>
              <a:t> – </a:t>
            </a:r>
            <a:r>
              <a:rPr lang="en-US" sz="1600" b="1" dirty="0" err="1" smtClean="0">
                <a:latin typeface="Times New Roman (Headings)"/>
              </a:rPr>
              <a:t>đu</a:t>
            </a:r>
            <a:r>
              <a:rPr lang="en-US" sz="1600" b="1" dirty="0" smtClean="0">
                <a:latin typeface="Times New Roman (Headings)"/>
              </a:rPr>
              <a:t> (ẤN ĐỘ </a:t>
            </a:r>
            <a:r>
              <a:rPr lang="en-US" sz="1600" b="1" dirty="0" err="1" smtClean="0">
                <a:latin typeface="Times New Roman (Headings)"/>
              </a:rPr>
              <a:t>giáo</a:t>
            </a:r>
            <a:r>
              <a:rPr lang="en-US" sz="1600" b="1" dirty="0" smtClean="0">
                <a:latin typeface="Times New Roman (Headings)"/>
              </a:rPr>
              <a:t>)</a:t>
            </a:r>
            <a:endParaRPr lang="en-US" sz="1600" b="1" dirty="0">
              <a:latin typeface="Times New Roman (Headings)"/>
            </a:endParaRPr>
          </a:p>
        </p:txBody>
      </p:sp>
      <p:sp>
        <p:nvSpPr>
          <p:cNvPr id="6" name="Rounded Rectangle 5"/>
          <p:cNvSpPr/>
          <p:nvPr/>
        </p:nvSpPr>
        <p:spPr>
          <a:xfrm>
            <a:off x="411536" y="4468421"/>
            <a:ext cx="1371600" cy="2626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err="1" smtClean="0"/>
              <a:t>T</a:t>
            </a:r>
            <a:r>
              <a:rPr lang="en-US" b="1" err="1" smtClean="0">
                <a:latin typeface="Times New Roman" pitchFamily="18" charset="0"/>
                <a:cs typeface="Times New Roman" pitchFamily="18" charset="0"/>
              </a:rPr>
              <a:t>hần</a:t>
            </a:r>
            <a:r>
              <a:rPr lang="en-US" b="1" smtClean="0">
                <a:latin typeface="Times New Roman" pitchFamily="18" charset="0"/>
                <a:cs typeface="Times New Roman" pitchFamily="18" charset="0"/>
              </a:rPr>
              <a:t> </a:t>
            </a:r>
            <a:r>
              <a:rPr lang="en-US" b="1" dirty="0" err="1">
                <a:latin typeface="Times New Roman" pitchFamily="18" charset="0"/>
                <a:cs typeface="Times New Roman" pitchFamily="18" charset="0"/>
              </a:rPr>
              <a:t>S</a:t>
            </a:r>
            <a:r>
              <a:rPr lang="en-US" b="1" smtClean="0">
                <a:latin typeface="Times New Roman" pitchFamily="18" charset="0"/>
                <a:cs typeface="Times New Roman" pitchFamily="18" charset="0"/>
              </a:rPr>
              <a:t>áng </a:t>
            </a:r>
            <a:r>
              <a:rPr lang="en-US" b="1" dirty="0" err="1" smtClean="0">
                <a:latin typeface="Times New Roman" pitchFamily="18" charset="0"/>
                <a:cs typeface="Times New Roman" pitchFamily="18" charset="0"/>
              </a:rPr>
              <a:t>tạo</a:t>
            </a:r>
            <a:endParaRPr lang="en-US" b="1" dirty="0"/>
          </a:p>
        </p:txBody>
      </p:sp>
      <p:sp>
        <p:nvSpPr>
          <p:cNvPr id="8" name="Rounded Rectangle 7"/>
          <p:cNvSpPr/>
          <p:nvPr/>
        </p:nvSpPr>
        <p:spPr>
          <a:xfrm>
            <a:off x="3429000" y="4468420"/>
            <a:ext cx="1371600" cy="2626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err="1" smtClean="0">
                <a:latin typeface="Times New Roman" pitchFamily="18" charset="0"/>
                <a:cs typeface="Times New Roman" pitchFamily="18" charset="0"/>
              </a:rPr>
              <a:t>Thần</a:t>
            </a:r>
            <a:r>
              <a:rPr lang="en-US" b="1" smtClean="0">
                <a:latin typeface="Times New Roman" pitchFamily="18" charset="0"/>
                <a:cs typeface="Times New Roman" pitchFamily="18" charset="0"/>
              </a:rPr>
              <a:t> </a:t>
            </a:r>
            <a:r>
              <a:rPr lang="en-US" b="1" dirty="0" err="1">
                <a:latin typeface="Times New Roman" pitchFamily="18" charset="0"/>
                <a:cs typeface="Times New Roman" pitchFamily="18" charset="0"/>
              </a:rPr>
              <a:t>H</a:t>
            </a:r>
            <a:r>
              <a:rPr lang="en-US" b="1" smtClean="0">
                <a:latin typeface="Times New Roman" pitchFamily="18" charset="0"/>
                <a:cs typeface="Times New Roman" pitchFamily="18" charset="0"/>
              </a:rPr>
              <a:t>ủy </a:t>
            </a:r>
            <a:r>
              <a:rPr lang="en-US" b="1" dirty="0" err="1" smtClean="0">
                <a:latin typeface="Times New Roman" pitchFamily="18" charset="0"/>
                <a:cs typeface="Times New Roman" pitchFamily="18" charset="0"/>
              </a:rPr>
              <a:t>diệt</a:t>
            </a:r>
            <a:endParaRPr lang="en-US" b="1" dirty="0">
              <a:latin typeface="Times New Roman" pitchFamily="18" charset="0"/>
              <a:cs typeface="Times New Roman" pitchFamily="18" charset="0"/>
            </a:endParaRPr>
          </a:p>
        </p:txBody>
      </p:sp>
      <p:sp>
        <p:nvSpPr>
          <p:cNvPr id="10" name="Rounded Rectangle 9"/>
          <p:cNvSpPr/>
          <p:nvPr/>
        </p:nvSpPr>
        <p:spPr>
          <a:xfrm>
            <a:off x="1905000" y="4468420"/>
            <a:ext cx="1295400" cy="2626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err="1" smtClean="0">
                <a:latin typeface="Times New Roman" pitchFamily="18" charset="0"/>
                <a:cs typeface="Times New Roman" pitchFamily="18" charset="0"/>
              </a:rPr>
              <a:t>Thần</a:t>
            </a:r>
            <a:r>
              <a:rPr lang="en-US" b="1" smtClean="0">
                <a:latin typeface="Times New Roman" pitchFamily="18" charset="0"/>
                <a:cs typeface="Times New Roman" pitchFamily="18" charset="0"/>
              </a:rPr>
              <a:t> </a:t>
            </a:r>
            <a:r>
              <a:rPr lang="en-US" b="1" dirty="0" err="1">
                <a:latin typeface="Times New Roman" pitchFamily="18" charset="0"/>
                <a:cs typeface="Times New Roman" pitchFamily="18" charset="0"/>
              </a:rPr>
              <a:t>B</a:t>
            </a:r>
            <a:r>
              <a:rPr lang="en-US" b="1" smtClean="0">
                <a:latin typeface="Times New Roman" pitchFamily="18" charset="0"/>
                <a:cs typeface="Times New Roman" pitchFamily="18" charset="0"/>
              </a:rPr>
              <a:t>ảo </a:t>
            </a:r>
            <a:r>
              <a:rPr lang="en-US" b="1" dirty="0" err="1" smtClean="0">
                <a:latin typeface="Times New Roman" pitchFamily="18" charset="0"/>
                <a:cs typeface="Times New Roman" pitchFamily="18" charset="0"/>
              </a:rPr>
              <a:t>tồn</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53353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Chữ</a:t>
            </a:r>
            <a:r>
              <a:rPr lang="en-US" dirty="0"/>
              <a:t> </a:t>
            </a:r>
            <a:r>
              <a:rPr lang="en-US" dirty="0" err="1"/>
              <a:t>viết</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192496"/>
            <a:ext cx="4061240" cy="28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40" y="867352"/>
            <a:ext cx="3908558" cy="3486149"/>
          </a:xfrm>
          <a:prstGeom prst="rect">
            <a:avLst/>
          </a:prstGeom>
        </p:spPr>
      </p:pic>
      <p:sp>
        <p:nvSpPr>
          <p:cNvPr id="17" name="Action Button: Beginning 16">
            <a:hlinkClick r:id="rId4" action="ppaction://hlinksldjump" highlightClick="1"/>
          </p:cNvPr>
          <p:cNvSpPr/>
          <p:nvPr/>
        </p:nvSpPr>
        <p:spPr>
          <a:xfrm>
            <a:off x="8579398" y="4629150"/>
            <a:ext cx="488402"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126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150" y="1298250"/>
            <a:ext cx="2547000" cy="2547000"/>
          </a:xfrm>
          <a:prstGeom prst="rect">
            <a:avLst/>
          </a:prstGeom>
        </p:spPr>
      </p:pic>
      <p:sp>
        <p:nvSpPr>
          <p:cNvPr id="9" name="Rounded Rectangle 8"/>
          <p:cNvSpPr/>
          <p:nvPr/>
        </p:nvSpPr>
        <p:spPr>
          <a:xfrm>
            <a:off x="315296" y="1999855"/>
            <a:ext cx="4929154" cy="53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A01127"/>
                </a:solidFill>
                <a:latin typeface="Times New Roman" pitchFamily="18" charset="0"/>
                <a:cs typeface="Times New Roman" pitchFamily="18" charset="0"/>
                <a:sym typeface="PT Serif"/>
              </a:rPr>
              <a:t>I/ ĐIỀU KIỆN TỰ NHIÊN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32644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2400" dirty="0" smtClean="0">
                <a:latin typeface="Times New Roman (Headings)"/>
              </a:rPr>
              <a:t>Văn học: Sử </a:t>
            </a:r>
            <a:r>
              <a:rPr lang="it-IT" sz="2400" dirty="0">
                <a:latin typeface="Times New Roman (Headings)"/>
              </a:rPr>
              <a:t>thi Ma-ha-bha-ra-ta và Ra-ma-y-a-na</a:t>
            </a:r>
            <a:endParaRPr lang="en-US" sz="2400" dirty="0">
              <a:latin typeface="Times New Roman (Headings)"/>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1683"/>
            <a:ext cx="2763982" cy="38004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2" y="1018996"/>
            <a:ext cx="2771775" cy="3705582"/>
          </a:xfrm>
          <a:prstGeom prst="rect">
            <a:avLst/>
          </a:prstGeom>
        </p:spPr>
      </p:pic>
      <p:sp>
        <p:nvSpPr>
          <p:cNvPr id="17" name="Action Button: Beginning 16">
            <a:hlinkClick r:id="rId4" action="ppaction://hlinksldjump" highlightClick="1"/>
          </p:cNvPr>
          <p:cNvSpPr/>
          <p:nvPr/>
        </p:nvSpPr>
        <p:spPr>
          <a:xfrm>
            <a:off x="8534400" y="4629150"/>
            <a:ext cx="5334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85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Khoa</a:t>
            </a:r>
            <a:r>
              <a:rPr lang="en-US" dirty="0" smtClean="0"/>
              <a:t> </a:t>
            </a:r>
            <a:r>
              <a:rPr lang="en-US" dirty="0" err="1" smtClean="0"/>
              <a:t>học</a:t>
            </a:r>
            <a:r>
              <a:rPr lang="en-US" dirty="0" smtClean="0"/>
              <a:t> </a:t>
            </a:r>
            <a:r>
              <a:rPr lang="en-US" dirty="0" err="1" smtClean="0"/>
              <a:t>tự</a:t>
            </a:r>
            <a:r>
              <a:rPr lang="en-US" dirty="0" smtClean="0"/>
              <a:t> </a:t>
            </a:r>
            <a:r>
              <a:rPr lang="en-US" dirty="0" err="1" smtClean="0"/>
              <a:t>nhiên</a:t>
            </a:r>
            <a:r>
              <a:rPr lang="en-US" dirty="0" smtClean="0"/>
              <a:t/>
            </a:r>
            <a:br>
              <a:rPr lang="en-US" dirty="0" smtClean="0"/>
            </a:br>
            <a:r>
              <a:rPr lang="en-US" dirty="0" err="1" smtClean="0"/>
              <a:t>Toán</a:t>
            </a:r>
            <a:r>
              <a:rPr lang="en-US" dirty="0" smtClean="0"/>
              <a:t> </a:t>
            </a:r>
            <a:r>
              <a:rPr lang="en-US" dirty="0" err="1" smtClean="0"/>
              <a:t>học</a:t>
            </a:r>
            <a:r>
              <a:rPr lang="en-US" dirty="0" smtClean="0"/>
              <a:t>:</a:t>
            </a:r>
            <a:r>
              <a:rPr lang="en-US" dirty="0"/>
              <a:t/>
            </a:r>
            <a:br>
              <a:rPr lang="en-US" dirty="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352550"/>
            <a:ext cx="76581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3105150"/>
            <a:ext cx="7981950" cy="1569660"/>
          </a:xfrm>
          <a:prstGeom prst="rect">
            <a:avLst/>
          </a:prstGeom>
        </p:spPr>
        <p:txBody>
          <a:bodyPr wrap="square">
            <a:spAutoFit/>
          </a:bodyPr>
          <a:lstStyle/>
          <a:p>
            <a:r>
              <a:rPr lang="vi-VN" sz="1600" b="1" dirty="0">
                <a:latin typeface="+mj-lt"/>
              </a:rPr>
              <a:t>Người Ấn Độ thời cổ đại chính là chủ nhân của hệ thống chữ số mà ngày nay ta quen gọi là số </a:t>
            </a:r>
            <a:r>
              <a:rPr lang="en-US" sz="1600" b="1" dirty="0" smtClean="0">
                <a:latin typeface="+mj-lt"/>
              </a:rPr>
              <a:t>Ả </a:t>
            </a:r>
            <a:r>
              <a:rPr lang="vi-VN" sz="1600" b="1" dirty="0" smtClean="0">
                <a:latin typeface="+mj-lt"/>
              </a:rPr>
              <a:t>rập</a:t>
            </a:r>
            <a:r>
              <a:rPr lang="vi-VN" sz="1600" b="1" dirty="0">
                <a:latin typeface="+mj-lt"/>
              </a:rPr>
              <a:t>. Đóng góp lớn nhất của họ là đặt ra số </a:t>
            </a:r>
            <a:r>
              <a:rPr lang="en-US" sz="1600" b="1" dirty="0">
                <a:latin typeface="+mj-lt"/>
              </a:rPr>
              <a:t>0</a:t>
            </a:r>
            <a:r>
              <a:rPr lang="vi-VN" sz="1600" b="1" dirty="0" smtClean="0">
                <a:latin typeface="+mj-lt"/>
              </a:rPr>
              <a:t>, </a:t>
            </a:r>
            <a:r>
              <a:rPr lang="vi-VN" sz="1600" b="1" dirty="0">
                <a:latin typeface="+mj-lt"/>
              </a:rPr>
              <a:t>nhờ vậy mọi biến đổi toán học trở thành đơn giản, ngắn gọn hẳn lên. (Người Tây Âu vì vậy mà từ bỏ số La Mã mà sử dụng </a:t>
            </a:r>
            <a:r>
              <a:rPr lang="vi-VN" sz="1600" b="1" dirty="0" smtClean="0">
                <a:latin typeface="Times New Roman (Headings)"/>
              </a:rPr>
              <a:t>số </a:t>
            </a:r>
            <a:r>
              <a:rPr lang="en-US" sz="1600" b="1" dirty="0" smtClean="0">
                <a:latin typeface="Times New Roman (Headings)"/>
              </a:rPr>
              <a:t>Ả </a:t>
            </a:r>
            <a:r>
              <a:rPr lang="vi-VN" sz="1600" b="1" dirty="0" smtClean="0">
                <a:latin typeface="+mj-lt"/>
              </a:rPr>
              <a:t>rập </a:t>
            </a:r>
            <a:r>
              <a:rPr lang="vi-VN" sz="1600" b="1" dirty="0">
                <a:latin typeface="+mj-lt"/>
              </a:rPr>
              <a:t>trong toán học.) Họ đã tính được căn bậc 2 và căn bậc 3; đã có hiểu biết về cấp số, đã biết về quan hệ giữa 3 cạnh trong một tam giác. Pi = 3,1416.</a:t>
            </a:r>
            <a:br>
              <a:rPr lang="vi-VN" sz="1600" b="1" dirty="0">
                <a:latin typeface="+mj-lt"/>
              </a:rPr>
            </a:br>
            <a:endParaRPr lang="en-US" sz="1600" b="1" dirty="0">
              <a:latin typeface="+mj-lt"/>
            </a:endParaRPr>
          </a:p>
        </p:txBody>
      </p:sp>
    </p:spTree>
    <p:extLst>
      <p:ext uri="{BB962C8B-B14F-4D97-AF65-F5344CB8AC3E}">
        <p14:creationId xmlns:p14="http://schemas.microsoft.com/office/powerpoint/2010/main" val="1032359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685801" y="445025"/>
            <a:ext cx="2743199" cy="678926"/>
          </a:xfrm>
          <a:prstGeom prst="rect">
            <a:avLst/>
          </a:prstGeom>
        </p:spPr>
        <p:txBody>
          <a:bodyPr spcFirstLastPara="1" wrap="square" lIns="91425" tIns="91425" rIns="91425" bIns="91425" anchor="t" anchorCtr="0">
            <a:noAutofit/>
          </a:bodyPr>
          <a:lstStyle/>
          <a:p>
            <a:pPr lvl="0"/>
            <a:r>
              <a:rPr lang="en-US" dirty="0" err="1" smtClean="0"/>
              <a:t>Kiến</a:t>
            </a:r>
            <a:r>
              <a:rPr lang="en-US" dirty="0" smtClean="0"/>
              <a:t> </a:t>
            </a:r>
            <a:r>
              <a:rPr lang="en-US" dirty="0" err="1" smtClean="0"/>
              <a:t>trúc</a:t>
            </a:r>
            <a:r>
              <a:rPr lang="en-US" dirty="0" smtClean="0"/>
              <a:t> </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654875"/>
            <a:ext cx="3581400" cy="3918966"/>
          </a:xfrm>
          <a:prstGeom prst="rect">
            <a:avLst/>
          </a:prstGeom>
        </p:spPr>
      </p:pic>
      <p:sp>
        <p:nvSpPr>
          <p:cNvPr id="2" name="Rectangle 1"/>
          <p:cNvSpPr/>
          <p:nvPr/>
        </p:nvSpPr>
        <p:spPr>
          <a:xfrm>
            <a:off x="6172200" y="4266063"/>
            <a:ext cx="1787669" cy="369332"/>
          </a:xfrm>
          <a:prstGeom prst="rect">
            <a:avLst/>
          </a:prstGeom>
        </p:spPr>
        <p:txBody>
          <a:bodyPr wrap="none">
            <a:spAutoFit/>
          </a:bodyPr>
          <a:lstStyle/>
          <a:p>
            <a:r>
              <a:rPr lang="en-US" sz="1800" dirty="0">
                <a:solidFill>
                  <a:srgbClr val="0070C0"/>
                </a:solidFill>
                <a:latin typeface="Times New Roman (Headings)"/>
              </a:rPr>
              <a:t>C</a:t>
            </a:r>
            <a:r>
              <a:rPr lang="vi-VN" sz="1800" dirty="0">
                <a:solidFill>
                  <a:srgbClr val="0070C0"/>
                </a:solidFill>
                <a:latin typeface="Times New Roman (Headings)"/>
              </a:rPr>
              <a:t>ột đá A-sô-ca </a:t>
            </a:r>
            <a:endParaRPr lang="en-US" sz="1800" dirty="0">
              <a:solidFill>
                <a:srgbClr val="0070C0"/>
              </a:solidFill>
              <a:latin typeface="Times New Roman (Headings)"/>
            </a:endParaRPr>
          </a:p>
        </p:txBody>
      </p:sp>
    </p:spTree>
    <p:extLst>
      <p:ext uri="{BB962C8B-B14F-4D97-AF65-F5344CB8AC3E}">
        <p14:creationId xmlns:p14="http://schemas.microsoft.com/office/powerpoint/2010/main" val="1706249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phongveminhquan.vn/wp-content/uploads/2018/10/quoc-ky-quoc-huy-an-do.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905000" y="4060371"/>
            <a:ext cx="2743200" cy="461665"/>
          </a:xfrm>
          <a:prstGeom prst="rect">
            <a:avLst/>
          </a:prstGeom>
          <a:noFill/>
        </p:spPr>
        <p:txBody>
          <a:bodyPr wrap="square" rtlCol="0">
            <a:spAutoFit/>
          </a:bodyPr>
          <a:lstStyle/>
          <a:p>
            <a:r>
              <a:rPr lang="en-US" sz="2400" b="1" smtClean="0"/>
              <a:t>Quốc kỳ Ấn Độ</a:t>
            </a:r>
            <a:endParaRPr lang="en-US" sz="2400" b="1"/>
          </a:p>
        </p:txBody>
      </p:sp>
      <p:pic>
        <p:nvPicPr>
          <p:cNvPr id="2056" name="Picture 8" descr="Trụ đá Asoka (Ấn Độ): Xuất xứ và ý nghĩ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332013"/>
            <a:ext cx="2286000" cy="35510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10200" y="4065814"/>
            <a:ext cx="2743200" cy="461665"/>
          </a:xfrm>
          <a:prstGeom prst="rect">
            <a:avLst/>
          </a:prstGeom>
          <a:noFill/>
        </p:spPr>
        <p:txBody>
          <a:bodyPr wrap="square" rtlCol="0">
            <a:spAutoFit/>
          </a:bodyPr>
          <a:lstStyle/>
          <a:p>
            <a:r>
              <a:rPr lang="en-US" sz="2400" b="1" smtClean="0"/>
              <a:t>Quốc huy Ấn Độ</a:t>
            </a:r>
            <a:endParaRPr lang="en-US" sz="2400" b="1"/>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05" y="957546"/>
            <a:ext cx="460663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317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a:t>
            </a:r>
            <a:r>
              <a:rPr lang="vi-VN" dirty="0" smtClean="0"/>
              <a:t>ại </a:t>
            </a:r>
            <a:r>
              <a:rPr lang="vi-VN" dirty="0"/>
              <a:t>bảo tháp San-chi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69165"/>
            <a:ext cx="7010400" cy="3657599"/>
          </a:xfrm>
          <a:prstGeom prst="rect">
            <a:avLst/>
          </a:prstGeom>
        </p:spPr>
      </p:pic>
      <p:sp>
        <p:nvSpPr>
          <p:cNvPr id="5" name="Action Button: Beginning 4">
            <a:hlinkClick r:id="rId3" action="ppaction://hlinksldjump" highlightClick="1"/>
          </p:cNvPr>
          <p:cNvSpPr/>
          <p:nvPr/>
        </p:nvSpPr>
        <p:spPr>
          <a:xfrm>
            <a:off x="8506860" y="4598163"/>
            <a:ext cx="6096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95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09" y="285750"/>
            <a:ext cx="7772400" cy="572700"/>
          </a:xfrm>
        </p:spPr>
        <p:txBody>
          <a:bodyPr/>
          <a:lstStyle/>
          <a:p>
            <a:r>
              <a:rPr lang="en-US" dirty="0" err="1" smtClean="0"/>
              <a:t>Chùa</a:t>
            </a:r>
            <a:r>
              <a:rPr lang="en-US" dirty="0" smtClean="0"/>
              <a:t> Hang A-</a:t>
            </a:r>
            <a:r>
              <a:rPr lang="en-US" dirty="0" err="1" smtClean="0"/>
              <a:t>gian</a:t>
            </a:r>
            <a:r>
              <a:rPr lang="en-US" dirty="0" smtClean="0"/>
              <a:t>-ta</a:t>
            </a:r>
            <a:endParaRPr lang="en-US" dirty="0"/>
          </a:p>
        </p:txBody>
      </p:sp>
      <p:sp>
        <p:nvSpPr>
          <p:cNvPr id="3" name="AutoShape 2" descr="https://chuaadida.com/Images/News/bizmac_full_26522015_03520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5970069" y="913122"/>
            <a:ext cx="2667000" cy="2308324"/>
          </a:xfrm>
          <a:prstGeom prst="rect">
            <a:avLst/>
          </a:prstGeom>
        </p:spPr>
        <p:txBody>
          <a:bodyPr wrap="square">
            <a:spAutoFit/>
          </a:bodyPr>
          <a:lstStyle/>
          <a:p>
            <a:r>
              <a:rPr lang="vi-VN" sz="1800" b="1" dirty="0">
                <a:latin typeface="Times New Roman (Headings)"/>
              </a:rPr>
              <a:t>Hang động </a:t>
            </a:r>
            <a:r>
              <a:rPr lang="vi-VN" sz="1800" b="1" dirty="0" smtClean="0">
                <a:latin typeface="Times New Roman (Headings)"/>
              </a:rPr>
              <a:t>Ajanta</a:t>
            </a:r>
            <a:r>
              <a:rPr lang="en-US" sz="1800" b="1" dirty="0" smtClean="0">
                <a:latin typeface="Times New Roman (Headings)"/>
              </a:rPr>
              <a:t> </a:t>
            </a:r>
            <a:r>
              <a:rPr lang="en-US" sz="1800" b="1" dirty="0" err="1" smtClean="0">
                <a:latin typeface="Times New Roman (Headings)"/>
              </a:rPr>
              <a:t>ẩn</a:t>
            </a:r>
            <a:r>
              <a:rPr lang="en-US" sz="1800" b="1" dirty="0" smtClean="0">
                <a:latin typeface="Times New Roman (Headings)"/>
              </a:rPr>
              <a:t> </a:t>
            </a:r>
            <a:r>
              <a:rPr lang="en-US" sz="1800" b="1" dirty="0" err="1" smtClean="0">
                <a:latin typeface="Times New Roman (Headings)"/>
              </a:rPr>
              <a:t>sâu</a:t>
            </a:r>
            <a:r>
              <a:rPr lang="en-US" sz="1800" b="1" dirty="0" smtClean="0">
                <a:latin typeface="Times New Roman (Headings)"/>
              </a:rPr>
              <a:t> </a:t>
            </a:r>
            <a:r>
              <a:rPr lang="en-US" sz="1800" b="1" dirty="0" err="1" smtClean="0">
                <a:latin typeface="Times New Roman (Headings)"/>
              </a:rPr>
              <a:t>trong</a:t>
            </a:r>
            <a:r>
              <a:rPr lang="en-US" sz="1800" b="1" dirty="0" smtClean="0">
                <a:latin typeface="Times New Roman (Headings)"/>
              </a:rPr>
              <a:t> </a:t>
            </a:r>
            <a:r>
              <a:rPr lang="en-US" sz="1800" b="1" dirty="0" err="1" smtClean="0">
                <a:latin typeface="Times New Roman (Headings)"/>
              </a:rPr>
              <a:t>rừng</a:t>
            </a:r>
            <a:r>
              <a:rPr lang="en-US" sz="1800" b="1" dirty="0" smtClean="0">
                <a:latin typeface="Times New Roman (Headings)"/>
              </a:rPr>
              <a:t> </a:t>
            </a:r>
            <a:r>
              <a:rPr lang="en-US" sz="1800" b="1" dirty="0" err="1" smtClean="0">
                <a:latin typeface="Times New Roman (Headings)"/>
              </a:rPr>
              <a:t>rậm</a:t>
            </a:r>
            <a:r>
              <a:rPr lang="en-US" sz="1800" b="1" dirty="0" smtClean="0">
                <a:latin typeface="Times New Roman (Headings)"/>
              </a:rPr>
              <a:t> </a:t>
            </a:r>
            <a:r>
              <a:rPr lang="en-US" sz="1800" b="1" dirty="0" err="1" smtClean="0">
                <a:latin typeface="Times New Roman (Headings)"/>
              </a:rPr>
              <a:t>Ấn</a:t>
            </a:r>
            <a:r>
              <a:rPr lang="en-US" sz="1800" b="1" dirty="0" smtClean="0">
                <a:latin typeface="Times New Roman (Headings)"/>
              </a:rPr>
              <a:t> </a:t>
            </a:r>
            <a:r>
              <a:rPr lang="en-US" sz="1800" b="1" dirty="0" err="1" smtClean="0">
                <a:latin typeface="Times New Roman (Headings)"/>
              </a:rPr>
              <a:t>Độ</a:t>
            </a:r>
            <a:r>
              <a:rPr lang="en-US" sz="1800" b="1" dirty="0" smtClean="0">
                <a:latin typeface="Times New Roman (Headings)"/>
              </a:rPr>
              <a:t> </a:t>
            </a:r>
            <a:r>
              <a:rPr lang="en-US" sz="1800" b="1" dirty="0" err="1" smtClean="0">
                <a:latin typeface="Times New Roman (Headings)"/>
              </a:rPr>
              <a:t>và</a:t>
            </a:r>
            <a:r>
              <a:rPr lang="vi-VN" sz="1800" b="1" dirty="0" smtClean="0">
                <a:latin typeface="Times New Roman (Headings)"/>
              </a:rPr>
              <a:t> được </a:t>
            </a:r>
            <a:r>
              <a:rPr lang="vi-VN" sz="1800" b="1" dirty="0">
                <a:latin typeface="Times New Roman (Headings)"/>
              </a:rPr>
              <a:t>biết đến </a:t>
            </a:r>
            <a:r>
              <a:rPr lang="en-US" sz="1800" b="1" dirty="0" err="1" smtClean="0">
                <a:latin typeface="Times New Roman (Headings)"/>
              </a:rPr>
              <a:t>một</a:t>
            </a:r>
            <a:r>
              <a:rPr lang="en-US" sz="1800" b="1" dirty="0" smtClean="0">
                <a:latin typeface="Times New Roman (Headings)"/>
              </a:rPr>
              <a:t> </a:t>
            </a:r>
            <a:r>
              <a:rPr lang="en-US" sz="1800" b="1" dirty="0" err="1" smtClean="0">
                <a:latin typeface="Times New Roman (Headings)"/>
              </a:rPr>
              <a:t>cách</a:t>
            </a:r>
            <a:r>
              <a:rPr lang="en-US" sz="1800" b="1" dirty="0" smtClean="0">
                <a:latin typeface="Times New Roman (Headings)"/>
              </a:rPr>
              <a:t> </a:t>
            </a:r>
            <a:r>
              <a:rPr lang="en-US" sz="1800" b="1" dirty="0" err="1" smtClean="0">
                <a:latin typeface="Times New Roman (Headings)"/>
              </a:rPr>
              <a:t>rất</a:t>
            </a:r>
            <a:r>
              <a:rPr lang="en-US" sz="1800" b="1" dirty="0" smtClean="0">
                <a:latin typeface="Times New Roman (Headings)"/>
              </a:rPr>
              <a:t> </a:t>
            </a:r>
            <a:r>
              <a:rPr lang="en-US" sz="1800" b="1" dirty="0" err="1" smtClean="0">
                <a:latin typeface="Times New Roman (Headings)"/>
              </a:rPr>
              <a:t>bất</a:t>
            </a:r>
            <a:r>
              <a:rPr lang="en-US" sz="1800" b="1" dirty="0" smtClean="0">
                <a:latin typeface="Times New Roman (Headings)"/>
              </a:rPr>
              <a:t> </a:t>
            </a:r>
            <a:r>
              <a:rPr lang="en-US" sz="1800" b="1" dirty="0" err="1" smtClean="0">
                <a:latin typeface="Times New Roman (Headings)"/>
              </a:rPr>
              <a:t>ngờ</a:t>
            </a:r>
            <a:r>
              <a:rPr lang="en-US" sz="1800" b="1" dirty="0" smtClean="0">
                <a:latin typeface="Times New Roman (Headings)"/>
              </a:rPr>
              <a:t> </a:t>
            </a:r>
            <a:r>
              <a:rPr lang="en-US" sz="1800" b="1" dirty="0" err="1" smtClean="0">
                <a:latin typeface="Times New Roman (Headings)"/>
              </a:rPr>
              <a:t>bởi</a:t>
            </a:r>
            <a:r>
              <a:rPr lang="en-US" sz="1800" b="1" dirty="0" smtClean="0">
                <a:latin typeface="Times New Roman (Headings)"/>
              </a:rPr>
              <a:t> </a:t>
            </a:r>
            <a:r>
              <a:rPr lang="en-US" sz="1800" b="1" err="1" smtClean="0">
                <a:latin typeface="Times New Roman (Headings)"/>
              </a:rPr>
              <a:t>một</a:t>
            </a:r>
            <a:r>
              <a:rPr lang="en-US" sz="1800" b="1" smtClean="0">
                <a:latin typeface="Times New Roman (Headings)"/>
              </a:rPr>
              <a:t> </a:t>
            </a:r>
            <a:r>
              <a:rPr lang="vi-VN" sz="1800" smtClean="0"/>
              <a:t>nhóm </a:t>
            </a:r>
            <a:r>
              <a:rPr lang="en-US" sz="1800" b="1" smtClean="0">
                <a:latin typeface="Times New Roman (Headings)"/>
              </a:rPr>
              <a:t>người </a:t>
            </a:r>
            <a:r>
              <a:rPr lang="en-US" sz="1800" b="1" dirty="0" err="1" smtClean="0">
                <a:latin typeface="Times New Roman (Headings)"/>
              </a:rPr>
              <a:t>Anh</a:t>
            </a:r>
            <a:r>
              <a:rPr lang="en-US" sz="1800" b="1" dirty="0" smtClean="0">
                <a:latin typeface="Times New Roman (Headings)"/>
              </a:rPr>
              <a:t> </a:t>
            </a:r>
            <a:r>
              <a:rPr lang="en-US" sz="1800" b="1" dirty="0" err="1" smtClean="0">
                <a:latin typeface="Times New Roman (Headings)"/>
              </a:rPr>
              <a:t>năm</a:t>
            </a:r>
            <a:r>
              <a:rPr lang="en-US" sz="1800" b="1" dirty="0" smtClean="0">
                <a:latin typeface="Times New Roman (Headings)"/>
              </a:rPr>
              <a:t> 1819 </a:t>
            </a:r>
            <a:r>
              <a:rPr lang="vi-VN" sz="1800" b="1" smtClean="0">
                <a:latin typeface="Times New Roman (Headings)"/>
              </a:rPr>
              <a:t>sau </a:t>
            </a:r>
            <a:r>
              <a:rPr lang="en-US" sz="1800" b="1" smtClean="0">
                <a:latin typeface="Times New Roman (Headings)"/>
              </a:rPr>
              <a:t>một thời gian dài </a:t>
            </a:r>
            <a:r>
              <a:rPr lang="vi-VN" sz="1800" b="1" smtClean="0">
                <a:latin typeface="Times New Roman (Headings)"/>
              </a:rPr>
              <a:t>bị </a:t>
            </a:r>
            <a:r>
              <a:rPr lang="vi-VN" sz="1800" b="1" dirty="0">
                <a:latin typeface="Times New Roman (Headings)"/>
              </a:rPr>
              <a:t>rơi vào quên lãng</a:t>
            </a:r>
            <a:endParaRPr lang="en-US" sz="1800" b="1" dirty="0">
              <a:latin typeface="Times New Roman (Headings)"/>
            </a:endParaRPr>
          </a:p>
        </p:txBody>
      </p:sp>
      <p:pic>
        <p:nvPicPr>
          <p:cNvPr id="1026" name="Picture 2" descr="https://e.khoahoc.tv/photos/image/2015/12/12/Ajan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71550"/>
            <a:ext cx="526457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682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ELL\Desktop\ajant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750"/>
            <a:ext cx="7543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870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Thành tựu tiêu biểu</a:t>
            </a:r>
            <a:endParaRPr dirty="0"/>
          </a:p>
        </p:txBody>
      </p:sp>
      <p:sp>
        <p:nvSpPr>
          <p:cNvPr id="1349" name="Google Shape;1349;p44"/>
          <p:cNvSpPr txBox="1">
            <a:spLocks noGrp="1"/>
          </p:cNvSpPr>
          <p:nvPr>
            <p:ph type="subTitle" idx="7"/>
          </p:nvPr>
        </p:nvSpPr>
        <p:spPr>
          <a:xfrm>
            <a:off x="650955" y="1952259"/>
            <a:ext cx="2726585" cy="491100"/>
          </a:xfrm>
          <a:prstGeom prst="rect">
            <a:avLst/>
          </a:prstGeom>
        </p:spPr>
        <p:txBody>
          <a:bodyPr spcFirstLastPara="1" wrap="square" lIns="91425" tIns="91425" rIns="91425" bIns="91425" anchor="t" anchorCtr="0">
            <a:noAutofit/>
          </a:bodyPr>
          <a:lstStyle/>
          <a:p>
            <a:pPr marL="0" indent="0">
              <a:buClr>
                <a:schemeClr val="dk1"/>
              </a:buClr>
              <a:buSzPts val="1100"/>
            </a:pPr>
            <a:r>
              <a:rPr lang="vi-VN" sz="1600" b="1" dirty="0">
                <a:solidFill>
                  <a:schemeClr val="bg2"/>
                </a:solidFill>
                <a:latin typeface="+mj-lt"/>
              </a:rPr>
              <a:t>Đạo Bà La Môn, đạo Phật</a:t>
            </a:r>
          </a:p>
          <a:p>
            <a:pPr marL="0" lvl="0" indent="0">
              <a:buClr>
                <a:schemeClr val="dk1"/>
              </a:buClr>
              <a:buSzPts val="1100"/>
            </a:pPr>
            <a:endParaRPr sz="1600" dirty="0">
              <a:latin typeface="+mj-lt"/>
            </a:endParaRPr>
          </a:p>
        </p:txBody>
      </p:sp>
      <p:sp>
        <p:nvSpPr>
          <p:cNvPr id="1351" name="Google Shape;1351;p44"/>
          <p:cNvSpPr txBox="1">
            <a:spLocks noGrp="1"/>
          </p:cNvSpPr>
          <p:nvPr>
            <p:ph type="subTitle" idx="9"/>
          </p:nvPr>
        </p:nvSpPr>
        <p:spPr>
          <a:xfrm>
            <a:off x="6265116" y="1960746"/>
            <a:ext cx="2241001"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b="1" dirty="0" err="1">
                <a:solidFill>
                  <a:schemeClr val="bg2"/>
                </a:solidFill>
              </a:rPr>
              <a:t>Chữ</a:t>
            </a:r>
            <a:r>
              <a:rPr lang="en-US" b="1" dirty="0">
                <a:solidFill>
                  <a:schemeClr val="bg2"/>
                </a:solidFill>
              </a:rPr>
              <a:t> </a:t>
            </a:r>
            <a:r>
              <a:rPr lang="en-US" b="1" dirty="0" err="1">
                <a:solidFill>
                  <a:schemeClr val="bg2"/>
                </a:solidFill>
              </a:rPr>
              <a:t>Phạn</a:t>
            </a:r>
            <a:r>
              <a:rPr lang="en-US" b="1" dirty="0">
                <a:solidFill>
                  <a:schemeClr val="bg2"/>
                </a:solidFill>
              </a:rPr>
              <a:t>.</a:t>
            </a:r>
          </a:p>
          <a:p>
            <a:pPr marL="0" indent="0">
              <a:buClr>
                <a:schemeClr val="dk1"/>
              </a:buClr>
              <a:buSzPts val="1100"/>
            </a:pPr>
            <a:endParaRPr lang="vi-VN" b="1" dirty="0">
              <a:solidFill>
                <a:srgbClr val="C00000"/>
              </a:solidFill>
            </a:endParaRPr>
          </a:p>
        </p:txBody>
      </p:sp>
      <p:sp>
        <p:nvSpPr>
          <p:cNvPr id="1353" name="Google Shape;1353;p44"/>
          <p:cNvSpPr txBox="1">
            <a:spLocks noGrp="1"/>
          </p:cNvSpPr>
          <p:nvPr>
            <p:ph type="subTitle" idx="13"/>
          </p:nvPr>
        </p:nvSpPr>
        <p:spPr>
          <a:xfrm>
            <a:off x="1061587" y="3863424"/>
            <a:ext cx="2241001" cy="613325"/>
          </a:xfrm>
          <a:prstGeom prst="rect">
            <a:avLst/>
          </a:prstGeom>
        </p:spPr>
        <p:txBody>
          <a:bodyPr spcFirstLastPara="1" wrap="square" lIns="91425" tIns="91425" rIns="91425" bIns="91425" anchor="t" anchorCtr="0">
            <a:noAutofit/>
          </a:bodyPr>
          <a:lstStyle/>
          <a:p>
            <a:pPr marL="0" indent="0">
              <a:buClr>
                <a:schemeClr val="dk1"/>
              </a:buClr>
              <a:buSzPts val="1100"/>
            </a:pPr>
            <a:r>
              <a:rPr lang="vi-VN" sz="1600" b="1" dirty="0">
                <a:solidFill>
                  <a:schemeClr val="bg2"/>
                </a:solidFill>
                <a:latin typeface="+mj-lt"/>
              </a:rPr>
              <a:t>Cột đá A-sô-ca và đại bảo tháp San-chi</a:t>
            </a:r>
          </a:p>
          <a:p>
            <a:pPr marL="0" lvl="0" indent="0">
              <a:buClr>
                <a:schemeClr val="dk1"/>
              </a:buClr>
              <a:buSzPts val="1100"/>
            </a:pPr>
            <a:endParaRPr sz="1600" dirty="0">
              <a:latin typeface="+mj-lt"/>
            </a:endParaRPr>
          </a:p>
        </p:txBody>
      </p:sp>
      <p:sp>
        <p:nvSpPr>
          <p:cNvPr id="1354" name="Google Shape;1354;p44"/>
          <p:cNvSpPr/>
          <p:nvPr/>
        </p:nvSpPr>
        <p:spPr>
          <a:xfrm rot="1265953">
            <a:off x="357236" y="3854316"/>
            <a:ext cx="8536855" cy="3286571"/>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1936550" y="1051229"/>
            <a:ext cx="491101"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44"/>
          <p:cNvGrpSpPr/>
          <p:nvPr/>
        </p:nvGrpSpPr>
        <p:grpSpPr>
          <a:xfrm>
            <a:off x="2014248" y="1098361"/>
            <a:ext cx="335706" cy="364258"/>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4"/>
          <p:cNvSpPr/>
          <p:nvPr/>
        </p:nvSpPr>
        <p:spPr>
          <a:xfrm>
            <a:off x="4326452" y="1039873"/>
            <a:ext cx="491101"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6965917" y="852811"/>
            <a:ext cx="491101"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4341614" y="1110312"/>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1920024" y="2965350"/>
            <a:ext cx="491101"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4011874" y="2965350"/>
            <a:ext cx="491101"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36;p73"/>
          <p:cNvSpPr/>
          <p:nvPr/>
        </p:nvSpPr>
        <p:spPr>
          <a:xfrm>
            <a:off x="7037316" y="974703"/>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61" name="Google Shape;1361;p44"/>
          <p:cNvSpPr/>
          <p:nvPr/>
        </p:nvSpPr>
        <p:spPr>
          <a:xfrm>
            <a:off x="4069630" y="3012489"/>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420;p77"/>
          <p:cNvSpPr/>
          <p:nvPr/>
        </p:nvSpPr>
        <p:spPr>
          <a:xfrm>
            <a:off x="1974212" y="3043747"/>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Subtitle 2"/>
          <p:cNvSpPr>
            <a:spLocks noGrp="1"/>
          </p:cNvSpPr>
          <p:nvPr>
            <p:ph type="subTitle" idx="3"/>
          </p:nvPr>
        </p:nvSpPr>
        <p:spPr>
          <a:xfrm>
            <a:off x="3407996" y="1542329"/>
            <a:ext cx="2241001" cy="367500"/>
          </a:xfrm>
        </p:spPr>
        <p:txBody>
          <a:bodyPr/>
          <a:lstStyle/>
          <a:p>
            <a:r>
              <a:rPr lang="en-US" dirty="0" err="1" smtClean="0">
                <a:solidFill>
                  <a:srgbClr val="0070C0"/>
                </a:solidFill>
                <a:latin typeface="Times New Roman (Headings)"/>
              </a:rPr>
              <a:t>Văn</a:t>
            </a:r>
            <a:r>
              <a:rPr lang="en-US" dirty="0" smtClean="0">
                <a:solidFill>
                  <a:srgbClr val="0070C0"/>
                </a:solidFill>
                <a:latin typeface="Times New Roman (Headings)"/>
              </a:rPr>
              <a:t> </a:t>
            </a:r>
            <a:r>
              <a:rPr lang="en-US" dirty="0" err="1" smtClean="0">
                <a:solidFill>
                  <a:srgbClr val="0070C0"/>
                </a:solidFill>
                <a:latin typeface="Times New Roman (Headings)"/>
              </a:rPr>
              <a:t>học</a:t>
            </a:r>
            <a:endParaRPr lang="en-US" dirty="0">
              <a:solidFill>
                <a:srgbClr val="0070C0"/>
              </a:solidFill>
              <a:latin typeface="Times New Roman (Headings)"/>
            </a:endParaRPr>
          </a:p>
        </p:txBody>
      </p:sp>
      <p:sp>
        <p:nvSpPr>
          <p:cNvPr id="4" name="Rectangle 3"/>
          <p:cNvSpPr/>
          <p:nvPr/>
        </p:nvSpPr>
        <p:spPr>
          <a:xfrm>
            <a:off x="3497739" y="1962150"/>
            <a:ext cx="2435282" cy="584775"/>
          </a:xfrm>
          <a:prstGeom prst="rect">
            <a:avLst/>
          </a:prstGeom>
        </p:spPr>
        <p:txBody>
          <a:bodyPr wrap="none">
            <a:spAutoFit/>
          </a:bodyPr>
          <a:lstStyle/>
          <a:p>
            <a:pPr marL="0" indent="0"/>
            <a:r>
              <a:rPr lang="it-IT" sz="1600" b="1" dirty="0">
                <a:solidFill>
                  <a:schemeClr val="bg2"/>
                </a:solidFill>
                <a:latin typeface="Times New Roman (Headings)"/>
              </a:rPr>
              <a:t>Sử thi Ma-ha-bha-ra-ta </a:t>
            </a:r>
            <a:endParaRPr lang="it-IT" sz="1600" b="1" dirty="0" smtClean="0">
              <a:solidFill>
                <a:schemeClr val="bg2"/>
              </a:solidFill>
              <a:latin typeface="Times New Roman (Headings)"/>
            </a:endParaRPr>
          </a:p>
          <a:p>
            <a:pPr marL="0" indent="0"/>
            <a:r>
              <a:rPr lang="it-IT" sz="1600" b="1" dirty="0" smtClean="0">
                <a:solidFill>
                  <a:schemeClr val="bg2"/>
                </a:solidFill>
                <a:latin typeface="Times New Roman (Headings)"/>
              </a:rPr>
              <a:t>và </a:t>
            </a:r>
            <a:r>
              <a:rPr lang="it-IT" sz="1600" b="1" dirty="0">
                <a:solidFill>
                  <a:schemeClr val="bg2"/>
                </a:solidFill>
                <a:latin typeface="Times New Roman (Headings)"/>
              </a:rPr>
              <a:t>Ra-ma-y-a-na.</a:t>
            </a:r>
          </a:p>
        </p:txBody>
      </p:sp>
      <p:sp>
        <p:nvSpPr>
          <p:cNvPr id="5" name="Subtitle 4"/>
          <p:cNvSpPr>
            <a:spLocks noGrp="1"/>
          </p:cNvSpPr>
          <p:nvPr>
            <p:ph type="subTitle" idx="5"/>
          </p:nvPr>
        </p:nvSpPr>
        <p:spPr>
          <a:xfrm>
            <a:off x="6090967" y="1500518"/>
            <a:ext cx="2241001" cy="367500"/>
          </a:xfrm>
        </p:spPr>
        <p:txBody>
          <a:bodyPr/>
          <a:lstStyle/>
          <a:p>
            <a:r>
              <a:rPr lang="en-US" dirty="0" err="1" smtClean="0">
                <a:solidFill>
                  <a:srgbClr val="0070C0"/>
                </a:solidFill>
                <a:latin typeface="Times New Roman (Headings)"/>
              </a:rPr>
              <a:t>Chữ</a:t>
            </a:r>
            <a:r>
              <a:rPr lang="en-US" dirty="0" smtClean="0">
                <a:solidFill>
                  <a:srgbClr val="0070C0"/>
                </a:solidFill>
                <a:latin typeface="Times New Roman (Headings)"/>
              </a:rPr>
              <a:t> </a:t>
            </a:r>
            <a:r>
              <a:rPr lang="en-US" dirty="0" err="1" smtClean="0">
                <a:solidFill>
                  <a:srgbClr val="0070C0"/>
                </a:solidFill>
                <a:latin typeface="Times New Roman (Headings)"/>
              </a:rPr>
              <a:t>Viết</a:t>
            </a:r>
            <a:endParaRPr lang="en-US" dirty="0">
              <a:solidFill>
                <a:srgbClr val="0070C0"/>
              </a:solidFill>
              <a:latin typeface="Times New Roman (Headings)"/>
            </a:endParaRPr>
          </a:p>
        </p:txBody>
      </p:sp>
      <p:sp>
        <p:nvSpPr>
          <p:cNvPr id="6" name="Subtitle 5"/>
          <p:cNvSpPr>
            <a:spLocks noGrp="1"/>
          </p:cNvSpPr>
          <p:nvPr>
            <p:ph type="subTitle" idx="2"/>
          </p:nvPr>
        </p:nvSpPr>
        <p:spPr/>
        <p:txBody>
          <a:bodyPr/>
          <a:lstStyle/>
          <a:p>
            <a:r>
              <a:rPr lang="en-US" dirty="0" err="1" smtClean="0">
                <a:solidFill>
                  <a:srgbClr val="0070C0"/>
                </a:solidFill>
                <a:latin typeface="Times New Roman (Headings)"/>
              </a:rPr>
              <a:t>Kiến</a:t>
            </a:r>
            <a:r>
              <a:rPr lang="en-US" dirty="0" smtClean="0">
                <a:solidFill>
                  <a:srgbClr val="0070C0"/>
                </a:solidFill>
                <a:latin typeface="Times New Roman (Headings)"/>
              </a:rPr>
              <a:t> </a:t>
            </a:r>
            <a:r>
              <a:rPr lang="en-US" dirty="0" err="1" smtClean="0">
                <a:solidFill>
                  <a:srgbClr val="0070C0"/>
                </a:solidFill>
                <a:latin typeface="Times New Roman (Headings)"/>
              </a:rPr>
              <a:t>trúc</a:t>
            </a:r>
            <a:endParaRPr lang="en-US" dirty="0">
              <a:solidFill>
                <a:srgbClr val="0070C0"/>
              </a:solidFill>
              <a:latin typeface="Times New Roman (Headings)"/>
            </a:endParaRPr>
          </a:p>
        </p:txBody>
      </p:sp>
      <p:sp>
        <p:nvSpPr>
          <p:cNvPr id="7" name="Subtitle 6"/>
          <p:cNvSpPr>
            <a:spLocks noGrp="1"/>
          </p:cNvSpPr>
          <p:nvPr>
            <p:ph type="subTitle" idx="4"/>
          </p:nvPr>
        </p:nvSpPr>
        <p:spPr>
          <a:xfrm>
            <a:off x="3136923" y="3467078"/>
            <a:ext cx="2241001" cy="367500"/>
          </a:xfrm>
        </p:spPr>
        <p:txBody>
          <a:bodyPr/>
          <a:lstStyle/>
          <a:p>
            <a:r>
              <a:rPr lang="en-US" dirty="0" err="1" smtClean="0">
                <a:solidFill>
                  <a:srgbClr val="0070C0"/>
                </a:solidFill>
                <a:latin typeface="Times New Roman (Headings)"/>
              </a:rPr>
              <a:t>Toán</a:t>
            </a:r>
            <a:r>
              <a:rPr lang="en-US" dirty="0" smtClean="0">
                <a:solidFill>
                  <a:srgbClr val="0070C0"/>
                </a:solidFill>
                <a:latin typeface="Times New Roman (Headings)"/>
              </a:rPr>
              <a:t> </a:t>
            </a:r>
            <a:r>
              <a:rPr lang="en-US" dirty="0" err="1" smtClean="0">
                <a:solidFill>
                  <a:srgbClr val="0070C0"/>
                </a:solidFill>
                <a:latin typeface="Times New Roman (Headings)"/>
              </a:rPr>
              <a:t>học</a:t>
            </a:r>
            <a:endParaRPr lang="en-US" dirty="0">
              <a:solidFill>
                <a:srgbClr val="0070C0"/>
              </a:solidFill>
              <a:latin typeface="Times New Roman (Headings)"/>
            </a:endParaRPr>
          </a:p>
        </p:txBody>
      </p:sp>
      <p:sp>
        <p:nvSpPr>
          <p:cNvPr id="8" name="Rectangle 7"/>
          <p:cNvSpPr/>
          <p:nvPr/>
        </p:nvSpPr>
        <p:spPr>
          <a:xfrm>
            <a:off x="3264121" y="4095749"/>
            <a:ext cx="2362200" cy="584775"/>
          </a:xfrm>
          <a:prstGeom prst="rect">
            <a:avLst/>
          </a:prstGeom>
        </p:spPr>
        <p:txBody>
          <a:bodyPr wrap="square">
            <a:spAutoFit/>
          </a:bodyPr>
          <a:lstStyle/>
          <a:p>
            <a:pPr marL="0" indent="0"/>
            <a:r>
              <a:rPr lang="vi-VN" sz="1600" b="1" dirty="0">
                <a:solidFill>
                  <a:schemeClr val="bg2"/>
                </a:solidFill>
                <a:latin typeface="+mj-lt"/>
              </a:rPr>
              <a:t>Hệ số có 10 chữ số, đặc biệt là giá trị của số 0</a:t>
            </a:r>
          </a:p>
        </p:txBody>
      </p:sp>
      <p:sp>
        <p:nvSpPr>
          <p:cNvPr id="9" name="Subtitle 8"/>
          <p:cNvSpPr>
            <a:spLocks noGrp="1"/>
          </p:cNvSpPr>
          <p:nvPr>
            <p:ph type="subTitle" idx="1"/>
          </p:nvPr>
        </p:nvSpPr>
        <p:spPr>
          <a:xfrm>
            <a:off x="1097790" y="1594650"/>
            <a:ext cx="2241001" cy="367500"/>
          </a:xfrm>
        </p:spPr>
        <p:txBody>
          <a:bodyPr/>
          <a:lstStyle/>
          <a:p>
            <a:r>
              <a:rPr lang="en-US" dirty="0" err="1" smtClean="0">
                <a:solidFill>
                  <a:srgbClr val="0070C0"/>
                </a:solidFill>
                <a:latin typeface="Times New Roman (Headings)"/>
              </a:rPr>
              <a:t>Tôn</a:t>
            </a:r>
            <a:r>
              <a:rPr lang="en-US" dirty="0" smtClean="0">
                <a:solidFill>
                  <a:srgbClr val="0070C0"/>
                </a:solidFill>
                <a:latin typeface="Times New Roman (Headings)"/>
              </a:rPr>
              <a:t> </a:t>
            </a:r>
            <a:r>
              <a:rPr lang="en-US" dirty="0" err="1" smtClean="0">
                <a:solidFill>
                  <a:srgbClr val="0070C0"/>
                </a:solidFill>
                <a:latin typeface="Times New Roman (Headings)"/>
              </a:rPr>
              <a:t>giáo</a:t>
            </a:r>
            <a:endParaRPr lang="en-US" dirty="0">
              <a:solidFill>
                <a:srgbClr val="0070C0"/>
              </a:solidFill>
              <a:latin typeface="Times New Roman (Headings)"/>
            </a:endParaRPr>
          </a:p>
        </p:txBody>
      </p:sp>
      <p:sp>
        <p:nvSpPr>
          <p:cNvPr id="10" name="AutoShape 2" descr="4 nguyên tắc vàng trong thiết kế logo ngành Y - dược mà bạn cần biế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Google Shape;1365;p44"/>
          <p:cNvSpPr/>
          <p:nvPr/>
        </p:nvSpPr>
        <p:spPr>
          <a:xfrm>
            <a:off x="6824684" y="3002675"/>
            <a:ext cx="560933" cy="423916"/>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Picture 3" descr="C:\Users\DELL\Desktop\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124" y="3062320"/>
            <a:ext cx="382657" cy="2733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775708" y="3504112"/>
            <a:ext cx="871516" cy="338554"/>
          </a:xfrm>
          <a:prstGeom prst="rect">
            <a:avLst/>
          </a:prstGeom>
          <a:noFill/>
        </p:spPr>
        <p:txBody>
          <a:bodyPr wrap="square" rtlCol="0">
            <a:spAutoFit/>
          </a:bodyPr>
          <a:lstStyle/>
          <a:p>
            <a:r>
              <a:rPr lang="en-US" sz="1600" b="1" dirty="0" smtClean="0">
                <a:solidFill>
                  <a:srgbClr val="0070C0"/>
                </a:solidFill>
                <a:latin typeface="Times New Roman (Headings)"/>
              </a:rPr>
              <a:t>Y </a:t>
            </a:r>
            <a:r>
              <a:rPr lang="en-US" sz="1600" b="1" dirty="0" err="1" smtClean="0">
                <a:solidFill>
                  <a:srgbClr val="0070C0"/>
                </a:solidFill>
                <a:latin typeface="Times New Roman (Headings)"/>
              </a:rPr>
              <a:t>học</a:t>
            </a:r>
            <a:endParaRPr lang="en-US" sz="1600" b="1" dirty="0">
              <a:solidFill>
                <a:srgbClr val="0070C0"/>
              </a:solidFill>
              <a:latin typeface="Times New Roman (Headings)"/>
            </a:endParaRPr>
          </a:p>
        </p:txBody>
      </p:sp>
      <p:sp>
        <p:nvSpPr>
          <p:cNvPr id="39" name="Rectangle 38"/>
          <p:cNvSpPr/>
          <p:nvPr/>
        </p:nvSpPr>
        <p:spPr>
          <a:xfrm>
            <a:off x="5832015" y="4089532"/>
            <a:ext cx="2362200" cy="584775"/>
          </a:xfrm>
          <a:prstGeom prst="rect">
            <a:avLst/>
          </a:prstGeom>
        </p:spPr>
        <p:txBody>
          <a:bodyPr wrap="square">
            <a:spAutoFit/>
          </a:bodyPr>
          <a:lstStyle/>
          <a:p>
            <a:pPr marL="0" indent="0" algn="ctr"/>
            <a:r>
              <a:rPr lang="en-US" sz="1600" b="1" dirty="0" err="1" smtClean="0">
                <a:solidFill>
                  <a:schemeClr val="bg2"/>
                </a:solidFill>
                <a:latin typeface="Times New Roman (Headings)"/>
              </a:rPr>
              <a:t>Thuốc</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tê</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thuốc</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mê</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dùng</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thảo</a:t>
            </a:r>
            <a:r>
              <a:rPr lang="en-US" sz="1600" b="1" dirty="0" smtClean="0">
                <a:solidFill>
                  <a:schemeClr val="bg2"/>
                </a:solidFill>
                <a:latin typeface="Times New Roman (Headings)"/>
              </a:rPr>
              <a:t> </a:t>
            </a:r>
            <a:r>
              <a:rPr lang="en-US" sz="1600" b="1" dirty="0" err="1" smtClean="0">
                <a:solidFill>
                  <a:schemeClr val="bg2"/>
                </a:solidFill>
                <a:latin typeface="Times New Roman (Headings)"/>
              </a:rPr>
              <a:t>mộc</a:t>
            </a:r>
            <a:endParaRPr lang="vi-VN" sz="1600" b="1" dirty="0">
              <a:solidFill>
                <a:schemeClr val="bg2"/>
              </a:solidFill>
              <a:latin typeface="Times New Roman (Headings)"/>
            </a:endParaRPr>
          </a:p>
        </p:txBody>
      </p:sp>
    </p:spTree>
    <p:extLst>
      <p:ext uri="{BB962C8B-B14F-4D97-AF65-F5344CB8AC3E}">
        <p14:creationId xmlns:p14="http://schemas.microsoft.com/office/powerpoint/2010/main" val="279752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LUYỆN TẬP</a:t>
            </a:r>
            <a:endParaRPr lang="en-US" dirty="0"/>
          </a:p>
        </p:txBody>
      </p:sp>
    </p:spTree>
    <p:extLst>
      <p:ext uri="{BB962C8B-B14F-4D97-AF65-F5344CB8AC3E}">
        <p14:creationId xmlns:p14="http://schemas.microsoft.com/office/powerpoint/2010/main" val="2591144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5"/>
          <a:srcRect l="14646" r="14708" b="-42"/>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27300" y="3008553"/>
            <a:ext cx="3897983" cy="2016834"/>
            <a:chOff x="16126" y="-108467"/>
            <a:chExt cx="4210870" cy="3698903"/>
          </a:xfrm>
          <a:solidFill>
            <a:schemeClr val="bg1"/>
          </a:solidFill>
        </p:grpSpPr>
        <p:sp>
          <p:nvSpPr>
            <p:cNvPr id="3" name="Freeform 3"/>
            <p:cNvSpPr/>
            <p:nvPr/>
          </p:nvSpPr>
          <p:spPr>
            <a:xfrm>
              <a:off x="16126" y="-108467"/>
              <a:ext cx="4210870" cy="3698903"/>
            </a:xfrm>
            <a:custGeom>
              <a:avLst/>
              <a:gdLst/>
              <a:ahLst/>
              <a:cxnLst/>
              <a:rect l="l" t="t" r="r" b="b"/>
              <a:pathLst>
                <a:path w="4210870" h="3698903">
                  <a:moveTo>
                    <a:pt x="3906070" y="0"/>
                  </a:moveTo>
                  <a:lnTo>
                    <a:pt x="304800" y="0"/>
                  </a:lnTo>
                  <a:cubicBezTo>
                    <a:pt x="135890" y="0"/>
                    <a:pt x="0" y="135890"/>
                    <a:pt x="0" y="304800"/>
                  </a:cubicBezTo>
                  <a:lnTo>
                    <a:pt x="0" y="3394103"/>
                  </a:lnTo>
                  <a:cubicBezTo>
                    <a:pt x="0" y="3563013"/>
                    <a:pt x="135890" y="3698903"/>
                    <a:pt x="304800" y="3698903"/>
                  </a:cubicBezTo>
                  <a:lnTo>
                    <a:pt x="3906070" y="3698903"/>
                  </a:lnTo>
                  <a:cubicBezTo>
                    <a:pt x="4074980" y="3698903"/>
                    <a:pt x="4210870" y="3563013"/>
                    <a:pt x="4210870" y="3394103"/>
                  </a:cubicBezTo>
                  <a:lnTo>
                    <a:pt x="4210870" y="304800"/>
                  </a:lnTo>
                  <a:cubicBezTo>
                    <a:pt x="4210870" y="135890"/>
                    <a:pt x="4074980" y="0"/>
                    <a:pt x="3906070" y="0"/>
                  </a:cubicBezTo>
                  <a:close/>
                </a:path>
              </a:pathLst>
            </a:custGeom>
            <a:grpFill/>
            <a:ln>
              <a:solidFill>
                <a:schemeClr val="bg1"/>
              </a:solidFill>
            </a:ln>
          </p:spPr>
          <p:txBody>
            <a:bodyPr/>
            <a:lstStyle/>
            <a:p>
              <a:pPr>
                <a:buClrTx/>
              </a:pPr>
              <a:r>
                <a:rPr lang="en-US" sz="1800" kern="1200" dirty="0" smtClean="0">
                  <a:solidFill>
                    <a:prstClr val="black"/>
                  </a:solidFill>
                  <a:latin typeface="Calibri"/>
                  <a:ea typeface="+mn-ea"/>
                </a:rPr>
                <a:t>A. CHỮ LA MÃ</a:t>
              </a:r>
            </a:p>
            <a:p>
              <a:pPr marL="342900" indent="-342900">
                <a:buClrTx/>
                <a:buFontTx/>
                <a:buAutoNum type="alphaUcPeriod"/>
              </a:pPr>
              <a:endParaRPr lang="en-US" sz="1800" kern="1200" dirty="0" smtClean="0">
                <a:solidFill>
                  <a:prstClr val="black"/>
                </a:solidFill>
                <a:latin typeface="Calibri"/>
                <a:ea typeface="+mn-ea"/>
              </a:endParaRPr>
            </a:p>
            <a:p>
              <a:pPr>
                <a:buClrTx/>
              </a:pPr>
              <a:r>
                <a:rPr lang="en-US" sz="1800" kern="1200" dirty="0" smtClean="0">
                  <a:solidFill>
                    <a:prstClr val="black"/>
                  </a:solidFill>
                  <a:latin typeface="Calibri"/>
                  <a:ea typeface="+mn-ea"/>
                </a:rPr>
                <a:t>B. CHỮ TƯỢNG HÌNH</a:t>
              </a:r>
            </a:p>
            <a:p>
              <a:pPr marL="342900" indent="-342900">
                <a:buClrTx/>
                <a:buFontTx/>
                <a:buAutoNum type="alphaUcPeriod"/>
              </a:pPr>
              <a:endParaRPr lang="en-US" sz="1800" kern="1200" dirty="0" smtClean="0">
                <a:solidFill>
                  <a:prstClr val="black"/>
                </a:solidFill>
                <a:latin typeface="Calibri"/>
                <a:ea typeface="+mn-ea"/>
              </a:endParaRPr>
            </a:p>
            <a:p>
              <a:pPr>
                <a:buClrTx/>
              </a:pPr>
              <a:r>
                <a:rPr lang="en-US" sz="1800" kern="1200" dirty="0" smtClean="0">
                  <a:solidFill>
                    <a:prstClr val="black"/>
                  </a:solidFill>
                  <a:latin typeface="Calibri"/>
                  <a:ea typeface="+mn-ea"/>
                </a:rPr>
                <a:t>C. CHỮ PHẠN</a:t>
              </a:r>
            </a:p>
            <a:p>
              <a:pPr>
                <a:buClrTx/>
                <a:buFontTx/>
                <a:buNone/>
              </a:pPr>
              <a:endParaRPr lang="en-US" sz="1800" kern="1200" dirty="0" smtClean="0">
                <a:solidFill>
                  <a:prstClr val="black"/>
                </a:solidFill>
                <a:latin typeface="Calibri"/>
                <a:ea typeface="+mn-ea"/>
              </a:endParaRPr>
            </a:p>
            <a:p>
              <a:pPr>
                <a:buClrTx/>
                <a:buFontTx/>
                <a:buNone/>
              </a:pPr>
              <a:r>
                <a:rPr lang="en-US" sz="1800" kern="1200" dirty="0" smtClean="0">
                  <a:solidFill>
                    <a:prstClr val="black"/>
                  </a:solidFill>
                  <a:latin typeface="Calibri"/>
                  <a:ea typeface="+mn-ea"/>
                </a:rPr>
                <a:t>D. CHỮ HÌNH ĐINH</a:t>
              </a:r>
              <a:endParaRPr lang="en-US" sz="1800" kern="1200" dirty="0">
                <a:solidFill>
                  <a:prstClr val="black"/>
                </a:solidFill>
                <a:latin typeface="Calibri"/>
                <a:ea typeface="+mn-ea"/>
              </a:endParaRPr>
            </a:p>
          </p:txBody>
        </p:sp>
      </p:grpSp>
      <p:grpSp>
        <p:nvGrpSpPr>
          <p:cNvPr id="4" name="Group 4"/>
          <p:cNvGrpSpPr/>
          <p:nvPr/>
        </p:nvGrpSpPr>
        <p:grpSpPr>
          <a:xfrm>
            <a:off x="152401" y="607098"/>
            <a:ext cx="3811716" cy="2105837"/>
            <a:chOff x="0" y="-3"/>
            <a:chExt cx="4210870" cy="6257707"/>
          </a:xfrm>
        </p:grpSpPr>
        <p:sp>
          <p:nvSpPr>
            <p:cNvPr id="5" name="Freeform 5"/>
            <p:cNvSpPr/>
            <p:nvPr/>
          </p:nvSpPr>
          <p:spPr>
            <a:xfrm>
              <a:off x="0" y="-3"/>
              <a:ext cx="4210870" cy="6257707"/>
            </a:xfrm>
            <a:custGeom>
              <a:avLst/>
              <a:gdLst/>
              <a:ahLst/>
              <a:cxnLst/>
              <a:rect l="l" t="t" r="r" b="b"/>
              <a:pathLst>
                <a:path w="4210870" h="3369564">
                  <a:moveTo>
                    <a:pt x="3906070" y="0"/>
                  </a:moveTo>
                  <a:lnTo>
                    <a:pt x="304800" y="0"/>
                  </a:lnTo>
                  <a:cubicBezTo>
                    <a:pt x="135890" y="0"/>
                    <a:pt x="0" y="135890"/>
                    <a:pt x="0" y="304800"/>
                  </a:cubicBezTo>
                  <a:lnTo>
                    <a:pt x="0" y="3064764"/>
                  </a:lnTo>
                  <a:cubicBezTo>
                    <a:pt x="0" y="3233674"/>
                    <a:pt x="135890" y="3369564"/>
                    <a:pt x="304800" y="3369564"/>
                  </a:cubicBezTo>
                  <a:lnTo>
                    <a:pt x="3906070" y="3369564"/>
                  </a:lnTo>
                  <a:cubicBezTo>
                    <a:pt x="4074980" y="3369564"/>
                    <a:pt x="4210870" y="3233674"/>
                    <a:pt x="4210870" y="3064764"/>
                  </a:cubicBezTo>
                  <a:lnTo>
                    <a:pt x="4210870" y="304800"/>
                  </a:lnTo>
                  <a:cubicBezTo>
                    <a:pt x="4210870" y="135890"/>
                    <a:pt x="4074980" y="0"/>
                    <a:pt x="3906070" y="0"/>
                  </a:cubicBezTo>
                  <a:close/>
                </a:path>
              </a:pathLst>
            </a:custGeom>
            <a:ln>
              <a:noFill/>
            </a:ln>
          </p:spPr>
          <p:style>
            <a:lnRef idx="2">
              <a:schemeClr val="dk1"/>
            </a:lnRef>
            <a:fillRef idx="1">
              <a:schemeClr val="lt1"/>
            </a:fillRef>
            <a:effectRef idx="0">
              <a:schemeClr val="dk1"/>
            </a:effectRef>
            <a:fontRef idx="minor">
              <a:schemeClr val="dk1"/>
            </a:fontRef>
          </p:style>
          <p:txBody>
            <a:bodyPr/>
            <a:lstStyle/>
            <a:p>
              <a:pPr>
                <a:buClrTx/>
              </a:pPr>
              <a:r>
                <a:rPr lang="en-US" sz="1800" kern="1200" dirty="0" smtClean="0">
                  <a:solidFill>
                    <a:prstClr val="black"/>
                  </a:solidFill>
                </a:rPr>
                <a:t>A. PHẬT GIÁO</a:t>
              </a:r>
            </a:p>
            <a:p>
              <a:pPr marL="342900" indent="-342900">
                <a:buClrTx/>
                <a:buFontTx/>
                <a:buAutoNum type="alphaUcPeriod"/>
              </a:pPr>
              <a:endParaRPr lang="en-US" sz="1800" kern="1200" dirty="0" smtClean="0">
                <a:solidFill>
                  <a:prstClr val="black"/>
                </a:solidFill>
              </a:endParaRPr>
            </a:p>
            <a:p>
              <a:pPr>
                <a:buClrTx/>
                <a:buFontTx/>
                <a:buNone/>
              </a:pPr>
              <a:r>
                <a:rPr lang="en-US" sz="1800" kern="1200" dirty="0" smtClean="0">
                  <a:solidFill>
                    <a:prstClr val="black"/>
                  </a:solidFill>
                </a:rPr>
                <a:t>B.  BÀ LA MÔN  GIÁO</a:t>
              </a:r>
            </a:p>
            <a:p>
              <a:pPr>
                <a:buClrTx/>
                <a:buFontTx/>
                <a:buNone/>
              </a:pPr>
              <a:endParaRPr lang="en-US" sz="1800" kern="1200" dirty="0">
                <a:solidFill>
                  <a:prstClr val="black"/>
                </a:solidFill>
              </a:endParaRPr>
            </a:p>
            <a:p>
              <a:pPr>
                <a:buClrTx/>
                <a:buFontTx/>
                <a:buNone/>
              </a:pPr>
              <a:r>
                <a:rPr lang="en-US" sz="1800" kern="1200" dirty="0" smtClean="0">
                  <a:solidFill>
                    <a:prstClr val="black"/>
                  </a:solidFill>
                </a:rPr>
                <a:t>C. HỒI GIÁO</a:t>
              </a:r>
            </a:p>
            <a:p>
              <a:pPr marL="342900" indent="-342900">
                <a:buClrTx/>
                <a:buFontTx/>
                <a:buAutoNum type="alphaUcPeriod"/>
              </a:pPr>
              <a:endParaRPr lang="en-US" sz="1800" kern="1200" dirty="0" smtClean="0">
                <a:solidFill>
                  <a:prstClr val="black"/>
                </a:solidFill>
              </a:endParaRPr>
            </a:p>
            <a:p>
              <a:pPr>
                <a:buClrTx/>
                <a:buFontTx/>
                <a:buNone/>
              </a:pPr>
              <a:r>
                <a:rPr lang="en-US" sz="1800" kern="1200" dirty="0" smtClean="0">
                  <a:solidFill>
                    <a:prstClr val="black"/>
                  </a:solidFill>
                </a:rPr>
                <a:t>D. THIÊN CHÚA GIÁO</a:t>
              </a:r>
              <a:endParaRPr lang="en-US" sz="1800" kern="1200" dirty="0">
                <a:solidFill>
                  <a:prstClr val="black"/>
                </a:solidFill>
              </a:endParaRPr>
            </a:p>
          </p:txBody>
        </p:sp>
      </p:grpSp>
      <p:grpSp>
        <p:nvGrpSpPr>
          <p:cNvPr id="7" name="Group 7"/>
          <p:cNvGrpSpPr/>
          <p:nvPr/>
        </p:nvGrpSpPr>
        <p:grpSpPr>
          <a:xfrm>
            <a:off x="4763708" y="505171"/>
            <a:ext cx="4070656" cy="2080646"/>
            <a:chOff x="0" y="-753880"/>
            <a:chExt cx="4317708" cy="3604793"/>
          </a:xfrm>
          <a:solidFill>
            <a:schemeClr val="bg1"/>
          </a:solidFill>
        </p:grpSpPr>
        <p:sp>
          <p:nvSpPr>
            <p:cNvPr id="8" name="Freeform 8"/>
            <p:cNvSpPr/>
            <p:nvPr/>
          </p:nvSpPr>
          <p:spPr>
            <a:xfrm>
              <a:off x="0" y="-753880"/>
              <a:ext cx="4317708" cy="3604793"/>
            </a:xfrm>
            <a:custGeom>
              <a:avLst/>
              <a:gdLst/>
              <a:ahLst/>
              <a:cxnLst/>
              <a:rect l="l" t="t" r="r" b="b"/>
              <a:pathLst>
                <a:path w="4317708" h="3369564">
                  <a:moveTo>
                    <a:pt x="4012908" y="0"/>
                  </a:moveTo>
                  <a:lnTo>
                    <a:pt x="304800" y="0"/>
                  </a:lnTo>
                  <a:cubicBezTo>
                    <a:pt x="135890" y="0"/>
                    <a:pt x="0" y="135890"/>
                    <a:pt x="0" y="304800"/>
                  </a:cubicBezTo>
                  <a:lnTo>
                    <a:pt x="0" y="3064764"/>
                  </a:lnTo>
                  <a:cubicBezTo>
                    <a:pt x="0" y="3233674"/>
                    <a:pt x="135890" y="3369564"/>
                    <a:pt x="304800" y="3369564"/>
                  </a:cubicBezTo>
                  <a:lnTo>
                    <a:pt x="4012908" y="3369564"/>
                  </a:lnTo>
                  <a:cubicBezTo>
                    <a:pt x="4181818" y="3369564"/>
                    <a:pt x="4317708" y="3233674"/>
                    <a:pt x="4317708" y="3064764"/>
                  </a:cubicBezTo>
                  <a:lnTo>
                    <a:pt x="4317708" y="304800"/>
                  </a:lnTo>
                  <a:cubicBezTo>
                    <a:pt x="4317708" y="135890"/>
                    <a:pt x="4181818" y="0"/>
                    <a:pt x="4012908" y="0"/>
                  </a:cubicBezTo>
                  <a:close/>
                </a:path>
              </a:pathLst>
            </a:custGeom>
            <a:grpFill/>
          </p:spPr>
          <p:txBody>
            <a:bodyPr/>
            <a:lstStyle/>
            <a:p>
              <a:pPr>
                <a:buClrTx/>
              </a:pPr>
              <a:r>
                <a:rPr lang="en-US" sz="1800" kern="1200" dirty="0" smtClean="0">
                  <a:solidFill>
                    <a:prstClr val="black"/>
                  </a:solidFill>
                  <a:latin typeface="Calibri"/>
                  <a:ea typeface="+mn-ea"/>
                </a:rPr>
                <a:t>A. PHẬT GIÁO</a:t>
              </a:r>
            </a:p>
            <a:p>
              <a:pPr marL="342900" indent="-342900">
                <a:buClrTx/>
                <a:buFontTx/>
                <a:buAutoNum type="alphaUcPeriod"/>
              </a:pPr>
              <a:endParaRPr lang="en-US" sz="1800" kern="1200" dirty="0" smtClean="0">
                <a:solidFill>
                  <a:prstClr val="black"/>
                </a:solidFill>
                <a:latin typeface="Calibri"/>
                <a:ea typeface="+mn-ea"/>
              </a:endParaRPr>
            </a:p>
            <a:p>
              <a:pPr>
                <a:buClrTx/>
                <a:buFontTx/>
                <a:buNone/>
              </a:pPr>
              <a:r>
                <a:rPr lang="en-US" sz="1800" kern="1200" dirty="0" smtClean="0">
                  <a:solidFill>
                    <a:prstClr val="black"/>
                  </a:solidFill>
                  <a:latin typeface="Calibri"/>
                  <a:ea typeface="+mn-ea"/>
                </a:rPr>
                <a:t>B. HIN - ĐU GIÁO </a:t>
              </a:r>
            </a:p>
            <a:p>
              <a:pPr>
                <a:buClrTx/>
                <a:buFontTx/>
                <a:buNone/>
              </a:pPr>
              <a:endParaRPr lang="en-US" sz="1800" kern="1200" dirty="0" smtClean="0">
                <a:solidFill>
                  <a:prstClr val="black"/>
                </a:solidFill>
                <a:latin typeface="Calibri"/>
                <a:ea typeface="+mn-ea"/>
              </a:endParaRPr>
            </a:p>
            <a:p>
              <a:pPr>
                <a:buClrTx/>
                <a:buFontTx/>
                <a:buNone/>
              </a:pPr>
              <a:r>
                <a:rPr lang="en-US" sz="1800" kern="1200" dirty="0" smtClean="0">
                  <a:solidFill>
                    <a:prstClr val="black"/>
                  </a:solidFill>
                  <a:latin typeface="Calibri"/>
                  <a:ea typeface="+mn-ea"/>
                </a:rPr>
                <a:t>C. HỒI GIÁO</a:t>
              </a:r>
            </a:p>
            <a:p>
              <a:pPr>
                <a:buClrTx/>
                <a:buFontTx/>
                <a:buNone/>
              </a:pPr>
              <a:endParaRPr lang="en-US" sz="1800" kern="1200" dirty="0" smtClean="0">
                <a:solidFill>
                  <a:prstClr val="black"/>
                </a:solidFill>
                <a:latin typeface="Calibri"/>
                <a:ea typeface="+mn-ea"/>
              </a:endParaRPr>
            </a:p>
            <a:p>
              <a:pPr>
                <a:buClrTx/>
                <a:buFontTx/>
                <a:buNone/>
              </a:pPr>
              <a:r>
                <a:rPr lang="en-US" sz="1800" kern="1200" dirty="0" smtClean="0">
                  <a:solidFill>
                    <a:prstClr val="black"/>
                  </a:solidFill>
                  <a:latin typeface="Calibri"/>
                  <a:ea typeface="+mn-ea"/>
                </a:rPr>
                <a:t>D.</a:t>
              </a:r>
              <a:r>
                <a:rPr lang="en-US" sz="1800" kern="1200" dirty="0">
                  <a:solidFill>
                    <a:prstClr val="black"/>
                  </a:solidFill>
                  <a:latin typeface="Calibri"/>
                  <a:ea typeface="+mn-ea"/>
                </a:rPr>
                <a:t> THIÊN CHÚA GIÁO</a:t>
              </a:r>
            </a:p>
            <a:p>
              <a:pPr>
                <a:buClrTx/>
                <a:buFontTx/>
                <a:buNone/>
              </a:pPr>
              <a:endParaRPr lang="en-US" sz="1800" kern="1200" dirty="0">
                <a:solidFill>
                  <a:prstClr val="black"/>
                </a:solidFill>
                <a:latin typeface="Calibri"/>
                <a:ea typeface="+mn-ea"/>
              </a:endParaRPr>
            </a:p>
          </p:txBody>
        </p:sp>
      </p:grpSp>
      <p:grpSp>
        <p:nvGrpSpPr>
          <p:cNvPr id="9" name="Group 9"/>
          <p:cNvGrpSpPr/>
          <p:nvPr/>
        </p:nvGrpSpPr>
        <p:grpSpPr>
          <a:xfrm>
            <a:off x="4789167" y="3067696"/>
            <a:ext cx="4070656" cy="2023643"/>
            <a:chOff x="0" y="0"/>
            <a:chExt cx="4210870" cy="3698903"/>
          </a:xfrm>
          <a:solidFill>
            <a:schemeClr val="bg1"/>
          </a:solidFill>
        </p:grpSpPr>
        <p:sp>
          <p:nvSpPr>
            <p:cNvPr id="10" name="Freeform 10"/>
            <p:cNvSpPr/>
            <p:nvPr/>
          </p:nvSpPr>
          <p:spPr>
            <a:xfrm>
              <a:off x="0" y="0"/>
              <a:ext cx="4210870" cy="3698903"/>
            </a:xfrm>
            <a:custGeom>
              <a:avLst/>
              <a:gdLst/>
              <a:ahLst/>
              <a:cxnLst/>
              <a:rect l="l" t="t" r="r" b="b"/>
              <a:pathLst>
                <a:path w="4210870" h="3698903">
                  <a:moveTo>
                    <a:pt x="3906070" y="0"/>
                  </a:moveTo>
                  <a:lnTo>
                    <a:pt x="304800" y="0"/>
                  </a:lnTo>
                  <a:cubicBezTo>
                    <a:pt x="135890" y="0"/>
                    <a:pt x="0" y="135890"/>
                    <a:pt x="0" y="304800"/>
                  </a:cubicBezTo>
                  <a:lnTo>
                    <a:pt x="0" y="3394103"/>
                  </a:lnTo>
                  <a:cubicBezTo>
                    <a:pt x="0" y="3563013"/>
                    <a:pt x="135890" y="3698903"/>
                    <a:pt x="304800" y="3698903"/>
                  </a:cubicBezTo>
                  <a:lnTo>
                    <a:pt x="3906070" y="3698903"/>
                  </a:lnTo>
                  <a:cubicBezTo>
                    <a:pt x="4074980" y="3698903"/>
                    <a:pt x="4210870" y="3563013"/>
                    <a:pt x="4210870" y="3394103"/>
                  </a:cubicBezTo>
                  <a:lnTo>
                    <a:pt x="4210870" y="304800"/>
                  </a:lnTo>
                  <a:cubicBezTo>
                    <a:pt x="4210870" y="135890"/>
                    <a:pt x="4074980" y="0"/>
                    <a:pt x="3906070" y="0"/>
                  </a:cubicBezTo>
                  <a:close/>
                </a:path>
              </a:pathLst>
            </a:custGeom>
            <a:grpFill/>
          </p:spPr>
          <p:txBody>
            <a:bodyPr/>
            <a:lstStyle/>
            <a:p>
              <a:pPr marL="342900" indent="-342900">
                <a:buClrTx/>
                <a:buFontTx/>
                <a:buAutoNum type="alphaUcPeriod"/>
              </a:pPr>
              <a:r>
                <a:rPr lang="en-US" sz="1800" kern="1200" dirty="0" smtClean="0">
                  <a:solidFill>
                    <a:prstClr val="black"/>
                  </a:solidFill>
                  <a:latin typeface="Calibri"/>
                  <a:ea typeface="+mn-ea"/>
                </a:rPr>
                <a:t>CHÙA HANG A-GIAN TA</a:t>
              </a:r>
            </a:p>
            <a:p>
              <a:pPr marL="342900" indent="-342900">
                <a:buClrTx/>
                <a:buFontTx/>
                <a:buAutoNum type="alphaUcPeriod"/>
              </a:pPr>
              <a:endParaRPr lang="en-US" sz="1800" kern="1200" dirty="0" smtClean="0">
                <a:solidFill>
                  <a:prstClr val="black"/>
                </a:solidFill>
                <a:latin typeface="Calibri"/>
                <a:ea typeface="+mn-ea"/>
              </a:endParaRPr>
            </a:p>
            <a:p>
              <a:pPr marL="342900" indent="-342900">
                <a:buClrTx/>
                <a:buFontTx/>
                <a:buAutoNum type="alphaUcPeriod"/>
              </a:pPr>
              <a:r>
                <a:rPr lang="en-US" sz="1800" kern="1200" dirty="0" smtClean="0">
                  <a:solidFill>
                    <a:prstClr val="black"/>
                  </a:solidFill>
                  <a:latin typeface="Calibri"/>
                  <a:ea typeface="+mn-ea"/>
                </a:rPr>
                <a:t>VẠN LÝ TRƯỜNG THÀNH</a:t>
              </a:r>
            </a:p>
            <a:p>
              <a:pPr marL="342900" indent="-342900">
                <a:buClrTx/>
                <a:buFontTx/>
                <a:buAutoNum type="alphaUcPeriod"/>
              </a:pPr>
              <a:endParaRPr lang="en-US" sz="1800" kern="1200" dirty="0" smtClean="0">
                <a:solidFill>
                  <a:prstClr val="black"/>
                </a:solidFill>
                <a:latin typeface="Calibri"/>
                <a:ea typeface="+mn-ea"/>
              </a:endParaRPr>
            </a:p>
            <a:p>
              <a:pPr marL="342900" indent="-342900">
                <a:buClrTx/>
                <a:buFontTx/>
                <a:buAutoNum type="alphaUcPeriod"/>
              </a:pPr>
              <a:r>
                <a:rPr lang="en-US" sz="1800" kern="1200" dirty="0" smtClean="0">
                  <a:solidFill>
                    <a:prstClr val="black"/>
                  </a:solidFill>
                  <a:latin typeface="Calibri"/>
                  <a:ea typeface="+mn-ea"/>
                </a:rPr>
                <a:t>THÀNH CỔ A-SÔ-CA</a:t>
              </a:r>
            </a:p>
            <a:p>
              <a:pPr marL="342900" indent="-342900">
                <a:buClrTx/>
                <a:buFontTx/>
                <a:buAutoNum type="alphaUcPeriod"/>
              </a:pPr>
              <a:endParaRPr lang="en-US" sz="1800" kern="1200" dirty="0" smtClean="0">
                <a:solidFill>
                  <a:prstClr val="black"/>
                </a:solidFill>
                <a:latin typeface="Calibri"/>
                <a:ea typeface="+mn-ea"/>
              </a:endParaRPr>
            </a:p>
            <a:p>
              <a:pPr marL="342900" indent="-342900">
                <a:buClrTx/>
                <a:buFontTx/>
                <a:buAutoNum type="alphaUcPeriod"/>
              </a:pPr>
              <a:r>
                <a:rPr lang="en-US" sz="1800" kern="1200" dirty="0" smtClean="0">
                  <a:solidFill>
                    <a:prstClr val="black"/>
                  </a:solidFill>
                  <a:latin typeface="Calibri"/>
                  <a:ea typeface="+mn-ea"/>
                </a:rPr>
                <a:t>VƯỜN TREO BA -BI-LON</a:t>
              </a:r>
              <a:endParaRPr lang="en-US" sz="1800" kern="1200" dirty="0">
                <a:solidFill>
                  <a:prstClr val="black"/>
                </a:solidFill>
                <a:latin typeface="Calibri"/>
                <a:ea typeface="+mn-ea"/>
              </a:endParaRPr>
            </a:p>
          </p:txBody>
        </p:sp>
      </p:grpSp>
      <p:sp>
        <p:nvSpPr>
          <p:cNvPr id="14" name="TextBox 14"/>
          <p:cNvSpPr txBox="1"/>
          <p:nvPr/>
        </p:nvSpPr>
        <p:spPr>
          <a:xfrm>
            <a:off x="4620971" y="2581174"/>
            <a:ext cx="4461583" cy="538609"/>
          </a:xfrm>
          <a:prstGeom prst="rect">
            <a:avLst/>
          </a:prstGeom>
        </p:spPr>
        <p:txBody>
          <a:bodyPr wrap="square" lIns="0" tIns="0" rIns="0" bIns="0" rtlCol="0" anchor="t">
            <a:spAutoFit/>
          </a:bodyPr>
          <a:lstStyle/>
          <a:p>
            <a:pPr>
              <a:lnSpc>
                <a:spcPts val="2109"/>
              </a:lnSpc>
              <a:buClrTx/>
              <a:buFontTx/>
              <a:buNone/>
            </a:pPr>
            <a:r>
              <a:rPr lang="en-US" sz="1600" b="1" kern="1200" dirty="0">
                <a:solidFill>
                  <a:prstClr val="white"/>
                </a:solidFill>
                <a:latin typeface="Josefin Sans Regular"/>
                <a:ea typeface="+mn-ea"/>
              </a:rPr>
              <a:t>4/ CÔNG TRÌNH KIẾN TRÚC NỔI BẬT CỦA ẤN ĐỘ CỔ ĐẠI LÀ ?</a:t>
            </a:r>
          </a:p>
        </p:txBody>
      </p:sp>
      <p:sp>
        <p:nvSpPr>
          <p:cNvPr id="15" name="TextBox 15"/>
          <p:cNvSpPr txBox="1"/>
          <p:nvPr/>
        </p:nvSpPr>
        <p:spPr>
          <a:xfrm>
            <a:off x="227299" y="2713601"/>
            <a:ext cx="3968830" cy="294953"/>
          </a:xfrm>
          <a:prstGeom prst="rect">
            <a:avLst/>
          </a:prstGeom>
        </p:spPr>
        <p:txBody>
          <a:bodyPr wrap="square" lIns="0" tIns="0" rIns="0" bIns="0" rtlCol="0" anchor="t">
            <a:spAutoFit/>
          </a:bodyPr>
          <a:lstStyle/>
          <a:p>
            <a:pPr>
              <a:lnSpc>
                <a:spcPts val="2274"/>
              </a:lnSpc>
              <a:buClrTx/>
              <a:buFontTx/>
              <a:buNone/>
            </a:pPr>
            <a:r>
              <a:rPr lang="en-US" sz="1624" b="1" kern="1200" dirty="0">
                <a:solidFill>
                  <a:prstClr val="white"/>
                </a:solidFill>
                <a:latin typeface="Josefin Sans Regular"/>
                <a:ea typeface="+mn-ea"/>
              </a:rPr>
              <a:t>3/ CHỮ VIẾT NGƯỜI ẤN ĐỘ LÀ</a:t>
            </a:r>
          </a:p>
        </p:txBody>
      </p:sp>
      <p:sp>
        <p:nvSpPr>
          <p:cNvPr id="16" name="TextBox 16"/>
          <p:cNvSpPr txBox="1"/>
          <p:nvPr/>
        </p:nvSpPr>
        <p:spPr>
          <a:xfrm>
            <a:off x="4343401" y="14236"/>
            <a:ext cx="4753233" cy="589905"/>
          </a:xfrm>
          <a:prstGeom prst="rect">
            <a:avLst/>
          </a:prstGeom>
        </p:spPr>
        <p:txBody>
          <a:bodyPr wrap="square" lIns="0" tIns="0" rIns="0" bIns="0" rtlCol="0" anchor="t">
            <a:spAutoFit/>
          </a:bodyPr>
          <a:lstStyle/>
          <a:p>
            <a:pPr>
              <a:lnSpc>
                <a:spcPts val="2274"/>
              </a:lnSpc>
              <a:buClrTx/>
              <a:buFontTx/>
              <a:buNone/>
            </a:pPr>
            <a:r>
              <a:rPr lang="en-US" sz="1600" b="1" kern="1200" dirty="0">
                <a:solidFill>
                  <a:prstClr val="white"/>
                </a:solidFill>
                <a:latin typeface="Josefin Sans Regular"/>
                <a:ea typeface="+mn-ea"/>
              </a:rPr>
              <a:t>2/ TÔN </a:t>
            </a:r>
            <a:r>
              <a:rPr lang="en-US" sz="1600" b="1" kern="1200" dirty="0" smtClean="0">
                <a:solidFill>
                  <a:prstClr val="white"/>
                </a:solidFill>
                <a:latin typeface="Josefin Sans Regular"/>
                <a:ea typeface="+mn-ea"/>
              </a:rPr>
              <a:t>GIÁO </a:t>
            </a:r>
            <a:r>
              <a:rPr lang="en-US" sz="1600" b="1" kern="1200" dirty="0">
                <a:solidFill>
                  <a:prstClr val="white"/>
                </a:solidFill>
                <a:latin typeface="Josefin Sans Regular"/>
                <a:ea typeface="+mn-ea"/>
              </a:rPr>
              <a:t>NÀO DO THÍCH CA MÂU NI SÁNG LẬP</a:t>
            </a:r>
          </a:p>
        </p:txBody>
      </p:sp>
      <p:sp>
        <p:nvSpPr>
          <p:cNvPr id="18" name="TextBox 18"/>
          <p:cNvSpPr txBox="1"/>
          <p:nvPr/>
        </p:nvSpPr>
        <p:spPr>
          <a:xfrm>
            <a:off x="22730" y="-11413"/>
            <a:ext cx="4135040" cy="615553"/>
          </a:xfrm>
          <a:prstGeom prst="rect">
            <a:avLst/>
          </a:prstGeom>
        </p:spPr>
        <p:txBody>
          <a:bodyPr wrap="square" lIns="0" tIns="0" rIns="0" bIns="0" rtlCol="0" anchor="t">
            <a:spAutoFit/>
          </a:bodyPr>
          <a:lstStyle/>
          <a:p>
            <a:pPr>
              <a:lnSpc>
                <a:spcPts val="2414"/>
              </a:lnSpc>
              <a:buClrTx/>
              <a:buFontTx/>
              <a:buNone/>
            </a:pPr>
            <a:r>
              <a:rPr lang="en-US" sz="1600" b="1" kern="1200" dirty="0">
                <a:solidFill>
                  <a:prstClr val="white"/>
                </a:solidFill>
                <a:latin typeface="Josefin Sans Regular"/>
                <a:ea typeface="+mn-ea"/>
              </a:rPr>
              <a:t>1/TÔN GIÁO CỔ XƯA NHẤT CỦA NGƯỜI ẤN ĐỘ</a:t>
            </a:r>
          </a:p>
        </p:txBody>
      </p:sp>
      <p:sp>
        <p:nvSpPr>
          <p:cNvPr id="34" name="Oval 33"/>
          <p:cNvSpPr/>
          <p:nvPr/>
        </p:nvSpPr>
        <p:spPr>
          <a:xfrm>
            <a:off x="121151" y="1203705"/>
            <a:ext cx="299071" cy="3070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35" name="Oval 34"/>
          <p:cNvSpPr/>
          <p:nvPr/>
        </p:nvSpPr>
        <p:spPr>
          <a:xfrm>
            <a:off x="4763708" y="551771"/>
            <a:ext cx="341692" cy="267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36" name="Oval 35"/>
          <p:cNvSpPr/>
          <p:nvPr/>
        </p:nvSpPr>
        <p:spPr>
          <a:xfrm>
            <a:off x="227299" y="4171950"/>
            <a:ext cx="385844"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srgbClr val="C00000"/>
              </a:solidFill>
            </a:endParaRPr>
          </a:p>
        </p:txBody>
      </p:sp>
      <p:sp>
        <p:nvSpPr>
          <p:cNvPr id="37" name="Oval 36"/>
          <p:cNvSpPr/>
          <p:nvPr/>
        </p:nvSpPr>
        <p:spPr>
          <a:xfrm>
            <a:off x="4763708" y="3124236"/>
            <a:ext cx="385844" cy="2857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Tree>
    <p:extLst>
      <p:ext uri="{BB962C8B-B14F-4D97-AF65-F5344CB8AC3E}">
        <p14:creationId xmlns:p14="http://schemas.microsoft.com/office/powerpoint/2010/main" val="716406893"/>
      </p:ext>
    </p:extLst>
  </p:cSld>
  <p:clrMapOvr>
    <a:masterClrMapping/>
  </p:clrMapOvr>
  <mc:AlternateContent xmlns:mc="http://schemas.openxmlformats.org/markup-compatibility/2006" xmlns:p14="http://schemas.microsoft.com/office/powerpoint/2010/main">
    <mc:Choice Requires="p14">
      <p:transition p14:dur="100">
        <p:cut/>
        <p:sndAc>
          <p:stSnd>
            <p:snd r:embed="rId2" name="arrow.wav"/>
          </p:stSnd>
        </p:sndAc>
      </p:transition>
    </mc:Choice>
    <mc:Fallback xmlns="">
      <p:transition>
        <p:cut/>
        <p:sndAc>
          <p:stSnd>
            <p:snd r:embed="rId6"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34" grpId="0" animBg="1"/>
      <p:bldP spid="35"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4648200" y="4572003"/>
            <a:ext cx="4343401" cy="307777"/>
          </a:xfrm>
          <a:prstGeom prst="rect">
            <a:avLst/>
          </a:prstGeom>
          <a:solidFill>
            <a:srgbClr val="0066CC"/>
          </a:solidFill>
          <a:ln w="28575">
            <a:solidFill>
              <a:srgbClr val="FF3300"/>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a:solidFill>
                  <a:srgbClr val="FF0000"/>
                </a:solidFill>
                <a:latin typeface=".VnTimeH" pitchFamily="34" charset="0"/>
              </a:rPr>
              <a:t>  </a:t>
            </a:r>
            <a:r>
              <a:rPr lang="en-US" altLang="en-US">
                <a:solidFill>
                  <a:srgbClr val="FFFF00"/>
                </a:solidFill>
                <a:latin typeface=".VnTimeH" pitchFamily="34" charset="0"/>
              </a:rPr>
              <a:t>l­îc ®å tù nhiªn khu vùc nam ¸</a:t>
            </a:r>
            <a:endParaRPr lang="en-US" altLang="en-US" b="1">
              <a:solidFill>
                <a:srgbClr val="FFFF00"/>
              </a:solidFill>
              <a:latin typeface=".VnTimeH" pitchFamily="34" charset="0"/>
            </a:endParaRPr>
          </a:p>
        </p:txBody>
      </p:sp>
      <p:sp>
        <p:nvSpPr>
          <p:cNvPr id="11269" name="Line 9"/>
          <p:cNvSpPr>
            <a:spLocks noChangeShapeType="1"/>
          </p:cNvSpPr>
          <p:nvPr/>
        </p:nvSpPr>
        <p:spPr bwMode="auto">
          <a:xfrm>
            <a:off x="4495800" y="342900"/>
            <a:ext cx="0" cy="4857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71" name="Group 11"/>
          <p:cNvGrpSpPr>
            <a:grpSpLocks/>
          </p:cNvGrpSpPr>
          <p:nvPr/>
        </p:nvGrpSpPr>
        <p:grpSpPr bwMode="auto">
          <a:xfrm>
            <a:off x="4648200" y="628434"/>
            <a:ext cx="4244716" cy="4451199"/>
            <a:chOff x="2940" y="720"/>
            <a:chExt cx="2784" cy="3216"/>
          </a:xfrm>
        </p:grpSpPr>
        <p:pic>
          <p:nvPicPr>
            <p:cNvPr id="11280" name="Picture 12" descr="Picture3"/>
            <p:cNvPicPr>
              <a:picLocks noChangeAspect="1" noChangeArrowheads="1"/>
            </p:cNvPicPr>
            <p:nvPr/>
          </p:nvPicPr>
          <p:blipFill>
            <a:blip r:embed="rId2">
              <a:lum bright="8000" contrast="20000"/>
              <a:extLst>
                <a:ext uri="{28A0092B-C50C-407E-A947-70E740481C1C}">
                  <a14:useLocalDpi xmlns:a14="http://schemas.microsoft.com/office/drawing/2010/main" val="0"/>
                </a:ext>
              </a:extLst>
            </a:blip>
            <a:srcRect/>
            <a:stretch>
              <a:fillRect/>
            </a:stretch>
          </p:blipFill>
          <p:spPr bwMode="auto">
            <a:xfrm>
              <a:off x="2940" y="720"/>
              <a:ext cx="2784" cy="3216"/>
            </a:xfrm>
            <a:prstGeom prst="rect">
              <a:avLst/>
            </a:prstGeom>
            <a:ln>
              <a:headEnd/>
              <a:tailEnd/>
            </a:ln>
            <a:extLst/>
          </p:spPr>
          <p:style>
            <a:lnRef idx="2">
              <a:schemeClr val="accent6"/>
            </a:lnRef>
            <a:fillRef idx="1">
              <a:schemeClr val="lt1"/>
            </a:fillRef>
            <a:effectRef idx="0">
              <a:schemeClr val="accent6"/>
            </a:effectRef>
            <a:fontRef idx="minor">
              <a:schemeClr val="dk1"/>
            </a:fontRef>
          </p:style>
        </p:pic>
        <p:sp>
          <p:nvSpPr>
            <p:cNvPr id="11281" name="Oval 13"/>
            <p:cNvSpPr>
              <a:spLocks noChangeArrowheads="1"/>
            </p:cNvSpPr>
            <p:nvPr/>
          </p:nvSpPr>
          <p:spPr bwMode="auto">
            <a:xfrm>
              <a:off x="2949" y="1518"/>
              <a:ext cx="48" cy="48"/>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n-US" altLang="en-US">
                <a:solidFill>
                  <a:srgbClr val="FFFFFF"/>
                </a:solidFill>
              </a:endParaRPr>
            </a:p>
          </p:txBody>
        </p:sp>
        <p:sp>
          <p:nvSpPr>
            <p:cNvPr id="11282" name="Oval 14"/>
            <p:cNvSpPr>
              <a:spLocks noChangeArrowheads="1"/>
            </p:cNvSpPr>
            <p:nvPr/>
          </p:nvSpPr>
          <p:spPr bwMode="auto">
            <a:xfrm>
              <a:off x="4080" y="3648"/>
              <a:ext cx="48" cy="48"/>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n-US" altLang="en-US">
                <a:solidFill>
                  <a:srgbClr val="FFFFFF"/>
                </a:solidFill>
              </a:endParaRPr>
            </a:p>
          </p:txBody>
        </p:sp>
        <p:sp>
          <p:nvSpPr>
            <p:cNvPr id="11283" name="Oval 15"/>
            <p:cNvSpPr>
              <a:spLocks noChangeArrowheads="1"/>
            </p:cNvSpPr>
            <p:nvPr/>
          </p:nvSpPr>
          <p:spPr bwMode="auto">
            <a:xfrm>
              <a:off x="3936" y="873"/>
              <a:ext cx="48" cy="48"/>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n-US" altLang="en-US">
                <a:solidFill>
                  <a:srgbClr val="FFFFFF"/>
                </a:solidFill>
              </a:endParaRPr>
            </a:p>
          </p:txBody>
        </p:sp>
        <p:sp>
          <p:nvSpPr>
            <p:cNvPr id="11284" name="Oval 16"/>
            <p:cNvSpPr>
              <a:spLocks noChangeArrowheads="1"/>
            </p:cNvSpPr>
            <p:nvPr/>
          </p:nvSpPr>
          <p:spPr bwMode="auto">
            <a:xfrm>
              <a:off x="5595" y="1728"/>
              <a:ext cx="48" cy="48"/>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n-US" altLang="en-US">
                <a:solidFill>
                  <a:srgbClr val="FFFFFF"/>
                </a:solidFill>
              </a:endParaRPr>
            </a:p>
          </p:txBody>
        </p:sp>
      </p:grpSp>
      <p:sp>
        <p:nvSpPr>
          <p:cNvPr id="35860" name="Text Box 20"/>
          <p:cNvSpPr txBox="1">
            <a:spLocks noChangeArrowheads="1"/>
          </p:cNvSpPr>
          <p:nvPr/>
        </p:nvSpPr>
        <p:spPr bwMode="auto">
          <a:xfrm rot="-4348717">
            <a:off x="8006106" y="2532685"/>
            <a:ext cx="1284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b="1" dirty="0">
                <a:solidFill>
                  <a:srgbClr val="FF0000"/>
                </a:solidFill>
              </a:rPr>
              <a:t> </a:t>
            </a:r>
            <a:r>
              <a:rPr lang="en-US" altLang="en-US" sz="1050" b="1" dirty="0">
                <a:solidFill>
                  <a:srgbClr val="FF0000"/>
                </a:solidFill>
              </a:rPr>
              <a:t>ĐÔNG NAM Á</a:t>
            </a:r>
          </a:p>
        </p:txBody>
      </p:sp>
      <p:sp>
        <p:nvSpPr>
          <p:cNvPr id="35862" name="Text Box 22"/>
          <p:cNvSpPr txBox="1">
            <a:spLocks noChangeArrowheads="1"/>
          </p:cNvSpPr>
          <p:nvPr/>
        </p:nvSpPr>
        <p:spPr bwMode="auto">
          <a:xfrm>
            <a:off x="6451605" y="589363"/>
            <a:ext cx="10086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b="1">
                <a:solidFill>
                  <a:srgbClr val="FF0000"/>
                </a:solidFill>
              </a:rPr>
              <a:t>TRUNG Á</a:t>
            </a:r>
          </a:p>
        </p:txBody>
      </p:sp>
      <p:sp>
        <p:nvSpPr>
          <p:cNvPr id="35863" name="Text Box 23"/>
          <p:cNvSpPr txBox="1">
            <a:spLocks noChangeArrowheads="1"/>
          </p:cNvSpPr>
          <p:nvPr/>
        </p:nvSpPr>
        <p:spPr bwMode="auto">
          <a:xfrm>
            <a:off x="4648200" y="857250"/>
            <a:ext cx="1066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1100" b="1" dirty="0">
                <a:solidFill>
                  <a:srgbClr val="FF0000"/>
                </a:solidFill>
              </a:rPr>
              <a:t>TÂY NAM Á</a:t>
            </a:r>
          </a:p>
        </p:txBody>
      </p:sp>
      <p:sp>
        <p:nvSpPr>
          <p:cNvPr id="35866" name="Text Box 26"/>
          <p:cNvSpPr txBox="1">
            <a:spLocks noChangeArrowheads="1"/>
          </p:cNvSpPr>
          <p:nvPr/>
        </p:nvSpPr>
        <p:spPr bwMode="auto">
          <a:xfrm>
            <a:off x="8052580" y="1252846"/>
            <a:ext cx="13604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b="1">
                <a:solidFill>
                  <a:srgbClr val="FF0000"/>
                </a:solidFill>
              </a:rPr>
              <a:t> ĐÔNG Á</a:t>
            </a:r>
          </a:p>
        </p:txBody>
      </p:sp>
      <p:sp>
        <p:nvSpPr>
          <p:cNvPr id="3" name="Rounded Rectangle 2"/>
          <p:cNvSpPr/>
          <p:nvPr/>
        </p:nvSpPr>
        <p:spPr>
          <a:xfrm>
            <a:off x="315296" y="44122"/>
            <a:ext cx="8577620" cy="53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A01127"/>
                </a:solidFill>
                <a:latin typeface="Times New Roman" pitchFamily="18" charset="0"/>
                <a:cs typeface="Times New Roman" pitchFamily="18" charset="0"/>
                <a:sym typeface="PT Serif"/>
              </a:rPr>
              <a:t>I/ ĐIỀU KIỆN TỰ NHIÊN</a:t>
            </a:r>
            <a:endParaRPr lang="en-US" sz="32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50" y="628433"/>
            <a:ext cx="4261256" cy="4451200"/>
          </a:xfrm>
          <a:prstGeom prst="rect">
            <a:avLst/>
          </a:prstGeom>
          <a:ln/>
          <a:extLst/>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12251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5860"/>
                                        </p:tgtEl>
                                        <p:attrNameLst>
                                          <p:attrName>style.visibility</p:attrName>
                                        </p:attrNameLst>
                                      </p:cBhvr>
                                      <p:to>
                                        <p:strVal val="visible"/>
                                      </p:to>
                                    </p:set>
                                    <p:anim calcmode="lin" valueType="num">
                                      <p:cBhvr>
                                        <p:cTn id="7" dur="1000" fill="hold"/>
                                        <p:tgtEl>
                                          <p:spTgt spid="35860"/>
                                        </p:tgtEl>
                                        <p:attrNameLst>
                                          <p:attrName>ppt_x</p:attrName>
                                        </p:attrNameLst>
                                      </p:cBhvr>
                                      <p:tavLst>
                                        <p:tav tm="0">
                                          <p:val>
                                            <p:strVal val="#ppt_x-.2"/>
                                          </p:val>
                                        </p:tav>
                                        <p:tav tm="100000">
                                          <p:val>
                                            <p:strVal val="#ppt_x"/>
                                          </p:val>
                                        </p:tav>
                                      </p:tavLst>
                                    </p:anim>
                                    <p:anim calcmode="lin" valueType="num">
                                      <p:cBhvr>
                                        <p:cTn id="8" dur="1000" fill="hold"/>
                                        <p:tgtEl>
                                          <p:spTgt spid="358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60"/>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5862"/>
                                        </p:tgtEl>
                                        <p:attrNameLst>
                                          <p:attrName>style.visibility</p:attrName>
                                        </p:attrNameLst>
                                      </p:cBhvr>
                                      <p:to>
                                        <p:strVal val="visible"/>
                                      </p:to>
                                    </p:set>
                                    <p:anim calcmode="lin" valueType="num">
                                      <p:cBhvr>
                                        <p:cTn id="13" dur="1000" fill="hold"/>
                                        <p:tgtEl>
                                          <p:spTgt spid="35862"/>
                                        </p:tgtEl>
                                        <p:attrNameLst>
                                          <p:attrName>ppt_x</p:attrName>
                                        </p:attrNameLst>
                                      </p:cBhvr>
                                      <p:tavLst>
                                        <p:tav tm="0">
                                          <p:val>
                                            <p:strVal val="#ppt_x-.2"/>
                                          </p:val>
                                        </p:tav>
                                        <p:tav tm="100000">
                                          <p:val>
                                            <p:strVal val="#ppt_x"/>
                                          </p:val>
                                        </p:tav>
                                      </p:tavLst>
                                    </p:anim>
                                    <p:anim calcmode="lin" valueType="num">
                                      <p:cBhvr>
                                        <p:cTn id="14" dur="1000" fill="hold"/>
                                        <p:tgtEl>
                                          <p:spTgt spid="3586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5862"/>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5863"/>
                                        </p:tgtEl>
                                        <p:attrNameLst>
                                          <p:attrName>style.visibility</p:attrName>
                                        </p:attrNameLst>
                                      </p:cBhvr>
                                      <p:to>
                                        <p:strVal val="visible"/>
                                      </p:to>
                                    </p:set>
                                    <p:anim calcmode="lin" valueType="num">
                                      <p:cBhvr>
                                        <p:cTn id="19" dur="1000" fill="hold"/>
                                        <p:tgtEl>
                                          <p:spTgt spid="35863"/>
                                        </p:tgtEl>
                                        <p:attrNameLst>
                                          <p:attrName>ppt_x</p:attrName>
                                        </p:attrNameLst>
                                      </p:cBhvr>
                                      <p:tavLst>
                                        <p:tav tm="0">
                                          <p:val>
                                            <p:strVal val="#ppt_x-.2"/>
                                          </p:val>
                                        </p:tav>
                                        <p:tav tm="100000">
                                          <p:val>
                                            <p:strVal val="#ppt_x"/>
                                          </p:val>
                                        </p:tav>
                                      </p:tavLst>
                                    </p:anim>
                                    <p:anim calcmode="lin" valueType="num">
                                      <p:cBhvr>
                                        <p:cTn id="20" dur="1000" fill="hold"/>
                                        <p:tgtEl>
                                          <p:spTgt spid="3586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5863"/>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5866"/>
                                        </p:tgtEl>
                                        <p:attrNameLst>
                                          <p:attrName>style.visibility</p:attrName>
                                        </p:attrNameLst>
                                      </p:cBhvr>
                                      <p:to>
                                        <p:strVal val="visible"/>
                                      </p:to>
                                    </p:set>
                                    <p:anim calcmode="lin" valueType="num">
                                      <p:cBhvr>
                                        <p:cTn id="25" dur="1000" fill="hold"/>
                                        <p:tgtEl>
                                          <p:spTgt spid="35866"/>
                                        </p:tgtEl>
                                        <p:attrNameLst>
                                          <p:attrName>ppt_x</p:attrName>
                                        </p:attrNameLst>
                                      </p:cBhvr>
                                      <p:tavLst>
                                        <p:tav tm="0">
                                          <p:val>
                                            <p:strVal val="#ppt_x-.2"/>
                                          </p:val>
                                        </p:tav>
                                        <p:tav tm="100000">
                                          <p:val>
                                            <p:strVal val="#ppt_x"/>
                                          </p:val>
                                        </p:tav>
                                      </p:tavLst>
                                    </p:anim>
                                    <p:anim calcmode="lin" valueType="num">
                                      <p:cBhvr>
                                        <p:cTn id="26" dur="1000" fill="hold"/>
                                        <p:tgtEl>
                                          <p:spTgt spid="3586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5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0" grpId="0"/>
      <p:bldP spid="35862" grpId="0"/>
      <p:bldP spid="35863" grpId="0"/>
      <p:bldP spid="358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9" y="838069"/>
            <a:ext cx="6283501" cy="2847244"/>
          </a:xfrm>
          <a:prstGeom prst="rect">
            <a:avLst/>
          </a:prstGeom>
        </p:spPr>
        <p:txBody>
          <a:bodyPr spcFirstLastPara="1" wrap="square" lIns="91425" tIns="91425" rIns="91425" bIns="91425" anchor="b" anchorCtr="0">
            <a:noAutofit/>
          </a:bodyPr>
          <a:lstStyle/>
          <a:p>
            <a:pPr lvl="0"/>
            <a:r>
              <a:rPr lang="vi-VN" sz="4000" dirty="0"/>
              <a:t>Viết đoạn văn ngắn mô tả một thành tựu văn hóa của Ấn Độ có ảnh hưởng tới văn hóa Việt Nam.</a:t>
            </a:r>
            <a:endParaRPr sz="4000" dirty="0"/>
          </a:p>
        </p:txBody>
      </p:sp>
      <p:sp>
        <p:nvSpPr>
          <p:cNvPr id="3" name="Title 1"/>
          <p:cNvSpPr txBox="1">
            <a:spLocks/>
          </p:cNvSpPr>
          <p:nvPr/>
        </p:nvSpPr>
        <p:spPr>
          <a:xfrm>
            <a:off x="685801" y="445025"/>
            <a:ext cx="77724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000"/>
              <a:buFont typeface="PT Serif"/>
              <a:buNone/>
              <a:defRPr sz="7000" b="1" i="0" u="none" strike="noStrike" cap="none">
                <a:solidFill>
                  <a:schemeClr val="dk2"/>
                </a:solidFill>
                <a:latin typeface="PT Serif"/>
                <a:ea typeface="PT Serif"/>
                <a:cs typeface="PT Serif"/>
                <a:sym typeface="PT Serif"/>
              </a:defRPr>
            </a:lvl1pPr>
            <a:lvl2pPr marR="0" lvl="1"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2pPr>
            <a:lvl3pPr marR="0" lvl="2"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3pPr>
            <a:lvl4pPr marR="0" lvl="3"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4pPr>
            <a:lvl5pPr marR="0" lvl="4"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5pPr>
            <a:lvl6pPr marR="0" lvl="5"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6pPr>
            <a:lvl7pPr marR="0" lvl="6"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7pPr>
            <a:lvl8pPr marR="0" lvl="7"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8pPr>
            <a:lvl9pPr marR="0" lvl="8"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9pPr>
          </a:lstStyle>
          <a:p>
            <a:r>
              <a:rPr lang="en-US" sz="3200" dirty="0" smtClean="0">
                <a:latin typeface="Times New Roman (Headings)"/>
              </a:rPr>
              <a:t>V. VẬN DỤNG</a:t>
            </a:r>
            <a:endParaRPr lang="en-US" sz="3200" dirty="0">
              <a:latin typeface="Times New Roman (Headings)"/>
            </a:endParaRPr>
          </a:p>
        </p:txBody>
      </p:sp>
    </p:spTree>
    <p:extLst>
      <p:ext uri="{BB962C8B-B14F-4D97-AF65-F5344CB8AC3E}">
        <p14:creationId xmlns:p14="http://schemas.microsoft.com/office/powerpoint/2010/main" val="2688406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32"/>
          <p:cNvSpPr txBox="1">
            <a:spLocks noGrp="1"/>
          </p:cNvSpPr>
          <p:nvPr>
            <p:ph type="subTitle" idx="1"/>
          </p:nvPr>
        </p:nvSpPr>
        <p:spPr>
          <a:xfrm>
            <a:off x="381003" y="514350"/>
            <a:ext cx="8458201" cy="4191001"/>
          </a:xfrm>
          <a:prstGeom prst="rect">
            <a:avLst/>
          </a:prstGeom>
        </p:spPr>
        <p:txBody>
          <a:bodyPr spcFirstLastPara="1" wrap="square" lIns="91425" tIns="91425" rIns="91425" bIns="91425" anchor="t" anchorCtr="0">
            <a:noAutofit/>
          </a:bodyPr>
          <a:lstStyle/>
          <a:p>
            <a:pPr marL="0" lvl="0" indent="0">
              <a:buSzPts val="1100"/>
            </a:pPr>
            <a:r>
              <a:rPr lang="en-US" sz="2400" b="1" dirty="0" smtClean="0">
                <a:solidFill>
                  <a:srgbClr val="FF0000"/>
                </a:solidFill>
                <a:latin typeface="Times New Roman" pitchFamily="18" charset="0"/>
                <a:cs typeface="Times New Roman" pitchFamily="18" charset="0"/>
              </a:rPr>
              <a:t>I/ ĐIỀU  KIỆN TỰ NHIÊN </a:t>
            </a:r>
          </a:p>
          <a:p>
            <a:pPr marL="0" lvl="0" indent="0" algn="l">
              <a:buSzPts val="1100"/>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Điều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vùng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lưu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sông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Ấn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ảnh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hưởng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minh </a:t>
            </a:r>
            <a:r>
              <a:rPr lang="en-US" sz="2400" b="1" dirty="0" err="1" smtClean="0">
                <a:latin typeface="Times New Roman" pitchFamily="18" charset="0"/>
                <a:cs typeface="Times New Roman" pitchFamily="18" charset="0"/>
              </a:rPr>
              <a:t>Ấn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a:t>
            </a:r>
            <a:r>
              <a:rPr lang="en-US" sz="2400" b="1" dirty="0" smtClean="0">
                <a:latin typeface="Times New Roman" pitchFamily="18" charset="0"/>
                <a:cs typeface="Times New Roman" pitchFamily="18" charset="0"/>
              </a:rPr>
              <a:t> ?</a:t>
            </a:r>
          </a:p>
          <a:p>
            <a:pPr marL="0" lvl="0" indent="0" algn="l">
              <a:buSzPts val="1100"/>
            </a:pPr>
            <a:endParaRPr lang="en-US" sz="2400" b="1" dirty="0" smtClean="0">
              <a:latin typeface="Times New Roman" pitchFamily="18" charset="0"/>
              <a:cs typeface="Times New Roman" pitchFamily="18" charset="0"/>
            </a:endParaRPr>
          </a:p>
          <a:p>
            <a:pPr marL="0" lvl="0" indent="0" algn="l">
              <a:buSzPts val="1100"/>
            </a:pPr>
            <a:r>
              <a:rPr lang="en-US" sz="2400" b="1" dirty="0" smtClean="0">
                <a:latin typeface="Times New Roman" pitchFamily="18" charset="0"/>
                <a:cs typeface="Times New Roman" pitchFamily="18" charset="0"/>
              </a:rPr>
              <a:t>  </a:t>
            </a:r>
          </a:p>
          <a:p>
            <a:pPr marL="0" lvl="0" indent="0" algn="l">
              <a:buSzPts val="1100"/>
            </a:pPr>
            <a:endParaRPr lang="en-US" sz="2400" b="1" dirty="0" smtClean="0">
              <a:latin typeface="Times New Roman" pitchFamily="18" charset="0"/>
              <a:cs typeface="Times New Roman" pitchFamily="18" charset="0"/>
            </a:endParaRPr>
          </a:p>
          <a:p>
            <a:pPr marL="0" lvl="0" indent="0" algn="l">
              <a:buSzPts val="1100"/>
            </a:pPr>
            <a:endParaRPr lang="en-US" sz="2400" b="1" dirty="0" smtClean="0">
              <a:latin typeface="Times New Roman" pitchFamily="18" charset="0"/>
              <a:cs typeface="Times New Roman" pitchFamily="18" charset="0"/>
            </a:endParaRPr>
          </a:p>
          <a:p>
            <a:pPr marL="0" lvl="0" indent="0" algn="l">
              <a:buSzPts val="1100"/>
            </a:pPr>
            <a:endParaRPr lang="en-US" sz="2400" b="1" dirty="0">
              <a:latin typeface="Times New Roman" pitchFamily="18" charset="0"/>
              <a:cs typeface="Times New Roman" pitchFamily="18" charset="0"/>
            </a:endParaRPr>
          </a:p>
          <a:p>
            <a:pPr marL="0" lvl="0" indent="0" algn="l">
              <a:buSzPts val="1100"/>
            </a:pPr>
            <a:endParaRPr lang="en-US" sz="2400" b="1" dirty="0" smtClean="0">
              <a:latin typeface="Times New Roman" pitchFamily="18" charset="0"/>
              <a:cs typeface="Times New Roman" pitchFamily="18" charset="0"/>
            </a:endParaRPr>
          </a:p>
          <a:p>
            <a:pPr marL="0" lvl="0" indent="0" algn="l">
              <a:buSzPts val="1100"/>
            </a:pPr>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Quan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a:t>
            </a:r>
            <a:r>
              <a:rPr lang="en-US" sz="2400" b="1" dirty="0" smtClean="0">
                <a:latin typeface="Times New Roman" pitchFamily="18" charset="0"/>
                <a:cs typeface="Times New Roman" pitchFamily="18" charset="0"/>
              </a:rPr>
              <a:t> 8.1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hãy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Ấn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Hằng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a:t>
            </a:r>
            <a:r>
              <a:rPr lang="en-US" sz="2400" b="1" dirty="0" err="1" smtClean="0">
                <a:latin typeface="Times New Roman" pitchFamily="18" charset="0"/>
                <a:cs typeface="Times New Roman" pitchFamily="18" charset="0"/>
              </a:rPr>
              <a:t>hảy</a:t>
            </a:r>
            <a:r>
              <a:rPr lang="en-US" sz="2400" b="1" dirty="0" smtClean="0">
                <a:latin typeface="Times New Roman" pitchFamily="18" charset="0"/>
                <a:cs typeface="Times New Roman" pitchFamily="18" charset="0"/>
              </a:rPr>
              <a:t> qua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ngày</a:t>
            </a:r>
            <a:r>
              <a:rPr lang="en-US" sz="2400" b="1" dirty="0" smtClean="0">
                <a:latin typeface="Times New Roman" pitchFamily="18" charset="0"/>
                <a:cs typeface="Times New Roman" pitchFamily="18" charset="0"/>
              </a:rPr>
              <a:t> nay?</a:t>
            </a:r>
            <a:endParaRPr sz="2400" b="1" dirty="0"/>
          </a:p>
        </p:txBody>
      </p:sp>
      <p:graphicFrame>
        <p:nvGraphicFramePr>
          <p:cNvPr id="2" name="Table 1"/>
          <p:cNvGraphicFramePr>
            <a:graphicFrameLocks noGrp="1"/>
          </p:cNvGraphicFramePr>
          <p:nvPr>
            <p:extLst>
              <p:ext uri="{D42A27DB-BD31-4B8C-83A1-F6EECF244321}">
                <p14:modId xmlns:p14="http://schemas.microsoft.com/office/powerpoint/2010/main" val="2224019169"/>
              </p:ext>
            </p:extLst>
          </p:nvPr>
        </p:nvGraphicFramePr>
        <p:xfrm>
          <a:off x="1371600" y="2038349"/>
          <a:ext cx="6858000" cy="1499132"/>
        </p:xfrm>
        <a:graphic>
          <a:graphicData uri="http://schemas.openxmlformats.org/drawingml/2006/table">
            <a:tbl>
              <a:tblPr firstRow="1" bandRow="1">
                <a:tableStyleId>{B1140E64-4373-4C8D-BCBB-07256B65901B}</a:tableStyleId>
              </a:tblPr>
              <a:tblGrid>
                <a:gridCol w="1447800"/>
                <a:gridCol w="5410200"/>
              </a:tblGrid>
              <a:tr h="533401">
                <a:tc>
                  <a:txBody>
                    <a:bodyPr/>
                    <a:lstStyle/>
                    <a:p>
                      <a:r>
                        <a:rPr lang="en-US" sz="1600" b="1" dirty="0" err="1" smtClean="0">
                          <a:latin typeface="Times New Roman" pitchFamily="18" charset="0"/>
                          <a:cs typeface="Times New Roman" pitchFamily="18" charset="0"/>
                        </a:rPr>
                        <a:t>Vị</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trí</a:t>
                      </a:r>
                      <a:endParaRPr lang="en-US" sz="1600" dirty="0"/>
                    </a:p>
                  </a:txBody>
                  <a:tcPr/>
                </a:tc>
                <a:tc>
                  <a:txBody>
                    <a:bodyPr/>
                    <a:lstStyle/>
                    <a:p>
                      <a:r>
                        <a:rPr lang="en-US" sz="1400" dirty="0" smtClean="0"/>
                        <a:t>………………………………………..</a:t>
                      </a:r>
                      <a:endParaRPr lang="en-US" sz="1400" dirty="0"/>
                    </a:p>
                  </a:txBody>
                  <a:tcPr/>
                </a:tc>
              </a:tr>
              <a:tr h="510294">
                <a:tc>
                  <a:txBody>
                    <a:bodyPr/>
                    <a:lstStyle/>
                    <a:p>
                      <a:r>
                        <a:rPr lang="en-US" sz="1600" b="1" dirty="0" err="1" smtClean="0">
                          <a:latin typeface="Times New Roman" pitchFamily="18" charset="0"/>
                          <a:cs typeface="Times New Roman" pitchFamily="18" charset="0"/>
                        </a:rPr>
                        <a:t>Địa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hình</a:t>
                      </a:r>
                      <a:endParaRPr lang="en-US" sz="1600" dirty="0"/>
                    </a:p>
                  </a:txBody>
                  <a:tcPr/>
                </a:tc>
                <a:tc>
                  <a:txBody>
                    <a:bodyPr/>
                    <a:lstStyle/>
                    <a:p>
                      <a:r>
                        <a:rPr lang="en-US" sz="1400" dirty="0" smtClean="0"/>
                        <a:t>……………………………………………………..</a:t>
                      </a:r>
                      <a:endParaRPr lang="en-US" sz="1400" dirty="0"/>
                    </a:p>
                  </a:txBody>
                  <a:tcPr/>
                </a:tc>
              </a:tr>
              <a:tr h="455437">
                <a:tc>
                  <a:txBody>
                    <a:bodyPr/>
                    <a:lstStyle/>
                    <a:p>
                      <a:r>
                        <a:rPr lang="en-US" sz="1600" b="1" dirty="0" err="1" smtClean="0">
                          <a:latin typeface="Times New Roman" pitchFamily="18" charset="0"/>
                          <a:cs typeface="Times New Roman" pitchFamily="18" charset="0"/>
                        </a:rPr>
                        <a:t>Sông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ngòi</a:t>
                      </a:r>
                      <a:endParaRPr lang="en-US" sz="1600" dirty="0"/>
                    </a:p>
                  </a:txBody>
                  <a:tcPr/>
                </a:tc>
                <a:tc>
                  <a:txBody>
                    <a:bodyPr/>
                    <a:lstStyle/>
                    <a:p>
                      <a:r>
                        <a:rPr lang="en-US" sz="1400" dirty="0" smtClean="0"/>
                        <a:t>………………………………………………………………</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514350"/>
            <a:ext cx="4343400" cy="4495800"/>
          </a:xfrm>
          <a:prstGeom prst="rect">
            <a:avLst/>
          </a:prstGeom>
        </p:spPr>
        <p:style>
          <a:lnRef idx="2">
            <a:schemeClr val="accent3"/>
          </a:lnRef>
          <a:fillRef idx="1">
            <a:schemeClr val="lt1"/>
          </a:fillRef>
          <a:effectRef idx="0">
            <a:schemeClr val="accent3"/>
          </a:effectRef>
          <a:fontRef idx="minor">
            <a:schemeClr val="dk1"/>
          </a:fontRef>
        </p:style>
      </p:pic>
      <p:sp>
        <p:nvSpPr>
          <p:cNvPr id="7" name="Rounded Rectangle 6"/>
          <p:cNvSpPr/>
          <p:nvPr/>
        </p:nvSpPr>
        <p:spPr>
          <a:xfrm>
            <a:off x="457200" y="1047750"/>
            <a:ext cx="4267200" cy="2681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pPr>
            <a:r>
              <a:rPr lang="en-US" sz="2400" dirty="0" err="1" smtClean="0">
                <a:solidFill>
                  <a:schemeClr val="tx1"/>
                </a:solidFill>
                <a:latin typeface="Times New Roman" pitchFamily="18" charset="0"/>
                <a:ea typeface="Calibri"/>
                <a:cs typeface="Times New Roman" pitchFamily="18" charset="0"/>
              </a:rPr>
              <a:t>Bán</a:t>
            </a:r>
            <a:r>
              <a:rPr lang="en-US" sz="2400" dirty="0" smtClean="0">
                <a:solidFill>
                  <a:schemeClr val="tx1"/>
                </a:solidFill>
                <a:latin typeface="Times New Roman" pitchFamily="18" charset="0"/>
                <a:ea typeface="Calibri"/>
                <a:cs typeface="Times New Roman" pitchFamily="18" charset="0"/>
              </a:rPr>
              <a:t> </a:t>
            </a:r>
            <a:r>
              <a:rPr lang="en-US" sz="2400" dirty="0" err="1" smtClean="0">
                <a:solidFill>
                  <a:schemeClr val="tx1"/>
                </a:solidFill>
                <a:latin typeface="Times New Roman" pitchFamily="18" charset="0"/>
                <a:ea typeface="Calibri"/>
                <a:cs typeface="Times New Roman" pitchFamily="18" charset="0"/>
              </a:rPr>
              <a:t>đảo</a:t>
            </a:r>
            <a:r>
              <a:rPr lang="en-US" sz="2400" dirty="0" smtClean="0">
                <a:solidFill>
                  <a:schemeClr val="tx1"/>
                </a:solidFill>
                <a:latin typeface="Times New Roman" pitchFamily="18" charset="0"/>
                <a:ea typeface="Calibri"/>
                <a:cs typeface="Times New Roman" pitchFamily="18" charset="0"/>
              </a:rPr>
              <a:t> </a:t>
            </a:r>
            <a:r>
              <a:rPr lang="en-US" sz="2400" dirty="0" err="1" smtClean="0">
                <a:solidFill>
                  <a:schemeClr val="tx1"/>
                </a:solidFill>
                <a:latin typeface="Times New Roman" pitchFamily="18" charset="0"/>
                <a:ea typeface="Calibri"/>
                <a:cs typeface="Times New Roman" pitchFamily="18" charset="0"/>
              </a:rPr>
              <a:t>Ấn</a:t>
            </a:r>
            <a:r>
              <a:rPr lang="en-US" sz="2400" dirty="0" smtClean="0">
                <a:solidFill>
                  <a:schemeClr val="tx1"/>
                </a:solidFill>
                <a:latin typeface="Times New Roman" pitchFamily="18" charset="0"/>
                <a:ea typeface="Calibri"/>
                <a:cs typeface="Times New Roman" pitchFamily="18" charset="0"/>
              </a:rPr>
              <a:t> </a:t>
            </a:r>
            <a:r>
              <a:rPr lang="en-US" sz="2400" dirty="0" err="1" smtClean="0">
                <a:solidFill>
                  <a:schemeClr val="tx1"/>
                </a:solidFill>
                <a:latin typeface="Times New Roman" pitchFamily="18" charset="0"/>
                <a:ea typeface="Calibri"/>
                <a:cs typeface="Times New Roman" pitchFamily="18" charset="0"/>
              </a:rPr>
              <a:t>Độ</a:t>
            </a:r>
            <a:r>
              <a:rPr lang="en-US" sz="2400" dirty="0" smtClean="0">
                <a:solidFill>
                  <a:schemeClr val="tx1"/>
                </a:solidFill>
                <a:latin typeface="Times New Roman" pitchFamily="18" charset="0"/>
                <a:ea typeface="Calibri"/>
                <a:cs typeface="Times New Roman" pitchFamily="18" charset="0"/>
              </a:rPr>
              <a:t> </a:t>
            </a:r>
            <a:r>
              <a:rPr lang="en-US" sz="2400" dirty="0" err="1" smtClean="0">
                <a:solidFill>
                  <a:schemeClr val="tx1"/>
                </a:solidFill>
                <a:latin typeface="Times New Roman" pitchFamily="18" charset="0"/>
                <a:ea typeface="Calibri"/>
                <a:cs typeface="Times New Roman" pitchFamily="18" charset="0"/>
              </a:rPr>
              <a:t>nằm</a:t>
            </a:r>
            <a:r>
              <a:rPr lang="en-US" sz="2400" dirty="0" smtClean="0">
                <a:solidFill>
                  <a:schemeClr val="tx1"/>
                </a:solidFill>
                <a:latin typeface="Times New Roman" pitchFamily="18" charset="0"/>
                <a:ea typeface="Calibri"/>
                <a:cs typeface="Times New Roman" pitchFamily="18" charset="0"/>
              </a:rPr>
              <a:t> ở </a:t>
            </a:r>
            <a:r>
              <a:rPr lang="en-US" sz="2400" dirty="0" err="1" smtClean="0">
                <a:solidFill>
                  <a:schemeClr val="tx1"/>
                </a:solidFill>
                <a:latin typeface="Times New Roman" pitchFamily="18" charset="0"/>
                <a:ea typeface="Calibri"/>
                <a:cs typeface="Times New Roman" pitchFamily="18" charset="0"/>
              </a:rPr>
              <a:t>khu</a:t>
            </a:r>
            <a:r>
              <a:rPr lang="en-US" sz="2400" dirty="0" smtClean="0">
                <a:solidFill>
                  <a:schemeClr val="tx1"/>
                </a:solidFill>
                <a:latin typeface="Times New Roman" pitchFamily="18" charset="0"/>
                <a:ea typeface="Calibri"/>
                <a:cs typeface="Times New Roman" pitchFamily="18" charset="0"/>
              </a:rPr>
              <a:t> </a:t>
            </a:r>
            <a:r>
              <a:rPr lang="en-US" sz="2400" dirty="0" err="1" smtClean="0">
                <a:solidFill>
                  <a:schemeClr val="tx1"/>
                </a:solidFill>
                <a:latin typeface="Times New Roman" pitchFamily="18" charset="0"/>
                <a:ea typeface="Calibri"/>
                <a:cs typeface="Times New Roman" pitchFamily="18" charset="0"/>
              </a:rPr>
              <a:t>vực</a:t>
            </a:r>
            <a:r>
              <a:rPr lang="en-US" sz="2400" dirty="0" smtClean="0">
                <a:solidFill>
                  <a:schemeClr val="tx1"/>
                </a:solidFill>
                <a:latin typeface="Times New Roman" pitchFamily="18" charset="0"/>
                <a:ea typeface="Calibri"/>
                <a:cs typeface="Times New Roman" pitchFamily="18" charset="0"/>
              </a:rPr>
              <a:t> Nam Á, </a:t>
            </a:r>
            <a:r>
              <a:rPr lang="vi-VN" sz="2400" dirty="0" smtClean="0">
                <a:solidFill>
                  <a:schemeClr val="tx1"/>
                </a:solidFill>
                <a:latin typeface="Times New Roman" pitchFamily="18" charset="0"/>
                <a:ea typeface="Calibri"/>
                <a:cs typeface="Times New Roman" pitchFamily="18" charset="0"/>
              </a:rPr>
              <a:t>3 </a:t>
            </a:r>
            <a:r>
              <a:rPr lang="vi-VN" sz="2400" dirty="0">
                <a:solidFill>
                  <a:schemeClr val="tx1"/>
                </a:solidFill>
                <a:latin typeface="Times New Roman" pitchFamily="18" charset="0"/>
                <a:ea typeface="Calibri"/>
                <a:cs typeface="Times New Roman" pitchFamily="18" charset="0"/>
              </a:rPr>
              <a:t>mặt giáp biển, nằm trên trục đường biển từ tây sang đông. Phía bắc được bao bọc bởi dãy núi </a:t>
            </a:r>
            <a:r>
              <a:rPr lang="vi-VN" sz="2400" dirty="0" smtClean="0">
                <a:solidFill>
                  <a:schemeClr val="tx1"/>
                </a:solidFill>
                <a:latin typeface="Times New Roman" pitchFamily="18" charset="0"/>
                <a:ea typeface="Calibri"/>
                <a:cs typeface="Times New Roman" pitchFamily="18" charset="0"/>
              </a:rPr>
              <a:t>Hymalaya</a:t>
            </a:r>
            <a:r>
              <a:rPr lang="en-US" sz="2400" dirty="0" smtClean="0">
                <a:solidFill>
                  <a:schemeClr val="tx1"/>
                </a:solidFill>
                <a:latin typeface="Times New Roman" pitchFamily="18" charset="0"/>
                <a:ea typeface="Calibri"/>
                <a:cs typeface="Times New Roman" pitchFamily="18" charset="0"/>
              </a:rPr>
              <a:t>s</a:t>
            </a:r>
            <a:r>
              <a:rPr lang="vi-VN" sz="2400" dirty="0" smtClean="0">
                <a:solidFill>
                  <a:schemeClr val="tx1"/>
                </a:solidFill>
                <a:latin typeface="Times New Roman" pitchFamily="18" charset="0"/>
                <a:ea typeface="Calibri"/>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p:txBody>
      </p:sp>
      <p:sp>
        <p:nvSpPr>
          <p:cNvPr id="9" name="Rounded Rectangle 8"/>
          <p:cNvSpPr/>
          <p:nvPr/>
        </p:nvSpPr>
        <p:spPr>
          <a:xfrm>
            <a:off x="375385" y="0"/>
            <a:ext cx="8577620"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A01127"/>
                </a:solidFill>
                <a:latin typeface="Times New Roman" pitchFamily="18" charset="0"/>
                <a:cs typeface="Times New Roman" pitchFamily="18" charset="0"/>
                <a:sym typeface="PT Serif"/>
              </a:rPr>
              <a:t>I/ ĐIỀU KIỆN TỰ NHIÊN</a:t>
            </a:r>
            <a:endParaRPr lang="en-US" sz="3200" dirty="0">
              <a:latin typeface="Times New Roman" pitchFamily="18" charset="0"/>
              <a:cs typeface="Times New Roman" pitchFamily="18" charset="0"/>
            </a:endParaRPr>
          </a:p>
        </p:txBody>
      </p:sp>
      <p:sp>
        <p:nvSpPr>
          <p:cNvPr id="10" name="Rounded Rectangle 9"/>
          <p:cNvSpPr/>
          <p:nvPr/>
        </p:nvSpPr>
        <p:spPr>
          <a:xfrm>
            <a:off x="315296" y="44122"/>
            <a:ext cx="8577620" cy="53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A01127"/>
                </a:solidFill>
                <a:latin typeface="Times New Roman" pitchFamily="18" charset="0"/>
                <a:cs typeface="Times New Roman" pitchFamily="18" charset="0"/>
                <a:sym typeface="PT Serif"/>
              </a:rPr>
              <a:t>I/ ĐIỀU KIỆN TỰ NHIÊN</a:t>
            </a:r>
            <a:endParaRPr lang="en-US" sz="3200" dirty="0">
              <a:latin typeface="Times New Roman" pitchFamily="18" charset="0"/>
              <a:cs typeface="Times New Roman" pitchFamily="18" charset="0"/>
            </a:endParaRPr>
          </a:p>
        </p:txBody>
      </p:sp>
      <p:sp>
        <p:nvSpPr>
          <p:cNvPr id="14" name="Rounded Rectangle 13"/>
          <p:cNvSpPr/>
          <p:nvPr/>
        </p:nvSpPr>
        <p:spPr>
          <a:xfrm>
            <a:off x="460408" y="3767670"/>
            <a:ext cx="4267200" cy="76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pPr>
            <a:r>
              <a:rPr lang="en-US" sz="2400" b="1" dirty="0" err="1" smtClean="0">
                <a:solidFill>
                  <a:srgbClr val="FF0000"/>
                </a:solidFill>
                <a:latin typeface="Times New Roman" pitchFamily="18" charset="0"/>
                <a:ea typeface="Calibri"/>
                <a:cs typeface="Times New Roman" pitchFamily="18" charset="0"/>
              </a:rPr>
              <a:t>Với</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vị</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trí</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như</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vậy</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thì</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Ấn</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Độ</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gặp</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thuận</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lợi</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và</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khó</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khăn</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gì</a:t>
            </a:r>
            <a:r>
              <a:rPr lang="en-US" sz="2400" b="1" dirty="0" smtClean="0">
                <a:solidFill>
                  <a:srgbClr val="FF0000"/>
                </a:solidFill>
                <a:latin typeface="Times New Roman" pitchFamily="18" charset="0"/>
                <a:ea typeface="Calibri"/>
                <a:cs typeface="Times New Roman" pitchFamily="18" charset="0"/>
              </a:rPr>
              <a:t>?</a:t>
            </a:r>
            <a:r>
              <a:rPr lang="vi-VN" sz="2400" b="1" dirty="0" smtClean="0">
                <a:solidFill>
                  <a:schemeClr val="tx1"/>
                </a:solidFill>
                <a:latin typeface="Times New Roman" pitchFamily="18" charset="0"/>
                <a:ea typeface="Calibri"/>
                <a:cs typeface="Times New Roman" pitchFamily="18" charset="0"/>
              </a:rPr>
              <a:t>                                                                                                    </a:t>
            </a:r>
            <a:endParaRPr lang="en-US" sz="2400" b="1" dirty="0">
              <a:solidFill>
                <a:schemeClr val="tx1"/>
              </a:solidFill>
              <a:effectLst/>
              <a:latin typeface="Times New Roman" pitchFamily="18" charset="0"/>
              <a:ea typeface="Calibri"/>
              <a:cs typeface="Times New Roman" pitchFamily="18" charset="0"/>
            </a:endParaRPr>
          </a:p>
        </p:txBody>
      </p:sp>
      <p:sp>
        <p:nvSpPr>
          <p:cNvPr id="12" name="Rectangle 11"/>
          <p:cNvSpPr/>
          <p:nvPr/>
        </p:nvSpPr>
        <p:spPr>
          <a:xfrm>
            <a:off x="455596" y="576332"/>
            <a:ext cx="1072730" cy="483017"/>
          </a:xfrm>
          <a:prstGeom prst="rect">
            <a:avLst/>
          </a:prstGeom>
        </p:spPr>
        <p:txBody>
          <a:bodyPr wrap="none">
            <a:spAutoFit/>
          </a:bodyPr>
          <a:lstStyle/>
          <a:p>
            <a:pPr lvl="0">
              <a:lnSpc>
                <a:spcPct val="115000"/>
              </a:lnSpc>
              <a:spcAft>
                <a:spcPts val="1000"/>
              </a:spcAft>
            </a:pPr>
            <a:r>
              <a:rPr lang="vi-VN" sz="2400" b="1" u="sng" dirty="0">
                <a:solidFill>
                  <a:srgbClr val="FF0000"/>
                </a:solidFill>
                <a:latin typeface="Times New Roman" pitchFamily="18" charset="0"/>
                <a:ea typeface="Calibri"/>
                <a:cs typeface="Times New Roman" pitchFamily="18" charset="0"/>
              </a:rPr>
              <a:t>Vị </a:t>
            </a:r>
            <a:r>
              <a:rPr lang="vi-VN" sz="2400" b="1" u="sng" dirty="0" smtClean="0">
                <a:solidFill>
                  <a:srgbClr val="FF0000"/>
                </a:solidFill>
                <a:latin typeface="Times New Roman" pitchFamily="18" charset="0"/>
                <a:ea typeface="Calibri"/>
                <a:cs typeface="Times New Roman" pitchFamily="18" charset="0"/>
              </a:rPr>
              <a:t>trí</a:t>
            </a:r>
            <a:r>
              <a:rPr lang="vi-VN" sz="2400" b="1" dirty="0" smtClean="0">
                <a:solidFill>
                  <a:srgbClr val="FF0000"/>
                </a:solidFill>
                <a:latin typeface="Times New Roman" pitchFamily="18" charset="0"/>
                <a:ea typeface="Calibri"/>
                <a:cs typeface="Times New Roman" pitchFamily="18" charset="0"/>
              </a:rPr>
              <a:t>: </a:t>
            </a:r>
            <a:endParaRPr lang="en-US" sz="2400" b="1" dirty="0">
              <a:solidFill>
                <a:srgbClr val="FF0000"/>
              </a:solidFill>
              <a:latin typeface="Times New Roman" pitchFamily="18" charset="0"/>
              <a:ea typeface="Calibri"/>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468429" y="576332"/>
            <a:ext cx="4114800" cy="438951"/>
          </a:xfrm>
          <a:prstGeom prst="rect">
            <a:avLst/>
          </a:prstGeom>
        </p:spPr>
        <p:txBody>
          <a:bodyPr spcFirstLastPara="1" wrap="square" lIns="91425" tIns="91425" rIns="91425" bIns="91425" anchor="b" anchorCtr="0">
            <a:noAutofit/>
          </a:bodyPr>
          <a:lstStyle/>
          <a:p>
            <a:pPr>
              <a:lnSpc>
                <a:spcPts val="1697"/>
              </a:lnSpc>
              <a:spcBef>
                <a:spcPct val="0"/>
              </a:spcBef>
            </a:pPr>
            <a:r>
              <a:rPr lang="en-US" u="sng" dirty="0" err="1">
                <a:solidFill>
                  <a:srgbClr val="FF0000"/>
                </a:solidFill>
                <a:latin typeface="Times New Roman" pitchFamily="18" charset="0"/>
                <a:cs typeface="Times New Roman" pitchFamily="18" charset="0"/>
              </a:rPr>
              <a:t>Địa</a:t>
            </a:r>
            <a:r>
              <a:rPr lang="en-US" u="sng" dirty="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hình</a:t>
            </a:r>
            <a:r>
              <a:rPr lang="en-US" u="sng" dirty="0" smtClean="0">
                <a:solidFill>
                  <a:srgbClr val="FF0000"/>
                </a:solidFill>
                <a:latin typeface="Times New Roman" pitchFamily="18" charset="0"/>
                <a:cs typeface="Times New Roman" pitchFamily="18" charset="0"/>
              </a:rPr>
              <a:t>:</a:t>
            </a:r>
            <a:endParaRPr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514350"/>
            <a:ext cx="4343400" cy="4495800"/>
          </a:xfrm>
          <a:prstGeom prst="rect">
            <a:avLst/>
          </a:prstGeom>
        </p:spPr>
        <p:style>
          <a:lnRef idx="2">
            <a:schemeClr val="accent3"/>
          </a:lnRef>
          <a:fillRef idx="1">
            <a:schemeClr val="lt1"/>
          </a:fillRef>
          <a:effectRef idx="0">
            <a:schemeClr val="accent3"/>
          </a:effectRef>
          <a:fontRef idx="minor">
            <a:schemeClr val="dk1"/>
          </a:fontRef>
        </p:style>
      </p:pic>
      <p:sp>
        <p:nvSpPr>
          <p:cNvPr id="5" name="Rounded Rectangle 4"/>
          <p:cNvSpPr/>
          <p:nvPr/>
        </p:nvSpPr>
        <p:spPr>
          <a:xfrm>
            <a:off x="490086" y="1047750"/>
            <a:ext cx="4343400" cy="26974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tx1"/>
                </a:solidFill>
                <a:latin typeface="Times New Roman" pitchFamily="18" charset="0"/>
                <a:cs typeface="Times New Roman" pitchFamily="18" charset="0"/>
                <a:sym typeface="PT Serif"/>
              </a:rPr>
              <a:t>Dãy</a:t>
            </a:r>
            <a:r>
              <a:rPr lang="en-US" sz="2000" dirty="0" smtClean="0">
                <a:solidFill>
                  <a:schemeClr val="tx1"/>
                </a:solidFill>
                <a:latin typeface="Times New Roman" pitchFamily="18" charset="0"/>
                <a:cs typeface="Times New Roman" pitchFamily="18" charset="0"/>
                <a:sym typeface="PT Serif"/>
              </a:rPr>
              <a:t> Vin-</a:t>
            </a:r>
            <a:r>
              <a:rPr lang="en-US" sz="2000" dirty="0" err="1" smtClean="0">
                <a:solidFill>
                  <a:schemeClr val="tx1"/>
                </a:solidFill>
                <a:latin typeface="Times New Roman" pitchFamily="18" charset="0"/>
                <a:cs typeface="Times New Roman" pitchFamily="18" charset="0"/>
                <a:sym typeface="PT Serif"/>
              </a:rPr>
              <a:t>đi</a:t>
            </a:r>
            <a:r>
              <a:rPr lang="en-US" sz="2000" dirty="0" smtClean="0">
                <a:solidFill>
                  <a:schemeClr val="tx1"/>
                </a:solidFill>
                <a:latin typeface="Times New Roman" pitchFamily="18" charset="0"/>
                <a:cs typeface="Times New Roman" pitchFamily="18" charset="0"/>
                <a:sym typeface="PT Serif"/>
              </a:rPr>
              <a:t>-a </a:t>
            </a:r>
            <a:r>
              <a:rPr lang="en-US" sz="2000" dirty="0" err="1" smtClean="0">
                <a:solidFill>
                  <a:schemeClr val="tx1"/>
                </a:solidFill>
                <a:latin typeface="Times New Roman" pitchFamily="18" charset="0"/>
                <a:cs typeface="Times New Roman" pitchFamily="18" charset="0"/>
                <a:sym typeface="PT Serif"/>
              </a:rPr>
              <a:t>vùng</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Trung</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Ấn</a:t>
            </a:r>
            <a:r>
              <a:rPr lang="en-US" sz="2000" dirty="0" smtClean="0">
                <a:solidFill>
                  <a:schemeClr val="tx1"/>
                </a:solidFill>
                <a:latin typeface="Times New Roman" pitchFamily="18" charset="0"/>
                <a:cs typeface="Times New Roman" pitchFamily="18" charset="0"/>
                <a:sym typeface="PT Serif"/>
              </a:rPr>
              <a:t> chia </a:t>
            </a:r>
            <a:r>
              <a:rPr lang="en-US" sz="2000" dirty="0" err="1" smtClean="0">
                <a:solidFill>
                  <a:schemeClr val="tx1"/>
                </a:solidFill>
                <a:latin typeface="Times New Roman" pitchFamily="18" charset="0"/>
                <a:cs typeface="Times New Roman" pitchFamily="18" charset="0"/>
                <a:sym typeface="PT Serif"/>
              </a:rPr>
              <a:t>địa</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hình</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Ấn</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Độ</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thành</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hai</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khu</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vực</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Bắc</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Ấn</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và</a:t>
            </a:r>
            <a:r>
              <a:rPr lang="en-US" sz="2000" dirty="0" smtClean="0">
                <a:solidFill>
                  <a:schemeClr val="tx1"/>
                </a:solidFill>
                <a:latin typeface="Times New Roman" pitchFamily="18" charset="0"/>
                <a:cs typeface="Times New Roman" pitchFamily="18" charset="0"/>
                <a:sym typeface="PT Serif"/>
              </a:rPr>
              <a:t> Nam </a:t>
            </a:r>
            <a:r>
              <a:rPr lang="en-US" sz="2000" dirty="0" err="1" smtClean="0">
                <a:solidFill>
                  <a:schemeClr val="tx1"/>
                </a:solidFill>
                <a:latin typeface="Times New Roman" pitchFamily="18" charset="0"/>
                <a:cs typeface="Times New Roman" pitchFamily="18" charset="0"/>
                <a:sym typeface="PT Serif"/>
              </a:rPr>
              <a:t>Ấn</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Bắc</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Ấn</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là</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đồng</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bằng</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sông</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Ấn</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và</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sông</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Hằng</a:t>
            </a:r>
            <a:r>
              <a:rPr lang="en-US" sz="2000" dirty="0" smtClean="0">
                <a:solidFill>
                  <a:schemeClr val="tx1"/>
                </a:solidFill>
                <a:latin typeface="Times New Roman" pitchFamily="18" charset="0"/>
                <a:cs typeface="Times New Roman" pitchFamily="18" charset="0"/>
                <a:sym typeface="PT Serif"/>
              </a:rPr>
              <a:t>. Ở </a:t>
            </a:r>
            <a:r>
              <a:rPr lang="en-US" sz="2000" dirty="0" err="1" smtClean="0">
                <a:solidFill>
                  <a:schemeClr val="tx1"/>
                </a:solidFill>
                <a:latin typeface="Times New Roman" pitchFamily="18" charset="0"/>
                <a:cs typeface="Times New Roman" pitchFamily="18" charset="0"/>
                <a:sym typeface="PT Serif"/>
              </a:rPr>
              <a:t>lưu</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vực</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sông</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Ấn</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khí</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hậu</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khô</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nóng</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mưa</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ít</a:t>
            </a:r>
            <a:r>
              <a:rPr lang="en-US" sz="2000" dirty="0" smtClean="0">
                <a:solidFill>
                  <a:schemeClr val="tx1"/>
                </a:solidFill>
                <a:latin typeface="Times New Roman" pitchFamily="18" charset="0"/>
                <a:cs typeface="Times New Roman" pitchFamily="18" charset="0"/>
                <a:sym typeface="PT Serif"/>
              </a:rPr>
              <a:t> do </a:t>
            </a:r>
            <a:r>
              <a:rPr lang="en-US" sz="2000" dirty="0" err="1" smtClean="0">
                <a:solidFill>
                  <a:schemeClr val="tx1"/>
                </a:solidFill>
                <a:latin typeface="Times New Roman" pitchFamily="18" charset="0"/>
                <a:cs typeface="Times New Roman" pitchFamily="18" charset="0"/>
                <a:sym typeface="PT Serif"/>
              </a:rPr>
              <a:t>tác</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động</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của</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sa</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mạc</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Tha</a:t>
            </a:r>
            <a:r>
              <a:rPr lang="en-US" sz="2000" dirty="0" smtClean="0">
                <a:solidFill>
                  <a:schemeClr val="tx1"/>
                </a:solidFill>
                <a:latin typeface="Times New Roman" pitchFamily="18" charset="0"/>
                <a:cs typeface="Times New Roman" pitchFamily="18" charset="0"/>
                <a:sym typeface="PT Serif"/>
              </a:rPr>
              <a:t>. Ở </a:t>
            </a:r>
            <a:r>
              <a:rPr lang="en-US" sz="2000" dirty="0" err="1" smtClean="0">
                <a:solidFill>
                  <a:schemeClr val="tx1"/>
                </a:solidFill>
                <a:latin typeface="Times New Roman" pitchFamily="18" charset="0"/>
                <a:cs typeface="Times New Roman" pitchFamily="18" charset="0"/>
                <a:sym typeface="PT Serif"/>
              </a:rPr>
              <a:t>lưu</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vực</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sông</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Hằng</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đất</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đai</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màu</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mỡ</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hơn</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mưa</a:t>
            </a:r>
            <a:r>
              <a:rPr lang="en-US" sz="2000" dirty="0" smtClean="0">
                <a:solidFill>
                  <a:schemeClr val="tx1"/>
                </a:solidFill>
                <a:latin typeface="Times New Roman" pitchFamily="18" charset="0"/>
                <a:cs typeface="Times New Roman" pitchFamily="18" charset="0"/>
                <a:sym typeface="PT Serif"/>
              </a:rPr>
              <a:t> </a:t>
            </a:r>
            <a:r>
              <a:rPr lang="en-US" sz="2000" dirty="0" err="1" smtClean="0">
                <a:solidFill>
                  <a:schemeClr val="tx1"/>
                </a:solidFill>
                <a:latin typeface="Times New Roman" pitchFamily="18" charset="0"/>
                <a:cs typeface="Times New Roman" pitchFamily="18" charset="0"/>
                <a:sym typeface="PT Serif"/>
              </a:rPr>
              <a:t>nhiều</a:t>
            </a:r>
            <a:r>
              <a:rPr lang="en-US" sz="2000" dirty="0" smtClean="0">
                <a:solidFill>
                  <a:schemeClr val="tx1"/>
                </a:solidFill>
                <a:latin typeface="Times New Roman" pitchFamily="18" charset="0"/>
                <a:cs typeface="Times New Roman" pitchFamily="18" charset="0"/>
                <a:sym typeface="PT Serif"/>
              </a:rPr>
              <a:t>. Nam </a:t>
            </a:r>
            <a:r>
              <a:rPr lang="en-US" sz="2000" dirty="0" err="1" smtClean="0">
                <a:solidFill>
                  <a:schemeClr val="tx1"/>
                </a:solidFill>
                <a:latin typeface="Times New Roman" pitchFamily="18" charset="0"/>
                <a:cs typeface="Times New Roman" pitchFamily="18" charset="0"/>
                <a:sym typeface="PT Serif"/>
              </a:rPr>
              <a:t>Ấn</a:t>
            </a:r>
            <a:r>
              <a:rPr lang="vi-VN" sz="2000" dirty="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là</a:t>
            </a:r>
            <a:r>
              <a:rPr lang="en-US" sz="2000" dirty="0" smtClean="0">
                <a:solidFill>
                  <a:schemeClr val="tx1"/>
                </a:solidFill>
                <a:latin typeface="Times New Roman" pitchFamily="18" charset="0"/>
                <a:cs typeface="Times New Roman" pitchFamily="18" charset="0"/>
              </a:rPr>
              <a:t> c</a:t>
            </a:r>
            <a:r>
              <a:rPr lang="vi-VN" sz="2000" dirty="0" smtClean="0">
                <a:solidFill>
                  <a:schemeClr val="tx1"/>
                </a:solidFill>
                <a:latin typeface="Times New Roman" pitchFamily="18" charset="0"/>
                <a:cs typeface="Times New Roman" pitchFamily="18" charset="0"/>
              </a:rPr>
              <a:t>ao </a:t>
            </a:r>
            <a:r>
              <a:rPr lang="vi-VN" sz="2000" dirty="0">
                <a:solidFill>
                  <a:schemeClr val="tx1"/>
                </a:solidFill>
                <a:latin typeface="Times New Roman" pitchFamily="18" charset="0"/>
                <a:cs typeface="Times New Roman" pitchFamily="18" charset="0"/>
              </a:rPr>
              <a:t>nguyên Đê-can nhiều núi đá hiểm trở</a:t>
            </a:r>
            <a:r>
              <a:rPr lang="en-US" sz="2000" dirty="0" smtClean="0">
                <a:solidFill>
                  <a:schemeClr val="tx1"/>
                </a:solidFill>
                <a:latin typeface="Times New Roman" pitchFamily="18" charset="0"/>
                <a:cs typeface="Times New Roman" pitchFamily="18" charset="0"/>
                <a:sym typeface="PT Serif"/>
              </a:rPr>
              <a:t> </a:t>
            </a:r>
            <a:endParaRPr lang="en-US" sz="2000" dirty="0">
              <a:solidFill>
                <a:schemeClr val="tx1"/>
              </a:solidFill>
              <a:latin typeface="Times New Roman" pitchFamily="18" charset="0"/>
              <a:cs typeface="Times New Roman" pitchFamily="18" charset="0"/>
            </a:endParaRPr>
          </a:p>
        </p:txBody>
      </p:sp>
      <p:sp>
        <p:nvSpPr>
          <p:cNvPr id="9" name="Rounded Rectangle 8"/>
          <p:cNvSpPr/>
          <p:nvPr/>
        </p:nvSpPr>
        <p:spPr>
          <a:xfrm>
            <a:off x="375385" y="0"/>
            <a:ext cx="8577620"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A01127"/>
                </a:solidFill>
                <a:latin typeface="Times New Roman" pitchFamily="18" charset="0"/>
                <a:cs typeface="Times New Roman" pitchFamily="18" charset="0"/>
                <a:sym typeface="PT Serif"/>
              </a:rPr>
              <a:t>I/ ĐIỀU KIỆN TỰ NHIÊN</a:t>
            </a:r>
            <a:endParaRPr lang="en-US" sz="3200" dirty="0">
              <a:latin typeface="Times New Roman" pitchFamily="18" charset="0"/>
              <a:cs typeface="Times New Roman" pitchFamily="18" charset="0"/>
            </a:endParaRPr>
          </a:p>
        </p:txBody>
      </p:sp>
      <p:sp>
        <p:nvSpPr>
          <p:cNvPr id="10" name="Rounded Rectangle 9"/>
          <p:cNvSpPr/>
          <p:nvPr/>
        </p:nvSpPr>
        <p:spPr>
          <a:xfrm>
            <a:off x="315296" y="44122"/>
            <a:ext cx="8577620" cy="53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A01127"/>
                </a:solidFill>
                <a:latin typeface="Times New Roman" pitchFamily="18" charset="0"/>
                <a:cs typeface="Times New Roman" pitchFamily="18" charset="0"/>
                <a:sym typeface="PT Serif"/>
              </a:rPr>
              <a:t>I/ ĐIỀU KIỆN TỰ NHIÊN</a:t>
            </a:r>
            <a:endParaRPr lang="en-US" sz="3200" dirty="0">
              <a:latin typeface="Times New Roman" pitchFamily="18" charset="0"/>
              <a:cs typeface="Times New Roman" pitchFamily="18" charset="0"/>
            </a:endParaRPr>
          </a:p>
        </p:txBody>
      </p:sp>
      <p:sp>
        <p:nvSpPr>
          <p:cNvPr id="12" name="TextBox 11"/>
          <p:cNvSpPr txBox="1"/>
          <p:nvPr/>
        </p:nvSpPr>
        <p:spPr>
          <a:xfrm>
            <a:off x="609600" y="4019550"/>
            <a:ext cx="3994506" cy="707886"/>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Cư</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dân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Ấn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Độ</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cổ</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đại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chủ</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yếu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sinh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sống</a:t>
            </a:r>
            <a:r>
              <a:rPr lang="en-US" sz="2000" b="1" dirty="0" smtClean="0">
                <a:solidFill>
                  <a:srgbClr val="FF0000"/>
                </a:solidFill>
                <a:latin typeface="Times New Roman" pitchFamily="18" charset="0"/>
                <a:cs typeface="Times New Roman" pitchFamily="18" charset="0"/>
              </a:rPr>
              <a:t> ở </a:t>
            </a:r>
            <a:r>
              <a:rPr lang="en-US" sz="2000" b="1" dirty="0" err="1" smtClean="0">
                <a:solidFill>
                  <a:srgbClr val="FF0000"/>
                </a:solidFill>
                <a:latin typeface="Times New Roman" pitchFamily="18" charset="0"/>
                <a:cs typeface="Times New Roman" pitchFamily="18" charset="0"/>
              </a:rPr>
              <a:t>khu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vực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nào</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10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9"/>
                                        </p:tgtEl>
                                        <p:attrNameLst>
                                          <p:attrName>style.visibility</p:attrName>
                                        </p:attrNameLst>
                                      </p:cBhvr>
                                      <p:to>
                                        <p:strVal val="visible"/>
                                      </p:to>
                                    </p:set>
                                    <p:animEffect transition="in" filter="fade">
                                      <p:cBhvr>
                                        <p:cTn id="7" dur="1000"/>
                                        <p:tgtEl>
                                          <p:spTgt spid="979"/>
                                        </p:tgtEl>
                                      </p:cBhvr>
                                    </p:animEffect>
                                    <p:anim calcmode="lin" valueType="num">
                                      <p:cBhvr>
                                        <p:cTn id="8" dur="1000" fill="hold"/>
                                        <p:tgtEl>
                                          <p:spTgt spid="979"/>
                                        </p:tgtEl>
                                        <p:attrNameLst>
                                          <p:attrName>ppt_x</p:attrName>
                                        </p:attrNameLst>
                                      </p:cBhvr>
                                      <p:tavLst>
                                        <p:tav tm="0">
                                          <p:val>
                                            <p:strVal val="#ppt_x"/>
                                          </p:val>
                                        </p:tav>
                                        <p:tav tm="100000">
                                          <p:val>
                                            <p:strVal val="#ppt_x"/>
                                          </p:val>
                                        </p:tav>
                                      </p:tavLst>
                                    </p:anim>
                                    <p:anim calcmode="lin" valueType="num">
                                      <p:cBhvr>
                                        <p:cTn id="9" dur="1000" fill="hold"/>
                                        <p:tgtEl>
                                          <p:spTgt spid="9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 grpId="0"/>
      <p:bldP spid="5"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514350"/>
            <a:ext cx="4343400" cy="4495800"/>
          </a:xfrm>
          <a:prstGeom prst="rect">
            <a:avLst/>
          </a:prstGeom>
        </p:spPr>
        <p:style>
          <a:lnRef idx="2">
            <a:schemeClr val="accent3"/>
          </a:lnRef>
          <a:fillRef idx="1">
            <a:schemeClr val="lt1"/>
          </a:fillRef>
          <a:effectRef idx="0">
            <a:schemeClr val="accent3"/>
          </a:effectRef>
          <a:fontRef idx="minor">
            <a:schemeClr val="dk1"/>
          </a:fontRef>
        </p:style>
      </p:pic>
      <p:sp>
        <p:nvSpPr>
          <p:cNvPr id="6" name="Rounded Rectangle 5"/>
          <p:cNvSpPr/>
          <p:nvPr/>
        </p:nvSpPr>
        <p:spPr>
          <a:xfrm>
            <a:off x="454794" y="634905"/>
            <a:ext cx="4343400" cy="304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697"/>
              </a:lnSpc>
              <a:spcBef>
                <a:spcPct val="0"/>
              </a:spcBef>
              <a:buClrTx/>
            </a:pPr>
            <a:r>
              <a:rPr lang="vi-VN" sz="2400" b="1" u="sng" dirty="0" smtClean="0">
                <a:solidFill>
                  <a:srgbClr val="FF0000"/>
                </a:solidFill>
                <a:latin typeface="+mj-lt"/>
                <a:sym typeface="PT Serif"/>
              </a:rPr>
              <a:t>Sông </a:t>
            </a:r>
            <a:r>
              <a:rPr lang="vi-VN" sz="2400" b="1" u="sng" dirty="0">
                <a:solidFill>
                  <a:srgbClr val="FF0000"/>
                </a:solidFill>
                <a:latin typeface="+mj-lt"/>
                <a:sym typeface="PT Serif"/>
              </a:rPr>
              <a:t>ngòi: </a:t>
            </a:r>
            <a:endParaRPr lang="en-US" sz="2400" b="1" u="sng" kern="1200" dirty="0">
              <a:solidFill>
                <a:srgbClr val="FF0000"/>
              </a:solidFill>
              <a:latin typeface="+mj-lt"/>
              <a:cs typeface="Arial"/>
              <a:sym typeface="Mont Bold"/>
            </a:endParaRPr>
          </a:p>
        </p:txBody>
      </p:sp>
      <p:sp>
        <p:nvSpPr>
          <p:cNvPr id="9" name="Rounded Rectangle 8"/>
          <p:cNvSpPr/>
          <p:nvPr/>
        </p:nvSpPr>
        <p:spPr>
          <a:xfrm>
            <a:off x="375385" y="0"/>
            <a:ext cx="8577620"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A01127"/>
                </a:solidFill>
                <a:latin typeface="Times New Roman" pitchFamily="18" charset="0"/>
                <a:cs typeface="Times New Roman" pitchFamily="18" charset="0"/>
                <a:sym typeface="PT Serif"/>
              </a:rPr>
              <a:t>I/ ĐIỀU KIỆN TỰ NHIÊN</a:t>
            </a:r>
            <a:endParaRPr lang="en-US" sz="3200" dirty="0">
              <a:latin typeface="Times New Roman" pitchFamily="18" charset="0"/>
              <a:cs typeface="Times New Roman" pitchFamily="18" charset="0"/>
            </a:endParaRPr>
          </a:p>
        </p:txBody>
      </p:sp>
      <p:sp>
        <p:nvSpPr>
          <p:cNvPr id="10" name="Rounded Rectangle 9"/>
          <p:cNvSpPr/>
          <p:nvPr/>
        </p:nvSpPr>
        <p:spPr>
          <a:xfrm>
            <a:off x="315296" y="44122"/>
            <a:ext cx="8577620" cy="53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A01127"/>
                </a:solidFill>
                <a:latin typeface="Times New Roman" pitchFamily="18" charset="0"/>
                <a:cs typeface="Times New Roman" pitchFamily="18" charset="0"/>
                <a:sym typeface="PT Serif"/>
              </a:rPr>
              <a:t>I/ ĐIỀU KIỆN TỰ NHIÊN</a:t>
            </a:r>
            <a:endParaRPr lang="en-US" sz="3200" dirty="0">
              <a:latin typeface="Times New Roman" pitchFamily="18" charset="0"/>
              <a:cs typeface="Times New Roman" pitchFamily="18" charset="0"/>
            </a:endParaRPr>
          </a:p>
        </p:txBody>
      </p:sp>
      <p:sp>
        <p:nvSpPr>
          <p:cNvPr id="12" name="TextBox 11"/>
          <p:cNvSpPr txBox="1"/>
          <p:nvPr/>
        </p:nvSpPr>
        <p:spPr>
          <a:xfrm>
            <a:off x="549511" y="939705"/>
            <a:ext cx="4054595" cy="707886"/>
          </a:xfrm>
          <a:prstGeom prst="rect">
            <a:avLst/>
          </a:prstGeom>
          <a:noFill/>
        </p:spPr>
        <p:txBody>
          <a:bodyPr wrap="square" rtlCol="0">
            <a:spAutoFit/>
          </a:bodyPr>
          <a:lstStyle/>
          <a:p>
            <a:r>
              <a:rPr lang="en-US" sz="2000" dirty="0" err="1" smtClean="0">
                <a:latin typeface="Times New Roman (Headings)"/>
              </a:rPr>
              <a:t>Có</a:t>
            </a:r>
            <a:r>
              <a:rPr lang="en-US" sz="2000" dirty="0" smtClean="0">
                <a:latin typeface="Times New Roman (Headings)"/>
              </a:rPr>
              <a:t> </a:t>
            </a:r>
            <a:r>
              <a:rPr lang="en-US" sz="2000" dirty="0" err="1" smtClean="0">
                <a:latin typeface="Times New Roman (Headings)"/>
              </a:rPr>
              <a:t>hai</a:t>
            </a:r>
            <a:r>
              <a:rPr lang="en-US" sz="2000" dirty="0" smtClean="0">
                <a:latin typeface="Times New Roman (Headings)"/>
              </a:rPr>
              <a:t> con </a:t>
            </a:r>
            <a:r>
              <a:rPr lang="en-US" sz="2000" dirty="0" err="1" smtClean="0">
                <a:latin typeface="Times New Roman (Headings)"/>
              </a:rPr>
              <a:t>sông</a:t>
            </a:r>
            <a:r>
              <a:rPr lang="en-US" sz="2000" dirty="0" smtClean="0">
                <a:latin typeface="Times New Roman (Headings)"/>
              </a:rPr>
              <a:t> </a:t>
            </a:r>
            <a:r>
              <a:rPr lang="en-US" sz="2000" dirty="0" err="1" smtClean="0">
                <a:latin typeface="Times New Roman (Headings)"/>
              </a:rPr>
              <a:t>lớn</a:t>
            </a:r>
            <a:r>
              <a:rPr lang="en-US" sz="2000" dirty="0" smtClean="0">
                <a:latin typeface="Times New Roman (Headings)"/>
              </a:rPr>
              <a:t> </a:t>
            </a:r>
            <a:r>
              <a:rPr lang="en-US" sz="2000" dirty="0" err="1" smtClean="0">
                <a:latin typeface="Times New Roman (Headings)"/>
              </a:rPr>
              <a:t>là</a:t>
            </a:r>
            <a:r>
              <a:rPr lang="en-US" sz="2000" dirty="0" smtClean="0">
                <a:latin typeface="Times New Roman (Headings)"/>
              </a:rPr>
              <a:t> </a:t>
            </a:r>
            <a:r>
              <a:rPr lang="en-US" sz="2000" dirty="0" err="1" smtClean="0">
                <a:latin typeface="Times New Roman (Headings)"/>
              </a:rPr>
              <a:t>sông</a:t>
            </a:r>
            <a:r>
              <a:rPr lang="en-US" sz="2000" dirty="0" smtClean="0">
                <a:latin typeface="Times New Roman (Headings)"/>
              </a:rPr>
              <a:t> </a:t>
            </a:r>
            <a:r>
              <a:rPr lang="en-US" sz="2000" dirty="0" err="1" smtClean="0">
                <a:latin typeface="Times New Roman (Headings)"/>
              </a:rPr>
              <a:t>Ấn</a:t>
            </a:r>
            <a:r>
              <a:rPr lang="en-US" sz="2000" dirty="0" smtClean="0">
                <a:latin typeface="Times New Roman (Headings)"/>
              </a:rPr>
              <a:t> </a:t>
            </a:r>
            <a:r>
              <a:rPr lang="en-US" sz="2000" dirty="0" err="1" smtClean="0">
                <a:latin typeface="Times New Roman (Headings)"/>
              </a:rPr>
              <a:t>và</a:t>
            </a:r>
            <a:r>
              <a:rPr lang="en-US" sz="2000" dirty="0" smtClean="0">
                <a:latin typeface="Times New Roman (Headings)"/>
              </a:rPr>
              <a:t> </a:t>
            </a:r>
            <a:r>
              <a:rPr lang="en-US" sz="2000" dirty="0" err="1" smtClean="0">
                <a:latin typeface="Times New Roman (Headings)"/>
              </a:rPr>
              <a:t>sông</a:t>
            </a:r>
            <a:r>
              <a:rPr lang="en-US" sz="2000" dirty="0" smtClean="0">
                <a:latin typeface="Times New Roman (Headings)"/>
              </a:rPr>
              <a:t> </a:t>
            </a:r>
            <a:r>
              <a:rPr lang="en-US" sz="2000" dirty="0" err="1" smtClean="0">
                <a:latin typeface="Times New Roman (Headings)"/>
              </a:rPr>
              <a:t>Hằng</a:t>
            </a:r>
            <a:endParaRPr lang="en-US" sz="2000" dirty="0">
              <a:latin typeface="Times New Roman (Headings)"/>
            </a:endParaRPr>
          </a:p>
        </p:txBody>
      </p:sp>
      <p:sp>
        <p:nvSpPr>
          <p:cNvPr id="13" name="TextBox 12"/>
          <p:cNvSpPr txBox="1"/>
          <p:nvPr/>
        </p:nvSpPr>
        <p:spPr>
          <a:xfrm>
            <a:off x="457200" y="1647591"/>
            <a:ext cx="4146906" cy="707886"/>
          </a:xfrm>
          <a:prstGeom prst="rect">
            <a:avLst/>
          </a:prstGeom>
          <a:noFill/>
        </p:spPr>
        <p:txBody>
          <a:bodyPr wrap="square" rtlCol="0">
            <a:spAutoFit/>
          </a:bodyPr>
          <a:lstStyle/>
          <a:p>
            <a:r>
              <a:rPr lang="en-US" sz="2000" dirty="0" err="1" smtClean="0">
                <a:solidFill>
                  <a:srgbClr val="FF0000"/>
                </a:solidFill>
                <a:latin typeface="Times New Roman (Headings)"/>
              </a:rPr>
              <a:t>Vai</a:t>
            </a:r>
            <a:r>
              <a:rPr lang="en-US" sz="2000" dirty="0" smtClean="0">
                <a:solidFill>
                  <a:srgbClr val="FF0000"/>
                </a:solidFill>
                <a:latin typeface="Times New Roman (Headings)"/>
              </a:rPr>
              <a:t> </a:t>
            </a:r>
            <a:r>
              <a:rPr lang="en-US" sz="2000" dirty="0" err="1" smtClean="0">
                <a:solidFill>
                  <a:srgbClr val="FF0000"/>
                </a:solidFill>
                <a:latin typeface="Times New Roman (Headings)"/>
              </a:rPr>
              <a:t>trò</a:t>
            </a:r>
            <a:r>
              <a:rPr lang="en-US" sz="2000" dirty="0" smtClean="0">
                <a:solidFill>
                  <a:srgbClr val="FF0000"/>
                </a:solidFill>
                <a:latin typeface="Times New Roman (Headings)"/>
              </a:rPr>
              <a:t> </a:t>
            </a:r>
            <a:r>
              <a:rPr lang="en-US" sz="2000" dirty="0" err="1" smtClean="0">
                <a:solidFill>
                  <a:srgbClr val="FF0000"/>
                </a:solidFill>
                <a:latin typeface="Times New Roman (Headings)"/>
              </a:rPr>
              <a:t>của</a:t>
            </a:r>
            <a:r>
              <a:rPr lang="en-US" sz="2000" dirty="0" smtClean="0">
                <a:solidFill>
                  <a:srgbClr val="FF0000"/>
                </a:solidFill>
                <a:latin typeface="Times New Roman (Headings)"/>
              </a:rPr>
              <a:t> </a:t>
            </a:r>
            <a:r>
              <a:rPr lang="en-US" sz="2000" dirty="0" err="1" smtClean="0">
                <a:solidFill>
                  <a:srgbClr val="FF0000"/>
                </a:solidFill>
                <a:latin typeface="Times New Roman (Headings)"/>
              </a:rPr>
              <a:t>các</a:t>
            </a:r>
            <a:r>
              <a:rPr lang="en-US" sz="2000" dirty="0" smtClean="0">
                <a:solidFill>
                  <a:srgbClr val="FF0000"/>
                </a:solidFill>
                <a:latin typeface="Times New Roman (Headings)"/>
              </a:rPr>
              <a:t> con </a:t>
            </a:r>
            <a:r>
              <a:rPr lang="en-US" sz="2000" dirty="0" err="1" smtClean="0">
                <a:solidFill>
                  <a:srgbClr val="FF0000"/>
                </a:solidFill>
                <a:latin typeface="Times New Roman (Headings)"/>
              </a:rPr>
              <a:t>sông</a:t>
            </a:r>
            <a:r>
              <a:rPr lang="en-US" sz="2000" dirty="0" smtClean="0">
                <a:solidFill>
                  <a:srgbClr val="FF0000"/>
                </a:solidFill>
                <a:latin typeface="Times New Roman (Headings)"/>
              </a:rPr>
              <a:t> </a:t>
            </a:r>
            <a:r>
              <a:rPr lang="en-US" sz="2000" dirty="0" err="1" smtClean="0">
                <a:solidFill>
                  <a:srgbClr val="FF0000"/>
                </a:solidFill>
                <a:latin typeface="Times New Roman (Headings)"/>
              </a:rPr>
              <a:t>này</a:t>
            </a:r>
            <a:r>
              <a:rPr lang="en-US" sz="2000" dirty="0" smtClean="0">
                <a:solidFill>
                  <a:srgbClr val="FF0000"/>
                </a:solidFill>
                <a:latin typeface="Times New Roman (Headings)"/>
              </a:rPr>
              <a:t> </a:t>
            </a:r>
            <a:r>
              <a:rPr lang="en-US" sz="2000" dirty="0" err="1" smtClean="0">
                <a:solidFill>
                  <a:srgbClr val="FF0000"/>
                </a:solidFill>
                <a:latin typeface="Times New Roman (Headings)"/>
              </a:rPr>
              <a:t>đối</a:t>
            </a:r>
            <a:r>
              <a:rPr lang="en-US" sz="2000" dirty="0" smtClean="0">
                <a:solidFill>
                  <a:srgbClr val="FF0000"/>
                </a:solidFill>
                <a:latin typeface="Times New Roman (Headings)"/>
              </a:rPr>
              <a:t> </a:t>
            </a:r>
            <a:r>
              <a:rPr lang="en-US" sz="2000" dirty="0" err="1" smtClean="0">
                <a:solidFill>
                  <a:srgbClr val="FF0000"/>
                </a:solidFill>
                <a:latin typeface="Times New Roman (Headings)"/>
              </a:rPr>
              <a:t>với</a:t>
            </a:r>
            <a:r>
              <a:rPr lang="en-US" sz="2000" dirty="0" smtClean="0">
                <a:solidFill>
                  <a:srgbClr val="FF0000"/>
                </a:solidFill>
                <a:latin typeface="Times New Roman (Headings)"/>
              </a:rPr>
              <a:t> </a:t>
            </a:r>
            <a:r>
              <a:rPr lang="en-US" sz="2000" dirty="0" err="1" smtClean="0">
                <a:solidFill>
                  <a:srgbClr val="FF0000"/>
                </a:solidFill>
                <a:latin typeface="Times New Roman (Headings)"/>
              </a:rPr>
              <a:t>nhân</a:t>
            </a:r>
            <a:r>
              <a:rPr lang="en-US" sz="2000" dirty="0" smtClean="0">
                <a:solidFill>
                  <a:srgbClr val="FF0000"/>
                </a:solidFill>
                <a:latin typeface="Times New Roman (Headings)"/>
              </a:rPr>
              <a:t> </a:t>
            </a:r>
            <a:r>
              <a:rPr lang="en-US" sz="2000" dirty="0" err="1" smtClean="0">
                <a:solidFill>
                  <a:srgbClr val="FF0000"/>
                </a:solidFill>
                <a:latin typeface="Times New Roman (Headings)"/>
              </a:rPr>
              <a:t>dân</a:t>
            </a:r>
            <a:r>
              <a:rPr lang="en-US" sz="2000" dirty="0" smtClean="0">
                <a:solidFill>
                  <a:srgbClr val="FF0000"/>
                </a:solidFill>
                <a:latin typeface="Times New Roman (Headings)"/>
              </a:rPr>
              <a:t> </a:t>
            </a:r>
            <a:r>
              <a:rPr lang="en-US" sz="2000" dirty="0" err="1" smtClean="0">
                <a:solidFill>
                  <a:srgbClr val="FF0000"/>
                </a:solidFill>
                <a:latin typeface="Times New Roman (Headings)"/>
              </a:rPr>
              <a:t>Ấn</a:t>
            </a:r>
            <a:r>
              <a:rPr lang="en-US" sz="2000" dirty="0" smtClean="0">
                <a:solidFill>
                  <a:srgbClr val="FF0000"/>
                </a:solidFill>
                <a:latin typeface="Times New Roman (Headings)"/>
              </a:rPr>
              <a:t> </a:t>
            </a:r>
            <a:r>
              <a:rPr lang="en-US" sz="2000" dirty="0" err="1" smtClean="0">
                <a:solidFill>
                  <a:srgbClr val="FF0000"/>
                </a:solidFill>
                <a:latin typeface="Times New Roman (Headings)"/>
              </a:rPr>
              <a:t>Độ</a:t>
            </a:r>
            <a:r>
              <a:rPr lang="en-US" sz="2000" dirty="0" smtClean="0">
                <a:solidFill>
                  <a:srgbClr val="FF0000"/>
                </a:solidFill>
                <a:latin typeface="Times New Roman (Headings)"/>
              </a:rPr>
              <a:t> </a:t>
            </a:r>
            <a:r>
              <a:rPr lang="en-US" sz="2000" dirty="0" err="1" smtClean="0">
                <a:solidFill>
                  <a:srgbClr val="FF0000"/>
                </a:solidFill>
                <a:latin typeface="Times New Roman (Headings)"/>
              </a:rPr>
              <a:t>cổ</a:t>
            </a:r>
            <a:r>
              <a:rPr lang="en-US" sz="2000" dirty="0" smtClean="0">
                <a:solidFill>
                  <a:srgbClr val="FF0000"/>
                </a:solidFill>
                <a:latin typeface="Times New Roman (Headings)"/>
              </a:rPr>
              <a:t> </a:t>
            </a:r>
            <a:r>
              <a:rPr lang="en-US" sz="2000" dirty="0" err="1" smtClean="0">
                <a:solidFill>
                  <a:srgbClr val="FF0000"/>
                </a:solidFill>
                <a:latin typeface="Times New Roman (Headings)"/>
              </a:rPr>
              <a:t>đại</a:t>
            </a:r>
            <a:r>
              <a:rPr lang="en-US" sz="2000" dirty="0" smtClean="0">
                <a:solidFill>
                  <a:srgbClr val="FF0000"/>
                </a:solidFill>
                <a:latin typeface="Times New Roman (Headings)"/>
              </a:rPr>
              <a:t>?</a:t>
            </a:r>
            <a:endParaRPr lang="en-US" sz="2000" dirty="0">
              <a:solidFill>
                <a:srgbClr val="FF0000"/>
              </a:solidFill>
              <a:latin typeface="Times New Roman (Headings)"/>
            </a:endParaRPr>
          </a:p>
        </p:txBody>
      </p:sp>
      <p:sp>
        <p:nvSpPr>
          <p:cNvPr id="14" name="TextBox 13"/>
          <p:cNvSpPr txBox="1"/>
          <p:nvPr/>
        </p:nvSpPr>
        <p:spPr>
          <a:xfrm>
            <a:off x="549511" y="2374527"/>
            <a:ext cx="3581400" cy="1323439"/>
          </a:xfrm>
          <a:prstGeom prst="rect">
            <a:avLst/>
          </a:prstGeom>
          <a:noFill/>
        </p:spPr>
        <p:txBody>
          <a:bodyPr wrap="square" rtlCol="0">
            <a:spAutoFit/>
          </a:bodyPr>
          <a:lstStyle/>
          <a:p>
            <a:pPr marL="285750" indent="-285750">
              <a:buFontTx/>
              <a:buChar char="-"/>
            </a:pPr>
            <a:r>
              <a:rPr lang="en-US" sz="2000" dirty="0" err="1" smtClean="0">
                <a:latin typeface="Times New Roman (Headings)"/>
              </a:rPr>
              <a:t>Cung</a:t>
            </a:r>
            <a:r>
              <a:rPr lang="en-US" sz="2000" dirty="0" smtClean="0">
                <a:latin typeface="Times New Roman (Headings)"/>
              </a:rPr>
              <a:t> </a:t>
            </a:r>
            <a:r>
              <a:rPr lang="en-US" sz="2000" dirty="0" err="1" smtClean="0">
                <a:latin typeface="Times New Roman (Headings)"/>
              </a:rPr>
              <a:t>cấp</a:t>
            </a:r>
            <a:r>
              <a:rPr lang="en-US" sz="2000" dirty="0" smtClean="0">
                <a:latin typeface="Times New Roman (Headings)"/>
              </a:rPr>
              <a:t> </a:t>
            </a:r>
            <a:r>
              <a:rPr lang="en-US" sz="2000" dirty="0" err="1" smtClean="0">
                <a:latin typeface="Times New Roman (Headings)"/>
              </a:rPr>
              <a:t>nguồn</a:t>
            </a:r>
            <a:r>
              <a:rPr lang="en-US" sz="2000" dirty="0" smtClean="0">
                <a:latin typeface="Times New Roman (Headings)"/>
              </a:rPr>
              <a:t> </a:t>
            </a:r>
            <a:r>
              <a:rPr lang="en-US" sz="2000" dirty="0" err="1" smtClean="0">
                <a:latin typeface="Times New Roman (Headings)"/>
              </a:rPr>
              <a:t>nước</a:t>
            </a:r>
            <a:r>
              <a:rPr lang="en-US" sz="2000" dirty="0" smtClean="0">
                <a:latin typeface="Times New Roman (Headings)"/>
              </a:rPr>
              <a:t>, </a:t>
            </a:r>
            <a:r>
              <a:rPr lang="en-US" sz="2000" dirty="0" err="1" smtClean="0">
                <a:latin typeface="Times New Roman (Headings)"/>
              </a:rPr>
              <a:t>thủy</a:t>
            </a:r>
            <a:r>
              <a:rPr lang="en-US" sz="2000" dirty="0" smtClean="0">
                <a:latin typeface="Times New Roman (Headings)"/>
              </a:rPr>
              <a:t> </a:t>
            </a:r>
            <a:r>
              <a:rPr lang="en-US" sz="2000" dirty="0" err="1" smtClean="0">
                <a:latin typeface="Times New Roman (Headings)"/>
              </a:rPr>
              <a:t>sản</a:t>
            </a:r>
            <a:endParaRPr lang="en-US" sz="2000" dirty="0" smtClean="0">
              <a:latin typeface="Times New Roman (Headings)"/>
            </a:endParaRPr>
          </a:p>
          <a:p>
            <a:pPr marL="285750" indent="-285750">
              <a:buFontTx/>
              <a:buChar char="-"/>
            </a:pPr>
            <a:r>
              <a:rPr lang="en-US" sz="2000" dirty="0" err="1" smtClean="0">
                <a:latin typeface="Times New Roman (Headings)"/>
              </a:rPr>
              <a:t>Bồi</a:t>
            </a:r>
            <a:r>
              <a:rPr lang="en-US" sz="2000" dirty="0" smtClean="0">
                <a:latin typeface="Times New Roman (Headings)"/>
              </a:rPr>
              <a:t> </a:t>
            </a:r>
            <a:r>
              <a:rPr lang="en-US" sz="2000" dirty="0" err="1" smtClean="0">
                <a:latin typeface="Times New Roman (Headings)"/>
              </a:rPr>
              <a:t>đắp</a:t>
            </a:r>
            <a:r>
              <a:rPr lang="en-US" sz="2000" dirty="0" smtClean="0">
                <a:latin typeface="Times New Roman (Headings)"/>
              </a:rPr>
              <a:t> </a:t>
            </a:r>
            <a:r>
              <a:rPr lang="en-US" sz="2000" dirty="0" err="1" smtClean="0">
                <a:latin typeface="Times New Roman (Headings)"/>
              </a:rPr>
              <a:t>phù</a:t>
            </a:r>
            <a:r>
              <a:rPr lang="en-US" sz="2000" dirty="0" smtClean="0">
                <a:latin typeface="Times New Roman (Headings)"/>
              </a:rPr>
              <a:t> </a:t>
            </a:r>
            <a:r>
              <a:rPr lang="en-US" sz="2000" dirty="0" err="1" smtClean="0">
                <a:latin typeface="Times New Roman (Headings)"/>
              </a:rPr>
              <a:t>sa</a:t>
            </a:r>
            <a:r>
              <a:rPr lang="en-US" sz="2000" dirty="0" smtClean="0">
                <a:latin typeface="Times New Roman (Headings)"/>
              </a:rPr>
              <a:t> </a:t>
            </a:r>
            <a:r>
              <a:rPr lang="en-US" sz="2000" dirty="0" err="1" smtClean="0">
                <a:latin typeface="Times New Roman (Headings)"/>
              </a:rPr>
              <a:t>màu</a:t>
            </a:r>
            <a:r>
              <a:rPr lang="en-US" sz="2000" dirty="0" smtClean="0">
                <a:latin typeface="Times New Roman (Headings)"/>
              </a:rPr>
              <a:t> </a:t>
            </a:r>
            <a:r>
              <a:rPr lang="en-US" sz="2000" dirty="0" err="1" smtClean="0">
                <a:latin typeface="Times New Roman (Headings)"/>
              </a:rPr>
              <a:t>mỡ</a:t>
            </a:r>
            <a:endParaRPr lang="en-US" sz="2000" dirty="0" smtClean="0">
              <a:latin typeface="Times New Roman (Headings)"/>
            </a:endParaRPr>
          </a:p>
          <a:p>
            <a:pPr marL="285750" indent="-285750">
              <a:buFontTx/>
              <a:buChar char="-"/>
            </a:pPr>
            <a:r>
              <a:rPr lang="en-US" sz="2000" dirty="0" err="1" smtClean="0">
                <a:latin typeface="Times New Roman (Headings)"/>
              </a:rPr>
              <a:t>Tuyến</a:t>
            </a:r>
            <a:r>
              <a:rPr lang="en-US" sz="2000" dirty="0" smtClean="0">
                <a:latin typeface="Times New Roman (Headings)"/>
              </a:rPr>
              <a:t> </a:t>
            </a:r>
            <a:r>
              <a:rPr lang="en-US" sz="2000" dirty="0" err="1" smtClean="0">
                <a:latin typeface="Times New Roman (Headings)"/>
              </a:rPr>
              <a:t>đường</a:t>
            </a:r>
            <a:r>
              <a:rPr lang="en-US" sz="2000" dirty="0" smtClean="0">
                <a:latin typeface="Times New Roman (Headings)"/>
              </a:rPr>
              <a:t> </a:t>
            </a:r>
            <a:r>
              <a:rPr lang="en-US" sz="2000" dirty="0" err="1" smtClean="0">
                <a:latin typeface="Times New Roman (Headings)"/>
              </a:rPr>
              <a:t>giao</a:t>
            </a:r>
            <a:r>
              <a:rPr lang="en-US" sz="2000" dirty="0" smtClean="0">
                <a:latin typeface="Times New Roman (Headings)"/>
              </a:rPr>
              <a:t> </a:t>
            </a:r>
            <a:r>
              <a:rPr lang="en-US" sz="2000" dirty="0" err="1" smtClean="0">
                <a:latin typeface="Times New Roman (Headings)"/>
              </a:rPr>
              <a:t>thông</a:t>
            </a:r>
            <a:endParaRPr lang="en-US" sz="2000" dirty="0">
              <a:latin typeface="Times New Roman (Headings)"/>
            </a:endParaRPr>
          </a:p>
        </p:txBody>
      </p:sp>
      <p:sp>
        <p:nvSpPr>
          <p:cNvPr id="16" name="Rectangle 15"/>
          <p:cNvSpPr/>
          <p:nvPr/>
        </p:nvSpPr>
        <p:spPr>
          <a:xfrm>
            <a:off x="457200" y="3726947"/>
            <a:ext cx="4423006" cy="400110"/>
          </a:xfrm>
          <a:prstGeom prst="rect">
            <a:avLst/>
          </a:prstGeom>
        </p:spPr>
        <p:txBody>
          <a:bodyPr wrap="none">
            <a:spAutoFit/>
          </a:bodyPr>
          <a:lstStyle/>
          <a:p>
            <a:pPr marL="285750" indent="-285750">
              <a:buFontTx/>
              <a:buChar char="-"/>
            </a:pPr>
            <a:r>
              <a:rPr lang="en-US" sz="2000" dirty="0" err="1">
                <a:latin typeface="Times New Roman (Headings)"/>
              </a:rPr>
              <a:t>Khó</a:t>
            </a:r>
            <a:r>
              <a:rPr lang="en-US" sz="2000" dirty="0">
                <a:latin typeface="Times New Roman (Headings)"/>
              </a:rPr>
              <a:t> </a:t>
            </a:r>
            <a:r>
              <a:rPr lang="en-US" sz="2000" dirty="0" err="1">
                <a:latin typeface="Times New Roman (Headings)"/>
              </a:rPr>
              <a:t>khăn</a:t>
            </a:r>
            <a:r>
              <a:rPr lang="en-US" sz="2000" dirty="0">
                <a:latin typeface="Times New Roman (Headings)"/>
              </a:rPr>
              <a:t>: </a:t>
            </a:r>
            <a:r>
              <a:rPr lang="en-US" sz="2000" dirty="0" err="1">
                <a:latin typeface="Times New Roman (Headings)"/>
              </a:rPr>
              <a:t>Lũ</a:t>
            </a:r>
            <a:r>
              <a:rPr lang="en-US" sz="2000" dirty="0">
                <a:latin typeface="Times New Roman (Headings)"/>
              </a:rPr>
              <a:t> </a:t>
            </a:r>
            <a:r>
              <a:rPr lang="en-US" sz="2000" dirty="0" err="1">
                <a:latin typeface="Times New Roman (Headings)"/>
              </a:rPr>
              <a:t>lụt</a:t>
            </a:r>
            <a:r>
              <a:rPr lang="en-US" sz="2000" dirty="0">
                <a:latin typeface="Times New Roman (Headings)"/>
              </a:rPr>
              <a:t>-&gt; </a:t>
            </a:r>
            <a:r>
              <a:rPr lang="en-US" sz="2000" dirty="0" err="1">
                <a:latin typeface="Times New Roman (Headings)"/>
              </a:rPr>
              <a:t>Nhu</a:t>
            </a:r>
            <a:r>
              <a:rPr lang="en-US" sz="2000" dirty="0">
                <a:latin typeface="Times New Roman (Headings)"/>
              </a:rPr>
              <a:t> </a:t>
            </a:r>
            <a:r>
              <a:rPr lang="en-US" sz="2000" dirty="0" err="1">
                <a:latin typeface="Times New Roman (Headings)"/>
              </a:rPr>
              <a:t>cầu</a:t>
            </a:r>
            <a:r>
              <a:rPr lang="en-US" sz="2000" dirty="0">
                <a:latin typeface="Times New Roman (Headings)"/>
              </a:rPr>
              <a:t> </a:t>
            </a:r>
            <a:r>
              <a:rPr lang="en-US" sz="2000" dirty="0" err="1">
                <a:latin typeface="Times New Roman (Headings)"/>
              </a:rPr>
              <a:t>trị</a:t>
            </a:r>
            <a:r>
              <a:rPr lang="en-US" sz="2000" dirty="0">
                <a:latin typeface="Times New Roman (Headings)"/>
              </a:rPr>
              <a:t> </a:t>
            </a:r>
            <a:r>
              <a:rPr lang="en-US" sz="2000" dirty="0" err="1">
                <a:latin typeface="Times New Roman (Headings)"/>
              </a:rPr>
              <a:t>thủy</a:t>
            </a:r>
            <a:endParaRPr lang="en-US" sz="2000" dirty="0">
              <a:latin typeface="Times New Roman (Headings)"/>
            </a:endParaRPr>
          </a:p>
        </p:txBody>
      </p:sp>
      <p:sp>
        <p:nvSpPr>
          <p:cNvPr id="17" name="TextBox 16"/>
          <p:cNvSpPr txBox="1"/>
          <p:nvPr/>
        </p:nvSpPr>
        <p:spPr>
          <a:xfrm>
            <a:off x="345742" y="4295746"/>
            <a:ext cx="4561504" cy="400110"/>
          </a:xfrm>
          <a:prstGeom prst="rect">
            <a:avLst/>
          </a:prstGeom>
          <a:noFill/>
        </p:spPr>
        <p:txBody>
          <a:bodyPr wrap="square" rtlCol="0">
            <a:spAutoFit/>
          </a:bodyPr>
          <a:lstStyle/>
          <a:p>
            <a:r>
              <a:rPr lang="en-US" sz="2000" dirty="0" smtClean="0">
                <a:latin typeface="Times New Roman (Headings)"/>
              </a:rPr>
              <a:t>=&gt; </a:t>
            </a:r>
            <a:r>
              <a:rPr lang="en-US" sz="2000" dirty="0" err="1" smtClean="0">
                <a:latin typeface="Times New Roman (Headings)"/>
              </a:rPr>
              <a:t>Nhà</a:t>
            </a:r>
            <a:r>
              <a:rPr lang="en-US" sz="2000" dirty="0" smtClean="0">
                <a:latin typeface="Times New Roman (Headings)"/>
              </a:rPr>
              <a:t> </a:t>
            </a:r>
            <a:r>
              <a:rPr lang="en-US" sz="2000" dirty="0" err="1" smtClean="0">
                <a:latin typeface="Times New Roman (Headings)"/>
              </a:rPr>
              <a:t>nước</a:t>
            </a:r>
            <a:r>
              <a:rPr lang="en-US" sz="2000" dirty="0" smtClean="0">
                <a:latin typeface="Times New Roman (Headings)"/>
              </a:rPr>
              <a:t> </a:t>
            </a:r>
            <a:r>
              <a:rPr lang="en-US" sz="2000" dirty="0" err="1" smtClean="0">
                <a:latin typeface="Times New Roman (Headings)"/>
              </a:rPr>
              <a:t>Ấn</a:t>
            </a:r>
            <a:r>
              <a:rPr lang="en-US" sz="2000" dirty="0" smtClean="0">
                <a:latin typeface="Times New Roman (Headings)"/>
              </a:rPr>
              <a:t> </a:t>
            </a:r>
            <a:r>
              <a:rPr lang="en-US" sz="2000" dirty="0" err="1" smtClean="0">
                <a:latin typeface="Times New Roman (Headings)"/>
              </a:rPr>
              <a:t>Độ</a:t>
            </a:r>
            <a:r>
              <a:rPr lang="en-US" sz="2000" dirty="0" smtClean="0">
                <a:latin typeface="Times New Roman (Headings)"/>
              </a:rPr>
              <a:t> </a:t>
            </a:r>
            <a:r>
              <a:rPr lang="en-US" sz="2000" dirty="0" err="1" smtClean="0">
                <a:latin typeface="Times New Roman (Headings)"/>
              </a:rPr>
              <a:t>cổ</a:t>
            </a:r>
            <a:r>
              <a:rPr lang="en-US" sz="2000" dirty="0" smtClean="0">
                <a:latin typeface="Times New Roman (Headings)"/>
              </a:rPr>
              <a:t> </a:t>
            </a:r>
            <a:r>
              <a:rPr lang="en-US" sz="2000" dirty="0" err="1" smtClean="0">
                <a:latin typeface="Times New Roman (Headings)"/>
              </a:rPr>
              <a:t>đại</a:t>
            </a:r>
            <a:r>
              <a:rPr lang="en-US" sz="2000" dirty="0" smtClean="0">
                <a:latin typeface="Times New Roman (Headings)"/>
              </a:rPr>
              <a:t> </a:t>
            </a:r>
            <a:r>
              <a:rPr lang="en-US" sz="2000" dirty="0" err="1" smtClean="0">
                <a:latin typeface="Times New Roman (Headings)"/>
              </a:rPr>
              <a:t>sớm</a:t>
            </a:r>
            <a:r>
              <a:rPr lang="en-US" sz="2000" dirty="0" smtClean="0">
                <a:latin typeface="Times New Roman (Headings)"/>
              </a:rPr>
              <a:t> </a:t>
            </a:r>
            <a:r>
              <a:rPr lang="en-US" sz="2000" dirty="0" err="1" smtClean="0">
                <a:latin typeface="Times New Roman (Headings)"/>
              </a:rPr>
              <a:t>ra</a:t>
            </a:r>
            <a:r>
              <a:rPr lang="en-US" sz="2000" dirty="0" smtClean="0">
                <a:latin typeface="Times New Roman (Headings)"/>
              </a:rPr>
              <a:t> </a:t>
            </a:r>
            <a:r>
              <a:rPr lang="en-US" sz="2000" dirty="0" err="1" smtClean="0">
                <a:latin typeface="Times New Roman (Headings)"/>
              </a:rPr>
              <a:t>đời</a:t>
            </a:r>
            <a:endParaRPr lang="en-US" sz="2000" dirty="0">
              <a:latin typeface="Times New Roman (Headings)"/>
            </a:endParaRPr>
          </a:p>
        </p:txBody>
      </p:sp>
    </p:spTree>
    <p:extLst>
      <p:ext uri="{BB962C8B-B14F-4D97-AF65-F5344CB8AC3E}">
        <p14:creationId xmlns:p14="http://schemas.microsoft.com/office/powerpoint/2010/main" val="35110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09600" y="1962150"/>
            <a:ext cx="4114800" cy="304800"/>
          </a:xfrm>
          <a:prstGeom prst="rect">
            <a:avLst/>
          </a:prstGeom>
        </p:spPr>
        <p:txBody>
          <a:bodyPr spcFirstLastPara="1" wrap="square" lIns="91425" tIns="91425" rIns="91425" bIns="91425" anchor="b" anchorCtr="0">
            <a:noAutofit/>
          </a:bodyPr>
          <a:lstStyle/>
          <a:p>
            <a:pPr lvl="0">
              <a:lnSpc>
                <a:spcPts val="1697"/>
              </a:lnSpc>
              <a:spcBef>
                <a:spcPct val="0"/>
              </a:spcBef>
            </a:pP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Vị trí địa lí: </a:t>
            </a:r>
            <a:r>
              <a:rPr lang="en-US" sz="1800" dirty="0" err="1" smtClean="0">
                <a:solidFill>
                  <a:srgbClr val="000000"/>
                </a:solidFill>
                <a:latin typeface="Times New Roman" pitchFamily="18" charset="0"/>
                <a:cs typeface="Times New Roman" pitchFamily="18" charset="0"/>
                <a:sym typeface="Open Sans"/>
              </a:rPr>
              <a:t>Ấn</a:t>
            </a:r>
            <a:r>
              <a:rPr lang="en-US" sz="1800" dirty="0" smtClean="0">
                <a:solidFill>
                  <a:srgbClr val="000000"/>
                </a:solidFill>
                <a:latin typeface="Times New Roman" pitchFamily="18" charset="0"/>
                <a:cs typeface="Times New Roman" pitchFamily="18" charset="0"/>
                <a:sym typeface="Open Sans"/>
              </a:rPr>
              <a:t> </a:t>
            </a:r>
            <a:r>
              <a:rPr lang="en-US" sz="1800" dirty="0" err="1" smtClean="0">
                <a:solidFill>
                  <a:srgbClr val="000000"/>
                </a:solidFill>
                <a:latin typeface="Times New Roman" pitchFamily="18" charset="0"/>
                <a:cs typeface="Times New Roman" pitchFamily="18" charset="0"/>
                <a:sym typeface="Open Sans"/>
              </a:rPr>
              <a:t>Độ</a:t>
            </a:r>
            <a:r>
              <a:rPr lang="en-US" sz="1800" dirty="0" smtClean="0">
                <a:solidFill>
                  <a:srgbClr val="000000"/>
                </a:solidFill>
                <a:latin typeface="Times New Roman" pitchFamily="18" charset="0"/>
                <a:cs typeface="Times New Roman" pitchFamily="18" charset="0"/>
                <a:sym typeface="Open Sans"/>
              </a:rPr>
              <a:t> </a:t>
            </a:r>
            <a:r>
              <a:rPr lang="en-US" sz="1800" dirty="0" err="1" smtClean="0">
                <a:solidFill>
                  <a:srgbClr val="000000"/>
                </a:solidFill>
                <a:latin typeface="Times New Roman" pitchFamily="18" charset="0"/>
                <a:cs typeface="Times New Roman" pitchFamily="18" charset="0"/>
                <a:sym typeface="Open Sans"/>
              </a:rPr>
              <a:t>nằm</a:t>
            </a:r>
            <a:r>
              <a:rPr lang="en-US" sz="1800" dirty="0" smtClean="0">
                <a:solidFill>
                  <a:srgbClr val="000000"/>
                </a:solidFill>
                <a:latin typeface="Times New Roman" pitchFamily="18" charset="0"/>
                <a:cs typeface="Times New Roman" pitchFamily="18" charset="0"/>
                <a:sym typeface="Open Sans"/>
              </a:rPr>
              <a:t> ở </a:t>
            </a:r>
            <a:r>
              <a:rPr lang="en-US" sz="1800" dirty="0" err="1" smtClean="0">
                <a:solidFill>
                  <a:srgbClr val="000000"/>
                </a:solidFill>
                <a:latin typeface="Times New Roman" pitchFamily="18" charset="0"/>
                <a:cs typeface="Times New Roman" pitchFamily="18" charset="0"/>
                <a:sym typeface="Open Sans"/>
              </a:rPr>
              <a:t>khu</a:t>
            </a:r>
            <a:r>
              <a:rPr lang="en-US" sz="1800" dirty="0" smtClean="0">
                <a:solidFill>
                  <a:srgbClr val="000000"/>
                </a:solidFill>
                <a:latin typeface="Times New Roman" pitchFamily="18" charset="0"/>
                <a:cs typeface="Times New Roman" pitchFamily="18" charset="0"/>
                <a:sym typeface="Open Sans"/>
              </a:rPr>
              <a:t> </a:t>
            </a:r>
            <a:r>
              <a:rPr lang="en-US" sz="1800" dirty="0" err="1" smtClean="0">
                <a:solidFill>
                  <a:srgbClr val="000000"/>
                </a:solidFill>
                <a:latin typeface="Times New Roman" pitchFamily="18" charset="0"/>
                <a:cs typeface="Times New Roman" pitchFamily="18" charset="0"/>
                <a:sym typeface="Open Sans"/>
              </a:rPr>
              <a:t>vực</a:t>
            </a:r>
            <a:r>
              <a:rPr lang="vi-VN" sz="1800" dirty="0" smtClean="0">
                <a:solidFill>
                  <a:srgbClr val="000000"/>
                </a:solidFill>
                <a:latin typeface="Times New Roman" pitchFamily="18" charset="0"/>
                <a:cs typeface="Times New Roman" pitchFamily="18" charset="0"/>
                <a:sym typeface="Open Sans"/>
              </a:rPr>
              <a:t> Nam Á, nằm trên trục đường biển từ tây sang Đông.</a:t>
            </a:r>
            <a:r>
              <a:rPr lang="en-US" sz="1800" dirty="0" smtClean="0">
                <a:solidFill>
                  <a:srgbClr val="000000"/>
                </a:solidFill>
                <a:latin typeface="Times New Roman" pitchFamily="18" charset="0"/>
                <a:cs typeface="Times New Roman" pitchFamily="18" charset="0"/>
                <a:sym typeface="Open Sans"/>
              </a:rPr>
              <a:t> </a:t>
            </a:r>
            <a:r>
              <a:rPr lang="en-US" sz="1800" dirty="0" err="1" smtClean="0">
                <a:solidFill>
                  <a:srgbClr val="000000"/>
                </a:solidFill>
                <a:latin typeface="Times New Roman" pitchFamily="18" charset="0"/>
                <a:cs typeface="Times New Roman" pitchFamily="18" charset="0"/>
                <a:sym typeface="Open Sans"/>
              </a:rPr>
              <a:t>Có</a:t>
            </a:r>
            <a:r>
              <a:rPr lang="en-US" sz="1800" dirty="0" smtClean="0">
                <a:solidFill>
                  <a:srgbClr val="000000"/>
                </a:solidFill>
                <a:latin typeface="Times New Roman" pitchFamily="18" charset="0"/>
                <a:cs typeface="Times New Roman" pitchFamily="18" charset="0"/>
                <a:sym typeface="Open Sans"/>
              </a:rPr>
              <a:t> 3 </a:t>
            </a:r>
            <a:r>
              <a:rPr lang="en-US" sz="1800" dirty="0" err="1" smtClean="0">
                <a:solidFill>
                  <a:srgbClr val="000000"/>
                </a:solidFill>
                <a:latin typeface="Times New Roman" pitchFamily="18" charset="0"/>
                <a:cs typeface="Times New Roman" pitchFamily="18" charset="0"/>
                <a:sym typeface="Open Sans"/>
              </a:rPr>
              <a:t>mặt</a:t>
            </a:r>
            <a:r>
              <a:rPr lang="en-US" sz="1800" dirty="0" smtClean="0">
                <a:solidFill>
                  <a:srgbClr val="000000"/>
                </a:solidFill>
                <a:latin typeface="Times New Roman" pitchFamily="18" charset="0"/>
                <a:cs typeface="Times New Roman" pitchFamily="18" charset="0"/>
                <a:sym typeface="Open Sans"/>
              </a:rPr>
              <a:t> </a:t>
            </a:r>
            <a:r>
              <a:rPr lang="en-US" sz="1800" dirty="0" err="1" smtClean="0">
                <a:solidFill>
                  <a:srgbClr val="000000"/>
                </a:solidFill>
                <a:latin typeface="Times New Roman" pitchFamily="18" charset="0"/>
                <a:cs typeface="Times New Roman" pitchFamily="18" charset="0"/>
                <a:sym typeface="Open Sans"/>
              </a:rPr>
              <a:t>giáp</a:t>
            </a:r>
            <a:r>
              <a:rPr lang="en-US" sz="1800" dirty="0" smtClean="0">
                <a:solidFill>
                  <a:srgbClr val="000000"/>
                </a:solidFill>
                <a:latin typeface="Times New Roman" pitchFamily="18" charset="0"/>
                <a:cs typeface="Times New Roman" pitchFamily="18" charset="0"/>
                <a:sym typeface="Open Sans"/>
              </a:rPr>
              <a:t> </a:t>
            </a:r>
            <a:r>
              <a:rPr lang="en-US" sz="1800" dirty="0" err="1" smtClean="0">
                <a:solidFill>
                  <a:srgbClr val="000000"/>
                </a:solidFill>
                <a:latin typeface="Times New Roman" pitchFamily="18" charset="0"/>
                <a:cs typeface="Times New Roman" pitchFamily="18" charset="0"/>
                <a:sym typeface="Open Sans"/>
              </a:rPr>
              <a:t>biển</a:t>
            </a:r>
            <a:r>
              <a:rPr lang="en-US" sz="1800" dirty="0" smtClean="0">
                <a:solidFill>
                  <a:srgbClr val="000000"/>
                </a:solidFill>
                <a:latin typeface="Times New Roman" pitchFamily="18" charset="0"/>
                <a:cs typeface="Times New Roman" pitchFamily="18" charset="0"/>
                <a:sym typeface="Open Sans"/>
              </a:rPr>
              <a:t>.</a:t>
            </a:r>
            <a:br>
              <a:rPr lang="en-US" sz="1800" dirty="0" smtClean="0">
                <a:solidFill>
                  <a:srgbClr val="000000"/>
                </a:solidFill>
                <a:latin typeface="Times New Roman" pitchFamily="18" charset="0"/>
                <a:cs typeface="Times New Roman" pitchFamily="18" charset="0"/>
                <a:sym typeface="Open Sans"/>
              </a:rPr>
            </a:br>
            <a:r>
              <a:rPr lang="vi-VN" sz="1800" dirty="0" smtClean="0">
                <a:solidFill>
                  <a:srgbClr val="000000"/>
                </a:solidFill>
                <a:latin typeface="Times New Roman" pitchFamily="18" charset="0"/>
                <a:cs typeface="Times New Roman" pitchFamily="18" charset="0"/>
                <a:sym typeface="Open Sans"/>
              </a:rPr>
              <a:t/>
            </a:r>
            <a:br>
              <a:rPr lang="vi-VN" sz="1800" dirty="0" smtClean="0">
                <a:solidFill>
                  <a:srgbClr val="000000"/>
                </a:solidFill>
                <a:latin typeface="Times New Roman" pitchFamily="18" charset="0"/>
                <a:cs typeface="Times New Roman" pitchFamily="18" charset="0"/>
                <a:sym typeface="Open Sans"/>
              </a:rPr>
            </a:br>
            <a:r>
              <a:rPr lang="en-US" sz="1800" dirty="0" smtClean="0">
                <a:solidFill>
                  <a:srgbClr val="000000"/>
                </a:solidFill>
                <a:latin typeface="Times New Roman" pitchFamily="18" charset="0"/>
                <a:cs typeface="Times New Roman" pitchFamily="18" charset="0"/>
                <a:sym typeface="Open Sans"/>
              </a:rPr>
              <a:t/>
            </a:r>
            <a:br>
              <a:rPr lang="en-US" sz="1800" dirty="0" smtClean="0">
                <a:solidFill>
                  <a:srgbClr val="000000"/>
                </a:solidFill>
                <a:latin typeface="Times New Roman" pitchFamily="18" charset="0"/>
                <a:cs typeface="Times New Roman" pitchFamily="18" charset="0"/>
                <a:sym typeface="Open Sans"/>
              </a:rPr>
            </a:br>
            <a:r>
              <a:rPr lang="en-US" sz="1800" dirty="0">
                <a:solidFill>
                  <a:srgbClr val="000000"/>
                </a:solidFill>
                <a:latin typeface="Times New Roman" pitchFamily="18" charset="0"/>
                <a:cs typeface="Times New Roman" pitchFamily="18" charset="0"/>
                <a:sym typeface="Open Sans"/>
              </a:rPr>
              <a:t/>
            </a:r>
            <a:br>
              <a:rPr lang="en-US" sz="1800" dirty="0">
                <a:solidFill>
                  <a:srgbClr val="000000"/>
                </a:solidFill>
                <a:latin typeface="Times New Roman" pitchFamily="18" charset="0"/>
                <a:cs typeface="Times New Roman" pitchFamily="18" charset="0"/>
                <a:sym typeface="Open Sans"/>
              </a:rPr>
            </a:br>
            <a:r>
              <a:rPr lang="en-US" sz="1800" dirty="0" smtClean="0">
                <a:solidFill>
                  <a:srgbClr val="000000"/>
                </a:solidFill>
                <a:latin typeface="Times New Roman" pitchFamily="18" charset="0"/>
                <a:cs typeface="Times New Roman" pitchFamily="18" charset="0"/>
                <a:sym typeface="Open Sans"/>
              </a:rPr>
              <a:t/>
            </a:r>
            <a:br>
              <a:rPr lang="en-US" sz="1800" dirty="0" smtClean="0">
                <a:solidFill>
                  <a:srgbClr val="000000"/>
                </a:solidFill>
                <a:latin typeface="Times New Roman" pitchFamily="18" charset="0"/>
                <a:cs typeface="Times New Roman" pitchFamily="18" charset="0"/>
                <a:sym typeface="Open Sans"/>
              </a:rPr>
            </a:br>
            <a:r>
              <a:rPr lang="en-US" sz="1800" dirty="0" smtClean="0">
                <a:solidFill>
                  <a:srgbClr val="000000"/>
                </a:solidFill>
                <a:latin typeface="Times New Roman" pitchFamily="18" charset="0"/>
                <a:cs typeface="Times New Roman" pitchFamily="18" charset="0"/>
                <a:sym typeface="Open Sans"/>
              </a:rPr>
              <a:t/>
            </a:r>
            <a:br>
              <a:rPr lang="en-US" sz="1800" dirty="0" smtClean="0">
                <a:solidFill>
                  <a:srgbClr val="000000"/>
                </a:solidFill>
                <a:latin typeface="Times New Roman" pitchFamily="18" charset="0"/>
                <a:cs typeface="Times New Roman" pitchFamily="18" charset="0"/>
                <a:sym typeface="Open Sans"/>
              </a:rPr>
            </a:br>
            <a:r>
              <a:rPr lang="en-US" sz="1800" dirty="0">
                <a:solidFill>
                  <a:srgbClr val="000000"/>
                </a:solidFill>
                <a:latin typeface="Times New Roman" pitchFamily="18" charset="0"/>
                <a:cs typeface="Times New Roman" pitchFamily="18" charset="0"/>
                <a:sym typeface="Open Sans"/>
              </a:rPr>
              <a:t/>
            </a:r>
            <a:br>
              <a:rPr lang="en-US" sz="1800" dirty="0">
                <a:solidFill>
                  <a:srgbClr val="000000"/>
                </a:solidFill>
                <a:latin typeface="Times New Roman" pitchFamily="18" charset="0"/>
                <a:cs typeface="Times New Roman" pitchFamily="18" charset="0"/>
                <a:sym typeface="Open Sans"/>
              </a:rPr>
            </a:br>
            <a:r>
              <a:rPr lang="en-US" sz="1800" dirty="0" smtClean="0">
                <a:solidFill>
                  <a:srgbClr val="000000"/>
                </a:solidFill>
                <a:latin typeface="Times New Roman" pitchFamily="18" charset="0"/>
                <a:cs typeface="Times New Roman" pitchFamily="18" charset="0"/>
                <a:sym typeface="Open Sans"/>
              </a:rPr>
              <a:t/>
            </a:r>
            <a:br>
              <a:rPr lang="en-US" sz="1800" dirty="0" smtClean="0">
                <a:solidFill>
                  <a:srgbClr val="000000"/>
                </a:solidFill>
                <a:latin typeface="Times New Roman" pitchFamily="18" charset="0"/>
                <a:cs typeface="Times New Roman" pitchFamily="18" charset="0"/>
                <a:sym typeface="Open Sans"/>
              </a:rPr>
            </a:br>
            <a:r>
              <a:rPr lang="en-US" sz="1800" dirty="0">
                <a:solidFill>
                  <a:srgbClr val="000000"/>
                </a:solidFill>
                <a:latin typeface="Times New Roman" pitchFamily="18" charset="0"/>
                <a:cs typeface="Times New Roman" pitchFamily="18" charset="0"/>
                <a:sym typeface="Open Sans"/>
              </a:rPr>
              <a:t/>
            </a:r>
            <a:br>
              <a:rPr lang="en-US" sz="1800" dirty="0">
                <a:solidFill>
                  <a:srgbClr val="000000"/>
                </a:solidFill>
                <a:latin typeface="Times New Roman" pitchFamily="18" charset="0"/>
                <a:cs typeface="Times New Roman" pitchFamily="18" charset="0"/>
                <a:sym typeface="Open Sans"/>
              </a:rPr>
            </a:br>
            <a:r>
              <a:rPr lang="en-US" sz="1800" dirty="0" smtClean="0">
                <a:solidFill>
                  <a:srgbClr val="000000"/>
                </a:solidFill>
                <a:latin typeface="Times New Roman" pitchFamily="18" charset="0"/>
                <a:cs typeface="Times New Roman" pitchFamily="18" charset="0"/>
                <a:sym typeface="Open Sans"/>
              </a:rPr>
              <a:t/>
            </a:r>
            <a:br>
              <a:rPr lang="en-US" sz="1800" dirty="0" smtClean="0">
                <a:solidFill>
                  <a:srgbClr val="000000"/>
                </a:solidFill>
                <a:latin typeface="Times New Roman" pitchFamily="18" charset="0"/>
                <a:cs typeface="Times New Roman" pitchFamily="18" charset="0"/>
                <a:sym typeface="Open Sans"/>
              </a:rPr>
            </a:br>
            <a:r>
              <a:rPr lang="en-US" sz="1800" dirty="0">
                <a:solidFill>
                  <a:srgbClr val="000000"/>
                </a:solidFill>
                <a:latin typeface="Times New Roman" pitchFamily="18" charset="0"/>
                <a:cs typeface="Times New Roman" pitchFamily="18" charset="0"/>
                <a:sym typeface="Open Sans"/>
              </a:rPr>
              <a:t/>
            </a:r>
            <a:br>
              <a:rPr lang="en-US" sz="1800" dirty="0">
                <a:solidFill>
                  <a:srgbClr val="000000"/>
                </a:solidFill>
                <a:latin typeface="Times New Roman" pitchFamily="18" charset="0"/>
                <a:cs typeface="Times New Roman" pitchFamily="18" charset="0"/>
                <a:sym typeface="Open Sans"/>
              </a:rPr>
            </a:br>
            <a:r>
              <a:rPr lang="en-US" sz="1800" dirty="0">
                <a:solidFill>
                  <a:srgbClr val="000000"/>
                </a:solidFill>
                <a:latin typeface="Times New Roman" pitchFamily="18" charset="0"/>
                <a:cs typeface="Times New Roman" pitchFamily="18" charset="0"/>
                <a:sym typeface="Open Sans"/>
              </a:rPr>
              <a:t/>
            </a:r>
            <a:br>
              <a:rPr lang="en-US" sz="1800" dirty="0">
                <a:solidFill>
                  <a:srgbClr val="000000"/>
                </a:solidFill>
                <a:latin typeface="Times New Roman" pitchFamily="18" charset="0"/>
                <a:cs typeface="Times New Roman" pitchFamily="18" charset="0"/>
                <a:sym typeface="Open Sans"/>
              </a:rPr>
            </a:br>
            <a:r>
              <a:rPr lang="en-US" sz="1800" kern="1200" dirty="0">
                <a:solidFill>
                  <a:srgbClr val="000000"/>
                </a:solidFill>
                <a:latin typeface="Times New Roman" pitchFamily="18" charset="0"/>
                <a:ea typeface="+mn-ea"/>
                <a:cs typeface="Times New Roman" pitchFamily="18" charset="0"/>
                <a:sym typeface="Arial"/>
              </a:rPr>
              <a:t/>
            </a:r>
            <a:br>
              <a:rPr lang="en-US" sz="1800" kern="1200" dirty="0">
                <a:solidFill>
                  <a:srgbClr val="000000"/>
                </a:solidFill>
                <a:latin typeface="Times New Roman" pitchFamily="18" charset="0"/>
                <a:ea typeface="+mn-ea"/>
                <a:cs typeface="Times New Roman" pitchFamily="18" charset="0"/>
                <a:sym typeface="Arial"/>
              </a:rPr>
            </a:br>
            <a:endParaRPr sz="1800" dirty="0">
              <a:latin typeface="Times New Roman" pitchFamily="18" charset="0"/>
              <a:cs typeface="Times New Roman" pitchFamily="18" charset="0"/>
            </a:endParaRPr>
          </a:p>
        </p:txBody>
      </p:sp>
      <p:sp>
        <p:nvSpPr>
          <p:cNvPr id="9" name="Rounded Rectangle 8"/>
          <p:cNvSpPr/>
          <p:nvPr/>
        </p:nvSpPr>
        <p:spPr>
          <a:xfrm>
            <a:off x="375385" y="0"/>
            <a:ext cx="8577620"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A01127"/>
                </a:solidFill>
                <a:latin typeface="Times New Roman" pitchFamily="18" charset="0"/>
                <a:cs typeface="Times New Roman" pitchFamily="18" charset="0"/>
                <a:sym typeface="PT Serif"/>
              </a:rPr>
              <a:t>I/ ĐIỀU KIỆN TỰ NHIÊN</a:t>
            </a:r>
            <a:endParaRPr lang="en-US" sz="3200" dirty="0">
              <a:latin typeface="Times New Roman" pitchFamily="18" charset="0"/>
              <a:cs typeface="Times New Roman" pitchFamily="18" charset="0"/>
            </a:endParaRPr>
          </a:p>
        </p:txBody>
      </p:sp>
      <p:sp>
        <p:nvSpPr>
          <p:cNvPr id="10" name="Rounded Rectangle 9"/>
          <p:cNvSpPr/>
          <p:nvPr/>
        </p:nvSpPr>
        <p:spPr>
          <a:xfrm>
            <a:off x="315296" y="44122"/>
            <a:ext cx="8577620" cy="53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A01127"/>
                </a:solidFill>
                <a:latin typeface="Times New Roman" pitchFamily="18" charset="0"/>
                <a:cs typeface="Times New Roman" pitchFamily="18" charset="0"/>
                <a:sym typeface="PT Serif"/>
              </a:rPr>
              <a:t>I/ ĐIỀU KIỆN TỰ NHIÊN</a:t>
            </a:r>
            <a:endParaRPr lang="en-US" sz="3200" dirty="0">
              <a:latin typeface="Times New Roman" pitchFamily="18" charset="0"/>
              <a:cs typeface="Times New Roman" pitchFamily="18" charset="0"/>
            </a:endParaRPr>
          </a:p>
        </p:txBody>
      </p:sp>
      <p:sp>
        <p:nvSpPr>
          <p:cNvPr id="4" name="Subtitle 3"/>
          <p:cNvSpPr>
            <a:spLocks noGrp="1"/>
          </p:cNvSpPr>
          <p:nvPr>
            <p:ph type="subTitle" idx="1"/>
          </p:nvPr>
        </p:nvSpPr>
        <p:spPr>
          <a:xfrm>
            <a:off x="457200" y="742950"/>
            <a:ext cx="4267200" cy="1295400"/>
          </a:xfrm>
        </p:spPr>
        <p:txBody>
          <a:bodyPr/>
          <a:lstStyle/>
          <a:p>
            <a:pPr lvl="0"/>
            <a:r>
              <a:rPr lang="en-US" sz="2400" b="1" dirty="0" err="1" smtClean="0">
                <a:latin typeface="Times New Roman" pitchFamily="18" charset="0"/>
                <a:cs typeface="Times New Roman" pitchFamily="18" charset="0"/>
              </a:rPr>
              <a:t>Sông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Ấn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chảy</a:t>
            </a:r>
            <a:r>
              <a:rPr lang="en-US" sz="2400" b="1" dirty="0" smtClean="0">
                <a:latin typeface="Times New Roman" pitchFamily="18" charset="0"/>
                <a:cs typeface="Times New Roman" pitchFamily="18" charset="0"/>
              </a:rPr>
              <a:t> qua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nay?</a:t>
            </a:r>
            <a:endParaRPr lang="en-US" sz="2400" b="1" dirty="0"/>
          </a:p>
          <a:p>
            <a:endParaRPr lang="en-US" sz="2400" dirty="0"/>
          </a:p>
        </p:txBody>
      </p:sp>
      <p:pic>
        <p:nvPicPr>
          <p:cNvPr id="3074" name="Picture 2" descr="Lịch sử 11 bài 2 Ấn Độ | Baihocmoi.Com | Học thật đơn gi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414" y="576332"/>
            <a:ext cx="4221502" cy="443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85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yramid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1665</Words>
  <Application>Microsoft Office PowerPoint</Application>
  <PresentationFormat>On-screen Show (16:9)</PresentationFormat>
  <Paragraphs>193</Paragraphs>
  <Slides>40</Slides>
  <Notes>19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40</vt:i4>
      </vt:variant>
    </vt:vector>
  </HeadingPairs>
  <TitlesOfParts>
    <vt:vector size="57" baseType="lpstr">
      <vt:lpstr>.VnTimeH</vt:lpstr>
      <vt:lpstr>Arial</vt:lpstr>
      <vt:lpstr>Calibri</vt:lpstr>
      <vt:lpstr>Fira Sans Extra Condensed</vt:lpstr>
      <vt:lpstr>Fira Sans Extra Condensed Medium</vt:lpstr>
      <vt:lpstr>Josefin Sans Regular</vt:lpstr>
      <vt:lpstr>Livvic</vt:lpstr>
      <vt:lpstr>Mont Bold</vt:lpstr>
      <vt:lpstr>Open Sans</vt:lpstr>
      <vt:lpstr>PT Serif</vt:lpstr>
      <vt:lpstr>Roboto</vt:lpstr>
      <vt:lpstr>Roboto Condensed Light</vt:lpstr>
      <vt:lpstr>Times New Roman</vt:lpstr>
      <vt:lpstr>Times New Roman (Headings)</vt:lpstr>
      <vt:lpstr>Lección de Historia de España by Slidesgo</vt:lpstr>
      <vt:lpstr>Pyramid Infographics by Slidesgo</vt:lpstr>
      <vt:lpstr>1_Office Theme</vt:lpstr>
      <vt:lpstr>PowerPoint Presentation</vt:lpstr>
      <vt:lpstr>NỘI DUNG CHÍNH</vt:lpstr>
      <vt:lpstr>PowerPoint Presentation</vt:lpstr>
      <vt:lpstr>PowerPoint Presentation</vt:lpstr>
      <vt:lpstr>PowerPoint Presentation</vt:lpstr>
      <vt:lpstr>PowerPoint Presentation</vt:lpstr>
      <vt:lpstr>Địa hình:</vt:lpstr>
      <vt:lpstr>PowerPoint Presentation</vt:lpstr>
      <vt:lpstr>          - Vị trí địa lí: Ấn Độ nằm ở khu vực Nam Á, nằm trên trục đường biển từ tây sang Đông. Có 3 mặt giáp biển.             </vt:lpstr>
      <vt:lpstr>PowerPoint Presentation</vt:lpstr>
      <vt:lpstr>PowerPoint Presentation</vt:lpstr>
      <vt:lpstr>PowerPoint Presentation</vt:lpstr>
      <vt:lpstr>MỘT TRONG NHỮNG DÒNG SÔNG Ô NHIỄM NHẤT THẾ GIỚI</vt:lpstr>
      <vt:lpstr>PowerPoint Presentation</vt:lpstr>
      <vt:lpstr>PowerPoint Presentation</vt:lpstr>
      <vt:lpstr>II. XÃ HỘI ẤN ĐỘ  CỔ ĐẠI</vt:lpstr>
      <vt:lpstr>Sơ đồ các đẳng cấp trong xã hội Ấn Độ cổ đại</vt:lpstr>
      <vt:lpstr> Chế độ đẳng cấp trong xã hội Ấn Độ cổ đại được phân chia dựa trên cơ sở nào ? </vt:lpstr>
      <vt:lpstr>II. XÃ HỘI ẤN ĐỘ CỔ ĐẠI</vt:lpstr>
      <vt:lpstr>Sơ đồ các đẳng cấp trong xã hội Ấn Độ cổ đại</vt:lpstr>
      <vt:lpstr>II. XÃ HỘI ẤN ĐỘ CỔ ĐẠI</vt:lpstr>
      <vt:lpstr>PowerPoint Presentation</vt:lpstr>
      <vt:lpstr>PowerPoint Presentation</vt:lpstr>
      <vt:lpstr>PowerPoint Presentation</vt:lpstr>
      <vt:lpstr>II. XÃ HỘI ẤN ĐỘ CỔ ĐẠI</vt:lpstr>
      <vt:lpstr>III. NHỮNG THÀNH TỰU VĂN HÓA TIÊU BIỂU</vt:lpstr>
      <vt:lpstr>Thành tựu tiêu biểu</vt:lpstr>
      <vt:lpstr>Tôn giáo </vt:lpstr>
      <vt:lpstr>Chữ viết</vt:lpstr>
      <vt:lpstr>Văn học: Sử thi Ma-ha-bha-ra-ta và Ra-ma-y-a-na</vt:lpstr>
      <vt:lpstr>Khoa học tự nhiên Toán học: </vt:lpstr>
      <vt:lpstr>Kiến trúc </vt:lpstr>
      <vt:lpstr>PowerPoint Presentation</vt:lpstr>
      <vt:lpstr>Đại bảo tháp San-chi</vt:lpstr>
      <vt:lpstr>Chùa Hang A-gian-ta</vt:lpstr>
      <vt:lpstr>PowerPoint Presentation</vt:lpstr>
      <vt:lpstr>Thành tựu tiêu biểu</vt:lpstr>
      <vt:lpstr>IV. LUYỆN TẬP</vt:lpstr>
      <vt:lpstr>PowerPoint Presentation</vt:lpstr>
      <vt:lpstr>Viết đoạn văn ngắn mô tả một thành tựu văn hóa của Ấn Độ có ảnh hưởng tới văn hóa Việt Nam.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ẤN ĐỘ CỔ ĐẠI</dc:title>
  <dc:creator>N5110</dc:creator>
  <cp:lastModifiedBy>Win7-64 SP1</cp:lastModifiedBy>
  <cp:revision>147</cp:revision>
  <dcterms:modified xsi:type="dcterms:W3CDTF">2022-09-10T16:07:23Z</dcterms:modified>
</cp:coreProperties>
</file>