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audio2.wav" ContentType="audio/wav"/>
  <Override PartName="/ppt/media/audio3.wav" ContentType="audio/wav"/>
  <Override PartName="/ppt/media/audio4.wav" ContentType="audio/wav"/>
  <Override PartName="/ppt/media/audio6.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467" r:id="rId3"/>
    <p:sldId id="476" r:id="rId4"/>
    <p:sldId id="480" r:id="rId5"/>
    <p:sldId id="471" r:id="rId6"/>
    <p:sldId id="479" r:id="rId7"/>
    <p:sldId id="481" r:id="rId8"/>
    <p:sldId id="482" r:id="rId9"/>
    <p:sldId id="483" r:id="rId10"/>
    <p:sldId id="473" r:id="rId11"/>
    <p:sldId id="472" r:id="rId12"/>
    <p:sldId id="464" r:id="rId13"/>
    <p:sldId id="465" r:id="rId14"/>
    <p:sldId id="466" r:id="rId15"/>
    <p:sldId id="277" r:id="rId16"/>
    <p:sldId id="48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CC66FF"/>
    <a:srgbClr val="9900CC"/>
    <a:srgbClr val="FF66FF"/>
    <a:srgbClr val="CC00CC"/>
    <a:srgbClr val="00FFFF"/>
    <a:srgbClr val="CC6600"/>
    <a:srgbClr val="000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72" y="5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4B166-B042-44D6-9908-6B2B7863F4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EB052F-4380-48AF-A81A-013DE31C32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FDA4AB-5A3A-4EEB-AED2-1C538A4265AE}"/>
              </a:ext>
            </a:extLst>
          </p:cNvPr>
          <p:cNvSpPr>
            <a:spLocks noGrp="1"/>
          </p:cNvSpPr>
          <p:nvPr>
            <p:ph type="dt" sz="half" idx="10"/>
          </p:nvPr>
        </p:nvSpPr>
        <p:spPr/>
        <p:txBody>
          <a:bodyPr/>
          <a:lstStyle/>
          <a:p>
            <a:fld id="{444406C2-CDAE-48D6-A372-035999F5F9CA}" type="datetimeFigureOut">
              <a:rPr lang="en-US" smtClean="0"/>
              <a:t>9/4/2022</a:t>
            </a:fld>
            <a:endParaRPr lang="en-US"/>
          </a:p>
        </p:txBody>
      </p:sp>
      <p:sp>
        <p:nvSpPr>
          <p:cNvPr id="5" name="Footer Placeholder 4">
            <a:extLst>
              <a:ext uri="{FF2B5EF4-FFF2-40B4-BE49-F238E27FC236}">
                <a16:creationId xmlns:a16="http://schemas.microsoft.com/office/drawing/2014/main" id="{810C9CFC-CFAA-4627-BF36-183856DBF5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7DBBBC-C4FC-4B92-A748-F10FD4CD9C2B}"/>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1396642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63AA1-3F4A-4309-9CBF-F02A661AFE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F55BE4-26CF-45EB-B57D-EEF85D8395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728D25-22DD-4DAC-B6C4-9E01ABDBA4D9}"/>
              </a:ext>
            </a:extLst>
          </p:cNvPr>
          <p:cNvSpPr>
            <a:spLocks noGrp="1"/>
          </p:cNvSpPr>
          <p:nvPr>
            <p:ph type="dt" sz="half" idx="10"/>
          </p:nvPr>
        </p:nvSpPr>
        <p:spPr/>
        <p:txBody>
          <a:bodyPr/>
          <a:lstStyle/>
          <a:p>
            <a:fld id="{444406C2-CDAE-48D6-A372-035999F5F9CA}" type="datetimeFigureOut">
              <a:rPr lang="en-US" smtClean="0"/>
              <a:t>9/4/2022</a:t>
            </a:fld>
            <a:endParaRPr lang="en-US"/>
          </a:p>
        </p:txBody>
      </p:sp>
      <p:sp>
        <p:nvSpPr>
          <p:cNvPr id="5" name="Footer Placeholder 4">
            <a:extLst>
              <a:ext uri="{FF2B5EF4-FFF2-40B4-BE49-F238E27FC236}">
                <a16:creationId xmlns:a16="http://schemas.microsoft.com/office/drawing/2014/main" id="{18F0606F-3A78-4C83-830C-087E5AC9AB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98B51E-6045-4ADA-8540-D722DF748B92}"/>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2798873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C282BC-A160-4EB7-B3F5-B3994EE279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D01454-F81D-4469-9B18-4527961E81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BB9C2B-8D89-4423-94C1-0B1D459735AE}"/>
              </a:ext>
            </a:extLst>
          </p:cNvPr>
          <p:cNvSpPr>
            <a:spLocks noGrp="1"/>
          </p:cNvSpPr>
          <p:nvPr>
            <p:ph type="dt" sz="half" idx="10"/>
          </p:nvPr>
        </p:nvSpPr>
        <p:spPr/>
        <p:txBody>
          <a:bodyPr/>
          <a:lstStyle/>
          <a:p>
            <a:fld id="{444406C2-CDAE-48D6-A372-035999F5F9CA}" type="datetimeFigureOut">
              <a:rPr lang="en-US" smtClean="0"/>
              <a:t>9/4/2022</a:t>
            </a:fld>
            <a:endParaRPr lang="en-US"/>
          </a:p>
        </p:txBody>
      </p:sp>
      <p:sp>
        <p:nvSpPr>
          <p:cNvPr id="5" name="Footer Placeholder 4">
            <a:extLst>
              <a:ext uri="{FF2B5EF4-FFF2-40B4-BE49-F238E27FC236}">
                <a16:creationId xmlns:a16="http://schemas.microsoft.com/office/drawing/2014/main" id="{745C43BB-BF72-44A7-B789-E6B634E15B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FC14CD-E693-4F61-919F-8A7F3948548D}"/>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3300465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C3FA8-9B65-457E-895E-F18138145B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99F37E-3D7B-4B88-B8A8-0DC489B4A9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3BFBC8-B4F5-454F-889C-BAACB75BA181}"/>
              </a:ext>
            </a:extLst>
          </p:cNvPr>
          <p:cNvSpPr>
            <a:spLocks noGrp="1"/>
          </p:cNvSpPr>
          <p:nvPr>
            <p:ph type="dt" sz="half" idx="10"/>
          </p:nvPr>
        </p:nvSpPr>
        <p:spPr/>
        <p:txBody>
          <a:bodyPr/>
          <a:lstStyle/>
          <a:p>
            <a:fld id="{444406C2-CDAE-48D6-A372-035999F5F9CA}" type="datetimeFigureOut">
              <a:rPr lang="en-US" smtClean="0"/>
              <a:t>9/4/2022</a:t>
            </a:fld>
            <a:endParaRPr lang="en-US"/>
          </a:p>
        </p:txBody>
      </p:sp>
      <p:sp>
        <p:nvSpPr>
          <p:cNvPr id="5" name="Footer Placeholder 4">
            <a:extLst>
              <a:ext uri="{FF2B5EF4-FFF2-40B4-BE49-F238E27FC236}">
                <a16:creationId xmlns:a16="http://schemas.microsoft.com/office/drawing/2014/main" id="{DEFA3549-C440-45B4-AE63-E40288685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396195-2E57-44F3-858B-41987BF8D5B7}"/>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1444326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4BAED-91F3-40EA-AD26-621654EC4B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5C2995-27EF-40DA-8610-B9FE2551A6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8A81E3-4D9F-4AC1-87E5-2AC83196A99E}"/>
              </a:ext>
            </a:extLst>
          </p:cNvPr>
          <p:cNvSpPr>
            <a:spLocks noGrp="1"/>
          </p:cNvSpPr>
          <p:nvPr>
            <p:ph type="dt" sz="half" idx="10"/>
          </p:nvPr>
        </p:nvSpPr>
        <p:spPr/>
        <p:txBody>
          <a:bodyPr/>
          <a:lstStyle/>
          <a:p>
            <a:fld id="{444406C2-CDAE-48D6-A372-035999F5F9CA}" type="datetimeFigureOut">
              <a:rPr lang="en-US" smtClean="0"/>
              <a:t>9/4/2022</a:t>
            </a:fld>
            <a:endParaRPr lang="en-US"/>
          </a:p>
        </p:txBody>
      </p:sp>
      <p:sp>
        <p:nvSpPr>
          <p:cNvPr id="5" name="Footer Placeholder 4">
            <a:extLst>
              <a:ext uri="{FF2B5EF4-FFF2-40B4-BE49-F238E27FC236}">
                <a16:creationId xmlns:a16="http://schemas.microsoft.com/office/drawing/2014/main" id="{AB8C64B9-151C-446D-AC3A-1B15569153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05D994-D135-448C-A856-AEE4ACD71A7F}"/>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2250779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67A7D-EC1D-47ED-9BFE-2163E7DDBE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1732A8-728D-4607-A113-EC9842D378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471615-3A8F-45B6-8C90-B91005718C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E2F894-1D68-4CF6-971B-F97AE328DA0B}"/>
              </a:ext>
            </a:extLst>
          </p:cNvPr>
          <p:cNvSpPr>
            <a:spLocks noGrp="1"/>
          </p:cNvSpPr>
          <p:nvPr>
            <p:ph type="dt" sz="half" idx="10"/>
          </p:nvPr>
        </p:nvSpPr>
        <p:spPr/>
        <p:txBody>
          <a:bodyPr/>
          <a:lstStyle/>
          <a:p>
            <a:fld id="{444406C2-CDAE-48D6-A372-035999F5F9CA}" type="datetimeFigureOut">
              <a:rPr lang="en-US" smtClean="0"/>
              <a:t>9/4/2022</a:t>
            </a:fld>
            <a:endParaRPr lang="en-US"/>
          </a:p>
        </p:txBody>
      </p:sp>
      <p:sp>
        <p:nvSpPr>
          <p:cNvPr id="6" name="Footer Placeholder 5">
            <a:extLst>
              <a:ext uri="{FF2B5EF4-FFF2-40B4-BE49-F238E27FC236}">
                <a16:creationId xmlns:a16="http://schemas.microsoft.com/office/drawing/2014/main" id="{D5678977-CD24-4CB6-A13F-1D24F7ABCB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6D6EB9-B846-4BD5-B822-2969CF30BD3C}"/>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2556358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90375-E951-40A6-ADB5-FF73B48A39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CEBA12-C7DD-46B6-9C27-E81E64A796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8AAF4C-2BAC-404F-A859-B7738DD9DD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60BFA2-D059-4080-B881-5BAC6F8563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28691D-6A93-4A7B-9E36-14B8E5BD55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663C96-045D-4067-A377-1DA49F6D6274}"/>
              </a:ext>
            </a:extLst>
          </p:cNvPr>
          <p:cNvSpPr>
            <a:spLocks noGrp="1"/>
          </p:cNvSpPr>
          <p:nvPr>
            <p:ph type="dt" sz="half" idx="10"/>
          </p:nvPr>
        </p:nvSpPr>
        <p:spPr/>
        <p:txBody>
          <a:bodyPr/>
          <a:lstStyle/>
          <a:p>
            <a:fld id="{444406C2-CDAE-48D6-A372-035999F5F9CA}" type="datetimeFigureOut">
              <a:rPr lang="en-US" smtClean="0"/>
              <a:t>9/4/2022</a:t>
            </a:fld>
            <a:endParaRPr lang="en-US"/>
          </a:p>
        </p:txBody>
      </p:sp>
      <p:sp>
        <p:nvSpPr>
          <p:cNvPr id="8" name="Footer Placeholder 7">
            <a:extLst>
              <a:ext uri="{FF2B5EF4-FFF2-40B4-BE49-F238E27FC236}">
                <a16:creationId xmlns:a16="http://schemas.microsoft.com/office/drawing/2014/main" id="{DC384C23-5796-48CF-9C60-A02F0C4E12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494489-F660-4AD0-8848-EDDE49E43522}"/>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1782284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B26EA-D7FA-44AB-AF8C-7306C7330D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FA2011-2BDD-4E1E-B91B-ED25D17F8FE8}"/>
              </a:ext>
            </a:extLst>
          </p:cNvPr>
          <p:cNvSpPr>
            <a:spLocks noGrp="1"/>
          </p:cNvSpPr>
          <p:nvPr>
            <p:ph type="dt" sz="half" idx="10"/>
          </p:nvPr>
        </p:nvSpPr>
        <p:spPr/>
        <p:txBody>
          <a:bodyPr/>
          <a:lstStyle/>
          <a:p>
            <a:fld id="{444406C2-CDAE-48D6-A372-035999F5F9CA}" type="datetimeFigureOut">
              <a:rPr lang="en-US" smtClean="0"/>
              <a:t>9/4/2022</a:t>
            </a:fld>
            <a:endParaRPr lang="en-US"/>
          </a:p>
        </p:txBody>
      </p:sp>
      <p:sp>
        <p:nvSpPr>
          <p:cNvPr id="4" name="Footer Placeholder 3">
            <a:extLst>
              <a:ext uri="{FF2B5EF4-FFF2-40B4-BE49-F238E27FC236}">
                <a16:creationId xmlns:a16="http://schemas.microsoft.com/office/drawing/2014/main" id="{4BA43E6A-F122-419F-9816-595C419BB0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449614-E730-4685-B46D-CF7F06E22B49}"/>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2034544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3B99EE-74D0-4AA6-A641-76F133D9FAD5}"/>
              </a:ext>
            </a:extLst>
          </p:cNvPr>
          <p:cNvSpPr>
            <a:spLocks noGrp="1"/>
          </p:cNvSpPr>
          <p:nvPr>
            <p:ph type="dt" sz="half" idx="10"/>
          </p:nvPr>
        </p:nvSpPr>
        <p:spPr/>
        <p:txBody>
          <a:bodyPr/>
          <a:lstStyle/>
          <a:p>
            <a:fld id="{444406C2-CDAE-48D6-A372-035999F5F9CA}" type="datetimeFigureOut">
              <a:rPr lang="en-US" smtClean="0"/>
              <a:t>9/4/2022</a:t>
            </a:fld>
            <a:endParaRPr lang="en-US"/>
          </a:p>
        </p:txBody>
      </p:sp>
      <p:sp>
        <p:nvSpPr>
          <p:cNvPr id="3" name="Footer Placeholder 2">
            <a:extLst>
              <a:ext uri="{FF2B5EF4-FFF2-40B4-BE49-F238E27FC236}">
                <a16:creationId xmlns:a16="http://schemas.microsoft.com/office/drawing/2014/main" id="{55D14B81-7CB5-415E-9429-90672EE44B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9A067E-EDE4-4C58-9171-E4EE3DBDDE95}"/>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1099646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E1E83-FA5A-461F-ACFB-DDBDB3CEB8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B66C21-9565-4EDA-97B7-91B49B3879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FA71AF-2EB9-4065-8923-C36489FEC0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F6C0E3-7A2B-40F4-B7D3-CEDA1A1B32D8}"/>
              </a:ext>
            </a:extLst>
          </p:cNvPr>
          <p:cNvSpPr>
            <a:spLocks noGrp="1"/>
          </p:cNvSpPr>
          <p:nvPr>
            <p:ph type="dt" sz="half" idx="10"/>
          </p:nvPr>
        </p:nvSpPr>
        <p:spPr/>
        <p:txBody>
          <a:bodyPr/>
          <a:lstStyle/>
          <a:p>
            <a:fld id="{444406C2-CDAE-48D6-A372-035999F5F9CA}" type="datetimeFigureOut">
              <a:rPr lang="en-US" smtClean="0"/>
              <a:t>9/4/2022</a:t>
            </a:fld>
            <a:endParaRPr lang="en-US"/>
          </a:p>
        </p:txBody>
      </p:sp>
      <p:sp>
        <p:nvSpPr>
          <p:cNvPr id="6" name="Footer Placeholder 5">
            <a:extLst>
              <a:ext uri="{FF2B5EF4-FFF2-40B4-BE49-F238E27FC236}">
                <a16:creationId xmlns:a16="http://schemas.microsoft.com/office/drawing/2014/main" id="{FA65F2A8-4073-4E31-BFB8-8850E4EFA3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B8B4DD-D2BD-4C10-8D78-3B5809C3C778}"/>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4071340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D34B4-E093-47BB-AC06-872463C381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69F35C-7070-4226-AA7D-DEF99BBCA6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7F11AE-D676-4118-811E-70A2ED9D98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44404A-2C1A-47D8-86D8-DABF1154E68E}"/>
              </a:ext>
            </a:extLst>
          </p:cNvPr>
          <p:cNvSpPr>
            <a:spLocks noGrp="1"/>
          </p:cNvSpPr>
          <p:nvPr>
            <p:ph type="dt" sz="half" idx="10"/>
          </p:nvPr>
        </p:nvSpPr>
        <p:spPr/>
        <p:txBody>
          <a:bodyPr/>
          <a:lstStyle/>
          <a:p>
            <a:fld id="{444406C2-CDAE-48D6-A372-035999F5F9CA}" type="datetimeFigureOut">
              <a:rPr lang="en-US" smtClean="0"/>
              <a:t>9/4/2022</a:t>
            </a:fld>
            <a:endParaRPr lang="en-US"/>
          </a:p>
        </p:txBody>
      </p:sp>
      <p:sp>
        <p:nvSpPr>
          <p:cNvPr id="6" name="Footer Placeholder 5">
            <a:extLst>
              <a:ext uri="{FF2B5EF4-FFF2-40B4-BE49-F238E27FC236}">
                <a16:creationId xmlns:a16="http://schemas.microsoft.com/office/drawing/2014/main" id="{FB6B29F5-53DA-4747-937D-558465FC11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F71814-6C09-4AAA-AA46-A0A0F6231EB8}"/>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4001882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789D9E-C530-4AB8-8B7A-66CB1C9122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9E6C7F-8534-4382-9F09-A5021B6736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A09C28-9090-48B5-BF86-4BBB4425EB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406C2-CDAE-48D6-A372-035999F5F9CA}" type="datetimeFigureOut">
              <a:rPr lang="en-US" smtClean="0"/>
              <a:t>9/4/2022</a:t>
            </a:fld>
            <a:endParaRPr lang="en-US"/>
          </a:p>
        </p:txBody>
      </p:sp>
      <p:sp>
        <p:nvSpPr>
          <p:cNvPr id="5" name="Footer Placeholder 4">
            <a:extLst>
              <a:ext uri="{FF2B5EF4-FFF2-40B4-BE49-F238E27FC236}">
                <a16:creationId xmlns:a16="http://schemas.microsoft.com/office/drawing/2014/main" id="{3E6F62B5-DC6A-4690-9427-82B7077328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444B86-1025-48F7-9074-FF899044CB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EF7C69-E913-4812-BEE3-F6B536525A5E}" type="slidenum">
              <a:rPr lang="en-US" smtClean="0"/>
              <a:t>‹#›</a:t>
            </a:fld>
            <a:endParaRPr lang="en-US"/>
          </a:p>
        </p:txBody>
      </p:sp>
    </p:spTree>
    <p:extLst>
      <p:ext uri="{BB962C8B-B14F-4D97-AF65-F5344CB8AC3E}">
        <p14:creationId xmlns:p14="http://schemas.microsoft.com/office/powerpoint/2010/main" val="415272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3.wav"/><Relationship Id="rId1" Type="http://schemas.openxmlformats.org/officeDocument/2006/relationships/slideLayout" Target="../slideLayouts/slideLayout7.xml"/><Relationship Id="rId5" Type="http://schemas.openxmlformats.org/officeDocument/2006/relationships/audio" Target="../media/audio3.wav"/><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audio" Target="../media/audio3.wav"/><Relationship Id="rId5" Type="http://schemas.openxmlformats.org/officeDocument/2006/relationships/image" Target="../media/image17.wmf"/><Relationship Id="rId4" Type="http://schemas.openxmlformats.org/officeDocument/2006/relationships/audio" Target="../media/audio5.wav"/></Relationships>
</file>

<file path=ppt/slides/_rels/slide13.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audio" Target="../media/audio2.wav"/><Relationship Id="rId5" Type="http://schemas.openxmlformats.org/officeDocument/2006/relationships/image" Target="../media/image17.wmf"/><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6.wav"/><Relationship Id="rId1" Type="http://schemas.openxmlformats.org/officeDocument/2006/relationships/slideLayout" Target="../slideLayouts/slideLayout7.xml"/><Relationship Id="rId6" Type="http://schemas.openxmlformats.org/officeDocument/2006/relationships/audio" Target="../media/audio6.wav"/><Relationship Id="rId5" Type="http://schemas.openxmlformats.org/officeDocument/2006/relationships/image" Target="../media/image17.wmf"/><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audio" Target="../media/audio2.wav"/><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audio" Target="../media/audio3.wav"/><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audio" Target="../media/audio2.wav"/><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4.wav"/><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audio" Target="../media/audio2.wav"/><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DE734E-3910-42A5-BC93-0770CC5DC6AB}"/>
              </a:ext>
            </a:extLst>
          </p:cNvPr>
          <p:cNvPicPr>
            <a:picLocks noChangeAspect="1"/>
          </p:cNvPicPr>
          <p:nvPr/>
        </p:nvPicPr>
        <p:blipFill>
          <a:blip r:embed="rId3"/>
          <a:stretch>
            <a:fillRect/>
          </a:stretch>
        </p:blipFill>
        <p:spPr>
          <a:xfrm>
            <a:off x="0" y="59680"/>
            <a:ext cx="12356665" cy="6858000"/>
          </a:xfrm>
          <a:prstGeom prst="rect">
            <a:avLst/>
          </a:prstGeom>
        </p:spPr>
      </p:pic>
      <p:sp>
        <p:nvSpPr>
          <p:cNvPr id="3" name="Rectangle 22">
            <a:extLst>
              <a:ext uri="{FF2B5EF4-FFF2-40B4-BE49-F238E27FC236}">
                <a16:creationId xmlns:a16="http://schemas.microsoft.com/office/drawing/2014/main" id="{77B87CC6-A48D-4C3E-B4D7-AD07A96EA6DB}"/>
              </a:ext>
            </a:extLst>
          </p:cNvPr>
          <p:cNvSpPr>
            <a:spLocks noChangeArrowheads="1"/>
          </p:cNvSpPr>
          <p:nvPr/>
        </p:nvSpPr>
        <p:spPr bwMode="auto">
          <a:xfrm>
            <a:off x="7007469" y="59680"/>
            <a:ext cx="28188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err="1" smtClean="0">
                <a:solidFill>
                  <a:srgbClr val="FF0000"/>
                </a:solidFill>
                <a:latin typeface="Times New Roman" pitchFamily="18" charset="0"/>
                <a:cs typeface="Times New Roman" pitchFamily="18" charset="0"/>
              </a:rPr>
              <a:t>Tuần</a:t>
            </a:r>
            <a:r>
              <a:rPr lang="en-US" altLang="en-US" sz="2400" b="1" dirty="0" smtClean="0">
                <a:solidFill>
                  <a:srgbClr val="FF0000"/>
                </a:solidFill>
                <a:latin typeface="Times New Roman" pitchFamily="18" charset="0"/>
                <a:cs typeface="Times New Roman" pitchFamily="18" charset="0"/>
              </a:rPr>
              <a:t> 22 - </a:t>
            </a:r>
            <a:r>
              <a:rPr lang="en-US" altLang="en-US" sz="2400" b="1" dirty="0" err="1" smtClean="0">
                <a:solidFill>
                  <a:srgbClr val="FF0000"/>
                </a:solidFill>
                <a:latin typeface="Times New Roman" pitchFamily="18" charset="0"/>
                <a:cs typeface="Times New Roman" pitchFamily="18" charset="0"/>
              </a:rPr>
              <a:t>Tiết</a:t>
            </a:r>
            <a:r>
              <a:rPr lang="en-US" altLang="en-US" sz="2400" b="1" dirty="0" smtClean="0">
                <a:solidFill>
                  <a:srgbClr val="FF0000"/>
                </a:solidFill>
                <a:latin typeface="Times New Roman" pitchFamily="18" charset="0"/>
                <a:cs typeface="Times New Roman" pitchFamily="18" charset="0"/>
              </a:rPr>
              <a:t> 82,83 </a:t>
            </a:r>
            <a:r>
              <a:rPr lang="en-US" altLang="en-US" sz="2400" b="1" dirty="0" smtClean="0">
                <a:solidFill>
                  <a:srgbClr val="FF0000"/>
                </a:solidFill>
                <a:latin typeface="Arial" panose="020B0604020202020204" pitchFamily="34" charset="0"/>
              </a:rPr>
              <a:t> </a:t>
            </a:r>
            <a:endParaRPr lang="en-US" altLang="en-US" sz="2400" b="1" dirty="0">
              <a:solidFill>
                <a:srgbClr val="FF0000"/>
              </a:solidFill>
              <a:latin typeface="Arial" panose="020B0604020202020204" pitchFamily="34" charset="0"/>
            </a:endParaRPr>
          </a:p>
        </p:txBody>
      </p:sp>
      <p:sp>
        <p:nvSpPr>
          <p:cNvPr id="4" name="TextBox 3">
            <a:extLst>
              <a:ext uri="{FF2B5EF4-FFF2-40B4-BE49-F238E27FC236}">
                <a16:creationId xmlns:a16="http://schemas.microsoft.com/office/drawing/2014/main" id="{B8E0BE28-145F-4D07-B2DF-4C6D7EB8355B}"/>
              </a:ext>
            </a:extLst>
          </p:cNvPr>
          <p:cNvSpPr txBox="1"/>
          <p:nvPr/>
        </p:nvSpPr>
        <p:spPr>
          <a:xfrm>
            <a:off x="1" y="1010983"/>
            <a:ext cx="8142805" cy="4247317"/>
          </a:xfrm>
          <a:prstGeom prst="rect">
            <a:avLst/>
          </a:prstGeom>
          <a:noFill/>
        </p:spPr>
        <p:txBody>
          <a:bodyPr wrap="square">
            <a:spAutoFit/>
          </a:bodyPr>
          <a:lstStyle/>
          <a:p>
            <a:pPr algn="ctr" eaLnBrk="1" fontAlgn="auto" hangingPunct="1">
              <a:spcBef>
                <a:spcPts val="0"/>
              </a:spcBef>
              <a:spcAft>
                <a:spcPts val="0"/>
              </a:spcAft>
              <a:defRPr/>
            </a:pPr>
            <a:r>
              <a:rPr lang="en-US" sz="5400" b="1" kern="10" dirty="0" err="1" smtClean="0">
                <a:ln w="12700">
                  <a:solidFill>
                    <a:srgbClr val="EAEAEA"/>
                  </a:solidFill>
                  <a:round/>
                  <a:headEnd/>
                  <a:tailEnd/>
                </a:ln>
                <a:solidFill>
                  <a:srgbClr val="0000FF"/>
                </a:solidFill>
                <a:latin typeface="Times New Roman" pitchFamily="18" charset="0"/>
                <a:cs typeface="Times New Roman" pitchFamily="18" charset="0"/>
              </a:rPr>
              <a:t>Bài</a:t>
            </a:r>
            <a:r>
              <a:rPr lang="en-US" sz="5400" b="1" kern="10" dirty="0" smtClean="0">
                <a:ln w="12700">
                  <a:solidFill>
                    <a:srgbClr val="EAEAEA"/>
                  </a:solidFill>
                  <a:round/>
                  <a:headEnd/>
                  <a:tailEnd/>
                </a:ln>
                <a:solidFill>
                  <a:srgbClr val="0000FF"/>
                </a:solidFill>
                <a:latin typeface="Times New Roman" pitchFamily="18" charset="0"/>
                <a:cs typeface="Times New Roman" pitchFamily="18" charset="0"/>
              </a:rPr>
              <a:t> 22:</a:t>
            </a:r>
          </a:p>
          <a:p>
            <a:pPr algn="ctr" eaLnBrk="1" fontAlgn="auto" hangingPunct="1">
              <a:spcBef>
                <a:spcPts val="0"/>
              </a:spcBef>
              <a:spcAft>
                <a:spcPts val="0"/>
              </a:spcAft>
              <a:defRPr/>
            </a:pPr>
            <a:r>
              <a:rPr lang="en-US" sz="5400" b="1" kern="10" dirty="0" smtClean="0">
                <a:ln w="12700">
                  <a:solidFill>
                    <a:srgbClr val="EAEAEA"/>
                  </a:solidFill>
                  <a:round/>
                  <a:headEnd/>
                  <a:tailEnd/>
                </a:ln>
                <a:solidFill>
                  <a:srgbClr val="FF0000"/>
                </a:solidFill>
                <a:latin typeface="Times New Roman" pitchFamily="18" charset="0"/>
                <a:cs typeface="Times New Roman" pitchFamily="18" charset="0"/>
              </a:rPr>
              <a:t>VAI TRÒ CỦA TRAO ĐỔI CHẤT VÀ CHUYỂN HÓA NĂNG LƯỢNG Ở SINH VẬT</a:t>
            </a:r>
            <a:endParaRPr lang="en-US" sz="5400" b="1" kern="10" dirty="0">
              <a:ln w="12700">
                <a:solidFill>
                  <a:srgbClr val="EAEAEA"/>
                </a:solidFill>
                <a:round/>
                <a:headEnd/>
                <a:tailEnd/>
              </a:ln>
              <a:solidFill>
                <a:srgbClr val="FF000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2806" y="1966914"/>
            <a:ext cx="4049194" cy="3156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6374741"/>
      </p:ext>
    </p:extLst>
  </p:cSld>
  <p:clrMapOvr>
    <a:masterClrMapping/>
  </p:clrMapOvr>
  <p:transition spd="slow">
    <p:randomBar dir="vert"/>
    <p:sndAc>
      <p:stSnd>
        <p:snd r:embed="rId2" name="Tieng vo tay.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234" y="253313"/>
            <a:ext cx="5514746" cy="296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2371" y="253312"/>
            <a:ext cx="5584329" cy="296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01858" y="4107765"/>
            <a:ext cx="2053884" cy="2062103"/>
          </a:xfrm>
          <a:prstGeom prst="rect">
            <a:avLst/>
          </a:prstGeom>
          <a:noFill/>
          <a:ln w="22225">
            <a:solidFill>
              <a:schemeClr val="tx1"/>
            </a:solidFill>
          </a:ln>
        </p:spPr>
        <p:txBody>
          <a:bodyPr wrap="square" rtlCol="0">
            <a:spAutoFit/>
          </a:bodyPr>
          <a:lstStyle/>
          <a:p>
            <a:pPr algn="ctr"/>
            <a:r>
              <a:rPr lang="en-US" sz="3200" b="1" smtClean="0">
                <a:latin typeface="Times New Roman" pitchFamily="18" charset="0"/>
                <a:cs typeface="Times New Roman" pitchFamily="18" charset="0"/>
              </a:rPr>
              <a:t>Mệt mỏi</a:t>
            </a:r>
          </a:p>
          <a:p>
            <a:pPr algn="ctr"/>
            <a:r>
              <a:rPr lang="en-US" sz="3200" smtClean="0">
                <a:latin typeface="Times New Roman" pitchFamily="18" charset="0"/>
                <a:cs typeface="Times New Roman" pitchFamily="18" charset="0"/>
              </a:rPr>
              <a:t>Thiếu </a:t>
            </a:r>
          </a:p>
          <a:p>
            <a:pPr algn="ctr"/>
            <a:r>
              <a:rPr lang="en-US" sz="3200" smtClean="0">
                <a:latin typeface="Times New Roman" pitchFamily="18" charset="0"/>
                <a:cs typeface="Times New Roman" pitchFamily="18" charset="0"/>
              </a:rPr>
              <a:t>năng </a:t>
            </a:r>
          </a:p>
          <a:p>
            <a:pPr algn="ctr"/>
            <a:r>
              <a:rPr lang="en-US" sz="3200" smtClean="0">
                <a:latin typeface="Times New Roman" pitchFamily="18" charset="0"/>
                <a:cs typeface="Times New Roman" pitchFamily="18" charset="0"/>
              </a:rPr>
              <a:t>lượng</a:t>
            </a:r>
            <a:endParaRPr lang="en-US" sz="3200">
              <a:latin typeface="Times New Roman" pitchFamily="18" charset="0"/>
              <a:cs typeface="Times New Roman" pitchFamily="18" charset="0"/>
            </a:endParaRPr>
          </a:p>
        </p:txBody>
      </p:sp>
      <p:sp>
        <p:nvSpPr>
          <p:cNvPr id="13" name="TextBox 12"/>
          <p:cNvSpPr txBox="1"/>
          <p:nvPr/>
        </p:nvSpPr>
        <p:spPr>
          <a:xfrm>
            <a:off x="3545057" y="4107765"/>
            <a:ext cx="2264899" cy="2062103"/>
          </a:xfrm>
          <a:prstGeom prst="rect">
            <a:avLst/>
          </a:prstGeom>
          <a:noFill/>
          <a:ln w="22225">
            <a:solidFill>
              <a:schemeClr val="tx1"/>
            </a:solidFill>
          </a:ln>
        </p:spPr>
        <p:txBody>
          <a:bodyPr wrap="square" rtlCol="0">
            <a:spAutoFit/>
          </a:bodyPr>
          <a:lstStyle/>
          <a:p>
            <a:pPr algn="ctr"/>
            <a:r>
              <a:rPr lang="en-US" sz="3200" b="1" smtClean="0">
                <a:latin typeface="Times New Roman" pitchFamily="18" charset="0"/>
                <a:cs typeface="Times New Roman" pitchFamily="18" charset="0"/>
              </a:rPr>
              <a:t>Mạnh khỏe</a:t>
            </a:r>
          </a:p>
          <a:p>
            <a:pPr algn="ctr"/>
            <a:r>
              <a:rPr lang="en-US" sz="3200" smtClean="0">
                <a:latin typeface="Times New Roman" pitchFamily="18" charset="0"/>
                <a:cs typeface="Times New Roman" pitchFamily="18" charset="0"/>
              </a:rPr>
              <a:t>Tràn đầy</a:t>
            </a:r>
          </a:p>
          <a:p>
            <a:pPr algn="ctr"/>
            <a:r>
              <a:rPr lang="en-US" sz="3200" smtClean="0">
                <a:latin typeface="Times New Roman" pitchFamily="18" charset="0"/>
                <a:cs typeface="Times New Roman" pitchFamily="18" charset="0"/>
              </a:rPr>
              <a:t>năng </a:t>
            </a:r>
          </a:p>
          <a:p>
            <a:pPr algn="ctr"/>
            <a:r>
              <a:rPr lang="en-US" sz="3200" smtClean="0">
                <a:latin typeface="Times New Roman" pitchFamily="18" charset="0"/>
                <a:cs typeface="Times New Roman" pitchFamily="18" charset="0"/>
              </a:rPr>
              <a:t>lượng</a:t>
            </a:r>
            <a:endParaRPr lang="en-US" sz="3200">
              <a:latin typeface="Times New Roman" pitchFamily="18" charset="0"/>
              <a:cs typeface="Times New Roman" pitchFamily="18" charset="0"/>
            </a:endParaRPr>
          </a:p>
        </p:txBody>
      </p:sp>
      <p:sp>
        <p:nvSpPr>
          <p:cNvPr id="3" name="Down Arrow 2"/>
          <p:cNvSpPr/>
          <p:nvPr/>
        </p:nvSpPr>
        <p:spPr>
          <a:xfrm>
            <a:off x="1659988" y="3221500"/>
            <a:ext cx="365760" cy="8862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4389120" y="3221499"/>
            <a:ext cx="365760" cy="8862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8235878"/>
      </p:ext>
    </p:extLst>
  </p:cSld>
  <p:clrMapOvr>
    <a:masterClrMapping/>
  </p:clrMapOvr>
  <mc:AlternateContent xmlns:mc="http://schemas.openxmlformats.org/markup-compatibility/2006" xmlns:p14="http://schemas.microsoft.com/office/powerpoint/2010/main">
    <mc:Choice Requires="p14">
      <p:transition spd="slow" p14:dur="1400">
        <p14:doors dir="vert"/>
        <p:sndAc>
          <p:stSnd>
            <p:snd r:embed="rId2" name="applause.wav"/>
          </p:stSnd>
        </p:sndAc>
      </p:transition>
    </mc:Choice>
    <mc:Fallback xmlns="">
      <p:transition spd="slow">
        <p:fade/>
        <p:sndAc>
          <p:stSnd>
            <p:snd r:embed="rId5"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149"/>
                                        </p:tgtEl>
                                        <p:attrNameLst>
                                          <p:attrName>style.visibility</p:attrName>
                                        </p:attrNameLst>
                                      </p:cBhvr>
                                      <p:to>
                                        <p:strVal val="visible"/>
                                      </p:to>
                                    </p:set>
                                    <p:anim calcmode="lin" valueType="num">
                                      <p:cBhvr additive="base">
                                        <p:cTn id="33" dur="500" fill="hold"/>
                                        <p:tgtEl>
                                          <p:spTgt spid="6149"/>
                                        </p:tgtEl>
                                        <p:attrNameLst>
                                          <p:attrName>ppt_x</p:attrName>
                                        </p:attrNameLst>
                                      </p:cBhvr>
                                      <p:tavLst>
                                        <p:tav tm="0">
                                          <p:val>
                                            <p:strVal val="#ppt_x"/>
                                          </p:val>
                                        </p:tav>
                                        <p:tav tm="100000">
                                          <p:val>
                                            <p:strVal val="#ppt_x"/>
                                          </p:val>
                                        </p:tav>
                                      </p:tavLst>
                                    </p:anim>
                                    <p:anim calcmode="lin" valueType="num">
                                      <p:cBhvr additive="base">
                                        <p:cTn id="34"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562553" y="1789723"/>
            <a:ext cx="8301940" cy="169906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Times New Roman" pitchFamily="18" charset="0"/>
                <a:cs typeface="Times New Roman" pitchFamily="18" charset="0"/>
              </a:rPr>
              <a:t>C/ HOẠT ĐỘNG LUYỆN TẬP</a:t>
            </a:r>
            <a:endParaRPr lang="en-US"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48235878"/>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Tilted Up 1">
            <a:extLst>
              <a:ext uri="{FF2B5EF4-FFF2-40B4-BE49-F238E27FC236}">
                <a16:creationId xmlns:a16="http://schemas.microsoft.com/office/drawing/2014/main" id="{DA53E782-B91A-4675-BE22-7D79B6F75635}"/>
              </a:ext>
            </a:extLst>
          </p:cNvPr>
          <p:cNvSpPr/>
          <p:nvPr/>
        </p:nvSpPr>
        <p:spPr>
          <a:xfrm>
            <a:off x="2129742" y="205325"/>
            <a:ext cx="8264324" cy="809625"/>
          </a:xfrm>
          <a:prstGeom prst="ribbon2">
            <a:avLst/>
          </a:prstGeom>
          <a:solidFill>
            <a:srgbClr val="33993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52A4962-2A37-42BE-A54C-87B21A39BC3D}"/>
              </a:ext>
            </a:extLst>
          </p:cNvPr>
          <p:cNvSpPr txBox="1"/>
          <p:nvPr/>
        </p:nvSpPr>
        <p:spPr>
          <a:xfrm>
            <a:off x="4130059" y="302227"/>
            <a:ext cx="4076392" cy="584775"/>
          </a:xfrm>
          <a:prstGeom prst="rect">
            <a:avLst/>
          </a:prstGeom>
          <a:noFill/>
        </p:spPr>
        <p:txBody>
          <a:bodyPr wrap="square" rtlCol="0">
            <a:spAutoFit/>
          </a:bodyPr>
          <a:lstStyle/>
          <a:p>
            <a:pPr algn="ctr"/>
            <a:r>
              <a:rPr lang="en-US" sz="3200" b="1" dirty="0">
                <a:solidFill>
                  <a:schemeClr val="bg1"/>
                </a:solidFill>
                <a:latin typeface="Times New Roman" pitchFamily="18" charset="0"/>
                <a:cs typeface="Times New Roman" pitchFamily="18" charset="0"/>
              </a:rPr>
              <a:t>CÂU HỎI 1</a:t>
            </a:r>
          </a:p>
        </p:txBody>
      </p:sp>
      <p:sp>
        <p:nvSpPr>
          <p:cNvPr id="4" name="Rectangle: Rounded Corners 3">
            <a:extLst>
              <a:ext uri="{FF2B5EF4-FFF2-40B4-BE49-F238E27FC236}">
                <a16:creationId xmlns:a16="http://schemas.microsoft.com/office/drawing/2014/main" id="{7009C060-2509-4A10-BEDD-3B370FED05B4}"/>
              </a:ext>
            </a:extLst>
          </p:cNvPr>
          <p:cNvSpPr/>
          <p:nvPr/>
        </p:nvSpPr>
        <p:spPr>
          <a:xfrm>
            <a:off x="443490" y="1169347"/>
            <a:ext cx="11636828" cy="972274"/>
          </a:xfrm>
          <a:prstGeom prst="roundRect">
            <a:avLst/>
          </a:prstGeom>
          <a:solidFill>
            <a:srgbClr val="00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t>: </a:t>
            </a:r>
            <a:r>
              <a:rPr lang="en-US" sz="3200">
                <a:solidFill>
                  <a:schemeClr val="tx1"/>
                </a:solidFill>
                <a:latin typeface="Times New Roman" pitchFamily="18" charset="0"/>
                <a:cs typeface="Times New Roman" pitchFamily="18" charset="0"/>
              </a:rPr>
              <a:t>Chất nào sau đây là sản phẩm của quá trình trao đổi chất được động vật thải ra môi trường?</a:t>
            </a:r>
          </a:p>
        </p:txBody>
      </p:sp>
      <p:sp>
        <p:nvSpPr>
          <p:cNvPr id="7" name="Rectangle: Rounded Corners 6">
            <a:extLst>
              <a:ext uri="{FF2B5EF4-FFF2-40B4-BE49-F238E27FC236}">
                <a16:creationId xmlns:a16="http://schemas.microsoft.com/office/drawing/2014/main" id="{5AD51CBC-8032-413B-B84B-A294A6B0D406}"/>
              </a:ext>
            </a:extLst>
          </p:cNvPr>
          <p:cNvSpPr/>
          <p:nvPr/>
        </p:nvSpPr>
        <p:spPr>
          <a:xfrm>
            <a:off x="1504712" y="3389916"/>
            <a:ext cx="8530543"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chemeClr val="tx1"/>
                </a:solidFill>
                <a:latin typeface="Times New Roman" pitchFamily="18" charset="0"/>
                <a:cs typeface="Times New Roman" pitchFamily="18" charset="0"/>
              </a:rPr>
              <a:t>B</a:t>
            </a:r>
            <a:r>
              <a:rPr lang="vi-VN" sz="3200">
                <a:solidFill>
                  <a:schemeClr val="tx1"/>
                </a:solidFill>
                <a:latin typeface="Times New Roman" pitchFamily="18" charset="0"/>
                <a:cs typeface="Times New Roman" pitchFamily="18" charset="0"/>
              </a:rPr>
              <a:t>. </a:t>
            </a:r>
            <a:r>
              <a:rPr lang="en-US" sz="3200">
                <a:solidFill>
                  <a:schemeClr val="tx1"/>
                </a:solidFill>
                <a:latin typeface="Times New Roman" pitchFamily="18" charset="0"/>
                <a:cs typeface="Times New Roman" pitchFamily="18" charset="0"/>
              </a:rPr>
              <a:t>Oxygen</a:t>
            </a:r>
            <a:r>
              <a:rPr lang="en-US" sz="2800" smtClean="0">
                <a:solidFill>
                  <a:schemeClr val="tx1"/>
                </a:solidFill>
                <a:latin typeface="Arial" panose="020B0604020202020204" pitchFamily="34" charset="0"/>
                <a:cs typeface="Arial" panose="020B0604020202020204" pitchFamily="34" charset="0"/>
              </a:rPr>
              <a:t>.</a:t>
            </a:r>
            <a:endParaRPr lang="en-US" sz="2800" dirty="0">
              <a:solidFill>
                <a:schemeClr val="tx1"/>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9A99713D-0EBB-4966-8D2A-BF25BFE8E2F8}"/>
              </a:ext>
            </a:extLst>
          </p:cNvPr>
          <p:cNvSpPr/>
          <p:nvPr/>
        </p:nvSpPr>
        <p:spPr>
          <a:xfrm>
            <a:off x="1504711" y="2346747"/>
            <a:ext cx="8530543"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chemeClr val="tx1"/>
                </a:solidFill>
                <a:latin typeface="Times New Roman" pitchFamily="18" charset="0"/>
                <a:cs typeface="Times New Roman" pitchFamily="18" charset="0"/>
              </a:rPr>
              <a:t>A</a:t>
            </a:r>
            <a:r>
              <a:rPr lang="vi-VN" sz="3200">
                <a:solidFill>
                  <a:schemeClr val="tx1"/>
                </a:solidFill>
                <a:latin typeface="Times New Roman" pitchFamily="18" charset="0"/>
                <a:cs typeface="Times New Roman" pitchFamily="18" charset="0"/>
              </a:rPr>
              <a:t>. </a:t>
            </a:r>
            <a:r>
              <a:rPr lang="en-US" sz="3200">
                <a:solidFill>
                  <a:schemeClr val="tx1"/>
                </a:solidFill>
                <a:latin typeface="Times New Roman" pitchFamily="18" charset="0"/>
                <a:cs typeface="Times New Roman" pitchFamily="18" charset="0"/>
              </a:rPr>
              <a:t>Carbon dioxide</a:t>
            </a:r>
            <a:r>
              <a:rPr lang="en-US" sz="3200" smtClean="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sp>
        <p:nvSpPr>
          <p:cNvPr id="9" name="Rectangle: Rounded Corners 8">
            <a:extLst>
              <a:ext uri="{FF2B5EF4-FFF2-40B4-BE49-F238E27FC236}">
                <a16:creationId xmlns:a16="http://schemas.microsoft.com/office/drawing/2014/main" id="{32FDCBC5-7093-46FE-905A-756FE5AABBF6}"/>
              </a:ext>
            </a:extLst>
          </p:cNvPr>
          <p:cNvSpPr/>
          <p:nvPr/>
        </p:nvSpPr>
        <p:spPr>
          <a:xfrm>
            <a:off x="1504712" y="5610485"/>
            <a:ext cx="8530543"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chemeClr val="tx1"/>
                </a:solidFill>
                <a:latin typeface="Times New Roman" pitchFamily="18" charset="0"/>
                <a:cs typeface="Times New Roman" pitchFamily="18" charset="0"/>
              </a:rPr>
              <a:t>D</a:t>
            </a:r>
            <a:r>
              <a:rPr lang="en-US" sz="3200">
                <a:solidFill>
                  <a:schemeClr val="tx1"/>
                </a:solidFill>
                <a:latin typeface="Times New Roman" pitchFamily="18" charset="0"/>
                <a:cs typeface="Times New Roman" pitchFamily="18" charset="0"/>
              </a:rPr>
              <a:t>. Vitamin</a:t>
            </a:r>
            <a:r>
              <a:rPr lang="en-US" sz="3200" smtClean="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sp>
        <p:nvSpPr>
          <p:cNvPr id="10" name="Rectangle: Rounded Corners 9">
            <a:extLst>
              <a:ext uri="{FF2B5EF4-FFF2-40B4-BE49-F238E27FC236}">
                <a16:creationId xmlns:a16="http://schemas.microsoft.com/office/drawing/2014/main" id="{6A41975A-95CE-4C7C-9B1F-750912695B0C}"/>
              </a:ext>
            </a:extLst>
          </p:cNvPr>
          <p:cNvSpPr/>
          <p:nvPr/>
        </p:nvSpPr>
        <p:spPr>
          <a:xfrm>
            <a:off x="1504713" y="4503980"/>
            <a:ext cx="8530542"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chemeClr val="tx1"/>
                </a:solidFill>
                <a:latin typeface="Times New Roman" pitchFamily="18" charset="0"/>
                <a:cs typeface="Times New Roman" pitchFamily="18" charset="0"/>
              </a:rPr>
              <a:t>C</a:t>
            </a:r>
            <a:r>
              <a:rPr lang="vi-VN" sz="3200">
                <a:solidFill>
                  <a:schemeClr val="tx1"/>
                </a:solidFill>
                <a:latin typeface="Times New Roman" pitchFamily="18" charset="0"/>
                <a:cs typeface="Times New Roman" pitchFamily="18" charset="0"/>
              </a:rPr>
              <a:t>. </a:t>
            </a:r>
            <a:r>
              <a:rPr lang="en-US" sz="3200">
                <a:solidFill>
                  <a:schemeClr val="tx1"/>
                </a:solidFill>
                <a:latin typeface="Times New Roman" pitchFamily="18" charset="0"/>
                <a:cs typeface="Times New Roman" pitchFamily="18" charset="0"/>
              </a:rPr>
              <a:t>Chất dinh dưỡng</a:t>
            </a:r>
            <a:r>
              <a:rPr lang="en-US" sz="3200" smtClean="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pic>
        <p:nvPicPr>
          <p:cNvPr id="11" name="Picture 6" descr="POINSET3">
            <a:hlinkClick r:id="" action="ppaction://noaction"/>
            <a:extLst>
              <a:ext uri="{FF2B5EF4-FFF2-40B4-BE49-F238E27FC236}">
                <a16:creationId xmlns:a16="http://schemas.microsoft.com/office/drawing/2014/main" id="{35E65B2D-A4A5-4EEC-BEBA-6B0A22A5662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86052" y="5853724"/>
            <a:ext cx="1006044" cy="92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8045122"/>
      </p:ext>
    </p:extLst>
  </p:cSld>
  <p:clrMapOvr>
    <a:masterClrMapping/>
  </p:clrMapOvr>
  <mc:AlternateContent xmlns:mc="http://schemas.openxmlformats.org/markup-compatibility/2006" xmlns:p14="http://schemas.microsoft.com/office/powerpoint/2010/main">
    <mc:Choice Requires="p14">
      <p:transition spd="slow" p14:dur="1100">
        <p14:switch dir="r"/>
        <p:sndAc>
          <p:stSnd>
            <p:snd r:embed="rId2" name="applause.wav"/>
          </p:stSnd>
        </p:sndAc>
      </p:transition>
    </mc:Choice>
    <mc:Fallback xmlns="">
      <p:transition spd="slow">
        <p:fade/>
        <p:sndAc>
          <p:stSnd>
            <p:snd r:embed="rId6" name="applause.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3" name="Tieng vo tay.wav"/>
                                        </p:tgtEl>
                                      </p:cMediaNode>
                                    </p:audio>
                                  </p:sub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53" presetClass="exit" presetSubtype="32" fill="hold" grpId="0" nodeType="clickEffect">
                                  <p:stCondLst>
                                    <p:cond delay="0"/>
                                  </p:stCondLst>
                                  <p:childTnLst>
                                    <p:anim calcmode="lin" valueType="num">
                                      <p:cBhvr>
                                        <p:cTn id="12" dur="500"/>
                                        <p:tgtEl>
                                          <p:spTgt spid="7"/>
                                        </p:tgtEl>
                                        <p:attrNameLst>
                                          <p:attrName>ppt_w</p:attrName>
                                        </p:attrNameLst>
                                      </p:cBhvr>
                                      <p:tavLst>
                                        <p:tav tm="0">
                                          <p:val>
                                            <p:strVal val="ppt_w"/>
                                          </p:val>
                                        </p:tav>
                                        <p:tav tm="100000">
                                          <p:val>
                                            <p:fltVal val="0"/>
                                          </p:val>
                                        </p:tav>
                                      </p:tavLst>
                                    </p:anim>
                                    <p:anim calcmode="lin" valueType="num">
                                      <p:cBhvr>
                                        <p:cTn id="13" dur="500"/>
                                        <p:tgtEl>
                                          <p:spTgt spid="7"/>
                                        </p:tgtEl>
                                        <p:attrNameLst>
                                          <p:attrName>ppt_h</p:attrName>
                                        </p:attrNameLst>
                                      </p:cBhvr>
                                      <p:tavLst>
                                        <p:tav tm="0">
                                          <p:val>
                                            <p:strVal val="ppt_h"/>
                                          </p:val>
                                        </p:tav>
                                        <p:tav tm="100000">
                                          <p:val>
                                            <p:fltVal val="0"/>
                                          </p:val>
                                        </p:tav>
                                      </p:tavLst>
                                    </p:anim>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4" name="Nhac hieu thua cuoc.wav"/>
                                        </p:tgtEl>
                                      </p:cMediaNode>
                                    </p:audio>
                                  </p:sub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10"/>
                                        </p:tgtEl>
                                        <p:attrNameLst>
                                          <p:attrName>ppt_w</p:attrName>
                                        </p:attrNameLst>
                                      </p:cBhvr>
                                      <p:tavLst>
                                        <p:tav tm="0">
                                          <p:val>
                                            <p:strVal val="ppt_w"/>
                                          </p:val>
                                        </p:tav>
                                        <p:tav tm="100000">
                                          <p:val>
                                            <p:fltVal val="0"/>
                                          </p:val>
                                        </p:tav>
                                      </p:tavLst>
                                    </p:anim>
                                    <p:anim calcmode="lin" valueType="num">
                                      <p:cBhvr>
                                        <p:cTn id="21" dur="500"/>
                                        <p:tgtEl>
                                          <p:spTgt spid="10"/>
                                        </p:tgtEl>
                                        <p:attrNameLst>
                                          <p:attrName>ppt_h</p:attrName>
                                        </p:attrNameLst>
                                      </p:cBhvr>
                                      <p:tavLst>
                                        <p:tav tm="0">
                                          <p:val>
                                            <p:strVal val="ppt_h"/>
                                          </p:val>
                                        </p:tav>
                                        <p:tav tm="100000">
                                          <p:val>
                                            <p:fltVal val="0"/>
                                          </p:val>
                                        </p:tav>
                                      </p:tavLst>
                                    </p:anim>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4" name="Nhac hieu thua cuoc.wav"/>
                                        </p:tgtEl>
                                      </p:cMediaNode>
                                    </p:audio>
                                  </p:subTnLst>
                                </p:cTn>
                              </p:par>
                            </p:childTnLst>
                          </p:cTn>
                        </p:par>
                      </p:childTnLst>
                    </p:cTn>
                  </p:par>
                </p:childTnLst>
              </p:cTn>
              <p:nextCondLst>
                <p:cond evt="onClick" delay="0">
                  <p:tgtEl>
                    <p:spTgt spid="10"/>
                  </p:tgtEl>
                </p:cond>
              </p:nextCondLst>
            </p:seq>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53" presetClass="exit" presetSubtype="32" fill="hold" grpId="0" nodeType="clickEffect">
                                  <p:stCondLst>
                                    <p:cond delay="0"/>
                                  </p:stCondLst>
                                  <p:childTnLst>
                                    <p:anim calcmode="lin" valueType="num">
                                      <p:cBhvr>
                                        <p:cTn id="28" dur="500"/>
                                        <p:tgtEl>
                                          <p:spTgt spid="9"/>
                                        </p:tgtEl>
                                        <p:attrNameLst>
                                          <p:attrName>ppt_w</p:attrName>
                                        </p:attrNameLst>
                                      </p:cBhvr>
                                      <p:tavLst>
                                        <p:tav tm="0">
                                          <p:val>
                                            <p:strVal val="ppt_w"/>
                                          </p:val>
                                        </p:tav>
                                        <p:tav tm="100000">
                                          <p:val>
                                            <p:fltVal val="0"/>
                                          </p:val>
                                        </p:tav>
                                      </p:tavLst>
                                    </p:anim>
                                    <p:anim calcmode="lin" valueType="num">
                                      <p:cBhvr>
                                        <p:cTn id="29" dur="500"/>
                                        <p:tgtEl>
                                          <p:spTgt spid="9"/>
                                        </p:tgtEl>
                                        <p:attrNameLst>
                                          <p:attrName>ppt_h</p:attrName>
                                        </p:attrNameLst>
                                      </p:cBhvr>
                                      <p:tavLst>
                                        <p:tav tm="0">
                                          <p:val>
                                            <p:strVal val="ppt_h"/>
                                          </p:val>
                                        </p:tav>
                                        <p:tav tm="100000">
                                          <p:val>
                                            <p:fltVal val="0"/>
                                          </p:val>
                                        </p:tav>
                                      </p:tavLst>
                                    </p:anim>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Nhac hieu thua cuoc.wav"/>
                                        </p:tgtEl>
                                      </p:cMediaNode>
                                    </p:audio>
                                  </p:subTnLst>
                                </p:cTn>
                              </p:par>
                            </p:childTnLst>
                          </p:cTn>
                        </p:par>
                      </p:childTnLst>
                    </p:cTn>
                  </p:par>
                </p:childTnLst>
              </p:cTn>
              <p:nextCondLst>
                <p:cond evt="onClick" delay="0">
                  <p:tgtEl>
                    <p:spTgt spid="9"/>
                  </p:tgtEl>
                </p:cond>
              </p:nextCondLst>
            </p:seq>
          </p:childTnLst>
        </p:cTn>
      </p:par>
    </p:tnLst>
    <p:bldLst>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Tilted Up 1">
            <a:extLst>
              <a:ext uri="{FF2B5EF4-FFF2-40B4-BE49-F238E27FC236}">
                <a16:creationId xmlns:a16="http://schemas.microsoft.com/office/drawing/2014/main" id="{DA53E782-B91A-4675-BE22-7D79B6F75635}"/>
              </a:ext>
            </a:extLst>
          </p:cNvPr>
          <p:cNvSpPr/>
          <p:nvPr/>
        </p:nvSpPr>
        <p:spPr>
          <a:xfrm>
            <a:off x="2129742" y="205325"/>
            <a:ext cx="8264324" cy="809625"/>
          </a:xfrm>
          <a:prstGeom prst="ribbon2">
            <a:avLst/>
          </a:prstGeom>
          <a:solidFill>
            <a:srgbClr val="33993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52A4962-2A37-42BE-A54C-87B21A39BC3D}"/>
              </a:ext>
            </a:extLst>
          </p:cNvPr>
          <p:cNvSpPr txBox="1"/>
          <p:nvPr/>
        </p:nvSpPr>
        <p:spPr>
          <a:xfrm>
            <a:off x="4130059" y="302227"/>
            <a:ext cx="4076392" cy="584775"/>
          </a:xfrm>
          <a:prstGeom prst="rect">
            <a:avLst/>
          </a:prstGeom>
          <a:noFill/>
        </p:spPr>
        <p:txBody>
          <a:bodyPr wrap="square" rtlCol="0">
            <a:spAutoFit/>
          </a:bodyPr>
          <a:lstStyle/>
          <a:p>
            <a:pPr algn="ctr"/>
            <a:r>
              <a:rPr lang="en-US" sz="3200" b="1" dirty="0">
                <a:solidFill>
                  <a:schemeClr val="bg1"/>
                </a:solidFill>
                <a:latin typeface="Times New Roman" pitchFamily="18" charset="0"/>
                <a:cs typeface="Times New Roman" pitchFamily="18" charset="0"/>
              </a:rPr>
              <a:t>CÂU HỎI 2</a:t>
            </a:r>
          </a:p>
        </p:txBody>
      </p:sp>
      <p:sp>
        <p:nvSpPr>
          <p:cNvPr id="4" name="Rectangle: Rounded Corners 3">
            <a:extLst>
              <a:ext uri="{FF2B5EF4-FFF2-40B4-BE49-F238E27FC236}">
                <a16:creationId xmlns:a16="http://schemas.microsoft.com/office/drawing/2014/main" id="{7009C060-2509-4A10-BEDD-3B370FED05B4}"/>
              </a:ext>
            </a:extLst>
          </p:cNvPr>
          <p:cNvSpPr/>
          <p:nvPr/>
        </p:nvSpPr>
        <p:spPr>
          <a:xfrm>
            <a:off x="562708" y="1153551"/>
            <a:ext cx="11429387" cy="1396727"/>
          </a:xfrm>
          <a:prstGeom prst="roundRect">
            <a:avLst/>
          </a:prstGeom>
          <a:solidFill>
            <a:srgbClr val="00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tx1"/>
                </a:solidFill>
                <a:latin typeface="Times New Roman" pitchFamily="18" charset="0"/>
                <a:cs typeface="Times New Roman" pitchFamily="18" charset="0"/>
              </a:rPr>
              <a:t>Trong quá trình quang hợp, cây xanh chuyển hóa năng lượng ánh sáng mặt trời thành dạng năng lượng nào sau đây?</a:t>
            </a:r>
            <a:endParaRPr lang="en-US" sz="3200" dirty="0">
              <a:solidFill>
                <a:schemeClr val="tx1"/>
              </a:solidFill>
              <a:latin typeface="Times New Roman" pitchFamily="18" charset="0"/>
              <a:cs typeface="Times New Roman" pitchFamily="18" charset="0"/>
            </a:endParaRPr>
          </a:p>
        </p:txBody>
      </p:sp>
      <p:sp>
        <p:nvSpPr>
          <p:cNvPr id="7" name="Rectangle: Rounded Corners 6">
            <a:extLst>
              <a:ext uri="{FF2B5EF4-FFF2-40B4-BE49-F238E27FC236}">
                <a16:creationId xmlns:a16="http://schemas.microsoft.com/office/drawing/2014/main" id="{5AD51CBC-8032-413B-B84B-A294A6B0D406}"/>
              </a:ext>
            </a:extLst>
          </p:cNvPr>
          <p:cNvSpPr/>
          <p:nvPr/>
        </p:nvSpPr>
        <p:spPr>
          <a:xfrm>
            <a:off x="6655445" y="3113332"/>
            <a:ext cx="4357111"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dirty="0">
              <a:solidFill>
                <a:schemeClr val="tx1"/>
              </a:solidFill>
              <a:latin typeface="Times New Roman" pitchFamily="18" charset="0"/>
              <a:cs typeface="Times New Roman" pitchFamily="18" charset="0"/>
            </a:endParaRPr>
          </a:p>
          <a:p>
            <a:pPr algn="just"/>
            <a:r>
              <a:rPr lang="vi-VN" sz="3200" dirty="0">
                <a:solidFill>
                  <a:schemeClr val="tx1"/>
                </a:solidFill>
                <a:latin typeface="Times New Roman" pitchFamily="18" charset="0"/>
                <a:cs typeface="Times New Roman" pitchFamily="18" charset="0"/>
              </a:rPr>
              <a:t>B</a:t>
            </a:r>
            <a:r>
              <a:rPr lang="vi-VN" sz="3200">
                <a:solidFill>
                  <a:schemeClr val="tx1"/>
                </a:solidFill>
                <a:latin typeface="Times New Roman" pitchFamily="18" charset="0"/>
                <a:cs typeface="Times New Roman" pitchFamily="18" charset="0"/>
              </a:rPr>
              <a:t>. </a:t>
            </a:r>
            <a:r>
              <a:rPr lang="en-US" sz="3200" smtClean="0">
                <a:solidFill>
                  <a:schemeClr val="tx1"/>
                </a:solidFill>
                <a:latin typeface="Times New Roman" pitchFamily="18" charset="0"/>
                <a:cs typeface="Times New Roman" pitchFamily="18" charset="0"/>
              </a:rPr>
              <a:t>Hóa năng.</a:t>
            </a:r>
            <a:endParaRPr lang="en-US" sz="3200" dirty="0">
              <a:solidFill>
                <a:schemeClr val="tx1"/>
              </a:solidFill>
              <a:latin typeface="Times New Roman" pitchFamily="18" charset="0"/>
              <a:ea typeface="Calibri" panose="020F0502020204030204" pitchFamily="34" charset="0"/>
              <a:cs typeface="Times New Roman" pitchFamily="18" charset="0"/>
            </a:endParaRPr>
          </a:p>
          <a:p>
            <a:endParaRPr lang="en-US" sz="3200" dirty="0">
              <a:solidFill>
                <a:schemeClr val="tx1"/>
              </a:solidFill>
              <a:latin typeface="Times New Roman" pitchFamily="18" charset="0"/>
              <a:cs typeface="Times New Roman" pitchFamily="18" charset="0"/>
            </a:endParaRPr>
          </a:p>
        </p:txBody>
      </p:sp>
      <p:sp>
        <p:nvSpPr>
          <p:cNvPr id="8" name="Rectangle: Rounded Corners 7">
            <a:extLst>
              <a:ext uri="{FF2B5EF4-FFF2-40B4-BE49-F238E27FC236}">
                <a16:creationId xmlns:a16="http://schemas.microsoft.com/office/drawing/2014/main" id="{9A99713D-0EBB-4966-8D2A-BF25BFE8E2F8}"/>
              </a:ext>
            </a:extLst>
          </p:cNvPr>
          <p:cNvSpPr/>
          <p:nvPr/>
        </p:nvSpPr>
        <p:spPr>
          <a:xfrm>
            <a:off x="1458410" y="3134670"/>
            <a:ext cx="4357111"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smtClean="0">
                <a:solidFill>
                  <a:schemeClr val="tx1"/>
                </a:solidFill>
                <a:latin typeface="Times New Roman" pitchFamily="18" charset="0"/>
                <a:cs typeface="Times New Roman" pitchFamily="18" charset="0"/>
              </a:rPr>
              <a:t>A.</a:t>
            </a:r>
            <a:r>
              <a:rPr lang="en-US" sz="3200" smtClean="0">
                <a:solidFill>
                  <a:schemeClr val="tx1"/>
                </a:solidFill>
                <a:latin typeface="Times New Roman" pitchFamily="18" charset="0"/>
                <a:cs typeface="Times New Roman" pitchFamily="18" charset="0"/>
              </a:rPr>
              <a:t>Cơ năng.</a:t>
            </a:r>
            <a:endParaRPr lang="en-US" sz="3200" dirty="0">
              <a:solidFill>
                <a:schemeClr val="tx1"/>
              </a:solidFill>
              <a:latin typeface="Times New Roman" pitchFamily="18" charset="0"/>
              <a:cs typeface="Times New Roman" pitchFamily="18" charset="0"/>
            </a:endParaRPr>
          </a:p>
        </p:txBody>
      </p:sp>
      <p:sp>
        <p:nvSpPr>
          <p:cNvPr id="9" name="Rectangle: Rounded Corners 8">
            <a:extLst>
              <a:ext uri="{FF2B5EF4-FFF2-40B4-BE49-F238E27FC236}">
                <a16:creationId xmlns:a16="http://schemas.microsoft.com/office/drawing/2014/main" id="{32FDCBC5-7093-46FE-905A-756FE5AABBF6}"/>
              </a:ext>
            </a:extLst>
          </p:cNvPr>
          <p:cNvSpPr/>
          <p:nvPr/>
        </p:nvSpPr>
        <p:spPr>
          <a:xfrm>
            <a:off x="6655445" y="4772785"/>
            <a:ext cx="4357111"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chemeClr val="tx1"/>
                </a:solidFill>
                <a:latin typeface="Times New Roman" pitchFamily="18" charset="0"/>
                <a:cs typeface="Times New Roman" pitchFamily="18" charset="0"/>
              </a:rPr>
              <a:t>D</a:t>
            </a:r>
            <a:r>
              <a:rPr lang="en-US" sz="3200">
                <a:solidFill>
                  <a:schemeClr val="tx1"/>
                </a:solidFill>
                <a:latin typeface="Times New Roman" pitchFamily="18" charset="0"/>
                <a:cs typeface="Times New Roman" pitchFamily="18" charset="0"/>
              </a:rPr>
              <a:t>. </a:t>
            </a:r>
            <a:r>
              <a:rPr lang="en-US" sz="3200" smtClean="0">
                <a:solidFill>
                  <a:schemeClr val="tx1"/>
                </a:solidFill>
                <a:latin typeface="Times New Roman" pitchFamily="18" charset="0"/>
                <a:cs typeface="Times New Roman" pitchFamily="18" charset="0"/>
              </a:rPr>
              <a:t>Nhiệt năng</a:t>
            </a:r>
            <a:endParaRPr lang="en-US" sz="3200" dirty="0">
              <a:solidFill>
                <a:schemeClr val="tx1"/>
              </a:solidFill>
              <a:latin typeface="Times New Roman" pitchFamily="18" charset="0"/>
              <a:cs typeface="Times New Roman" pitchFamily="18" charset="0"/>
            </a:endParaRPr>
          </a:p>
        </p:txBody>
      </p:sp>
      <p:sp>
        <p:nvSpPr>
          <p:cNvPr id="10" name="Rectangle: Rounded Corners 9">
            <a:extLst>
              <a:ext uri="{FF2B5EF4-FFF2-40B4-BE49-F238E27FC236}">
                <a16:creationId xmlns:a16="http://schemas.microsoft.com/office/drawing/2014/main" id="{6A41975A-95CE-4C7C-9B1F-750912695B0C}"/>
              </a:ext>
            </a:extLst>
          </p:cNvPr>
          <p:cNvSpPr/>
          <p:nvPr/>
        </p:nvSpPr>
        <p:spPr>
          <a:xfrm>
            <a:off x="1516285" y="4772785"/>
            <a:ext cx="4357111"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dirty="0">
              <a:solidFill>
                <a:schemeClr val="tx1"/>
              </a:solidFill>
              <a:latin typeface="Times New Roman" pitchFamily="18" charset="0"/>
              <a:cs typeface="Times New Roman" pitchFamily="18" charset="0"/>
            </a:endParaRPr>
          </a:p>
          <a:p>
            <a:pPr algn="just"/>
            <a:r>
              <a:rPr lang="vi-VN" sz="3200" dirty="0">
                <a:solidFill>
                  <a:schemeClr val="tx1"/>
                </a:solidFill>
                <a:latin typeface="Times New Roman" pitchFamily="18" charset="0"/>
                <a:cs typeface="Times New Roman" pitchFamily="18" charset="0"/>
              </a:rPr>
              <a:t>C</a:t>
            </a:r>
            <a:r>
              <a:rPr lang="vi-VN" sz="3200">
                <a:solidFill>
                  <a:schemeClr val="tx1"/>
                </a:solidFill>
                <a:latin typeface="Times New Roman" pitchFamily="18" charset="0"/>
                <a:cs typeface="Times New Roman" pitchFamily="18" charset="0"/>
              </a:rPr>
              <a:t>. </a:t>
            </a:r>
            <a:r>
              <a:rPr lang="en-US" sz="3200" smtClean="0">
                <a:solidFill>
                  <a:schemeClr val="tx1"/>
                </a:solidFill>
                <a:latin typeface="Times New Roman" pitchFamily="18" charset="0"/>
                <a:cs typeface="Times New Roman" pitchFamily="18" charset="0"/>
              </a:rPr>
              <a:t>Quang năng.</a:t>
            </a:r>
            <a:endParaRPr lang="en-US" sz="3200" dirty="0">
              <a:solidFill>
                <a:schemeClr val="tx1"/>
              </a:solidFill>
              <a:latin typeface="Times New Roman" pitchFamily="18" charset="0"/>
              <a:ea typeface="Calibri" panose="020F0502020204030204" pitchFamily="34" charset="0"/>
              <a:cs typeface="Times New Roman" pitchFamily="18" charset="0"/>
            </a:endParaRPr>
          </a:p>
          <a:p>
            <a:endParaRPr lang="en-US" sz="3200" dirty="0">
              <a:solidFill>
                <a:schemeClr val="tx1"/>
              </a:solidFill>
              <a:latin typeface="Times New Roman" pitchFamily="18" charset="0"/>
              <a:cs typeface="Times New Roman" pitchFamily="18" charset="0"/>
            </a:endParaRPr>
          </a:p>
        </p:txBody>
      </p:sp>
      <p:pic>
        <p:nvPicPr>
          <p:cNvPr id="11" name="Picture 6" descr="POINSET3">
            <a:hlinkClick r:id="" action="ppaction://noaction"/>
            <a:extLst>
              <a:ext uri="{FF2B5EF4-FFF2-40B4-BE49-F238E27FC236}">
                <a16:creationId xmlns:a16="http://schemas.microsoft.com/office/drawing/2014/main" id="{F6EB15D0-DC00-4329-832C-2CFA5629EF1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86052" y="5853724"/>
            <a:ext cx="1006044" cy="92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748334"/>
      </p:ext>
    </p:extLst>
  </p:cSld>
  <p:clrMapOvr>
    <a:masterClrMapping/>
  </p:clrMapOvr>
  <mc:AlternateContent xmlns:mc="http://schemas.openxmlformats.org/markup-compatibility/2006" xmlns:p14="http://schemas.microsoft.com/office/powerpoint/2010/main">
    <mc:Choice Requires="p14">
      <p:transition spd="slow">
        <p14:prism/>
        <p:sndAc>
          <p:stSnd>
            <p:snd r:embed="rId2" name="chimes.wav"/>
          </p:stSnd>
        </p:sndAc>
      </p:transition>
    </mc:Choice>
    <mc:Fallback xmlns="">
      <p:transition spd="slow">
        <p:fade/>
        <p:sndAc>
          <p:stSnd>
            <p:snd r:embed="rId6"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8"/>
                                        </p:tgtEl>
                                        <p:attrNameLst>
                                          <p:attrName>ppt_w</p:attrName>
                                        </p:attrNameLst>
                                      </p:cBhvr>
                                      <p:tavLst>
                                        <p:tav tm="0">
                                          <p:val>
                                            <p:strVal val="ppt_w"/>
                                          </p:val>
                                        </p:tav>
                                        <p:tav tm="100000">
                                          <p:val>
                                            <p:fltVal val="0"/>
                                          </p:val>
                                        </p:tav>
                                      </p:tavLst>
                                    </p:anim>
                                    <p:anim calcmode="lin" valueType="num">
                                      <p:cBhvr>
                                        <p:cTn id="7" dur="500"/>
                                        <p:tgtEl>
                                          <p:spTgt spid="8"/>
                                        </p:tgtEl>
                                        <p:attrNameLst>
                                          <p:attrName>ppt_h</p:attrName>
                                        </p:attrNameLst>
                                      </p:cBhvr>
                                      <p:tavLst>
                                        <p:tav tm="0">
                                          <p:val>
                                            <p:strVal val="ppt_h"/>
                                          </p:val>
                                        </p:tav>
                                        <p:tav tm="100000">
                                          <p:val>
                                            <p:fltVal val="0"/>
                                          </p:val>
                                        </p:tav>
                                      </p:tavLst>
                                    </p:anim>
                                    <p:animEffect transition="out" filter="fade">
                                      <p:cBhvr>
                                        <p:cTn id="8" dur="500"/>
                                        <p:tgtEl>
                                          <p:spTgt spid="8"/>
                                        </p:tgtEl>
                                      </p:cBhvr>
                                    </p:animEffect>
                                    <p:set>
                                      <p:cBhvr>
                                        <p:cTn id="9"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Nhac hieu thua cuoc.wav"/>
                                        </p:tgtEl>
                                      </p:cMediaNode>
                                    </p:audio>
                                  </p:subTnLst>
                                </p:cTn>
                              </p:par>
                            </p:childTnLst>
                          </p:cTn>
                        </p:par>
                      </p:childTnLst>
                    </p:cTn>
                  </p:par>
                </p:childTnLst>
              </p:cTn>
              <p:nextCondLst>
                <p:cond evt="onClick" delay="0">
                  <p:tgtEl>
                    <p:spTgt spid="8"/>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7"/>
                                        </p:tgtEl>
                                      </p:cBhvr>
                                    </p:animEffect>
                                    <p:animScale>
                                      <p:cBhvr>
                                        <p:cTn id="15" dur="250" autoRev="1" fill="hold"/>
                                        <p:tgtEl>
                                          <p:spTgt spid="7"/>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4" name="Tieng vo tay.wav"/>
                                        </p:tgtEl>
                                      </p:cMediaNode>
                                    </p:audio>
                                  </p:sub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10"/>
                                        </p:tgtEl>
                                        <p:attrNameLst>
                                          <p:attrName>ppt_w</p:attrName>
                                        </p:attrNameLst>
                                      </p:cBhvr>
                                      <p:tavLst>
                                        <p:tav tm="0">
                                          <p:val>
                                            <p:strVal val="ppt_w"/>
                                          </p:val>
                                        </p:tav>
                                        <p:tav tm="100000">
                                          <p:val>
                                            <p:fltVal val="0"/>
                                          </p:val>
                                        </p:tav>
                                      </p:tavLst>
                                    </p:anim>
                                    <p:anim calcmode="lin" valueType="num">
                                      <p:cBhvr>
                                        <p:cTn id="21" dur="500"/>
                                        <p:tgtEl>
                                          <p:spTgt spid="10"/>
                                        </p:tgtEl>
                                        <p:attrNameLst>
                                          <p:attrName>ppt_h</p:attrName>
                                        </p:attrNameLst>
                                      </p:cBhvr>
                                      <p:tavLst>
                                        <p:tav tm="0">
                                          <p:val>
                                            <p:strVal val="ppt_h"/>
                                          </p:val>
                                        </p:tav>
                                        <p:tav tm="100000">
                                          <p:val>
                                            <p:fltVal val="0"/>
                                          </p:val>
                                        </p:tav>
                                      </p:tavLst>
                                    </p:anim>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Nhac hieu thua cuoc.wav"/>
                                        </p:tgtEl>
                                      </p:cMediaNode>
                                    </p:audio>
                                  </p:subTnLst>
                                </p:cTn>
                              </p:par>
                            </p:childTnLst>
                          </p:cTn>
                        </p:par>
                      </p:childTnLst>
                    </p:cTn>
                  </p:par>
                </p:childTnLst>
              </p:cTn>
              <p:nextCondLst>
                <p:cond evt="onClick" delay="0">
                  <p:tgtEl>
                    <p:spTgt spid="10"/>
                  </p:tgtEl>
                </p:cond>
              </p:nextCondLst>
            </p:seq>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53" presetClass="exit" presetSubtype="32" fill="hold" grpId="0" nodeType="clickEffect">
                                  <p:stCondLst>
                                    <p:cond delay="0"/>
                                  </p:stCondLst>
                                  <p:childTnLst>
                                    <p:anim calcmode="lin" valueType="num">
                                      <p:cBhvr>
                                        <p:cTn id="28" dur="500"/>
                                        <p:tgtEl>
                                          <p:spTgt spid="9"/>
                                        </p:tgtEl>
                                        <p:attrNameLst>
                                          <p:attrName>ppt_w</p:attrName>
                                        </p:attrNameLst>
                                      </p:cBhvr>
                                      <p:tavLst>
                                        <p:tav tm="0">
                                          <p:val>
                                            <p:strVal val="ppt_w"/>
                                          </p:val>
                                        </p:tav>
                                        <p:tav tm="100000">
                                          <p:val>
                                            <p:fltVal val="0"/>
                                          </p:val>
                                        </p:tav>
                                      </p:tavLst>
                                    </p:anim>
                                    <p:anim calcmode="lin" valueType="num">
                                      <p:cBhvr>
                                        <p:cTn id="29" dur="500"/>
                                        <p:tgtEl>
                                          <p:spTgt spid="9"/>
                                        </p:tgtEl>
                                        <p:attrNameLst>
                                          <p:attrName>ppt_h</p:attrName>
                                        </p:attrNameLst>
                                      </p:cBhvr>
                                      <p:tavLst>
                                        <p:tav tm="0">
                                          <p:val>
                                            <p:strVal val="ppt_h"/>
                                          </p:val>
                                        </p:tav>
                                        <p:tav tm="100000">
                                          <p:val>
                                            <p:fltVal val="0"/>
                                          </p:val>
                                        </p:tav>
                                      </p:tavLst>
                                    </p:anim>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3" name="Nhac hieu thua cuoc.wav"/>
                                        </p:tgtEl>
                                      </p:cMediaNode>
                                    </p:audio>
                                  </p:subTnLst>
                                </p:cTn>
                              </p:par>
                            </p:childTnLst>
                          </p:cTn>
                        </p:par>
                      </p:childTnLst>
                    </p:cTn>
                  </p:par>
                </p:childTnLst>
              </p:cTn>
              <p:nextCondLst>
                <p:cond evt="onClick" delay="0">
                  <p:tgtEl>
                    <p:spTgt spid="9"/>
                  </p:tgtEl>
                </p:cond>
              </p:nextCondLst>
            </p:seq>
          </p:childTnLst>
        </p:cTn>
      </p:par>
    </p:tnLst>
    <p:bldLst>
      <p:bldP spid="7"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Tilted Up 1">
            <a:extLst>
              <a:ext uri="{FF2B5EF4-FFF2-40B4-BE49-F238E27FC236}">
                <a16:creationId xmlns:a16="http://schemas.microsoft.com/office/drawing/2014/main" id="{DA53E782-B91A-4675-BE22-7D79B6F75635}"/>
              </a:ext>
            </a:extLst>
          </p:cNvPr>
          <p:cNvSpPr/>
          <p:nvPr/>
        </p:nvSpPr>
        <p:spPr>
          <a:xfrm>
            <a:off x="2129742" y="205325"/>
            <a:ext cx="8264324" cy="809625"/>
          </a:xfrm>
          <a:prstGeom prst="ribbon2">
            <a:avLst/>
          </a:prstGeom>
          <a:solidFill>
            <a:srgbClr val="33993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52A4962-2A37-42BE-A54C-87B21A39BC3D}"/>
              </a:ext>
            </a:extLst>
          </p:cNvPr>
          <p:cNvSpPr txBox="1"/>
          <p:nvPr/>
        </p:nvSpPr>
        <p:spPr>
          <a:xfrm>
            <a:off x="4130059" y="302227"/>
            <a:ext cx="4076392" cy="584775"/>
          </a:xfrm>
          <a:prstGeom prst="rect">
            <a:avLst/>
          </a:prstGeom>
          <a:noFill/>
        </p:spPr>
        <p:txBody>
          <a:bodyPr wrap="square" rtlCol="0">
            <a:spAutoFit/>
          </a:bodyPr>
          <a:lstStyle/>
          <a:p>
            <a:pPr algn="ctr"/>
            <a:r>
              <a:rPr lang="en-US" sz="3200" b="1" dirty="0">
                <a:solidFill>
                  <a:schemeClr val="bg1"/>
                </a:solidFill>
                <a:latin typeface="Times New Roman" pitchFamily="18" charset="0"/>
                <a:cs typeface="Times New Roman" pitchFamily="18" charset="0"/>
              </a:rPr>
              <a:t>CÂU HỎI 3</a:t>
            </a:r>
          </a:p>
        </p:txBody>
      </p:sp>
      <p:sp>
        <p:nvSpPr>
          <p:cNvPr id="4" name="Rectangle: Rounded Corners 3">
            <a:extLst>
              <a:ext uri="{FF2B5EF4-FFF2-40B4-BE49-F238E27FC236}">
                <a16:creationId xmlns:a16="http://schemas.microsoft.com/office/drawing/2014/main" id="{7009C060-2509-4A10-BEDD-3B370FED05B4}"/>
              </a:ext>
            </a:extLst>
          </p:cNvPr>
          <p:cNvSpPr/>
          <p:nvPr/>
        </p:nvSpPr>
        <p:spPr>
          <a:xfrm>
            <a:off x="960302" y="1252025"/>
            <a:ext cx="10271396" cy="1245259"/>
          </a:xfrm>
          <a:prstGeom prst="roundRect">
            <a:avLst/>
          </a:prstGeom>
          <a:solidFill>
            <a:srgbClr val="00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chemeClr val="tx1"/>
                </a:solidFill>
                <a:latin typeface="Times New Roman" pitchFamily="18" charset="0"/>
                <a:cs typeface="Times New Roman" pitchFamily="18" charset="0"/>
              </a:rPr>
              <a:t>Nguồn năng lượng cơ thể sinh vật giải phóng ra ngoài môi trường dưới dạng nào là chủ yếu</a:t>
            </a:r>
            <a:r>
              <a:rPr lang="en-US" sz="3200" smtClean="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sp>
        <p:nvSpPr>
          <p:cNvPr id="7" name="Rectangle: Rounded Corners 6">
            <a:extLst>
              <a:ext uri="{FF2B5EF4-FFF2-40B4-BE49-F238E27FC236}">
                <a16:creationId xmlns:a16="http://schemas.microsoft.com/office/drawing/2014/main" id="{5AD51CBC-8032-413B-B84B-A294A6B0D406}"/>
              </a:ext>
            </a:extLst>
          </p:cNvPr>
          <p:cNvSpPr/>
          <p:nvPr/>
        </p:nvSpPr>
        <p:spPr>
          <a:xfrm>
            <a:off x="6301209" y="2986007"/>
            <a:ext cx="4786615"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chemeClr val="tx1"/>
                </a:solidFill>
                <a:latin typeface="Times New Roman" pitchFamily="18" charset="0"/>
                <a:cs typeface="Times New Roman" pitchFamily="18" charset="0"/>
              </a:rPr>
              <a:t>B</a:t>
            </a:r>
            <a:r>
              <a:rPr lang="vi-VN" sz="3200">
                <a:solidFill>
                  <a:schemeClr val="tx1"/>
                </a:solidFill>
                <a:latin typeface="Times New Roman" pitchFamily="18" charset="0"/>
                <a:cs typeface="Times New Roman" pitchFamily="18" charset="0"/>
              </a:rPr>
              <a:t>. </a:t>
            </a:r>
            <a:r>
              <a:rPr lang="en-US" sz="3200" smtClean="0">
                <a:solidFill>
                  <a:schemeClr val="tx1"/>
                </a:solidFill>
                <a:latin typeface="Times New Roman" pitchFamily="18" charset="0"/>
                <a:cs typeface="Times New Roman" pitchFamily="18" charset="0"/>
              </a:rPr>
              <a:t>Quang năng.</a:t>
            </a:r>
            <a:endParaRPr lang="en-US" sz="3200" dirty="0">
              <a:solidFill>
                <a:schemeClr val="tx1"/>
              </a:solidFill>
              <a:latin typeface="Times New Roman" pitchFamily="18" charset="0"/>
              <a:cs typeface="Times New Roman" pitchFamily="18" charset="0"/>
            </a:endParaRPr>
          </a:p>
        </p:txBody>
      </p:sp>
      <p:sp>
        <p:nvSpPr>
          <p:cNvPr id="8" name="Rectangle: Rounded Corners 7">
            <a:extLst>
              <a:ext uri="{FF2B5EF4-FFF2-40B4-BE49-F238E27FC236}">
                <a16:creationId xmlns:a16="http://schemas.microsoft.com/office/drawing/2014/main" id="{9A99713D-0EBB-4966-8D2A-BF25BFE8E2F8}"/>
              </a:ext>
            </a:extLst>
          </p:cNvPr>
          <p:cNvSpPr/>
          <p:nvPr/>
        </p:nvSpPr>
        <p:spPr>
          <a:xfrm>
            <a:off x="1104175" y="3007345"/>
            <a:ext cx="4786616"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chemeClr val="tx1"/>
                </a:solidFill>
                <a:latin typeface="Times New Roman" pitchFamily="18" charset="0"/>
                <a:cs typeface="Times New Roman" pitchFamily="18" charset="0"/>
              </a:rPr>
              <a:t>A</a:t>
            </a:r>
            <a:r>
              <a:rPr lang="vi-VN" sz="3200">
                <a:solidFill>
                  <a:schemeClr val="tx1"/>
                </a:solidFill>
                <a:latin typeface="Times New Roman" pitchFamily="18" charset="0"/>
                <a:cs typeface="Times New Roman" pitchFamily="18" charset="0"/>
              </a:rPr>
              <a:t>. </a:t>
            </a:r>
            <a:r>
              <a:rPr lang="en-US" sz="3200" smtClean="0">
                <a:solidFill>
                  <a:schemeClr val="tx1"/>
                </a:solidFill>
                <a:latin typeface="Times New Roman" pitchFamily="18" charset="0"/>
                <a:cs typeface="Times New Roman" pitchFamily="18" charset="0"/>
              </a:rPr>
              <a:t>Cơ năng.</a:t>
            </a:r>
            <a:endParaRPr lang="en-US" sz="3200" dirty="0">
              <a:solidFill>
                <a:schemeClr val="tx1"/>
              </a:solidFill>
              <a:latin typeface="Times New Roman" pitchFamily="18" charset="0"/>
              <a:cs typeface="Times New Roman" pitchFamily="18" charset="0"/>
            </a:endParaRPr>
          </a:p>
        </p:txBody>
      </p:sp>
      <p:sp>
        <p:nvSpPr>
          <p:cNvPr id="9" name="Rectangle: Rounded Corners 8">
            <a:extLst>
              <a:ext uri="{FF2B5EF4-FFF2-40B4-BE49-F238E27FC236}">
                <a16:creationId xmlns:a16="http://schemas.microsoft.com/office/drawing/2014/main" id="{32FDCBC5-7093-46FE-905A-756FE5AABBF6}"/>
              </a:ext>
            </a:extLst>
          </p:cNvPr>
          <p:cNvSpPr/>
          <p:nvPr/>
        </p:nvSpPr>
        <p:spPr>
          <a:xfrm>
            <a:off x="6301210" y="4536804"/>
            <a:ext cx="4786614"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en-US" sz="3200" dirty="0">
              <a:solidFill>
                <a:schemeClr val="tx1"/>
              </a:solidFill>
              <a:latin typeface="Times New Roman" pitchFamily="18" charset="0"/>
              <a:cs typeface="Times New Roman" pitchFamily="18" charset="0"/>
            </a:endParaRPr>
          </a:p>
          <a:p>
            <a:pPr lvl="0" algn="just"/>
            <a:r>
              <a:rPr lang="en-US" sz="3200" dirty="0">
                <a:solidFill>
                  <a:schemeClr val="tx1"/>
                </a:solidFill>
                <a:latin typeface="Times New Roman" pitchFamily="18" charset="0"/>
                <a:cs typeface="Times New Roman" pitchFamily="18" charset="0"/>
              </a:rPr>
              <a:t>D</a:t>
            </a:r>
            <a:r>
              <a:rPr lang="en-US" sz="3200">
                <a:solidFill>
                  <a:schemeClr val="tx1"/>
                </a:solidFill>
                <a:latin typeface="Times New Roman" pitchFamily="18" charset="0"/>
                <a:cs typeface="Times New Roman" pitchFamily="18" charset="0"/>
              </a:rPr>
              <a:t>. </a:t>
            </a:r>
            <a:r>
              <a:rPr lang="en-US" sz="3200" smtClean="0">
                <a:solidFill>
                  <a:schemeClr val="tx1"/>
                </a:solidFill>
                <a:latin typeface="Times New Roman" pitchFamily="18" charset="0"/>
                <a:cs typeface="Times New Roman" pitchFamily="18" charset="0"/>
              </a:rPr>
              <a:t>Hóa năng</a:t>
            </a:r>
            <a:endParaRPr lang="en-US" sz="3200" dirty="0">
              <a:solidFill>
                <a:schemeClr val="tx1"/>
              </a:solidFill>
              <a:latin typeface="Times New Roman" pitchFamily="18" charset="0"/>
              <a:cs typeface="Times New Roman" pitchFamily="18" charset="0"/>
            </a:endParaRPr>
          </a:p>
          <a:p>
            <a:pPr algn="just"/>
            <a:r>
              <a:rPr lang="en-US" sz="3200" b="1" dirty="0">
                <a:solidFill>
                  <a:schemeClr val="tx1"/>
                </a:solidFill>
                <a:latin typeface="Times New Roman" pitchFamily="18" charset="0"/>
                <a:cs typeface="Times New Roman" pitchFamily="18" charset="0"/>
              </a:rPr>
              <a:t> </a:t>
            </a:r>
            <a:endParaRPr lang="en-US" sz="3200" dirty="0">
              <a:solidFill>
                <a:schemeClr val="tx1"/>
              </a:solidFill>
              <a:latin typeface="Times New Roman" pitchFamily="18" charset="0"/>
              <a:cs typeface="Times New Roman" pitchFamily="18" charset="0"/>
            </a:endParaRPr>
          </a:p>
        </p:txBody>
      </p:sp>
      <p:sp>
        <p:nvSpPr>
          <p:cNvPr id="10" name="Rectangle: Rounded Corners 9">
            <a:extLst>
              <a:ext uri="{FF2B5EF4-FFF2-40B4-BE49-F238E27FC236}">
                <a16:creationId xmlns:a16="http://schemas.microsoft.com/office/drawing/2014/main" id="{6A41975A-95CE-4C7C-9B1F-750912695B0C}"/>
              </a:ext>
            </a:extLst>
          </p:cNvPr>
          <p:cNvSpPr/>
          <p:nvPr/>
        </p:nvSpPr>
        <p:spPr>
          <a:xfrm>
            <a:off x="1104175" y="4564011"/>
            <a:ext cx="4826507"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chemeClr val="tx1"/>
                </a:solidFill>
                <a:latin typeface="Times New Roman" pitchFamily="18" charset="0"/>
                <a:cs typeface="Times New Roman" pitchFamily="18" charset="0"/>
              </a:rPr>
              <a:t>C</a:t>
            </a:r>
            <a:r>
              <a:rPr lang="vi-VN" sz="3200">
                <a:solidFill>
                  <a:schemeClr val="tx1"/>
                </a:solidFill>
                <a:latin typeface="Times New Roman" pitchFamily="18" charset="0"/>
                <a:cs typeface="Times New Roman" pitchFamily="18" charset="0"/>
              </a:rPr>
              <a:t>. </a:t>
            </a:r>
            <a:r>
              <a:rPr lang="en-US" sz="3200" smtClean="0">
                <a:solidFill>
                  <a:schemeClr val="tx1"/>
                </a:solidFill>
                <a:latin typeface="Times New Roman" pitchFamily="18" charset="0"/>
                <a:cs typeface="Times New Roman" pitchFamily="18" charset="0"/>
              </a:rPr>
              <a:t>Nhiệt năng.</a:t>
            </a:r>
            <a:endParaRPr lang="en-US" sz="3200" dirty="0">
              <a:solidFill>
                <a:schemeClr val="tx1"/>
              </a:solidFill>
              <a:latin typeface="Times New Roman" pitchFamily="18" charset="0"/>
              <a:cs typeface="Times New Roman" pitchFamily="18" charset="0"/>
            </a:endParaRPr>
          </a:p>
        </p:txBody>
      </p:sp>
      <p:pic>
        <p:nvPicPr>
          <p:cNvPr id="11" name="Picture 6" descr="POINSET3">
            <a:hlinkClick r:id="" action="ppaction://noaction"/>
            <a:extLst>
              <a:ext uri="{FF2B5EF4-FFF2-40B4-BE49-F238E27FC236}">
                <a16:creationId xmlns:a16="http://schemas.microsoft.com/office/drawing/2014/main" id="{939A6115-C997-4627-B9C9-7472909D2C5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86052" y="5853724"/>
            <a:ext cx="1006044" cy="92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1984750"/>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amera.wav"/>
          </p:stSnd>
        </p:sndAc>
      </p:transition>
    </mc:Choice>
    <mc:Fallback xmlns="">
      <p:transition spd="slow">
        <p:fade/>
        <p:sndAc>
          <p:stSnd>
            <p:snd r:embed="rId6" name="camera.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8"/>
                                        </p:tgtEl>
                                        <p:attrNameLst>
                                          <p:attrName>ppt_w</p:attrName>
                                        </p:attrNameLst>
                                      </p:cBhvr>
                                      <p:tavLst>
                                        <p:tav tm="0">
                                          <p:val>
                                            <p:strVal val="ppt_w"/>
                                          </p:val>
                                        </p:tav>
                                        <p:tav tm="100000">
                                          <p:val>
                                            <p:fltVal val="0"/>
                                          </p:val>
                                        </p:tav>
                                      </p:tavLst>
                                    </p:anim>
                                    <p:anim calcmode="lin" valueType="num">
                                      <p:cBhvr>
                                        <p:cTn id="7" dur="500"/>
                                        <p:tgtEl>
                                          <p:spTgt spid="8"/>
                                        </p:tgtEl>
                                        <p:attrNameLst>
                                          <p:attrName>ppt_h</p:attrName>
                                        </p:attrNameLst>
                                      </p:cBhvr>
                                      <p:tavLst>
                                        <p:tav tm="0">
                                          <p:val>
                                            <p:strVal val="ppt_h"/>
                                          </p:val>
                                        </p:tav>
                                        <p:tav tm="100000">
                                          <p:val>
                                            <p:fltVal val="0"/>
                                          </p:val>
                                        </p:tav>
                                      </p:tavLst>
                                    </p:anim>
                                    <p:animEffect transition="out" filter="fade">
                                      <p:cBhvr>
                                        <p:cTn id="8" dur="500"/>
                                        <p:tgtEl>
                                          <p:spTgt spid="8"/>
                                        </p:tgtEl>
                                      </p:cBhvr>
                                    </p:animEffect>
                                    <p:set>
                                      <p:cBhvr>
                                        <p:cTn id="9"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Nhac hieu thua cuoc.wav"/>
                                        </p:tgtEl>
                                      </p:cMediaNode>
                                    </p:audio>
                                  </p:subTnLst>
                                </p:cTn>
                              </p:par>
                            </p:childTnLst>
                          </p:cTn>
                        </p:par>
                      </p:childTnLst>
                    </p:cTn>
                  </p:par>
                </p:childTnLst>
              </p:cTn>
              <p:nextCondLst>
                <p:cond evt="onClick" delay="0">
                  <p:tgtEl>
                    <p:spTgt spid="8"/>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grpId="0" nodeType="clickEffect">
                                  <p:stCondLst>
                                    <p:cond delay="0"/>
                                  </p:stCondLst>
                                  <p:childTnLst>
                                    <p:anim calcmode="lin" valueType="num">
                                      <p:cBhvr>
                                        <p:cTn id="14" dur="500"/>
                                        <p:tgtEl>
                                          <p:spTgt spid="7"/>
                                        </p:tgtEl>
                                        <p:attrNameLst>
                                          <p:attrName>ppt_w</p:attrName>
                                        </p:attrNameLst>
                                      </p:cBhvr>
                                      <p:tavLst>
                                        <p:tav tm="0">
                                          <p:val>
                                            <p:strVal val="ppt_w"/>
                                          </p:val>
                                        </p:tav>
                                        <p:tav tm="100000">
                                          <p:val>
                                            <p:fltVal val="0"/>
                                          </p:val>
                                        </p:tav>
                                      </p:tavLst>
                                    </p:anim>
                                    <p:anim calcmode="lin" valueType="num">
                                      <p:cBhvr>
                                        <p:cTn id="15" dur="500"/>
                                        <p:tgtEl>
                                          <p:spTgt spid="7"/>
                                        </p:tgtEl>
                                        <p:attrNameLst>
                                          <p:attrName>ppt_h</p:attrName>
                                        </p:attrNameLst>
                                      </p:cBhvr>
                                      <p:tavLst>
                                        <p:tav tm="0">
                                          <p:val>
                                            <p:strVal val="ppt_h"/>
                                          </p:val>
                                        </p:tav>
                                        <p:tav tm="100000">
                                          <p:val>
                                            <p:fltVal val="0"/>
                                          </p:val>
                                        </p:tav>
                                      </p:tavLst>
                                    </p:anim>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3" name="Nhac hieu thua cuoc.wav"/>
                                        </p:tgtEl>
                                      </p:cMediaNode>
                                    </p:audio>
                                  </p:subTnLst>
                                </p:cTn>
                              </p:par>
                            </p:childTnLst>
                          </p:cTn>
                        </p:par>
                      </p:childTnLst>
                    </p:cTn>
                  </p:par>
                </p:childTnLst>
              </p:cTn>
              <p:nextCondLst>
                <p:cond evt="onClick" delay="0">
                  <p:tgtEl>
                    <p:spTgt spid="7"/>
                  </p:tgtEl>
                </p:cond>
              </p:nextCondLst>
            </p:seq>
            <p:seq concurrent="1" nextAc="seek">
              <p:cTn id="18" restart="whenNotActive" fill="hold" evtFilter="cancelBubble" nodeType="interactiveSeq">
                <p:stCondLst>
                  <p:cond evt="onClick" delay="0">
                    <p:tgtEl>
                      <p:spTgt spid="10"/>
                    </p:tgtEl>
                  </p:cond>
                </p:stCondLst>
                <p:endSync evt="end" delay="0">
                  <p:rtn val="all"/>
                </p:endSync>
                <p:childTnLst>
                  <p:par>
                    <p:cTn id="19" fill="hold">
                      <p:stCondLst>
                        <p:cond delay="0"/>
                      </p:stCondLst>
                      <p:childTnLst>
                        <p:par>
                          <p:cTn id="20" fill="hold">
                            <p:stCondLst>
                              <p:cond delay="0"/>
                            </p:stCondLst>
                            <p:childTnLst>
                              <p:par>
                                <p:cTn id="21" presetID="26" presetClass="emph" presetSubtype="0" fill="hold" grpId="0" nodeType="clickEffect">
                                  <p:stCondLst>
                                    <p:cond delay="0"/>
                                  </p:stCondLst>
                                  <p:childTnLst>
                                    <p:animEffect transition="out" filter="fade">
                                      <p:cBhvr>
                                        <p:cTn id="22" dur="500" tmFilter="0, 0; .2, .5; .8, .5; 1, 0"/>
                                        <p:tgtEl>
                                          <p:spTgt spid="10"/>
                                        </p:tgtEl>
                                      </p:cBhvr>
                                    </p:animEffect>
                                    <p:animScale>
                                      <p:cBhvr>
                                        <p:cTn id="23" dur="250" autoRev="1" fill="hold"/>
                                        <p:tgtEl>
                                          <p:spTgt spid="10"/>
                                        </p:tgtEl>
                                      </p:cBhvr>
                                      <p:by x="105000" y="105000"/>
                                    </p:animScale>
                                  </p:childTnLst>
                                  <p:subTnLst>
                                    <p:audio>
                                      <p:cMediaNode>
                                        <p:cTn display="0" masterRel="sameClick">
                                          <p:stCondLst>
                                            <p:cond evt="begin" delay="0">
                                              <p:tn val="21"/>
                                            </p:cond>
                                          </p:stCondLst>
                                          <p:endCondLst>
                                            <p:cond evt="onStopAudio" delay="0">
                                              <p:tgtEl>
                                                <p:sldTgt/>
                                              </p:tgtEl>
                                            </p:cond>
                                          </p:endCondLst>
                                        </p:cTn>
                                        <p:tgtEl>
                                          <p:sndTgt r:embed="rId4" name="Tieng vo tay.wav"/>
                                        </p:tgtEl>
                                      </p:cMediaNode>
                                    </p:audio>
                                  </p:subTnLst>
                                </p:cTn>
                              </p:par>
                            </p:childTnLst>
                          </p:cTn>
                        </p:par>
                      </p:childTnLst>
                    </p:cTn>
                  </p:par>
                </p:childTnLst>
              </p:cTn>
              <p:nextCondLst>
                <p:cond evt="onClick" delay="0">
                  <p:tgtEl>
                    <p:spTgt spid="10"/>
                  </p:tgtEl>
                </p:cond>
              </p:nextCondLst>
            </p:seq>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53" presetClass="exit" presetSubtype="32" fill="hold" grpId="0" nodeType="clickEffect">
                                  <p:stCondLst>
                                    <p:cond delay="0"/>
                                  </p:stCondLst>
                                  <p:childTnLst>
                                    <p:anim calcmode="lin" valueType="num">
                                      <p:cBhvr>
                                        <p:cTn id="28" dur="500"/>
                                        <p:tgtEl>
                                          <p:spTgt spid="9"/>
                                        </p:tgtEl>
                                        <p:attrNameLst>
                                          <p:attrName>ppt_w</p:attrName>
                                        </p:attrNameLst>
                                      </p:cBhvr>
                                      <p:tavLst>
                                        <p:tav tm="0">
                                          <p:val>
                                            <p:strVal val="ppt_w"/>
                                          </p:val>
                                        </p:tav>
                                        <p:tav tm="100000">
                                          <p:val>
                                            <p:fltVal val="0"/>
                                          </p:val>
                                        </p:tav>
                                      </p:tavLst>
                                    </p:anim>
                                    <p:anim calcmode="lin" valueType="num">
                                      <p:cBhvr>
                                        <p:cTn id="29" dur="500"/>
                                        <p:tgtEl>
                                          <p:spTgt spid="9"/>
                                        </p:tgtEl>
                                        <p:attrNameLst>
                                          <p:attrName>ppt_h</p:attrName>
                                        </p:attrNameLst>
                                      </p:cBhvr>
                                      <p:tavLst>
                                        <p:tav tm="0">
                                          <p:val>
                                            <p:strVal val="ppt_h"/>
                                          </p:val>
                                        </p:tav>
                                        <p:tav tm="100000">
                                          <p:val>
                                            <p:fltVal val="0"/>
                                          </p:val>
                                        </p:tav>
                                      </p:tavLst>
                                    </p:anim>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3" name="Nhac hieu thua cuoc.wav"/>
                                        </p:tgtEl>
                                      </p:cMediaNode>
                                    </p:audio>
                                  </p:subTnLst>
                                </p:cTn>
                              </p:par>
                            </p:childTnLst>
                          </p:cTn>
                        </p:par>
                      </p:childTnLst>
                    </p:cTn>
                  </p:par>
                </p:childTnLst>
              </p:cTn>
              <p:nextCondLst>
                <p:cond evt="onClick" delay="0">
                  <p:tgtEl>
                    <p:spTgt spid="9"/>
                  </p:tgtEl>
                </p:cond>
              </p:nextCondLst>
            </p:seq>
          </p:childTnLst>
        </p:cTn>
      </p:par>
    </p:tnLst>
    <p:bldLst>
      <p:bldP spid="7"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Tilted Up 1">
            <a:extLst>
              <a:ext uri="{FF2B5EF4-FFF2-40B4-BE49-F238E27FC236}">
                <a16:creationId xmlns:a16="http://schemas.microsoft.com/office/drawing/2014/main" id="{DA53E782-B91A-4675-BE22-7D79B6F75635}"/>
              </a:ext>
            </a:extLst>
          </p:cNvPr>
          <p:cNvSpPr/>
          <p:nvPr/>
        </p:nvSpPr>
        <p:spPr>
          <a:xfrm>
            <a:off x="2129742" y="205325"/>
            <a:ext cx="8264324" cy="809625"/>
          </a:xfrm>
          <a:prstGeom prst="ribbon2">
            <a:avLst/>
          </a:prstGeom>
          <a:solidFill>
            <a:srgbClr val="33993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52A4962-2A37-42BE-A54C-87B21A39BC3D}"/>
              </a:ext>
            </a:extLst>
          </p:cNvPr>
          <p:cNvSpPr txBox="1"/>
          <p:nvPr/>
        </p:nvSpPr>
        <p:spPr>
          <a:xfrm>
            <a:off x="4130059" y="302227"/>
            <a:ext cx="4076392" cy="584775"/>
          </a:xfrm>
          <a:prstGeom prst="rect">
            <a:avLst/>
          </a:prstGeom>
          <a:noFill/>
        </p:spPr>
        <p:txBody>
          <a:bodyPr wrap="square" rtlCol="0">
            <a:spAutoFit/>
          </a:bodyPr>
          <a:lstStyle/>
          <a:p>
            <a:pPr algn="ctr"/>
            <a:r>
              <a:rPr lang="en-US" sz="3200" b="1" dirty="0">
                <a:solidFill>
                  <a:schemeClr val="bg1"/>
                </a:solidFill>
                <a:latin typeface="Times New Roman" pitchFamily="18" charset="0"/>
                <a:cs typeface="Times New Roman" pitchFamily="18" charset="0"/>
              </a:rPr>
              <a:t>CÂU HỎI 4</a:t>
            </a:r>
          </a:p>
        </p:txBody>
      </p:sp>
      <p:sp>
        <p:nvSpPr>
          <p:cNvPr id="4" name="Rectangle: Rounded Corners 3">
            <a:extLst>
              <a:ext uri="{FF2B5EF4-FFF2-40B4-BE49-F238E27FC236}">
                <a16:creationId xmlns:a16="http://schemas.microsoft.com/office/drawing/2014/main" id="{7009C060-2509-4A10-BEDD-3B370FED05B4}"/>
              </a:ext>
            </a:extLst>
          </p:cNvPr>
          <p:cNvSpPr/>
          <p:nvPr/>
        </p:nvSpPr>
        <p:spPr>
          <a:xfrm>
            <a:off x="872197" y="1073576"/>
            <a:ext cx="10725736" cy="868004"/>
          </a:xfrm>
          <a:prstGeom prst="roundRect">
            <a:avLst/>
          </a:prstGeom>
          <a:solidFill>
            <a:srgbClr val="00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tx1"/>
                </a:solidFill>
                <a:latin typeface="Times New Roman" pitchFamily="18" charset="0"/>
                <a:cs typeface="Times New Roman" pitchFamily="18" charset="0"/>
              </a:rPr>
              <a:t>Hoàn thành chú thích trong hình bên về quá trình trao đổi chất ở thực vật?</a:t>
            </a:r>
          </a:p>
        </p:txBody>
      </p:sp>
      <p:sp>
        <p:nvSpPr>
          <p:cNvPr id="7" name="Rectangle: Rounded Corners 6">
            <a:extLst>
              <a:ext uri="{FF2B5EF4-FFF2-40B4-BE49-F238E27FC236}">
                <a16:creationId xmlns:a16="http://schemas.microsoft.com/office/drawing/2014/main" id="{5AD51CBC-8032-413B-B84B-A294A6B0D406}"/>
              </a:ext>
            </a:extLst>
          </p:cNvPr>
          <p:cNvSpPr/>
          <p:nvPr/>
        </p:nvSpPr>
        <p:spPr>
          <a:xfrm>
            <a:off x="6261903" y="3264658"/>
            <a:ext cx="4819755"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smtClean="0">
                <a:solidFill>
                  <a:schemeClr val="tx1"/>
                </a:solidFill>
                <a:latin typeface="Times New Roman" pitchFamily="18" charset="0"/>
                <a:cs typeface="Times New Roman" pitchFamily="18" charset="0"/>
              </a:rPr>
              <a:t>2</a:t>
            </a:r>
            <a:r>
              <a:rPr lang="vi-VN" sz="3200" smtClean="0">
                <a:solidFill>
                  <a:schemeClr val="tx1"/>
                </a:solidFill>
                <a:latin typeface="Times New Roman" pitchFamily="18" charset="0"/>
                <a:cs typeface="Times New Roman" pitchFamily="18" charset="0"/>
              </a:rPr>
              <a:t>.</a:t>
            </a:r>
            <a:r>
              <a:rPr lang="vi-VN" sz="2800" smtClean="0">
                <a:solidFill>
                  <a:schemeClr val="tx1"/>
                </a:solidFill>
                <a:latin typeface="Arial" panose="020B0604020202020204" pitchFamily="34" charset="0"/>
                <a:cs typeface="Arial" panose="020B0604020202020204" pitchFamily="34" charset="0"/>
              </a:rPr>
              <a:t> </a:t>
            </a:r>
            <a:endParaRPr lang="en-US" sz="2800" dirty="0">
              <a:solidFill>
                <a:schemeClr val="tx1"/>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9A99713D-0EBB-4966-8D2A-BF25BFE8E2F8}"/>
              </a:ext>
            </a:extLst>
          </p:cNvPr>
          <p:cNvSpPr/>
          <p:nvPr/>
        </p:nvSpPr>
        <p:spPr>
          <a:xfrm>
            <a:off x="6235065" y="2070820"/>
            <a:ext cx="4859846"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smtClean="0">
                <a:solidFill>
                  <a:schemeClr val="tx1"/>
                </a:solidFill>
                <a:latin typeface="Times New Roman" pitchFamily="18" charset="0"/>
                <a:cs typeface="Times New Roman" pitchFamily="18" charset="0"/>
              </a:rPr>
              <a:t>1</a:t>
            </a:r>
            <a:r>
              <a:rPr lang="vi-VN" sz="3200" smtClean="0">
                <a:solidFill>
                  <a:schemeClr val="tx1"/>
                </a:solidFill>
                <a:latin typeface="Times New Roman" pitchFamily="18" charset="0"/>
                <a:cs typeface="Times New Roman" pitchFamily="18" charset="0"/>
              </a:rPr>
              <a:t>. </a:t>
            </a:r>
            <a:endParaRPr lang="en-US" sz="3200" dirty="0">
              <a:solidFill>
                <a:schemeClr val="tx1"/>
              </a:solidFill>
              <a:latin typeface="Times New Roman" pitchFamily="18" charset="0"/>
              <a:cs typeface="Times New Roman" pitchFamily="18" charset="0"/>
            </a:endParaRPr>
          </a:p>
        </p:txBody>
      </p:sp>
      <p:sp>
        <p:nvSpPr>
          <p:cNvPr id="9" name="Rectangle: Rounded Corners 8">
            <a:extLst>
              <a:ext uri="{FF2B5EF4-FFF2-40B4-BE49-F238E27FC236}">
                <a16:creationId xmlns:a16="http://schemas.microsoft.com/office/drawing/2014/main" id="{32FDCBC5-7093-46FE-905A-756FE5AABBF6}"/>
              </a:ext>
            </a:extLst>
          </p:cNvPr>
          <p:cNvSpPr/>
          <p:nvPr/>
        </p:nvSpPr>
        <p:spPr>
          <a:xfrm>
            <a:off x="6261904" y="5551347"/>
            <a:ext cx="4850368"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smtClean="0">
                <a:solidFill>
                  <a:schemeClr val="tx1"/>
                </a:solidFill>
                <a:latin typeface="Times New Roman" pitchFamily="18" charset="0"/>
                <a:cs typeface="Times New Roman" pitchFamily="18" charset="0"/>
              </a:rPr>
              <a:t>4</a:t>
            </a:r>
            <a:r>
              <a:rPr lang="en-US" sz="2800" smtClean="0">
                <a:solidFill>
                  <a:schemeClr val="tx1"/>
                </a:solidFill>
                <a:latin typeface="Arial" panose="020B0604020202020204" pitchFamily="34" charset="0"/>
                <a:cs typeface="Arial" panose="020B0604020202020204" pitchFamily="34" charset="0"/>
              </a:rPr>
              <a:t>. </a:t>
            </a:r>
            <a:endParaRPr lang="en-US" sz="2800" dirty="0">
              <a:solidFill>
                <a:schemeClr val="tx1"/>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6A41975A-95CE-4C7C-9B1F-750912695B0C}"/>
              </a:ext>
            </a:extLst>
          </p:cNvPr>
          <p:cNvSpPr/>
          <p:nvPr/>
        </p:nvSpPr>
        <p:spPr>
          <a:xfrm>
            <a:off x="6261903" y="4424423"/>
            <a:ext cx="4781653"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smtClean="0">
                <a:solidFill>
                  <a:schemeClr val="tx1"/>
                </a:solidFill>
                <a:latin typeface="Times New Roman" pitchFamily="18" charset="0"/>
                <a:cs typeface="Times New Roman" pitchFamily="18" charset="0"/>
              </a:rPr>
              <a:t>3</a:t>
            </a:r>
            <a:r>
              <a:rPr lang="vi-VN" sz="3200" smtClean="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pic>
        <p:nvPicPr>
          <p:cNvPr id="11" name="Picture 6" descr="POINSET3">
            <a:hlinkClick r:id="" action="ppaction://noaction"/>
            <a:extLst>
              <a:ext uri="{FF2B5EF4-FFF2-40B4-BE49-F238E27FC236}">
                <a16:creationId xmlns:a16="http://schemas.microsoft.com/office/drawing/2014/main" id="{B5F29B45-381A-4013-9BFA-9231C25072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94911" y="5853724"/>
            <a:ext cx="1006044" cy="92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p:nvPr/>
        </p:nvPicPr>
        <p:blipFill>
          <a:blip r:embed="rId4">
            <a:extLst>
              <a:ext uri="{28A0092B-C50C-407E-A947-70E740481C1C}">
                <a14:useLocalDpi xmlns:a14="http://schemas.microsoft.com/office/drawing/2010/main" val="0"/>
              </a:ext>
            </a:extLst>
          </a:blip>
          <a:srcRect/>
          <a:stretch>
            <a:fillRect/>
          </a:stretch>
        </p:blipFill>
        <p:spPr bwMode="auto">
          <a:xfrm>
            <a:off x="872196" y="2347763"/>
            <a:ext cx="4417255" cy="3966665"/>
          </a:xfrm>
          <a:prstGeom prst="rect">
            <a:avLst/>
          </a:prstGeom>
          <a:noFill/>
          <a:ln>
            <a:noFill/>
          </a:ln>
        </p:spPr>
      </p:pic>
      <p:sp>
        <p:nvSpPr>
          <p:cNvPr id="5" name="TextBox 4"/>
          <p:cNvSpPr txBox="1"/>
          <p:nvPr/>
        </p:nvSpPr>
        <p:spPr>
          <a:xfrm>
            <a:off x="6718514" y="2264569"/>
            <a:ext cx="4662249" cy="584775"/>
          </a:xfrm>
          <a:prstGeom prst="rect">
            <a:avLst/>
          </a:prstGeom>
          <a:noFill/>
        </p:spPr>
        <p:txBody>
          <a:bodyPr wrap="square" rtlCol="0">
            <a:spAutoFit/>
          </a:bodyPr>
          <a:lstStyle/>
          <a:p>
            <a:r>
              <a:rPr lang="en-US" sz="3200" smtClean="0">
                <a:latin typeface="Times New Roman" pitchFamily="18" charset="0"/>
                <a:cs typeface="Times New Roman" pitchFamily="18" charset="0"/>
              </a:rPr>
              <a:t>Carbon </a:t>
            </a:r>
            <a:r>
              <a:rPr lang="en-US" sz="3200">
                <a:latin typeface="Times New Roman" pitchFamily="18" charset="0"/>
                <a:cs typeface="Times New Roman" pitchFamily="18" charset="0"/>
              </a:rPr>
              <a:t>dioxide</a:t>
            </a:r>
          </a:p>
        </p:txBody>
      </p:sp>
      <p:sp>
        <p:nvSpPr>
          <p:cNvPr id="13" name="TextBox 12"/>
          <p:cNvSpPr txBox="1"/>
          <p:nvPr/>
        </p:nvSpPr>
        <p:spPr>
          <a:xfrm>
            <a:off x="6718514" y="3458407"/>
            <a:ext cx="4662249" cy="584775"/>
          </a:xfrm>
          <a:prstGeom prst="rect">
            <a:avLst/>
          </a:prstGeom>
          <a:noFill/>
        </p:spPr>
        <p:txBody>
          <a:bodyPr wrap="square" rtlCol="0">
            <a:spAutoFit/>
          </a:bodyPr>
          <a:lstStyle/>
          <a:p>
            <a:r>
              <a:rPr lang="en-US" sz="3200" smtClean="0">
                <a:latin typeface="Times New Roman" pitchFamily="18" charset="0"/>
                <a:cs typeface="Times New Roman" pitchFamily="18" charset="0"/>
              </a:rPr>
              <a:t>Oxygen, nước</a:t>
            </a:r>
            <a:endParaRPr lang="en-US" sz="3200">
              <a:latin typeface="Times New Roman" pitchFamily="18" charset="0"/>
              <a:cs typeface="Times New Roman" pitchFamily="18" charset="0"/>
            </a:endParaRPr>
          </a:p>
        </p:txBody>
      </p:sp>
      <p:sp>
        <p:nvSpPr>
          <p:cNvPr id="14" name="TextBox 13"/>
          <p:cNvSpPr txBox="1"/>
          <p:nvPr/>
        </p:nvSpPr>
        <p:spPr>
          <a:xfrm>
            <a:off x="6765703" y="4618172"/>
            <a:ext cx="4662249" cy="584775"/>
          </a:xfrm>
          <a:prstGeom prst="rect">
            <a:avLst/>
          </a:prstGeom>
          <a:noFill/>
        </p:spPr>
        <p:txBody>
          <a:bodyPr wrap="square" rtlCol="0">
            <a:spAutoFit/>
          </a:bodyPr>
          <a:lstStyle/>
          <a:p>
            <a:r>
              <a:rPr lang="en-US" sz="3200" smtClean="0">
                <a:latin typeface="Times New Roman" pitchFamily="18" charset="0"/>
                <a:cs typeface="Times New Roman" pitchFamily="18" charset="0"/>
              </a:rPr>
              <a:t>Chuyển hóa</a:t>
            </a:r>
            <a:endParaRPr lang="en-US" sz="3200">
              <a:latin typeface="Times New Roman" pitchFamily="18" charset="0"/>
              <a:cs typeface="Times New Roman" pitchFamily="18" charset="0"/>
            </a:endParaRPr>
          </a:p>
        </p:txBody>
      </p:sp>
      <p:sp>
        <p:nvSpPr>
          <p:cNvPr id="15" name="TextBox 14"/>
          <p:cNvSpPr txBox="1"/>
          <p:nvPr/>
        </p:nvSpPr>
        <p:spPr>
          <a:xfrm>
            <a:off x="6765703" y="5745096"/>
            <a:ext cx="4662249" cy="584775"/>
          </a:xfrm>
          <a:prstGeom prst="rect">
            <a:avLst/>
          </a:prstGeom>
          <a:noFill/>
        </p:spPr>
        <p:txBody>
          <a:bodyPr wrap="square" rtlCol="0">
            <a:spAutoFit/>
          </a:bodyPr>
          <a:lstStyle/>
          <a:p>
            <a:r>
              <a:rPr lang="en-US" sz="3200" smtClean="0">
                <a:latin typeface="Times New Roman" pitchFamily="18" charset="0"/>
                <a:cs typeface="Times New Roman" pitchFamily="18" charset="0"/>
              </a:rPr>
              <a:t>Nước và muối khoáng</a:t>
            </a:r>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val="2653475339"/>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50979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172" y="2755912"/>
            <a:ext cx="6322984" cy="2539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9684" y="2776453"/>
            <a:ext cx="4106555" cy="2518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09432" y="190922"/>
            <a:ext cx="11368585" cy="1077218"/>
          </a:xfrm>
          <a:prstGeom prst="rect">
            <a:avLst/>
          </a:prstGeom>
          <a:noFill/>
        </p:spPr>
        <p:txBody>
          <a:bodyPr wrap="square" rtlCol="0">
            <a:spAutoFit/>
          </a:bodyPr>
          <a:lstStyle/>
          <a:p>
            <a:r>
              <a:rPr lang="en-US" sz="3200" b="1" dirty="0" smtClean="0">
                <a:solidFill>
                  <a:srgbClr val="002060"/>
                </a:solidFill>
                <a:latin typeface="Times New Roman" pitchFamily="18" charset="0"/>
                <a:cs typeface="Times New Roman" pitchFamily="18" charset="0"/>
              </a:rPr>
              <a:t>1/ </a:t>
            </a:r>
            <a:r>
              <a:rPr lang="en-US" sz="3200" b="1" dirty="0" err="1" smtClean="0">
                <a:solidFill>
                  <a:srgbClr val="002060"/>
                </a:solidFill>
                <a:latin typeface="Times New Roman" pitchFamily="18" charset="0"/>
                <a:cs typeface="Times New Roman" pitchFamily="18" charset="0"/>
              </a:rPr>
              <a:t>Khái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niệm</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chất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chuyển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hóa</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năng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lượng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cơ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thể</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sinh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en-US" sz="3200" b="1" dirty="0">
              <a:solidFill>
                <a:srgbClr val="002060"/>
              </a:solidFill>
              <a:latin typeface="Times New Roman" pitchFamily="18" charset="0"/>
              <a:cs typeface="Times New Roman" pitchFamily="18" charset="0"/>
            </a:endParaRPr>
          </a:p>
        </p:txBody>
      </p:sp>
      <p:sp>
        <p:nvSpPr>
          <p:cNvPr id="9" name="TextBox 8"/>
          <p:cNvSpPr txBox="1"/>
          <p:nvPr/>
        </p:nvSpPr>
        <p:spPr>
          <a:xfrm>
            <a:off x="709684" y="1706793"/>
            <a:ext cx="6395622" cy="584775"/>
          </a:xfrm>
          <a:prstGeom prst="rect">
            <a:avLst/>
          </a:prstGeom>
          <a:noFill/>
        </p:spPr>
        <p:txBody>
          <a:bodyPr wrap="square" rtlCol="0">
            <a:spAutoFit/>
          </a:bodyPr>
          <a:lstStyle/>
          <a:p>
            <a:r>
              <a:rPr lang="en-US" sz="3200" b="1" smtClean="0">
                <a:solidFill>
                  <a:srgbClr val="006600"/>
                </a:solidFill>
                <a:latin typeface="Times New Roman" pitchFamily="18" charset="0"/>
                <a:cs typeface="Times New Roman" pitchFamily="18" charset="0"/>
              </a:rPr>
              <a:t>* Khái niệm trao đổi chất:</a:t>
            </a:r>
            <a:endParaRPr lang="en-US" sz="3200" b="1">
              <a:solidFill>
                <a:srgbClr val="006600"/>
              </a:solidFill>
              <a:latin typeface="Times New Roman" pitchFamily="18" charset="0"/>
              <a:cs typeface="Times New Roman" pitchFamily="18" charset="0"/>
            </a:endParaRPr>
          </a:p>
        </p:txBody>
      </p:sp>
      <p:sp>
        <p:nvSpPr>
          <p:cNvPr id="3" name="TextBox 2"/>
          <p:cNvSpPr txBox="1"/>
          <p:nvPr/>
        </p:nvSpPr>
        <p:spPr>
          <a:xfrm>
            <a:off x="3177340" y="5497682"/>
            <a:ext cx="1460310" cy="523220"/>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1</a:t>
            </a:r>
            <a:endParaRPr lang="en-US" sz="2800" dirty="0">
              <a:latin typeface="Times New Roman" pitchFamily="18" charset="0"/>
              <a:cs typeface="Times New Roman" pitchFamily="18" charset="0"/>
            </a:endParaRPr>
          </a:p>
        </p:txBody>
      </p:sp>
      <p:sp>
        <p:nvSpPr>
          <p:cNvPr id="13" name="TextBox 12"/>
          <p:cNvSpPr txBox="1"/>
          <p:nvPr/>
        </p:nvSpPr>
        <p:spPr>
          <a:xfrm>
            <a:off x="8802806" y="5497682"/>
            <a:ext cx="1460310" cy="523220"/>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2</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948235878"/>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815771" y="101602"/>
            <a:ext cx="8301940" cy="52251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Times New Roman" pitchFamily="18" charset="0"/>
                <a:cs typeface="Times New Roman" pitchFamily="18" charset="0"/>
              </a:rPr>
              <a:t>B/ HÌNH THÀNH KIẾN THỨC</a:t>
            </a:r>
            <a:endParaRPr lang="en-US" sz="3200" b="1">
              <a:solidFill>
                <a:srgbClr val="FF0000"/>
              </a:solidFill>
              <a:latin typeface="Times New Roman" pitchFamily="18" charset="0"/>
              <a:cs typeface="Times New Roman" pitchFamily="18" charset="0"/>
            </a:endParaRPr>
          </a:p>
        </p:txBody>
      </p:sp>
      <p:sp>
        <p:nvSpPr>
          <p:cNvPr id="2" name="TextBox 1"/>
          <p:cNvSpPr txBox="1"/>
          <p:nvPr/>
        </p:nvSpPr>
        <p:spPr>
          <a:xfrm>
            <a:off x="409433" y="718997"/>
            <a:ext cx="10708278" cy="1077218"/>
          </a:xfrm>
          <a:prstGeom prst="rect">
            <a:avLst/>
          </a:prstGeom>
          <a:noFill/>
        </p:spPr>
        <p:txBody>
          <a:bodyPr wrap="square" rtlCol="0">
            <a:spAutoFit/>
          </a:bodyPr>
          <a:lstStyle/>
          <a:p>
            <a:r>
              <a:rPr lang="en-US" sz="3200" b="1" smtClean="0">
                <a:solidFill>
                  <a:srgbClr val="FF0000"/>
                </a:solidFill>
                <a:latin typeface="Times New Roman" pitchFamily="18" charset="0"/>
                <a:cs typeface="Times New Roman" pitchFamily="18" charset="0"/>
              </a:rPr>
              <a:t>1/ Khái niệm trao đổi chất và chuyển hóa năng lượng ở cơ thể sinh vật</a:t>
            </a:r>
            <a:endParaRPr lang="en-US" sz="3200" b="1">
              <a:solidFill>
                <a:srgbClr val="FF0000"/>
              </a:solidFill>
              <a:latin typeface="Times New Roman" pitchFamily="18" charset="0"/>
              <a:cs typeface="Times New Roman" pitchFamily="18" charset="0"/>
            </a:endParaRPr>
          </a:p>
        </p:txBody>
      </p:sp>
      <p:sp>
        <p:nvSpPr>
          <p:cNvPr id="9" name="TextBox 8"/>
          <p:cNvSpPr txBox="1"/>
          <p:nvPr/>
        </p:nvSpPr>
        <p:spPr>
          <a:xfrm>
            <a:off x="709684" y="1706793"/>
            <a:ext cx="6395622" cy="584775"/>
          </a:xfrm>
          <a:prstGeom prst="rect">
            <a:avLst/>
          </a:prstGeom>
          <a:noFill/>
        </p:spPr>
        <p:txBody>
          <a:bodyPr wrap="square" rtlCol="0">
            <a:spAutoFit/>
          </a:bodyPr>
          <a:lstStyle/>
          <a:p>
            <a:r>
              <a:rPr lang="en-US" sz="3200" b="1" smtClean="0">
                <a:solidFill>
                  <a:srgbClr val="006600"/>
                </a:solidFill>
                <a:latin typeface="Times New Roman" pitchFamily="18" charset="0"/>
                <a:cs typeface="Times New Roman" pitchFamily="18" charset="0"/>
              </a:rPr>
              <a:t>* Khái niệm trao đổi chất:</a:t>
            </a:r>
            <a:endParaRPr lang="en-US" sz="3200" b="1">
              <a:solidFill>
                <a:srgbClr val="006600"/>
              </a:solidFill>
              <a:latin typeface="Times New Roman" pitchFamily="18" charset="0"/>
              <a:cs typeface="Times New Roman" pitchFamily="18" charset="0"/>
            </a:endParaRPr>
          </a:p>
        </p:txBody>
      </p:sp>
      <p:sp>
        <p:nvSpPr>
          <p:cNvPr id="3" name="TextBox 2"/>
          <p:cNvSpPr txBox="1"/>
          <p:nvPr/>
        </p:nvSpPr>
        <p:spPr>
          <a:xfrm>
            <a:off x="2447185" y="5443982"/>
            <a:ext cx="1460310" cy="523220"/>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3</a:t>
            </a:r>
            <a:endParaRPr lang="en-US" sz="2800" dirty="0">
              <a:latin typeface="Times New Roman" pitchFamily="18" charset="0"/>
              <a:cs typeface="Times New Roman" pitchFamily="18" charset="0"/>
            </a:endParaRPr>
          </a:p>
        </p:txBody>
      </p:sp>
      <p:sp>
        <p:nvSpPr>
          <p:cNvPr id="13" name="TextBox 12"/>
          <p:cNvSpPr txBox="1"/>
          <p:nvPr/>
        </p:nvSpPr>
        <p:spPr>
          <a:xfrm>
            <a:off x="5583775" y="2504705"/>
            <a:ext cx="6291617" cy="3539430"/>
          </a:xfrm>
          <a:prstGeom prst="rect">
            <a:avLst/>
          </a:prstGeom>
          <a:noFill/>
        </p:spPr>
        <p:txBody>
          <a:bodyPr wrap="square" rtlCol="0">
            <a:spAutoFit/>
          </a:bodyPr>
          <a:lstStyle/>
          <a:p>
            <a:pPr lvl="0"/>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Cơ</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khỏi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a:t>
            </a:r>
          </a:p>
          <a:p>
            <a:pPr lvl="0"/>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a:t>
            </a:r>
          </a:p>
          <a:p>
            <a:pPr lvl="0"/>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Trao</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đổi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gồm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a:t>
            </a:r>
          </a:p>
          <a:p>
            <a:pPr lvl="0"/>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Thế</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a:t>
            </a:r>
          </a:p>
        </p:txBody>
      </p:sp>
      <p:pic>
        <p:nvPicPr>
          <p:cNvPr id="14" name="Picture 13"/>
          <p:cNvPicPr/>
          <p:nvPr/>
        </p:nvPicPr>
        <p:blipFill>
          <a:blip r:embed="rId3"/>
          <a:stretch>
            <a:fillRect/>
          </a:stretch>
        </p:blipFill>
        <p:spPr>
          <a:xfrm>
            <a:off x="849835" y="2504705"/>
            <a:ext cx="4531058" cy="2726140"/>
          </a:xfrm>
          <a:prstGeom prst="rect">
            <a:avLst/>
          </a:prstGeom>
        </p:spPr>
      </p:pic>
    </p:spTree>
    <p:extLst>
      <p:ext uri="{BB962C8B-B14F-4D97-AF65-F5344CB8AC3E}">
        <p14:creationId xmlns:p14="http://schemas.microsoft.com/office/powerpoint/2010/main" val="863341422"/>
      </p:ext>
    </p:extLst>
  </p:cSld>
  <p:clrMapOvr>
    <a:masterClrMapping/>
  </p:clrMapOvr>
  <p:transition spd="slow">
    <p:randomBar dir="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additive="base">
                                        <p:cTn id="25"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72ADAB8-3FDB-49F5-981D-F7443F411CA7}"/>
              </a:ext>
            </a:extLst>
          </p:cNvPr>
          <p:cNvSpPr txBox="1"/>
          <p:nvPr/>
        </p:nvSpPr>
        <p:spPr>
          <a:xfrm>
            <a:off x="6734172" y="725508"/>
            <a:ext cx="4382514" cy="1569660"/>
          </a:xfrm>
          <a:prstGeom prst="rect">
            <a:avLst/>
          </a:prstGeom>
          <a:noFill/>
        </p:spPr>
        <p:txBody>
          <a:bodyPr wrap="square" rtlCol="0">
            <a:spAutoFit/>
          </a:bodyPr>
          <a:lstStyle/>
          <a:p>
            <a:pPr algn="just"/>
            <a:r>
              <a:rPr lang="en-US" sz="3200" smtClean="0">
                <a:solidFill>
                  <a:schemeClr val="bg1"/>
                </a:solidFill>
              </a:rPr>
              <a:t>Việc nghiên cứu di truyền ở ng</a:t>
            </a:r>
            <a:r>
              <a:rPr lang="vi-VN" sz="3200" smtClean="0">
                <a:solidFill>
                  <a:schemeClr val="bg1"/>
                </a:solidFill>
              </a:rPr>
              <a:t>ư</a:t>
            </a:r>
            <a:r>
              <a:rPr lang="en-US" sz="3200" smtClean="0">
                <a:solidFill>
                  <a:schemeClr val="bg1"/>
                </a:solidFill>
              </a:rPr>
              <a:t>ời gặp những khó khăn gì?</a:t>
            </a:r>
            <a:endParaRPr lang="en-US" sz="3200" dirty="0">
              <a:solidFill>
                <a:schemeClr val="bg1"/>
              </a:solidFill>
            </a:endParaRPr>
          </a:p>
        </p:txBody>
      </p:sp>
      <p:pic>
        <p:nvPicPr>
          <p:cNvPr id="9" name="Picture 8"/>
          <p:cNvPicPr/>
          <p:nvPr/>
        </p:nvPicPr>
        <p:blipFill>
          <a:blip r:embed="rId3"/>
          <a:stretch>
            <a:fillRect/>
          </a:stretch>
        </p:blipFill>
        <p:spPr>
          <a:xfrm>
            <a:off x="272955" y="1141635"/>
            <a:ext cx="4531058" cy="3594138"/>
          </a:xfrm>
          <a:prstGeom prst="rect">
            <a:avLst/>
          </a:prstGeom>
        </p:spPr>
      </p:pic>
      <p:sp>
        <p:nvSpPr>
          <p:cNvPr id="2" name="Rectangle 1"/>
          <p:cNvSpPr/>
          <p:nvPr/>
        </p:nvSpPr>
        <p:spPr>
          <a:xfrm>
            <a:off x="5336280" y="183974"/>
            <a:ext cx="6127839" cy="1569660"/>
          </a:xfrm>
          <a:prstGeom prst="rect">
            <a:avLst/>
          </a:prstGeom>
        </p:spPr>
        <p:txBody>
          <a:bodyPr wrap="square">
            <a:spAutoFit/>
          </a:bodyPr>
          <a:lstStyle/>
          <a:p>
            <a:pPr lvl="0"/>
            <a:r>
              <a:rPr lang="en-US" sz="3200" smtClean="0">
                <a:latin typeface="Times New Roman" pitchFamily="18" charset="0"/>
                <a:cs typeface="Times New Roman" pitchFamily="18" charset="0"/>
              </a:rPr>
              <a:t>1/ </a:t>
            </a:r>
            <a:r>
              <a:rPr lang="en-US" sz="3200">
                <a:latin typeface="Times New Roman" pitchFamily="18" charset="0"/>
                <a:cs typeface="Times New Roman" pitchFamily="18" charset="0"/>
              </a:rPr>
              <a:t>Cơ thể người lấy những chất gì từ môi trường và thải những chất gì ra khỏi cơ thể?</a:t>
            </a:r>
          </a:p>
        </p:txBody>
      </p:sp>
      <p:sp>
        <p:nvSpPr>
          <p:cNvPr id="5" name="Rounded Rectangle 4"/>
          <p:cNvSpPr/>
          <p:nvPr/>
        </p:nvSpPr>
        <p:spPr>
          <a:xfrm>
            <a:off x="272955" y="968991"/>
            <a:ext cx="1733266" cy="3766782"/>
          </a:xfrm>
          <a:prstGeom prst="round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ounded Rectangle 12"/>
          <p:cNvSpPr/>
          <p:nvPr/>
        </p:nvSpPr>
        <p:spPr>
          <a:xfrm>
            <a:off x="3207224" y="968991"/>
            <a:ext cx="1733266" cy="3766782"/>
          </a:xfrm>
          <a:prstGeom prst="round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Rounded Rectangular Callout 6"/>
          <p:cNvSpPr/>
          <p:nvPr/>
        </p:nvSpPr>
        <p:spPr>
          <a:xfrm>
            <a:off x="272955" y="27295"/>
            <a:ext cx="2006221" cy="777922"/>
          </a:xfrm>
          <a:prstGeom prst="wedgeRoundRectCallout">
            <a:avLst>
              <a:gd name="adj1" fmla="val -1786"/>
              <a:gd name="adj2" fmla="val 7127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itchFamily="18" charset="0"/>
                <a:cs typeface="Times New Roman" pitchFamily="18" charset="0"/>
              </a:rPr>
              <a:t>Lấy </a:t>
            </a:r>
            <a:r>
              <a:rPr lang="en-US" sz="3200" b="1" smtClean="0">
                <a:solidFill>
                  <a:srgbClr val="FFFF00"/>
                </a:solidFill>
                <a:latin typeface="Times New Roman" pitchFamily="18" charset="0"/>
                <a:cs typeface="Times New Roman" pitchFamily="18" charset="0"/>
              </a:rPr>
              <a:t>vào</a:t>
            </a:r>
            <a:endParaRPr lang="en-US" sz="3200" b="1">
              <a:solidFill>
                <a:srgbClr val="FFFF00"/>
              </a:solidFill>
              <a:latin typeface="Times New Roman" pitchFamily="18" charset="0"/>
              <a:cs typeface="Times New Roman" pitchFamily="18" charset="0"/>
            </a:endParaRPr>
          </a:p>
        </p:txBody>
      </p:sp>
      <p:sp>
        <p:nvSpPr>
          <p:cNvPr id="17" name="Rounded Rectangular Callout 16"/>
          <p:cNvSpPr/>
          <p:nvPr/>
        </p:nvSpPr>
        <p:spPr>
          <a:xfrm>
            <a:off x="2968389" y="40942"/>
            <a:ext cx="2006221" cy="777922"/>
          </a:xfrm>
          <a:prstGeom prst="wedgeRoundRectCallout">
            <a:avLst>
              <a:gd name="adj1" fmla="val -1786"/>
              <a:gd name="adj2" fmla="val 7127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FF00"/>
                </a:solidFill>
                <a:latin typeface="Times New Roman" pitchFamily="18" charset="0"/>
                <a:cs typeface="Times New Roman" pitchFamily="18" charset="0"/>
              </a:rPr>
              <a:t>Thải ra</a:t>
            </a:r>
            <a:endParaRPr lang="en-US" sz="3200" b="1">
              <a:solidFill>
                <a:srgbClr val="FFFF00"/>
              </a:solidFill>
              <a:latin typeface="Times New Roman" pitchFamily="18" charset="0"/>
              <a:cs typeface="Times New Roman" pitchFamily="18" charset="0"/>
            </a:endParaRPr>
          </a:p>
        </p:txBody>
      </p:sp>
      <p:sp>
        <p:nvSpPr>
          <p:cNvPr id="14" name="Rectangle 13"/>
          <p:cNvSpPr/>
          <p:nvPr/>
        </p:nvSpPr>
        <p:spPr>
          <a:xfrm>
            <a:off x="5383050" y="1858999"/>
            <a:ext cx="6162958" cy="1077218"/>
          </a:xfrm>
          <a:prstGeom prst="rect">
            <a:avLst/>
          </a:prstGeom>
        </p:spPr>
        <p:txBody>
          <a:bodyPr wrap="square">
            <a:spAutoFit/>
          </a:bodyPr>
          <a:lstStyle/>
          <a:p>
            <a:r>
              <a:rPr lang="en-US" sz="3200" smtClean="0">
                <a:latin typeface="Times New Roman" pitchFamily="18" charset="0"/>
                <a:cs typeface="Times New Roman" pitchFamily="18" charset="0"/>
              </a:rPr>
              <a:t>2/ Các </a:t>
            </a:r>
            <a:r>
              <a:rPr lang="en-US" sz="3200">
                <a:latin typeface="Times New Roman" pitchFamily="18" charset="0"/>
                <a:cs typeface="Times New Roman" pitchFamily="18" charset="0"/>
              </a:rPr>
              <a:t>chất được lấy từ môi trường được sử dụng để làm gì?</a:t>
            </a:r>
          </a:p>
        </p:txBody>
      </p:sp>
      <p:sp>
        <p:nvSpPr>
          <p:cNvPr id="20" name="Rounded Rectangular Callout 19"/>
          <p:cNvSpPr/>
          <p:nvPr/>
        </p:nvSpPr>
        <p:spPr>
          <a:xfrm>
            <a:off x="425355" y="5024649"/>
            <a:ext cx="2006221" cy="980365"/>
          </a:xfrm>
          <a:prstGeom prst="wedgeRoundRectCallout">
            <a:avLst>
              <a:gd name="adj1" fmla="val -3147"/>
              <a:gd name="adj2" fmla="val -936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FF00"/>
                </a:solidFill>
                <a:latin typeface="Times New Roman" pitchFamily="18" charset="0"/>
                <a:cs typeface="Times New Roman" pitchFamily="18" charset="0"/>
              </a:rPr>
              <a:t>Nguyên liệu</a:t>
            </a:r>
            <a:endParaRPr lang="en-US" sz="3200" b="1">
              <a:solidFill>
                <a:srgbClr val="FFFF00"/>
              </a:solidFill>
              <a:latin typeface="Times New Roman" pitchFamily="18" charset="0"/>
              <a:cs typeface="Times New Roman" pitchFamily="18" charset="0"/>
            </a:endParaRPr>
          </a:p>
        </p:txBody>
      </p:sp>
      <p:sp>
        <p:nvSpPr>
          <p:cNvPr id="16" name="Rectangle 15"/>
          <p:cNvSpPr/>
          <p:nvPr/>
        </p:nvSpPr>
        <p:spPr>
          <a:xfrm>
            <a:off x="5219114" y="397670"/>
            <a:ext cx="6660102" cy="4031873"/>
          </a:xfrm>
          <a:prstGeom prst="rect">
            <a:avLst/>
          </a:prstGeom>
        </p:spPr>
        <p:txBody>
          <a:bodyPr wrap="square">
            <a:spAutoFit/>
          </a:bodyPr>
          <a:lstStyle/>
          <a:p>
            <a:r>
              <a:rPr lang="en-US" sz="3200" b="1" dirty="0" err="1" smtClean="0">
                <a:latin typeface="Times New Roman" pitchFamily="18" charset="0"/>
                <a:cs typeface="Times New Roman" pitchFamily="18" charset="0"/>
              </a:rPr>
              <a:t>Bài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tập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Quá</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trình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sau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thuộc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trao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đổi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chất</a:t>
            </a:r>
            <a:r>
              <a:rPr lang="en-US" sz="3200" b="1" dirty="0">
                <a:latin typeface="Times New Roman" pitchFamily="18" charset="0"/>
                <a:cs typeface="Times New Roman" pitchFamily="18" charset="0"/>
              </a:rPr>
              <a:t> ở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vật</a:t>
            </a:r>
            <a:r>
              <a:rPr lang="en-US" sz="3200" b="1"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a:p>
            <a:pPr lvl="0"/>
            <a:r>
              <a:rPr lang="en-US" sz="3200" dirty="0" smtClean="0">
                <a:latin typeface="Times New Roman" pitchFamily="18" charset="0"/>
                <a:cs typeface="Times New Roman" pitchFamily="18" charset="0"/>
              </a:rPr>
              <a:t>a/ </a:t>
            </a:r>
            <a:r>
              <a:rPr lang="en-US" sz="3200" dirty="0" err="1" smtClean="0">
                <a:latin typeface="Times New Roman" pitchFamily="18" charset="0"/>
                <a:cs typeface="Times New Roman" pitchFamily="18" charset="0"/>
              </a:rPr>
              <a:t>Phân</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giải</a:t>
            </a:r>
            <a:r>
              <a:rPr lang="en-US" sz="3200" dirty="0">
                <a:latin typeface="Times New Roman" pitchFamily="18" charset="0"/>
                <a:cs typeface="Times New Roman" pitchFamily="18" charset="0"/>
              </a:rPr>
              <a:t> protein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bào</a:t>
            </a:r>
            <a:r>
              <a:rPr lang="en-US" sz="3200" dirty="0">
                <a:latin typeface="Times New Roman" pitchFamily="18" charset="0"/>
                <a:cs typeface="Times New Roman" pitchFamily="18" charset="0"/>
              </a:rPr>
              <a:t>.</a:t>
            </a:r>
          </a:p>
          <a:p>
            <a:pPr lvl="0"/>
            <a:r>
              <a:rPr lang="en-US" sz="3200" dirty="0" smtClean="0">
                <a:latin typeface="Times New Roman" pitchFamily="18" charset="0"/>
                <a:cs typeface="Times New Roman" pitchFamily="18" charset="0"/>
              </a:rPr>
              <a:t>b/ </a:t>
            </a:r>
            <a:r>
              <a:rPr lang="en-US" sz="3200" dirty="0" err="1" smtClean="0">
                <a:latin typeface="Times New Roman" pitchFamily="18" charset="0"/>
                <a:cs typeface="Times New Roman" pitchFamily="18" charset="0"/>
              </a:rPr>
              <a:t>Bài</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tiết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mồ</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hôi</a:t>
            </a:r>
            <a:r>
              <a:rPr lang="en-US" sz="3200" dirty="0">
                <a:latin typeface="Times New Roman" pitchFamily="18" charset="0"/>
                <a:cs typeface="Times New Roman" pitchFamily="18" charset="0"/>
              </a:rPr>
              <a:t>.</a:t>
            </a:r>
          </a:p>
          <a:p>
            <a:pPr lvl="0"/>
            <a:r>
              <a:rPr lang="en-US" sz="3200" dirty="0" smtClean="0">
                <a:latin typeface="Times New Roman" pitchFamily="18" charset="0"/>
                <a:cs typeface="Times New Roman" pitchFamily="18" charset="0"/>
              </a:rPr>
              <a:t>c/ </a:t>
            </a:r>
            <a:r>
              <a:rPr lang="en-US" sz="3200" dirty="0" err="1" smtClean="0">
                <a:latin typeface="Times New Roman" pitchFamily="18" charset="0"/>
                <a:cs typeface="Times New Roman" pitchFamily="18" charset="0"/>
              </a:rPr>
              <a:t>Vận</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chuyển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thức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miệng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xuống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dày</a:t>
            </a:r>
            <a:r>
              <a:rPr lang="en-US" sz="3200" dirty="0">
                <a:latin typeface="Times New Roman" pitchFamily="18" charset="0"/>
                <a:cs typeface="Times New Roman" pitchFamily="18" charset="0"/>
              </a:rPr>
              <a:t>.</a:t>
            </a:r>
          </a:p>
          <a:p>
            <a:pPr lvl="0"/>
            <a:r>
              <a:rPr lang="en-US" sz="3200" dirty="0" smtClean="0">
                <a:latin typeface="Times New Roman" pitchFamily="18" charset="0"/>
                <a:cs typeface="Times New Roman" pitchFamily="18" charset="0"/>
              </a:rPr>
              <a:t>d/ </a:t>
            </a:r>
            <a:r>
              <a:rPr lang="en-US" sz="3200" dirty="0" err="1" smtClean="0">
                <a:latin typeface="Times New Roman" pitchFamily="18" charset="0"/>
                <a:cs typeface="Times New Roman" pitchFamily="18" charset="0"/>
              </a:rPr>
              <a:t>Lấy</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carbon dioxide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thải</a:t>
            </a:r>
            <a:r>
              <a:rPr lang="en-US" sz="3200" dirty="0">
                <a:latin typeface="Times New Roman" pitchFamily="18" charset="0"/>
                <a:cs typeface="Times New Roman" pitchFamily="18" charset="0"/>
              </a:rPr>
              <a:t> oxygen ở </a:t>
            </a:r>
            <a:r>
              <a:rPr lang="en-US" sz="3200" dirty="0" err="1">
                <a:latin typeface="Times New Roman" pitchFamily="18" charset="0"/>
                <a:cs typeface="Times New Roman" pitchFamily="18" charset="0"/>
              </a:rPr>
              <a:t>thực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a:t>
            </a:r>
          </a:p>
        </p:txBody>
      </p:sp>
      <p:sp>
        <p:nvSpPr>
          <p:cNvPr id="18" name="Rectangle 17"/>
          <p:cNvSpPr/>
          <p:nvPr/>
        </p:nvSpPr>
        <p:spPr>
          <a:xfrm>
            <a:off x="5501165" y="4483779"/>
            <a:ext cx="6096000" cy="2062103"/>
          </a:xfrm>
          <a:prstGeom prst="rect">
            <a:avLst/>
          </a:prstGeom>
          <a:solidFill>
            <a:srgbClr val="FFFF00"/>
          </a:solidFill>
          <a:ln>
            <a:gradFill>
              <a:gsLst>
                <a:gs pos="0">
                  <a:srgbClr val="03D4A8"/>
                </a:gs>
                <a:gs pos="25000">
                  <a:srgbClr val="21D6E0"/>
                </a:gs>
                <a:gs pos="75000">
                  <a:srgbClr val="0087E6"/>
                </a:gs>
                <a:gs pos="100000">
                  <a:srgbClr val="005CBF"/>
                </a:gs>
              </a:gsLst>
              <a:lin ang="5400000" scaled="0"/>
            </a:gradFill>
          </a:ln>
        </p:spPr>
        <p:txBody>
          <a:bodyPr>
            <a:spAutoFit/>
          </a:bodyPr>
          <a:lstStyle/>
          <a:p>
            <a:r>
              <a:rPr lang="en-US" sz="3200">
                <a:latin typeface="Times New Roman" pitchFamily="18" charset="0"/>
                <a:cs typeface="Times New Roman" pitchFamily="18" charset="0"/>
              </a:rPr>
              <a:t>a/ trao đổi chất.</a:t>
            </a:r>
          </a:p>
          <a:p>
            <a:r>
              <a:rPr lang="en-US" sz="3200">
                <a:latin typeface="Times New Roman" pitchFamily="18" charset="0"/>
                <a:cs typeface="Times New Roman" pitchFamily="18" charset="0"/>
              </a:rPr>
              <a:t>b/ trao đổi chất.</a:t>
            </a:r>
          </a:p>
          <a:p>
            <a:r>
              <a:rPr lang="en-US" sz="3200">
                <a:latin typeface="Times New Roman" pitchFamily="18" charset="0"/>
                <a:cs typeface="Times New Roman" pitchFamily="18" charset="0"/>
              </a:rPr>
              <a:t>c/ không thuộc trao đổi chất.</a:t>
            </a:r>
          </a:p>
          <a:p>
            <a:r>
              <a:rPr lang="en-US" sz="3200">
                <a:latin typeface="Times New Roman" pitchFamily="18" charset="0"/>
                <a:cs typeface="Times New Roman" pitchFamily="18" charset="0"/>
              </a:rPr>
              <a:t>d/ trao đổi chất.</a:t>
            </a:r>
          </a:p>
        </p:txBody>
      </p:sp>
      <p:sp>
        <p:nvSpPr>
          <p:cNvPr id="19" name="Striped Right Arrow 18"/>
          <p:cNvSpPr/>
          <p:nvPr/>
        </p:nvSpPr>
        <p:spPr>
          <a:xfrm>
            <a:off x="4206240" y="5199253"/>
            <a:ext cx="1212551" cy="63115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383050" y="3087526"/>
            <a:ext cx="6623646" cy="1077218"/>
          </a:xfrm>
          <a:prstGeom prst="rect">
            <a:avLst/>
          </a:prstGeom>
        </p:spPr>
        <p:txBody>
          <a:bodyPr wrap="square">
            <a:spAutoFit/>
          </a:bodyPr>
          <a:lstStyle/>
          <a:p>
            <a:pPr lvl="0"/>
            <a:r>
              <a:rPr lang="en-US" sz="3200" smtClean="0">
                <a:latin typeface="Times New Roman" pitchFamily="18" charset="0"/>
                <a:cs typeface="Times New Roman" pitchFamily="18" charset="0"/>
              </a:rPr>
              <a:t>3/ Trao </a:t>
            </a:r>
            <a:r>
              <a:rPr lang="en-US" sz="3200">
                <a:latin typeface="Times New Roman" pitchFamily="18" charset="0"/>
                <a:cs typeface="Times New Roman" pitchFamily="18" charset="0"/>
              </a:rPr>
              <a:t>đổi chất ở sinh vật gồm những quá trình nào?</a:t>
            </a:r>
          </a:p>
        </p:txBody>
      </p:sp>
      <p:cxnSp>
        <p:nvCxnSpPr>
          <p:cNvPr id="24" name="Straight Arrow Connector 23"/>
          <p:cNvCxnSpPr/>
          <p:nvPr/>
        </p:nvCxnSpPr>
        <p:spPr>
          <a:xfrm flipH="1" flipV="1">
            <a:off x="2771336" y="3087526"/>
            <a:ext cx="435888" cy="1077218"/>
          </a:xfrm>
          <a:prstGeom prst="straightConnector1">
            <a:avLst/>
          </a:prstGeom>
          <a:ln w="133350">
            <a:tailEnd type="arrow"/>
          </a:ln>
        </p:spPr>
        <p:style>
          <a:lnRef idx="3">
            <a:schemeClr val="accent2"/>
          </a:lnRef>
          <a:fillRef idx="0">
            <a:schemeClr val="accent2"/>
          </a:fillRef>
          <a:effectRef idx="2">
            <a:schemeClr val="accent2"/>
          </a:effectRef>
          <a:fontRef idx="minor">
            <a:schemeClr val="tx1"/>
          </a:fontRef>
        </p:style>
      </p:cxnSp>
      <p:sp>
        <p:nvSpPr>
          <p:cNvPr id="26" name="Rectangle 25"/>
          <p:cNvSpPr/>
          <p:nvPr/>
        </p:nvSpPr>
        <p:spPr>
          <a:xfrm>
            <a:off x="5641251" y="5036826"/>
            <a:ext cx="4701655" cy="584775"/>
          </a:xfrm>
          <a:prstGeom prst="rect">
            <a:avLst/>
          </a:prstGeom>
        </p:spPr>
        <p:txBody>
          <a:bodyPr wrap="square">
            <a:spAutoFit/>
          </a:bodyPr>
          <a:lstStyle/>
          <a:p>
            <a:pPr lvl="0"/>
            <a:r>
              <a:rPr lang="en-US" sz="3200" b="1">
                <a:solidFill>
                  <a:srgbClr val="FF0000"/>
                </a:solidFill>
                <a:latin typeface="Times New Roman" pitchFamily="18" charset="0"/>
                <a:cs typeface="Times New Roman" pitchFamily="18" charset="0"/>
              </a:rPr>
              <a:t>Thế nào là trao đổi chất?</a:t>
            </a:r>
          </a:p>
        </p:txBody>
      </p:sp>
    </p:spTree>
    <p:extLst>
      <p:ext uri="{BB962C8B-B14F-4D97-AF65-F5344CB8AC3E}">
        <p14:creationId xmlns:p14="http://schemas.microsoft.com/office/powerpoint/2010/main" val="2414891502"/>
      </p:ext>
    </p:extLst>
  </p:cSld>
  <p:clrMapOvr>
    <a:masterClrMapping/>
  </p:clrMapOvr>
  <p:transition spd="slow">
    <p:wip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repeatCount="400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repeatCount="300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repeatCount="4000" fill="hold" nodeType="click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500" fill="hold"/>
                                        <p:tgtEl>
                                          <p:spTgt spid="24"/>
                                        </p:tgtEl>
                                        <p:attrNameLst>
                                          <p:attrName>ppt_x</p:attrName>
                                        </p:attrNameLst>
                                      </p:cBhvr>
                                      <p:tavLst>
                                        <p:tav tm="0">
                                          <p:val>
                                            <p:strVal val="#ppt_x"/>
                                          </p:val>
                                        </p:tav>
                                        <p:tav tm="100000">
                                          <p:val>
                                            <p:strVal val="#ppt_x"/>
                                          </p:val>
                                        </p:tav>
                                      </p:tavLst>
                                    </p:anim>
                                    <p:anim calcmode="lin" valueType="num">
                                      <p:cBhvr additive="base">
                                        <p:cTn id="5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additive="base">
                                        <p:cTn id="60" dur="500" fill="hold"/>
                                        <p:tgtEl>
                                          <p:spTgt spid="20"/>
                                        </p:tgtEl>
                                        <p:attrNameLst>
                                          <p:attrName>ppt_x</p:attrName>
                                        </p:attrNameLst>
                                      </p:cBhvr>
                                      <p:tavLst>
                                        <p:tav tm="0">
                                          <p:val>
                                            <p:strVal val="#ppt_x"/>
                                          </p:val>
                                        </p:tav>
                                        <p:tav tm="100000">
                                          <p:val>
                                            <p:strVal val="#ppt_x"/>
                                          </p:val>
                                        </p:tav>
                                      </p:tavLst>
                                    </p:anim>
                                    <p:anim calcmode="lin" valueType="num">
                                      <p:cBhvr additive="base">
                                        <p:cTn id="6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500" fill="hold"/>
                                        <p:tgtEl>
                                          <p:spTgt spid="21"/>
                                        </p:tgtEl>
                                        <p:attrNameLst>
                                          <p:attrName>ppt_x</p:attrName>
                                        </p:attrNameLst>
                                      </p:cBhvr>
                                      <p:tavLst>
                                        <p:tav tm="0">
                                          <p:val>
                                            <p:strVal val="#ppt_x"/>
                                          </p:val>
                                        </p:tav>
                                        <p:tav tm="100000">
                                          <p:val>
                                            <p:strVal val="#ppt_x"/>
                                          </p:val>
                                        </p:tav>
                                      </p:tavLst>
                                    </p:anim>
                                    <p:anim calcmode="lin" valueType="num">
                                      <p:cBhvr additive="base">
                                        <p:cTn id="6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xit" presetSubtype="4" fill="hold" grpId="1" nodeType="clickEffect">
                                  <p:stCondLst>
                                    <p:cond delay="0"/>
                                  </p:stCondLst>
                                  <p:childTnLst>
                                    <p:anim calcmode="lin" valueType="num">
                                      <p:cBhvr additive="base">
                                        <p:cTn id="71" dur="500"/>
                                        <p:tgtEl>
                                          <p:spTgt spid="2"/>
                                        </p:tgtEl>
                                        <p:attrNameLst>
                                          <p:attrName>ppt_x</p:attrName>
                                        </p:attrNameLst>
                                      </p:cBhvr>
                                      <p:tavLst>
                                        <p:tav tm="0">
                                          <p:val>
                                            <p:strVal val="ppt_x"/>
                                          </p:val>
                                        </p:tav>
                                        <p:tav tm="100000">
                                          <p:val>
                                            <p:strVal val="ppt_x"/>
                                          </p:val>
                                        </p:tav>
                                      </p:tavLst>
                                    </p:anim>
                                    <p:anim calcmode="lin" valueType="num">
                                      <p:cBhvr additive="base">
                                        <p:cTn id="72" dur="500"/>
                                        <p:tgtEl>
                                          <p:spTgt spid="2"/>
                                        </p:tgtEl>
                                        <p:attrNameLst>
                                          <p:attrName>ppt_y</p:attrName>
                                        </p:attrNameLst>
                                      </p:cBhvr>
                                      <p:tavLst>
                                        <p:tav tm="0">
                                          <p:val>
                                            <p:strVal val="ppt_y"/>
                                          </p:val>
                                        </p:tav>
                                        <p:tav tm="100000">
                                          <p:val>
                                            <p:strVal val="1+ppt_h/2"/>
                                          </p:val>
                                        </p:tav>
                                      </p:tavLst>
                                    </p:anim>
                                    <p:set>
                                      <p:cBhvr>
                                        <p:cTn id="73" dur="1" fill="hold">
                                          <p:stCondLst>
                                            <p:cond delay="499"/>
                                          </p:stCondLst>
                                        </p:cTn>
                                        <p:tgtEl>
                                          <p:spTgt spid="2"/>
                                        </p:tgtEl>
                                        <p:attrNameLst>
                                          <p:attrName>style.visibility</p:attrName>
                                        </p:attrNameLst>
                                      </p:cBhvr>
                                      <p:to>
                                        <p:strVal val="hidden"/>
                                      </p:to>
                                    </p:set>
                                  </p:childTnLst>
                                </p:cTn>
                              </p:par>
                              <p:par>
                                <p:cTn id="74" presetID="2" presetClass="exit" presetSubtype="4" fill="hold" grpId="1" nodeType="withEffect">
                                  <p:stCondLst>
                                    <p:cond delay="0"/>
                                  </p:stCondLst>
                                  <p:childTnLst>
                                    <p:anim calcmode="lin" valueType="num">
                                      <p:cBhvr additive="base">
                                        <p:cTn id="75" dur="500"/>
                                        <p:tgtEl>
                                          <p:spTgt spid="14"/>
                                        </p:tgtEl>
                                        <p:attrNameLst>
                                          <p:attrName>ppt_x</p:attrName>
                                        </p:attrNameLst>
                                      </p:cBhvr>
                                      <p:tavLst>
                                        <p:tav tm="0">
                                          <p:val>
                                            <p:strVal val="ppt_x"/>
                                          </p:val>
                                        </p:tav>
                                        <p:tav tm="100000">
                                          <p:val>
                                            <p:strVal val="ppt_x"/>
                                          </p:val>
                                        </p:tav>
                                      </p:tavLst>
                                    </p:anim>
                                    <p:anim calcmode="lin" valueType="num">
                                      <p:cBhvr additive="base">
                                        <p:cTn id="76" dur="500"/>
                                        <p:tgtEl>
                                          <p:spTgt spid="14"/>
                                        </p:tgtEl>
                                        <p:attrNameLst>
                                          <p:attrName>ppt_y</p:attrName>
                                        </p:attrNameLst>
                                      </p:cBhvr>
                                      <p:tavLst>
                                        <p:tav tm="0">
                                          <p:val>
                                            <p:strVal val="ppt_y"/>
                                          </p:val>
                                        </p:tav>
                                        <p:tav tm="100000">
                                          <p:val>
                                            <p:strVal val="1+ppt_h/2"/>
                                          </p:val>
                                        </p:tav>
                                      </p:tavLst>
                                    </p:anim>
                                    <p:set>
                                      <p:cBhvr>
                                        <p:cTn id="77" dur="1" fill="hold">
                                          <p:stCondLst>
                                            <p:cond delay="499"/>
                                          </p:stCondLst>
                                        </p:cTn>
                                        <p:tgtEl>
                                          <p:spTgt spid="14"/>
                                        </p:tgtEl>
                                        <p:attrNameLst>
                                          <p:attrName>style.visibility</p:attrName>
                                        </p:attrNameLst>
                                      </p:cBhvr>
                                      <p:to>
                                        <p:strVal val="hidden"/>
                                      </p:to>
                                    </p:set>
                                  </p:childTnLst>
                                </p:cTn>
                              </p:par>
                              <p:par>
                                <p:cTn id="78" presetID="2" presetClass="exit" presetSubtype="4" fill="hold" grpId="1" nodeType="withEffect">
                                  <p:stCondLst>
                                    <p:cond delay="0"/>
                                  </p:stCondLst>
                                  <p:childTnLst>
                                    <p:anim calcmode="lin" valueType="num">
                                      <p:cBhvr additive="base">
                                        <p:cTn id="79" dur="500"/>
                                        <p:tgtEl>
                                          <p:spTgt spid="21"/>
                                        </p:tgtEl>
                                        <p:attrNameLst>
                                          <p:attrName>ppt_x</p:attrName>
                                        </p:attrNameLst>
                                      </p:cBhvr>
                                      <p:tavLst>
                                        <p:tav tm="0">
                                          <p:val>
                                            <p:strVal val="ppt_x"/>
                                          </p:val>
                                        </p:tav>
                                        <p:tav tm="100000">
                                          <p:val>
                                            <p:strVal val="ppt_x"/>
                                          </p:val>
                                        </p:tav>
                                      </p:tavLst>
                                    </p:anim>
                                    <p:anim calcmode="lin" valueType="num">
                                      <p:cBhvr additive="base">
                                        <p:cTn id="80" dur="500"/>
                                        <p:tgtEl>
                                          <p:spTgt spid="21"/>
                                        </p:tgtEl>
                                        <p:attrNameLst>
                                          <p:attrName>ppt_y</p:attrName>
                                        </p:attrNameLst>
                                      </p:cBhvr>
                                      <p:tavLst>
                                        <p:tav tm="0">
                                          <p:val>
                                            <p:strVal val="ppt_y"/>
                                          </p:val>
                                        </p:tav>
                                        <p:tav tm="100000">
                                          <p:val>
                                            <p:strVal val="1+ppt_h/2"/>
                                          </p:val>
                                        </p:tav>
                                      </p:tavLst>
                                    </p:anim>
                                    <p:set>
                                      <p:cBhvr>
                                        <p:cTn id="81" dur="1" fill="hold">
                                          <p:stCondLst>
                                            <p:cond delay="499"/>
                                          </p:stCondLst>
                                        </p:cTn>
                                        <p:tgtEl>
                                          <p:spTgt spid="21"/>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additive="base">
                                        <p:cTn id="86" dur="500" fill="hold"/>
                                        <p:tgtEl>
                                          <p:spTgt spid="16"/>
                                        </p:tgtEl>
                                        <p:attrNameLst>
                                          <p:attrName>ppt_x</p:attrName>
                                        </p:attrNameLst>
                                      </p:cBhvr>
                                      <p:tavLst>
                                        <p:tav tm="0">
                                          <p:val>
                                            <p:strVal val="#ppt_x"/>
                                          </p:val>
                                        </p:tav>
                                        <p:tav tm="100000">
                                          <p:val>
                                            <p:strVal val="#ppt_x"/>
                                          </p:val>
                                        </p:tav>
                                      </p:tavLst>
                                    </p:anim>
                                    <p:anim calcmode="lin" valueType="num">
                                      <p:cBhvr additive="base">
                                        <p:cTn id="8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additive="base">
                                        <p:cTn id="92" dur="500" fill="hold"/>
                                        <p:tgtEl>
                                          <p:spTgt spid="19"/>
                                        </p:tgtEl>
                                        <p:attrNameLst>
                                          <p:attrName>ppt_x</p:attrName>
                                        </p:attrNameLst>
                                      </p:cBhvr>
                                      <p:tavLst>
                                        <p:tav tm="0">
                                          <p:val>
                                            <p:strVal val="#ppt_x"/>
                                          </p:val>
                                        </p:tav>
                                        <p:tav tm="100000">
                                          <p:val>
                                            <p:strVal val="#ppt_x"/>
                                          </p:val>
                                        </p:tav>
                                      </p:tavLst>
                                    </p:anim>
                                    <p:anim calcmode="lin" valueType="num">
                                      <p:cBhvr additive="base">
                                        <p:cTn id="9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18"/>
                                        </p:tgtEl>
                                        <p:attrNameLst>
                                          <p:attrName>style.visibility</p:attrName>
                                        </p:attrNameLst>
                                      </p:cBhvr>
                                      <p:to>
                                        <p:strVal val="visible"/>
                                      </p:to>
                                    </p:set>
                                    <p:anim calcmode="lin" valueType="num">
                                      <p:cBhvr additive="base">
                                        <p:cTn id="98" dur="500" fill="hold"/>
                                        <p:tgtEl>
                                          <p:spTgt spid="18"/>
                                        </p:tgtEl>
                                        <p:attrNameLst>
                                          <p:attrName>ppt_x</p:attrName>
                                        </p:attrNameLst>
                                      </p:cBhvr>
                                      <p:tavLst>
                                        <p:tav tm="0">
                                          <p:val>
                                            <p:strVal val="#ppt_x"/>
                                          </p:val>
                                        </p:tav>
                                        <p:tav tm="100000">
                                          <p:val>
                                            <p:strVal val="#ppt_x"/>
                                          </p:val>
                                        </p:tav>
                                      </p:tavLst>
                                    </p:anim>
                                    <p:anim calcmode="lin" valueType="num">
                                      <p:cBhvr additive="base">
                                        <p:cTn id="9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xit" presetSubtype="4" fill="hold" grpId="1" nodeType="clickEffect">
                                  <p:stCondLst>
                                    <p:cond delay="0"/>
                                  </p:stCondLst>
                                  <p:childTnLst>
                                    <p:anim calcmode="lin" valueType="num">
                                      <p:cBhvr additive="base">
                                        <p:cTn id="103" dur="500"/>
                                        <p:tgtEl>
                                          <p:spTgt spid="18"/>
                                        </p:tgtEl>
                                        <p:attrNameLst>
                                          <p:attrName>ppt_x</p:attrName>
                                        </p:attrNameLst>
                                      </p:cBhvr>
                                      <p:tavLst>
                                        <p:tav tm="0">
                                          <p:val>
                                            <p:strVal val="ppt_x"/>
                                          </p:val>
                                        </p:tav>
                                        <p:tav tm="100000">
                                          <p:val>
                                            <p:strVal val="ppt_x"/>
                                          </p:val>
                                        </p:tav>
                                      </p:tavLst>
                                    </p:anim>
                                    <p:anim calcmode="lin" valueType="num">
                                      <p:cBhvr additive="base">
                                        <p:cTn id="104" dur="500"/>
                                        <p:tgtEl>
                                          <p:spTgt spid="18"/>
                                        </p:tgtEl>
                                        <p:attrNameLst>
                                          <p:attrName>ppt_y</p:attrName>
                                        </p:attrNameLst>
                                      </p:cBhvr>
                                      <p:tavLst>
                                        <p:tav tm="0">
                                          <p:val>
                                            <p:strVal val="ppt_y"/>
                                          </p:val>
                                        </p:tav>
                                        <p:tav tm="100000">
                                          <p:val>
                                            <p:strVal val="1+ppt_h/2"/>
                                          </p:val>
                                        </p:tav>
                                      </p:tavLst>
                                    </p:anim>
                                    <p:set>
                                      <p:cBhvr>
                                        <p:cTn id="105" dur="1" fill="hold">
                                          <p:stCondLst>
                                            <p:cond delay="499"/>
                                          </p:stCondLst>
                                        </p:cTn>
                                        <p:tgtEl>
                                          <p:spTgt spid="18"/>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21" presetClass="entr" presetSubtype="1" fill="hold" grpId="0" nodeType="clickEffect">
                                  <p:stCondLst>
                                    <p:cond delay="0"/>
                                  </p:stCondLst>
                                  <p:childTnLst>
                                    <p:set>
                                      <p:cBhvr>
                                        <p:cTn id="109" dur="1" fill="hold">
                                          <p:stCondLst>
                                            <p:cond delay="0"/>
                                          </p:stCondLst>
                                        </p:cTn>
                                        <p:tgtEl>
                                          <p:spTgt spid="26"/>
                                        </p:tgtEl>
                                        <p:attrNameLst>
                                          <p:attrName>style.visibility</p:attrName>
                                        </p:attrNameLst>
                                      </p:cBhvr>
                                      <p:to>
                                        <p:strVal val="visible"/>
                                      </p:to>
                                    </p:set>
                                    <p:animEffect transition="in" filter="wheel(1)">
                                      <p:cBhvr>
                                        <p:cTn id="110"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2" grpId="1"/>
      <p:bldP spid="5" grpId="0" animBg="1"/>
      <p:bldP spid="13" grpId="0" animBg="1"/>
      <p:bldP spid="7" grpId="0" animBg="1"/>
      <p:bldP spid="17" grpId="0" animBg="1"/>
      <p:bldP spid="14" grpId="0"/>
      <p:bldP spid="14" grpId="1"/>
      <p:bldP spid="20" grpId="0" animBg="1"/>
      <p:bldP spid="16" grpId="0"/>
      <p:bldP spid="18" grpId="0" animBg="1"/>
      <p:bldP spid="18" grpId="1" animBg="1"/>
      <p:bldP spid="19" grpId="0" animBg="1"/>
      <p:bldP spid="21" grpId="0"/>
      <p:bldP spid="21" grpId="1"/>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6280" y="416256"/>
            <a:ext cx="6550920" cy="1077218"/>
          </a:xfrm>
          <a:prstGeom prst="rect">
            <a:avLst/>
          </a:prstGeom>
        </p:spPr>
        <p:txBody>
          <a:bodyPr wrap="square">
            <a:spAutoFit/>
          </a:bodyPr>
          <a:lstStyle/>
          <a:p>
            <a:pPr lvl="0"/>
            <a:r>
              <a:rPr lang="en-US" sz="3200" b="1" smtClean="0">
                <a:latin typeface="Times New Roman" pitchFamily="18" charset="0"/>
                <a:cs typeface="Times New Roman" pitchFamily="18" charset="0"/>
              </a:rPr>
              <a:t>3/ Thế </a:t>
            </a:r>
            <a:r>
              <a:rPr lang="en-US" sz="3200" b="1">
                <a:latin typeface="Times New Roman" pitchFamily="18" charset="0"/>
                <a:cs typeface="Times New Roman" pitchFamily="18" charset="0"/>
              </a:rPr>
              <a:t>nào là quá trình chuyển hoá các chất trong tế bào? Cho ví dụ.</a:t>
            </a:r>
            <a:endParaRPr lang="en-US" sz="3200">
              <a:latin typeface="Times New Roman" pitchFamily="18" charset="0"/>
              <a:cs typeface="Times New Roman" pitchFamily="18" charset="0"/>
            </a:endParaRPr>
          </a:p>
        </p:txBody>
      </p:sp>
      <p:sp>
        <p:nvSpPr>
          <p:cNvPr id="28" name="Rectangle 27"/>
          <p:cNvSpPr/>
          <p:nvPr/>
        </p:nvSpPr>
        <p:spPr>
          <a:xfrm>
            <a:off x="5336279" y="1708394"/>
            <a:ext cx="6311769" cy="5016758"/>
          </a:xfrm>
          <a:prstGeom prst="rect">
            <a:avLst/>
          </a:prstGeom>
        </p:spPr>
        <p:txBody>
          <a:bodyPr wrap="square">
            <a:spAutoFit/>
          </a:bodyPr>
          <a:lstStyle/>
          <a:p>
            <a:pPr algn="just"/>
            <a:r>
              <a:rPr lang="en-US" sz="3200" smtClean="0">
                <a:latin typeface="Times New Roman" pitchFamily="18" charset="0"/>
                <a:cs typeface="Times New Roman" pitchFamily="18" charset="0"/>
              </a:rPr>
              <a:t>- </a:t>
            </a:r>
            <a:r>
              <a:rPr lang="en-US" sz="3200" b="1" smtClean="0">
                <a:latin typeface="Times New Roman" pitchFamily="18" charset="0"/>
                <a:cs typeface="Times New Roman" pitchFamily="18" charset="0"/>
              </a:rPr>
              <a:t>Chuyển </a:t>
            </a:r>
            <a:r>
              <a:rPr lang="en-US" sz="3200" b="1">
                <a:latin typeface="Times New Roman" pitchFamily="18" charset="0"/>
                <a:cs typeface="Times New Roman" pitchFamily="18" charset="0"/>
              </a:rPr>
              <a:t>hoá các chất </a:t>
            </a:r>
            <a:r>
              <a:rPr lang="en-US" sz="3200">
                <a:latin typeface="Times New Roman" pitchFamily="18" charset="0"/>
                <a:cs typeface="Times New Roman" pitchFamily="18" charset="0"/>
              </a:rPr>
              <a:t>trong tế bào là tập hợp tất cả các phản ứng hoá học diễn ra trong tế bào, được thể hiện qua quá trình tổng hợp và phân giải các chất.</a:t>
            </a:r>
          </a:p>
          <a:p>
            <a:pPr algn="just"/>
            <a:r>
              <a:rPr lang="en-US" sz="3200" smtClean="0">
                <a:latin typeface="Times New Roman" pitchFamily="18" charset="0"/>
                <a:cs typeface="Times New Roman" pitchFamily="18" charset="0"/>
              </a:rPr>
              <a:t>- </a:t>
            </a:r>
            <a:r>
              <a:rPr lang="en-US" sz="3200" b="1" u="sng" smtClean="0">
                <a:latin typeface="Times New Roman" pitchFamily="18" charset="0"/>
                <a:cs typeface="Times New Roman" pitchFamily="18" charset="0"/>
              </a:rPr>
              <a:t>Ví </a:t>
            </a:r>
            <a:r>
              <a:rPr lang="en-US" sz="3200" b="1" u="sng">
                <a:latin typeface="Times New Roman" pitchFamily="18" charset="0"/>
                <a:cs typeface="Times New Roman" pitchFamily="18" charset="0"/>
              </a:rPr>
              <a:t>dụ: </a:t>
            </a:r>
            <a:r>
              <a:rPr lang="en-US" sz="3200">
                <a:latin typeface="Times New Roman" pitchFamily="18" charset="0"/>
                <a:cs typeface="Times New Roman" pitchFamily="18" charset="0"/>
              </a:rPr>
              <a:t>Tổng hợp đường glucose từ nước và carbon dioxide trong quá trình quang hợp ở thực vật; phân giải đường glucose trong quá trình hô hấp tế bào.</a:t>
            </a:r>
          </a:p>
        </p:txBody>
      </p:sp>
      <p:pic>
        <p:nvPicPr>
          <p:cNvPr id="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842" y="87298"/>
            <a:ext cx="4651256" cy="2571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842" y="2658786"/>
            <a:ext cx="4651256" cy="222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842" y="4896575"/>
            <a:ext cx="4749730" cy="1828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8235878"/>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applause.wav"/>
          </p:stSnd>
        </p:sndAc>
      </p:transition>
    </mc:Choice>
    <mc:Fallback xmlns="">
      <p:transition spd="med">
        <p:fade/>
        <p:sndAc>
          <p:stSnd>
            <p:snd r:embed="rId6"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heel(1)">
                                      <p:cBhvr>
                                        <p:cTn id="7" dur="2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heel(1)">
                                      <p:cBhvr>
                                        <p:cTn id="12" dur="20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8">
                                            <p:txEl>
                                              <p:pRg st="0" end="0"/>
                                            </p:txEl>
                                          </p:spTgt>
                                        </p:tgtEl>
                                        <p:attrNameLst>
                                          <p:attrName>style.visibility</p:attrName>
                                        </p:attrNameLst>
                                      </p:cBhvr>
                                      <p:to>
                                        <p:strVal val="visible"/>
                                      </p:to>
                                    </p:set>
                                    <p:anim calcmode="lin" valueType="num">
                                      <p:cBhvr additive="base">
                                        <p:cTn id="23"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8">
                                            <p:txEl>
                                              <p:pRg st="1" end="1"/>
                                            </p:txEl>
                                          </p:spTgt>
                                        </p:tgtEl>
                                        <p:attrNameLst>
                                          <p:attrName>style.visibility</p:attrName>
                                        </p:attrNameLst>
                                      </p:cBhvr>
                                      <p:to>
                                        <p:strVal val="visible"/>
                                      </p:to>
                                    </p:set>
                                    <p:animEffect transition="in" filter="barn(inVertical)">
                                      <p:cBhvr>
                                        <p:cTn id="29" dur="500"/>
                                        <p:tgtEl>
                                          <p:spTgt spid="28">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additive="base">
                                        <p:cTn id="34" dur="500" fill="hold"/>
                                        <p:tgtEl>
                                          <p:spTgt spid="34"/>
                                        </p:tgtEl>
                                        <p:attrNameLst>
                                          <p:attrName>ppt_x</p:attrName>
                                        </p:attrNameLst>
                                      </p:cBhvr>
                                      <p:tavLst>
                                        <p:tav tm="0">
                                          <p:val>
                                            <p:strVal val="#ppt_x"/>
                                          </p:val>
                                        </p:tav>
                                        <p:tav tm="100000">
                                          <p:val>
                                            <p:strVal val="#ppt_x"/>
                                          </p:val>
                                        </p:tav>
                                      </p:tavLst>
                                    </p:anim>
                                    <p:anim calcmode="lin" valueType="num">
                                      <p:cBhvr additive="base">
                                        <p:cTn id="35"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815771" y="101602"/>
            <a:ext cx="8301940" cy="52251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Times New Roman" pitchFamily="18" charset="0"/>
                <a:cs typeface="Times New Roman" pitchFamily="18" charset="0"/>
              </a:rPr>
              <a:t>B/ HÌNH THÀNH KIẾN THỨC</a:t>
            </a:r>
            <a:endParaRPr lang="en-US" sz="3200" b="1">
              <a:solidFill>
                <a:srgbClr val="FF0000"/>
              </a:solidFill>
              <a:latin typeface="Times New Roman" pitchFamily="18" charset="0"/>
              <a:cs typeface="Times New Roman" pitchFamily="18" charset="0"/>
            </a:endParaRPr>
          </a:p>
        </p:txBody>
      </p:sp>
      <p:sp>
        <p:nvSpPr>
          <p:cNvPr id="2" name="TextBox 1"/>
          <p:cNvSpPr txBox="1"/>
          <p:nvPr/>
        </p:nvSpPr>
        <p:spPr>
          <a:xfrm>
            <a:off x="409433" y="718997"/>
            <a:ext cx="10708278" cy="1077218"/>
          </a:xfrm>
          <a:prstGeom prst="rect">
            <a:avLst/>
          </a:prstGeom>
          <a:noFill/>
        </p:spPr>
        <p:txBody>
          <a:bodyPr wrap="square" rtlCol="0">
            <a:spAutoFit/>
          </a:bodyPr>
          <a:lstStyle/>
          <a:p>
            <a:r>
              <a:rPr lang="en-US" sz="3200" b="1" smtClean="0">
                <a:solidFill>
                  <a:srgbClr val="FF0000"/>
                </a:solidFill>
                <a:latin typeface="Times New Roman" pitchFamily="18" charset="0"/>
                <a:cs typeface="Times New Roman" pitchFamily="18" charset="0"/>
              </a:rPr>
              <a:t>1/ Khái niệm trao đổi chất và chuyển hóa năng lượng ở cơ thể sinh vật</a:t>
            </a:r>
            <a:endParaRPr lang="en-US" sz="3200" b="1">
              <a:solidFill>
                <a:srgbClr val="FF0000"/>
              </a:solidFill>
              <a:latin typeface="Times New Roman" pitchFamily="18" charset="0"/>
              <a:cs typeface="Times New Roman" pitchFamily="18" charset="0"/>
            </a:endParaRPr>
          </a:p>
        </p:txBody>
      </p:sp>
      <p:sp>
        <p:nvSpPr>
          <p:cNvPr id="9" name="TextBox 8"/>
          <p:cNvSpPr txBox="1"/>
          <p:nvPr/>
        </p:nvSpPr>
        <p:spPr>
          <a:xfrm>
            <a:off x="709684" y="1706793"/>
            <a:ext cx="6395622" cy="584775"/>
          </a:xfrm>
          <a:prstGeom prst="rect">
            <a:avLst/>
          </a:prstGeom>
          <a:noFill/>
        </p:spPr>
        <p:txBody>
          <a:bodyPr wrap="square" rtlCol="0">
            <a:spAutoFit/>
          </a:bodyPr>
          <a:lstStyle/>
          <a:p>
            <a:r>
              <a:rPr lang="en-US" sz="3200" b="1" smtClean="0">
                <a:solidFill>
                  <a:srgbClr val="006600"/>
                </a:solidFill>
                <a:latin typeface="Times New Roman" pitchFamily="18" charset="0"/>
                <a:cs typeface="Times New Roman" pitchFamily="18" charset="0"/>
              </a:rPr>
              <a:t>* Khái niệm trao đổi chất:</a:t>
            </a:r>
            <a:endParaRPr lang="en-US" sz="3200" b="1">
              <a:solidFill>
                <a:srgbClr val="006600"/>
              </a:solidFill>
              <a:latin typeface="Times New Roman" pitchFamily="18" charset="0"/>
              <a:cs typeface="Times New Roman" pitchFamily="18" charset="0"/>
            </a:endParaRPr>
          </a:p>
        </p:txBody>
      </p:sp>
      <p:sp>
        <p:nvSpPr>
          <p:cNvPr id="13" name="TextBox 12"/>
          <p:cNvSpPr txBox="1"/>
          <p:nvPr/>
        </p:nvSpPr>
        <p:spPr>
          <a:xfrm>
            <a:off x="5636529" y="2853722"/>
            <a:ext cx="6291617" cy="3046988"/>
          </a:xfrm>
          <a:prstGeom prst="rect">
            <a:avLst/>
          </a:prstGeom>
          <a:noFill/>
        </p:spPr>
        <p:txBody>
          <a:bodyPr wrap="square" rtlCol="0">
            <a:spAutoFit/>
          </a:bodyPr>
          <a:lstStyle/>
          <a:p>
            <a:pPr algn="just"/>
            <a:r>
              <a:rPr lang="en-US" sz="3200" smtClean="0">
                <a:latin typeface="Times New Roman" pitchFamily="18" charset="0"/>
                <a:cs typeface="Times New Roman" pitchFamily="18" charset="0"/>
              </a:rPr>
              <a:t>     Trao </a:t>
            </a:r>
            <a:r>
              <a:rPr lang="en-US" sz="3200">
                <a:latin typeface="Times New Roman" pitchFamily="18" charset="0"/>
                <a:cs typeface="Times New Roman" pitchFamily="18" charset="0"/>
              </a:rPr>
              <a:t>đổi chất ở sinh vật là quá trình cơ thể sinh vật lấy các chất từ môi trường cung cấp cho quá trình chuyển hoá trong tế bào, đồng thời thải các chất không cần thiết ra ngoài môi trường.</a:t>
            </a:r>
          </a:p>
        </p:txBody>
      </p:sp>
      <p:pic>
        <p:nvPicPr>
          <p:cNvPr id="14" name="Picture 13"/>
          <p:cNvPicPr/>
          <p:nvPr/>
        </p:nvPicPr>
        <p:blipFill>
          <a:blip r:embed="rId3"/>
          <a:stretch>
            <a:fillRect/>
          </a:stretch>
        </p:blipFill>
        <p:spPr>
          <a:xfrm>
            <a:off x="695616" y="2493741"/>
            <a:ext cx="4531058" cy="3738243"/>
          </a:xfrm>
          <a:prstGeom prst="rect">
            <a:avLst/>
          </a:prstGeom>
        </p:spPr>
      </p:pic>
      <p:sp>
        <p:nvSpPr>
          <p:cNvPr id="4" name="AutoShape 2" descr="10 Biện pháp rèn chữ viết cho học sinh Tiểu Học hiệu quả - Một số biện pháp  rèn chữ đẹp cho học sinh Tiểu Học - VnDoc.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8667" y="1999180"/>
            <a:ext cx="822297" cy="745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9773892"/>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himes.wav"/>
          </p:stSnd>
        </p:sndAc>
      </p:transition>
    </mc:Choice>
    <mc:Fallback xmlns="">
      <p:transition spd="slow">
        <p:circl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815771" y="101602"/>
            <a:ext cx="8301940" cy="52251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Times New Roman" pitchFamily="18" charset="0"/>
                <a:cs typeface="Times New Roman" pitchFamily="18" charset="0"/>
              </a:rPr>
              <a:t>B/ HÌNH THÀNH KIẾN THỨC</a:t>
            </a:r>
            <a:endParaRPr lang="en-US" sz="3200" b="1">
              <a:solidFill>
                <a:srgbClr val="FF0000"/>
              </a:solidFill>
              <a:latin typeface="Times New Roman" pitchFamily="18" charset="0"/>
              <a:cs typeface="Times New Roman" pitchFamily="18" charset="0"/>
            </a:endParaRPr>
          </a:p>
        </p:txBody>
      </p:sp>
      <p:sp>
        <p:nvSpPr>
          <p:cNvPr id="2" name="TextBox 1"/>
          <p:cNvSpPr txBox="1"/>
          <p:nvPr/>
        </p:nvSpPr>
        <p:spPr>
          <a:xfrm>
            <a:off x="409433" y="718997"/>
            <a:ext cx="10708278" cy="1077218"/>
          </a:xfrm>
          <a:prstGeom prst="rect">
            <a:avLst/>
          </a:prstGeom>
          <a:noFill/>
        </p:spPr>
        <p:txBody>
          <a:bodyPr wrap="square" rtlCol="0">
            <a:spAutoFit/>
          </a:bodyPr>
          <a:lstStyle/>
          <a:p>
            <a:r>
              <a:rPr lang="en-US" sz="3200" b="1" smtClean="0">
                <a:solidFill>
                  <a:srgbClr val="FF0000"/>
                </a:solidFill>
                <a:latin typeface="Times New Roman" pitchFamily="18" charset="0"/>
                <a:cs typeface="Times New Roman" pitchFamily="18" charset="0"/>
              </a:rPr>
              <a:t>1/ Khái niệm trao đổi chất và chuyển hóa năng lượng ở cơ thể sinh vật</a:t>
            </a:r>
            <a:endParaRPr lang="en-US" sz="3200" b="1">
              <a:solidFill>
                <a:srgbClr val="FF0000"/>
              </a:solidFill>
              <a:latin typeface="Times New Roman" pitchFamily="18" charset="0"/>
              <a:cs typeface="Times New Roman" pitchFamily="18" charset="0"/>
            </a:endParaRPr>
          </a:p>
        </p:txBody>
      </p:sp>
      <p:sp>
        <p:nvSpPr>
          <p:cNvPr id="9" name="TextBox 8"/>
          <p:cNvSpPr txBox="1"/>
          <p:nvPr/>
        </p:nvSpPr>
        <p:spPr>
          <a:xfrm>
            <a:off x="709684" y="1706793"/>
            <a:ext cx="8202988" cy="584775"/>
          </a:xfrm>
          <a:prstGeom prst="rect">
            <a:avLst/>
          </a:prstGeom>
          <a:noFill/>
        </p:spPr>
        <p:txBody>
          <a:bodyPr wrap="square" rtlCol="0">
            <a:spAutoFit/>
          </a:bodyPr>
          <a:lstStyle/>
          <a:p>
            <a:r>
              <a:rPr lang="en-US" sz="3200" b="1" smtClean="0">
                <a:solidFill>
                  <a:srgbClr val="006600"/>
                </a:solidFill>
                <a:latin typeface="Times New Roman" pitchFamily="18" charset="0"/>
                <a:cs typeface="Times New Roman" pitchFamily="18" charset="0"/>
              </a:rPr>
              <a:t>* Khái niệm chuyển hóa năng lượng:</a:t>
            </a:r>
            <a:endParaRPr lang="en-US" sz="3200" b="1">
              <a:solidFill>
                <a:srgbClr val="006600"/>
              </a:solidFill>
              <a:latin typeface="Times New Roman" pitchFamily="18" charset="0"/>
              <a:cs typeface="Times New Roman" pitchFamily="18" charset="0"/>
            </a:endParaRPr>
          </a:p>
        </p:txBody>
      </p:sp>
      <p:sp>
        <p:nvSpPr>
          <p:cNvPr id="13" name="TextBox 12"/>
          <p:cNvSpPr txBox="1"/>
          <p:nvPr/>
        </p:nvSpPr>
        <p:spPr>
          <a:xfrm>
            <a:off x="5051006" y="2343803"/>
            <a:ext cx="6977574" cy="4308872"/>
          </a:xfrm>
          <a:prstGeom prst="rect">
            <a:avLst/>
          </a:prstGeom>
          <a:noFill/>
        </p:spPr>
        <p:txBody>
          <a:bodyPr wrap="square" rtlCol="0">
            <a:spAutoFit/>
          </a:bodyPr>
          <a:lstStyle/>
          <a:p>
            <a:pPr>
              <a:spcBef>
                <a:spcPts val="600"/>
              </a:spcBef>
              <a:spcAft>
                <a:spcPts val="600"/>
              </a:spcAft>
            </a:pPr>
            <a:r>
              <a:rPr lang="en-US" sz="3200" dirty="0" smtClean="0">
                <a:latin typeface="Times New Roman" pitchFamily="18" charset="0"/>
                <a:cs typeface="Times New Roman" pitchFamily="18" charset="0"/>
              </a:rPr>
              <a:t>H4</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chuyển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a:t>
            </a:r>
          </a:p>
          <a:p>
            <a:pPr>
              <a:spcBef>
                <a:spcPts val="600"/>
              </a:spcBef>
              <a:spcAft>
                <a:spcPts val="600"/>
              </a:spcAft>
            </a:pPr>
            <a:r>
              <a:rPr lang="en-US" sz="3200" dirty="0">
                <a:latin typeface="Times New Roman" pitchFamily="18" charset="0"/>
                <a:cs typeface="Times New Roman" pitchFamily="18" charset="0"/>
              </a:rPr>
              <a:t>H5/ </a:t>
            </a:r>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đổi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chuyển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a:t>
            </a:r>
          </a:p>
          <a:p>
            <a:pPr>
              <a:spcBef>
                <a:spcPts val="600"/>
              </a:spcBef>
              <a:spcAft>
                <a:spcPts val="600"/>
              </a:spcAft>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-&gt; </a:t>
            </a:r>
            <a:r>
              <a:rPr lang="en-US" sz="3200" dirty="0" err="1">
                <a:latin typeface="Times New Roman" pitchFamily="18" charset="0"/>
                <a:cs typeface="Times New Roman" pitchFamily="18" charset="0"/>
              </a:rPr>
              <a:t>Hoá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a:p>
            <a:pPr>
              <a:spcBef>
                <a:spcPts val="600"/>
              </a:spcBef>
              <a:spcAft>
                <a:spcPts val="600"/>
              </a:spcAft>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-&gt; </a:t>
            </a:r>
            <a:r>
              <a:rPr lang="en-US" sz="3200" dirty="0" err="1">
                <a:latin typeface="Times New Roman" pitchFamily="18" charset="0"/>
                <a:cs typeface="Times New Roman" pitchFamily="18" charset="0"/>
              </a:rPr>
              <a:t>Nhiệt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a:p>
            <a:pPr>
              <a:spcBef>
                <a:spcPts val="600"/>
              </a:spcBef>
              <a:spcAft>
                <a:spcPts val="600"/>
              </a:spcAft>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-&gt; </a:t>
            </a:r>
            <a:r>
              <a:rPr lang="en-US" sz="3200" dirty="0" err="1">
                <a:latin typeface="Times New Roman" pitchFamily="18" charset="0"/>
                <a:cs typeface="Times New Roman" pitchFamily="18" charset="0"/>
              </a:rPr>
              <a:t>Nhiệt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a:p>
            <a:pPr>
              <a:spcBef>
                <a:spcPts val="600"/>
              </a:spcBef>
              <a:spcAft>
                <a:spcPts val="600"/>
              </a:spcAft>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-&gt; </a:t>
            </a:r>
            <a:r>
              <a:rPr lang="en-US" sz="3200" dirty="0" err="1">
                <a:latin typeface="Times New Roman" pitchFamily="18" charset="0"/>
                <a:cs typeface="Times New Roman" pitchFamily="18" charset="0"/>
              </a:rPr>
              <a:t>Cơ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pic>
        <p:nvPicPr>
          <p:cNvPr id="14" name="Picture 13"/>
          <p:cNvPicPr/>
          <p:nvPr/>
        </p:nvPicPr>
        <p:blipFill>
          <a:blip r:embed="rId3"/>
          <a:stretch>
            <a:fillRect/>
          </a:stretch>
        </p:blipFill>
        <p:spPr>
          <a:xfrm>
            <a:off x="489177" y="4512455"/>
            <a:ext cx="4438649" cy="2345545"/>
          </a:xfrm>
          <a:prstGeom prst="rect">
            <a:avLst/>
          </a:prstGeom>
        </p:spPr>
      </p:pic>
      <p:sp>
        <p:nvSpPr>
          <p:cNvPr id="4" name="AutoShape 2" descr="10 Biện pháp rèn chữ viết cho học sinh Tiểu Học hiệu quả - Một số biện pháp  rèn chữ đẹp cho học sinh Tiểu Học - VnDoc.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177" y="2302361"/>
            <a:ext cx="4438650" cy="2074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8018674"/>
      </p:ext>
    </p:extLst>
  </p:cSld>
  <p:clrMapOvr>
    <a:masterClrMapping/>
  </p:clrMapOvr>
  <p:transition spd="slow">
    <p:randomBar dir="vert"/>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 calcmode="lin" valueType="num">
                                      <p:cBhvr>
                                        <p:cTn id="14"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 calcmode="lin" valueType="num">
                                      <p:cBhvr>
                                        <p:cTn id="21" dur="5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 calcmode="lin" valueType="num">
                                      <p:cBhvr>
                                        <p:cTn id="28" dur="500" fill="hold"/>
                                        <p:tgtEl>
                                          <p:spTgt spid="1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 calcmode="lin" valueType="num">
                                      <p:cBhvr>
                                        <p:cTn id="35" dur="500" fill="hold"/>
                                        <p:tgtEl>
                                          <p:spTgt spid="1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1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3">
                                            <p:txEl>
                                              <p:pRg st="5" end="5"/>
                                            </p:txEl>
                                          </p:spTgt>
                                        </p:tgtEl>
                                        <p:attrNameLst>
                                          <p:attrName>style.visibility</p:attrName>
                                        </p:attrNameLst>
                                      </p:cBhvr>
                                      <p:to>
                                        <p:strVal val="visible"/>
                                      </p:to>
                                    </p:set>
                                    <p:anim calcmode="lin" valueType="num">
                                      <p:cBhvr>
                                        <p:cTn id="42" dur="500" fill="hold"/>
                                        <p:tgtEl>
                                          <p:spTgt spid="1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1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F379C9C-588E-4511-80C2-DEF637384429}"/>
              </a:ext>
            </a:extLst>
          </p:cNvPr>
          <p:cNvSpPr txBox="1"/>
          <p:nvPr/>
        </p:nvSpPr>
        <p:spPr>
          <a:xfrm>
            <a:off x="6707633" y="2634422"/>
            <a:ext cx="4410078" cy="1077218"/>
          </a:xfrm>
          <a:prstGeom prst="rect">
            <a:avLst/>
          </a:prstGeom>
          <a:noFill/>
        </p:spPr>
        <p:txBody>
          <a:bodyPr wrap="square" rtlCol="0">
            <a:spAutoFit/>
          </a:bodyPr>
          <a:lstStyle/>
          <a:p>
            <a:pPr algn="just"/>
            <a:r>
              <a:rPr lang="en-US" sz="3200" dirty="0">
                <a:solidFill>
                  <a:schemeClr val="bg1"/>
                </a:solidFill>
              </a:rPr>
              <a:t>1. Ng</a:t>
            </a:r>
            <a:r>
              <a:rPr lang="vi-VN" sz="3200" dirty="0">
                <a:solidFill>
                  <a:schemeClr val="bg1"/>
                </a:solidFill>
              </a:rPr>
              <a:t>ư</a:t>
            </a:r>
            <a:r>
              <a:rPr lang="en-US" sz="3200" dirty="0" err="1">
                <a:solidFill>
                  <a:schemeClr val="bg1"/>
                </a:solidFill>
              </a:rPr>
              <a:t>ời</a:t>
            </a:r>
            <a:r>
              <a:rPr lang="en-US" sz="3200" dirty="0">
                <a:solidFill>
                  <a:schemeClr val="bg1"/>
                </a:solidFill>
              </a:rPr>
              <a:t> </a:t>
            </a:r>
            <a:r>
              <a:rPr lang="en-US" sz="3200" dirty="0" err="1">
                <a:solidFill>
                  <a:schemeClr val="bg1"/>
                </a:solidFill>
              </a:rPr>
              <a:t>sinh</a:t>
            </a:r>
            <a:r>
              <a:rPr lang="en-US" sz="3200" dirty="0">
                <a:solidFill>
                  <a:schemeClr val="bg1"/>
                </a:solidFill>
              </a:rPr>
              <a:t> </a:t>
            </a:r>
            <a:r>
              <a:rPr lang="en-US" sz="3200" dirty="0" err="1">
                <a:solidFill>
                  <a:schemeClr val="bg1"/>
                </a:solidFill>
              </a:rPr>
              <a:t>sản</a:t>
            </a:r>
            <a:r>
              <a:rPr lang="en-US" sz="3200" dirty="0">
                <a:solidFill>
                  <a:schemeClr val="bg1"/>
                </a:solidFill>
              </a:rPr>
              <a:t> </a:t>
            </a:r>
            <a:r>
              <a:rPr lang="en-US" sz="3200" dirty="0" err="1">
                <a:solidFill>
                  <a:schemeClr val="bg1"/>
                </a:solidFill>
              </a:rPr>
              <a:t>muộn</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đẻ</a:t>
            </a:r>
            <a:r>
              <a:rPr lang="en-US" sz="3200" dirty="0">
                <a:solidFill>
                  <a:schemeClr val="bg1"/>
                </a:solidFill>
              </a:rPr>
              <a:t> </a:t>
            </a:r>
            <a:r>
              <a:rPr lang="en-US" sz="3200" dirty="0" err="1">
                <a:solidFill>
                  <a:schemeClr val="bg1"/>
                </a:solidFill>
              </a:rPr>
              <a:t>ít</a:t>
            </a:r>
            <a:r>
              <a:rPr lang="en-US" sz="3200" dirty="0">
                <a:solidFill>
                  <a:schemeClr val="bg1"/>
                </a:solidFill>
              </a:rPr>
              <a:t> con.</a:t>
            </a:r>
          </a:p>
        </p:txBody>
      </p:sp>
      <p:sp>
        <p:nvSpPr>
          <p:cNvPr id="7" name="Rounded Rectangle 6"/>
          <p:cNvSpPr/>
          <p:nvPr/>
        </p:nvSpPr>
        <p:spPr>
          <a:xfrm>
            <a:off x="2815771" y="101602"/>
            <a:ext cx="8301940" cy="52251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Times New Roman" pitchFamily="18" charset="0"/>
                <a:cs typeface="Times New Roman" pitchFamily="18" charset="0"/>
              </a:rPr>
              <a:t>B/ HÌNH THÀNH KIẾN THỨC</a:t>
            </a:r>
            <a:endParaRPr lang="en-US" sz="3200" b="1">
              <a:solidFill>
                <a:srgbClr val="FF0000"/>
              </a:solidFill>
              <a:latin typeface="Times New Roman" pitchFamily="18" charset="0"/>
              <a:cs typeface="Times New Roman" pitchFamily="18" charset="0"/>
            </a:endParaRPr>
          </a:p>
        </p:txBody>
      </p:sp>
      <p:sp>
        <p:nvSpPr>
          <p:cNvPr id="2" name="TextBox 1"/>
          <p:cNvSpPr txBox="1"/>
          <p:nvPr/>
        </p:nvSpPr>
        <p:spPr>
          <a:xfrm>
            <a:off x="409433" y="718997"/>
            <a:ext cx="10708278" cy="1077218"/>
          </a:xfrm>
          <a:prstGeom prst="rect">
            <a:avLst/>
          </a:prstGeom>
          <a:noFill/>
        </p:spPr>
        <p:txBody>
          <a:bodyPr wrap="square" rtlCol="0">
            <a:spAutoFit/>
          </a:bodyPr>
          <a:lstStyle/>
          <a:p>
            <a:r>
              <a:rPr lang="en-US" sz="3200" b="1" smtClean="0">
                <a:solidFill>
                  <a:srgbClr val="FF0000"/>
                </a:solidFill>
                <a:latin typeface="Times New Roman" pitchFamily="18" charset="0"/>
                <a:cs typeface="Times New Roman" pitchFamily="18" charset="0"/>
              </a:rPr>
              <a:t>1/ Khái niệm trao đổi chất và chuyển hóa năng lượng ở cơ thể sinh vật</a:t>
            </a:r>
            <a:endParaRPr lang="en-US" sz="3200" b="1">
              <a:solidFill>
                <a:srgbClr val="FF0000"/>
              </a:solidFill>
              <a:latin typeface="Times New Roman" pitchFamily="18" charset="0"/>
              <a:cs typeface="Times New Roman" pitchFamily="18" charset="0"/>
            </a:endParaRPr>
          </a:p>
        </p:txBody>
      </p:sp>
      <p:sp>
        <p:nvSpPr>
          <p:cNvPr id="9" name="TextBox 8"/>
          <p:cNvSpPr txBox="1"/>
          <p:nvPr/>
        </p:nvSpPr>
        <p:spPr>
          <a:xfrm>
            <a:off x="709684" y="1706793"/>
            <a:ext cx="8202988" cy="584775"/>
          </a:xfrm>
          <a:prstGeom prst="rect">
            <a:avLst/>
          </a:prstGeom>
          <a:noFill/>
        </p:spPr>
        <p:txBody>
          <a:bodyPr wrap="square" rtlCol="0">
            <a:spAutoFit/>
          </a:bodyPr>
          <a:lstStyle/>
          <a:p>
            <a:r>
              <a:rPr lang="en-US" sz="3200" b="1" smtClean="0">
                <a:solidFill>
                  <a:srgbClr val="006600"/>
                </a:solidFill>
                <a:latin typeface="Times New Roman" pitchFamily="18" charset="0"/>
                <a:cs typeface="Times New Roman" pitchFamily="18" charset="0"/>
              </a:rPr>
              <a:t>* Khái niệm chuyển hóa năng lượng:</a:t>
            </a:r>
            <a:endParaRPr lang="en-US" sz="3200" b="1">
              <a:solidFill>
                <a:srgbClr val="006600"/>
              </a:solidFill>
              <a:latin typeface="Times New Roman" pitchFamily="18" charset="0"/>
              <a:cs typeface="Times New Roman" pitchFamily="18" charset="0"/>
            </a:endParaRPr>
          </a:p>
        </p:txBody>
      </p:sp>
      <p:sp>
        <p:nvSpPr>
          <p:cNvPr id="13" name="TextBox 12"/>
          <p:cNvSpPr txBox="1"/>
          <p:nvPr/>
        </p:nvSpPr>
        <p:spPr>
          <a:xfrm>
            <a:off x="4389120" y="2558860"/>
            <a:ext cx="7666892" cy="3662541"/>
          </a:xfrm>
          <a:prstGeom prst="rect">
            <a:avLst/>
          </a:prstGeom>
          <a:noFill/>
        </p:spPr>
        <p:txBody>
          <a:bodyPr wrap="square" rtlCol="0">
            <a:spAutoFit/>
          </a:bodyPr>
          <a:lstStyle/>
          <a:p>
            <a:pPr>
              <a:spcBef>
                <a:spcPts val="600"/>
              </a:spcBef>
              <a:spcAft>
                <a:spcPts val="600"/>
              </a:spcAft>
            </a:pPr>
            <a:r>
              <a:rPr lang="en-US" sz="3200" dirty="0">
                <a:latin typeface="Times New Roman" pitchFamily="18" charset="0"/>
                <a:cs typeface="Times New Roman" pitchFamily="18" charset="0"/>
              </a:rPr>
              <a:t>4/ </a:t>
            </a:r>
            <a:r>
              <a:rPr lang="en-US" sz="3200" dirty="0" err="1">
                <a:latin typeface="Times New Roman" pitchFamily="18" charset="0"/>
                <a:cs typeface="Times New Roman" pitchFamily="18" charset="0"/>
              </a:rPr>
              <a:t>Chuyển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đổi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này</a:t>
            </a:r>
            <a:r>
              <a:rPr lang="en-US" sz="3200" dirty="0">
                <a:latin typeface="Times New Roman" pitchFamily="18" charset="0"/>
                <a:cs typeface="Times New Roman" pitchFamily="18" charset="0"/>
              </a:rPr>
              <a:t> sang </a:t>
            </a:r>
            <a:r>
              <a:rPr lang="en-US" sz="3200" dirty="0" err="1">
                <a:latin typeface="Times New Roman" pitchFamily="18" charset="0"/>
                <a:cs typeface="Times New Roman" pitchFamily="18" charset="0"/>
              </a:rPr>
              <a:t>dạng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khác</a:t>
            </a:r>
            <a:r>
              <a:rPr lang="en-US" sz="3200" dirty="0">
                <a:latin typeface="Times New Roman" pitchFamily="18" charset="0"/>
                <a:cs typeface="Times New Roman" pitchFamily="18" charset="0"/>
              </a:rPr>
              <a:t>.</a:t>
            </a:r>
          </a:p>
          <a:p>
            <a:pPr>
              <a:spcBef>
                <a:spcPts val="600"/>
              </a:spcBef>
              <a:spcAft>
                <a:spcPts val="600"/>
              </a:spcAft>
            </a:pPr>
            <a:r>
              <a:rPr lang="en-US" sz="3200" dirty="0">
                <a:latin typeface="Times New Roman" pitchFamily="18" charset="0"/>
                <a:cs typeface="Times New Roman" pitchFamily="18" charset="0"/>
              </a:rPr>
              <a:t>5/ a/ </a:t>
            </a:r>
            <a:r>
              <a:rPr lang="en-US" sz="3200" dirty="0" err="1">
                <a:latin typeface="Times New Roman" pitchFamily="18" charset="0"/>
                <a:cs typeface="Times New Roman" pitchFamily="18" charset="0"/>
              </a:rPr>
              <a:t>Quang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-&gt; </a:t>
            </a:r>
            <a:r>
              <a:rPr lang="en-US" sz="3200" dirty="0" err="1">
                <a:latin typeface="Times New Roman" pitchFamily="18" charset="0"/>
                <a:cs typeface="Times New Roman" pitchFamily="18" charset="0"/>
              </a:rPr>
              <a:t>Hoá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a:t>
            </a:r>
          </a:p>
          <a:p>
            <a:pPr>
              <a:spcBef>
                <a:spcPts val="600"/>
              </a:spcBef>
              <a:spcAft>
                <a:spcPts val="600"/>
              </a:spcAft>
            </a:pPr>
            <a:r>
              <a:rPr lang="en-US" sz="3200" dirty="0">
                <a:latin typeface="Times New Roman" pitchFamily="18" charset="0"/>
                <a:cs typeface="Times New Roman" pitchFamily="18" charset="0"/>
              </a:rPr>
              <a:t>    b/ </a:t>
            </a:r>
            <a:r>
              <a:rPr lang="en-US" sz="3200" dirty="0" err="1">
                <a:latin typeface="Times New Roman" pitchFamily="18" charset="0"/>
                <a:cs typeface="Times New Roman" pitchFamily="18" charset="0"/>
              </a:rPr>
              <a:t>Điện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-&gt; </a:t>
            </a:r>
            <a:r>
              <a:rPr lang="en-US" sz="3200" dirty="0" err="1">
                <a:latin typeface="Times New Roman" pitchFamily="18" charset="0"/>
                <a:cs typeface="Times New Roman" pitchFamily="18" charset="0"/>
              </a:rPr>
              <a:t>Nhiệt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ngoài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a:t>
            </a:r>
          </a:p>
          <a:p>
            <a:pPr>
              <a:spcBef>
                <a:spcPts val="600"/>
              </a:spcBef>
              <a:spcAft>
                <a:spcPts val="600"/>
              </a:spcAft>
            </a:pPr>
            <a:r>
              <a:rPr lang="en-US" sz="3200" dirty="0">
                <a:latin typeface="Times New Roman" pitchFamily="18" charset="0"/>
                <a:cs typeface="Times New Roman" pitchFamily="18" charset="0"/>
              </a:rPr>
              <a:t>    c/ </a:t>
            </a:r>
            <a:r>
              <a:rPr lang="en-US" sz="3200" dirty="0" err="1">
                <a:latin typeface="Times New Roman" pitchFamily="18" charset="0"/>
                <a:cs typeface="Times New Roman" pitchFamily="18" charset="0"/>
              </a:rPr>
              <a:t>Hoá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-&gt; </a:t>
            </a:r>
            <a:r>
              <a:rPr lang="en-US" sz="3200" dirty="0" err="1">
                <a:latin typeface="Times New Roman" pitchFamily="18" charset="0"/>
                <a:cs typeface="Times New Roman" pitchFamily="18" charset="0"/>
              </a:rPr>
              <a:t>Nhiệt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a:t>
            </a:r>
          </a:p>
          <a:p>
            <a:pPr>
              <a:spcBef>
                <a:spcPts val="600"/>
              </a:spcBef>
              <a:spcAft>
                <a:spcPts val="600"/>
              </a:spcAft>
            </a:pPr>
            <a:r>
              <a:rPr lang="en-US" sz="3200" dirty="0">
                <a:latin typeface="Times New Roman" pitchFamily="18" charset="0"/>
                <a:cs typeface="Times New Roman" pitchFamily="18" charset="0"/>
              </a:rPr>
              <a:t>    d/ </a:t>
            </a:r>
            <a:r>
              <a:rPr lang="en-US" sz="3200" dirty="0" err="1">
                <a:latin typeface="Times New Roman" pitchFamily="18" charset="0"/>
                <a:cs typeface="Times New Roman" pitchFamily="18" charset="0"/>
              </a:rPr>
              <a:t>Điện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-&gt; </a:t>
            </a:r>
            <a:r>
              <a:rPr lang="en-US" sz="3200" dirty="0" err="1">
                <a:latin typeface="Times New Roman" pitchFamily="18" charset="0"/>
                <a:cs typeface="Times New Roman" pitchFamily="18" charset="0"/>
              </a:rPr>
              <a:t>Cơ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ngoài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a:t>
            </a:r>
          </a:p>
        </p:txBody>
      </p:sp>
      <p:sp>
        <p:nvSpPr>
          <p:cNvPr id="4" name="AutoShape 2" descr="10 Biện pháp rèn chữ viết cho học sinh Tiểu Học hiệu quả - Một số biện pháp  rèn chữ đẹp cho học sinh Tiểu Học - VnDoc.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079" y="2302361"/>
            <a:ext cx="4062500" cy="2074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719889" y="3000182"/>
            <a:ext cx="7259437" cy="2215991"/>
          </a:xfrm>
          <a:prstGeom prst="rect">
            <a:avLst/>
          </a:prstGeom>
        </p:spPr>
        <p:txBody>
          <a:bodyPr wrap="square">
            <a:spAutoFit/>
          </a:bodyPr>
          <a:lstStyle/>
          <a:p>
            <a:pPr>
              <a:spcBef>
                <a:spcPts val="600"/>
              </a:spcBef>
              <a:spcAft>
                <a:spcPts val="600"/>
              </a:spcAft>
            </a:pPr>
            <a:r>
              <a:rPr lang="en-US" sz="3200" b="1" dirty="0">
                <a:latin typeface="Times New Roman" pitchFamily="18" charset="0"/>
                <a:cs typeface="Times New Roman" pitchFamily="18" charset="0"/>
              </a:rPr>
              <a:t>+ </a:t>
            </a:r>
            <a:r>
              <a:rPr lang="en-US" sz="3200" dirty="0" err="1">
                <a:latin typeface="Times New Roman" pitchFamily="18" charset="0"/>
                <a:cs typeface="Times New Roman" pitchFamily="18" charset="0"/>
              </a:rPr>
              <a:t>Chuyển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đổi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này</a:t>
            </a:r>
            <a:r>
              <a:rPr lang="en-US" sz="3200" dirty="0">
                <a:latin typeface="Times New Roman" pitchFamily="18" charset="0"/>
                <a:cs typeface="Times New Roman" pitchFamily="18" charset="0"/>
              </a:rPr>
              <a:t> sang </a:t>
            </a:r>
            <a:r>
              <a:rPr lang="en-US" sz="3200" dirty="0" err="1">
                <a:latin typeface="Times New Roman" pitchFamily="18" charset="0"/>
                <a:cs typeface="Times New Roman" pitchFamily="18" charset="0"/>
              </a:rPr>
              <a:t>dạng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khác</a:t>
            </a:r>
            <a:r>
              <a:rPr lang="en-US" sz="3200" dirty="0">
                <a:latin typeface="Times New Roman" pitchFamily="18" charset="0"/>
                <a:cs typeface="Times New Roman" pitchFamily="18" charset="0"/>
              </a:rPr>
              <a:t>.</a:t>
            </a:r>
          </a:p>
          <a:p>
            <a:pPr>
              <a:spcBef>
                <a:spcPts val="600"/>
              </a:spcBef>
              <a:spcAft>
                <a:spcPts val="600"/>
              </a:spcAft>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đổi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luôn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kèm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chuyển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hóa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a:t>
            </a:r>
          </a:p>
        </p:txBody>
      </p:sp>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2423" y="2254987"/>
            <a:ext cx="822297" cy="745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078" y="4488604"/>
            <a:ext cx="4429125"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4065578"/>
      </p:ext>
    </p:extLst>
  </p:cSld>
  <p:clrMapOvr>
    <a:masterClrMapping/>
  </p:clrMapOvr>
  <p:transition spd="slow">
    <p:pull/>
    <p:sndAc>
      <p:stSnd>
        <p:snd r:embed="rId2" name="explod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 calcmode="lin" valueType="num">
                                      <p:cBhvr>
                                        <p:cTn id="14"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 calcmode="lin" valueType="num">
                                      <p:cBhvr>
                                        <p:cTn id="21" dur="5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 calcmode="lin" valueType="num">
                                      <p:cBhvr>
                                        <p:cTn id="28" dur="500" fill="hold"/>
                                        <p:tgtEl>
                                          <p:spTgt spid="1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 calcmode="lin" valueType="num">
                                      <p:cBhvr>
                                        <p:cTn id="35" dur="500" fill="hold"/>
                                        <p:tgtEl>
                                          <p:spTgt spid="1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1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grpId="0" nodeType="clickEffect">
                                  <p:stCondLst>
                                    <p:cond delay="0"/>
                                  </p:stCondLst>
                                  <p:childTnLst>
                                    <p:anim calcmode="lin" valueType="num">
                                      <p:cBhvr additive="base">
                                        <p:cTn id="47" dur="500"/>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8" dur="500"/>
                                        <p:tgtEl>
                                          <p:spTgt spid="13">
                                            <p:txEl>
                                              <p:pRg st="0" end="0"/>
                                            </p:txEl>
                                          </p:spTgt>
                                        </p:tgtEl>
                                        <p:attrNameLst>
                                          <p:attrName>ppt_y</p:attrName>
                                        </p:attrNameLst>
                                      </p:cBhvr>
                                      <p:tavLst>
                                        <p:tav tm="0">
                                          <p:val>
                                            <p:strVal val="ppt_y"/>
                                          </p:val>
                                        </p:tav>
                                        <p:tav tm="100000">
                                          <p:val>
                                            <p:strVal val="1+ppt_h/2"/>
                                          </p:val>
                                        </p:tav>
                                      </p:tavLst>
                                    </p:anim>
                                    <p:set>
                                      <p:cBhvr>
                                        <p:cTn id="49" dur="1" fill="hold">
                                          <p:stCondLst>
                                            <p:cond delay="499"/>
                                          </p:stCondLst>
                                        </p:cTn>
                                        <p:tgtEl>
                                          <p:spTgt spid="13">
                                            <p:txEl>
                                              <p:pRg st="0" end="0"/>
                                            </p:txEl>
                                          </p:spTgt>
                                        </p:tgtEl>
                                        <p:attrNameLst>
                                          <p:attrName>style.visibility</p:attrName>
                                        </p:attrNameLst>
                                      </p:cBhvr>
                                      <p:to>
                                        <p:strVal val="hidden"/>
                                      </p:to>
                                    </p:set>
                                  </p:childTnLst>
                                </p:cTn>
                              </p:par>
                              <p:par>
                                <p:cTn id="50" presetID="2" presetClass="exit" presetSubtype="4" fill="hold" grpId="0" nodeType="withEffect">
                                  <p:stCondLst>
                                    <p:cond delay="0"/>
                                  </p:stCondLst>
                                  <p:childTnLst>
                                    <p:anim calcmode="lin" valueType="num">
                                      <p:cBhvr additive="base">
                                        <p:cTn id="51" dur="500"/>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52" dur="500"/>
                                        <p:tgtEl>
                                          <p:spTgt spid="13">
                                            <p:txEl>
                                              <p:pRg st="1" end="1"/>
                                            </p:txEl>
                                          </p:spTgt>
                                        </p:tgtEl>
                                        <p:attrNameLst>
                                          <p:attrName>ppt_y</p:attrName>
                                        </p:attrNameLst>
                                      </p:cBhvr>
                                      <p:tavLst>
                                        <p:tav tm="0">
                                          <p:val>
                                            <p:strVal val="ppt_y"/>
                                          </p:val>
                                        </p:tav>
                                        <p:tav tm="100000">
                                          <p:val>
                                            <p:strVal val="1+ppt_h/2"/>
                                          </p:val>
                                        </p:tav>
                                      </p:tavLst>
                                    </p:anim>
                                    <p:set>
                                      <p:cBhvr>
                                        <p:cTn id="53" dur="1" fill="hold">
                                          <p:stCondLst>
                                            <p:cond delay="499"/>
                                          </p:stCondLst>
                                        </p:cTn>
                                        <p:tgtEl>
                                          <p:spTgt spid="13">
                                            <p:txEl>
                                              <p:pRg st="1" end="1"/>
                                            </p:txEl>
                                          </p:spTgt>
                                        </p:tgtEl>
                                        <p:attrNameLst>
                                          <p:attrName>style.visibility</p:attrName>
                                        </p:attrNameLst>
                                      </p:cBhvr>
                                      <p:to>
                                        <p:strVal val="hidden"/>
                                      </p:to>
                                    </p:set>
                                  </p:childTnLst>
                                </p:cTn>
                              </p:par>
                              <p:par>
                                <p:cTn id="54" presetID="2" presetClass="exit" presetSubtype="4" fill="hold" grpId="0" nodeType="withEffect">
                                  <p:stCondLst>
                                    <p:cond delay="0"/>
                                  </p:stCondLst>
                                  <p:childTnLst>
                                    <p:anim calcmode="lin" valueType="num">
                                      <p:cBhvr additive="base">
                                        <p:cTn id="55" dur="500"/>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56" dur="500"/>
                                        <p:tgtEl>
                                          <p:spTgt spid="13">
                                            <p:txEl>
                                              <p:pRg st="2" end="2"/>
                                            </p:txEl>
                                          </p:spTgt>
                                        </p:tgtEl>
                                        <p:attrNameLst>
                                          <p:attrName>ppt_y</p:attrName>
                                        </p:attrNameLst>
                                      </p:cBhvr>
                                      <p:tavLst>
                                        <p:tav tm="0">
                                          <p:val>
                                            <p:strVal val="ppt_y"/>
                                          </p:val>
                                        </p:tav>
                                        <p:tav tm="100000">
                                          <p:val>
                                            <p:strVal val="1+ppt_h/2"/>
                                          </p:val>
                                        </p:tav>
                                      </p:tavLst>
                                    </p:anim>
                                    <p:set>
                                      <p:cBhvr>
                                        <p:cTn id="57" dur="1" fill="hold">
                                          <p:stCondLst>
                                            <p:cond delay="499"/>
                                          </p:stCondLst>
                                        </p:cTn>
                                        <p:tgtEl>
                                          <p:spTgt spid="13">
                                            <p:txEl>
                                              <p:pRg st="2" end="2"/>
                                            </p:txEl>
                                          </p:spTgt>
                                        </p:tgtEl>
                                        <p:attrNameLst>
                                          <p:attrName>style.visibility</p:attrName>
                                        </p:attrNameLst>
                                      </p:cBhvr>
                                      <p:to>
                                        <p:strVal val="hidden"/>
                                      </p:to>
                                    </p:set>
                                  </p:childTnLst>
                                </p:cTn>
                              </p:par>
                              <p:par>
                                <p:cTn id="58" presetID="2" presetClass="exit" presetSubtype="4" fill="hold" grpId="0" nodeType="withEffect">
                                  <p:stCondLst>
                                    <p:cond delay="0"/>
                                  </p:stCondLst>
                                  <p:childTnLst>
                                    <p:anim calcmode="lin" valueType="num">
                                      <p:cBhvr additive="base">
                                        <p:cTn id="59" dur="500"/>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60" dur="500"/>
                                        <p:tgtEl>
                                          <p:spTgt spid="13">
                                            <p:txEl>
                                              <p:pRg st="3" end="3"/>
                                            </p:txEl>
                                          </p:spTgt>
                                        </p:tgtEl>
                                        <p:attrNameLst>
                                          <p:attrName>ppt_y</p:attrName>
                                        </p:attrNameLst>
                                      </p:cBhvr>
                                      <p:tavLst>
                                        <p:tav tm="0">
                                          <p:val>
                                            <p:strVal val="ppt_y"/>
                                          </p:val>
                                        </p:tav>
                                        <p:tav tm="100000">
                                          <p:val>
                                            <p:strVal val="1+ppt_h/2"/>
                                          </p:val>
                                        </p:tav>
                                      </p:tavLst>
                                    </p:anim>
                                    <p:set>
                                      <p:cBhvr>
                                        <p:cTn id="61" dur="1" fill="hold">
                                          <p:stCondLst>
                                            <p:cond delay="499"/>
                                          </p:stCondLst>
                                        </p:cTn>
                                        <p:tgtEl>
                                          <p:spTgt spid="13">
                                            <p:txEl>
                                              <p:pRg st="3" end="3"/>
                                            </p:txEl>
                                          </p:spTgt>
                                        </p:tgtEl>
                                        <p:attrNameLst>
                                          <p:attrName>style.visibility</p:attrName>
                                        </p:attrNameLst>
                                      </p:cBhvr>
                                      <p:to>
                                        <p:strVal val="hidden"/>
                                      </p:to>
                                    </p:set>
                                  </p:childTnLst>
                                </p:cTn>
                              </p:par>
                              <p:par>
                                <p:cTn id="62" presetID="2" presetClass="exit" presetSubtype="4" fill="hold" grpId="0" nodeType="withEffect">
                                  <p:stCondLst>
                                    <p:cond delay="0"/>
                                  </p:stCondLst>
                                  <p:childTnLst>
                                    <p:anim calcmode="lin" valueType="num">
                                      <p:cBhvr additive="base">
                                        <p:cTn id="63" dur="500"/>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64" dur="500"/>
                                        <p:tgtEl>
                                          <p:spTgt spid="13">
                                            <p:txEl>
                                              <p:pRg st="4" end="4"/>
                                            </p:txEl>
                                          </p:spTgt>
                                        </p:tgtEl>
                                        <p:attrNameLst>
                                          <p:attrName>ppt_y</p:attrName>
                                        </p:attrNameLst>
                                      </p:cBhvr>
                                      <p:tavLst>
                                        <p:tav tm="0">
                                          <p:val>
                                            <p:strVal val="ppt_y"/>
                                          </p:val>
                                        </p:tav>
                                        <p:tav tm="100000">
                                          <p:val>
                                            <p:strVal val="1+ppt_h/2"/>
                                          </p:val>
                                        </p:tav>
                                      </p:tavLst>
                                    </p:anim>
                                    <p:set>
                                      <p:cBhvr>
                                        <p:cTn id="65" dur="1" fill="hold">
                                          <p:stCondLst>
                                            <p:cond delay="499"/>
                                          </p:stCondLst>
                                        </p:cTn>
                                        <p:tgtEl>
                                          <p:spTgt spid="13">
                                            <p:txEl>
                                              <p:pRg st="4" end="4"/>
                                            </p:txEl>
                                          </p:spTgt>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ppt_x"/>
                                          </p:val>
                                        </p:tav>
                                        <p:tav tm="100000">
                                          <p:val>
                                            <p:strVal val="#ppt_x"/>
                                          </p:val>
                                        </p:tav>
                                      </p:tavLst>
                                    </p:anim>
                                    <p:anim calcmode="lin" valueType="num">
                                      <p:cBhvr additive="base">
                                        <p:cTn id="7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3"/>
                                        </p:tgtEl>
                                        <p:attrNameLst>
                                          <p:attrName>style.visibility</p:attrName>
                                        </p:attrNameLst>
                                      </p:cBhvr>
                                      <p:to>
                                        <p:strVal val="visible"/>
                                      </p:to>
                                    </p:set>
                                    <p:anim calcmode="lin" valueType="num">
                                      <p:cBhvr additive="base">
                                        <p:cTn id="76" dur="500" fill="hold"/>
                                        <p:tgtEl>
                                          <p:spTgt spid="3"/>
                                        </p:tgtEl>
                                        <p:attrNameLst>
                                          <p:attrName>ppt_x</p:attrName>
                                        </p:attrNameLst>
                                      </p:cBhvr>
                                      <p:tavLst>
                                        <p:tav tm="0">
                                          <p:val>
                                            <p:strVal val="#ppt_x"/>
                                          </p:val>
                                        </p:tav>
                                        <p:tav tm="100000">
                                          <p:val>
                                            <p:strVal val="#ppt_x"/>
                                          </p:val>
                                        </p:tav>
                                      </p:tavLst>
                                    </p:anim>
                                    <p:anim calcmode="lin" valueType="num">
                                      <p:cBhvr additive="base">
                                        <p:cTn id="7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815771" y="101602"/>
            <a:ext cx="8301940" cy="52251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Times New Roman" pitchFamily="18" charset="0"/>
                <a:cs typeface="Times New Roman" pitchFamily="18" charset="0"/>
              </a:rPr>
              <a:t>B/ HÌNH THÀNH KIẾN THỨC</a:t>
            </a:r>
            <a:endParaRPr lang="en-US" sz="3200" b="1">
              <a:solidFill>
                <a:srgbClr val="FF0000"/>
              </a:solidFill>
              <a:latin typeface="Times New Roman" pitchFamily="18" charset="0"/>
              <a:cs typeface="Times New Roman" pitchFamily="18" charset="0"/>
            </a:endParaRPr>
          </a:p>
        </p:txBody>
      </p:sp>
      <p:sp>
        <p:nvSpPr>
          <p:cNvPr id="2" name="TextBox 1"/>
          <p:cNvSpPr txBox="1"/>
          <p:nvPr/>
        </p:nvSpPr>
        <p:spPr>
          <a:xfrm>
            <a:off x="409433" y="718997"/>
            <a:ext cx="10708278" cy="1077218"/>
          </a:xfrm>
          <a:prstGeom prst="rect">
            <a:avLst/>
          </a:prstGeom>
          <a:noFill/>
        </p:spPr>
        <p:txBody>
          <a:bodyPr wrap="square" rtlCol="0">
            <a:spAutoFit/>
          </a:bodyPr>
          <a:lstStyle/>
          <a:p>
            <a:r>
              <a:rPr lang="en-US" sz="3200" b="1" smtClean="0">
                <a:solidFill>
                  <a:srgbClr val="002060"/>
                </a:solidFill>
                <a:latin typeface="Times New Roman" pitchFamily="18" charset="0"/>
                <a:cs typeface="Times New Roman" pitchFamily="18" charset="0"/>
              </a:rPr>
              <a:t>2/ Vai trò của trao đổi chất và chuyển hóa năng lượng ở cơ thể sinh vật</a:t>
            </a:r>
            <a:endParaRPr lang="en-US" sz="3200" b="1">
              <a:solidFill>
                <a:srgbClr val="002060"/>
              </a:solidFill>
              <a:latin typeface="Times New Roman" pitchFamily="18" charset="0"/>
              <a:cs typeface="Times New Roman" pitchFamily="18" charset="0"/>
            </a:endParaRPr>
          </a:p>
        </p:txBody>
      </p:sp>
      <p:sp>
        <p:nvSpPr>
          <p:cNvPr id="4" name="AutoShape 2" descr="10 Biện pháp rèn chữ viết cho học sinh Tiểu Học hiệu quả - Một số biện pháp  rèn chữ đẹp cho học sinh Tiểu Học - VnDoc.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43" y="4093302"/>
            <a:ext cx="5068229" cy="259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459" y="4093302"/>
            <a:ext cx="5092123" cy="2483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p:nvPr/>
        </p:nvPicPr>
        <p:blipFill>
          <a:blip r:embed="rId5"/>
          <a:stretch>
            <a:fillRect/>
          </a:stretch>
        </p:blipFill>
        <p:spPr>
          <a:xfrm>
            <a:off x="695343" y="1796215"/>
            <a:ext cx="5068229" cy="2303780"/>
          </a:xfrm>
          <a:prstGeom prst="rect">
            <a:avLst/>
          </a:prstGeom>
        </p:spPr>
      </p:pic>
      <p:sp>
        <p:nvSpPr>
          <p:cNvPr id="3" name="Rectangle 2"/>
          <p:cNvSpPr/>
          <p:nvPr/>
        </p:nvSpPr>
        <p:spPr>
          <a:xfrm>
            <a:off x="6127459" y="1768426"/>
            <a:ext cx="5243926" cy="2062103"/>
          </a:xfrm>
          <a:prstGeom prst="rect">
            <a:avLst/>
          </a:prstGeom>
          <a:solidFill>
            <a:srgbClr val="00B0F0"/>
          </a:solidFill>
        </p:spPr>
        <p:txBody>
          <a:bodyPr wrap="square">
            <a:spAutoFit/>
          </a:bodyPr>
          <a:lstStyle/>
          <a:p>
            <a:r>
              <a:rPr lang="en-US" sz="3200">
                <a:latin typeface="Times New Roman" pitchFamily="18" charset="0"/>
                <a:cs typeface="Times New Roman" pitchFamily="18" charset="0"/>
              </a:rPr>
              <a:t> H6/ Quá trình trao đổi chất và chuyển hoá năng lượng có vai trò gì đối với cơ thể sinh vật? Cho ví dụ.</a:t>
            </a:r>
          </a:p>
        </p:txBody>
      </p:sp>
    </p:spTree>
    <p:extLst>
      <p:ext uri="{BB962C8B-B14F-4D97-AF65-F5344CB8AC3E}">
        <p14:creationId xmlns:p14="http://schemas.microsoft.com/office/powerpoint/2010/main" val="2275464850"/>
      </p:ext>
    </p:extLst>
  </p:cSld>
  <p:clrMapOvr>
    <a:masterClrMapping/>
  </p:clrMapOvr>
  <mc:AlternateContent xmlns:mc="http://schemas.openxmlformats.org/markup-compatibility/2006" xmlns:p14="http://schemas.microsoft.com/office/powerpoint/2010/main">
    <mc:Choice Requires="p14">
      <p:transition spd="slow" p14:dur="1600">
        <p14:prism isInverted="1"/>
        <p:sndAc>
          <p:stSnd>
            <p:snd r:embed="rId2" name="chimes.wav"/>
          </p:stSnd>
        </p:sndAc>
      </p:transition>
    </mc:Choice>
    <mc:Fallback xmlns="">
      <p:transition spd="slow">
        <p:fade/>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836</TotalTime>
  <Words>952</Words>
  <Application>Microsoft Office PowerPoint</Application>
  <PresentationFormat>Widescreen</PresentationFormat>
  <Paragraphs>103</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Đỗ Thị Thúy Hằng</cp:lastModifiedBy>
  <cp:revision>124</cp:revision>
  <dcterms:created xsi:type="dcterms:W3CDTF">2021-12-16T15:07:13Z</dcterms:created>
  <dcterms:modified xsi:type="dcterms:W3CDTF">2022-09-03T18:40:59Z</dcterms:modified>
</cp:coreProperties>
</file>