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7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37892B-D9B5-4492-8406-8577C3D4E526}">
  <a:tblStyle styleId="{3A37892B-D9B5-4492-8406-8577C3D4E526}" styleName="Table_0">
    <a:wholeTbl>
      <a:tcTxStyle b="off" i="off">
        <a:font>
          <a:latin typeface="等线"/>
          <a:ea typeface="等线"/>
          <a:cs typeface="等线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等线"/>
          <a:ea typeface="等线"/>
          <a:cs typeface="等线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等线"/>
          <a:ea typeface="等线"/>
          <a:cs typeface="等线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等线"/>
          <a:ea typeface="等线"/>
          <a:cs typeface="等线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等线"/>
          <a:ea typeface="等线"/>
          <a:cs typeface="等线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nhắc lại kiến thức về cách đổi đơn vị.</a:t>
            </a:r>
            <a:endParaRPr/>
          </a:p>
        </p:txBody>
      </p:sp>
      <p:sp>
        <p:nvSpPr>
          <p:cNvPr id="225" name="Google Shape;22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Quan s</a:t>
            </a:r>
            <a:endParaRPr/>
          </a:p>
        </p:txBody>
      </p:sp>
      <p:sp>
        <p:nvSpPr>
          <p:cNvPr id="272" name="Google Shape;27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610098" y="275167"/>
            <a:ext cx="1097180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610098" y="1600729"/>
            <a:ext cx="10971804" cy="452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10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166098" y="6245490"/>
            <a:ext cx="3859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738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ctr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5"/>
              <a:buFont typeface="Arial"/>
              <a:buNone/>
              <a:defRPr/>
            </a:lvl1pPr>
            <a:lvl2pPr lvl="1" algn="ctr">
              <a:spcBef>
                <a:spcPts val="659"/>
              </a:spcBef>
              <a:spcAft>
                <a:spcPts val="0"/>
              </a:spcAft>
              <a:buClr>
                <a:schemeClr val="dk1"/>
              </a:buClr>
              <a:buSzPts val="3294"/>
              <a:buFont typeface="Arial"/>
              <a:buNone/>
              <a:defRPr/>
            </a:lvl2pPr>
            <a:lvl3pPr lvl="2" algn="ctr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3"/>
              <a:buFont typeface="Arial"/>
              <a:buNone/>
              <a:defRPr/>
            </a:lvl3pPr>
            <a:lvl4pPr lvl="3" algn="ctr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None/>
              <a:defRPr/>
            </a:lvl4pPr>
            <a:lvl5pPr lvl="4" algn="ctr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None/>
              <a:defRPr/>
            </a:lvl5pPr>
            <a:lvl6pPr lvl="5" algn="ctr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None/>
              <a:defRPr/>
            </a:lvl6pPr>
            <a:lvl7pPr lvl="6" algn="ctr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None/>
              <a:defRPr/>
            </a:lvl7pPr>
            <a:lvl8pPr lvl="7" algn="ctr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None/>
              <a:defRPr/>
            </a:lvl8pPr>
            <a:lvl9pPr lvl="8" algn="ctr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610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4166098" y="6245490"/>
            <a:ext cx="3859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8738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627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b" anchorCtr="0">
            <a:noAutofit/>
          </a:bodyPr>
          <a:lstStyle>
            <a:lvl1pPr marL="457200" lvl="0" indent="-228600" algn="l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None/>
              <a:defRPr sz="2353"/>
            </a:lvl1pPr>
            <a:lvl2pPr marL="914400" lvl="1" indent="-228600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sz="2118"/>
            </a:lvl2pPr>
            <a:lvl3pPr marL="1371600" lvl="2" indent="-228600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None/>
              <a:defRPr sz="1882"/>
            </a:lvl3pPr>
            <a:lvl4pPr marL="1828800" lvl="3" indent="-228600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  <a:defRPr sz="1646"/>
            </a:lvl4pPr>
            <a:lvl5pPr marL="2286000" lvl="4" indent="-228600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  <a:defRPr sz="1646"/>
            </a:lvl5pPr>
            <a:lvl6pPr marL="2743200" lvl="5" indent="-228600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  <a:defRPr sz="1646"/>
            </a:lvl6pPr>
            <a:lvl7pPr marL="3200400" lvl="6" indent="-228600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  <a:defRPr sz="1646"/>
            </a:lvl7pPr>
            <a:lvl8pPr marL="3657600" lvl="7" indent="-228600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  <a:defRPr sz="1646"/>
            </a:lvl8pPr>
            <a:lvl9pPr marL="4114800" lvl="8" indent="-228600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  <a:defRPr sz="1646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610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4166098" y="6245490"/>
            <a:ext cx="3859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738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610098" y="275167"/>
            <a:ext cx="1097180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457200" lvl="0" indent="-437769" algn="l">
              <a:spcBef>
                <a:spcPts val="659"/>
              </a:spcBef>
              <a:spcAft>
                <a:spcPts val="0"/>
              </a:spcAft>
              <a:buClr>
                <a:schemeClr val="dk1"/>
              </a:buClr>
              <a:buSzPts val="3294"/>
              <a:buFont typeface="Arial"/>
              <a:buChar char="•"/>
              <a:defRPr sz="3293"/>
            </a:lvl1pPr>
            <a:lvl2pPr marL="914400" lvl="1" indent="-407860" algn="l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3"/>
              <a:buFont typeface="Arial"/>
              <a:buChar char="–"/>
              <a:defRPr sz="2823"/>
            </a:lvl2pPr>
            <a:lvl3pPr marL="1371600" lvl="2" indent="-378015" algn="l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Char char="•"/>
              <a:defRPr sz="2353"/>
            </a:lvl3pPr>
            <a:lvl4pPr marL="1828800" lvl="3" indent="-363092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–"/>
              <a:defRPr sz="2118"/>
            </a:lvl4pPr>
            <a:lvl5pPr marL="2286000" lvl="4" indent="-363092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»"/>
              <a:defRPr sz="2118"/>
            </a:lvl5pPr>
            <a:lvl6pPr marL="2743200" lvl="5" indent="-363092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»"/>
              <a:defRPr sz="2118"/>
            </a:lvl6pPr>
            <a:lvl7pPr marL="3200400" lvl="6" indent="-363092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»"/>
              <a:defRPr sz="2118"/>
            </a:lvl7pPr>
            <a:lvl8pPr marL="3657600" lvl="7" indent="-363092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»"/>
              <a:defRPr sz="2118"/>
            </a:lvl8pPr>
            <a:lvl9pPr marL="4114800" lvl="8" indent="-363092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»"/>
              <a:defRPr sz="2118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457200" lvl="0" indent="-437769" algn="l">
              <a:spcBef>
                <a:spcPts val="659"/>
              </a:spcBef>
              <a:spcAft>
                <a:spcPts val="0"/>
              </a:spcAft>
              <a:buClr>
                <a:schemeClr val="dk1"/>
              </a:buClr>
              <a:buSzPts val="3294"/>
              <a:buFont typeface="Arial"/>
              <a:buChar char="•"/>
              <a:defRPr sz="3293"/>
            </a:lvl1pPr>
            <a:lvl2pPr marL="914400" lvl="1" indent="-407860" algn="l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3"/>
              <a:buFont typeface="Arial"/>
              <a:buChar char="–"/>
              <a:defRPr sz="2823"/>
            </a:lvl2pPr>
            <a:lvl3pPr marL="1371600" lvl="2" indent="-378015" algn="l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Char char="•"/>
              <a:defRPr sz="2353"/>
            </a:lvl3pPr>
            <a:lvl4pPr marL="1828800" lvl="3" indent="-363092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–"/>
              <a:defRPr sz="2118"/>
            </a:lvl4pPr>
            <a:lvl5pPr marL="2286000" lvl="4" indent="-363092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»"/>
              <a:defRPr sz="2118"/>
            </a:lvl5pPr>
            <a:lvl6pPr marL="2743200" lvl="5" indent="-363092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»"/>
              <a:defRPr sz="2118"/>
            </a:lvl6pPr>
            <a:lvl7pPr marL="3200400" lvl="6" indent="-363092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»"/>
              <a:defRPr sz="2118"/>
            </a:lvl7pPr>
            <a:lvl8pPr marL="3657600" lvl="7" indent="-363092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»"/>
              <a:defRPr sz="2118"/>
            </a:lvl8pPr>
            <a:lvl9pPr marL="4114800" lvl="8" indent="-363092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»"/>
              <a:defRPr sz="2118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610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4166098" y="6245490"/>
            <a:ext cx="3859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738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610098" y="275167"/>
            <a:ext cx="1097180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b" anchorCtr="0">
            <a:noAutofit/>
          </a:bodyPr>
          <a:lstStyle>
            <a:lvl1pPr marL="457200" lvl="0" indent="-228600" algn="l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3"/>
              <a:buFont typeface="Arial"/>
              <a:buNone/>
              <a:defRPr sz="2823" b="1"/>
            </a:lvl1pPr>
            <a:lvl2pPr marL="914400" lvl="1" indent="-228600" algn="l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None/>
              <a:defRPr sz="2353" b="1"/>
            </a:lvl2pPr>
            <a:lvl3pPr marL="1371600" lvl="2" indent="-228600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sz="2118" b="1"/>
            </a:lvl3pPr>
            <a:lvl4pPr marL="1828800" lvl="3" indent="-228600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None/>
              <a:defRPr sz="1882" b="1"/>
            </a:lvl4pPr>
            <a:lvl5pPr marL="2286000" lvl="4" indent="-228600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None/>
              <a:defRPr sz="1882" b="1"/>
            </a:lvl5pPr>
            <a:lvl6pPr marL="2743200" lvl="5" indent="-228600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None/>
              <a:defRPr sz="1882" b="1"/>
            </a:lvl6pPr>
            <a:lvl7pPr marL="3200400" lvl="6" indent="-228600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None/>
              <a:defRPr sz="1882" b="1"/>
            </a:lvl7pPr>
            <a:lvl8pPr marL="3657600" lvl="7" indent="-228600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None/>
              <a:defRPr sz="1882" b="1"/>
            </a:lvl8pPr>
            <a:lvl9pPr marL="4114800" lvl="8" indent="-228600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None/>
              <a:defRPr sz="1882" b="1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457200" lvl="0" indent="-407860" algn="l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3"/>
              <a:buFont typeface="Arial"/>
              <a:buChar char="•"/>
              <a:defRPr sz="2823"/>
            </a:lvl1pPr>
            <a:lvl2pPr marL="914400" lvl="1" indent="-378015" algn="l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Char char="–"/>
              <a:defRPr sz="2353"/>
            </a:lvl2pPr>
            <a:lvl3pPr marL="1371600" lvl="2" indent="-363092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/>
            </a:lvl3pPr>
            <a:lvl4pPr marL="1828800" lvl="3" indent="-348107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Char char="–"/>
              <a:defRPr sz="1882"/>
            </a:lvl4pPr>
            <a:lvl5pPr marL="2286000" lvl="4" indent="-348107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Char char="»"/>
              <a:defRPr sz="1882"/>
            </a:lvl5pPr>
            <a:lvl6pPr marL="2743200" lvl="5" indent="-348107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Char char="»"/>
              <a:defRPr sz="1882"/>
            </a:lvl6pPr>
            <a:lvl7pPr marL="3200400" lvl="6" indent="-348107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Char char="»"/>
              <a:defRPr sz="1882"/>
            </a:lvl7pPr>
            <a:lvl8pPr marL="3657600" lvl="7" indent="-348107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Char char="»"/>
              <a:defRPr sz="1882"/>
            </a:lvl8pPr>
            <a:lvl9pPr marL="4114800" lvl="8" indent="-348107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Char char="»"/>
              <a:defRPr sz="1882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03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b" anchorCtr="0">
            <a:noAutofit/>
          </a:bodyPr>
          <a:lstStyle>
            <a:lvl1pPr marL="457200" lvl="0" indent="-228600" algn="l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3"/>
              <a:buFont typeface="Arial"/>
              <a:buNone/>
              <a:defRPr sz="2823" b="1"/>
            </a:lvl1pPr>
            <a:lvl2pPr marL="914400" lvl="1" indent="-228600" algn="l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None/>
              <a:defRPr sz="2353" b="1"/>
            </a:lvl2pPr>
            <a:lvl3pPr marL="1371600" lvl="2" indent="-228600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sz="2118" b="1"/>
            </a:lvl3pPr>
            <a:lvl4pPr marL="1828800" lvl="3" indent="-228600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None/>
              <a:defRPr sz="1882" b="1"/>
            </a:lvl4pPr>
            <a:lvl5pPr marL="2286000" lvl="4" indent="-228600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None/>
              <a:defRPr sz="1882" b="1"/>
            </a:lvl5pPr>
            <a:lvl6pPr marL="2743200" lvl="5" indent="-228600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None/>
              <a:defRPr sz="1882" b="1"/>
            </a:lvl6pPr>
            <a:lvl7pPr marL="3200400" lvl="6" indent="-228600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None/>
              <a:defRPr sz="1882" b="1"/>
            </a:lvl7pPr>
            <a:lvl8pPr marL="3657600" lvl="7" indent="-228600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None/>
              <a:defRPr sz="1882" b="1"/>
            </a:lvl8pPr>
            <a:lvl9pPr marL="4114800" lvl="8" indent="-228600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None/>
              <a:defRPr sz="1882" b="1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457200" lvl="0" indent="-407860" algn="l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3"/>
              <a:buFont typeface="Arial"/>
              <a:buChar char="•"/>
              <a:defRPr sz="2823"/>
            </a:lvl1pPr>
            <a:lvl2pPr marL="914400" lvl="1" indent="-378015" algn="l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Char char="–"/>
              <a:defRPr sz="2353"/>
            </a:lvl2pPr>
            <a:lvl3pPr marL="1371600" lvl="2" indent="-363092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/>
            </a:lvl3pPr>
            <a:lvl4pPr marL="1828800" lvl="3" indent="-348107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Char char="–"/>
              <a:defRPr sz="1882"/>
            </a:lvl4pPr>
            <a:lvl5pPr marL="2286000" lvl="4" indent="-348107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Char char="»"/>
              <a:defRPr sz="1882"/>
            </a:lvl5pPr>
            <a:lvl6pPr marL="2743200" lvl="5" indent="-348107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Char char="»"/>
              <a:defRPr sz="1882"/>
            </a:lvl6pPr>
            <a:lvl7pPr marL="3200400" lvl="6" indent="-348107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Char char="»"/>
              <a:defRPr sz="1882"/>
            </a:lvl7pPr>
            <a:lvl8pPr marL="3657600" lvl="7" indent="-348107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Char char="»"/>
              <a:defRPr sz="1882"/>
            </a:lvl8pPr>
            <a:lvl9pPr marL="4114800" lvl="8" indent="-348107" algn="l"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Char char="»"/>
              <a:defRPr sz="1882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610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4166098" y="6245490"/>
            <a:ext cx="3859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738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10098" y="275167"/>
            <a:ext cx="1097180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610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4166098" y="6245490"/>
            <a:ext cx="3859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8738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610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166098" y="6245490"/>
            <a:ext cx="3859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738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35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4766734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457200" lvl="0" indent="-467677" algn="l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5"/>
              <a:buFont typeface="Arial"/>
              <a:buChar char="•"/>
              <a:defRPr sz="3765"/>
            </a:lvl1pPr>
            <a:lvl2pPr marL="914400" lvl="1" indent="-437769" algn="l">
              <a:spcBef>
                <a:spcPts val="659"/>
              </a:spcBef>
              <a:spcAft>
                <a:spcPts val="0"/>
              </a:spcAft>
              <a:buClr>
                <a:schemeClr val="dk1"/>
              </a:buClr>
              <a:buSzPts val="3294"/>
              <a:buFont typeface="Arial"/>
              <a:buChar char="–"/>
              <a:defRPr sz="3293"/>
            </a:lvl2pPr>
            <a:lvl3pPr marL="1371600" lvl="2" indent="-407860" algn="l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3"/>
              <a:buFont typeface="Arial"/>
              <a:buChar char="•"/>
              <a:defRPr sz="2823"/>
            </a:lvl3pPr>
            <a:lvl4pPr marL="1828800" lvl="3" indent="-378015" algn="l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Char char="–"/>
              <a:defRPr sz="2353"/>
            </a:lvl4pPr>
            <a:lvl5pPr marL="2286000" lvl="4" indent="-378015" algn="l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Char char="»"/>
              <a:defRPr sz="2353"/>
            </a:lvl5pPr>
            <a:lvl6pPr marL="2743200" lvl="5" indent="-378015" algn="l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Char char="»"/>
              <a:defRPr sz="2353"/>
            </a:lvl6pPr>
            <a:lvl7pPr marL="3200400" lvl="6" indent="-378015" algn="l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Char char="»"/>
              <a:defRPr sz="2353"/>
            </a:lvl7pPr>
            <a:lvl8pPr marL="3657600" lvl="7" indent="-378015" algn="l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Char char="»"/>
              <a:defRPr sz="2353"/>
            </a:lvl8pPr>
            <a:lvl9pPr marL="4114800" lvl="8" indent="-378015" algn="l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Char char="»"/>
              <a:defRPr sz="2353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609601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457200" lvl="0" indent="-228600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  <a:defRPr sz="1646"/>
            </a:lvl1pPr>
            <a:lvl2pPr marL="914400" lvl="1" indent="-22860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/>
            </a:lvl2pPr>
            <a:lvl3pPr marL="1371600" lvl="2" indent="-228600" algn="l"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Arial"/>
              <a:buNone/>
              <a:defRPr sz="1176"/>
            </a:lvl3pPr>
            <a:lvl4pPr marL="1828800" lvl="3" indent="-228600" algn="l"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sz="1020"/>
            </a:lvl4pPr>
            <a:lvl5pPr marL="2286000" lvl="4" indent="-228600" algn="l"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sz="1020"/>
            </a:lvl5pPr>
            <a:lvl6pPr marL="2743200" lvl="5" indent="-228600" algn="l"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sz="1020"/>
            </a:lvl6pPr>
            <a:lvl7pPr marL="3200400" lvl="6" indent="-228600" algn="l"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sz="1020"/>
            </a:lvl7pPr>
            <a:lvl8pPr marL="3657600" lvl="7" indent="-228600" algn="l"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sz="1020"/>
            </a:lvl8pPr>
            <a:lvl9pPr marL="4114800" lvl="8" indent="-228600" algn="l"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sz="102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610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166098" y="6245490"/>
            <a:ext cx="3859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738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47"/>
              <a:buFont typeface="Arial"/>
              <a:buNone/>
              <a:defRPr sz="564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41"/>
              </a:spcBef>
              <a:spcAft>
                <a:spcPts val="0"/>
              </a:spcAft>
              <a:buClr>
                <a:schemeClr val="dk1"/>
              </a:buClr>
              <a:buSzPts val="2259"/>
              <a:buNone/>
              <a:defRPr sz="2259"/>
            </a:lvl1pPr>
            <a:lvl2pPr lvl="1" algn="ctr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82"/>
              <a:buNone/>
              <a:defRPr sz="1882"/>
            </a:lvl2pPr>
            <a:lvl3pPr lvl="2" algn="ctr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694"/>
              <a:buNone/>
              <a:defRPr sz="1694"/>
            </a:lvl3pPr>
            <a:lvl4pPr lvl="3" algn="ctr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/>
            </a:lvl4pPr>
            <a:lvl5pPr lvl="4" algn="ctr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/>
            </a:lvl5pPr>
            <a:lvl6pPr lvl="5" algn="ctr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/>
            </a:lvl6pPr>
            <a:lvl7pPr lvl="6" algn="ctr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/>
            </a:lvl7pPr>
            <a:lvl8pPr lvl="7" algn="ctr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/>
            </a:lvl8pPr>
            <a:lvl9pPr lvl="8" algn="ctr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35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457200" lvl="0" indent="-228600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  <a:defRPr sz="1646"/>
            </a:lvl1pPr>
            <a:lvl2pPr marL="914400" lvl="1" indent="-22860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/>
            </a:lvl2pPr>
            <a:lvl3pPr marL="1371600" lvl="2" indent="-228600" algn="l">
              <a:spcBef>
                <a:spcPts val="235"/>
              </a:spcBef>
              <a:spcAft>
                <a:spcPts val="0"/>
              </a:spcAft>
              <a:buClr>
                <a:schemeClr val="dk1"/>
              </a:buClr>
              <a:buSzPts val="1176"/>
              <a:buFont typeface="Arial"/>
              <a:buNone/>
              <a:defRPr sz="1176"/>
            </a:lvl3pPr>
            <a:lvl4pPr marL="1828800" lvl="3" indent="-228600" algn="l"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sz="1020"/>
            </a:lvl4pPr>
            <a:lvl5pPr marL="2286000" lvl="4" indent="-228600" algn="l"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sz="1020"/>
            </a:lvl5pPr>
            <a:lvl6pPr marL="2743200" lvl="5" indent="-228600" algn="l"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sz="1020"/>
            </a:lvl6pPr>
            <a:lvl7pPr marL="3200400" lvl="6" indent="-228600" algn="l"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sz="1020"/>
            </a:lvl7pPr>
            <a:lvl8pPr marL="3657600" lvl="7" indent="-228600" algn="l"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sz="1020"/>
            </a:lvl8pPr>
            <a:lvl9pPr marL="4114800" lvl="8" indent="-228600" algn="l"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sz="102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610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166098" y="6245490"/>
            <a:ext cx="3859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738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10098" y="275167"/>
            <a:ext cx="1097180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833151" y="-1622324"/>
            <a:ext cx="4525698" cy="1097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610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166098" y="6245490"/>
            <a:ext cx="3859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738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7285037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610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4166098" y="6245490"/>
            <a:ext cx="3859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738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dt" idx="10"/>
          </p:nvPr>
        </p:nvSpPr>
        <p:spPr>
          <a:xfrm>
            <a:off x="610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ftr" idx="11"/>
          </p:nvPr>
        </p:nvSpPr>
        <p:spPr>
          <a:xfrm>
            <a:off x="4166098" y="6245490"/>
            <a:ext cx="3859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8738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47"/>
              <a:buFont typeface="Arial"/>
              <a:buNone/>
              <a:defRPr sz="564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41"/>
              </a:spcBef>
              <a:spcAft>
                <a:spcPts val="0"/>
              </a:spcAft>
              <a:buClr>
                <a:srgbClr val="888888"/>
              </a:buClr>
              <a:buSzPts val="2259"/>
              <a:buNone/>
              <a:defRPr sz="2259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rgbClr val="888888"/>
              </a:buClr>
              <a:buSzPts val="1882"/>
              <a:buNone/>
              <a:defRPr sz="1882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rgbClr val="888888"/>
              </a:buClr>
              <a:buSzPts val="1694"/>
              <a:buNone/>
              <a:defRPr sz="169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rgbClr val="888888"/>
              </a:buClr>
              <a:buSzPts val="1506"/>
              <a:buNone/>
              <a:defRPr sz="1506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rgbClr val="888888"/>
              </a:buClr>
              <a:buSzPts val="1506"/>
              <a:buNone/>
              <a:defRPr sz="1506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rgbClr val="888888"/>
              </a:buClr>
              <a:buSzPts val="1506"/>
              <a:buNone/>
              <a:defRPr sz="1506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rgbClr val="888888"/>
              </a:buClr>
              <a:buSzPts val="1506"/>
              <a:buNone/>
              <a:defRPr sz="1506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rgbClr val="888888"/>
              </a:buClr>
              <a:buSzPts val="1506"/>
              <a:buNone/>
              <a:defRPr sz="1506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rgbClr val="888888"/>
              </a:buClr>
              <a:buSzPts val="1506"/>
              <a:buNone/>
              <a:defRPr sz="1506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41"/>
              </a:spcBef>
              <a:spcAft>
                <a:spcPts val="0"/>
              </a:spcAft>
              <a:buClr>
                <a:schemeClr val="dk1"/>
              </a:buClr>
              <a:buSzPts val="2259"/>
              <a:buNone/>
              <a:defRPr sz="2259" b="1"/>
            </a:lvl1pPr>
            <a:lvl2pPr marL="914400" lvl="1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82"/>
              <a:buNone/>
              <a:defRPr sz="1882" b="1"/>
            </a:lvl2pPr>
            <a:lvl3pPr marL="1371600" lvl="2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694"/>
              <a:buNone/>
              <a:defRPr sz="1694" b="1"/>
            </a:lvl3pPr>
            <a:lvl4pPr marL="1828800" lvl="3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 b="1"/>
            </a:lvl4pPr>
            <a:lvl5pPr marL="2286000" lvl="4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 b="1"/>
            </a:lvl5pPr>
            <a:lvl6pPr marL="2743200" lvl="5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 b="1"/>
            </a:lvl6pPr>
            <a:lvl7pPr marL="3200400" lvl="6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 b="1"/>
            </a:lvl7pPr>
            <a:lvl8pPr marL="3657600" lvl="7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 b="1"/>
            </a:lvl8pPr>
            <a:lvl9pPr marL="4114800" lvl="8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41"/>
              </a:spcBef>
              <a:spcAft>
                <a:spcPts val="0"/>
              </a:spcAft>
              <a:buClr>
                <a:schemeClr val="dk1"/>
              </a:buClr>
              <a:buSzPts val="2259"/>
              <a:buNone/>
              <a:defRPr sz="2259" b="1"/>
            </a:lvl1pPr>
            <a:lvl2pPr marL="914400" lvl="1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82"/>
              <a:buNone/>
              <a:defRPr sz="1882" b="1"/>
            </a:lvl2pPr>
            <a:lvl3pPr marL="1371600" lvl="2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694"/>
              <a:buNone/>
              <a:defRPr sz="1694" b="1"/>
            </a:lvl3pPr>
            <a:lvl4pPr marL="1828800" lvl="3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 b="1"/>
            </a:lvl4pPr>
            <a:lvl5pPr marL="2286000" lvl="4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 b="1"/>
            </a:lvl5pPr>
            <a:lvl6pPr marL="2743200" lvl="5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 b="1"/>
            </a:lvl6pPr>
            <a:lvl7pPr marL="3200400" lvl="6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 b="1"/>
            </a:lvl7pPr>
            <a:lvl8pPr marL="3657600" lvl="7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 b="1"/>
            </a:lvl8pPr>
            <a:lvl9pPr marL="4114800" lvl="8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12"/>
              <a:buFont typeface="Arial"/>
              <a:buNone/>
              <a:defRPr sz="301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9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862" algn="l">
              <a:lnSpc>
                <a:spcPct val="90000"/>
              </a:lnSpc>
              <a:spcBef>
                <a:spcPts val="941"/>
              </a:spcBef>
              <a:spcAft>
                <a:spcPts val="0"/>
              </a:spcAft>
              <a:buClr>
                <a:schemeClr val="dk1"/>
              </a:buClr>
              <a:buSzPts val="3012"/>
              <a:buChar char="•"/>
              <a:defRPr sz="3012"/>
            </a:lvl1pPr>
            <a:lvl2pPr marL="914400" lvl="1" indent="-395922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635"/>
              <a:buChar char="•"/>
              <a:defRPr sz="2635"/>
            </a:lvl2pPr>
            <a:lvl3pPr marL="1371600" lvl="2" indent="-372046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259"/>
              <a:buChar char="•"/>
              <a:defRPr sz="2259"/>
            </a:lvl3pPr>
            <a:lvl4pPr marL="1828800" lvl="3" indent="-348107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82"/>
              <a:buChar char="•"/>
              <a:defRPr sz="1882"/>
            </a:lvl4pPr>
            <a:lvl5pPr marL="2286000" lvl="4" indent="-348107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82"/>
              <a:buChar char="•"/>
              <a:defRPr sz="1882"/>
            </a:lvl5pPr>
            <a:lvl6pPr marL="2743200" lvl="5" indent="-348107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82"/>
              <a:buChar char="•"/>
              <a:defRPr sz="1882"/>
            </a:lvl6pPr>
            <a:lvl7pPr marL="3200400" lvl="6" indent="-348107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82"/>
              <a:buChar char="•"/>
              <a:defRPr sz="1882"/>
            </a:lvl7pPr>
            <a:lvl8pPr marL="3657600" lvl="7" indent="-348107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82"/>
              <a:buChar char="•"/>
              <a:defRPr sz="1882"/>
            </a:lvl8pPr>
            <a:lvl9pPr marL="4114800" lvl="8" indent="-348107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82"/>
              <a:buChar char="•"/>
              <a:defRPr sz="1882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4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/>
            </a:lvl1pPr>
            <a:lvl2pPr marL="914400" lvl="1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318"/>
              <a:buNone/>
              <a:defRPr sz="1318"/>
            </a:lvl2pPr>
            <a:lvl3pPr marL="1371600" lvl="2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129"/>
              <a:buNone/>
              <a:defRPr sz="1129"/>
            </a:lvl3pPr>
            <a:lvl4pPr marL="1828800" lvl="3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941"/>
              <a:buNone/>
              <a:defRPr sz="941"/>
            </a:lvl4pPr>
            <a:lvl5pPr marL="2286000" lvl="4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941"/>
              <a:buNone/>
              <a:defRPr sz="941"/>
            </a:lvl5pPr>
            <a:lvl6pPr marL="2743200" lvl="5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941"/>
              <a:buNone/>
              <a:defRPr sz="941"/>
            </a:lvl6pPr>
            <a:lvl7pPr marL="3200400" lvl="6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941"/>
              <a:buNone/>
              <a:defRPr sz="941"/>
            </a:lvl7pPr>
            <a:lvl8pPr marL="3657600" lvl="7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941"/>
              <a:buNone/>
              <a:defRPr sz="941"/>
            </a:lvl8pPr>
            <a:lvl9pPr marL="4114800" lvl="8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941"/>
              <a:buNone/>
              <a:defRPr sz="941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12"/>
              <a:buFont typeface="Arial"/>
              <a:buNone/>
              <a:defRPr sz="301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9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41"/>
              </a:spcBef>
              <a:spcAft>
                <a:spcPts val="0"/>
              </a:spcAft>
              <a:buClr>
                <a:schemeClr val="dk1"/>
              </a:buClr>
              <a:buSzPts val="1506"/>
              <a:buNone/>
              <a:defRPr sz="1506"/>
            </a:lvl1pPr>
            <a:lvl2pPr marL="914400" lvl="1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318"/>
              <a:buNone/>
              <a:defRPr sz="1318"/>
            </a:lvl2pPr>
            <a:lvl3pPr marL="1371600" lvl="2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129"/>
              <a:buNone/>
              <a:defRPr sz="1129"/>
            </a:lvl3pPr>
            <a:lvl4pPr marL="1828800" lvl="3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941"/>
              <a:buNone/>
              <a:defRPr sz="941"/>
            </a:lvl4pPr>
            <a:lvl5pPr marL="2286000" lvl="4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941"/>
              <a:buNone/>
              <a:defRPr sz="941"/>
            </a:lvl5pPr>
            <a:lvl6pPr marL="2743200" lvl="5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941"/>
              <a:buNone/>
              <a:defRPr sz="941"/>
            </a:lvl6pPr>
            <a:lvl7pPr marL="3200400" lvl="6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941"/>
              <a:buNone/>
              <a:defRPr sz="941"/>
            </a:lvl7pPr>
            <a:lvl8pPr marL="3657600" lvl="7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941"/>
              <a:buNone/>
              <a:defRPr sz="941"/>
            </a:lvl8pPr>
            <a:lvl9pPr marL="4114800" lvl="8" indent="-228600" algn="l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941"/>
              <a:buNone/>
              <a:defRPr sz="941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41"/>
              <a:buFont typeface="Arial"/>
              <a:buNone/>
              <a:defRPr sz="41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5922" algn="l" rtl="0">
              <a:lnSpc>
                <a:spcPct val="90000"/>
              </a:lnSpc>
              <a:spcBef>
                <a:spcPts val="941"/>
              </a:spcBef>
              <a:spcAft>
                <a:spcPts val="0"/>
              </a:spcAft>
              <a:buClr>
                <a:schemeClr val="dk1"/>
              </a:buClr>
              <a:buSzPts val="2635"/>
              <a:buFont typeface="Arial"/>
              <a:buChar char="•"/>
              <a:defRPr sz="263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2046" algn="l" rtl="0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259"/>
              <a:buFont typeface="Arial"/>
              <a:buChar char="•"/>
              <a:defRPr sz="22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8107" algn="l" rtl="0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882"/>
              <a:buFont typeface="Arial"/>
              <a:buChar char="•"/>
              <a:defRPr sz="188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169" algn="l" rtl="0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694"/>
              <a:buFont typeface="Arial"/>
              <a:buChar char="•"/>
              <a:defRPr sz="16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169" algn="l" rtl="0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694"/>
              <a:buFont typeface="Arial"/>
              <a:buChar char="•"/>
              <a:defRPr sz="16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169" algn="l" rtl="0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694"/>
              <a:buFont typeface="Arial"/>
              <a:buChar char="•"/>
              <a:defRPr sz="16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169" algn="l" rtl="0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694"/>
              <a:buFont typeface="Arial"/>
              <a:buChar char="•"/>
              <a:defRPr sz="16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169" algn="l" rtl="0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694"/>
              <a:buFont typeface="Arial"/>
              <a:buChar char="•"/>
              <a:defRPr sz="16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169" algn="l" rtl="0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1694"/>
              <a:buFont typeface="Arial"/>
              <a:buChar char="•"/>
              <a:defRPr sz="16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2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2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2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2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2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2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2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2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2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2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10098" y="275167"/>
            <a:ext cx="1097180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9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10098" y="1600729"/>
            <a:ext cx="10971804" cy="452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457200" marR="0" lvl="0" indent="-467677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5"/>
              <a:buFont typeface="Arial"/>
              <a:buChar char="•"/>
              <a:defRPr sz="37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7769" algn="l" rtl="0">
              <a:spcBef>
                <a:spcPts val="659"/>
              </a:spcBef>
              <a:spcAft>
                <a:spcPts val="0"/>
              </a:spcAft>
              <a:buClr>
                <a:schemeClr val="dk1"/>
              </a:buClr>
              <a:buSzPts val="3294"/>
              <a:buFont typeface="Arial"/>
              <a:buChar char="–"/>
              <a:defRPr sz="329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7860" algn="l" rtl="0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3"/>
              <a:buFont typeface="Arial"/>
              <a:buChar char="•"/>
              <a:defRPr sz="282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8015" algn="l" rtl="0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Char char="–"/>
              <a:defRPr sz="23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8015" algn="l" rtl="0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Char char="»"/>
              <a:defRPr sz="23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8015" algn="l" rtl="0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Char char="»"/>
              <a:defRPr sz="23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8015" algn="l" rtl="0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Char char="»"/>
              <a:defRPr sz="23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8015" algn="l" rtl="0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Char char="»"/>
              <a:defRPr sz="23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8015" algn="l" rtl="0">
              <a:spcBef>
                <a:spcPts val="471"/>
              </a:spcBef>
              <a:spcAft>
                <a:spcPts val="0"/>
              </a:spcAft>
              <a:buClr>
                <a:schemeClr val="dk1"/>
              </a:buClr>
              <a:buSzPts val="2353"/>
              <a:buFont typeface="Arial"/>
              <a:buChar char="»"/>
              <a:defRPr sz="23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610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166098" y="6245490"/>
            <a:ext cx="3859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738098" y="6245490"/>
            <a:ext cx="284380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850" tIns="67925" rIns="135850" bIns="679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3.png"/><Relationship Id="rId7" Type="http://schemas.openxmlformats.org/officeDocument/2006/relationships/hyperlink" Target="http://images.google.com.vn/imgres?imgurl=http://www.biomed-vietnam.com/%3Fdo%3Dproduct%26dtd%3Dthumbnail%26id%3D21172%26w%3D200%26h%3D200&amp;imgrefurl=http://www.biomed-vietnam.com/%3Fdo%3Dproduct%26dtd%3Dview%26id%3D21172&amp;h=200&amp;w=160&amp;sz=24&amp;hl=vi&amp;start=35&amp;usg=__ZZZXJ0mRVHtUdKyzhU83egOz1lw=&amp;tbnid=XSwFyY5N2FIP-M:&amp;tbnh=104&amp;tbnw=83&amp;prev=/images%3Fq%3Dc%25C3%25A2n%2Bx%25C3%25A1ch%26start%3D20%26gbv%3D2%26ndsp%3D20%26hl%3Dvi%26sa%3D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4.png"/><Relationship Id="rId9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/>
        </p:nvSpPr>
        <p:spPr>
          <a:xfrm>
            <a:off x="956235" y="2638364"/>
            <a:ext cx="11235765" cy="90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550" tIns="53275" rIns="106550" bIns="53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176"/>
              <a:buFont typeface="Times New Roman"/>
              <a:buNone/>
            </a:pPr>
            <a:r>
              <a:rPr lang="en-US" sz="5176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 KHỐI LƯỢNG</a:t>
            </a:r>
            <a:endParaRPr sz="5176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2029510" y="1622363"/>
            <a:ext cx="1808508" cy="88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5176"/>
              <a:buFont typeface="Times New Roman"/>
              <a:buNone/>
            </a:pPr>
            <a:r>
              <a:rPr lang="en-US" sz="5176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5</a:t>
            </a:r>
            <a:r>
              <a:rPr lang="en-US" sz="5176" b="1" i="1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5176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41"/>
              <a:buFont typeface="Arial"/>
              <a:buNone/>
            </a:pPr>
            <a:endParaRPr/>
          </a:p>
        </p:txBody>
      </p:sp>
      <p:pic>
        <p:nvPicPr>
          <p:cNvPr id="302" name="Google Shape;302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09130" y="3680012"/>
            <a:ext cx="573741" cy="57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41" y="144780"/>
            <a:ext cx="11690711" cy="658780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7"/>
          <p:cNvSpPr/>
          <p:nvPr/>
        </p:nvSpPr>
        <p:spPr>
          <a:xfrm>
            <a:off x="231378" y="3948752"/>
            <a:ext cx="5082918" cy="27263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4"/>
              <a:buFont typeface="Arial"/>
              <a:buNone/>
            </a:pPr>
            <a:endParaRPr sz="169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7"/>
          <p:cNvSpPr txBox="1"/>
          <p:nvPr/>
        </p:nvSpPr>
        <p:spPr>
          <a:xfrm>
            <a:off x="2687955" y="-14492"/>
            <a:ext cx="5602605" cy="115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Cách đo khối lượng</a:t>
            </a:r>
            <a:endParaRPr sz="4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06" name="Google Shape;306;p37"/>
          <p:cNvGraphicFramePr/>
          <p:nvPr/>
        </p:nvGraphicFramePr>
        <p:xfrm>
          <a:off x="249741" y="1019504"/>
          <a:ext cx="11690725" cy="5655625"/>
        </p:xfrm>
        <a:graphic>
          <a:graphicData uri="http://schemas.openxmlformats.org/drawingml/2006/table">
            <a:tbl>
              <a:tblPr firstRow="1" firstCol="1" bandRow="1">
                <a:noFill/>
                <a:tableStyleId>{3A37892B-D9B5-4492-8406-8577C3D4E526}</a:tableStyleId>
              </a:tblPr>
              <a:tblGrid>
                <a:gridCol w="254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30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12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 cần đo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Dụng cụ đo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Lần đo 1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Lần đo 2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Lần đo 3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Giá trị trung bình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Tên dụng cụ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GHD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DCNN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Hộp phấn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2400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2400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2400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2400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tb 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Quyển sách KHTN 6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2400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2400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2400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2400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tb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=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Đường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2400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2400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2400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2400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tb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cây bút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2400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2400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2400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lang="en-US" sz="2400" u="none" strike="noStrike" cap="none" baseline="-25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tb</a:t>
                      </a: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=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41"/>
              <a:buFont typeface="Arial"/>
              <a:buNone/>
            </a:pPr>
            <a:endParaRPr/>
          </a:p>
        </p:txBody>
      </p:sp>
      <p:pic>
        <p:nvPicPr>
          <p:cNvPr id="313" name="Google Shape;313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09130" y="3680012"/>
            <a:ext cx="573741" cy="57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41" y="102738"/>
            <a:ext cx="11690711" cy="6587808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8"/>
          <p:cNvSpPr/>
          <p:nvPr/>
        </p:nvSpPr>
        <p:spPr>
          <a:xfrm>
            <a:off x="231378" y="3948752"/>
            <a:ext cx="5082918" cy="27263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4"/>
              <a:buFont typeface="Arial"/>
              <a:buNone/>
            </a:pPr>
            <a:endParaRPr sz="169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8"/>
          <p:cNvSpPr txBox="1"/>
          <p:nvPr/>
        </p:nvSpPr>
        <p:spPr>
          <a:xfrm>
            <a:off x="2687955" y="-14492"/>
            <a:ext cx="5602605" cy="115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Luyện tập</a:t>
            </a:r>
            <a:endParaRPr/>
          </a:p>
        </p:txBody>
      </p:sp>
      <p:sp>
        <p:nvSpPr>
          <p:cNvPr id="317" name="Google Shape;317;p38"/>
          <p:cNvSpPr/>
          <p:nvPr/>
        </p:nvSpPr>
        <p:spPr>
          <a:xfrm>
            <a:off x="184897" y="1243869"/>
            <a:ext cx="11822205" cy="112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550" tIns="53275" rIns="106550" bIns="532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3293"/>
              <a:buFont typeface="Times New Roman"/>
              <a:buNone/>
            </a:pPr>
            <a:r>
              <a:rPr lang="en-US" sz="3293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93" b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3293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93" b="1" i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các hình vẽ dưới đây, hãy chỉ ra đâu là cân tiểu ly, cân điện tử, cân đồng hồ, cân xách?</a:t>
            </a:r>
            <a:endParaRPr/>
          </a:p>
        </p:txBody>
      </p:sp>
      <p:sp>
        <p:nvSpPr>
          <p:cNvPr id="318" name="Google Shape;318;p38"/>
          <p:cNvSpPr txBox="1"/>
          <p:nvPr/>
        </p:nvSpPr>
        <p:spPr>
          <a:xfrm>
            <a:off x="4121316" y="5947238"/>
            <a:ext cx="1781694" cy="5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550" tIns="53275" rIns="106550" bIns="53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3"/>
              <a:buFont typeface="Times New Roman"/>
              <a:buNone/>
            </a:pPr>
            <a:r>
              <a:rPr lang="en-US" sz="2823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2</a:t>
            </a:r>
            <a:endParaRPr/>
          </a:p>
        </p:txBody>
      </p:sp>
      <p:sp>
        <p:nvSpPr>
          <p:cNvPr id="319" name="Google Shape;319;p38"/>
          <p:cNvSpPr txBox="1"/>
          <p:nvPr/>
        </p:nvSpPr>
        <p:spPr>
          <a:xfrm>
            <a:off x="7311257" y="5909885"/>
            <a:ext cx="1781694" cy="5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550" tIns="53275" rIns="106550" bIns="53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3"/>
              <a:buFont typeface="Times New Roman"/>
              <a:buNone/>
            </a:pPr>
            <a:r>
              <a:rPr lang="en-US" sz="2823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3</a:t>
            </a:r>
            <a:endParaRPr/>
          </a:p>
        </p:txBody>
      </p:sp>
      <p:sp>
        <p:nvSpPr>
          <p:cNvPr id="320" name="Google Shape;320;p38"/>
          <p:cNvSpPr txBox="1"/>
          <p:nvPr/>
        </p:nvSpPr>
        <p:spPr>
          <a:xfrm>
            <a:off x="10126454" y="5909885"/>
            <a:ext cx="1782910" cy="5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550" tIns="53275" rIns="106550" bIns="53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3"/>
              <a:buFont typeface="Times New Roman"/>
              <a:buNone/>
            </a:pPr>
            <a:r>
              <a:rPr lang="en-US" sz="2823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4</a:t>
            </a:r>
            <a:endParaRPr/>
          </a:p>
        </p:txBody>
      </p:sp>
      <p:pic>
        <p:nvPicPr>
          <p:cNvPr id="321" name="Google Shape;321;p38" descr="can dien t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740" y="2911365"/>
            <a:ext cx="2932731" cy="296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8" descr="can dong h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91954" y="2879342"/>
            <a:ext cx="2932731" cy="296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8" descr="%3Fdo%3Dproduct%26dtd%3Dthumbnail%26id%3D21172%26w%3D200%26h%3D200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32728" y="2716238"/>
            <a:ext cx="2576636" cy="298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8" descr="cantieul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48648" y="2708748"/>
            <a:ext cx="2860117" cy="293638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8"/>
          <p:cNvSpPr txBox="1"/>
          <p:nvPr/>
        </p:nvSpPr>
        <p:spPr>
          <a:xfrm>
            <a:off x="524228" y="5969650"/>
            <a:ext cx="1781693" cy="5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550" tIns="53275" rIns="106550" bIns="53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23"/>
              <a:buFont typeface="Times New Roman"/>
              <a:buNone/>
            </a:pPr>
            <a:r>
              <a:rPr lang="en-US" sz="2823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1</a:t>
            </a:r>
            <a:endParaRPr sz="2823" b="1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41"/>
              <a:buFont typeface="Arial"/>
              <a:buNone/>
            </a:pPr>
            <a:endParaRPr/>
          </a:p>
        </p:txBody>
      </p:sp>
      <p:pic>
        <p:nvPicPr>
          <p:cNvPr id="332" name="Google Shape;332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09130" y="3680012"/>
            <a:ext cx="573741" cy="57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644" y="87312"/>
            <a:ext cx="11690711" cy="658780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9"/>
          <p:cNvSpPr/>
          <p:nvPr/>
        </p:nvSpPr>
        <p:spPr>
          <a:xfrm>
            <a:off x="231378" y="3948752"/>
            <a:ext cx="5082918" cy="27263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4"/>
              <a:buFont typeface="Arial"/>
              <a:buNone/>
            </a:pPr>
            <a:endParaRPr sz="169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9"/>
          <p:cNvSpPr txBox="1"/>
          <p:nvPr/>
        </p:nvSpPr>
        <p:spPr>
          <a:xfrm>
            <a:off x="2687955" y="-14492"/>
            <a:ext cx="5602605" cy="115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Luyện tập</a:t>
            </a:r>
            <a:endParaRPr/>
          </a:p>
        </p:txBody>
      </p:sp>
      <p:sp>
        <p:nvSpPr>
          <p:cNvPr id="336" name="Google Shape;336;p39"/>
          <p:cNvSpPr/>
          <p:nvPr/>
        </p:nvSpPr>
        <p:spPr>
          <a:xfrm>
            <a:off x="618190" y="1447694"/>
            <a:ext cx="10955618" cy="414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65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2: Khi mua trái cây ở chợ, loại cân thích hợp là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65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A. cân tạ.                       		B. cân Roberval.          </a:t>
            </a:r>
            <a:endParaRPr sz="3765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65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C. cân đồng hồ.             		D. cân tiểu li.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65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3: Loại cân thích hợp để sử dụng cân vàng, bạc ở các tiệm vàng là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65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A. cân tạ                      		B. cân đòn                     	C. cân đồng hồ.         			D. cân tiểu li.</a:t>
            </a:r>
            <a:endParaRPr/>
          </a:p>
        </p:txBody>
      </p:sp>
      <p:sp>
        <p:nvSpPr>
          <p:cNvPr id="337" name="Google Shape;337;p39"/>
          <p:cNvSpPr/>
          <p:nvPr/>
        </p:nvSpPr>
        <p:spPr>
          <a:xfrm>
            <a:off x="1342017" y="2662199"/>
            <a:ext cx="616324" cy="606362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12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9"/>
          <p:cNvSpPr/>
          <p:nvPr/>
        </p:nvSpPr>
        <p:spPr>
          <a:xfrm>
            <a:off x="7055971" y="4985655"/>
            <a:ext cx="621304" cy="610098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12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41"/>
              <a:buFont typeface="Arial"/>
              <a:buNone/>
            </a:pPr>
            <a:endParaRPr/>
          </a:p>
        </p:txBody>
      </p:sp>
      <p:pic>
        <p:nvPicPr>
          <p:cNvPr id="345" name="Google Shape;345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09130" y="3680012"/>
            <a:ext cx="573741" cy="57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646" y="164750"/>
            <a:ext cx="11690711" cy="649515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0"/>
          <p:cNvSpPr/>
          <p:nvPr/>
        </p:nvSpPr>
        <p:spPr>
          <a:xfrm>
            <a:off x="250643" y="3966882"/>
            <a:ext cx="5082918" cy="27263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4"/>
              <a:buFont typeface="Arial"/>
              <a:buNone/>
            </a:pPr>
            <a:endParaRPr sz="169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0"/>
          <p:cNvSpPr txBox="1"/>
          <p:nvPr/>
        </p:nvSpPr>
        <p:spPr>
          <a:xfrm>
            <a:off x="2687955" y="-14492"/>
            <a:ext cx="5602605" cy="115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Luyện tập</a:t>
            </a:r>
            <a:endParaRPr/>
          </a:p>
        </p:txBody>
      </p:sp>
      <p:graphicFrame>
        <p:nvGraphicFramePr>
          <p:cNvPr id="349" name="Google Shape;349;p40"/>
          <p:cNvGraphicFramePr/>
          <p:nvPr/>
        </p:nvGraphicFramePr>
        <p:xfrm>
          <a:off x="1766803" y="1886603"/>
          <a:ext cx="7444925" cy="573750"/>
        </p:xfrm>
        <a:graphic>
          <a:graphicData uri="http://schemas.openxmlformats.org/drawingml/2006/table">
            <a:tbl>
              <a:tblPr firstRow="1" firstCol="1" bandRow="1">
                <a:noFill/>
                <a:tableStyleId>{3A37892B-D9B5-4492-8406-8577C3D4E526}</a:tableStyleId>
              </a:tblPr>
              <a:tblGrid>
                <a:gridCol w="186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A. 1kg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B. 0,1 kg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C. 0.01 kg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D. 0,001 kg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0" name="Google Shape;350;p40"/>
          <p:cNvSpPr/>
          <p:nvPr/>
        </p:nvSpPr>
        <p:spPr>
          <a:xfrm>
            <a:off x="413175" y="1228454"/>
            <a:ext cx="1079191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 6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1 lạng bằng bao nhiêu kilogam?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 7: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Trên một hộp mứt Tết có ghi 250g. Con số đó chỉ: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sức nặng của hộp mứt                                 B. thể tích của hộp mứt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khối lượng của mứt trong hộp mứt.            D. sức nặng của hộp mứt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 8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Trên một viên thuốc cảm có ghi “Para 500…”.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hãy tìm hiểu thực tế để xem ở chỗ để trống phải ghi đơn vị nào dưới đây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1" name="Google Shape;351;p40"/>
          <p:cNvGraphicFramePr/>
          <p:nvPr/>
        </p:nvGraphicFramePr>
        <p:xfrm>
          <a:off x="1282849" y="5394687"/>
          <a:ext cx="9052575" cy="566928"/>
        </p:xfrm>
        <a:graphic>
          <a:graphicData uri="http://schemas.openxmlformats.org/drawingml/2006/table">
            <a:tbl>
              <a:tblPr firstRow="1" firstCol="1" bandRow="1">
                <a:noFill/>
                <a:tableStyleId>{3A37892B-D9B5-4492-8406-8577C3D4E526}</a:tableStyleId>
              </a:tblPr>
              <a:tblGrid>
                <a:gridCol w="227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A. mg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B. tạ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C. g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D. kg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41"/>
              <a:buFont typeface="Arial"/>
              <a:buNone/>
            </a:pPr>
            <a:endParaRPr/>
          </a:p>
        </p:txBody>
      </p:sp>
      <p:pic>
        <p:nvPicPr>
          <p:cNvPr id="358" name="Google Shape;358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09130" y="3680012"/>
            <a:ext cx="573741" cy="57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406" y="223520"/>
            <a:ext cx="11690711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1"/>
          <p:cNvSpPr/>
          <p:nvPr/>
        </p:nvSpPr>
        <p:spPr>
          <a:xfrm>
            <a:off x="222406" y="3908112"/>
            <a:ext cx="5082918" cy="27263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4"/>
              <a:buFont typeface="Arial"/>
              <a:buNone/>
            </a:pPr>
            <a:endParaRPr sz="169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1"/>
          <p:cNvSpPr txBox="1"/>
          <p:nvPr/>
        </p:nvSpPr>
        <p:spPr>
          <a:xfrm>
            <a:off x="3484806" y="182880"/>
            <a:ext cx="57961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V: Hoạt động trải nghiệm</a:t>
            </a:r>
            <a:endParaRPr sz="4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41"/>
          <p:cNvSpPr txBox="1"/>
          <p:nvPr/>
        </p:nvSpPr>
        <p:spPr>
          <a:xfrm>
            <a:off x="1643530" y="1027812"/>
            <a:ext cx="8128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học sinh được lựa chọn góc)</a:t>
            </a:r>
            <a:endParaRPr sz="2400" b="0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63" name="Google Shape;363;p41"/>
          <p:cNvGraphicFramePr/>
          <p:nvPr/>
        </p:nvGraphicFramePr>
        <p:xfrm>
          <a:off x="222406" y="1626523"/>
          <a:ext cx="11702900" cy="5115110"/>
        </p:xfrm>
        <a:graphic>
          <a:graphicData uri="http://schemas.openxmlformats.org/drawingml/2006/table">
            <a:tbl>
              <a:tblPr firstRow="1" bandRow="1">
                <a:noFill/>
                <a:tableStyleId>{3A37892B-D9B5-4492-8406-8577C3D4E526}</a:tableStyleId>
              </a:tblPr>
              <a:tblGrid>
                <a:gridCol w="643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4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Nhóm 1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cân đơn giản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rgbClr val="FF0000"/>
                          </a:solidFill>
                        </a:rPr>
                        <a:t>Nhóm 2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Pha trà quất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FF0000"/>
                          </a:solidFill>
                        </a:rPr>
                        <a:t>Nhóm 3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Đo cân nặng, đánh giá, đưa ra các biện pháp khắc phục vấn đề cân nặng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FF0000"/>
                          </a:solidFill>
                        </a:rPr>
                        <a:t>Nhóm 4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Tìm hiểu cách sử dụng các loại cân khác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41"/>
              <a:buFont typeface="Arial"/>
              <a:buNone/>
            </a:pPr>
            <a:endParaRPr/>
          </a:p>
        </p:txBody>
      </p:sp>
      <p:pic>
        <p:nvPicPr>
          <p:cNvPr id="201" name="Google Shape;201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09130" y="3680012"/>
            <a:ext cx="573741" cy="57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644" y="237300"/>
            <a:ext cx="11690711" cy="643782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/>
          <p:nvPr/>
        </p:nvSpPr>
        <p:spPr>
          <a:xfrm>
            <a:off x="250644" y="3894332"/>
            <a:ext cx="5082918" cy="27263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4"/>
              <a:buFont typeface="Arial"/>
              <a:buNone/>
            </a:pPr>
            <a:endParaRPr sz="169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496115" y="3182378"/>
            <a:ext cx="10639245" cy="168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457200" marR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1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5 tấn = ..............kg               b) 20 tạ = .................kg </a:t>
            </a:r>
            <a:endParaRPr sz="1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1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100kg = ............yến            d) 6 tấn =................yến</a:t>
            </a:r>
            <a:endParaRPr sz="1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1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 0,5kg = ...............g             f) 0,05g= ................mg</a:t>
            </a:r>
            <a:endParaRPr sz="1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29"/>
          <p:cNvSpPr txBox="1"/>
          <p:nvPr/>
        </p:nvSpPr>
        <p:spPr>
          <a:xfrm>
            <a:off x="2873554" y="365125"/>
            <a:ext cx="68089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I: Tìm hiểu về đơn vị đo khối lượng.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9"/>
          <p:cNvSpPr txBox="1"/>
          <p:nvPr/>
        </p:nvSpPr>
        <p:spPr>
          <a:xfrm>
            <a:off x="838200" y="1445017"/>
            <a:ext cx="9846765" cy="1307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Khối lượng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một đại lượng vật lí thể hiện tính chất của vật. Cho ta biết số đo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lượng chất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vật. Thường kí hiệu bằng chữ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41"/>
              <a:buFont typeface="Arial"/>
              <a:buNone/>
            </a:pPr>
            <a:endParaRPr/>
          </a:p>
        </p:txBody>
      </p:sp>
      <p:pic>
        <p:nvPicPr>
          <p:cNvPr id="213" name="Google Shape;213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09130" y="3680012"/>
            <a:ext cx="573741" cy="57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644" y="88003"/>
            <a:ext cx="11690711" cy="658780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0"/>
          <p:cNvSpPr/>
          <p:nvPr/>
        </p:nvSpPr>
        <p:spPr>
          <a:xfrm>
            <a:off x="231378" y="3948752"/>
            <a:ext cx="5082918" cy="27263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4"/>
              <a:buFont typeface="Arial"/>
              <a:buNone/>
            </a:pPr>
            <a:endParaRPr sz="169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30"/>
          <p:cNvGrpSpPr/>
          <p:nvPr/>
        </p:nvGrpSpPr>
        <p:grpSpPr>
          <a:xfrm>
            <a:off x="1157132" y="1553342"/>
            <a:ext cx="9489440" cy="3201538"/>
            <a:chOff x="0" y="0"/>
            <a:chExt cx="14912975" cy="6511925"/>
          </a:xfrm>
        </p:grpSpPr>
        <p:pic>
          <p:nvPicPr>
            <p:cNvPr id="217" name="Google Shape;217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94150" y="0"/>
              <a:ext cx="6511925" cy="6511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578168"/>
              <a:ext cx="3978275" cy="518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3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126662" y="624205"/>
              <a:ext cx="4786313" cy="5092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0" name="Google Shape;220;p30"/>
          <p:cNvSpPr txBox="1"/>
          <p:nvPr/>
        </p:nvSpPr>
        <p:spPr>
          <a:xfrm>
            <a:off x="2613564" y="886953"/>
            <a:ext cx="68089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I: Tìm hiểu về đơn vị đo khối lượng.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760226" y="4837837"/>
            <a:ext cx="10515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biết: ý nghĩa số gam ghi trên vỏ mì chính, muối, bột giặt...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41"/>
              <a:buFont typeface="Arial"/>
              <a:buNone/>
            </a:pPr>
            <a:endParaRPr/>
          </a:p>
        </p:txBody>
      </p:sp>
      <p:pic>
        <p:nvPicPr>
          <p:cNvPr id="228" name="Google Shape;228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09130" y="3680012"/>
            <a:ext cx="573741" cy="57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41" y="144780"/>
            <a:ext cx="11690711" cy="658780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/>
          <p:nvPr/>
        </p:nvSpPr>
        <p:spPr>
          <a:xfrm>
            <a:off x="231378" y="3948752"/>
            <a:ext cx="5082918" cy="27263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4"/>
              <a:buFont typeface="Arial"/>
              <a:buNone/>
            </a:pPr>
            <a:endParaRPr sz="169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31" descr="Lý thuyết khối lượng - đo khối lượng lý 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1760" y="1911032"/>
            <a:ext cx="9337039" cy="412400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1"/>
          <p:cNvSpPr txBox="1"/>
          <p:nvPr/>
        </p:nvSpPr>
        <p:spPr>
          <a:xfrm>
            <a:off x="2613564" y="886953"/>
            <a:ext cx="68089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I: Tìm hiểu về đơn vị đo khối lượng.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en-US"/>
              <a:t>a</a:t>
            </a:r>
            <a:endParaRPr/>
          </a:p>
        </p:txBody>
      </p:sp>
      <p:pic>
        <p:nvPicPr>
          <p:cNvPr id="239" name="Google Shape;239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09130" y="3680012"/>
            <a:ext cx="573741" cy="57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644" y="87312"/>
            <a:ext cx="11690711" cy="658780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2"/>
          <p:cNvSpPr/>
          <p:nvPr/>
        </p:nvSpPr>
        <p:spPr>
          <a:xfrm>
            <a:off x="231378" y="3948752"/>
            <a:ext cx="5082918" cy="27263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4"/>
              <a:buFont typeface="Arial"/>
              <a:buNone/>
            </a:pPr>
            <a:endParaRPr sz="169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2"/>
          <p:cNvSpPr txBox="1"/>
          <p:nvPr/>
        </p:nvSpPr>
        <p:spPr>
          <a:xfrm>
            <a:off x="2772837" y="0"/>
            <a:ext cx="7746365" cy="98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Dụng cụ đo khối lượng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3" name="Google Shape;24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836" y="867621"/>
            <a:ext cx="11039475" cy="4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/>
          <p:nvPr/>
        </p:nvSpPr>
        <p:spPr>
          <a:xfrm>
            <a:off x="268940" y="5311936"/>
            <a:ext cx="11553265" cy="112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550" tIns="53275" rIns="106550" bIns="5327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3"/>
              <a:buFont typeface="Times New Roman"/>
              <a:buNone/>
            </a:pPr>
            <a:r>
              <a:rPr lang="en-US" sz="3293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Hãy chỉ trên các hình a, b, c và d xem đâu là cân tạ, cân đòn, cân đồng hồ, cân y tế.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41"/>
              <a:buFont typeface="Arial"/>
              <a:buNone/>
            </a:pPr>
            <a:endParaRPr/>
          </a:p>
        </p:txBody>
      </p:sp>
      <p:pic>
        <p:nvPicPr>
          <p:cNvPr id="251" name="Google Shape;251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09130" y="3680012"/>
            <a:ext cx="573741" cy="57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41" y="93980"/>
            <a:ext cx="11690711" cy="658780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3"/>
          <p:cNvSpPr/>
          <p:nvPr/>
        </p:nvSpPr>
        <p:spPr>
          <a:xfrm>
            <a:off x="249741" y="3986852"/>
            <a:ext cx="5082918" cy="27263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4"/>
              <a:buFont typeface="Arial"/>
              <a:buNone/>
            </a:pPr>
            <a:endParaRPr sz="169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3"/>
          <p:cNvSpPr txBox="1"/>
          <p:nvPr/>
        </p:nvSpPr>
        <p:spPr>
          <a:xfrm>
            <a:off x="1843369" y="1121629"/>
            <a:ext cx="93180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GHĐ và ĐCNN của một số loại cân sau đây: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880" y="2079288"/>
            <a:ext cx="10911840" cy="377518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3"/>
          <p:cNvSpPr txBox="1"/>
          <p:nvPr/>
        </p:nvSpPr>
        <p:spPr>
          <a:xfrm>
            <a:off x="2772837" y="0"/>
            <a:ext cx="7746365" cy="98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Dụng cụ đo khối lượng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41"/>
              <a:buFont typeface="Arial"/>
              <a:buNone/>
            </a:pPr>
            <a:endParaRPr/>
          </a:p>
        </p:txBody>
      </p:sp>
      <p:pic>
        <p:nvPicPr>
          <p:cNvPr id="263" name="Google Shape;263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09130" y="3680012"/>
            <a:ext cx="573741" cy="57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41" y="144780"/>
            <a:ext cx="11690711" cy="658780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4"/>
          <p:cNvSpPr/>
          <p:nvPr/>
        </p:nvSpPr>
        <p:spPr>
          <a:xfrm>
            <a:off x="231378" y="3948752"/>
            <a:ext cx="5082918" cy="27263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4"/>
              <a:buFont typeface="Arial"/>
              <a:buNone/>
            </a:pPr>
            <a:endParaRPr sz="169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4"/>
          <p:cNvSpPr txBox="1"/>
          <p:nvPr/>
        </p:nvSpPr>
        <p:spPr>
          <a:xfrm>
            <a:off x="2687955" y="-14492"/>
            <a:ext cx="5602605" cy="115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Cách đo khối lượng</a:t>
            </a:r>
            <a:endParaRPr sz="4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2092959" y="1357978"/>
            <a:ext cx="82794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và nối tên các bộ phận cân đồng hồ dưới đây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7736" y="2255100"/>
            <a:ext cx="8554719" cy="391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41"/>
              <a:buFont typeface="Arial"/>
              <a:buNone/>
            </a:pPr>
            <a:endParaRPr/>
          </a:p>
        </p:txBody>
      </p:sp>
      <p:pic>
        <p:nvPicPr>
          <p:cNvPr id="275" name="Google Shape;275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09130" y="3680012"/>
            <a:ext cx="573741" cy="57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41" y="93980"/>
            <a:ext cx="11690711" cy="658780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5"/>
          <p:cNvSpPr/>
          <p:nvPr/>
        </p:nvSpPr>
        <p:spPr>
          <a:xfrm>
            <a:off x="231378" y="3948752"/>
            <a:ext cx="5082918" cy="27263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4"/>
              <a:buFont typeface="Arial"/>
              <a:buNone/>
            </a:pPr>
            <a:endParaRPr sz="169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5"/>
          <p:cNvSpPr txBox="1"/>
          <p:nvPr/>
        </p:nvSpPr>
        <p:spPr>
          <a:xfrm>
            <a:off x="2687955" y="-14492"/>
            <a:ext cx="5602605" cy="115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Cách đo khối lượng</a:t>
            </a:r>
            <a:endParaRPr sz="4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9" name="Google Shape;279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0484" y="1066417"/>
            <a:ext cx="4703875" cy="289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5628" y="1087120"/>
            <a:ext cx="4545609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41367" y="3891962"/>
            <a:ext cx="4610251" cy="267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45242" y="3837068"/>
            <a:ext cx="4442405" cy="269541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5"/>
          <p:cNvSpPr txBox="1"/>
          <p:nvPr/>
        </p:nvSpPr>
        <p:spPr>
          <a:xfrm>
            <a:off x="249741" y="1472012"/>
            <a:ext cx="243821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 sát các hình vẽ sau và trả lời các câu hỏi tương ứng trong SGK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41"/>
              <a:buFont typeface="Arial"/>
              <a:buNone/>
            </a:pPr>
            <a:endParaRPr/>
          </a:p>
        </p:txBody>
      </p:sp>
      <p:pic>
        <p:nvPicPr>
          <p:cNvPr id="290" name="Google Shape;290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09130" y="3680012"/>
            <a:ext cx="573741" cy="57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741" y="152400"/>
            <a:ext cx="11690711" cy="657050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6"/>
          <p:cNvSpPr/>
          <p:nvPr/>
        </p:nvSpPr>
        <p:spPr>
          <a:xfrm>
            <a:off x="231378" y="3948752"/>
            <a:ext cx="5082918" cy="27263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4"/>
              <a:buFont typeface="Arial"/>
              <a:buNone/>
            </a:pPr>
            <a:endParaRPr sz="169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6"/>
          <p:cNvSpPr txBox="1"/>
          <p:nvPr/>
        </p:nvSpPr>
        <p:spPr>
          <a:xfrm>
            <a:off x="2687955" y="-14492"/>
            <a:ext cx="5602605" cy="115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Cách đo khối lượng</a:t>
            </a:r>
            <a:endParaRPr sz="4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4" name="Google Shape;294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741" y="2099947"/>
            <a:ext cx="11690711" cy="458184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6"/>
          <p:cNvSpPr txBox="1"/>
          <p:nvPr/>
        </p:nvSpPr>
        <p:spPr>
          <a:xfrm>
            <a:off x="1808480" y="1227838"/>
            <a:ext cx="85750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Từ các câu trả lời trước hãy rút ra các bước đo khối lượng. 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Office PowerPoint</Application>
  <PresentationFormat>Widescreen</PresentationFormat>
  <Paragraphs>124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Times New Roman</vt:lpstr>
      <vt:lpstr>Calibri</vt:lpstr>
      <vt:lpstr>Arial</vt:lpstr>
      <vt:lpstr>Office 主题​​</vt:lpstr>
      <vt:lpstr>Default Design</vt:lpstr>
      <vt:lpstr>PowerPoint Presentation</vt:lpstr>
      <vt:lpstr>PowerPoint Presentation</vt:lpstr>
      <vt:lpstr>PowerPoint Presentation</vt:lpstr>
      <vt:lpstr>PowerPoint Presentation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Đỗ Thị Thúy Hằng</cp:lastModifiedBy>
  <cp:revision>1</cp:revision>
  <dcterms:modified xsi:type="dcterms:W3CDTF">2022-09-10T10:32:49Z</dcterms:modified>
</cp:coreProperties>
</file>