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Bebas Neu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E419CC-BEBD-4327-A54A-324F834D2260}">
  <a:tblStyle styleId="{D3E419CC-BEBD-4327-A54A-324F834D22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-804862"/>
            <a:ext cx="12192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7D7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8693" b="-1662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54037" y="381000"/>
            <a:ext cx="11125200" cy="60960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533400" y="381000"/>
            <a:ext cx="11125200" cy="1371600"/>
          </a:xfrm>
          <a:prstGeom prst="rect">
            <a:avLst/>
          </a:prstGeom>
          <a:gradFill>
            <a:gsLst>
              <a:gs pos="0">
                <a:srgbClr val="59E900"/>
              </a:gs>
              <a:gs pos="68000">
                <a:srgbClr val="3AA400"/>
              </a:gs>
              <a:gs pos="100000">
                <a:srgbClr val="3A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- ĐƠN VỊ CƠ SỞ CỦA SỰ SỐNG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685800" y="762000"/>
            <a:ext cx="1981200" cy="609600"/>
          </a:xfrm>
          <a:prstGeom prst="roundRect">
            <a:avLst>
              <a:gd name="adj" fmla="val 10800"/>
            </a:avLst>
          </a:prstGeom>
          <a:solidFill>
            <a:srgbClr val="55E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ebas Neue"/>
              <a:buNone/>
            </a:pPr>
            <a:r>
              <a:rPr lang="en-US" sz="3200" b="0" i="0" u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CHỦ ĐỀ 6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5105400" y="1931987"/>
            <a:ext cx="1752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17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t="11012" b="31844"/>
          <a:stretch/>
        </p:blipFill>
        <p:spPr>
          <a:xfrm>
            <a:off x="1828800" y="2682875"/>
            <a:ext cx="8151812" cy="231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/>
        </p:nvSpPr>
        <p:spPr>
          <a:xfrm>
            <a:off x="914400" y="609600"/>
            <a:ext cx="105918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 ÁN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1.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(Nhóm 1,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gian: 3 phút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SÁNH CẤU TẠO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NHÂN SƠ VÀ  TẾ BÀO NHÂN THỰC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 nhau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Đều có: 1. Màng tế bào; 2. Chất tế bào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 nhau: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</p:txBody>
      </p:sp>
      <p:graphicFrame>
        <p:nvGraphicFramePr>
          <p:cNvPr id="171" name="Google Shape;171;p22"/>
          <p:cNvGraphicFramePr/>
          <p:nvPr/>
        </p:nvGraphicFramePr>
        <p:xfrm>
          <a:off x="2133600" y="3429000"/>
          <a:ext cx="7842250" cy="681025"/>
        </p:xfrm>
        <a:graphic>
          <a:graphicData uri="http://schemas.openxmlformats.org/drawingml/2006/table">
            <a:tbl>
              <a:tblPr>
                <a:noFill/>
                <a:tableStyleId>{D3E419CC-BEBD-4327-A54A-324F834D2260}</a:tableStyleId>
              </a:tblPr>
              <a:tblGrid>
                <a:gridCol w="392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Tế bào nhân sơ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Tế bào nhân thực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2" name="Google Shape;172;p22"/>
          <p:cNvCxnSpPr/>
          <p:nvPr/>
        </p:nvCxnSpPr>
        <p:spPr>
          <a:xfrm>
            <a:off x="6210300" y="587216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3" name="Google Shape;173;p22"/>
          <p:cNvCxnSpPr/>
          <p:nvPr/>
        </p:nvCxnSpPr>
        <p:spPr>
          <a:xfrm>
            <a:off x="6248400" y="3276600"/>
            <a:ext cx="0" cy="251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4" name="Google Shape;174;p22"/>
          <p:cNvSpPr txBox="1"/>
          <p:nvPr/>
        </p:nvSpPr>
        <p:spPr>
          <a:xfrm>
            <a:off x="2819400" y="3962400"/>
            <a:ext cx="2286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Chỉ có vùng nhân.</a:t>
            </a:r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6858000" y="3962400"/>
            <a:ext cx="44894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Có nhân tế bào chính thức.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8600"/>
            <a:ext cx="11506200" cy="541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3"/>
          <p:cNvCxnSpPr/>
          <p:nvPr/>
        </p:nvCxnSpPr>
        <p:spPr>
          <a:xfrm>
            <a:off x="4343400" y="2362200"/>
            <a:ext cx="76200" cy="327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2" name="Google Shape;182;p23"/>
          <p:cNvCxnSpPr/>
          <p:nvPr/>
        </p:nvCxnSpPr>
        <p:spPr>
          <a:xfrm>
            <a:off x="3429000" y="2667000"/>
            <a:ext cx="91440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3" name="Google Shape;183;p23"/>
          <p:cNvCxnSpPr/>
          <p:nvPr/>
        </p:nvCxnSpPr>
        <p:spPr>
          <a:xfrm>
            <a:off x="3352800" y="3429000"/>
            <a:ext cx="106680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4" name="Google Shape;184;p23"/>
          <p:cNvCxnSpPr/>
          <p:nvPr/>
        </p:nvCxnSpPr>
        <p:spPr>
          <a:xfrm rot="10800000" flipH="1">
            <a:off x="3352800" y="2590800"/>
            <a:ext cx="990600" cy="160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24"/>
          <p:cNvGraphicFramePr/>
          <p:nvPr/>
        </p:nvGraphicFramePr>
        <p:xfrm>
          <a:off x="1554162" y="1706562"/>
          <a:ext cx="9572625" cy="3471850"/>
        </p:xfrm>
        <a:graphic>
          <a:graphicData uri="http://schemas.openxmlformats.org/drawingml/2006/table">
            <a:tbl>
              <a:tblPr>
                <a:noFill/>
                <a:tableStyleId>{D3E419CC-BEBD-4327-A54A-324F834D2260}</a:tableStyleId>
              </a:tblPr>
              <a:tblGrid>
                <a:gridCol w="31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phân biệt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Tế bào thực vật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Tế bào động vật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9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AutoNum type="arabicPeriod"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dạng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Lục lạp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Google Shape;190;p24"/>
          <p:cNvSpPr txBox="1"/>
          <p:nvPr/>
        </p:nvSpPr>
        <p:spPr>
          <a:xfrm>
            <a:off x="3579812" y="46037"/>
            <a:ext cx="52308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3. ( Nhóm 5,6)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 3 phút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1554162" y="942975"/>
            <a:ext cx="9067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r>
              <a:rPr lang="en-US"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Nêu điểm khác biệt của tế bào thực vật và tế bào thực vật.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1524000" y="5334000"/>
            <a:ext cx="9067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r>
              <a:rPr lang="en-US"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sao thực vật có khả năng quang hợp?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1554162" y="5867400"/>
            <a:ext cx="9067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Thực vật có bào quan lục lạp nên có khả năng quang hợp.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5189537" y="2728912"/>
            <a:ext cx="28194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lục giác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8001000" y="2743200"/>
            <a:ext cx="28194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cầu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5181600" y="4038600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8181975" y="4038600"/>
            <a:ext cx="1952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>
            <a:spLocks noGrp="1"/>
          </p:cNvSpPr>
          <p:nvPr>
            <p:ph type="title" idx="4294967295"/>
          </p:nvPr>
        </p:nvSpPr>
        <p:spPr>
          <a:xfrm>
            <a:off x="381000" y="966787"/>
            <a:ext cx="39624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Đặc điểm của tế bào</a:t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0" y="889"/>
            <a:ext cx="12192000" cy="838200"/>
          </a:xfrm>
          <a:prstGeom prst="rect">
            <a:avLst/>
          </a:prstGeom>
          <a:gradFill>
            <a:gsLst>
              <a:gs pos="0">
                <a:srgbClr val="59E900"/>
              </a:gs>
              <a:gs pos="68000">
                <a:srgbClr val="3AA400"/>
              </a:gs>
              <a:gs pos="100000">
                <a:srgbClr val="3A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- ĐƠN VỊ CƠ SỞ CỦA SỰ SỐNG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381000" y="74612"/>
            <a:ext cx="1828800" cy="609600"/>
          </a:xfrm>
          <a:prstGeom prst="roundRect">
            <a:avLst>
              <a:gd name="adj" fmla="val 10800"/>
            </a:avLst>
          </a:prstGeom>
          <a:solidFill>
            <a:srgbClr val="55E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ebas Neue"/>
              <a:buNone/>
            </a:pPr>
            <a:r>
              <a:rPr lang="en-US" sz="3200" b="0" i="0" u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CHỦ ĐỀ 6</a:t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2425700"/>
            <a:ext cx="3810000" cy="4203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6" name="Google Shape;206;p25"/>
          <p:cNvSpPr/>
          <p:nvPr/>
        </p:nvSpPr>
        <p:spPr>
          <a:xfrm>
            <a:off x="381000" y="1765300"/>
            <a:ext cx="61722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Các thành phần chính của tế bào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533400" y="2514600"/>
            <a:ext cx="66294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Mọi tế bào đều có đều có cấu tạo gồm 3 thành phần chính:</a:t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838200" y="3505200"/>
            <a:ext cx="4419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Màng tế bào</a:t>
            </a:r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838200" y="4124325"/>
            <a:ext cx="4419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tế bào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838200" y="4657725"/>
            <a:ext cx="4419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tế bào</a:t>
            </a:r>
            <a:endParaRPr/>
          </a:p>
        </p:txBody>
      </p:sp>
      <p:cxnSp>
        <p:nvCxnSpPr>
          <p:cNvPr id="211" name="Google Shape;211;p25"/>
          <p:cNvCxnSpPr/>
          <p:nvPr/>
        </p:nvCxnSpPr>
        <p:spPr>
          <a:xfrm rot="10800000" flipH="1">
            <a:off x="381000" y="3960812"/>
            <a:ext cx="4572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2" name="Google Shape;212;p25"/>
          <p:cNvCxnSpPr/>
          <p:nvPr/>
        </p:nvCxnSpPr>
        <p:spPr>
          <a:xfrm rot="10800000" flipH="1">
            <a:off x="381000" y="4386262"/>
            <a:ext cx="457200" cy="317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3" name="Google Shape;213;p25"/>
          <p:cNvCxnSpPr/>
          <p:nvPr/>
        </p:nvCxnSpPr>
        <p:spPr>
          <a:xfrm>
            <a:off x="381000" y="4418012"/>
            <a:ext cx="457200" cy="5016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>
            <a:spLocks noGrp="1"/>
          </p:cNvSpPr>
          <p:nvPr>
            <p:ph type="title" idx="4294967295"/>
          </p:nvPr>
        </p:nvSpPr>
        <p:spPr>
          <a:xfrm>
            <a:off x="381000" y="966787"/>
            <a:ext cx="39624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Đặc điểm của tế bào</a:t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0" y="889"/>
            <a:ext cx="12192000" cy="838200"/>
          </a:xfrm>
          <a:prstGeom prst="rect">
            <a:avLst/>
          </a:prstGeom>
          <a:gradFill>
            <a:gsLst>
              <a:gs pos="0">
                <a:srgbClr val="59E900"/>
              </a:gs>
              <a:gs pos="68000">
                <a:srgbClr val="3AA400"/>
              </a:gs>
              <a:gs pos="100000">
                <a:srgbClr val="3A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- ĐƠN VỊ CƠ SỞ CỦA SỰ SỐNG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381000" y="74612"/>
            <a:ext cx="1828800" cy="609600"/>
          </a:xfrm>
          <a:prstGeom prst="roundRect">
            <a:avLst>
              <a:gd name="adj" fmla="val 10800"/>
            </a:avLst>
          </a:prstGeom>
          <a:solidFill>
            <a:srgbClr val="55E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ebas Neue"/>
              <a:buNone/>
            </a:pPr>
            <a:r>
              <a:rPr lang="en-US" sz="3200" b="0" i="0" u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CHỦ ĐỀ 6</a:t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381000" y="1765300"/>
            <a:ext cx="61722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Các thành phần chính của tế bào</a:t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381000" y="2590800"/>
            <a:ext cx="66294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Sự lớn lên và sinh sản của tế bào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7" descr="Kết quả hình ảnh cho sự lớn lên và phân chia của tế bà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723900"/>
            <a:ext cx="11201401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2590800" y="2590800"/>
            <a:ext cx="7162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 đồ sự lớn lên và phân chia của tế bào thực vật</a:t>
            </a:r>
            <a:endParaRPr/>
          </a:p>
        </p:txBody>
      </p:sp>
      <p:sp>
        <p:nvSpPr>
          <p:cNvPr id="229" name="Google Shape;229;p27"/>
          <p:cNvSpPr txBox="1"/>
          <p:nvPr/>
        </p:nvSpPr>
        <p:spPr>
          <a:xfrm>
            <a:off x="2590800" y="5648325"/>
            <a:ext cx="7620000" cy="52387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 từ 1 tế bào sau một lần phân chia?</a:t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76200" y="76200"/>
            <a:ext cx="65532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Sự lớn lên và sinh sản của tế bào </a:t>
            </a:r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971800"/>
            <a:ext cx="107442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2743200" y="4953000"/>
            <a:ext cx="71628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 đồ sự lớn lên và phân chia của tế bào động vật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/>
          <p:nvPr/>
        </p:nvSpPr>
        <p:spPr>
          <a:xfrm>
            <a:off x="5867400" y="2286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6096000" y="4572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8153400" y="9906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8382000" y="12192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3429000" y="9906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3657600" y="12192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7391400" y="1981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7620000" y="2209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9067800" y="1981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9296400" y="2209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2438400" y="1981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2667000" y="2209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4191000" y="20574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4419600" y="22860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6248400" y="3505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6477000" y="3733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8534400" y="3505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8763000" y="3733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1905000" y="3505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2133600" y="3733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4495800" y="3505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4724400" y="3733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7162800" y="3505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7391400" y="3733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9448800" y="3505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9677400" y="3733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2819400" y="3505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3048000" y="3733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5410200" y="3505200"/>
            <a:ext cx="609600" cy="609600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5638800" y="3733800"/>
            <a:ext cx="152400" cy="15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8"/>
          <p:cNvCxnSpPr/>
          <p:nvPr/>
        </p:nvCxnSpPr>
        <p:spPr>
          <a:xfrm flipH="1">
            <a:off x="4038600" y="749300"/>
            <a:ext cx="1917700" cy="5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8" name="Google Shape;268;p28"/>
          <p:cNvCxnSpPr/>
          <p:nvPr/>
        </p:nvCxnSpPr>
        <p:spPr>
          <a:xfrm>
            <a:off x="6477000" y="679450"/>
            <a:ext cx="1676400" cy="6159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9" name="Google Shape;269;p28"/>
          <p:cNvCxnSpPr/>
          <p:nvPr/>
        </p:nvCxnSpPr>
        <p:spPr>
          <a:xfrm flipH="1">
            <a:off x="2959100" y="1600200"/>
            <a:ext cx="539750" cy="46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0" name="Google Shape;270;p28"/>
          <p:cNvCxnSpPr/>
          <p:nvPr/>
        </p:nvCxnSpPr>
        <p:spPr>
          <a:xfrm>
            <a:off x="3810000" y="1600200"/>
            <a:ext cx="469900" cy="5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1" name="Google Shape;271;p28"/>
          <p:cNvCxnSpPr/>
          <p:nvPr/>
        </p:nvCxnSpPr>
        <p:spPr>
          <a:xfrm flipH="1">
            <a:off x="7912100" y="1600200"/>
            <a:ext cx="393700" cy="46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2" name="Google Shape;272;p28"/>
          <p:cNvCxnSpPr/>
          <p:nvPr/>
        </p:nvCxnSpPr>
        <p:spPr>
          <a:xfrm>
            <a:off x="8458200" y="1600200"/>
            <a:ext cx="698500" cy="46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3" name="Google Shape;273;p28"/>
          <p:cNvCxnSpPr/>
          <p:nvPr/>
        </p:nvCxnSpPr>
        <p:spPr>
          <a:xfrm flipH="1">
            <a:off x="2286000" y="2590800"/>
            <a:ext cx="457200" cy="91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4" name="Google Shape;274;p28"/>
          <p:cNvCxnSpPr/>
          <p:nvPr/>
        </p:nvCxnSpPr>
        <p:spPr>
          <a:xfrm>
            <a:off x="2743200" y="2590800"/>
            <a:ext cx="381000" cy="91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" name="Google Shape;275;p28"/>
          <p:cNvCxnSpPr/>
          <p:nvPr/>
        </p:nvCxnSpPr>
        <p:spPr>
          <a:xfrm>
            <a:off x="4572000" y="2679700"/>
            <a:ext cx="228600" cy="82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6" name="Google Shape;276;p28"/>
          <p:cNvCxnSpPr/>
          <p:nvPr/>
        </p:nvCxnSpPr>
        <p:spPr>
          <a:xfrm>
            <a:off x="4711700" y="2578100"/>
            <a:ext cx="787400" cy="101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7" name="Google Shape;277;p28"/>
          <p:cNvCxnSpPr/>
          <p:nvPr/>
        </p:nvCxnSpPr>
        <p:spPr>
          <a:xfrm flipH="1">
            <a:off x="6553200" y="2578100"/>
            <a:ext cx="838200" cy="92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8" name="Google Shape;278;p28"/>
          <p:cNvCxnSpPr/>
          <p:nvPr/>
        </p:nvCxnSpPr>
        <p:spPr>
          <a:xfrm>
            <a:off x="7467600" y="2590800"/>
            <a:ext cx="0" cy="91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9" name="Google Shape;279;p28"/>
          <p:cNvCxnSpPr/>
          <p:nvPr/>
        </p:nvCxnSpPr>
        <p:spPr>
          <a:xfrm flipH="1">
            <a:off x="8839200" y="2590800"/>
            <a:ext cx="533400" cy="91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0" name="Google Shape;280;p28"/>
          <p:cNvCxnSpPr/>
          <p:nvPr/>
        </p:nvCxnSpPr>
        <p:spPr>
          <a:xfrm>
            <a:off x="9385300" y="2514600"/>
            <a:ext cx="368300" cy="92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1" name="Google Shape;281;p28"/>
          <p:cNvCxnSpPr/>
          <p:nvPr/>
        </p:nvCxnSpPr>
        <p:spPr>
          <a:xfrm flipH="1">
            <a:off x="1676400" y="4191000"/>
            <a:ext cx="457200" cy="53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2" name="Google Shape;282;p28"/>
          <p:cNvCxnSpPr/>
          <p:nvPr/>
        </p:nvCxnSpPr>
        <p:spPr>
          <a:xfrm>
            <a:off x="2209800" y="4114800"/>
            <a:ext cx="22860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3" name="Google Shape;283;p28"/>
          <p:cNvCxnSpPr/>
          <p:nvPr/>
        </p:nvCxnSpPr>
        <p:spPr>
          <a:xfrm flipH="1">
            <a:off x="2819400" y="4114800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4" name="Google Shape;284;p28"/>
          <p:cNvCxnSpPr/>
          <p:nvPr/>
        </p:nvCxnSpPr>
        <p:spPr>
          <a:xfrm>
            <a:off x="3124200" y="4114800"/>
            <a:ext cx="3429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5" name="Google Shape;285;p28"/>
          <p:cNvCxnSpPr/>
          <p:nvPr/>
        </p:nvCxnSpPr>
        <p:spPr>
          <a:xfrm flipH="1">
            <a:off x="4495800" y="4114800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6" name="Google Shape;286;p28"/>
          <p:cNvCxnSpPr/>
          <p:nvPr/>
        </p:nvCxnSpPr>
        <p:spPr>
          <a:xfrm>
            <a:off x="4800600" y="4191000"/>
            <a:ext cx="2667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7" name="Google Shape;287;p28"/>
          <p:cNvCxnSpPr/>
          <p:nvPr/>
        </p:nvCxnSpPr>
        <p:spPr>
          <a:xfrm flipH="1">
            <a:off x="5391150" y="4114800"/>
            <a:ext cx="32385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8" name="Google Shape;288;p28"/>
          <p:cNvCxnSpPr/>
          <p:nvPr/>
        </p:nvCxnSpPr>
        <p:spPr>
          <a:xfrm>
            <a:off x="5715000" y="4114800"/>
            <a:ext cx="1143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9" name="Google Shape;289;p28"/>
          <p:cNvCxnSpPr/>
          <p:nvPr/>
        </p:nvCxnSpPr>
        <p:spPr>
          <a:xfrm flipH="1">
            <a:off x="6172200" y="4191000"/>
            <a:ext cx="3810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0" name="Google Shape;290;p28"/>
          <p:cNvCxnSpPr/>
          <p:nvPr/>
        </p:nvCxnSpPr>
        <p:spPr>
          <a:xfrm>
            <a:off x="6553200" y="4114800"/>
            <a:ext cx="1905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1" name="Google Shape;291;p28"/>
          <p:cNvCxnSpPr/>
          <p:nvPr/>
        </p:nvCxnSpPr>
        <p:spPr>
          <a:xfrm flipH="1">
            <a:off x="7162800" y="4114800"/>
            <a:ext cx="30480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2" name="Google Shape;292;p28"/>
          <p:cNvCxnSpPr/>
          <p:nvPr/>
        </p:nvCxnSpPr>
        <p:spPr>
          <a:xfrm>
            <a:off x="7467600" y="4114800"/>
            <a:ext cx="266700" cy="68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3" name="Google Shape;293;p28"/>
          <p:cNvCxnSpPr/>
          <p:nvPr/>
        </p:nvCxnSpPr>
        <p:spPr>
          <a:xfrm flipH="1">
            <a:off x="8382000" y="4114800"/>
            <a:ext cx="4572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4" name="Google Shape;294;p28"/>
          <p:cNvCxnSpPr/>
          <p:nvPr/>
        </p:nvCxnSpPr>
        <p:spPr>
          <a:xfrm>
            <a:off x="8839200" y="4114800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5" name="Google Shape;295;p28"/>
          <p:cNvCxnSpPr/>
          <p:nvPr/>
        </p:nvCxnSpPr>
        <p:spPr>
          <a:xfrm flipH="1">
            <a:off x="9448800" y="4114800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6" name="Google Shape;296;p28"/>
          <p:cNvCxnSpPr/>
          <p:nvPr/>
        </p:nvCxnSpPr>
        <p:spPr>
          <a:xfrm>
            <a:off x="9753600" y="4114800"/>
            <a:ext cx="1524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7" name="Google Shape;297;p28"/>
          <p:cNvSpPr/>
          <p:nvPr/>
        </p:nvSpPr>
        <p:spPr>
          <a:xfrm>
            <a:off x="9296400" y="228600"/>
            <a:ext cx="88900" cy="990600"/>
          </a:xfrm>
          <a:prstGeom prst="rightBrace">
            <a:avLst>
              <a:gd name="adj1" fmla="val 162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9664700" y="1143000"/>
            <a:ext cx="88900" cy="990600"/>
          </a:xfrm>
          <a:prstGeom prst="rightBrace">
            <a:avLst>
              <a:gd name="adj1" fmla="val 162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9829800" y="2362200"/>
            <a:ext cx="88900" cy="990600"/>
          </a:xfrm>
          <a:prstGeom prst="rightBrace">
            <a:avLst>
              <a:gd name="adj1" fmla="val 162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10134600" y="4191000"/>
            <a:ext cx="88900" cy="990600"/>
          </a:xfrm>
          <a:prstGeom prst="rightBrace">
            <a:avLst>
              <a:gd name="adj1" fmla="val 162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9664700" y="457200"/>
            <a:ext cx="469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02" name="Google Shape;302;p28"/>
          <p:cNvSpPr txBox="1"/>
          <p:nvPr/>
        </p:nvSpPr>
        <p:spPr>
          <a:xfrm>
            <a:off x="9817100" y="1447800"/>
            <a:ext cx="469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03" name="Google Shape;303;p28"/>
          <p:cNvSpPr txBox="1"/>
          <p:nvPr/>
        </p:nvSpPr>
        <p:spPr>
          <a:xfrm>
            <a:off x="9969500" y="2667000"/>
            <a:ext cx="469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04" name="Google Shape;304;p28"/>
          <p:cNvSpPr txBox="1"/>
          <p:nvPr/>
        </p:nvSpPr>
        <p:spPr>
          <a:xfrm>
            <a:off x="10198100" y="4506912"/>
            <a:ext cx="469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05" name="Google Shape;305;p28"/>
          <p:cNvSpPr txBox="1"/>
          <p:nvPr/>
        </p:nvSpPr>
        <p:spPr>
          <a:xfrm>
            <a:off x="1524000" y="4876800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06" name="Google Shape;306;p28"/>
          <p:cNvSpPr txBox="1"/>
          <p:nvPr/>
        </p:nvSpPr>
        <p:spPr>
          <a:xfrm>
            <a:off x="2209800" y="4876800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07" name="Google Shape;307;p28"/>
          <p:cNvSpPr txBox="1"/>
          <p:nvPr/>
        </p:nvSpPr>
        <p:spPr>
          <a:xfrm>
            <a:off x="2667000" y="4876800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08" name="Google Shape;308;p28"/>
          <p:cNvSpPr txBox="1"/>
          <p:nvPr/>
        </p:nvSpPr>
        <p:spPr>
          <a:xfrm>
            <a:off x="3276600" y="4876800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09" name="Google Shape;309;p28"/>
          <p:cNvSpPr txBox="1"/>
          <p:nvPr/>
        </p:nvSpPr>
        <p:spPr>
          <a:xfrm>
            <a:off x="4114800" y="4876800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4876800" y="4876800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6248400" y="4887912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12" name="Google Shape;312;p28"/>
          <p:cNvSpPr txBox="1"/>
          <p:nvPr/>
        </p:nvSpPr>
        <p:spPr>
          <a:xfrm>
            <a:off x="6934200" y="4887912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7391400" y="4887912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14" name="Google Shape;314;p28"/>
          <p:cNvSpPr txBox="1"/>
          <p:nvPr/>
        </p:nvSpPr>
        <p:spPr>
          <a:xfrm>
            <a:off x="8001000" y="4887912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15" name="Google Shape;315;p28"/>
          <p:cNvSpPr txBox="1"/>
          <p:nvPr/>
        </p:nvSpPr>
        <p:spPr>
          <a:xfrm>
            <a:off x="8839200" y="4887912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16" name="Google Shape;316;p28"/>
          <p:cNvSpPr txBox="1"/>
          <p:nvPr/>
        </p:nvSpPr>
        <p:spPr>
          <a:xfrm>
            <a:off x="9601200" y="4887912"/>
            <a:ext cx="457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/>
          </a:p>
        </p:txBody>
      </p:sp>
      <p:sp>
        <p:nvSpPr>
          <p:cNvPr id="317" name="Google Shape;317;p28"/>
          <p:cNvSpPr txBox="1"/>
          <p:nvPr/>
        </p:nvSpPr>
        <p:spPr>
          <a:xfrm>
            <a:off x="0" y="5334000"/>
            <a:ext cx="12192000" cy="12001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17.8. Hãy tính số tế bào con được tạo ra ở lần phân chia thứ 1,2,3 của tế bào?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Từ đó xây dựng công thức số tế bào con được tạo ra ở lần phân chia thứ 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Từ 1 tế bào mẹ ban đầu)?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/>
          <p:nvPr/>
        </p:nvSpPr>
        <p:spPr>
          <a:xfrm>
            <a:off x="381000" y="762000"/>
            <a:ext cx="114300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Chức năng của màng tế bào là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chứa vật chất di truyền, điều khiển mọi hoạt động sống của tế bào.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bảo vệ và kiểm soát các chất đi vào, đi ra khỏi tế bào.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chứa các bào quan, là nơi diễn ra các hoạt động sống của tế bào.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tham gia vào quá trình quang hợp của tế bào.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Thành phần nào có chức năng điều khiển hoạt động của tế bào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nhân.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tế bào chất.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màng tế bào.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lục lạp.</a:t>
            </a:r>
            <a:endParaRPr/>
          </a:p>
        </p:txBody>
      </p:sp>
      <p:sp>
        <p:nvSpPr>
          <p:cNvPr id="328" name="Google Shape;328;p30"/>
          <p:cNvSpPr txBox="1"/>
          <p:nvPr/>
        </p:nvSpPr>
        <p:spPr>
          <a:xfrm>
            <a:off x="457200" y="152400"/>
            <a:ext cx="2286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  <p:sp>
        <p:nvSpPr>
          <p:cNvPr id="329" name="Google Shape;329;p30"/>
          <p:cNvSpPr/>
          <p:nvPr/>
        </p:nvSpPr>
        <p:spPr>
          <a:xfrm>
            <a:off x="457200" y="1676400"/>
            <a:ext cx="509587" cy="4572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0"/>
          <p:cNvSpPr/>
          <p:nvPr/>
        </p:nvSpPr>
        <p:spPr>
          <a:xfrm>
            <a:off x="381000" y="3810000"/>
            <a:ext cx="509587" cy="4572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/>
          <p:nvPr/>
        </p:nvSpPr>
        <p:spPr>
          <a:xfrm>
            <a:off x="457200" y="76200"/>
            <a:ext cx="118110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Thành phần chứa các bào quan, là nơi diễn ra các hoạt động sống của tế bào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A) nhân.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tế bào chất.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màng tế bào.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lục lạp.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4.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dạng của tế bào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Hình cầu, hình thoi.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Hình đĩa, hình sợi.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Hình sao, hình trụ.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Nhiều hình dạng.</a:t>
            </a:r>
            <a:endParaRPr/>
          </a:p>
        </p:txBody>
      </p:sp>
      <p:sp>
        <p:nvSpPr>
          <p:cNvPr id="336" name="Google Shape;336;p31"/>
          <p:cNvSpPr/>
          <p:nvPr/>
        </p:nvSpPr>
        <p:spPr>
          <a:xfrm>
            <a:off x="609600" y="1371600"/>
            <a:ext cx="381000" cy="4572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1"/>
          <p:cNvSpPr/>
          <p:nvPr/>
        </p:nvSpPr>
        <p:spPr>
          <a:xfrm>
            <a:off x="533400" y="4419600"/>
            <a:ext cx="381000" cy="4572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/>
        </p:nvSpPr>
        <p:spPr>
          <a:xfrm>
            <a:off x="304800" y="238125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 DỤNG </a:t>
            </a:r>
            <a:endParaRPr/>
          </a:p>
        </p:txBody>
      </p:sp>
      <p:sp>
        <p:nvSpPr>
          <p:cNvPr id="343" name="Google Shape;343;p32"/>
          <p:cNvSpPr txBox="1"/>
          <p:nvPr/>
        </p:nvSpPr>
        <p:spPr>
          <a:xfrm>
            <a:off x="990600" y="838200"/>
            <a:ext cx="10134600" cy="2554287"/>
          </a:xfrm>
          <a:prstGeom prst="rect">
            <a:avLst/>
          </a:prstGeom>
          <a:solidFill>
            <a:srgbClr val="CCC1DA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Chứng minh được tế bào là đơn vị cấu trúc và chức năng của cơ thể sống?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Giải thích được hiện tượng mọc lại đuôi ở thằn lằn?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Gạch xây không trá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6713" y="304800"/>
            <a:ext cx="4191000" cy="3233921"/>
          </a:xfrm>
          <a:prstGeom prst="parallelogram">
            <a:avLst>
              <a:gd name="adj" fmla="val 14821"/>
            </a:avLst>
          </a:prstGeom>
          <a:noFill/>
          <a:ln>
            <a:noFill/>
          </a:ln>
        </p:spPr>
      </p:pic>
      <p:pic>
        <p:nvPicPr>
          <p:cNvPr id="100" name="Google Shape;100;p14" descr="Kết quả hình ảnh cho Hình ảnh lỗ tổ o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6608" y="1371600"/>
            <a:ext cx="4438650" cy="3235282"/>
          </a:xfrm>
          <a:prstGeom prst="parallelogram">
            <a:avLst>
              <a:gd name="adj" fmla="val 15579"/>
            </a:avLst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2438400" y="5105400"/>
            <a:ext cx="85344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15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403152"/>
                </a:solidFill>
                <a:latin typeface="Arial"/>
                <a:ea typeface="Arial"/>
                <a:cs typeface="Arial"/>
                <a:sym typeface="Arial"/>
              </a:rPr>
              <a:t>Cho biết đơn vị cấu trúc nên tổ ong, ngôi nhà, cơ thể động vật, thực vật ?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596900" y="6350"/>
            <a:ext cx="609600" cy="6858000"/>
          </a:xfrm>
          <a:prstGeom prst="parallelogram">
            <a:avLst>
              <a:gd name="adj" fmla="val 16632"/>
            </a:avLst>
          </a:prstGeom>
          <a:solidFill>
            <a:srgbClr val="CE8F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92100" y="0"/>
            <a:ext cx="609600" cy="6858000"/>
          </a:xfrm>
          <a:prstGeom prst="parallelogram">
            <a:avLst>
              <a:gd name="adj" fmla="val 16632"/>
            </a:avLst>
          </a:prstGeom>
          <a:solidFill>
            <a:srgbClr val="E584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12700" y="0"/>
            <a:ext cx="609600" cy="6858000"/>
          </a:xfrm>
          <a:prstGeom prst="parallelogram">
            <a:avLst>
              <a:gd name="adj" fmla="val 16632"/>
            </a:avLst>
          </a:prstGeom>
          <a:solidFill>
            <a:srgbClr val="F2C8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292100" y="228600"/>
            <a:ext cx="152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ĐẦU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3" descr="bckgrnd011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219200"/>
            <a:ext cx="9144000" cy="475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3" descr="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4038600"/>
            <a:ext cx="17287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3"/>
          <p:cNvSpPr/>
          <p:nvPr/>
        </p:nvSpPr>
        <p:spPr>
          <a:xfrm>
            <a:off x="3124200" y="762000"/>
            <a:ext cx="6324600" cy="1143000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3810000" y="1981200"/>
            <a:ext cx="6019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baseline="30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Về nhà học bài, trả lời câu hỏi SGK.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baseline="300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Chuẩn bị trước bài mới.</a:t>
            </a:r>
            <a:endParaRPr/>
          </a:p>
        </p:txBody>
      </p:sp>
      <p:pic>
        <p:nvPicPr>
          <p:cNvPr id="352" name="Google Shape;3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0" y="6324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Sinh hoc 6 SGK hinh 6.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087" y="522287"/>
            <a:ext cx="3806825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1449387" y="4876800"/>
            <a:ext cx="2816225" cy="83026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biểu bì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vảy hành tây</a:t>
            </a:r>
            <a:endParaRPr/>
          </a:p>
        </p:txBody>
      </p:sp>
      <p:pic>
        <p:nvPicPr>
          <p:cNvPr id="112" name="Google Shape;112;p15" descr="Kết quả hình ảnh cho tế bào động vật trên kính hiển v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1325" y="962025"/>
            <a:ext cx="24320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Kết quả hình ảnh cho Tế bào da ngườ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3700" y="728662"/>
            <a:ext cx="3390900" cy="44878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8458200" y="2598737"/>
            <a:ext cx="873125" cy="12001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bào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 flipH="1">
            <a:off x="8124825" y="1914525"/>
            <a:ext cx="1447800" cy="64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6" name="Google Shape;116;p15"/>
          <p:cNvSpPr/>
          <p:nvPr/>
        </p:nvSpPr>
        <p:spPr>
          <a:xfrm>
            <a:off x="-152400" y="6169025"/>
            <a:ext cx="12344400" cy="1447800"/>
          </a:xfrm>
          <a:prstGeom prst="flowChartTerminator">
            <a:avLst/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876800" y="5257800"/>
            <a:ext cx="7315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cơ thể sống, đơn vị cấu trúc, chức năng đó là gì?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>
            <a:spLocks noGrp="1"/>
          </p:cNvSpPr>
          <p:nvPr>
            <p:ph type="title" idx="4294967295"/>
          </p:nvPr>
        </p:nvSpPr>
        <p:spPr>
          <a:xfrm>
            <a:off x="76200" y="914400"/>
            <a:ext cx="49530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Đặc điểm của tế bào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1562100" y="1355725"/>
            <a:ext cx="9067800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17.2; 17.3</a:t>
            </a:r>
            <a:endParaRPr/>
          </a:p>
          <a:p>
            <a:pPr marL="0" marR="0" lvl="0" indent="-139700" algn="just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-US"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Nhận xét về kích thước và hình dạng của tế bào? Cho ví dụ minh họa?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3970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-US"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Sự khác nhau về kích thước và hình dạng có ý nghĩa gì đối với sinh vật?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387" y="2813050"/>
            <a:ext cx="4348162" cy="3657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1450" y="2813050"/>
            <a:ext cx="4419600" cy="3657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6" name="Google Shape;126;p16"/>
          <p:cNvSpPr/>
          <p:nvPr/>
        </p:nvSpPr>
        <p:spPr>
          <a:xfrm>
            <a:off x="0" y="889"/>
            <a:ext cx="12192000" cy="838200"/>
          </a:xfrm>
          <a:prstGeom prst="rect">
            <a:avLst/>
          </a:prstGeom>
          <a:gradFill>
            <a:gsLst>
              <a:gs pos="0">
                <a:srgbClr val="59E900"/>
              </a:gs>
              <a:gs pos="68000">
                <a:srgbClr val="3AA400"/>
              </a:gs>
              <a:gs pos="100000">
                <a:srgbClr val="3A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- ĐƠN VỊ CƠ SỞ CỦA SỰ SỐNG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381000" y="74612"/>
            <a:ext cx="1981200" cy="609600"/>
          </a:xfrm>
          <a:prstGeom prst="roundRect">
            <a:avLst>
              <a:gd name="adj" fmla="val 10800"/>
            </a:avLst>
          </a:prstGeom>
          <a:solidFill>
            <a:srgbClr val="55E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ebas Neue"/>
              <a:buNone/>
            </a:pPr>
            <a:r>
              <a:rPr lang="en-US" sz="3200" b="0" i="0" u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CHỦ ĐỀ 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Kết quả hình ảnh cho Tế bào da ngườ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28600"/>
            <a:ext cx="11049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3124200" y="457200"/>
            <a:ext cx="88392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>
            <a:spLocks noGrp="1"/>
          </p:cNvSpPr>
          <p:nvPr>
            <p:ph type="title" idx="4294967295"/>
          </p:nvPr>
        </p:nvSpPr>
        <p:spPr>
          <a:xfrm>
            <a:off x="381000" y="966787"/>
            <a:ext cx="39624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Đặc điểm của tế bào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0" y="889"/>
            <a:ext cx="12192000" cy="838200"/>
          </a:xfrm>
          <a:prstGeom prst="rect">
            <a:avLst/>
          </a:prstGeom>
          <a:gradFill>
            <a:gsLst>
              <a:gs pos="0">
                <a:srgbClr val="59E900"/>
              </a:gs>
              <a:gs pos="68000">
                <a:srgbClr val="3AA400"/>
              </a:gs>
              <a:gs pos="100000">
                <a:srgbClr val="3A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TẾ BÀO - ĐƠN VỊ CƠ SỞ CỦA SỰ SỐNG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81000" y="74612"/>
            <a:ext cx="1828800" cy="609600"/>
          </a:xfrm>
          <a:prstGeom prst="roundRect">
            <a:avLst>
              <a:gd name="adj" fmla="val 10800"/>
            </a:avLst>
          </a:prstGeom>
          <a:solidFill>
            <a:srgbClr val="55E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ebas Neue"/>
              <a:buNone/>
            </a:pPr>
            <a:r>
              <a:rPr lang="en-US" sz="3200" b="0" i="0" u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CHỦ ĐỀ 6</a:t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425700"/>
            <a:ext cx="11582400" cy="4203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2" name="Google Shape;142;p18"/>
          <p:cNvSpPr/>
          <p:nvPr/>
        </p:nvSpPr>
        <p:spPr>
          <a:xfrm>
            <a:off x="381000" y="1765300"/>
            <a:ext cx="6172200" cy="533400"/>
          </a:xfrm>
          <a:prstGeom prst="roundRect">
            <a:avLst>
              <a:gd name="adj" fmla="val 8537"/>
            </a:avLst>
          </a:prstGeom>
          <a:solidFill>
            <a:srgbClr val="FDE1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Các thành phần chính của tế bào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1600200" y="87312"/>
            <a:ext cx="9067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sát hình 17.4, 17.5 hoàn thành nội dung phiếu học tập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914400" y="609600"/>
            <a:ext cx="10591800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1.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(Nhóm 1,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gian: 3 phút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SÁNH CẤU TẠO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NHÂN SƠ VÀ  TẾ BÀO NHÂN THỰC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 nhau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 nhau: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</p:txBody>
      </p:sp>
      <p:graphicFrame>
        <p:nvGraphicFramePr>
          <p:cNvPr id="149" name="Google Shape;149;p19"/>
          <p:cNvGraphicFramePr/>
          <p:nvPr/>
        </p:nvGraphicFramePr>
        <p:xfrm>
          <a:off x="2133600" y="4191000"/>
          <a:ext cx="7842250" cy="681025"/>
        </p:xfrm>
        <a:graphic>
          <a:graphicData uri="http://schemas.openxmlformats.org/drawingml/2006/table">
            <a:tbl>
              <a:tblPr>
                <a:noFill/>
                <a:tableStyleId>{D3E419CC-BEBD-4327-A54A-324F834D2260}</a:tableStyleId>
              </a:tblPr>
              <a:tblGrid>
                <a:gridCol w="392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Tế bào nhân sơ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Tế bào nhân thực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0" name="Google Shape;150;p19"/>
          <p:cNvCxnSpPr/>
          <p:nvPr/>
        </p:nvCxnSpPr>
        <p:spPr>
          <a:xfrm>
            <a:off x="6210300" y="587216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1" name="Google Shape;151;p19"/>
          <p:cNvCxnSpPr/>
          <p:nvPr/>
        </p:nvCxnSpPr>
        <p:spPr>
          <a:xfrm>
            <a:off x="6248400" y="4267200"/>
            <a:ext cx="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8600"/>
            <a:ext cx="11506200" cy="601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0"/>
          <p:cNvCxnSpPr/>
          <p:nvPr/>
        </p:nvCxnSpPr>
        <p:spPr>
          <a:xfrm>
            <a:off x="4343400" y="2362200"/>
            <a:ext cx="76200" cy="327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1"/>
          <p:cNvGraphicFramePr/>
          <p:nvPr/>
        </p:nvGraphicFramePr>
        <p:xfrm>
          <a:off x="1628775" y="1785937"/>
          <a:ext cx="9572625" cy="3471850"/>
        </p:xfrm>
        <a:graphic>
          <a:graphicData uri="http://schemas.openxmlformats.org/drawingml/2006/table">
            <a:tbl>
              <a:tblPr>
                <a:noFill/>
                <a:tableStyleId>{D3E419CC-BEBD-4327-A54A-324F834D2260}</a:tableStyleId>
              </a:tblPr>
              <a:tblGrid>
                <a:gridCol w="31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phân biệt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Tế bào thực vật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Tế bào động vật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9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AutoNum type="arabicPeriod"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dạng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Lục lạp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Google Shape;163;p21"/>
          <p:cNvSpPr txBox="1"/>
          <p:nvPr/>
        </p:nvSpPr>
        <p:spPr>
          <a:xfrm>
            <a:off x="3579812" y="46037"/>
            <a:ext cx="5230812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3. ( Nhóm 5,6)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 3 phút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1554162" y="942975"/>
            <a:ext cx="9067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r>
              <a:rPr lang="en-US"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Nêu điểm khác biệt của tế bào thực vật và tế bào thực vật.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524000" y="5481637"/>
            <a:ext cx="9067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r>
              <a:rPr lang="en-US"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sao thực vật có khả năng quang hợp?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Widescreen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Bebas Neue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I. Đặc điểm của tế bào</vt:lpstr>
      <vt:lpstr>PowerPoint Presentation</vt:lpstr>
      <vt:lpstr>I. Đặc điểm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Đặc điểm của tế bào</vt:lpstr>
      <vt:lpstr>I. Đặc điểm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Đỗ Thị Thúy Hằng</cp:lastModifiedBy>
  <cp:revision>1</cp:revision>
  <dcterms:modified xsi:type="dcterms:W3CDTF">2022-09-10T10:36:02Z</dcterms:modified>
</cp:coreProperties>
</file>