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305" r:id="rId5"/>
    <p:sldId id="261" r:id="rId6"/>
    <p:sldId id="282" r:id="rId7"/>
    <p:sldId id="283" r:id="rId8"/>
    <p:sldId id="306" r:id="rId9"/>
    <p:sldId id="262" r:id="rId10"/>
    <p:sldId id="308" r:id="rId11"/>
    <p:sldId id="263" r:id="rId12"/>
    <p:sldId id="307" r:id="rId13"/>
    <p:sldId id="334" r:id="rId14"/>
    <p:sldId id="266" r:id="rId15"/>
    <p:sldId id="268" r:id="rId16"/>
    <p:sldId id="395" r:id="rId17"/>
    <p:sldId id="269" r:id="rId18"/>
    <p:sldId id="265" r:id="rId19"/>
    <p:sldId id="357" r:id="rId20"/>
    <p:sldId id="3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7B7B7"/>
    <a:srgbClr val="FCF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svg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microsoft.com/office/2007/relationships/hdphoto" Target="../media/image36.wdp"/><Relationship Id="rId7" Type="http://schemas.openxmlformats.org/officeDocument/2006/relationships/image" Target="../media/image35.png"/><Relationship Id="rId6" Type="http://schemas.microsoft.com/office/2007/relationships/hdphoto" Target="../media/image34.wdp"/><Relationship Id="rId5" Type="http://schemas.openxmlformats.org/officeDocument/2006/relationships/image" Target="../media/image33.png"/><Relationship Id="rId4" Type="http://schemas.microsoft.com/office/2007/relationships/hdphoto" Target="../media/image32.wdp"/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microsoft.com/office/2007/relationships/hdphoto" Target="../media/image38.wdp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jpeg"/><Relationship Id="rId7" Type="http://schemas.microsoft.com/office/2007/relationships/hdphoto" Target="../media/image50.wdp"/><Relationship Id="rId6" Type="http://schemas.openxmlformats.org/officeDocument/2006/relationships/image" Target="../media/image49.png"/><Relationship Id="rId5" Type="http://schemas.microsoft.com/office/2007/relationships/hdphoto" Target="../media/image48.wdp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113155" y="1237615"/>
            <a:ext cx="89185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TỰ HÀO VỀ TRUYỀN THỐNG </a:t>
            </a:r>
            <a:endParaRPr lang="en-US" altLang="vi-VN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  <a:endParaRPr lang="en-US" altLang="vi-VN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vi-VN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-532765" y="-342900"/>
            <a:ext cx="4121150" cy="2463165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11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454650" y="4195445"/>
            <a:ext cx="4121150" cy="2463165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302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828288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THÔNG TIN</a:t>
            </a:r>
            <a:endParaRPr lang="en-US" altLang="vi-VN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NỘI DUNG BÀI HỌC</a:t>
            </a:r>
            <a:endParaRPr lang="en-US" altLang="vi-VN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643876" y="905363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/>
          <p:cNvSpPr/>
          <p:nvPr/>
        </p:nvSpPr>
        <p:spPr>
          <a:xfrm>
            <a:off x="1161415" y="2247900"/>
            <a:ext cx="9548495" cy="398526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just">
              <a:buFontTx/>
              <a:buNone/>
            </a:pPr>
            <a:r>
              <a:rPr lang="en-US" altLang="vi-V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Thế nào là truyền thống quê hương?</a:t>
            </a:r>
            <a:endParaRPr lang="en-US" altLang="vi-VN" sz="2400" b="1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xâm,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Picture 8" descr="Kỷ niệm 1010 năm Thăng Long – Hà Nội: Truyền thống hiếu học đất Thăng Long  - Báo Giáo dục và Thời đại Onli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" y="-52070"/>
            <a:ext cx="5502910" cy="30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Hộp Văn bản 37"/>
          <p:cNvSpPr txBox="1"/>
          <p:nvPr/>
        </p:nvSpPr>
        <p:spPr>
          <a:xfrm>
            <a:off x="302260" y="3229610"/>
            <a:ext cx="5045710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10" y="-52070"/>
            <a:ext cx="6189980" cy="3003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023610" y="3141980"/>
            <a:ext cx="6189345" cy="39878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đoàn kết, gắn bó, tương thân tương ái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1760" y="6346190"/>
            <a:ext cx="6288405" cy="3987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lao động cần cù, sáng tạo, vượt khó, vươn lê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" y="3812540"/>
            <a:ext cx="5034915" cy="25336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277100" y="6267450"/>
            <a:ext cx="4189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hiếu thảo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10" y="3628390"/>
            <a:ext cx="525272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315986" y="4419303"/>
            <a:ext cx="1150410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</a:t>
            </a: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chia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xâm ở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</a:t>
            </a: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</a:t>
            </a: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Hình ảnh 20" descr="Ảnh có chứa văn bản, người máy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3" y="2001503"/>
            <a:ext cx="2557317" cy="2417164"/>
          </a:xfrm>
          <a:prstGeom prst="rect">
            <a:avLst/>
          </a:prstGeom>
        </p:spPr>
      </p:pic>
      <p:pic>
        <p:nvPicPr>
          <p:cNvPr id="23" name="Hình ảnh 22" descr="Ảnh có chứa văn bản, trong nhà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10" y="2001502"/>
            <a:ext cx="2557316" cy="2417167"/>
          </a:xfrm>
          <a:prstGeom prst="rect">
            <a:avLst/>
          </a:prstGeom>
        </p:spPr>
      </p:pic>
      <p:pic>
        <p:nvPicPr>
          <p:cNvPr id="26" name="Hình ảnh 25" descr="Ảnh có chứa văn bản&#10;&#10;Mô tả được tạo tự độ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75" y="2002135"/>
            <a:ext cx="2642349" cy="2417168"/>
          </a:xfrm>
          <a:prstGeom prst="rect">
            <a:avLst/>
          </a:prstGeom>
        </p:spPr>
      </p:pic>
      <p:pic>
        <p:nvPicPr>
          <p:cNvPr id="27" name="Hình ảnh 26" descr="Ảnh có chứa văn bản&#10;&#10;Mô tả được tạo tự độ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16" y="2001503"/>
            <a:ext cx="2557316" cy="2417164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0" y="0"/>
            <a:ext cx="5377180" cy="1014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 i="1"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zh-CN" sz="6000" b="1" i="1"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6326188" y="216535"/>
            <a:ext cx="5560695" cy="706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CÙNG BÀN</a:t>
            </a:r>
            <a:endParaRPr lang="en-US" altLang="zh-CN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10878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/>
          <p:cNvSpPr txBox="1"/>
          <p:nvPr/>
        </p:nvSpPr>
        <p:spPr>
          <a:xfrm>
            <a:off x="4562475" y="2659380"/>
            <a:ext cx="1551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đờn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b="1" dirty="0" err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9671050" y="2419985"/>
            <a:ext cx="21628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000" b="1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4609774" y="4407039"/>
            <a:ext cx="1663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/>
          <p:cNvSpPr txBox="1"/>
          <p:nvPr/>
        </p:nvSpPr>
        <p:spPr>
          <a:xfrm>
            <a:off x="9670616" y="4253150"/>
            <a:ext cx="1989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Intetnet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 descr="Ảnh có chứa văn bản, người máy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2" y="2005398"/>
            <a:ext cx="3427756" cy="2047367"/>
          </a:xfrm>
          <a:prstGeom prst="rect">
            <a:avLst/>
          </a:prstGeom>
        </p:spPr>
      </p:pic>
      <p:pic>
        <p:nvPicPr>
          <p:cNvPr id="7" name="Hình ảnh 6" descr="Ảnh có chứa văn bản, trong nhà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43" y="2064121"/>
            <a:ext cx="3427755" cy="2047367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2" y="4162573"/>
            <a:ext cx="3541730" cy="2047367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43" y="4164257"/>
            <a:ext cx="3427755" cy="2047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28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393000"/>
            <a:ext cx="82828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phương.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Đồ họa 3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11266" name="Picture 2" descr="Kỳ II: Từ nền tảng truyền thống đến một nền công nghiệp văn hóa (Tiếp theo  và hế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0" y="1990188"/>
            <a:ext cx="3278967" cy="23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/>
          <p:cNvSpPr txBox="1"/>
          <p:nvPr/>
        </p:nvSpPr>
        <p:spPr>
          <a:xfrm>
            <a:off x="391750" y="4395411"/>
            <a:ext cx="3711140" cy="147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tăng kinh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Phát huy sức mạnh tinh thần yêu nước Việt Nam theo tư tưởng Hồ Chí Minh |  Tạp chí Tuyên gi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18" y="2034003"/>
            <a:ext cx="3278967" cy="23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ộp Văn bản 29"/>
          <p:cNvSpPr txBox="1"/>
          <p:nvPr/>
        </p:nvSpPr>
        <p:spPr>
          <a:xfrm>
            <a:off x="4187825" y="4353560"/>
            <a:ext cx="4060190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vô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con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xây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4" name="Picture 10" descr="3 trận thủy chiến làm nên những trang sử hào hùng trên Bạch Đằng Gi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91" y="2002157"/>
            <a:ext cx="3274767" cy="23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ộp Văn bản 31"/>
          <p:cNvSpPr txBox="1"/>
          <p:nvPr/>
        </p:nvSpPr>
        <p:spPr>
          <a:xfrm>
            <a:off x="8223886" y="4395411"/>
            <a:ext cx="3590695" cy="163004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thân, gia đinh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bldLvl="0" animBg="1"/>
      <p:bldP spid="30" grpId="0" bldLvl="0" animBg="1"/>
      <p:bldP spid="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2527935" y="2546350"/>
            <a:ext cx="6779895" cy="2306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lang="en-US" altLang="zh-CN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TẾ</a:t>
            </a:r>
            <a:endParaRPr lang="en-US" altLang="zh-CN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ĐỊA PHƯƠNG</a:t>
            </a:r>
            <a:endParaRPr lang="en-US" altLang="zh-CN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1" y="1530795"/>
            <a:ext cx="109085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hương.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Đồ họa 3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749183" y="4756898"/>
            <a:ext cx="2193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các truyền thống của quê hương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3090646" y="4684724"/>
            <a:ext cx="2263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/>
          <p:cNvSpPr txBox="1"/>
          <p:nvPr/>
        </p:nvSpPr>
        <p:spPr>
          <a:xfrm>
            <a:off x="5268042" y="4729337"/>
            <a:ext cx="290511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tuyên truyền về những truyền thống tốt đẹp của quê hương.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8150893" y="4447943"/>
            <a:ext cx="37111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đi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Tranh luận vẻ sự cần thiết phải giữ gin, phái huy các truyền thông tốt đẹp  của quê hương. | [Cánh diều] Hoạt động trải nghiệm, hướng nghiệ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7" y="1970528"/>
            <a:ext cx="3211961" cy="24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"/>
          <p:cNvGrpSpPr/>
          <p:nvPr/>
        </p:nvGrpSpPr>
        <p:grpSpPr>
          <a:xfrm>
            <a:off x="2942373" y="2342049"/>
            <a:ext cx="2612349" cy="1961403"/>
            <a:chOff x="2942373" y="2342049"/>
            <a:chExt cx="2612349" cy="1961403"/>
          </a:xfrm>
        </p:grpSpPr>
        <p:pic>
          <p:nvPicPr>
            <p:cNvPr id="12294" name="Picture 6" descr="Icon Protect | Diễn đàn Designer Việt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87" b="94105" l="10000" r="90000">
                          <a14:foregroundMark x1="37377" y1="12009" x2="37377" y2="12009"/>
                          <a14:foregroundMark x1="49016" y1="10699" x2="49016" y2="10699"/>
                          <a14:foregroundMark x1="43770" y1="10262" x2="55738" y2="13319"/>
                          <a14:foregroundMark x1="60656" y1="11354" x2="67869" y2="18777"/>
                          <a14:foregroundMark x1="67869" y1="18777" x2="70000" y2="24236"/>
                          <a14:foregroundMark x1="71803" y1="25109" x2="75246" y2="51092"/>
                          <a14:foregroundMark x1="75246" y1="51092" x2="74262" y2="62445"/>
                          <a14:foregroundMark x1="74262" y1="62445" x2="71475" y2="69432"/>
                          <a14:foregroundMark x1="62131" y1="10480" x2="56721" y2="11135"/>
                          <a14:foregroundMark x1="75574" y1="28166" x2="75410" y2="36463"/>
                          <a14:foregroundMark x1="24754" y1="37773" x2="31803" y2="73144"/>
                          <a14:foregroundMark x1="31803" y1="73144" x2="36230" y2="81878"/>
                          <a14:foregroundMark x1="30000" y1="72271" x2="25574" y2="45197"/>
                          <a14:foregroundMark x1="25574" y1="45197" x2="26557" y2="30786"/>
                          <a14:foregroundMark x1="32131" y1="18559" x2="32131" y2="18559"/>
                          <a14:foregroundMark x1="30656" y1="20306" x2="30656" y2="20306"/>
                          <a14:foregroundMark x1="28689" y1="21616" x2="28689" y2="21616"/>
                          <a14:foregroundMark x1="50164" y1="94105" x2="50164" y2="94105"/>
                          <a14:foregroundMark x1="68033" y1="70961" x2="68033" y2="70961"/>
                          <a14:foregroundMark x1="50820" y1="6987" x2="50820" y2="69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373" y="2342049"/>
              <a:ext cx="2612349" cy="196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Tranh luận vẻ sự cần thiết phải giữ gin, phái huy các truyền thông tốt đẹp  của quê hương. | [Cánh diều] Hoạt động trải nghiệm, hướng nghiệp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61" b="93391" l="10000" r="90000">
                          <a14:foregroundMark x1="25517" y1="13218" x2="27414" y2="29598"/>
                          <a14:foregroundMark x1="27414" y1="29598" x2="38448" y2="36782"/>
                          <a14:foregroundMark x1="38448" y1="36782" x2="45862" y2="17816"/>
                          <a14:foregroundMark x1="45862" y1="17816" x2="33621" y2="12644"/>
                          <a14:foregroundMark x1="33621" y1="12644" x2="33276" y2="12931"/>
                          <a14:foregroundMark x1="69655" y1="17816" x2="63793" y2="31034"/>
                          <a14:foregroundMark x1="63793" y1="31034" x2="71034" y2="25287"/>
                          <a14:foregroundMark x1="37931" y1="72989" x2="42069" y2="80460"/>
                          <a14:foregroundMark x1="35862" y1="91667" x2="40690" y2="90230"/>
                          <a14:foregroundMark x1="74310" y1="93678" x2="74310" y2="93678"/>
                          <a14:foregroundMark x1="69138" y1="90230" x2="77759" y2="91092"/>
                          <a14:foregroundMark x1="40172" y1="91092" x2="45172" y2="91092"/>
                          <a14:foregroundMark x1="37069" y1="36782" x2="44310" y2="37069"/>
                          <a14:foregroundMark x1="70690" y1="38506" x2="76552" y2="38793"/>
                          <a14:foregroundMark x1="61552" y1="14943" x2="62759" y2="33621"/>
                          <a14:foregroundMark x1="62759" y1="33621" x2="74828" y2="36782"/>
                          <a14:foregroundMark x1="60172" y1="37931" x2="59828" y2="14368"/>
                          <a14:foregroundMark x1="67241" y1="8046" x2="79483" y2="8046"/>
                          <a14:foregroundMark x1="37241" y1="39943" x2="41552" y2="39655"/>
                          <a14:foregroundMark x1="64483" y1="41954" x2="64483" y2="41954"/>
                          <a14:foregroundMark x1="65690" y1="41379" x2="65690" y2="41379"/>
                          <a14:foregroundMark x1="60690" y1="41667" x2="63276" y2="40805"/>
                          <a14:foregroundMark x1="57586" y1="42816" x2="58793" y2="42529"/>
                          <a14:foregroundMark x1="64483" y1="7471" x2="64483" y2="7471"/>
                          <a14:foregroundMark x1="67931" y1="37356" x2="76552" y2="38506"/>
                          <a14:foregroundMark x1="37241" y1="3161" x2="37241" y2="3161"/>
                          <a14:foregroundMark x1="67931" y1="7184" x2="67931" y2="7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928" y="2807784"/>
              <a:ext cx="1361166" cy="104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8" name="Picture 10" descr="Quảng bá hình ảnh đất nước, con người Việt Nam tại miền Nam nước Đức | Văn  hóa | Vietnam+ (VietnamPlus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53" y="2039282"/>
            <a:ext cx="2225490" cy="23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Xử người share tin giả 10-20 triệu đồng là còn thấp' - Tuổi Trẻ Onl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15" y="2041552"/>
            <a:ext cx="2218017" cy="23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0" grpId="0"/>
      <p:bldP spid="3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/>
          <p:cNvSpPr/>
          <p:nvPr/>
        </p:nvSpPr>
        <p:spPr>
          <a:xfrm>
            <a:off x="1624965" y="1802765"/>
            <a:ext cx="9544050" cy="3310890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just">
              <a:buFontTx/>
              <a:buNone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Cách rèn luyện</a:t>
            </a:r>
            <a:endParaRPr lang="en-US" altLang="vi-VN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newsflash/>
      </p:transition>
    </mc:Choice>
    <mc:Fallback>
      <p:transition spd="slow">
        <p:newsflash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510030" y="232410"/>
            <a:ext cx="89185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BÀI HÁT</a:t>
            </a:r>
            <a:endParaRPr lang="en-US" altLang="vi-VN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-532765" y="-342900"/>
            <a:ext cx="4121150" cy="2463165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11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454650" y="4195445"/>
            <a:ext cx="4121150" cy="2463165"/>
            <a:chOff x="0" y="0"/>
            <a:chExt cx="5460" cy="3810"/>
          </a:xfrm>
          <a:scene3d>
            <a:camera prst="isometricBottomDown"/>
            <a:lightRig rig="threePt" dir="t"/>
          </a:scene3d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Trebuchet MS" panose="020B0603020202020204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Text Box 46"/>
          <p:cNvSpPr txBox="1"/>
          <p:nvPr/>
        </p:nvSpPr>
        <p:spPr>
          <a:xfrm>
            <a:off x="-26670" y="6510020"/>
            <a:ext cx="436753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p>
            <a:pPr algn="ctr"/>
            <a:r>
              <a:rPr lang="en-US"/>
              <a:t>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https://youtu.be/Knc5eh2byD0</a:t>
            </a:r>
            <a:endParaRPr lang="en-US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573917" y="2767819"/>
            <a:ext cx="11416908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EM ĐÃ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TIẾT HỌC.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10162" y="394586"/>
            <a:ext cx="11610363" cy="5838737"/>
          </a:xfrm>
          <a:prstGeom prst="roundRect">
            <a:avLst>
              <a:gd name="adj" fmla="val 10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93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2" name="Đường nối Thẳng 21"/>
          <p:cNvCxnSpPr/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/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Nhóm 40"/>
          <p:cNvGrpSpPr/>
          <p:nvPr/>
        </p:nvGrpSpPr>
        <p:grpSpPr>
          <a:xfrm>
            <a:off x="330200" y="3013710"/>
            <a:ext cx="5832475" cy="1460500"/>
            <a:chOff x="698784" y="2190103"/>
            <a:chExt cx="4835855" cy="1460500"/>
          </a:xfrm>
        </p:grpSpPr>
        <p:sp>
          <p:nvSpPr>
            <p:cNvPr id="25" name="Hộp Văn bản 24"/>
            <p:cNvSpPr txBox="1"/>
            <p:nvPr/>
          </p:nvSpPr>
          <p:spPr>
            <a:xfrm>
              <a:off x="698784" y="2190103"/>
              <a:ext cx="4692941" cy="82994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Chẳng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thơm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cũng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thể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hoa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nhài</a:t>
              </a:r>
              <a:br>
                <a:rPr lang="vi-VN" sz="2400" dirty="0">
                  <a:solidFill>
                    <a:schemeClr val="bg1"/>
                  </a:solidFill>
                  <a:latin typeface="+mj-lt"/>
                </a:rPr>
              </a:b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Dẫu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không thanh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lịch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cũng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người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400" dirty="0" err="1">
                  <a:solidFill>
                    <a:schemeClr val="bg1"/>
                  </a:solidFill>
                  <a:latin typeface="+mj-lt"/>
                </a:rPr>
                <a:t>Tràng</a:t>
              </a:r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An.</a:t>
              </a:r>
              <a:endParaRPr lang="vi-VN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Hộp Văn bản 30"/>
            <p:cNvSpPr txBox="1"/>
            <p:nvPr/>
          </p:nvSpPr>
          <p:spPr>
            <a:xfrm>
              <a:off x="4571307" y="3251823"/>
              <a:ext cx="96333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Ca dao</a:t>
              </a:r>
              <a:endParaRPr lang="vi-VN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" name="Hộp Văn bản 32"/>
          <p:cNvSpPr txBox="1"/>
          <p:nvPr/>
        </p:nvSpPr>
        <p:spPr>
          <a:xfrm>
            <a:off x="906012" y="1496166"/>
            <a:ext cx="10417728" cy="3987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truyền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dân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tộc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Nam?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cxnSp>
        <p:nvCxnSpPr>
          <p:cNvPr id="34" name="Đường nối Thẳng 33"/>
          <p:cNvCxnSpPr/>
          <p:nvPr/>
        </p:nvCxnSpPr>
        <p:spPr>
          <a:xfrm flipV="1">
            <a:off x="1846580" y="3745865"/>
            <a:ext cx="1248410" cy="114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3" name="Nhóm 22"/>
          <p:cNvGrpSpPr/>
          <p:nvPr/>
        </p:nvGrpSpPr>
        <p:grpSpPr>
          <a:xfrm>
            <a:off x="5648325" y="2140585"/>
            <a:ext cx="5868035" cy="3707130"/>
            <a:chOff x="527601" y="3755984"/>
            <a:chExt cx="5560011" cy="2301713"/>
          </a:xfrm>
        </p:grpSpPr>
        <p:pic>
          <p:nvPicPr>
            <p:cNvPr id="1028" name="Picture 4" descr="Dẫu không thanh lịch cũng người Tràng An - Nhịp sống Hà Nộ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011" y="3755984"/>
              <a:ext cx="4542155" cy="201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Hộp Văn bản 17"/>
            <p:cNvSpPr txBox="1"/>
            <p:nvPr/>
          </p:nvSpPr>
          <p:spPr>
            <a:xfrm>
              <a:off x="527601" y="5810099"/>
              <a:ext cx="5560011" cy="24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Truyền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thống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thanh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lịch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của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người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Tràng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An (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Hà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 </a:t>
              </a:r>
              <a:r>
                <a:rPr lang="vi-VN" sz="20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Nội</a:t>
              </a:r>
              <a:r>
                <a:rPr lang="vi-VN" sz="2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+mj-lt"/>
                </a:rPr>
                <a:t>)</a:t>
              </a:r>
              <a:endParaRPr lang="vi-VN" sz="2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endParaRPr>
            </a:p>
          </p:txBody>
        </p:sp>
      </p:grpSp>
      <p:sp>
        <p:nvSpPr>
          <p:cNvPr id="3" name="Rectangles 2"/>
          <p:cNvSpPr/>
          <p:nvPr/>
        </p:nvSpPr>
        <p:spPr>
          <a:xfrm>
            <a:off x="-317" y="0"/>
            <a:ext cx="3524885" cy="1014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altLang="zh-CN" sz="6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/>
          <p:cNvPicPr>
            <a:picLocks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2486025" y="4473575"/>
            <a:ext cx="2040255" cy="13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lotus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235" y="609600"/>
            <a:ext cx="887095" cy="6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10162" y="44411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2" name="Đường nối Thẳng 21"/>
          <p:cNvCxnSpPr/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/>
          <p:cNvSpPr/>
          <p:nvPr/>
        </p:nvSpPr>
        <p:spPr>
          <a:xfrm>
            <a:off x="2226310" y="443865"/>
            <a:ext cx="315595" cy="941070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2" name="Nhóm 41"/>
          <p:cNvGrpSpPr/>
          <p:nvPr/>
        </p:nvGrpSpPr>
        <p:grpSpPr>
          <a:xfrm>
            <a:off x="7250543" y="2218450"/>
            <a:ext cx="4542986" cy="1554441"/>
            <a:chOff x="7190303" y="3829108"/>
            <a:chExt cx="4321493" cy="1554441"/>
          </a:xfrm>
        </p:grpSpPr>
        <p:sp>
          <p:nvSpPr>
            <p:cNvPr id="30" name="Hộp Văn bản 29"/>
            <p:cNvSpPr txBox="1"/>
            <p:nvPr/>
          </p:nvSpPr>
          <p:spPr>
            <a:xfrm>
              <a:off x="7190303" y="3829108"/>
              <a:ext cx="3864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Ai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Bình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Định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mà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coi</a:t>
              </a:r>
              <a:br>
                <a:rPr lang="vi-VN" sz="2000" dirty="0">
                  <a:solidFill>
                    <a:schemeClr val="bg1"/>
                  </a:solidFill>
                  <a:latin typeface="+mj-lt"/>
                </a:rPr>
              </a:b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Con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gái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Bình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Định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cầm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roi đi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quyền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vi-VN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Hộp Văn bản 31"/>
            <p:cNvSpPr txBox="1"/>
            <p:nvPr/>
          </p:nvSpPr>
          <p:spPr>
            <a:xfrm>
              <a:off x="10538672" y="4983439"/>
              <a:ext cx="973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Ca dao</a:t>
              </a:r>
              <a:endParaRPr lang="vi-VN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" name="Hộp Văn bản 32"/>
          <p:cNvSpPr txBox="1"/>
          <p:nvPr/>
        </p:nvSpPr>
        <p:spPr>
          <a:xfrm>
            <a:off x="906012" y="1496166"/>
            <a:ext cx="10417728" cy="3987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cho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câu ca dao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dân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tộc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Việt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Nam?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330186" y="1495913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cxnSp>
        <p:nvCxnSpPr>
          <p:cNvPr id="39" name="Đường nối Thẳng 38"/>
          <p:cNvCxnSpPr/>
          <p:nvPr/>
        </p:nvCxnSpPr>
        <p:spPr>
          <a:xfrm>
            <a:off x="9346428" y="2886299"/>
            <a:ext cx="173302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Nhóm 25"/>
          <p:cNvGrpSpPr/>
          <p:nvPr/>
        </p:nvGrpSpPr>
        <p:grpSpPr>
          <a:xfrm>
            <a:off x="171450" y="2218055"/>
            <a:ext cx="7164705" cy="3862061"/>
            <a:chOff x="6676207" y="3795446"/>
            <a:chExt cx="5210992" cy="2425858"/>
          </a:xfrm>
        </p:grpSpPr>
        <p:pic>
          <p:nvPicPr>
            <p:cNvPr id="1030" name="Picture 6" descr="Ai về Bình Định mà coi… | Báo Dân tr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480" y="3795446"/>
              <a:ext cx="3114984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Hộp Văn bản 44"/>
            <p:cNvSpPr txBox="1"/>
            <p:nvPr/>
          </p:nvSpPr>
          <p:spPr>
            <a:xfrm>
              <a:off x="6676207" y="5777373"/>
              <a:ext cx="5210992" cy="44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dirty="0" err="1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Truyền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thống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võ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cổ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truyền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người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Bình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Định</a:t>
              </a:r>
              <a:endParaRPr lang="vi-VN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Rectangles 2"/>
          <p:cNvSpPr/>
          <p:nvPr/>
        </p:nvSpPr>
        <p:spPr>
          <a:xfrm>
            <a:off x="7292023" y="0"/>
            <a:ext cx="3524885" cy="1014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altLang="zh-CN" sz="6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F:\360安全浏览器下载\六一\Nipic_2531170_b95b5e79d8a6cffe\未标题-1.png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25" y="3981450"/>
            <a:ext cx="10725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13" descr="lotus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235" y="609600"/>
            <a:ext cx="887095" cy="6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3" descr="lotu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" y="443865"/>
            <a:ext cx="887095" cy="6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302" y="764052"/>
            <a:ext cx="11504102" cy="5402293"/>
          </a:xfrm>
          <a:prstGeom prst="roundRect">
            <a:avLst>
              <a:gd name="adj" fmla="val 40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8226788" y="2892228"/>
            <a:ext cx="3626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tx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: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cho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địa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danh trong thông tin bên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cạnh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gắn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?</a:t>
            </a:r>
            <a:endParaRPr lang="vi-VN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đó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quê 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?</a:t>
            </a:r>
            <a:endParaRPr lang="vi-VN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6" y="2002977"/>
            <a:ext cx="7709280" cy="4026188"/>
          </a:xfrm>
          <a:prstGeom prst="rect">
            <a:avLst/>
          </a:prstGeom>
        </p:spPr>
      </p:pic>
      <p:cxnSp>
        <p:nvCxnSpPr>
          <p:cNvPr id="21" name="Đường nối Thẳng 20"/>
          <p:cNvCxnSpPr/>
          <p:nvPr/>
        </p:nvCxnSpPr>
        <p:spPr>
          <a:xfrm>
            <a:off x="8215922" y="2206305"/>
            <a:ext cx="0" cy="39602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0" y="0"/>
            <a:ext cx="5377180" cy="1014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 i="1"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zh-CN" sz="6000" b="1" i="1"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361680" y="2120265"/>
            <a:ext cx="3357245" cy="5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 i="1"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1 </a:t>
            </a:r>
            <a:endParaRPr lang="en-US" altLang="zh-CN" sz="3200" b="1" i="1"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302" y="831362"/>
            <a:ext cx="11504102" cy="5402293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8226788" y="2892228"/>
            <a:ext cx="3626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tx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: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cho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địa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danh trong thông tin bên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cạnh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gắn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?</a:t>
            </a:r>
            <a:endParaRPr lang="vi-VN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đó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quê 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?</a:t>
            </a:r>
            <a:endParaRPr lang="vi-VN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90" y="1912620"/>
            <a:ext cx="7658735" cy="4124960"/>
          </a:xfrm>
          <a:prstGeom prst="rect">
            <a:avLst/>
          </a:prstGeom>
        </p:spPr>
      </p:pic>
      <p:cxnSp>
        <p:nvCxnSpPr>
          <p:cNvPr id="21" name="Đường nối Thẳng 20"/>
          <p:cNvCxnSpPr/>
          <p:nvPr/>
        </p:nvCxnSpPr>
        <p:spPr>
          <a:xfrm>
            <a:off x="8215922" y="2206305"/>
            <a:ext cx="0" cy="39602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8362315" y="2119630"/>
            <a:ext cx="3357245" cy="5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altLang="zh-CN" sz="3200" b="1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8226788" y="2892228"/>
            <a:ext cx="3626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danh trong thông tin bên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cạnh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gắn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còn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truyền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 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90" y="1794510"/>
            <a:ext cx="7385685" cy="4130040"/>
          </a:xfrm>
          <a:prstGeom prst="rect">
            <a:avLst/>
          </a:prstGeom>
        </p:spPr>
      </p:pic>
      <p:cxnSp>
        <p:nvCxnSpPr>
          <p:cNvPr id="21" name="Đường nối Thẳng 20"/>
          <p:cNvCxnSpPr/>
          <p:nvPr/>
        </p:nvCxnSpPr>
        <p:spPr>
          <a:xfrm>
            <a:off x="8215922" y="2206305"/>
            <a:ext cx="0" cy="39602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8362315" y="2119630"/>
            <a:ext cx="335724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en-US" altLang="zh-CN" sz="3200" b="1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429368" y="913402"/>
            <a:ext cx="4147929" cy="7005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61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2240" y="60960"/>
            <a:ext cx="9596755" cy="18503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0" algn="ctr">
              <a:buFontTx/>
              <a:buNone/>
            </a:pPr>
            <a:endParaRPr lang="en-US" alt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buFontTx/>
              <a:buNone/>
            </a:pPr>
            <a:r>
              <a:rPr lang="en-US" altLang="vi-V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</a:t>
            </a:r>
            <a:endParaRPr lang="en-US" altLang="vi-VN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danh trong thông tin bên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gắn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quê hương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560685" y="1684338"/>
            <a:ext cx="0" cy="285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59585" y="1910715"/>
            <a:ext cx="7916545" cy="146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0685" y="1910439"/>
            <a:ext cx="0" cy="4000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6710" y="1970088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76293" y="1910439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41862" y="2288401"/>
            <a:ext cx="3512985" cy="14066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61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56801" y="2288506"/>
            <a:ext cx="3957994" cy="12795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61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950036" y="2235833"/>
            <a:ext cx="4113416" cy="1341941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61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17441" y="2684452"/>
            <a:ext cx="3361659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486410" algn="l"/>
              </a:tabLst>
            </a:pPr>
            <a:r>
              <a:rPr lang="en-US" altLang="en-US" sz="2000" b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Nhóm 1: THÔNG TIN 1</a:t>
            </a:r>
            <a:endParaRPr lang="en-US" sz="2000" dirty="0">
              <a:latin typeface="Times" panose="02020603050405020304" pitchFamily="18" charset="0"/>
              <a:ea typeface="Segoe UI" panose="020B0502040204020203" pitchFamily="34" charset="0"/>
              <a:cs typeface="Times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054528" y="3695041"/>
            <a:ext cx="1014412" cy="406545"/>
          </a:xfrm>
          <a:prstGeom prst="downArrow">
            <a:avLst/>
          </a:prstGeom>
          <a:solidFill>
            <a:srgbClr val="1D9BB8"/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kern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108069" y="4149664"/>
            <a:ext cx="3581400" cy="2598044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defTabSz="816610">
              <a:defRPr/>
            </a:pPr>
            <a:endParaRPr lang="en-US" sz="2000" kern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173920" y="4365089"/>
            <a:ext cx="36472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ts val="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altLang="en-US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</a:pPr>
            <a:endParaRPr lang="en-US" sz="2000" b="1" dirty="0">
              <a:solidFill>
                <a:srgbClr val="270BF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197374" y="3534608"/>
            <a:ext cx="877887" cy="454631"/>
          </a:xfrm>
          <a:prstGeom prst="downArrow">
            <a:avLst/>
          </a:prstGeom>
          <a:solidFill>
            <a:srgbClr val="1D9BB8"/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kern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96846" y="3990948"/>
            <a:ext cx="4476705" cy="2756760"/>
          </a:xfrm>
          <a:prstGeom prst="roundRect">
            <a:avLst/>
          </a:prstGeom>
          <a:solidFill>
            <a:srgbClr val="1D9BB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just" eaLnBrk="0" fontAlgn="base" hangingPunct="0">
              <a:spcBef>
                <a:spcPts val="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altLang="en-US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093959" y="4060703"/>
            <a:ext cx="4052786" cy="2943252"/>
          </a:xfrm>
          <a:prstGeom prst="roundRect">
            <a:avLst/>
          </a:prstGeom>
          <a:solidFill>
            <a:srgbClr val="FFCCFF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endParaRPr lang="en-US" sz="2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945370" y="3568700"/>
            <a:ext cx="605155" cy="467360"/>
          </a:xfrm>
          <a:prstGeom prst="downArrow">
            <a:avLst>
              <a:gd name="adj1" fmla="val 50000"/>
              <a:gd name="adj2" fmla="val 69048"/>
            </a:avLst>
          </a:prstGeom>
          <a:solidFill>
            <a:srgbClr val="1D9BB8"/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kern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17474" y="4111607"/>
            <a:ext cx="40644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ts val="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altLang="en-US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ts val="0"/>
              </a:spcBef>
            </a:pP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8679079" y="60493"/>
            <a:ext cx="3384551" cy="5746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lang="en-US" altLang="en-US" sz="2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58PIC58PIC58PIC58PICHsaGKG559akDq_PIC201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8679815" y="-52705"/>
            <a:ext cx="3467100" cy="8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8"/>
          <p:cNvSpPr txBox="1">
            <a:spLocks noChangeArrowheads="1"/>
          </p:cNvSpPr>
          <p:nvPr/>
        </p:nvSpPr>
        <p:spPr bwMode="auto">
          <a:xfrm>
            <a:off x="4055381" y="2706042"/>
            <a:ext cx="3361659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486410" algn="l"/>
              </a:tabLst>
            </a:pPr>
            <a:r>
              <a:rPr lang="en-US" altLang="en-US" sz="2000" b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Nhóm 2: THÔNG TIN 2</a:t>
            </a:r>
            <a:endParaRPr lang="en-US" altLang="en-US" sz="2000" b="1" dirty="0">
              <a:solidFill>
                <a:schemeClr val="tx1"/>
              </a:solidFill>
              <a:latin typeface="Times" panose="02020603050405020304" pitchFamily="18" charset="0"/>
              <a:ea typeface="Segoe UI" panose="020B0502040204020203" pitchFamily="34" charset="0"/>
              <a:cs typeface="Times" panose="02020603050405020304" pitchFamily="18" charset="0"/>
            </a:endParaRPr>
          </a:p>
        </p:txBody>
      </p:sp>
      <p:sp>
        <p:nvSpPr>
          <p:cNvPr id="3" name="TextBox 48"/>
          <p:cNvSpPr txBox="1">
            <a:spLocks noChangeArrowheads="1"/>
          </p:cNvSpPr>
          <p:nvPr/>
        </p:nvSpPr>
        <p:spPr bwMode="auto">
          <a:xfrm>
            <a:off x="8338820" y="2639695"/>
            <a:ext cx="3562350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 defTabSz="815975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defTabSz="8159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486410" algn="l"/>
              </a:tabLst>
            </a:pPr>
            <a:r>
              <a:rPr lang="en-US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 3: THÔNG TIN 3</a:t>
            </a:r>
            <a:endParaRPr lang="en-US" alt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" panose="02020603050405020304" pitchFamily="18" charset="0"/>
              <a:ea typeface="Segoe UI" panose="020B0502040204020203" pitchFamily="34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 bldLvl="0" animBg="1"/>
      <p:bldP spid="24" grpId="0"/>
      <p:bldP spid="25" grpId="0" bldLvl="0" animBg="1"/>
      <p:bldP spid="29" grpId="0" bldLvl="0" animBg="1"/>
      <p:bldP spid="31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6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15997" y="92724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81646" y="1108563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5122" name="Picture 2" descr="Giới thiệu về làng gốm Bát Tràng, lịch sử hình thành và phát tr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510665"/>
            <a:ext cx="3306445" cy="24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ú Thọ: Giỗ Tổ Hùng Vương năm 2022 được tổ chức quy mô cấp tỉnh | Lễ hội |  Vietnam+ (VietnamPl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65" y="1493520"/>
            <a:ext cx="3402965" cy="23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4452620" y="1912620"/>
            <a:ext cx="1946910" cy="1630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LÀNG NGHỀ TRUYỀN THỐNG</a:t>
            </a:r>
            <a:endParaRPr lang="en-US" sz="2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6642900" y="1674419"/>
            <a:ext cx="1578362" cy="2553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 CÚNG TỔ TIÊN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/>
          <p:cNvSpPr txBox="1"/>
          <p:nvPr/>
        </p:nvSpPr>
        <p:spPr>
          <a:xfrm>
            <a:off x="2840355" y="4631055"/>
            <a:ext cx="2416175" cy="13220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NƯỚC (C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677920" y="311785"/>
            <a:ext cx="3105785" cy="119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altLang="zh-CN" sz="7200" b="1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10" t="10225" b="33129"/>
          <a:stretch>
            <a:fillRect/>
          </a:stretch>
        </p:blipFill>
        <p:spPr>
          <a:xfrm>
            <a:off x="5937250" y="4227830"/>
            <a:ext cx="3978910" cy="214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8" grpId="0" bldLvl="0" animBg="1"/>
      <p:bldP spid="3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Giáng Sinh Vui Tươi đầy Màu Sắc Ornamen Nền, Ngày Lễ, Đầy Màu Sắc, Giáng  Sinh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15997" y="88914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81646" y="1108563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5122" name="Picture 2" descr="Giới thiệu về làng gốm Bát Tràng, lịch sử hình thành và phát tr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" y="1912620"/>
            <a:ext cx="2861310" cy="19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ú Thọ: Giỗ Tổ Hùng Vương năm 2022 được tổ chức quy mô cấp tỉnh | Lễ hội |  Vietnam+ (VietnamPl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15" y="1993900"/>
            <a:ext cx="27559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de b6 by TÚ PHẠM VĂN - Issu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65" y="1994535"/>
            <a:ext cx="2810510" cy="18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346279" y="2158819"/>
            <a:ext cx="12237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làng nghề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7247420" y="2172259"/>
            <a:ext cx="15783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nước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8" descr="Kỷ niệm 1010 năm Thăng Long – Hà Nội: Truyền thống hiếu học đất Thăng Long  - Báo Giáo dục và Thời đại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9" y="4188817"/>
            <a:ext cx="2430296" cy="1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Khắc sâu truyền thống bất khuất, kiên cường và phẩm chất 'đứng đầu dậy  trước' – Báo Nghệ 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65" y="4189095"/>
            <a:ext cx="2810510" cy="17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Hộp Văn bản 37"/>
          <p:cNvSpPr txBox="1"/>
          <p:nvPr/>
        </p:nvSpPr>
        <p:spPr>
          <a:xfrm>
            <a:off x="3366226" y="4111488"/>
            <a:ext cx="1223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/>
          <p:cNvSpPr txBox="1"/>
          <p:nvPr/>
        </p:nvSpPr>
        <p:spPr>
          <a:xfrm>
            <a:off x="7160425" y="4198341"/>
            <a:ext cx="15783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mạng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4" descr="Việt Nam thế kỷ XX - từ đối đầu đến hợp tác một cách tiếp cận lịch sử - văn  hóa | ĐẠI HỌC QUỐC GIA HÀ NỘ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95" y="4198620"/>
            <a:ext cx="2695575" cy="16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3677920" y="311785"/>
            <a:ext cx="3105785" cy="119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altLang="zh-CN" sz="7200" b="1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0</TotalTime>
  <Words>5771</Words>
  <Application>WPS Presentation</Application>
  <PresentationFormat>Màn hình rộng</PresentationFormat>
  <Paragraphs>246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Arial</vt:lpstr>
      <vt:lpstr>Times New Roman</vt:lpstr>
      <vt:lpstr>Wingdings 3</vt:lpstr>
      <vt:lpstr>Trebuchet MS</vt:lpstr>
      <vt:lpstr>Trebuchet MS</vt:lpstr>
      <vt:lpstr>Times</vt:lpstr>
      <vt:lpstr>Segoe UI</vt:lpstr>
      <vt:lpstr>Tahoma</vt:lpstr>
      <vt:lpstr>Microsoft YaHei</vt:lpstr>
      <vt:lpstr>Arial Unicode MS</vt:lpstr>
      <vt:lpstr>Calibri Light</vt:lpstr>
      <vt:lpstr>Calibri</vt:lpstr>
      <vt:lpstr>Thiên thể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LAPTOP ASUS</cp:lastModifiedBy>
  <cp:revision>97</cp:revision>
  <dcterms:created xsi:type="dcterms:W3CDTF">2022-05-07T08:47:00Z</dcterms:created>
  <dcterms:modified xsi:type="dcterms:W3CDTF">2022-09-06T02:55:00Z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