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6" r:id="rId2"/>
    <p:sldId id="256" r:id="rId3"/>
    <p:sldId id="262" r:id="rId4"/>
    <p:sldId id="259" r:id="rId5"/>
    <p:sldId id="260" r:id="rId6"/>
    <p:sldId id="258" r:id="rId7"/>
    <p:sldId id="261" r:id="rId8"/>
    <p:sldId id="257" r:id="rId9"/>
    <p:sldId id="264" r:id="rId10"/>
    <p:sldId id="267" r:id="rId11"/>
    <p:sldId id="268" r:id="rId12"/>
    <p:sldId id="269" r:id="rId13"/>
    <p:sldId id="289" r:id="rId14"/>
    <p:sldId id="271" r:id="rId15"/>
    <p:sldId id="272" r:id="rId16"/>
    <p:sldId id="290" r:id="rId17"/>
    <p:sldId id="274" r:id="rId18"/>
    <p:sldId id="275" r:id="rId19"/>
    <p:sldId id="291" r:id="rId20"/>
    <p:sldId id="292" r:id="rId21"/>
    <p:sldId id="279" r:id="rId22"/>
    <p:sldId id="276" r:id="rId23"/>
    <p:sldId id="278" r:id="rId24"/>
    <p:sldId id="280" r:id="rId25"/>
    <p:sldId id="281" r:id="rId26"/>
    <p:sldId id="282" r:id="rId27"/>
    <p:sldId id="285" r:id="rId28"/>
    <p:sldId id="286" r:id="rId29"/>
    <p:sldId id="287" r:id="rId30"/>
    <p:sldId id="288" r:id="rId31"/>
    <p:sldId id="283" r:id="rId32"/>
    <p:sldId id="284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96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C5E2F3-9C0E-431F-B899-2E283040165B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D35511-34FB-4CDF-BF46-9D365228C76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C2538-004B-4CDE-A76A-AD795BBB0ADD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72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26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00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80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956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49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269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51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16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15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60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pPr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9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3" Type="http://schemas.openxmlformats.org/officeDocument/2006/relationships/image" Target="../media/image3.png"/><Relationship Id="rId21" Type="http://schemas.openxmlformats.org/officeDocument/2006/relationships/image" Target="../media/image13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microsoft.com/office/2007/relationships/hdphoto" Target="../media/hdphoto7.wdp"/><Relationship Id="rId2" Type="http://schemas.openxmlformats.org/officeDocument/2006/relationships/image" Target="../media/image2.jpeg"/><Relationship Id="rId16" Type="http://schemas.openxmlformats.org/officeDocument/2006/relationships/image" Target="../media/image10.png"/><Relationship Id="rId20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2.png"/><Relationship Id="rId3" Type="http://schemas.microsoft.com/office/2007/relationships/hdphoto" Target="../media/hdphoto8.wdp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1.png"/><Relationship Id="rId5" Type="http://schemas.openxmlformats.org/officeDocument/2006/relationships/image" Target="../media/image16.gif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microsoft.com/office/2007/relationships/hdphoto" Target="../media/hdphoto9.wdp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microsoft.com/office/2007/relationships/hdphoto" Target="../media/hdphoto10.wdp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25.png"/><Relationship Id="rId10" Type="http://schemas.openxmlformats.org/officeDocument/2006/relationships/image" Target="../media/image11.png"/><Relationship Id="rId4" Type="http://schemas.openxmlformats.org/officeDocument/2006/relationships/image" Target="../media/image16.gif"/><Relationship Id="rId9" Type="http://schemas.microsoft.com/office/2007/relationships/hdphoto" Target="../media/hdphoto9.wdp"/><Relationship Id="rId1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microsoft.com/office/2007/relationships/hdphoto" Target="../media/hdphoto11.wdp"/><Relationship Id="rId12" Type="http://schemas.openxmlformats.org/officeDocument/2006/relationships/image" Target="../media/image12.png"/><Relationship Id="rId2" Type="http://schemas.openxmlformats.org/officeDocument/2006/relationships/image" Target="../media/image26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28.png"/><Relationship Id="rId10" Type="http://schemas.openxmlformats.org/officeDocument/2006/relationships/image" Target="../media/image11.png"/><Relationship Id="rId4" Type="http://schemas.openxmlformats.org/officeDocument/2006/relationships/image" Target="../media/image16.gif"/><Relationship Id="rId9" Type="http://schemas.microsoft.com/office/2007/relationships/hdphoto" Target="../media/hdphoto9.wdp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1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gif"/><Relationship Id="rId9" Type="http://schemas.openxmlformats.org/officeDocument/2006/relationships/image" Target="../media/image11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microsoft.com/office/2007/relationships/hdphoto" Target="../media/hdphoto13.wdp"/><Relationship Id="rId12" Type="http://schemas.openxmlformats.org/officeDocument/2006/relationships/image" Target="../media/image1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11.png"/><Relationship Id="rId5" Type="http://schemas.openxmlformats.org/officeDocument/2006/relationships/image" Target="../media/image17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6.gif"/><Relationship Id="rId9" Type="http://schemas.microsoft.com/office/2007/relationships/hdphoto" Target="../media/hdphoto9.wdp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microsoft.com/office/2007/relationships/hdphoto" Target="../media/hdphoto14.wdp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25.png"/><Relationship Id="rId10" Type="http://schemas.openxmlformats.org/officeDocument/2006/relationships/image" Target="../media/image11.png"/><Relationship Id="rId4" Type="http://schemas.openxmlformats.org/officeDocument/2006/relationships/image" Target="../media/image16.gif"/><Relationship Id="rId9" Type="http://schemas.microsoft.com/office/2007/relationships/hdphoto" Target="../media/hdphoto9.wdp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2.png"/><Relationship Id="rId3" Type="http://schemas.microsoft.com/office/2007/relationships/hdphoto" Target="../media/hdphoto8.wdp"/><Relationship Id="rId7" Type="http://schemas.openxmlformats.org/officeDocument/2006/relationships/image" Target="../media/image19.png"/><Relationship Id="rId12" Type="http://schemas.openxmlformats.org/officeDocument/2006/relationships/image" Target="../media/image12.png"/><Relationship Id="rId2" Type="http://schemas.openxmlformats.org/officeDocument/2006/relationships/image" Target="../media/image14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gif"/><Relationship Id="rId1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15.png"/><Relationship Id="rId9" Type="http://schemas.openxmlformats.org/officeDocument/2006/relationships/image" Target="../media/image11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microsoft.com/office/2007/relationships/hdphoto" Target="../media/hdphoto11.wdp"/><Relationship Id="rId12" Type="http://schemas.openxmlformats.org/officeDocument/2006/relationships/image" Target="../media/image1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24.png"/><Relationship Id="rId10" Type="http://schemas.openxmlformats.org/officeDocument/2006/relationships/image" Target="../media/image11.png"/><Relationship Id="rId4" Type="http://schemas.openxmlformats.org/officeDocument/2006/relationships/image" Target="../media/image16.gif"/><Relationship Id="rId9" Type="http://schemas.microsoft.com/office/2007/relationships/hdphoto" Target="../media/hdphoto9.wdp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041634"/>
            <a:ext cx="932654" cy="201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7944327" y="3496708"/>
            <a:ext cx="1410187" cy="201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61056" y="3500748"/>
            <a:ext cx="1434898" cy="191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6758" y="3592376"/>
            <a:ext cx="1592716" cy="180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5802632" y="3717970"/>
            <a:ext cx="1373981" cy="185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893" y="3924299"/>
            <a:ext cx="1659340" cy="152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056451" y="3433175"/>
            <a:ext cx="1242725" cy="198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72546"/>
            <a:ext cx="1583524" cy="217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-2210972"/>
            <a:ext cx="7328054" cy="773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-2118871"/>
            <a:ext cx="4558915" cy="773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62" y="-1466850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83346" y="294785"/>
            <a:ext cx="5636654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CHƠI TRỐN TÌM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47950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5F295B-4E73-4941-B32D-88CC9D779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962"/>
            <a:ext cx="9143985" cy="514253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Kiểu 3D 6" descr="The Earth">
                <a:extLst>
                  <a:ext uri="{FF2B5EF4-FFF2-40B4-BE49-F238E27FC236}">
                    <a16:creationId xmlns:a16="http://schemas.microsoft.com/office/drawing/2014/main" id="{BBA11CFB-DAA6-4343-8F28-DFADCCD280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69264291"/>
                  </p:ext>
                </p:extLst>
              </p:nvPr>
            </p:nvGraphicFramePr>
            <p:xfrm>
              <a:off x="194553" y="4597881"/>
              <a:ext cx="2071755" cy="2071756"/>
            </p:xfrm>
            <a:graphic>
              <a:graphicData uri="http://schemas.microsoft.com/office/drawing/2017/model3d">
                <am3d:model3d>
                  <am3d:spPr>
                    <a:xfrm>
                      <a:off x="0" y="0"/>
                      <a:ext cx="2071755" cy="2071756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4191953" ay="-935331" az="-2174462"/>
                    <am3d:postTrans dx="0" dy="0" dz="0"/>
                  </am3d:trans>
                  <am3d:raster rName="Office3DRenderer" rVer="16.0.8326">
                    <am3d:blip/>
                  </am3d:raster>
                  <am3d:objViewport viewportSz="36303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Kiểu 3D 6" descr="The Earth">
                <a:extLst>
                  <a:ext uri="{FF2B5EF4-FFF2-40B4-BE49-F238E27FC236}">
                    <a16:creationId xmlns:a16="http://schemas.microsoft.com/office/drawing/2014/main" id="{BBA11CFB-DAA6-4343-8F28-DFADCCD280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/>
              <a:stretch>
                <a:fillRect/>
              </a:stretch>
            </p:blipFill>
            <p:spPr>
              <a:xfrm>
                <a:off x="194553" y="4597881"/>
                <a:ext cx="2071755" cy="2071756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/>
          <p:cNvSpPr txBox="1"/>
          <p:nvPr/>
        </p:nvSpPr>
        <p:spPr>
          <a:xfrm>
            <a:off x="1714500" y="765813"/>
            <a:ext cx="5680710" cy="65402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800" b="1">
                <a:solidFill>
                  <a:schemeClr val="bg1"/>
                </a:solidFill>
              </a:rPr>
              <a:t>CHƯƠNG 3. CHÂU PHI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" y="1266929"/>
            <a:ext cx="7425688" cy="176202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5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9. </a:t>
            </a:r>
          </a:p>
          <a:p>
            <a:pPr algn="ctr"/>
            <a:r>
              <a:rPr lang="en-US" sz="55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Thiên nhiên châu Phi</a:t>
            </a:r>
          </a:p>
        </p:txBody>
      </p:sp>
    </p:spTree>
    <p:extLst>
      <p:ext uri="{BB962C8B-B14F-4D97-AF65-F5344CB8AC3E}">
        <p14:creationId xmlns:p14="http://schemas.microsoft.com/office/powerpoint/2010/main" val="3284912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1450" y="57152"/>
            <a:ext cx="8789670" cy="5155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9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9. THIÊN NHIÊN CHÂU PHI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446" y="604453"/>
            <a:ext cx="4972954" cy="93102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1. Vị trí địa lí, hình dạng và kích thước châu Phi</a:t>
            </a:r>
            <a:endParaRPr lang="en-US" sz="2800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65316" y="537895"/>
            <a:ext cx="8860971" cy="6356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151260" y="1915559"/>
            <a:ext cx="4877940" cy="111339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i="1">
                <a:solidFill>
                  <a:srgbClr val="0000FF"/>
                </a:solidFill>
                <a:cs typeface="Arial" pitchFamily="34" charset="0"/>
              </a:rPr>
              <a:t>    *Quan sát H.9.1.SGK, xác định phạm vi lãnh thổ châu Phi.</a:t>
            </a:r>
            <a:endParaRPr kumimoji="0" lang="en-US" sz="25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uLnTx/>
              <a:uFillTx/>
              <a:cs typeface="Arial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76203" y="1581150"/>
            <a:ext cx="750409" cy="814956"/>
          </a:xfrm>
          <a:prstGeom prst="rect">
            <a:avLst/>
          </a:prstGeom>
        </p:spPr>
      </p:pic>
      <p:pic>
        <p:nvPicPr>
          <p:cNvPr id="2" name="Picture 2" descr="C:\Users\PTS\Desktop\Ảnh\8dfeefbd219beec5b78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674688"/>
            <a:ext cx="3886200" cy="43354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5181600" y="4724713"/>
            <a:ext cx="3866408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>
                <a:solidFill>
                  <a:srgbClr val="0000FF"/>
                </a:solidFill>
              </a:rPr>
              <a:t>H.9.1. Bản đồ tự nhiên châu Phi</a:t>
            </a:r>
            <a:endParaRPr lang="en-US" sz="19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238345" y="177427"/>
            <a:ext cx="8720598" cy="783782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>
              <a:defRPr/>
            </a:pPr>
            <a:r>
              <a:rPr lang="en-US" sz="25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vi-VN" sz="25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- Hoàn thành phiếu học tập </a:t>
            </a:r>
            <a:r>
              <a:rPr lang="en-US" sz="25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về vị trí, hình dạng và kích thước châu Phi </a:t>
            </a:r>
            <a:r>
              <a:rPr lang="vi-VN" sz="25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theo mẫu sau:</a:t>
            </a:r>
            <a:endParaRPr kumimoji="0" lang="en-US" sz="25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61258" y="1077684"/>
          <a:ext cx="8599710" cy="3506664"/>
        </p:xfrm>
        <a:graphic>
          <a:graphicData uri="http://schemas.openxmlformats.org/drawingml/2006/table">
            <a:tbl>
              <a:tblPr/>
              <a:tblGrid>
                <a:gridCol w="3624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74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1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500" b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Tiêu chí</a:t>
                      </a:r>
                      <a:endParaRPr lang="en-US" sz="2500" b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500" b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Thông tin</a:t>
                      </a:r>
                      <a:endParaRPr lang="en-US" sz="2500" b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1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300" b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Tiếp giáp châu lục</a:t>
                      </a:r>
                      <a:endParaRPr lang="en-US" sz="2300" b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nl-NL" sz="25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300" b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Giáp biển và đại dương</a:t>
                      </a:r>
                      <a:endParaRPr lang="en-US" sz="2300" b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nl-NL" sz="25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Nằm trong khoảng vĩ độ</a:t>
                      </a:r>
                      <a:endParaRPr lang="en-US" sz="24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nl-NL" sz="2500" b="1" kern="1200">
                        <a:solidFill>
                          <a:srgbClr val="0000FF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Điểm nổi bật của lãnh thổ</a:t>
                      </a:r>
                      <a:endParaRPr lang="en-US" sz="24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nl-NL" sz="25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300" b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Diện tích</a:t>
                      </a:r>
                      <a:endParaRPr lang="en-US" sz="2300" b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nl-NL" sz="25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Đường bờ biển</a:t>
                      </a:r>
                      <a:endParaRPr lang="en-US" sz="24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nl-NL" sz="250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86200" y="1603966"/>
            <a:ext cx="35494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00FF"/>
                </a:solidFill>
              </a:rPr>
              <a:t>Châu Á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91643" y="2216668"/>
            <a:ext cx="4953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b="1">
                <a:solidFill>
                  <a:srgbClr val="0000FF"/>
                </a:solidFill>
              </a:rPr>
              <a:t>Đ.T. Hải, Đ.T. Dương A.Đ. Dương</a:t>
            </a:r>
            <a:endParaRPr lang="en-US" sz="2600" b="1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40629" y="2689320"/>
            <a:ext cx="35494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b="1">
                <a:solidFill>
                  <a:srgbClr val="0000FF"/>
                </a:solidFill>
                <a:ea typeface="Calibri"/>
              </a:rPr>
              <a:t>37</a:t>
            </a:r>
            <a:r>
              <a:rPr lang="nl-NL" sz="2600" b="1" baseline="30000">
                <a:solidFill>
                  <a:srgbClr val="0000FF"/>
                </a:solidFill>
                <a:ea typeface="Calibri"/>
              </a:rPr>
              <a:t>0</a:t>
            </a:r>
            <a:r>
              <a:rPr lang="nl-NL" sz="2600" b="1">
                <a:solidFill>
                  <a:srgbClr val="0000FF"/>
                </a:solidFill>
                <a:ea typeface="Calibri"/>
              </a:rPr>
              <a:t>B đến 35</a:t>
            </a:r>
            <a:r>
              <a:rPr lang="nl-NL" sz="2600" b="1" baseline="30000">
                <a:solidFill>
                  <a:srgbClr val="0000FF"/>
                </a:solidFill>
                <a:ea typeface="Calibri"/>
              </a:rPr>
              <a:t>0</a:t>
            </a:r>
            <a:r>
              <a:rPr lang="nl-NL" sz="2600" b="1">
                <a:solidFill>
                  <a:srgbClr val="0000FF"/>
                </a:solidFill>
                <a:ea typeface="Calibri"/>
              </a:rPr>
              <a:t>N</a:t>
            </a:r>
            <a:r>
              <a:rPr lang="nl-NL" sz="2600" b="1">
                <a:solidFill>
                  <a:srgbClr val="0000FF"/>
                </a:solidFill>
              </a:rPr>
              <a:t>.</a:t>
            </a:r>
            <a:endParaRPr lang="en-US" sz="2600" b="1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12215" y="3165242"/>
            <a:ext cx="4942114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2600" b="1">
                <a:solidFill>
                  <a:srgbClr val="0000FF"/>
                </a:solidFill>
                <a:ea typeface="Calibri"/>
              </a:rPr>
              <a:t>Xích đạo đi qua chính giữa.</a:t>
            </a:r>
            <a:endParaRPr lang="en-US" sz="2600" b="1">
              <a:solidFill>
                <a:srgbClr val="0000FF"/>
              </a:solidFill>
              <a:ea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0629" y="3750944"/>
            <a:ext cx="32983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>
                <a:solidFill>
                  <a:srgbClr val="0000FF"/>
                </a:solidFill>
              </a:rPr>
              <a:t>Hơn 30 triệu km</a:t>
            </a:r>
            <a:r>
              <a:rPr lang="nl-NL" sz="2500" b="1" baseline="30000">
                <a:solidFill>
                  <a:srgbClr val="0000FF"/>
                </a:solidFill>
              </a:rPr>
              <a:t>2</a:t>
            </a:r>
            <a:r>
              <a:rPr lang="nl-NL" sz="2500" b="1">
                <a:solidFill>
                  <a:srgbClr val="0000FF"/>
                </a:solidFill>
              </a:rPr>
              <a:t>.</a:t>
            </a:r>
            <a:endParaRPr lang="en-US" sz="2500" b="1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40629" y="4079010"/>
            <a:ext cx="479113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b="1">
                <a:solidFill>
                  <a:srgbClr val="0000FF"/>
                </a:solidFill>
                <a:ea typeface="Calibri"/>
              </a:rPr>
              <a:t>Ít bị chia cắt.</a:t>
            </a:r>
            <a:endParaRPr lang="en-US" sz="2600" b="1">
              <a:solidFill>
                <a:srgbClr val="0000FF"/>
              </a:solidFill>
              <a:ea typeface="Calibri"/>
            </a:endParaRPr>
          </a:p>
          <a:p>
            <a:endParaRPr lang="en-US" sz="26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1450" y="57152"/>
            <a:ext cx="8789670" cy="5155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9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9. THIÊN NHIÊN CHÂU PHI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446" y="604453"/>
            <a:ext cx="4972954" cy="93102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1. Vị trí địa lí, hình dạng và kích thước châu Phi</a:t>
            </a:r>
            <a:endParaRPr lang="en-US" sz="2800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65316" y="537895"/>
            <a:ext cx="8860971" cy="6356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C:\Users\PTS\Desktop\Ảnh\8dfeefbd219beec5b78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674688"/>
            <a:ext cx="3886200" cy="43354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5181600" y="4724713"/>
            <a:ext cx="3866408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>
                <a:solidFill>
                  <a:srgbClr val="0000FF"/>
                </a:solidFill>
              </a:rPr>
              <a:t>H.9.1. Bản đồ tự nhiên châu Phi</a:t>
            </a:r>
            <a:endParaRPr lang="en-US" sz="1900">
              <a:solidFill>
                <a:srgbClr val="0000FF"/>
              </a:solidFill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52400" y="1428750"/>
            <a:ext cx="5029200" cy="2287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- Châu Phi nằm ở cả bốn</a:t>
            </a:r>
            <a:r>
              <a:rPr kumimoji="0" lang="pt-BR" sz="2800" b="1" i="0" u="none" strike="noStrike" cap="none" normalizeH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bán cầu.</a:t>
            </a: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- Phần lớn lãnh thổ nằm giữa chí tuyến Bắc và chí tuyến Nam.</a:t>
            </a: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1450" y="-19050"/>
            <a:ext cx="8789670" cy="5155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9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9. THIÊN NHIÊN CHÂU PHI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446" y="604453"/>
            <a:ext cx="4942700" cy="40780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200" b="1" u="sng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Vị trí địa lí, hình dạng, kích thước</a:t>
            </a:r>
            <a:endParaRPr lang="en-US" sz="2200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65316" y="537895"/>
            <a:ext cx="8860971" cy="6356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130630" y="1273126"/>
            <a:ext cx="4898569" cy="190822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8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   * </a:t>
            </a:r>
            <a:r>
              <a:rPr lang="vi-VN" sz="28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Xác định trên </a:t>
            </a:r>
            <a:r>
              <a:rPr lang="en-US" sz="28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H.9.1. SGK</a:t>
            </a:r>
            <a:r>
              <a:rPr lang="vi-VN" sz="28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:</a:t>
            </a:r>
            <a:r>
              <a:rPr lang="en-US" sz="28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just">
              <a:lnSpc>
                <a:spcPct val="130000"/>
              </a:lnSpc>
            </a:pPr>
            <a:r>
              <a:rPr lang="vi-VN" sz="28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+</a:t>
            </a:r>
            <a:r>
              <a:rPr lang="en-US" sz="28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B</a:t>
            </a:r>
            <a:r>
              <a:rPr lang="vi-VN" sz="28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iển Địa Trung Hải, </a:t>
            </a:r>
            <a:r>
              <a:rPr lang="en-US" sz="28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Ấn Độ Dương và  Đại Tây Dương</a:t>
            </a:r>
            <a:r>
              <a:rPr lang="vi-VN" sz="28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2800" b="1" i="1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72770" y="1066789"/>
            <a:ext cx="642954" cy="69825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04800" y="1936984"/>
            <a:ext cx="4572000" cy="10919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vi-VN" sz="28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+ </a:t>
            </a:r>
            <a:r>
              <a:rPr lang="en-US" sz="28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Bán đảo Xô-ma-li và đảo Ma-đa-ga-xca.</a:t>
            </a:r>
            <a:endParaRPr lang="vi-VN" sz="2800" b="1" i="1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2" descr="C:\Users\PTS\Desktop\Ảnh\8dfeefbd219beec5b78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674688"/>
            <a:ext cx="3886200" cy="43354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5181600" y="4724713"/>
            <a:ext cx="3866408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>
                <a:solidFill>
                  <a:srgbClr val="0000FF"/>
                </a:solidFill>
              </a:rPr>
              <a:t>H.9.1. Bản đồ tự nhiên châu Phi</a:t>
            </a:r>
            <a:endParaRPr lang="en-US" sz="19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1450" y="-19050"/>
            <a:ext cx="8789670" cy="5155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9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9. THIÊN NHIÊN CHÂU PHI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446" y="604453"/>
            <a:ext cx="4942700" cy="40780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200" b="1" u="sng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Vị trí địa lí, hình dạng, kích thước</a:t>
            </a:r>
            <a:endParaRPr lang="en-US" sz="2200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65316" y="537895"/>
            <a:ext cx="8860971" cy="6356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162143" y="1349825"/>
            <a:ext cx="4867057" cy="213632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30000"/>
              </a:lnSpc>
              <a:defRPr/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*Xác định vị trí kênh đào Xuy-ê. Nếu không có kênh đào này thì kinh tế thế giới sẽ ảnh hưởng thế nào?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0886" y="1015416"/>
            <a:ext cx="750409" cy="814956"/>
          </a:xfrm>
          <a:prstGeom prst="rect">
            <a:avLst/>
          </a:prstGeom>
        </p:spPr>
      </p:pic>
      <p:pic>
        <p:nvPicPr>
          <p:cNvPr id="10" name="Picture 2" descr="C:\Users\PTS\Desktop\Ảnh\8dfeefbd219beec5b78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674688"/>
            <a:ext cx="3886200" cy="43354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5181600" y="4724713"/>
            <a:ext cx="3866408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>
                <a:solidFill>
                  <a:srgbClr val="0000FF"/>
                </a:solidFill>
              </a:rPr>
              <a:t>H.9.1. Bản đồ tự nhiên châu Phi</a:t>
            </a:r>
            <a:endParaRPr lang="en-US" sz="19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1450" y="57152"/>
            <a:ext cx="8789670" cy="5155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9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9. THIÊN NHIÊN CHÂU PHI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446" y="604453"/>
            <a:ext cx="4972954" cy="93102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1. Vị trí địa lí, hình dạng và kích thước châu Phi</a:t>
            </a:r>
            <a:endParaRPr lang="en-US" sz="2800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65316" y="537895"/>
            <a:ext cx="8860971" cy="6356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C:\Users\PTS\Desktop\Ảnh\8dfeefbd219beec5b78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674688"/>
            <a:ext cx="3886200" cy="43354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5181600" y="4724713"/>
            <a:ext cx="3866408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>
                <a:solidFill>
                  <a:srgbClr val="0000FF"/>
                </a:solidFill>
              </a:rPr>
              <a:t>H.9.1. Bản đồ tự nhiên châu Phi</a:t>
            </a:r>
            <a:endParaRPr lang="en-US" sz="1900">
              <a:solidFill>
                <a:srgbClr val="0000FF"/>
              </a:solidFill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52400" y="1504950"/>
            <a:ext cx="4953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- Diện tích hơn 30 triệu km</a:t>
            </a:r>
            <a:r>
              <a:rPr kumimoji="0" lang="pt-BR" sz="2800" b="1" i="0" u="none" strike="noStrike" cap="none" normalizeH="0" baseline="3000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2</a:t>
            </a: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, lớn thứ 3 thế giới.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- Hình dạng: hình khối, đường bờ biển ít bị chia cắt.</a:t>
            </a:r>
            <a:r>
              <a:rPr kumimoji="0" lang="en-US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26">
            <a:extLst>
              <a:ext uri="{FF2B5EF4-FFF2-40B4-BE49-F238E27FC236}">
                <a16:creationId xmlns:a16="http://schemas.microsoft.com/office/drawing/2014/main" id="{6B286ADB-0DB8-4DD0-8B8F-2F34001C1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1" y="0"/>
            <a:ext cx="469553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8" name="Picture 4">
            <a:extLst>
              <a:ext uri="{FF2B5EF4-FFF2-40B4-BE49-F238E27FC236}">
                <a16:creationId xmlns:a16="http://schemas.microsoft.com/office/drawing/2014/main" id="{23D1BAAE-371F-4839-9B4F-EAFC6D7E1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05620" y="2628900"/>
            <a:ext cx="4476161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9" name="Line 5">
            <a:extLst>
              <a:ext uri="{FF2B5EF4-FFF2-40B4-BE49-F238E27FC236}">
                <a16:creationId xmlns:a16="http://schemas.microsoft.com/office/drawing/2014/main" id="{A41998AE-9930-49BD-9478-6F0347F35D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57950" y="3028950"/>
            <a:ext cx="0" cy="408313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90471" name="AutoShape 7">
            <a:extLst>
              <a:ext uri="{FF2B5EF4-FFF2-40B4-BE49-F238E27FC236}">
                <a16:creationId xmlns:a16="http://schemas.microsoft.com/office/drawing/2014/main" id="{C9DA6C85-2133-439F-93FF-CE283FF60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77264"/>
            <a:ext cx="318704" cy="370485"/>
          </a:xfrm>
          <a:prstGeom prst="irregularSeal1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90474" name="Line 10">
            <a:extLst>
              <a:ext uri="{FF2B5EF4-FFF2-40B4-BE49-F238E27FC236}">
                <a16:creationId xmlns:a16="http://schemas.microsoft.com/office/drawing/2014/main" id="{FAF76F22-3A27-4F95-B049-EB1F41487856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604154"/>
            <a:ext cx="628650" cy="0"/>
          </a:xfrm>
          <a:prstGeom prst="line">
            <a:avLst/>
          </a:prstGeom>
          <a:noFill/>
          <a:ln w="57150">
            <a:solidFill>
              <a:srgbClr val="000099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90475" name="Line 11">
            <a:extLst>
              <a:ext uri="{FF2B5EF4-FFF2-40B4-BE49-F238E27FC236}">
                <a16:creationId xmlns:a16="http://schemas.microsoft.com/office/drawing/2014/main" id="{091EF4B8-4406-4E27-9D72-F3028CCF29F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97336" y="514347"/>
            <a:ext cx="342900" cy="0"/>
          </a:xfrm>
          <a:prstGeom prst="line">
            <a:avLst/>
          </a:prstGeom>
          <a:noFill/>
          <a:ln w="57150">
            <a:solidFill>
              <a:srgbClr val="0000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90476" name="Line 12">
            <a:extLst>
              <a:ext uri="{FF2B5EF4-FFF2-40B4-BE49-F238E27FC236}">
                <a16:creationId xmlns:a16="http://schemas.microsoft.com/office/drawing/2014/main" id="{DF1769A0-4D3B-4258-B7D8-615DF877A33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57950" y="673551"/>
            <a:ext cx="285750" cy="114300"/>
          </a:xfrm>
          <a:prstGeom prst="line">
            <a:avLst/>
          </a:prstGeom>
          <a:noFill/>
          <a:ln w="57150">
            <a:solidFill>
              <a:srgbClr val="0000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90477" name="Line 13">
            <a:extLst>
              <a:ext uri="{FF2B5EF4-FFF2-40B4-BE49-F238E27FC236}">
                <a16:creationId xmlns:a16="http://schemas.microsoft.com/office/drawing/2014/main" id="{F50865CC-6156-4825-A204-5BBED0B74062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4356" y="793294"/>
            <a:ext cx="457200" cy="114300"/>
          </a:xfrm>
          <a:prstGeom prst="line">
            <a:avLst/>
          </a:prstGeom>
          <a:noFill/>
          <a:ln w="57150">
            <a:solidFill>
              <a:srgbClr val="0000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90478" name="Line 14">
            <a:extLst>
              <a:ext uri="{FF2B5EF4-FFF2-40B4-BE49-F238E27FC236}">
                <a16:creationId xmlns:a16="http://schemas.microsoft.com/office/drawing/2014/main" id="{683C763B-74AC-4F0D-AB11-87FB569203D9}"/>
              </a:ext>
            </a:extLst>
          </p:cNvPr>
          <p:cNvSpPr>
            <a:spLocks noChangeShapeType="1"/>
          </p:cNvSpPr>
          <p:nvPr/>
        </p:nvSpPr>
        <p:spPr bwMode="auto">
          <a:xfrm>
            <a:off x="7550348" y="1166234"/>
            <a:ext cx="607508" cy="793194"/>
          </a:xfrm>
          <a:prstGeom prst="line">
            <a:avLst/>
          </a:prstGeom>
          <a:noFill/>
          <a:ln w="57150">
            <a:solidFill>
              <a:srgbClr val="000099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90479" name="Line 15">
            <a:extLst>
              <a:ext uri="{FF2B5EF4-FFF2-40B4-BE49-F238E27FC236}">
                <a16:creationId xmlns:a16="http://schemas.microsoft.com/office/drawing/2014/main" id="{B45B7A6D-EFCE-4DBF-B0E5-E427097CC7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84068" y="1608358"/>
            <a:ext cx="571500" cy="228600"/>
          </a:xfrm>
          <a:prstGeom prst="line">
            <a:avLst/>
          </a:prstGeom>
          <a:noFill/>
          <a:ln w="57150">
            <a:solidFill>
              <a:srgbClr val="000099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DFFA3B3B-6F8F-42F6-8C63-BAD12ACC1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204" y="145166"/>
            <a:ext cx="3961811" cy="43858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rgbClr val="002060"/>
            </a:solidFill>
          </a:ln>
          <a:effectLst/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THỬ THÁCH HÔM NAY</a:t>
            </a:r>
          </a:p>
        </p:txBody>
      </p:sp>
      <p:pic>
        <p:nvPicPr>
          <p:cNvPr id="3074" name="Picture 2" descr="Hình ảnh có liên qua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6"/>
          <a:stretch/>
        </p:blipFill>
        <p:spPr bwMode="auto">
          <a:xfrm>
            <a:off x="191346" y="726622"/>
            <a:ext cx="4031798" cy="264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6">
            <a:extLst>
              <a:ext uri="{FF2B5EF4-FFF2-40B4-BE49-F238E27FC236}">
                <a16:creationId xmlns:a16="http://schemas.microsoft.com/office/drawing/2014/main" id="{DFFA3B3B-6F8F-42F6-8C63-BAD12ACC1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204" y="2738754"/>
            <a:ext cx="3961811" cy="623248"/>
          </a:xfrm>
          <a:prstGeom prst="rect">
            <a:avLst/>
          </a:prstGeom>
          <a:solidFill>
            <a:srgbClr val="375141">
              <a:alpha val="62000"/>
            </a:srgbClr>
          </a:solidFill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FFFF00"/>
                </a:solidFill>
                <a:cs typeface="Arial" panose="020B0604020202020204" pitchFamily="34" charset="0"/>
              </a:rPr>
              <a:t>Tại</a:t>
            </a:r>
            <a:r>
              <a:rPr lang="en-US" altLang="en-US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cs typeface="Arial" panose="020B0604020202020204" pitchFamily="34" charset="0"/>
              </a:rPr>
              <a:t>sao</a:t>
            </a:r>
            <a:r>
              <a:rPr lang="en-US" altLang="en-US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cs typeface="Arial" panose="020B0604020202020204" pitchFamily="34" charset="0"/>
              </a:rPr>
              <a:t>kênh</a:t>
            </a:r>
            <a:r>
              <a:rPr lang="en-US" altLang="en-US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err="1">
                <a:solidFill>
                  <a:srgbClr val="FFFF00"/>
                </a:solidFill>
                <a:cs typeface="Arial" panose="020B0604020202020204" pitchFamily="34" charset="0"/>
              </a:rPr>
              <a:t>đào</a:t>
            </a:r>
            <a:r>
              <a:rPr lang="en-US" altLang="en-US" b="1">
                <a:solidFill>
                  <a:srgbClr val="FFFF00"/>
                </a:solidFill>
                <a:cs typeface="Arial" panose="020B0604020202020204" pitchFamily="34" charset="0"/>
              </a:rPr>
              <a:t> Xuy-ê </a:t>
            </a:r>
            <a:r>
              <a:rPr lang="en-US" altLang="en-US" b="1" dirty="0" err="1">
                <a:solidFill>
                  <a:srgbClr val="FFFF00"/>
                </a:solidFill>
                <a:cs typeface="Arial" panose="020B0604020202020204" pitchFamily="34" charset="0"/>
              </a:rPr>
              <a:t>lại</a:t>
            </a:r>
            <a:r>
              <a:rPr lang="en-US" altLang="en-US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cs typeface="Arial" panose="020B0604020202020204" pitchFamily="34" charset="0"/>
              </a:rPr>
              <a:t>quan</a:t>
            </a:r>
            <a:r>
              <a:rPr lang="en-US" altLang="en-US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cs typeface="Arial" panose="020B0604020202020204" pitchFamily="34" charset="0"/>
              </a:rPr>
              <a:t>trọng</a:t>
            </a:r>
            <a:r>
              <a:rPr lang="en-US" altLang="en-US" b="1" dirty="0">
                <a:solidFill>
                  <a:srgbClr val="FFFF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Text Box 6">
            <a:extLst>
              <a:ext uri="{FF2B5EF4-FFF2-40B4-BE49-F238E27FC236}">
                <a16:creationId xmlns:a16="http://schemas.microsoft.com/office/drawing/2014/main" id="{DFFA3B3B-6F8F-42F6-8C63-BAD12ACC1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537533"/>
            <a:ext cx="4026465" cy="136191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/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 eaLnBrk="1" hangingPunct="1">
              <a:buFont typeface="Wingdings" panose="05000000000000000000" pitchFamily="2" charset="2"/>
              <a:buChar char="Ø"/>
            </a:pPr>
            <a:r>
              <a:rPr lang="en-US" altLang="en-US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Trao</a:t>
            </a:r>
            <a:r>
              <a:rPr lang="en-US" altLang="en-US" sz="21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đổi</a:t>
            </a:r>
            <a:r>
              <a:rPr lang="en-US" altLang="en-US" sz="21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hàng</a:t>
            </a:r>
            <a:r>
              <a:rPr lang="en-US" altLang="en-US" sz="21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hóa</a:t>
            </a:r>
            <a:r>
              <a:rPr lang="en-US" altLang="en-US" sz="21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quốc</a:t>
            </a:r>
            <a:r>
              <a:rPr lang="en-US" altLang="en-US" sz="21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tế</a:t>
            </a:r>
            <a:endParaRPr lang="en-US" altLang="en-US" sz="21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</a:pPr>
            <a:r>
              <a:rPr lang="en-US" altLang="en-US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Rút</a:t>
            </a:r>
            <a:r>
              <a:rPr lang="en-US" altLang="en-US" sz="21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ngắn</a:t>
            </a:r>
            <a:r>
              <a:rPr lang="en-US" altLang="en-US" sz="21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thời</a:t>
            </a:r>
            <a:r>
              <a:rPr lang="en-US" altLang="en-US" sz="21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gian</a:t>
            </a:r>
            <a:endParaRPr lang="en-US" altLang="en-US" sz="21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</a:pPr>
            <a:r>
              <a:rPr lang="en-US" altLang="en-US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Tiết</a:t>
            </a:r>
            <a:r>
              <a:rPr lang="en-US" altLang="en-US" sz="21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kiệm</a:t>
            </a:r>
            <a:r>
              <a:rPr lang="en-US" altLang="en-US" sz="2100" b="1" dirty="0">
                <a:solidFill>
                  <a:srgbClr val="C00000"/>
                </a:solidFill>
                <a:cs typeface="Arial" panose="020B0604020202020204" pitchFamily="34" charset="0"/>
              </a:rPr>
              <a:t> chi </a:t>
            </a:r>
            <a:r>
              <a:rPr lang="en-US" altLang="en-US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phí</a:t>
            </a:r>
            <a:endParaRPr lang="en-US" altLang="en-US" sz="21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Ø"/>
            </a:pPr>
            <a:r>
              <a:rPr lang="en-US" altLang="en-US" sz="2100" b="1" dirty="0">
                <a:solidFill>
                  <a:srgbClr val="C00000"/>
                </a:solidFill>
                <a:cs typeface="Arial" panose="020B0604020202020204" pitchFamily="34" charset="0"/>
              </a:rPr>
              <a:t>An </a:t>
            </a:r>
            <a:r>
              <a:rPr lang="en-US" altLang="en-US" sz="2100" b="1" dirty="0" err="1">
                <a:solidFill>
                  <a:srgbClr val="C00000"/>
                </a:solidFill>
                <a:cs typeface="Arial" panose="020B0604020202020204" pitchFamily="34" charset="0"/>
              </a:rPr>
              <a:t>toàn</a:t>
            </a:r>
            <a:endParaRPr lang="en-US" altLang="en-US" sz="21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0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0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0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90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0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90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90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90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90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904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904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904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904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904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904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904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904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repeatCount="indefinite" fill="hold" grpId="2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90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90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90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90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90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90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69" grpId="0" animBg="1"/>
      <p:bldP spid="190469" grpId="1" animBg="1"/>
      <p:bldP spid="190471" grpId="0" animBg="1"/>
      <p:bldP spid="190471" grpId="1" animBg="1"/>
      <p:bldP spid="190474" grpId="0" animBg="1"/>
      <p:bldP spid="190474" grpId="1" animBg="1"/>
      <p:bldP spid="190474" grpId="2" animBg="1"/>
      <p:bldP spid="190475" grpId="0" animBg="1"/>
      <p:bldP spid="190475" grpId="1" animBg="1"/>
      <p:bldP spid="190475" grpId="2" animBg="1"/>
      <p:bldP spid="190476" grpId="0" animBg="1"/>
      <p:bldP spid="190476" grpId="1" animBg="1"/>
      <p:bldP spid="190476" grpId="2" animBg="1"/>
      <p:bldP spid="190477" grpId="0" animBg="1"/>
      <p:bldP spid="190477" grpId="1" animBg="1"/>
      <p:bldP spid="190477" grpId="2" animBg="1"/>
      <p:bldP spid="190478" grpId="0" animBg="1"/>
      <p:bldP spid="190478" grpId="1" animBg="1"/>
      <p:bldP spid="190478" grpId="2" animBg="1"/>
      <p:bldP spid="190479" grpId="0" animBg="1"/>
      <p:bldP spid="190479" grpId="1" animBg="1"/>
      <p:bldP spid="190479" grpId="2" animBg="1"/>
      <p:bldP spid="16" grpId="0" animBg="1"/>
      <p:bldP spid="18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1450" y="57152"/>
            <a:ext cx="8789670" cy="5155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9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9. THIÊN NHIÊN CHÂU PHI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446" y="514350"/>
            <a:ext cx="3270767" cy="50013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2. Đặc điểm tự nhiên</a:t>
            </a:r>
            <a:endParaRPr lang="en-US" sz="2800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65316" y="537895"/>
            <a:ext cx="8860971" cy="6356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141514" y="2072488"/>
            <a:ext cx="4941125" cy="1185062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Kể tên và xác định các khu vực địa hình của châu Phi.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72770" y="1790698"/>
            <a:ext cx="642954" cy="6982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571" y="872790"/>
            <a:ext cx="3990516" cy="50013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800" b="1" i="1" u="sng">
                <a:solidFill>
                  <a:srgbClr val="002060"/>
                </a:solidFill>
                <a:cs typeface="Arial" pitchFamily="34" charset="0"/>
              </a:rPr>
              <a:t>a. Địa hình và khoáng sản</a:t>
            </a:r>
          </a:p>
        </p:txBody>
      </p: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164275" y="2072488"/>
            <a:ext cx="4941125" cy="1185062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Nhận xét chung về đặc điểm địa hình của châu Phi.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95531" y="1771895"/>
            <a:ext cx="642954" cy="698258"/>
          </a:xfrm>
          <a:prstGeom prst="rect">
            <a:avLst/>
          </a:prstGeom>
        </p:spPr>
      </p:pic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152400" y="1799094"/>
            <a:ext cx="5029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charset="0"/>
                <a:cs typeface="Times New Roman" pitchFamily="18" charset="0"/>
              </a:rPr>
              <a:t>- </a:t>
            </a:r>
            <a:r>
              <a:rPr lang="pt-BR" sz="2800" b="1"/>
              <a:t>Địa hình khá bằng phẳng, độ cao trung bình 750m so với mực nước biển.</a:t>
            </a:r>
            <a:endParaRPr lang="en-US" sz="2800" b="1"/>
          </a:p>
          <a:p>
            <a:r>
              <a:rPr lang="pt-BR" sz="2800" b="1"/>
              <a:t>- Cao về phía đông nam, thấp về phía tây bắc.</a:t>
            </a:r>
            <a:endParaRPr lang="en-US" sz="2800" b="1"/>
          </a:p>
          <a:p>
            <a:r>
              <a:rPr lang="pt-BR" sz="2800" b="1"/>
              <a:t>- Các dạng địa hình chính: </a:t>
            </a:r>
            <a:endParaRPr lang="en-US" sz="2800" b="1"/>
          </a:p>
        </p:txBody>
      </p:sp>
      <p:pic>
        <p:nvPicPr>
          <p:cNvPr id="19" name="Picture 2" descr="C:\Users\PTS\Desktop\Ảnh\8dfeefbd219beec5b78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674688"/>
            <a:ext cx="3886200" cy="43354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20" name="Rectangle 19"/>
          <p:cNvSpPr/>
          <p:nvPr/>
        </p:nvSpPr>
        <p:spPr>
          <a:xfrm>
            <a:off x="5181600" y="4724713"/>
            <a:ext cx="3866408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>
                <a:solidFill>
                  <a:srgbClr val="0000FF"/>
                </a:solidFill>
              </a:rPr>
              <a:t>H.9.1. Bản đồ tự nhiên châu Phi</a:t>
            </a:r>
            <a:endParaRPr lang="en-US" sz="1900">
              <a:solidFill>
                <a:srgbClr val="0000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2400" y="1352550"/>
            <a:ext cx="175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i="1">
                <a:solidFill>
                  <a:srgbClr val="000000"/>
                </a:solidFill>
                <a:ea typeface="Calibri" charset="0"/>
                <a:cs typeface="Times New Roman" pitchFamily="18" charset="0"/>
              </a:rPr>
              <a:t>*Địa hình</a:t>
            </a:r>
            <a:endParaRPr lang="en-US" sz="2800" b="1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2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1" animBg="1"/>
      <p:bldP spid="10" grpId="0"/>
      <p:bldP spid="14" grpId="0" animBg="1"/>
      <p:bldP spid="14" grpId="1" animBg="1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73131" y="590550"/>
            <a:ext cx="8673921" cy="954105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square" lIns="91438" tIns="45719" rIns="91438" bIns="45719">
            <a:spAutoFit/>
          </a:bodyPr>
          <a:lstStyle/>
          <a:p>
            <a:pPr indent="450839" algn="just"/>
            <a:r>
              <a:rPr lang="en-US" sz="2800" b="1" i="1" u="sng" dirty="0">
                <a:solidFill>
                  <a:srgbClr val="FF0000"/>
                </a:solidFill>
                <a:cs typeface="Tahoma" pitchFamily="34" charset="0"/>
              </a:rPr>
              <a:t>Yêu cầu</a:t>
            </a:r>
            <a:r>
              <a:rPr lang="en-US" sz="2800" b="1" i="1" u="sng">
                <a:solidFill>
                  <a:srgbClr val="FF0000"/>
                </a:solidFill>
                <a:cs typeface="Tahoma" pitchFamily="34" charset="0"/>
              </a:rPr>
              <a:t>:</a:t>
            </a:r>
            <a:r>
              <a:rPr lang="en-US" sz="2800" b="1" i="1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vi-VN" sz="28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Khai thác thông tin mục </a:t>
            </a:r>
            <a:r>
              <a:rPr lang="en-US" sz="28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2.a</a:t>
            </a:r>
            <a:r>
              <a:rPr lang="en-US" sz="2800" b="1" i="1">
                <a:solidFill>
                  <a:srgbClr val="0000FF"/>
                </a:solidFill>
              </a:rPr>
              <a:t>, quan sát h.9.1: hoàn thành bảng sau.</a:t>
            </a:r>
            <a:endParaRPr lang="en-US" sz="2800" b="1" i="1" dirty="0">
              <a:solidFill>
                <a:srgbClr val="0000FF"/>
              </a:solidFill>
              <a:cs typeface="Tahoma" pitchFamily="34" charset="0"/>
            </a:endParaRPr>
          </a:p>
        </p:txBody>
      </p:sp>
      <p:sp>
        <p:nvSpPr>
          <p:cNvPr id="19" name="WordArt 5"/>
          <p:cNvSpPr>
            <a:spLocks noChangeArrowheads="1" noChangeShapeType="1" noTextEdit="1"/>
          </p:cNvSpPr>
          <p:nvPr/>
        </p:nvSpPr>
        <p:spPr bwMode="auto">
          <a:xfrm>
            <a:off x="3581400" y="-19050"/>
            <a:ext cx="3595255" cy="533400"/>
          </a:xfrm>
          <a:prstGeom prst="rect">
            <a:avLst/>
          </a:prstGeom>
          <a:solidFill>
            <a:schemeClr val="bg1"/>
          </a:solidFill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THẢO </a:t>
            </a:r>
            <a:r>
              <a:rPr lang="en-US" sz="32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LUẬN NHÓM</a:t>
            </a:r>
            <a:endParaRPr lang="en-US" sz="3200" kern="10" dirty="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80999" y="1716405"/>
          <a:ext cx="8458201" cy="3314700"/>
        </p:xfrm>
        <a:graphic>
          <a:graphicData uri="http://schemas.openxmlformats.org/drawingml/2006/table">
            <a:tbl>
              <a:tblPr/>
              <a:tblGrid>
                <a:gridCol w="3276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Phân bố</a:t>
                      </a: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Đặc điểm</a:t>
                      </a: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Nhóm 1. Sơn nguyên</a:t>
                      </a: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Nhóm 2. Bồn địa</a:t>
                      </a: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Nhóm 3. Hoang mạc</a:t>
                      </a: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Nhóm 4. Núi thấp</a:t>
                      </a: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2060"/>
                          </a:solidFill>
                          <a:latin typeface="+mn-lt"/>
                          <a:ea typeface="Cambria"/>
                        </a:rPr>
                        <a:t>Nhóm 5. Đồng bằng</a:t>
                      </a: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500" b="1">
                        <a:solidFill>
                          <a:srgbClr val="002060"/>
                        </a:solidFill>
                        <a:latin typeface="+mn-lt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834594" y="2998013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3814061" y="3645367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1852783" y="3746236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7515243" y="3021471"/>
            <a:ext cx="1157369" cy="171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58" y="-205383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510183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499" y="-69723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85" y="-402410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19" y="2573110"/>
            <a:ext cx="1369010" cy="29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1466850"/>
            <a:ext cx="6858000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04800" y="1610918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A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. Đông Á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590800" y="1636217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B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. Nam Á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943816" y="1636217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C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. Tây Nam Á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010400" y="1610918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D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. Đông Nam Á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361950"/>
            <a:ext cx="5560454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900" b="1" dirty="0">
                <a:solidFill>
                  <a:srgbClr val="FF0000"/>
                </a:solidFill>
                <a:cs typeface="Tahoma" pitchFamily="34" charset="0"/>
              </a:rPr>
              <a:t>Câu 1</a:t>
            </a:r>
            <a:r>
              <a:rPr lang="en-US" sz="2900" b="1">
                <a:solidFill>
                  <a:srgbClr val="FF0000"/>
                </a:solidFill>
                <a:cs typeface="Tahoma" pitchFamily="34" charset="0"/>
              </a:rPr>
              <a:t>. Việt Nam nằm ở khu vực nào của châu Á?</a:t>
            </a:r>
            <a:endParaRPr lang="en-US" sz="2900" b="1" dirty="0">
              <a:solidFill>
                <a:srgbClr val="FF0000"/>
              </a:solidFill>
              <a:cs typeface="Tahoma" pitchFamily="34" charset="0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3810000" y="3267529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89" y="57150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 animBg="1"/>
      <p:bldP spid="6" grpId="0" animBg="1"/>
      <p:bldP spid="6" grpId="1" animBg="1"/>
      <p:bldP spid="6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 descr="C:\Users\PTS\Desktop\z3587247131684_bef760bffe5dd8be547cb5e8a77eef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57150"/>
            <a:ext cx="7467600" cy="495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1450" y="-19050"/>
            <a:ext cx="8789670" cy="5155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9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9. THIÊN NHIÊN CHÂU PHI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446" y="514350"/>
            <a:ext cx="2918107" cy="40780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200" b="1" u="sng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Đặc điểm tự nhiên</a:t>
            </a:r>
            <a:endParaRPr lang="en-US" sz="2200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65316" y="537895"/>
            <a:ext cx="8860971" cy="6356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141514" y="1653142"/>
            <a:ext cx="4941125" cy="152820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 Xác định vị trí phân bố các bồn địa, sơn nguyên và núi của châu Phi.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72770" y="1375560"/>
            <a:ext cx="642954" cy="6982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571" y="872790"/>
            <a:ext cx="3612207" cy="40780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200" b="1" i="1" u="sng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 Địa hình và khoáng sản</a:t>
            </a:r>
          </a:p>
        </p:txBody>
      </p: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164275" y="1657350"/>
            <a:ext cx="4941125" cy="14478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Địa hình ảnh hưởng như thế nào đến khí hậu và cảnh quan châu Phi?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271731" y="1379767"/>
            <a:ext cx="642954" cy="698258"/>
          </a:xfrm>
          <a:prstGeom prst="rect">
            <a:avLst/>
          </a:prstGeom>
        </p:spPr>
      </p:pic>
      <p:pic>
        <p:nvPicPr>
          <p:cNvPr id="12" name="Picture 2" descr="C:\Users\PTS\Desktop\Ảnh\8dfeefbd219beec5b78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674688"/>
            <a:ext cx="3886200" cy="43354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5181600" y="4724713"/>
            <a:ext cx="3866408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>
                <a:solidFill>
                  <a:srgbClr val="0000FF"/>
                </a:solidFill>
              </a:rPr>
              <a:t>H.9.1. Bản đồ tự nhiên châu Phi</a:t>
            </a:r>
            <a:endParaRPr lang="en-US" sz="19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4" grpId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PTS\Desktop\GADT ĐL7 (KNTTCS, kì 1)\cao-nguyen-putorana-635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76200"/>
            <a:ext cx="4648200" cy="2495550"/>
          </a:xfrm>
          <a:prstGeom prst="rect">
            <a:avLst/>
          </a:prstGeom>
          <a:noFill/>
        </p:spPr>
      </p:pic>
      <p:pic>
        <p:nvPicPr>
          <p:cNvPr id="39940" name="Picture 4" descr="C:\Users\PTS\Desktop\GADT ĐL7 (KNTTCS, kì 1)\1200px-Tizi'n'Toubk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514600"/>
            <a:ext cx="4648200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9941" name="Picture 5" descr="C:\Users\PTS\Desktop\GADT ĐL7 (KNTTCS, kì 1)\Akhurian_River_Go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1" y="76200"/>
            <a:ext cx="4368799" cy="2419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5867400" y="4648513"/>
            <a:ext cx="1828800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>
                <a:solidFill>
                  <a:srgbClr val="0000FF"/>
                </a:solidFill>
              </a:rPr>
              <a:t>Dãy núi Atlat</a:t>
            </a:r>
            <a:endParaRPr lang="en-US" sz="190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038350"/>
            <a:ext cx="1828800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>
                <a:solidFill>
                  <a:srgbClr val="0000FF"/>
                </a:solidFill>
              </a:rPr>
              <a:t>Bồn địa Công-gô</a:t>
            </a:r>
            <a:endParaRPr lang="en-US" sz="190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86400" y="2038350"/>
            <a:ext cx="2590800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>
                <a:solidFill>
                  <a:srgbClr val="0000FF"/>
                </a:solidFill>
              </a:rPr>
              <a:t>Sơn nguyên Putorana</a:t>
            </a:r>
            <a:endParaRPr lang="en-US" sz="1900">
              <a:solidFill>
                <a:srgbClr val="0000FF"/>
              </a:solidFill>
            </a:endParaRPr>
          </a:p>
        </p:txBody>
      </p:sp>
      <p:pic>
        <p:nvPicPr>
          <p:cNvPr id="39942" name="Picture 6" descr="C:\Users\PTS\Desktop\GADT ĐL7 (KNTTCS, kì 1)\chau ph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495550"/>
            <a:ext cx="4419600" cy="2647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762000" y="4724713"/>
            <a:ext cx="2286000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>
                <a:solidFill>
                  <a:srgbClr val="0000FF"/>
                </a:solidFill>
              </a:rPr>
              <a:t>Sơn nguyên Đông Phi</a:t>
            </a:r>
            <a:endParaRPr lang="en-US" sz="19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1450" y="-19050"/>
            <a:ext cx="8789670" cy="5155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9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9. THIÊN NHIÊN CHÂU PHI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2446" y="514350"/>
            <a:ext cx="2918107" cy="40780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200" b="1" u="sng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Đặc điểm tự nhiên</a:t>
            </a:r>
            <a:endParaRPr lang="en-US" sz="2200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65316" y="537895"/>
            <a:ext cx="8860971" cy="6356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141514" y="1957943"/>
            <a:ext cx="4941125" cy="152820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Kể tên và xác định vị trí phân bố các khoáng sản chính ở châu Phi.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72770" y="1680361"/>
            <a:ext cx="642954" cy="6982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571" y="872790"/>
            <a:ext cx="3612207" cy="40780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200" b="1" i="1" u="sng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 Địa hình và khoáng sản</a:t>
            </a:r>
          </a:p>
        </p:txBody>
      </p: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164275" y="1934933"/>
            <a:ext cx="4941125" cy="14478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  Nhận xét đặc điểm khoáng sản ở châu Phi.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271731" y="1733550"/>
            <a:ext cx="642954" cy="698258"/>
          </a:xfrm>
          <a:prstGeom prst="rect">
            <a:avLst/>
          </a:prstGeom>
        </p:spPr>
      </p:pic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52400" y="1659850"/>
            <a:ext cx="487680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charset="0"/>
                <a:cs typeface="Times New Roman" pitchFamily="18" charset="0"/>
              </a:rPr>
              <a:t>- Khoáng sản phong phú và đa dạng: đồng, vàng, u-ra-ni-um, kim cương, dầu mỏ...</a:t>
            </a:r>
          </a:p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charset="0"/>
                <a:cs typeface="Times New Roman" pitchFamily="18" charset="0"/>
              </a:rPr>
              <a:t>- Phân bố chủ yếu ở phía bắc và phía nam châu Phi.</a:t>
            </a:r>
            <a:r>
              <a:rPr kumimoji="0" lang="en-US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 </a:t>
            </a:r>
          </a:p>
        </p:txBody>
      </p:sp>
      <p:pic>
        <p:nvPicPr>
          <p:cNvPr id="19" name="Picture 2" descr="C:\Users\PTS\Desktop\Ảnh\8dfeefbd219beec5b78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674688"/>
            <a:ext cx="3886200" cy="43354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20" name="Rectangle 19"/>
          <p:cNvSpPr/>
          <p:nvPr/>
        </p:nvSpPr>
        <p:spPr>
          <a:xfrm>
            <a:off x="5181600" y="4724713"/>
            <a:ext cx="3866408" cy="36163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900" b="1">
                <a:solidFill>
                  <a:srgbClr val="0000FF"/>
                </a:solidFill>
              </a:rPr>
              <a:t>H.9.1. Bản đồ tự nhiên châu Phi</a:t>
            </a:r>
            <a:endParaRPr lang="en-US" sz="1900">
              <a:solidFill>
                <a:srgbClr val="0000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1276350"/>
            <a:ext cx="2207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i="1">
                <a:solidFill>
                  <a:srgbClr val="000000"/>
                </a:solidFill>
                <a:ea typeface="Calibri" charset="0"/>
                <a:cs typeface="Times New Roman" pitchFamily="18" charset="0"/>
              </a:rPr>
              <a:t>*Khoáng sản:</a:t>
            </a:r>
            <a:endParaRPr lang="en-US" sz="2800" b="1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44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4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4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44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0" grpId="0"/>
      <p:bldP spid="14" grpId="0" animBg="1"/>
      <p:bldP spid="14" grpId="1" animBg="1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70114" y="133350"/>
            <a:ext cx="8773886" cy="762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900" b="1" i="1">
                <a:solidFill>
                  <a:srgbClr val="0000FF"/>
                </a:solidFill>
                <a:cs typeface="Arial" pitchFamily="34" charset="0"/>
              </a:rPr>
              <a:t>*Bài tập nhỏ: Q</a:t>
            </a:r>
            <a:r>
              <a:rPr lang="vi-VN" sz="29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uan sát H.</a:t>
            </a:r>
            <a:r>
              <a:rPr lang="en-US" sz="29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9.</a:t>
            </a:r>
            <a:r>
              <a:rPr lang="vi-VN" sz="29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1 SGK</a:t>
            </a:r>
            <a:r>
              <a:rPr lang="en-US" sz="2900" b="1" i="1">
                <a:solidFill>
                  <a:srgbClr val="0000FF"/>
                </a:solidFill>
                <a:cs typeface="Arial" pitchFamily="34" charset="0"/>
              </a:rPr>
              <a:t>, hoàn thành phiếu học tập sau trong 5 phút: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04800" y="1200150"/>
          <a:ext cx="8610600" cy="3429000"/>
        </p:xfrm>
        <a:graphic>
          <a:graphicData uri="http://schemas.openxmlformats.org/drawingml/2006/table">
            <a:tbl>
              <a:tblPr/>
              <a:tblGrid>
                <a:gridCol w="4166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4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j-lt"/>
                          <a:ea typeface="Cambria"/>
                          <a:cs typeface="Times New Roman"/>
                        </a:rPr>
                        <a:t>Tiêu chí</a:t>
                      </a:r>
                      <a:endParaRPr lang="en-US" sz="25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j-lt"/>
                          <a:ea typeface="Cambria"/>
                          <a:cs typeface="Times New Roman"/>
                        </a:rPr>
                        <a:t>Thông tin</a:t>
                      </a:r>
                      <a:endParaRPr lang="en-US" sz="25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j-lt"/>
                          <a:ea typeface="Cambria"/>
                          <a:cs typeface="Times New Roman"/>
                        </a:rPr>
                        <a:t>Khoáng sản kim loại</a:t>
                      </a:r>
                      <a:endParaRPr lang="en-US" sz="25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25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j-lt"/>
                          <a:ea typeface="Cambria"/>
                          <a:cs typeface="Times New Roman"/>
                        </a:rPr>
                        <a:t>Khoáng sản năng lượng</a:t>
                      </a:r>
                      <a:endParaRPr lang="en-US" sz="25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25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j-lt"/>
                          <a:ea typeface="Cambria"/>
                          <a:cs typeface="Times New Roman"/>
                        </a:rPr>
                        <a:t>Khu vực nhiều KS</a:t>
                      </a:r>
                      <a:endParaRPr lang="en-US" sz="25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25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j-lt"/>
                          <a:ea typeface="Cambria"/>
                          <a:cs typeface="Times New Roman"/>
                        </a:rPr>
                        <a:t>Nhận xét chung về KS</a:t>
                      </a:r>
                      <a:endParaRPr lang="en-US" sz="25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25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j-lt"/>
                          <a:ea typeface="Cambria"/>
                          <a:cs typeface="Times New Roman"/>
                        </a:rPr>
                        <a:t>Giá trị của KS</a:t>
                      </a:r>
                      <a:endParaRPr lang="en-US" sz="25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endParaRPr lang="en-US" sz="25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228600" y="1200150"/>
          <a:ext cx="8686800" cy="3427476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600" b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Tiêu chí</a:t>
                      </a:r>
                      <a:endParaRPr lang="en-US" sz="2600" b="1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600" b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Thông tin</a:t>
                      </a:r>
                      <a:endParaRPr lang="en-US" sz="2600" b="1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600" b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KS kim loại</a:t>
                      </a:r>
                      <a:endParaRPr lang="en-US" sz="2600" b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84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0000FF"/>
                          </a:solidFill>
                          <a:latin typeface="+mn-lt"/>
                          <a:ea typeface="Cambria"/>
                          <a:cs typeface="Times New Roman"/>
                        </a:rPr>
                        <a:t>Sắt, đồng, bô-xit, crôm, ni-ken, vàng…</a:t>
                      </a:r>
                      <a:endParaRPr lang="en-US" sz="2600" b="0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600" b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KS năng lượng</a:t>
                      </a:r>
                      <a:endParaRPr lang="en-US" sz="2600" b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84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0000FF"/>
                          </a:solidFill>
                          <a:latin typeface="+mn-lt"/>
                          <a:ea typeface="Cambria"/>
                          <a:cs typeface="Times New Roman"/>
                        </a:rPr>
                        <a:t>Dầu mỏ, khí tự nhiên, u-ra-ni-um…</a:t>
                      </a:r>
                      <a:endParaRPr lang="en-US" sz="2600" b="0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600" b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Khu vực nhiều KS</a:t>
                      </a:r>
                      <a:endParaRPr lang="en-US" sz="2600" b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84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0000FF"/>
                          </a:solidFill>
                          <a:latin typeface="+mn-lt"/>
                          <a:ea typeface="Cambria"/>
                          <a:cs typeface="Times New Roman"/>
                        </a:rPr>
                        <a:t>Bắc Phi, Nam Phi.</a:t>
                      </a:r>
                      <a:endParaRPr lang="en-US" sz="2600" b="0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600" b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Nhận xét</a:t>
                      </a:r>
                      <a:endParaRPr lang="en-US" sz="2600" b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84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0000FF"/>
                          </a:solidFill>
                          <a:latin typeface="+mn-lt"/>
                          <a:ea typeface="Cambria"/>
                          <a:cs typeface="Times New Roman"/>
                        </a:rPr>
                        <a:t>Phong phú và đa dạng.</a:t>
                      </a:r>
                      <a:endParaRPr lang="en-US" sz="2600" b="0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857250" algn="l"/>
                        </a:tabLst>
                      </a:pPr>
                      <a:r>
                        <a:rPr lang="en-US" sz="2600" b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Giá trị của KS</a:t>
                      </a:r>
                      <a:endParaRPr lang="en-US" sz="2600" b="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8415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600" b="0">
                          <a:solidFill>
                            <a:srgbClr val="0000FF"/>
                          </a:solidFill>
                          <a:latin typeface="+mn-lt"/>
                          <a:ea typeface="Cambria"/>
                          <a:cs typeface="Times New Roman"/>
                        </a:rPr>
                        <a:t>Phát triển công nghiệp và xuất khẩu.</a:t>
                      </a:r>
                      <a:endParaRPr lang="en-US" sz="2600" b="0">
                        <a:solidFill>
                          <a:srgbClr val="0000FF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hâu Phi: Cơn sốt vàng và giấc mơ đổi đời tại châu Âu">
            <a:extLst>
              <a:ext uri="{FF2B5EF4-FFF2-40B4-BE49-F238E27FC236}">
                <a16:creationId xmlns:a16="http://schemas.microsoft.com/office/drawing/2014/main" id="{99E159BF-6FEC-49D3-B4A1-E2105C6FB8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4" r="2" b="2"/>
          <a:stretch/>
        </p:blipFill>
        <p:spPr bwMode="auto">
          <a:xfrm>
            <a:off x="15" y="1"/>
            <a:ext cx="4537694" cy="2550694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ại sao châu Phi giàu nhưng người dân lại nghèo?">
            <a:extLst>
              <a:ext uri="{FF2B5EF4-FFF2-40B4-BE49-F238E27FC236}">
                <a16:creationId xmlns:a16="http://schemas.microsoft.com/office/drawing/2014/main" id="{15DD4FD3-B764-4608-947E-A5521CDC8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" r="2" b="2"/>
          <a:stretch/>
        </p:blipFill>
        <p:spPr bwMode="auto">
          <a:xfrm>
            <a:off x="4606291" y="1"/>
            <a:ext cx="4537709" cy="2550694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í ẩn quốc gia vàng nhiều vô kể, cứ ra sông đãi là có vàng - Báo Kiến Thức">
            <a:extLst>
              <a:ext uri="{FF2B5EF4-FFF2-40B4-BE49-F238E27FC236}">
                <a16:creationId xmlns:a16="http://schemas.microsoft.com/office/drawing/2014/main" id="{73A317CD-E4B7-4D62-8F74-BDE0A24B5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7" r="-1" b="-1"/>
          <a:stretch/>
        </p:blipFill>
        <p:spPr bwMode="auto">
          <a:xfrm>
            <a:off x="15" y="2616870"/>
            <a:ext cx="4537694" cy="252663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ghèo đói, bạo lực và cuộc tranh giành nguồn kim cương ở châu Phi">
            <a:extLst>
              <a:ext uri="{FF2B5EF4-FFF2-40B4-BE49-F238E27FC236}">
                <a16:creationId xmlns:a16="http://schemas.microsoft.com/office/drawing/2014/main" id="{1E5BCE92-55EF-4981-BDFB-70025277FB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" r="2" b="2"/>
          <a:stretch/>
        </p:blipFill>
        <p:spPr bwMode="auto">
          <a:xfrm>
            <a:off x="4606291" y="2616870"/>
            <a:ext cx="4537709" cy="252663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Op-Ed: Africa needs her mineral wealth to benefit the c...">
            <a:extLst>
              <a:ext uri="{FF2B5EF4-FFF2-40B4-BE49-F238E27FC236}">
                <a16:creationId xmlns:a16="http://schemas.microsoft.com/office/drawing/2014/main" id="{BB1D9D1E-081D-4ED4-A109-DA4E669E4F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3" r="10171" b="-3"/>
          <a:stretch/>
        </p:blipFill>
        <p:spPr bwMode="auto">
          <a:xfrm>
            <a:off x="2987802" y="1438979"/>
            <a:ext cx="3168396" cy="226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591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81000" y="133350"/>
            <a:ext cx="8458200" cy="10668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fr-FR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TNKQ VỊ TRÍ ĐỊA LÍ, </a:t>
            </a:r>
          </a:p>
          <a:p>
            <a:pPr algn="ctr"/>
            <a:r>
              <a:rPr lang="fr-FR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ĐỊA HÌNH VÀ KHOÁNG SẢN CHÂU PHI</a:t>
            </a:r>
            <a:endParaRPr lang="en-US" sz="24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FR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---o0o---</a:t>
            </a:r>
            <a:endParaRPr lang="en-US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09600" y="2266950"/>
            <a:ext cx="487680" cy="5342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800600" y="3714750"/>
            <a:ext cx="443132" cy="4492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228600" y="1152454"/>
            <a:ext cx="8534401" cy="355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5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Câu 1:</a:t>
            </a:r>
            <a:r>
              <a:rPr kumimoji="0" lang="fr-FR" sz="25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 Đặc điểm nào dưới đây nổi bật của địa hình châu Phi ?</a:t>
            </a:r>
            <a:endParaRPr kumimoji="0" lang="en-US" sz="25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5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A. Núi non trùng điệp 		C. Đồng bằng rộng lớn</a:t>
            </a:r>
            <a:endParaRPr kumimoji="0" lang="en-US" sz="25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5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B. Khối cao nguyên khổng lồ 	D. Bình nguyên bằng phẳng.</a:t>
            </a:r>
            <a:endParaRPr kumimoji="0" lang="en-US" sz="25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5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Câu 2:</a:t>
            </a:r>
            <a:r>
              <a:rPr kumimoji="0" lang="fr-FR" sz="25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 Con đường giao thông hàng hải gần nhất từ Ấn Độ Dương lên Địa Trung Hải</a:t>
            </a:r>
            <a:endParaRPr kumimoji="0" lang="en-US" sz="25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5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A. Biển Trắng 			C. Biển Đỏ</a:t>
            </a:r>
            <a:endParaRPr kumimoji="0" lang="en-US" sz="25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5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B. Biển Đen 			D. Biển Ca-xpi.</a:t>
            </a:r>
            <a:endParaRPr kumimoji="0" lang="fr-FR" sz="25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5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5529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81000" y="133350"/>
            <a:ext cx="8458200" cy="10668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fr-FR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TNKQ VỊ TRÍ ĐỊA LÍ, </a:t>
            </a:r>
          </a:p>
          <a:p>
            <a:pPr algn="ctr"/>
            <a:r>
              <a:rPr lang="fr-FR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ĐỊA HÌNH VÀ KHOÁNG SẢN CHÂU PHI</a:t>
            </a:r>
            <a:endParaRPr lang="en-US" sz="24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FR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---o0o---</a:t>
            </a:r>
            <a:endParaRPr lang="en-US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029200" y="3638550"/>
            <a:ext cx="487680" cy="5342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536250" y="1365230"/>
            <a:ext cx="761715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Câu 3:</a:t>
            </a:r>
            <a:r>
              <a:rPr kumimoji="0" lang="fr-FR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 Đường xích đạo đi qua khu vực</a:t>
            </a:r>
            <a:endParaRPr kumimoji="0" lang="en-US" sz="24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A. Bắc Phi 				C. Biển Địa Trung Hải</a:t>
            </a:r>
            <a:endParaRPr kumimoji="0" lang="en-US" sz="24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B. Nam Phi 			D. Giữa châu Phi.</a:t>
            </a:r>
            <a:endParaRPr kumimoji="0" lang="en-US" sz="24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Câu 4:</a:t>
            </a:r>
            <a:r>
              <a:rPr kumimoji="0" lang="fr-FR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 Các dãy núi lớn  ở châu Phi:</a:t>
            </a:r>
            <a:endParaRPr kumimoji="0" lang="en-US" sz="24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A. An-pơ				C. Át-lát, Đrê-ken-bec .</a:t>
            </a:r>
            <a:endParaRPr kumimoji="0" lang="en-US" sz="24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B. An-đét				D. Hy-ma-lay-a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953000" y="2571750"/>
            <a:ext cx="487680" cy="5342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8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8369" grpId="0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81000" y="133350"/>
            <a:ext cx="8458200" cy="10668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fr-FR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TNKQ VỊ TRÍ ĐỊA LÍ, </a:t>
            </a:r>
          </a:p>
          <a:p>
            <a:pPr algn="ctr"/>
            <a:r>
              <a:rPr lang="fr-FR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ĐỊA HÌNH VÀ KHOÁNG SẢN CHÂU PHI</a:t>
            </a:r>
            <a:endParaRPr lang="en-US" sz="24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FR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---o0o---</a:t>
            </a:r>
            <a:endParaRPr lang="en-US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4800" y="4095750"/>
            <a:ext cx="487680" cy="5342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19600" y="2419350"/>
            <a:ext cx="487680" cy="5342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0" y="1270089"/>
            <a:ext cx="825168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charset="0"/>
                <a:cs typeface="Times New Roman" pitchFamily="18" charset="0"/>
              </a:rPr>
              <a:t>Câu</a:t>
            </a:r>
            <a:r>
              <a:rPr kumimoji="0" lang="en-GB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charset="0"/>
                <a:cs typeface="Times New Roman" pitchFamily="18" charset="0"/>
              </a:rPr>
              <a:t> 5:</a:t>
            </a: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charset="0"/>
                <a:cs typeface="Times New Roman" pitchFamily="18" charset="0"/>
              </a:rPr>
              <a:t> Dòng biển lạnh chảy dọc ben bờ đông nam châu Phi là</a:t>
            </a:r>
            <a:endParaRPr kumimoji="0" lang="en-US" sz="24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charset="0"/>
                <a:cs typeface="Times New Roman" pitchFamily="18" charset="0"/>
              </a:rPr>
              <a:t>A. Ca-na-ri. 			C. Ben-ghê-ra.</a:t>
            </a:r>
            <a:endParaRPr kumimoji="0" lang="en-US" sz="24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charset="0"/>
                <a:cs typeface="Times New Roman" pitchFamily="18" charset="0"/>
              </a:rPr>
              <a:t>B. Mô-dăm-bich.c		 	D. Xô-ma-li.</a:t>
            </a:r>
            <a:endParaRPr kumimoji="0" lang="en-US" sz="24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charset="0"/>
                <a:cs typeface="Times New Roman" pitchFamily="18" charset="0"/>
              </a:rPr>
              <a:t>Câu 6:</a:t>
            </a:r>
            <a:r>
              <a:rPr kumimoji="0" lang="fr-FR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charset="0"/>
                <a:cs typeface="Times New Roman" pitchFamily="18" charset="0"/>
              </a:rPr>
              <a:t> Tên một bán đảo lớn ở châu Phi</a:t>
            </a:r>
            <a:endParaRPr kumimoji="0" lang="en-US" sz="24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charset="0"/>
                <a:cs typeface="Times New Roman" pitchFamily="18" charset="0"/>
              </a:rPr>
              <a:t>A. Ca-la-ha-ri.			 C. Xa-ha-ra.</a:t>
            </a:r>
            <a:endParaRPr kumimoji="0" lang="en-US" sz="24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charset="0"/>
                <a:cs typeface="Times New Roman" pitchFamily="18" charset="0"/>
              </a:rPr>
              <a:t>B. Xô-ma-li.			D. Ma-đa-ga-xca.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4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 animBg="1"/>
      <p:bldP spid="645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81000" y="133350"/>
            <a:ext cx="8458200" cy="10668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fr-FR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TNKQ VỊ TRÍ ĐỊA LÍ, </a:t>
            </a:r>
          </a:p>
          <a:p>
            <a:pPr algn="ctr"/>
            <a:r>
              <a:rPr lang="fr-FR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ĐỊA HÌNH VÀ KHOÁNG SẢN CHÂU PHI</a:t>
            </a:r>
            <a:endParaRPr lang="en-US" sz="24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FR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---o0o---</a:t>
            </a:r>
            <a:endParaRPr lang="en-US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4800" y="4095750"/>
            <a:ext cx="487680" cy="5342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81000" y="1885950"/>
            <a:ext cx="487680" cy="5342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0" y="1270089"/>
            <a:ext cx="867205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Câu 7:</a:t>
            </a: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 Hồ lớn nhất châu Phi</a:t>
            </a:r>
            <a:endParaRPr kumimoji="0" lang="en-US" sz="24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A. Hồ Vích-tô-ri-a 			C. Hồ Ni-át-xa</a:t>
            </a:r>
            <a:endParaRPr kumimoji="0" lang="en-US" sz="24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B. Hồ Sát				D. Hồ Tan-ga-ni-a.</a:t>
            </a:r>
            <a:endParaRPr kumimoji="0" lang="en-US" sz="24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Câu 8:</a:t>
            </a:r>
            <a:r>
              <a:rPr kumimoji="0" lang="fr-FR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 Châu Phi có diện tích lớn thứ ba thế giới sau các châu</a:t>
            </a:r>
            <a:endParaRPr kumimoji="0" lang="en-US" sz="24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A. châu Á và châu Âu. 		C. Châu Á và châu Nam Cực.</a:t>
            </a:r>
            <a:endParaRPr kumimoji="0" lang="en-US" sz="24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B. Châu Á và châu Mĩ. 		D. Châu Mĩ và châu Đại Dương.</a:t>
            </a:r>
            <a:endParaRPr kumimoji="0" lang="fr-FR" sz="24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2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 animBg="1"/>
      <p:bldP spid="6246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876756" y="3047522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776461" y="3311450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6378036" y="3288861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4404931" y="2864039"/>
            <a:ext cx="1342285" cy="181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492771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531" y="-916961"/>
            <a:ext cx="5410200" cy="623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46863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492772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1466850"/>
            <a:ext cx="6553200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905000" y="361950"/>
            <a:ext cx="54864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900" b="1" dirty="0">
                <a:solidFill>
                  <a:srgbClr val="FF0000"/>
                </a:solidFill>
                <a:cs typeface="Times New Roman" pitchFamily="18" charset="0"/>
              </a:rPr>
              <a:t>Câu 2</a:t>
            </a:r>
            <a:r>
              <a:rPr lang="en-US" sz="2900" b="1">
                <a:solidFill>
                  <a:srgbClr val="FF0000"/>
                </a:solidFill>
                <a:cs typeface="Times New Roman" pitchFamily="18" charset="0"/>
              </a:rPr>
              <a:t>. Khu vực duy nhất ở châu Á không giáp biển là</a:t>
            </a:r>
            <a:endParaRPr lang="en-US" sz="29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0" y="412630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3938023" y="3329260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457200" y="1552570"/>
            <a:ext cx="18669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A. </a:t>
            </a:r>
          </a:p>
          <a:p>
            <a:pPr algn="ctr"/>
            <a:r>
              <a:rPr lang="en-US" sz="28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Bắc Á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2819400" y="1577869"/>
            <a:ext cx="19050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B. </a:t>
            </a:r>
          </a:p>
          <a:p>
            <a:pPr algn="ctr"/>
            <a:r>
              <a:rPr lang="en-US" sz="28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Trung Á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257800" y="1577869"/>
            <a:ext cx="1705316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C.</a:t>
            </a:r>
          </a:p>
          <a:p>
            <a:pPr algn="ctr"/>
            <a:r>
              <a:rPr lang="en-US" sz="28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Nam Á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391400" y="1552570"/>
            <a:ext cx="17526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D. </a:t>
            </a:r>
          </a:p>
          <a:p>
            <a:pPr algn="ctr"/>
            <a:r>
              <a:rPr lang="en-US" sz="28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Đông Á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0528" y="2591424"/>
            <a:ext cx="1715986" cy="297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379742"/>
            <a:ext cx="1235075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381000" y="133350"/>
            <a:ext cx="8458200" cy="10668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fr-FR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TNKQ VỊ TRÍ ĐỊA LÍ, </a:t>
            </a:r>
          </a:p>
          <a:p>
            <a:pPr algn="ctr"/>
            <a:r>
              <a:rPr lang="fr-FR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ĐỊA HÌNH VÀ KHOÁNG SẢN CHÂU PHI</a:t>
            </a:r>
            <a:endParaRPr lang="en-US" sz="2400" b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FR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---o0o---</a:t>
            </a:r>
            <a:endParaRPr lang="en-US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81000" y="3638550"/>
            <a:ext cx="487680" cy="5342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572000" y="1809750"/>
            <a:ext cx="487680" cy="5342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0" y="1247835"/>
            <a:ext cx="8839200" cy="345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Câu 9:</a:t>
            </a:r>
            <a:r>
              <a:rPr kumimoji="0" lang="fr-FR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 Các dạng địa hình chủ yếu của châu Phi là</a:t>
            </a:r>
            <a:endParaRPr kumimoji="0" lang="en-US" sz="24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A. núi cao và đồng bằng.		C. sơn nguyên và bồn địa.</a:t>
            </a:r>
            <a:endParaRPr kumimoji="0" lang="en-US" sz="24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B. cao nguyên và đồng bằng.	D. núi cao và thung lũng sâu.</a:t>
            </a:r>
            <a:endParaRPr kumimoji="0" lang="en-US" sz="24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Câu 10:</a:t>
            </a: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 Châu Phi nổi tiếng thế giới về sự phong phú của loại khoáng sản nào dưới đây?</a:t>
            </a:r>
            <a:endParaRPr kumimoji="0" lang="en-US" sz="24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A. Vàng và kim cương.		C. dầu mỏ và khí đốt.</a:t>
            </a:r>
          </a:p>
          <a:p>
            <a:pPr marL="0" marR="0" lvl="0" indent="45085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charset="0"/>
                <a:cs typeface="Times New Roman" pitchFamily="18" charset="0"/>
              </a:rPr>
              <a:t>B. than đá và sắt.			D. đồng và u-ra-ni-um</a:t>
            </a:r>
            <a:r>
              <a:rPr kumimoji="0" lang="en-US" sz="24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 animBg="1"/>
      <p:bldP spid="604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1F2071E-DF8C-495C-8676-8F839E06F04F}"/>
              </a:ext>
            </a:extLst>
          </p:cNvPr>
          <p:cNvSpPr/>
          <p:nvPr/>
        </p:nvSpPr>
        <p:spPr>
          <a:xfrm>
            <a:off x="2766949" y="35625"/>
            <a:ext cx="3151832" cy="63094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500" b="1" u="sng">
                <a:ln w="11430"/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VỀ NHÀ</a:t>
            </a:r>
            <a:endParaRPr lang="en-US" sz="3500" b="1" u="sng" dirty="0">
              <a:ln w="11430"/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457200" y="1047750"/>
            <a:ext cx="8458200" cy="24384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just">
              <a:lnSpc>
                <a:spcPct val="150000"/>
              </a:lnSpc>
            </a:pPr>
            <a:r>
              <a:rPr lang="en-US" sz="2900" b="1" i="1">
                <a:solidFill>
                  <a:srgbClr val="0000FF"/>
                </a:solidFill>
              </a:rPr>
              <a:t>Về nhà sưu tầm thông tin tư liệu về hoang mạc Xa-ha-ra hoặc Ca-la-ha-ri ở châu Phi mà em biết. Viết một đoạn văn ngắn khoảng 15 dòng về một trong hai nội dung trên.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3">
            <a:extLst>
              <a:ext uri="{FF2B5EF4-FFF2-40B4-BE49-F238E27FC236}">
                <a16:creationId xmlns:a16="http://schemas.microsoft.com/office/drawing/2014/main" id="{070F9AC1-A134-4015-890E-BCE47C0E71BD}"/>
              </a:ext>
            </a:extLst>
          </p:cNvPr>
          <p:cNvCxnSpPr/>
          <p:nvPr/>
        </p:nvCxnSpPr>
        <p:spPr>
          <a:xfrm>
            <a:off x="1243578" y="1811446"/>
            <a:ext cx="7084336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4" name="直接连接符 4">
            <a:extLst>
              <a:ext uri="{FF2B5EF4-FFF2-40B4-BE49-F238E27FC236}">
                <a16:creationId xmlns:a16="http://schemas.microsoft.com/office/drawing/2014/main" id="{58FA28A4-92B4-4719-B30A-C60BD62C75B6}"/>
              </a:ext>
            </a:extLst>
          </p:cNvPr>
          <p:cNvCxnSpPr/>
          <p:nvPr/>
        </p:nvCxnSpPr>
        <p:spPr>
          <a:xfrm>
            <a:off x="1243578" y="1854339"/>
            <a:ext cx="7084336" cy="0"/>
          </a:xfrm>
          <a:prstGeom prst="line">
            <a:avLst/>
          </a:prstGeom>
          <a:noFill/>
          <a:ln w="571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sp>
        <p:nvSpPr>
          <p:cNvPr id="5" name="矩形 69">
            <a:extLst>
              <a:ext uri="{FF2B5EF4-FFF2-40B4-BE49-F238E27FC236}">
                <a16:creationId xmlns:a16="http://schemas.microsoft.com/office/drawing/2014/main" id="{51DAC5B5-D1F2-4AF2-B9DE-7C9FD4DEC017}"/>
              </a:ext>
            </a:extLst>
          </p:cNvPr>
          <p:cNvSpPr/>
          <p:nvPr/>
        </p:nvSpPr>
        <p:spPr>
          <a:xfrm>
            <a:off x="995159" y="1985349"/>
            <a:ext cx="7554685" cy="1392689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>
              <a:defRPr/>
            </a:pPr>
            <a:r>
              <a:rPr lang="en-US" altLang="zh-CN" sz="8600" b="1">
                <a:solidFill>
                  <a:srgbClr val="2DB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HelveBold" panose="02040603050506020204" pitchFamily="18" charset="0"/>
                <a:ea typeface="微软雅黑" panose="020B0503020204020204" charset="-122"/>
                <a:sym typeface="微软雅黑" panose="020B0503020204020204" charset="-122"/>
              </a:rPr>
              <a:t>THANKYOU</a:t>
            </a:r>
            <a:endParaRPr lang="zh-CN" altLang="en-US" sz="8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HelveBold" panose="02040603050506020204" pitchFamily="18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DE5F29A-6A3D-41AC-AA05-6D8A47A59ABE}"/>
              </a:ext>
            </a:extLst>
          </p:cNvPr>
          <p:cNvCxnSpPr/>
          <p:nvPr/>
        </p:nvCxnSpPr>
        <p:spPr>
          <a:xfrm>
            <a:off x="1230333" y="3754163"/>
            <a:ext cx="7084336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68015D8C-5956-4EA0-BDC2-63B80968E610}"/>
              </a:ext>
            </a:extLst>
          </p:cNvPr>
          <p:cNvCxnSpPr/>
          <p:nvPr/>
        </p:nvCxnSpPr>
        <p:spPr>
          <a:xfrm>
            <a:off x="1230333" y="3797054"/>
            <a:ext cx="7084336" cy="0"/>
          </a:xfrm>
          <a:prstGeom prst="line">
            <a:avLst/>
          </a:prstGeom>
          <a:noFill/>
          <a:ln w="571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grpSp>
        <p:nvGrpSpPr>
          <p:cNvPr id="2" name="组合 7">
            <a:extLst>
              <a:ext uri="{FF2B5EF4-FFF2-40B4-BE49-F238E27FC236}">
                <a16:creationId xmlns:a16="http://schemas.microsoft.com/office/drawing/2014/main" id="{8C4CF950-2111-4A2D-B821-8FCBB101C030}"/>
              </a:ext>
            </a:extLst>
          </p:cNvPr>
          <p:cNvGrpSpPr/>
          <p:nvPr/>
        </p:nvGrpSpPr>
        <p:grpSpPr>
          <a:xfrm>
            <a:off x="1243578" y="3605878"/>
            <a:ext cx="7059862" cy="276999"/>
            <a:chOff x="2992618" y="3469364"/>
            <a:chExt cx="6358413" cy="195251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D582E20-C076-411F-B834-5DA32047A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8035" y="3469364"/>
              <a:ext cx="4395930" cy="195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dist">
                <a:defRPr/>
              </a:pPr>
              <a:endParaRPr lang="zh-CN" altLang="en-US" sz="1200" kern="0" dirty="0">
                <a:solidFill>
                  <a:srgbClr val="00B050"/>
                </a:solidFill>
                <a:latin typeface="Impact MT Std" pitchFamily="34" charset="0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A26F6027-9197-455E-82BC-F17D342916F3}"/>
                </a:ext>
              </a:extLst>
            </p:cNvPr>
            <p:cNvCxnSpPr/>
            <p:nvPr/>
          </p:nvCxnSpPr>
          <p:spPr bwMode="auto">
            <a:xfrm>
              <a:off x="2992618" y="3609064"/>
              <a:ext cx="1769599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C4DA958C-619A-4EDD-86E9-6AC60A3CC64B}"/>
                </a:ext>
              </a:extLst>
            </p:cNvPr>
            <p:cNvCxnSpPr/>
            <p:nvPr/>
          </p:nvCxnSpPr>
          <p:spPr bwMode="auto">
            <a:xfrm>
              <a:off x="7581433" y="3609064"/>
              <a:ext cx="1769598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</p:grpSp>
      <p:grpSp>
        <p:nvGrpSpPr>
          <p:cNvPr id="8" name="组合 126">
            <a:extLst>
              <a:ext uri="{FF2B5EF4-FFF2-40B4-BE49-F238E27FC236}">
                <a16:creationId xmlns:a16="http://schemas.microsoft.com/office/drawing/2014/main" id="{3FF08DA2-E210-4732-9C41-8FF48024E0C0}"/>
              </a:ext>
            </a:extLst>
          </p:cNvPr>
          <p:cNvGrpSpPr/>
          <p:nvPr/>
        </p:nvGrpSpPr>
        <p:grpSpPr>
          <a:xfrm>
            <a:off x="6841305" y="276000"/>
            <a:ext cx="576923" cy="671830"/>
            <a:chOff x="4570413" y="1616075"/>
            <a:chExt cx="3059113" cy="3562350"/>
          </a:xfrm>
        </p:grpSpPr>
        <p:sp>
          <p:nvSpPr>
            <p:cNvPr id="22" name="Freeform 89">
              <a:extLst>
                <a:ext uri="{FF2B5EF4-FFF2-40B4-BE49-F238E27FC236}">
                  <a16:creationId xmlns:a16="http://schemas.microsoft.com/office/drawing/2014/main" id="{FDB401E1-98FD-4952-95F1-82E8CEF10B9A}"/>
                </a:ext>
              </a:extLst>
            </p:cNvPr>
            <p:cNvSpPr/>
            <p:nvPr/>
          </p:nvSpPr>
          <p:spPr bwMode="auto">
            <a:xfrm>
              <a:off x="4570413" y="1616075"/>
              <a:ext cx="1530350" cy="2957513"/>
            </a:xfrm>
            <a:custGeom>
              <a:avLst/>
              <a:gdLst>
                <a:gd name="T0" fmla="*/ 360 w 360"/>
                <a:gd name="T1" fmla="*/ 14 h 695"/>
                <a:gd name="T2" fmla="*/ 360 w 360"/>
                <a:gd name="T3" fmla="*/ 14 h 695"/>
                <a:gd name="T4" fmla="*/ 37 w 360"/>
                <a:gd name="T5" fmla="*/ 243 h 695"/>
                <a:gd name="T6" fmla="*/ 266 w 360"/>
                <a:gd name="T7" fmla="*/ 670 h 695"/>
                <a:gd name="T8" fmla="*/ 280 w 360"/>
                <a:gd name="T9" fmla="*/ 686 h 695"/>
                <a:gd name="T10" fmla="*/ 289 w 360"/>
                <a:gd name="T11" fmla="*/ 695 h 695"/>
                <a:gd name="T12" fmla="*/ 340 w 360"/>
                <a:gd name="T13" fmla="*/ 695 h 695"/>
                <a:gd name="T14" fmla="*/ 360 w 360"/>
                <a:gd name="T15" fmla="*/ 14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0" h="695">
                  <a:moveTo>
                    <a:pt x="360" y="14"/>
                  </a:moveTo>
                  <a:cubicBezTo>
                    <a:pt x="360" y="14"/>
                    <a:pt x="360" y="14"/>
                    <a:pt x="360" y="14"/>
                  </a:cubicBezTo>
                  <a:cubicBezTo>
                    <a:pt x="360" y="14"/>
                    <a:pt x="89" y="0"/>
                    <a:pt x="37" y="243"/>
                  </a:cubicBezTo>
                  <a:cubicBezTo>
                    <a:pt x="37" y="243"/>
                    <a:pt x="0" y="413"/>
                    <a:pt x="266" y="670"/>
                  </a:cubicBezTo>
                  <a:cubicBezTo>
                    <a:pt x="280" y="686"/>
                    <a:pt x="280" y="686"/>
                    <a:pt x="280" y="686"/>
                  </a:cubicBezTo>
                  <a:cubicBezTo>
                    <a:pt x="280" y="686"/>
                    <a:pt x="284" y="689"/>
                    <a:pt x="289" y="695"/>
                  </a:cubicBezTo>
                  <a:cubicBezTo>
                    <a:pt x="340" y="695"/>
                    <a:pt x="340" y="695"/>
                    <a:pt x="340" y="695"/>
                  </a:cubicBezTo>
                  <a:cubicBezTo>
                    <a:pt x="126" y="91"/>
                    <a:pt x="360" y="14"/>
                    <a:pt x="360" y="14"/>
                  </a:cubicBezTo>
                  <a:close/>
                </a:path>
              </a:pathLst>
            </a:custGeom>
            <a:solidFill>
              <a:srgbClr val="009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" name="Freeform 90">
              <a:extLst>
                <a:ext uri="{FF2B5EF4-FFF2-40B4-BE49-F238E27FC236}">
                  <a16:creationId xmlns:a16="http://schemas.microsoft.com/office/drawing/2014/main" id="{494AAFB9-2D52-448E-B63B-3CA06138873F}"/>
                </a:ext>
              </a:extLst>
            </p:cNvPr>
            <p:cNvSpPr/>
            <p:nvPr/>
          </p:nvSpPr>
          <p:spPr bwMode="auto">
            <a:xfrm>
              <a:off x="5105401" y="1674813"/>
              <a:ext cx="2120900" cy="2984500"/>
            </a:xfrm>
            <a:custGeom>
              <a:avLst/>
              <a:gdLst>
                <a:gd name="T0" fmla="*/ 234 w 499"/>
                <a:gd name="T1" fmla="*/ 0 h 701"/>
                <a:gd name="T2" fmla="*/ 234 w 499"/>
                <a:gd name="T3" fmla="*/ 0 h 701"/>
                <a:gd name="T4" fmla="*/ 234 w 499"/>
                <a:gd name="T5" fmla="*/ 0 h 701"/>
                <a:gd name="T6" fmla="*/ 214 w 499"/>
                <a:gd name="T7" fmla="*/ 681 h 701"/>
                <a:gd name="T8" fmla="*/ 163 w 499"/>
                <a:gd name="T9" fmla="*/ 681 h 701"/>
                <a:gd name="T10" fmla="*/ 172 w 499"/>
                <a:gd name="T11" fmla="*/ 701 h 701"/>
                <a:gd name="T12" fmla="*/ 208 w 499"/>
                <a:gd name="T13" fmla="*/ 701 h 701"/>
                <a:gd name="T14" fmla="*/ 234 w 499"/>
                <a:gd name="T15" fmla="*/ 701 h 701"/>
                <a:gd name="T16" fmla="*/ 296 w 499"/>
                <a:gd name="T17" fmla="*/ 701 h 701"/>
                <a:gd name="T18" fmla="*/ 305 w 499"/>
                <a:gd name="T19" fmla="*/ 681 h 701"/>
                <a:gd name="T20" fmla="*/ 269 w 499"/>
                <a:gd name="T21" fmla="*/ 681 h 701"/>
                <a:gd name="T22" fmla="*/ 234 w 499"/>
                <a:gd name="T23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9" h="701">
                  <a:moveTo>
                    <a:pt x="234" y="0"/>
                  </a:moveTo>
                  <a:cubicBezTo>
                    <a:pt x="234" y="0"/>
                    <a:pt x="234" y="0"/>
                    <a:pt x="234" y="0"/>
                  </a:cubicBezTo>
                  <a:cubicBezTo>
                    <a:pt x="234" y="0"/>
                    <a:pt x="234" y="0"/>
                    <a:pt x="234" y="0"/>
                  </a:cubicBezTo>
                  <a:cubicBezTo>
                    <a:pt x="234" y="0"/>
                    <a:pt x="0" y="77"/>
                    <a:pt x="214" y="681"/>
                  </a:cubicBezTo>
                  <a:cubicBezTo>
                    <a:pt x="163" y="681"/>
                    <a:pt x="163" y="681"/>
                    <a:pt x="163" y="681"/>
                  </a:cubicBezTo>
                  <a:cubicBezTo>
                    <a:pt x="167" y="686"/>
                    <a:pt x="171" y="693"/>
                    <a:pt x="172" y="701"/>
                  </a:cubicBezTo>
                  <a:cubicBezTo>
                    <a:pt x="208" y="701"/>
                    <a:pt x="208" y="701"/>
                    <a:pt x="208" y="701"/>
                  </a:cubicBezTo>
                  <a:cubicBezTo>
                    <a:pt x="234" y="701"/>
                    <a:pt x="234" y="701"/>
                    <a:pt x="234" y="701"/>
                  </a:cubicBezTo>
                  <a:cubicBezTo>
                    <a:pt x="296" y="701"/>
                    <a:pt x="296" y="701"/>
                    <a:pt x="296" y="701"/>
                  </a:cubicBezTo>
                  <a:cubicBezTo>
                    <a:pt x="297" y="693"/>
                    <a:pt x="301" y="686"/>
                    <a:pt x="305" y="681"/>
                  </a:cubicBezTo>
                  <a:cubicBezTo>
                    <a:pt x="269" y="681"/>
                    <a:pt x="269" y="681"/>
                    <a:pt x="269" y="681"/>
                  </a:cubicBezTo>
                  <a:cubicBezTo>
                    <a:pt x="499" y="108"/>
                    <a:pt x="234" y="0"/>
                    <a:pt x="234" y="0"/>
                  </a:cubicBezTo>
                  <a:close/>
                </a:path>
              </a:pathLst>
            </a:cu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Rectangle 91">
              <a:extLst>
                <a:ext uri="{FF2B5EF4-FFF2-40B4-BE49-F238E27FC236}">
                  <a16:creationId xmlns:a16="http://schemas.microsoft.com/office/drawing/2014/main" id="{CBBC9C28-E654-46F8-8D2C-E40CA98C2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0763" y="1674813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" name="Rectangle 92">
              <a:extLst>
                <a:ext uri="{FF2B5EF4-FFF2-40B4-BE49-F238E27FC236}">
                  <a16:creationId xmlns:a16="http://schemas.microsoft.com/office/drawing/2014/main" id="{087A2235-EB78-4A5C-A41C-790C5276C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0763" y="1674813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" name="Freeform 93">
              <a:extLst>
                <a:ext uri="{FF2B5EF4-FFF2-40B4-BE49-F238E27FC236}">
                  <a16:creationId xmlns:a16="http://schemas.microsoft.com/office/drawing/2014/main" id="{32A5D30C-EDD1-4DB2-B2BE-80D707A52B97}"/>
                </a:ext>
              </a:extLst>
            </p:cNvPr>
            <p:cNvSpPr/>
            <p:nvPr/>
          </p:nvSpPr>
          <p:spPr bwMode="auto">
            <a:xfrm>
              <a:off x="6100763" y="1616075"/>
              <a:ext cx="1528763" cy="2957513"/>
            </a:xfrm>
            <a:custGeom>
              <a:avLst/>
              <a:gdLst>
                <a:gd name="T0" fmla="*/ 79 w 360"/>
                <a:gd name="T1" fmla="*/ 686 h 695"/>
                <a:gd name="T2" fmla="*/ 93 w 360"/>
                <a:gd name="T3" fmla="*/ 670 h 695"/>
                <a:gd name="T4" fmla="*/ 322 w 360"/>
                <a:gd name="T5" fmla="*/ 243 h 695"/>
                <a:gd name="T6" fmla="*/ 0 w 360"/>
                <a:gd name="T7" fmla="*/ 14 h 695"/>
                <a:gd name="T8" fmla="*/ 0 w 360"/>
                <a:gd name="T9" fmla="*/ 14 h 695"/>
                <a:gd name="T10" fmla="*/ 0 w 360"/>
                <a:gd name="T11" fmla="*/ 14 h 695"/>
                <a:gd name="T12" fmla="*/ 35 w 360"/>
                <a:gd name="T13" fmla="*/ 695 h 695"/>
                <a:gd name="T14" fmla="*/ 71 w 360"/>
                <a:gd name="T15" fmla="*/ 695 h 695"/>
                <a:gd name="T16" fmla="*/ 79 w 360"/>
                <a:gd name="T17" fmla="*/ 686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0" h="695">
                  <a:moveTo>
                    <a:pt x="79" y="686"/>
                  </a:moveTo>
                  <a:cubicBezTo>
                    <a:pt x="93" y="670"/>
                    <a:pt x="93" y="670"/>
                    <a:pt x="93" y="670"/>
                  </a:cubicBezTo>
                  <a:cubicBezTo>
                    <a:pt x="360" y="413"/>
                    <a:pt x="322" y="243"/>
                    <a:pt x="322" y="243"/>
                  </a:cubicBezTo>
                  <a:cubicBezTo>
                    <a:pt x="271" y="0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265" y="122"/>
                    <a:pt x="35" y="695"/>
                  </a:cubicBezTo>
                  <a:cubicBezTo>
                    <a:pt x="71" y="695"/>
                    <a:pt x="71" y="695"/>
                    <a:pt x="71" y="695"/>
                  </a:cubicBezTo>
                  <a:cubicBezTo>
                    <a:pt x="75" y="689"/>
                    <a:pt x="79" y="686"/>
                    <a:pt x="79" y="686"/>
                  </a:cubicBezTo>
                  <a:close/>
                </a:path>
              </a:pathLst>
            </a:custGeom>
            <a:solidFill>
              <a:srgbClr val="009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" name="Freeform 94">
              <a:extLst>
                <a:ext uri="{FF2B5EF4-FFF2-40B4-BE49-F238E27FC236}">
                  <a16:creationId xmlns:a16="http://schemas.microsoft.com/office/drawing/2014/main" id="{4113280E-6925-42EA-A163-3AF752E62B84}"/>
                </a:ext>
              </a:extLst>
            </p:cNvPr>
            <p:cNvSpPr/>
            <p:nvPr/>
          </p:nvSpPr>
          <p:spPr bwMode="auto">
            <a:xfrm>
              <a:off x="5840413" y="4638675"/>
              <a:ext cx="209550" cy="238125"/>
            </a:xfrm>
            <a:custGeom>
              <a:avLst/>
              <a:gdLst>
                <a:gd name="T0" fmla="*/ 0 w 132"/>
                <a:gd name="T1" fmla="*/ 5 h 150"/>
                <a:gd name="T2" fmla="*/ 124 w 132"/>
                <a:gd name="T3" fmla="*/ 150 h 150"/>
                <a:gd name="T4" fmla="*/ 132 w 132"/>
                <a:gd name="T5" fmla="*/ 142 h 150"/>
                <a:gd name="T6" fmla="*/ 11 w 132"/>
                <a:gd name="T7" fmla="*/ 0 h 150"/>
                <a:gd name="T8" fmla="*/ 0 w 132"/>
                <a:gd name="T9" fmla="*/ 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50">
                  <a:moveTo>
                    <a:pt x="0" y="5"/>
                  </a:moveTo>
                  <a:lnTo>
                    <a:pt x="124" y="150"/>
                  </a:lnTo>
                  <a:lnTo>
                    <a:pt x="132" y="142"/>
                  </a:lnTo>
                  <a:lnTo>
                    <a:pt x="11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" name="Freeform 95">
              <a:extLst>
                <a:ext uri="{FF2B5EF4-FFF2-40B4-BE49-F238E27FC236}">
                  <a16:creationId xmlns:a16="http://schemas.microsoft.com/office/drawing/2014/main" id="{7869A67F-C69C-453D-B20D-CD819D6D01AF}"/>
                </a:ext>
              </a:extLst>
            </p:cNvPr>
            <p:cNvSpPr/>
            <p:nvPr/>
          </p:nvSpPr>
          <p:spPr bwMode="auto">
            <a:xfrm>
              <a:off x="5943601" y="4638675"/>
              <a:ext cx="127000" cy="238125"/>
            </a:xfrm>
            <a:custGeom>
              <a:avLst/>
              <a:gdLst>
                <a:gd name="T0" fmla="*/ 0 w 80"/>
                <a:gd name="T1" fmla="*/ 5 h 150"/>
                <a:gd name="T2" fmla="*/ 72 w 80"/>
                <a:gd name="T3" fmla="*/ 150 h 150"/>
                <a:gd name="T4" fmla="*/ 80 w 80"/>
                <a:gd name="T5" fmla="*/ 144 h 150"/>
                <a:gd name="T6" fmla="*/ 8 w 80"/>
                <a:gd name="T7" fmla="*/ 0 h 150"/>
                <a:gd name="T8" fmla="*/ 0 w 80"/>
                <a:gd name="T9" fmla="*/ 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50">
                  <a:moveTo>
                    <a:pt x="0" y="5"/>
                  </a:moveTo>
                  <a:lnTo>
                    <a:pt x="72" y="150"/>
                  </a:lnTo>
                  <a:lnTo>
                    <a:pt x="80" y="144"/>
                  </a:lnTo>
                  <a:lnTo>
                    <a:pt x="8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" name="Freeform 96">
              <a:extLst>
                <a:ext uri="{FF2B5EF4-FFF2-40B4-BE49-F238E27FC236}">
                  <a16:creationId xmlns:a16="http://schemas.microsoft.com/office/drawing/2014/main" id="{1CBD9A42-0E21-437C-8DC5-4D8F13EF7703}"/>
                </a:ext>
              </a:extLst>
            </p:cNvPr>
            <p:cNvSpPr/>
            <p:nvPr/>
          </p:nvSpPr>
          <p:spPr bwMode="auto">
            <a:xfrm>
              <a:off x="6040438" y="4638675"/>
              <a:ext cx="55563" cy="233363"/>
            </a:xfrm>
            <a:custGeom>
              <a:avLst/>
              <a:gdLst>
                <a:gd name="T0" fmla="*/ 0 w 35"/>
                <a:gd name="T1" fmla="*/ 2 h 147"/>
                <a:gd name="T2" fmla="*/ 24 w 35"/>
                <a:gd name="T3" fmla="*/ 147 h 147"/>
                <a:gd name="T4" fmla="*/ 35 w 35"/>
                <a:gd name="T5" fmla="*/ 144 h 147"/>
                <a:gd name="T6" fmla="*/ 11 w 35"/>
                <a:gd name="T7" fmla="*/ 0 h 147"/>
                <a:gd name="T8" fmla="*/ 0 w 35"/>
                <a:gd name="T9" fmla="*/ 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47">
                  <a:moveTo>
                    <a:pt x="0" y="2"/>
                  </a:moveTo>
                  <a:lnTo>
                    <a:pt x="24" y="147"/>
                  </a:lnTo>
                  <a:lnTo>
                    <a:pt x="35" y="144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" name="Freeform 97">
              <a:extLst>
                <a:ext uri="{FF2B5EF4-FFF2-40B4-BE49-F238E27FC236}">
                  <a16:creationId xmlns:a16="http://schemas.microsoft.com/office/drawing/2014/main" id="{97D6333D-F247-4359-82F3-191FED404A82}"/>
                </a:ext>
              </a:extLst>
            </p:cNvPr>
            <p:cNvSpPr/>
            <p:nvPr/>
          </p:nvSpPr>
          <p:spPr bwMode="auto">
            <a:xfrm>
              <a:off x="6100763" y="4638675"/>
              <a:ext cx="53975" cy="233363"/>
            </a:xfrm>
            <a:custGeom>
              <a:avLst/>
              <a:gdLst>
                <a:gd name="T0" fmla="*/ 24 w 34"/>
                <a:gd name="T1" fmla="*/ 0 h 147"/>
                <a:gd name="T2" fmla="*/ 0 w 34"/>
                <a:gd name="T3" fmla="*/ 144 h 147"/>
                <a:gd name="T4" fmla="*/ 10 w 34"/>
                <a:gd name="T5" fmla="*/ 147 h 147"/>
                <a:gd name="T6" fmla="*/ 34 w 34"/>
                <a:gd name="T7" fmla="*/ 2 h 147"/>
                <a:gd name="T8" fmla="*/ 24 w 34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47">
                  <a:moveTo>
                    <a:pt x="24" y="0"/>
                  </a:moveTo>
                  <a:lnTo>
                    <a:pt x="0" y="144"/>
                  </a:lnTo>
                  <a:lnTo>
                    <a:pt x="10" y="147"/>
                  </a:lnTo>
                  <a:lnTo>
                    <a:pt x="34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" name="Freeform 98">
              <a:extLst>
                <a:ext uri="{FF2B5EF4-FFF2-40B4-BE49-F238E27FC236}">
                  <a16:creationId xmlns:a16="http://schemas.microsoft.com/office/drawing/2014/main" id="{A9D43D9B-8CE8-4DCC-9ED0-BA9F95027C22}"/>
                </a:ext>
              </a:extLst>
            </p:cNvPr>
            <p:cNvSpPr/>
            <p:nvPr/>
          </p:nvSpPr>
          <p:spPr bwMode="auto">
            <a:xfrm>
              <a:off x="6121401" y="4638675"/>
              <a:ext cx="131763" cy="238125"/>
            </a:xfrm>
            <a:custGeom>
              <a:avLst/>
              <a:gdLst>
                <a:gd name="T0" fmla="*/ 75 w 83"/>
                <a:gd name="T1" fmla="*/ 0 h 150"/>
                <a:gd name="T2" fmla="*/ 0 w 83"/>
                <a:gd name="T3" fmla="*/ 144 h 150"/>
                <a:gd name="T4" fmla="*/ 11 w 83"/>
                <a:gd name="T5" fmla="*/ 150 h 150"/>
                <a:gd name="T6" fmla="*/ 83 w 83"/>
                <a:gd name="T7" fmla="*/ 5 h 150"/>
                <a:gd name="T8" fmla="*/ 75 w 83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50">
                  <a:moveTo>
                    <a:pt x="75" y="0"/>
                  </a:moveTo>
                  <a:lnTo>
                    <a:pt x="0" y="144"/>
                  </a:lnTo>
                  <a:lnTo>
                    <a:pt x="11" y="150"/>
                  </a:lnTo>
                  <a:lnTo>
                    <a:pt x="83" y="5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" name="Freeform 99">
              <a:extLst>
                <a:ext uri="{FF2B5EF4-FFF2-40B4-BE49-F238E27FC236}">
                  <a16:creationId xmlns:a16="http://schemas.microsoft.com/office/drawing/2014/main" id="{17F1DB68-677E-481D-9901-9BA55809F532}"/>
                </a:ext>
              </a:extLst>
            </p:cNvPr>
            <p:cNvSpPr/>
            <p:nvPr/>
          </p:nvSpPr>
          <p:spPr bwMode="auto">
            <a:xfrm>
              <a:off x="6146801" y="4638675"/>
              <a:ext cx="204788" cy="238125"/>
            </a:xfrm>
            <a:custGeom>
              <a:avLst/>
              <a:gdLst>
                <a:gd name="T0" fmla="*/ 121 w 129"/>
                <a:gd name="T1" fmla="*/ 0 h 150"/>
                <a:gd name="T2" fmla="*/ 0 w 129"/>
                <a:gd name="T3" fmla="*/ 142 h 150"/>
                <a:gd name="T4" fmla="*/ 8 w 129"/>
                <a:gd name="T5" fmla="*/ 150 h 150"/>
                <a:gd name="T6" fmla="*/ 129 w 129"/>
                <a:gd name="T7" fmla="*/ 5 h 150"/>
                <a:gd name="T8" fmla="*/ 121 w 129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0">
                  <a:moveTo>
                    <a:pt x="121" y="0"/>
                  </a:moveTo>
                  <a:lnTo>
                    <a:pt x="0" y="142"/>
                  </a:lnTo>
                  <a:lnTo>
                    <a:pt x="8" y="150"/>
                  </a:lnTo>
                  <a:lnTo>
                    <a:pt x="129" y="5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" name="Freeform 100">
              <a:extLst>
                <a:ext uri="{FF2B5EF4-FFF2-40B4-BE49-F238E27FC236}">
                  <a16:creationId xmlns:a16="http://schemas.microsoft.com/office/drawing/2014/main" id="{3DB34298-2D45-470F-AA9C-6444CEA61E14}"/>
                </a:ext>
              </a:extLst>
            </p:cNvPr>
            <p:cNvSpPr/>
            <p:nvPr/>
          </p:nvSpPr>
          <p:spPr bwMode="auto">
            <a:xfrm>
              <a:off x="5799138" y="4573588"/>
              <a:ext cx="603250" cy="85725"/>
            </a:xfrm>
            <a:custGeom>
              <a:avLst/>
              <a:gdLst>
                <a:gd name="T0" fmla="*/ 380 w 380"/>
                <a:gd name="T1" fmla="*/ 0 h 54"/>
                <a:gd name="T2" fmla="*/ 0 w 380"/>
                <a:gd name="T3" fmla="*/ 0 h 54"/>
                <a:gd name="T4" fmla="*/ 24 w 380"/>
                <a:gd name="T5" fmla="*/ 54 h 54"/>
                <a:gd name="T6" fmla="*/ 358 w 380"/>
                <a:gd name="T7" fmla="*/ 54 h 54"/>
                <a:gd name="T8" fmla="*/ 380 w 38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54">
                  <a:moveTo>
                    <a:pt x="380" y="0"/>
                  </a:moveTo>
                  <a:lnTo>
                    <a:pt x="0" y="0"/>
                  </a:lnTo>
                  <a:lnTo>
                    <a:pt x="24" y="54"/>
                  </a:lnTo>
                  <a:lnTo>
                    <a:pt x="358" y="54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0064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" name="Rectangle 101">
              <a:extLst>
                <a:ext uri="{FF2B5EF4-FFF2-40B4-BE49-F238E27FC236}">
                  <a16:creationId xmlns:a16="http://schemas.microsoft.com/office/drawing/2014/main" id="{F38E534F-E137-4E44-9169-82322CF7A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5038" y="4841875"/>
              <a:ext cx="169863" cy="47625"/>
            </a:xfrm>
            <a:prstGeom prst="rect">
              <a:avLst/>
            </a:pr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" name="Freeform 102">
              <a:extLst>
                <a:ext uri="{FF2B5EF4-FFF2-40B4-BE49-F238E27FC236}">
                  <a16:creationId xmlns:a16="http://schemas.microsoft.com/office/drawing/2014/main" id="{4B59AAC2-DE66-4CA7-8A0E-F49B3FB60689}"/>
                </a:ext>
              </a:extLst>
            </p:cNvPr>
            <p:cNvSpPr/>
            <p:nvPr/>
          </p:nvSpPr>
          <p:spPr bwMode="auto">
            <a:xfrm>
              <a:off x="6007101" y="4876800"/>
              <a:ext cx="38100" cy="139700"/>
            </a:xfrm>
            <a:custGeom>
              <a:avLst/>
              <a:gdLst>
                <a:gd name="T0" fmla="*/ 24 w 24"/>
                <a:gd name="T1" fmla="*/ 0 h 88"/>
                <a:gd name="T2" fmla="*/ 13 w 24"/>
                <a:gd name="T3" fmla="*/ 0 h 88"/>
                <a:gd name="T4" fmla="*/ 0 w 24"/>
                <a:gd name="T5" fmla="*/ 88 h 88"/>
                <a:gd name="T6" fmla="*/ 10 w 24"/>
                <a:gd name="T7" fmla="*/ 88 h 88"/>
                <a:gd name="T8" fmla="*/ 24 w 24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8">
                  <a:moveTo>
                    <a:pt x="24" y="0"/>
                  </a:moveTo>
                  <a:lnTo>
                    <a:pt x="13" y="0"/>
                  </a:lnTo>
                  <a:lnTo>
                    <a:pt x="0" y="88"/>
                  </a:lnTo>
                  <a:lnTo>
                    <a:pt x="10" y="8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" name="Freeform 103">
              <a:extLst>
                <a:ext uri="{FF2B5EF4-FFF2-40B4-BE49-F238E27FC236}">
                  <a16:creationId xmlns:a16="http://schemas.microsoft.com/office/drawing/2014/main" id="{3F5F4601-C1A2-468C-9BD8-ACA99A541184}"/>
                </a:ext>
              </a:extLst>
            </p:cNvPr>
            <p:cNvSpPr/>
            <p:nvPr/>
          </p:nvSpPr>
          <p:spPr bwMode="auto">
            <a:xfrm>
              <a:off x="6154738" y="4876800"/>
              <a:ext cx="34925" cy="139700"/>
            </a:xfrm>
            <a:custGeom>
              <a:avLst/>
              <a:gdLst>
                <a:gd name="T0" fmla="*/ 11 w 22"/>
                <a:gd name="T1" fmla="*/ 0 h 88"/>
                <a:gd name="T2" fmla="*/ 0 w 22"/>
                <a:gd name="T3" fmla="*/ 0 h 88"/>
                <a:gd name="T4" fmla="*/ 11 w 22"/>
                <a:gd name="T5" fmla="*/ 88 h 88"/>
                <a:gd name="T6" fmla="*/ 22 w 22"/>
                <a:gd name="T7" fmla="*/ 88 h 88"/>
                <a:gd name="T8" fmla="*/ 11 w 22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88">
                  <a:moveTo>
                    <a:pt x="11" y="0"/>
                  </a:moveTo>
                  <a:lnTo>
                    <a:pt x="0" y="0"/>
                  </a:lnTo>
                  <a:lnTo>
                    <a:pt x="11" y="88"/>
                  </a:lnTo>
                  <a:lnTo>
                    <a:pt x="22" y="8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7" name="Freeform 104">
              <a:extLst>
                <a:ext uri="{FF2B5EF4-FFF2-40B4-BE49-F238E27FC236}">
                  <a16:creationId xmlns:a16="http://schemas.microsoft.com/office/drawing/2014/main" id="{5E5B9A3A-7603-4E0C-BC6E-668319F375AE}"/>
                </a:ext>
              </a:extLst>
            </p:cNvPr>
            <p:cNvSpPr/>
            <p:nvPr/>
          </p:nvSpPr>
          <p:spPr bwMode="auto">
            <a:xfrm>
              <a:off x="5994401" y="5016500"/>
              <a:ext cx="203200" cy="161925"/>
            </a:xfrm>
            <a:custGeom>
              <a:avLst/>
              <a:gdLst>
                <a:gd name="T0" fmla="*/ 123 w 128"/>
                <a:gd name="T1" fmla="*/ 0 h 102"/>
                <a:gd name="T2" fmla="*/ 112 w 128"/>
                <a:gd name="T3" fmla="*/ 0 h 102"/>
                <a:gd name="T4" fmla="*/ 18 w 128"/>
                <a:gd name="T5" fmla="*/ 0 h 102"/>
                <a:gd name="T6" fmla="*/ 8 w 128"/>
                <a:gd name="T7" fmla="*/ 0 h 102"/>
                <a:gd name="T8" fmla="*/ 0 w 128"/>
                <a:gd name="T9" fmla="*/ 0 h 102"/>
                <a:gd name="T10" fmla="*/ 0 w 128"/>
                <a:gd name="T11" fmla="*/ 102 h 102"/>
                <a:gd name="T12" fmla="*/ 128 w 128"/>
                <a:gd name="T13" fmla="*/ 102 h 102"/>
                <a:gd name="T14" fmla="*/ 128 w 128"/>
                <a:gd name="T15" fmla="*/ 0 h 102"/>
                <a:gd name="T16" fmla="*/ 123 w 128"/>
                <a:gd name="T1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02">
                  <a:moveTo>
                    <a:pt x="123" y="0"/>
                  </a:moveTo>
                  <a:lnTo>
                    <a:pt x="112" y="0"/>
                  </a:lnTo>
                  <a:lnTo>
                    <a:pt x="18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8" y="102"/>
                  </a:lnTo>
                  <a:lnTo>
                    <a:pt x="128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64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12" name="组合 146">
            <a:extLst>
              <a:ext uri="{FF2B5EF4-FFF2-40B4-BE49-F238E27FC236}">
                <a16:creationId xmlns:a16="http://schemas.microsoft.com/office/drawing/2014/main" id="{62C68ED9-2BF4-48D8-86A2-F349B0C0DBD2}"/>
              </a:ext>
            </a:extLst>
          </p:cNvPr>
          <p:cNvGrpSpPr/>
          <p:nvPr/>
        </p:nvGrpSpPr>
        <p:grpSpPr>
          <a:xfrm>
            <a:off x="2024570" y="378553"/>
            <a:ext cx="1018920" cy="1060614"/>
            <a:chOff x="5295900" y="2478088"/>
            <a:chExt cx="1609726" cy="1871663"/>
          </a:xfrm>
        </p:grpSpPr>
        <p:sp>
          <p:nvSpPr>
            <p:cNvPr id="39" name="Freeform 108">
              <a:extLst>
                <a:ext uri="{FF2B5EF4-FFF2-40B4-BE49-F238E27FC236}">
                  <a16:creationId xmlns:a16="http://schemas.microsoft.com/office/drawing/2014/main" id="{4C104980-26EC-45E3-AF7C-16B82C5059EF}"/>
                </a:ext>
              </a:extLst>
            </p:cNvPr>
            <p:cNvSpPr/>
            <p:nvPr/>
          </p:nvSpPr>
          <p:spPr bwMode="auto">
            <a:xfrm>
              <a:off x="5295900" y="2478088"/>
              <a:ext cx="801688" cy="1555750"/>
            </a:xfrm>
            <a:custGeom>
              <a:avLst/>
              <a:gdLst>
                <a:gd name="T0" fmla="*/ 188 w 188"/>
                <a:gd name="T1" fmla="*/ 7 h 364"/>
                <a:gd name="T2" fmla="*/ 188 w 188"/>
                <a:gd name="T3" fmla="*/ 7 h 364"/>
                <a:gd name="T4" fmla="*/ 19 w 188"/>
                <a:gd name="T5" fmla="*/ 127 h 364"/>
                <a:gd name="T6" fmla="*/ 139 w 188"/>
                <a:gd name="T7" fmla="*/ 351 h 364"/>
                <a:gd name="T8" fmla="*/ 147 w 188"/>
                <a:gd name="T9" fmla="*/ 359 h 364"/>
                <a:gd name="T10" fmla="*/ 151 w 188"/>
                <a:gd name="T11" fmla="*/ 364 h 364"/>
                <a:gd name="T12" fmla="*/ 178 w 188"/>
                <a:gd name="T13" fmla="*/ 364 h 364"/>
                <a:gd name="T14" fmla="*/ 188 w 188"/>
                <a:gd name="T15" fmla="*/ 7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8" h="364">
                  <a:moveTo>
                    <a:pt x="188" y="7"/>
                  </a:moveTo>
                  <a:cubicBezTo>
                    <a:pt x="188" y="7"/>
                    <a:pt x="188" y="7"/>
                    <a:pt x="188" y="7"/>
                  </a:cubicBezTo>
                  <a:cubicBezTo>
                    <a:pt x="188" y="7"/>
                    <a:pt x="46" y="0"/>
                    <a:pt x="19" y="127"/>
                  </a:cubicBezTo>
                  <a:cubicBezTo>
                    <a:pt x="19" y="127"/>
                    <a:pt x="0" y="216"/>
                    <a:pt x="139" y="351"/>
                  </a:cubicBezTo>
                  <a:cubicBezTo>
                    <a:pt x="147" y="359"/>
                    <a:pt x="147" y="359"/>
                    <a:pt x="147" y="359"/>
                  </a:cubicBezTo>
                  <a:cubicBezTo>
                    <a:pt x="147" y="359"/>
                    <a:pt x="149" y="361"/>
                    <a:pt x="151" y="364"/>
                  </a:cubicBezTo>
                  <a:cubicBezTo>
                    <a:pt x="178" y="364"/>
                    <a:pt x="178" y="364"/>
                    <a:pt x="178" y="364"/>
                  </a:cubicBezTo>
                  <a:cubicBezTo>
                    <a:pt x="66" y="47"/>
                    <a:pt x="188" y="7"/>
                    <a:pt x="188" y="7"/>
                  </a:cubicBezTo>
                  <a:close/>
                </a:path>
              </a:pathLst>
            </a:custGeom>
            <a:solidFill>
              <a:srgbClr val="FFE6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0" name="Freeform 109">
              <a:extLst>
                <a:ext uri="{FF2B5EF4-FFF2-40B4-BE49-F238E27FC236}">
                  <a16:creationId xmlns:a16="http://schemas.microsoft.com/office/drawing/2014/main" id="{98BCC565-F8F5-4A33-BDD5-95ECDA7353CE}"/>
                </a:ext>
              </a:extLst>
            </p:cNvPr>
            <p:cNvSpPr/>
            <p:nvPr/>
          </p:nvSpPr>
          <p:spPr bwMode="auto">
            <a:xfrm>
              <a:off x="5576888" y="2508251"/>
              <a:ext cx="1114425" cy="1566863"/>
            </a:xfrm>
            <a:custGeom>
              <a:avLst/>
              <a:gdLst>
                <a:gd name="T0" fmla="*/ 122 w 261"/>
                <a:gd name="T1" fmla="*/ 0 h 367"/>
                <a:gd name="T2" fmla="*/ 122 w 261"/>
                <a:gd name="T3" fmla="*/ 0 h 367"/>
                <a:gd name="T4" fmla="*/ 122 w 261"/>
                <a:gd name="T5" fmla="*/ 0 h 367"/>
                <a:gd name="T6" fmla="*/ 112 w 261"/>
                <a:gd name="T7" fmla="*/ 357 h 367"/>
                <a:gd name="T8" fmla="*/ 85 w 261"/>
                <a:gd name="T9" fmla="*/ 357 h 367"/>
                <a:gd name="T10" fmla="*/ 90 w 261"/>
                <a:gd name="T11" fmla="*/ 367 h 367"/>
                <a:gd name="T12" fmla="*/ 109 w 261"/>
                <a:gd name="T13" fmla="*/ 367 h 367"/>
                <a:gd name="T14" fmla="*/ 122 w 261"/>
                <a:gd name="T15" fmla="*/ 367 h 367"/>
                <a:gd name="T16" fmla="*/ 155 w 261"/>
                <a:gd name="T17" fmla="*/ 367 h 367"/>
                <a:gd name="T18" fmla="*/ 160 w 261"/>
                <a:gd name="T19" fmla="*/ 357 h 367"/>
                <a:gd name="T20" fmla="*/ 141 w 261"/>
                <a:gd name="T21" fmla="*/ 357 h 367"/>
                <a:gd name="T22" fmla="*/ 122 w 261"/>
                <a:gd name="T23" fmla="*/ 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1" h="367">
                  <a:moveTo>
                    <a:pt x="122" y="0"/>
                  </a:moveTo>
                  <a:cubicBezTo>
                    <a:pt x="122" y="0"/>
                    <a:pt x="122" y="0"/>
                    <a:pt x="12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2" y="0"/>
                    <a:pt x="0" y="40"/>
                    <a:pt x="112" y="357"/>
                  </a:cubicBezTo>
                  <a:cubicBezTo>
                    <a:pt x="85" y="357"/>
                    <a:pt x="85" y="357"/>
                    <a:pt x="85" y="357"/>
                  </a:cubicBezTo>
                  <a:cubicBezTo>
                    <a:pt x="87" y="360"/>
                    <a:pt x="89" y="363"/>
                    <a:pt x="90" y="367"/>
                  </a:cubicBezTo>
                  <a:cubicBezTo>
                    <a:pt x="109" y="367"/>
                    <a:pt x="109" y="367"/>
                    <a:pt x="109" y="367"/>
                  </a:cubicBezTo>
                  <a:cubicBezTo>
                    <a:pt x="122" y="367"/>
                    <a:pt x="122" y="367"/>
                    <a:pt x="122" y="367"/>
                  </a:cubicBezTo>
                  <a:cubicBezTo>
                    <a:pt x="155" y="367"/>
                    <a:pt x="155" y="367"/>
                    <a:pt x="155" y="367"/>
                  </a:cubicBezTo>
                  <a:cubicBezTo>
                    <a:pt x="155" y="363"/>
                    <a:pt x="157" y="360"/>
                    <a:pt x="160" y="357"/>
                  </a:cubicBezTo>
                  <a:cubicBezTo>
                    <a:pt x="141" y="357"/>
                    <a:pt x="141" y="357"/>
                    <a:pt x="141" y="357"/>
                  </a:cubicBezTo>
                  <a:cubicBezTo>
                    <a:pt x="261" y="57"/>
                    <a:pt x="122" y="0"/>
                    <a:pt x="122" y="0"/>
                  </a:cubicBezTo>
                  <a:close/>
                </a:path>
              </a:pathLst>
            </a:custGeom>
            <a:solidFill>
              <a:srgbClr val="EBC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1" name="Rectangle 110">
              <a:extLst>
                <a:ext uri="{FF2B5EF4-FFF2-40B4-BE49-F238E27FC236}">
                  <a16:creationId xmlns:a16="http://schemas.microsoft.com/office/drawing/2014/main" id="{5FC4B856-814F-45D4-854D-42C32A686E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7588" y="2508251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2" name="Rectangle 111">
              <a:extLst>
                <a:ext uri="{FF2B5EF4-FFF2-40B4-BE49-F238E27FC236}">
                  <a16:creationId xmlns:a16="http://schemas.microsoft.com/office/drawing/2014/main" id="{AB793700-9473-406F-BD7A-6DFE3214C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7588" y="2508251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3" name="Freeform 112">
              <a:extLst>
                <a:ext uri="{FF2B5EF4-FFF2-40B4-BE49-F238E27FC236}">
                  <a16:creationId xmlns:a16="http://schemas.microsoft.com/office/drawing/2014/main" id="{6A5D2C0B-BF41-401E-B450-78188065D0BD}"/>
                </a:ext>
              </a:extLst>
            </p:cNvPr>
            <p:cNvSpPr/>
            <p:nvPr/>
          </p:nvSpPr>
          <p:spPr bwMode="auto">
            <a:xfrm>
              <a:off x="6097588" y="2478088"/>
              <a:ext cx="808038" cy="1555750"/>
            </a:xfrm>
            <a:custGeom>
              <a:avLst/>
              <a:gdLst>
                <a:gd name="T0" fmla="*/ 42 w 189"/>
                <a:gd name="T1" fmla="*/ 359 h 364"/>
                <a:gd name="T2" fmla="*/ 49 w 189"/>
                <a:gd name="T3" fmla="*/ 351 h 364"/>
                <a:gd name="T4" fmla="*/ 169 w 189"/>
                <a:gd name="T5" fmla="*/ 127 h 364"/>
                <a:gd name="T6" fmla="*/ 0 w 189"/>
                <a:gd name="T7" fmla="*/ 7 h 364"/>
                <a:gd name="T8" fmla="*/ 0 w 189"/>
                <a:gd name="T9" fmla="*/ 7 h 364"/>
                <a:gd name="T10" fmla="*/ 0 w 189"/>
                <a:gd name="T11" fmla="*/ 7 h 364"/>
                <a:gd name="T12" fmla="*/ 19 w 189"/>
                <a:gd name="T13" fmla="*/ 364 h 364"/>
                <a:gd name="T14" fmla="*/ 38 w 189"/>
                <a:gd name="T15" fmla="*/ 364 h 364"/>
                <a:gd name="T16" fmla="*/ 42 w 189"/>
                <a:gd name="T17" fmla="*/ 359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364">
                  <a:moveTo>
                    <a:pt x="42" y="359"/>
                  </a:moveTo>
                  <a:cubicBezTo>
                    <a:pt x="49" y="351"/>
                    <a:pt x="49" y="351"/>
                    <a:pt x="49" y="351"/>
                  </a:cubicBezTo>
                  <a:cubicBezTo>
                    <a:pt x="189" y="216"/>
                    <a:pt x="169" y="127"/>
                    <a:pt x="169" y="127"/>
                  </a:cubicBezTo>
                  <a:cubicBezTo>
                    <a:pt x="142" y="0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39" y="64"/>
                    <a:pt x="19" y="364"/>
                  </a:cubicBezTo>
                  <a:cubicBezTo>
                    <a:pt x="38" y="364"/>
                    <a:pt x="38" y="364"/>
                    <a:pt x="38" y="364"/>
                  </a:cubicBezTo>
                  <a:cubicBezTo>
                    <a:pt x="40" y="361"/>
                    <a:pt x="42" y="359"/>
                    <a:pt x="42" y="359"/>
                  </a:cubicBezTo>
                  <a:close/>
                </a:path>
              </a:pathLst>
            </a:custGeom>
            <a:solidFill>
              <a:srgbClr val="FFE6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4" name="Freeform 113">
              <a:extLst>
                <a:ext uri="{FF2B5EF4-FFF2-40B4-BE49-F238E27FC236}">
                  <a16:creationId xmlns:a16="http://schemas.microsoft.com/office/drawing/2014/main" id="{76EA8A99-1493-410B-81D4-B34D056007E7}"/>
                </a:ext>
              </a:extLst>
            </p:cNvPr>
            <p:cNvSpPr/>
            <p:nvPr/>
          </p:nvSpPr>
          <p:spPr bwMode="auto">
            <a:xfrm>
              <a:off x="5961063" y="4067176"/>
              <a:ext cx="111125" cy="123825"/>
            </a:xfrm>
            <a:custGeom>
              <a:avLst/>
              <a:gdLst>
                <a:gd name="T0" fmla="*/ 0 w 70"/>
                <a:gd name="T1" fmla="*/ 3 h 78"/>
                <a:gd name="T2" fmla="*/ 65 w 70"/>
                <a:gd name="T3" fmla="*/ 78 h 78"/>
                <a:gd name="T4" fmla="*/ 70 w 70"/>
                <a:gd name="T5" fmla="*/ 75 h 78"/>
                <a:gd name="T6" fmla="*/ 6 w 70"/>
                <a:gd name="T7" fmla="*/ 0 h 78"/>
                <a:gd name="T8" fmla="*/ 0 w 70"/>
                <a:gd name="T9" fmla="*/ 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78">
                  <a:moveTo>
                    <a:pt x="0" y="3"/>
                  </a:moveTo>
                  <a:lnTo>
                    <a:pt x="65" y="78"/>
                  </a:lnTo>
                  <a:lnTo>
                    <a:pt x="70" y="75"/>
                  </a:lnTo>
                  <a:lnTo>
                    <a:pt x="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5" name="Freeform 114">
              <a:extLst>
                <a:ext uri="{FF2B5EF4-FFF2-40B4-BE49-F238E27FC236}">
                  <a16:creationId xmlns:a16="http://schemas.microsoft.com/office/drawing/2014/main" id="{E61D62E0-122B-42C7-9FA5-F869F2C69C99}"/>
                </a:ext>
              </a:extLst>
            </p:cNvPr>
            <p:cNvSpPr/>
            <p:nvPr/>
          </p:nvSpPr>
          <p:spPr bwMode="auto">
            <a:xfrm>
              <a:off x="6016625" y="4067176"/>
              <a:ext cx="68263" cy="123825"/>
            </a:xfrm>
            <a:custGeom>
              <a:avLst/>
              <a:gdLst>
                <a:gd name="T0" fmla="*/ 0 w 43"/>
                <a:gd name="T1" fmla="*/ 3 h 78"/>
                <a:gd name="T2" fmla="*/ 38 w 43"/>
                <a:gd name="T3" fmla="*/ 78 h 78"/>
                <a:gd name="T4" fmla="*/ 43 w 43"/>
                <a:gd name="T5" fmla="*/ 75 h 78"/>
                <a:gd name="T6" fmla="*/ 6 w 43"/>
                <a:gd name="T7" fmla="*/ 0 h 78"/>
                <a:gd name="T8" fmla="*/ 0 w 43"/>
                <a:gd name="T9" fmla="*/ 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78">
                  <a:moveTo>
                    <a:pt x="0" y="3"/>
                  </a:moveTo>
                  <a:lnTo>
                    <a:pt x="38" y="78"/>
                  </a:lnTo>
                  <a:lnTo>
                    <a:pt x="43" y="75"/>
                  </a:lnTo>
                  <a:lnTo>
                    <a:pt x="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6" name="Freeform 115">
              <a:extLst>
                <a:ext uri="{FF2B5EF4-FFF2-40B4-BE49-F238E27FC236}">
                  <a16:creationId xmlns:a16="http://schemas.microsoft.com/office/drawing/2014/main" id="{D5AB0DCA-EC7B-4BAC-A027-CABBEDEF0FF4}"/>
                </a:ext>
              </a:extLst>
            </p:cNvPr>
            <p:cNvSpPr/>
            <p:nvPr/>
          </p:nvSpPr>
          <p:spPr bwMode="auto">
            <a:xfrm>
              <a:off x="6067425" y="4067176"/>
              <a:ext cx="30163" cy="123825"/>
            </a:xfrm>
            <a:custGeom>
              <a:avLst/>
              <a:gdLst>
                <a:gd name="T0" fmla="*/ 0 w 19"/>
                <a:gd name="T1" fmla="*/ 0 h 78"/>
                <a:gd name="T2" fmla="*/ 11 w 19"/>
                <a:gd name="T3" fmla="*/ 78 h 78"/>
                <a:gd name="T4" fmla="*/ 19 w 19"/>
                <a:gd name="T5" fmla="*/ 75 h 78"/>
                <a:gd name="T6" fmla="*/ 6 w 19"/>
                <a:gd name="T7" fmla="*/ 0 h 78"/>
                <a:gd name="T8" fmla="*/ 0 w 19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8">
                  <a:moveTo>
                    <a:pt x="0" y="0"/>
                  </a:moveTo>
                  <a:lnTo>
                    <a:pt x="11" y="78"/>
                  </a:lnTo>
                  <a:lnTo>
                    <a:pt x="19" y="75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7" name="Freeform 116">
              <a:extLst>
                <a:ext uri="{FF2B5EF4-FFF2-40B4-BE49-F238E27FC236}">
                  <a16:creationId xmlns:a16="http://schemas.microsoft.com/office/drawing/2014/main" id="{59065784-4178-4731-892D-686A01C0FEA2}"/>
                </a:ext>
              </a:extLst>
            </p:cNvPr>
            <p:cNvSpPr/>
            <p:nvPr/>
          </p:nvSpPr>
          <p:spPr bwMode="auto">
            <a:xfrm>
              <a:off x="6097588" y="4067176"/>
              <a:ext cx="30163" cy="123825"/>
            </a:xfrm>
            <a:custGeom>
              <a:avLst/>
              <a:gdLst>
                <a:gd name="T0" fmla="*/ 14 w 19"/>
                <a:gd name="T1" fmla="*/ 0 h 78"/>
                <a:gd name="T2" fmla="*/ 0 w 19"/>
                <a:gd name="T3" fmla="*/ 75 h 78"/>
                <a:gd name="T4" fmla="*/ 6 w 19"/>
                <a:gd name="T5" fmla="*/ 78 h 78"/>
                <a:gd name="T6" fmla="*/ 19 w 19"/>
                <a:gd name="T7" fmla="*/ 0 h 78"/>
                <a:gd name="T8" fmla="*/ 14 w 19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8">
                  <a:moveTo>
                    <a:pt x="14" y="0"/>
                  </a:moveTo>
                  <a:lnTo>
                    <a:pt x="0" y="75"/>
                  </a:lnTo>
                  <a:lnTo>
                    <a:pt x="6" y="78"/>
                  </a:lnTo>
                  <a:lnTo>
                    <a:pt x="19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8" name="Freeform 117">
              <a:extLst>
                <a:ext uri="{FF2B5EF4-FFF2-40B4-BE49-F238E27FC236}">
                  <a16:creationId xmlns:a16="http://schemas.microsoft.com/office/drawing/2014/main" id="{B953765F-86BD-4338-AF36-94AA8711B179}"/>
                </a:ext>
              </a:extLst>
            </p:cNvPr>
            <p:cNvSpPr/>
            <p:nvPr/>
          </p:nvSpPr>
          <p:spPr bwMode="auto">
            <a:xfrm>
              <a:off x="6110288" y="4067176"/>
              <a:ext cx="68263" cy="123825"/>
            </a:xfrm>
            <a:custGeom>
              <a:avLst/>
              <a:gdLst>
                <a:gd name="T0" fmla="*/ 38 w 43"/>
                <a:gd name="T1" fmla="*/ 0 h 78"/>
                <a:gd name="T2" fmla="*/ 0 w 43"/>
                <a:gd name="T3" fmla="*/ 75 h 78"/>
                <a:gd name="T4" fmla="*/ 6 w 43"/>
                <a:gd name="T5" fmla="*/ 78 h 78"/>
                <a:gd name="T6" fmla="*/ 43 w 43"/>
                <a:gd name="T7" fmla="*/ 3 h 78"/>
                <a:gd name="T8" fmla="*/ 38 w 43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78">
                  <a:moveTo>
                    <a:pt x="38" y="0"/>
                  </a:moveTo>
                  <a:lnTo>
                    <a:pt x="0" y="75"/>
                  </a:lnTo>
                  <a:lnTo>
                    <a:pt x="6" y="78"/>
                  </a:lnTo>
                  <a:lnTo>
                    <a:pt x="43" y="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9" name="Freeform 118">
              <a:extLst>
                <a:ext uri="{FF2B5EF4-FFF2-40B4-BE49-F238E27FC236}">
                  <a16:creationId xmlns:a16="http://schemas.microsoft.com/office/drawing/2014/main" id="{9880D674-D6F3-45B1-B5FB-ED0D4BF59CD2}"/>
                </a:ext>
              </a:extLst>
            </p:cNvPr>
            <p:cNvSpPr/>
            <p:nvPr/>
          </p:nvSpPr>
          <p:spPr bwMode="auto">
            <a:xfrm>
              <a:off x="6122988" y="4067176"/>
              <a:ext cx="107950" cy="123825"/>
            </a:xfrm>
            <a:custGeom>
              <a:avLst/>
              <a:gdLst>
                <a:gd name="T0" fmla="*/ 65 w 68"/>
                <a:gd name="T1" fmla="*/ 0 h 78"/>
                <a:gd name="T2" fmla="*/ 0 w 68"/>
                <a:gd name="T3" fmla="*/ 75 h 78"/>
                <a:gd name="T4" fmla="*/ 6 w 68"/>
                <a:gd name="T5" fmla="*/ 78 h 78"/>
                <a:gd name="T6" fmla="*/ 68 w 68"/>
                <a:gd name="T7" fmla="*/ 3 h 78"/>
                <a:gd name="T8" fmla="*/ 65 w 6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8">
                  <a:moveTo>
                    <a:pt x="65" y="0"/>
                  </a:moveTo>
                  <a:lnTo>
                    <a:pt x="0" y="75"/>
                  </a:lnTo>
                  <a:lnTo>
                    <a:pt x="6" y="78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0" name="Freeform 119">
              <a:extLst>
                <a:ext uri="{FF2B5EF4-FFF2-40B4-BE49-F238E27FC236}">
                  <a16:creationId xmlns:a16="http://schemas.microsoft.com/office/drawing/2014/main" id="{32F75396-C1DE-4074-A3FD-DE86150768D0}"/>
                </a:ext>
              </a:extLst>
            </p:cNvPr>
            <p:cNvSpPr/>
            <p:nvPr/>
          </p:nvSpPr>
          <p:spPr bwMode="auto">
            <a:xfrm>
              <a:off x="5940425" y="4033838"/>
              <a:ext cx="315913" cy="41275"/>
            </a:xfrm>
            <a:custGeom>
              <a:avLst/>
              <a:gdLst>
                <a:gd name="T0" fmla="*/ 199 w 199"/>
                <a:gd name="T1" fmla="*/ 0 h 26"/>
                <a:gd name="T2" fmla="*/ 0 w 199"/>
                <a:gd name="T3" fmla="*/ 0 h 26"/>
                <a:gd name="T4" fmla="*/ 13 w 199"/>
                <a:gd name="T5" fmla="*/ 26 h 26"/>
                <a:gd name="T6" fmla="*/ 188 w 199"/>
                <a:gd name="T7" fmla="*/ 26 h 26"/>
                <a:gd name="T8" fmla="*/ 199 w 199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26">
                  <a:moveTo>
                    <a:pt x="199" y="0"/>
                  </a:moveTo>
                  <a:lnTo>
                    <a:pt x="0" y="0"/>
                  </a:lnTo>
                  <a:lnTo>
                    <a:pt x="13" y="26"/>
                  </a:lnTo>
                  <a:lnTo>
                    <a:pt x="188" y="26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CCA5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1" name="Rectangle 120">
              <a:extLst>
                <a:ext uri="{FF2B5EF4-FFF2-40B4-BE49-F238E27FC236}">
                  <a16:creationId xmlns:a16="http://schemas.microsoft.com/office/drawing/2014/main" id="{2AFF539A-5CEE-4B8B-BC22-607D23874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4725" y="4173538"/>
              <a:ext cx="90488" cy="25400"/>
            </a:xfrm>
            <a:prstGeom prst="rect">
              <a:avLst/>
            </a:pr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2" name="Freeform 121">
              <a:extLst>
                <a:ext uri="{FF2B5EF4-FFF2-40B4-BE49-F238E27FC236}">
                  <a16:creationId xmlns:a16="http://schemas.microsoft.com/office/drawing/2014/main" id="{2FB10702-2797-44E0-859D-069D62C98A19}"/>
                </a:ext>
              </a:extLst>
            </p:cNvPr>
            <p:cNvSpPr/>
            <p:nvPr/>
          </p:nvSpPr>
          <p:spPr bwMode="auto">
            <a:xfrm>
              <a:off x="6051550" y="4191001"/>
              <a:ext cx="20638" cy="77788"/>
            </a:xfrm>
            <a:custGeom>
              <a:avLst/>
              <a:gdLst>
                <a:gd name="T0" fmla="*/ 13 w 13"/>
                <a:gd name="T1" fmla="*/ 0 h 49"/>
                <a:gd name="T2" fmla="*/ 5 w 13"/>
                <a:gd name="T3" fmla="*/ 0 h 49"/>
                <a:gd name="T4" fmla="*/ 0 w 13"/>
                <a:gd name="T5" fmla="*/ 49 h 49"/>
                <a:gd name="T6" fmla="*/ 5 w 13"/>
                <a:gd name="T7" fmla="*/ 49 h 49"/>
                <a:gd name="T8" fmla="*/ 13 w 13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9">
                  <a:moveTo>
                    <a:pt x="13" y="0"/>
                  </a:moveTo>
                  <a:lnTo>
                    <a:pt x="5" y="0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3" name="Freeform 122">
              <a:extLst>
                <a:ext uri="{FF2B5EF4-FFF2-40B4-BE49-F238E27FC236}">
                  <a16:creationId xmlns:a16="http://schemas.microsoft.com/office/drawing/2014/main" id="{CBA63B01-0E13-4E29-AEEC-3EAC869C21C1}"/>
                </a:ext>
              </a:extLst>
            </p:cNvPr>
            <p:cNvSpPr/>
            <p:nvPr/>
          </p:nvSpPr>
          <p:spPr bwMode="auto">
            <a:xfrm>
              <a:off x="6127750" y="4191001"/>
              <a:ext cx="17463" cy="77788"/>
            </a:xfrm>
            <a:custGeom>
              <a:avLst/>
              <a:gdLst>
                <a:gd name="T0" fmla="*/ 5 w 11"/>
                <a:gd name="T1" fmla="*/ 0 h 49"/>
                <a:gd name="T2" fmla="*/ 0 w 11"/>
                <a:gd name="T3" fmla="*/ 0 h 49"/>
                <a:gd name="T4" fmla="*/ 5 w 11"/>
                <a:gd name="T5" fmla="*/ 49 h 49"/>
                <a:gd name="T6" fmla="*/ 11 w 11"/>
                <a:gd name="T7" fmla="*/ 49 h 49"/>
                <a:gd name="T8" fmla="*/ 5 w 11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49">
                  <a:moveTo>
                    <a:pt x="5" y="0"/>
                  </a:moveTo>
                  <a:lnTo>
                    <a:pt x="0" y="0"/>
                  </a:lnTo>
                  <a:lnTo>
                    <a:pt x="5" y="49"/>
                  </a:lnTo>
                  <a:lnTo>
                    <a:pt x="11" y="4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4" name="Freeform 123">
              <a:extLst>
                <a:ext uri="{FF2B5EF4-FFF2-40B4-BE49-F238E27FC236}">
                  <a16:creationId xmlns:a16="http://schemas.microsoft.com/office/drawing/2014/main" id="{87827C31-BD91-4DA6-B348-A76E3AE4064F}"/>
                </a:ext>
              </a:extLst>
            </p:cNvPr>
            <p:cNvSpPr/>
            <p:nvPr/>
          </p:nvSpPr>
          <p:spPr bwMode="auto">
            <a:xfrm>
              <a:off x="6042025" y="4268788"/>
              <a:ext cx="107950" cy="80963"/>
            </a:xfrm>
            <a:custGeom>
              <a:avLst/>
              <a:gdLst>
                <a:gd name="T0" fmla="*/ 65 w 68"/>
                <a:gd name="T1" fmla="*/ 0 h 51"/>
                <a:gd name="T2" fmla="*/ 59 w 68"/>
                <a:gd name="T3" fmla="*/ 0 h 51"/>
                <a:gd name="T4" fmla="*/ 11 w 68"/>
                <a:gd name="T5" fmla="*/ 0 h 51"/>
                <a:gd name="T6" fmla="*/ 6 w 68"/>
                <a:gd name="T7" fmla="*/ 0 h 51"/>
                <a:gd name="T8" fmla="*/ 0 w 68"/>
                <a:gd name="T9" fmla="*/ 0 h 51"/>
                <a:gd name="T10" fmla="*/ 0 w 68"/>
                <a:gd name="T11" fmla="*/ 51 h 51"/>
                <a:gd name="T12" fmla="*/ 68 w 68"/>
                <a:gd name="T13" fmla="*/ 51 h 51"/>
                <a:gd name="T14" fmla="*/ 68 w 68"/>
                <a:gd name="T15" fmla="*/ 0 h 51"/>
                <a:gd name="T16" fmla="*/ 65 w 68"/>
                <a:gd name="T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51">
                  <a:moveTo>
                    <a:pt x="65" y="0"/>
                  </a:moveTo>
                  <a:lnTo>
                    <a:pt x="59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68" y="51"/>
                  </a:lnTo>
                  <a:lnTo>
                    <a:pt x="68" y="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CCA5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55" name="PA_图片 28">
            <a:extLst>
              <a:ext uri="{FF2B5EF4-FFF2-40B4-BE49-F238E27FC236}">
                <a16:creationId xmlns:a16="http://schemas.microsoft.com/office/drawing/2014/main" id="{F26C7C1C-38BF-4A21-BF3D-EC74F07104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/>
          <a:stretch/>
        </p:blipFill>
        <p:spPr>
          <a:xfrm>
            <a:off x="34291" y="3874098"/>
            <a:ext cx="832529" cy="1269406"/>
          </a:xfrm>
          <a:prstGeom prst="rect">
            <a:avLst/>
          </a:prstGeom>
        </p:spPr>
      </p:pic>
      <p:pic>
        <p:nvPicPr>
          <p:cNvPr id="56" name="PA_图片 25">
            <a:extLst>
              <a:ext uri="{FF2B5EF4-FFF2-40B4-BE49-F238E27FC236}">
                <a16:creationId xmlns:a16="http://schemas.microsoft.com/office/drawing/2014/main" id="{313DA177-6CE2-4DAB-A705-A8F37F6F553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756" y="3605896"/>
            <a:ext cx="765106" cy="90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0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296357" y="2981234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505656" y="3526737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3576467" y="3508082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1663997" y="2891133"/>
            <a:ext cx="1557336" cy="210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56" y="-263368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856" y="-60198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-49277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340817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307" y="-1356362"/>
            <a:ext cx="5941454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057400" y="489287"/>
            <a:ext cx="4953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900" b="1" dirty="0">
                <a:solidFill>
                  <a:srgbClr val="FF0000"/>
                </a:solidFill>
                <a:cs typeface="Times New Roman" pitchFamily="18" charset="0"/>
              </a:rPr>
              <a:t>Câu 3</a:t>
            </a:r>
            <a:r>
              <a:rPr lang="en-US" sz="2900" b="1">
                <a:solidFill>
                  <a:srgbClr val="FF0000"/>
                </a:solidFill>
                <a:cs typeface="Times New Roman" pitchFamily="18" charset="0"/>
              </a:rPr>
              <a:t>. Đô thị nào sau đây có số dân dưới 10 triệu người?</a:t>
            </a:r>
            <a:endParaRPr lang="en-US" sz="29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781" y="285750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2928815" y="3424512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156" y="1788617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A. </a:t>
            </a:r>
          </a:p>
          <a:p>
            <a:pPr algn="ctr"/>
            <a:r>
              <a:rPr lang="en-US" sz="28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Chen-nai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648156" y="1813916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B. </a:t>
            </a:r>
          </a:p>
          <a:p>
            <a:pPr algn="ctr"/>
            <a:r>
              <a:rPr lang="en-US" sz="28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Ban-ga-lô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5001172" y="1813916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C. 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Đắc ca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067756" y="1788617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D. </a:t>
            </a:r>
          </a:p>
          <a:p>
            <a:pPr algn="ctr"/>
            <a:r>
              <a:rPr lang="en-US" sz="28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Niu Đê-li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8925" y="227342"/>
            <a:ext cx="1235075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5830" y="2429862"/>
            <a:ext cx="2304583" cy="33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208"/>
            <a:ext cx="9144000" cy="527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42807" y="2895452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520515" y="3056530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133046" y="3437720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5507019" y="2763748"/>
            <a:ext cx="987874" cy="166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443021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-56388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000" y="-77343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5" y="-492771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35" y="2644455"/>
            <a:ext cx="1369010" cy="29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1529953"/>
            <a:ext cx="6705600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676400" y="367665"/>
            <a:ext cx="5647609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900" b="1">
                <a:solidFill>
                  <a:srgbClr val="FF0000"/>
                </a:solidFill>
                <a:cs typeface="Times New Roman" pitchFamily="18" charset="0"/>
              </a:rPr>
              <a:t>Câu 4. Cảnh quan tự nhiên đặc trưng nhất Bắc Á là</a:t>
            </a:r>
            <a:endParaRPr lang="en-US" sz="29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66" y="324739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2370261" y="3096079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01200" y="1529953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A. Rừng rậm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587200" y="1555252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B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. Rừng lá cứng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4940216" y="1555252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C. Đài nguyên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006800" y="1529953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D. Xa van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303542"/>
            <a:ext cx="1235075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5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1712699" y="3251446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505656" y="3526737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7110583" y="3431371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3064212" y="3136051"/>
            <a:ext cx="1524000" cy="173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621661"/>
            <a:ext cx="5257800" cy="63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-640712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956" y="-438897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-621662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1466850"/>
            <a:ext cx="7467600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524000" y="438150"/>
            <a:ext cx="6248400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900" b="1" dirty="0">
                <a:solidFill>
                  <a:srgbClr val="FF0000"/>
                </a:solidFill>
                <a:cs typeface="Times New Roman" pitchFamily="18" charset="0"/>
              </a:rPr>
              <a:t>Câu 5</a:t>
            </a:r>
            <a:r>
              <a:rPr lang="en-US" sz="2900" b="1">
                <a:solidFill>
                  <a:srgbClr val="FF0000"/>
                </a:solidFill>
                <a:cs typeface="Times New Roman" pitchFamily="18" charset="0"/>
              </a:rPr>
              <a:t>. Ở Tây Á, khoáng sản nào dưới đây là quan trọng nhất?</a:t>
            </a:r>
            <a:endParaRPr lang="en-US" sz="29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304800" y="1589633"/>
            <a:ext cx="19812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A.</a:t>
            </a:r>
          </a:p>
          <a:p>
            <a:pPr algn="ctr"/>
            <a:r>
              <a:rPr lang="en-US" sz="28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Vàng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590800" y="1614932"/>
            <a:ext cx="20574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B.</a:t>
            </a:r>
          </a:p>
          <a:p>
            <a:pPr algn="ctr"/>
            <a:r>
              <a:rPr lang="en-US" sz="28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Dầu mỏ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800600" y="1614932"/>
            <a:ext cx="21336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C.</a:t>
            </a:r>
          </a:p>
          <a:p>
            <a:pPr algn="ctr"/>
            <a:r>
              <a:rPr lang="en-US" sz="28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Kim cương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7010400" y="1589633"/>
            <a:ext cx="21336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D.</a:t>
            </a:r>
          </a:p>
          <a:p>
            <a:pPr algn="ctr"/>
            <a:r>
              <a:rPr lang="en-US" sz="28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Than đá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30038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4835772" y="2958786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0528" y="2591424"/>
            <a:ext cx="1715986" cy="297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675" y="90186"/>
            <a:ext cx="1235075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1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469406" y="3047521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763686" y="3311450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365261" y="3288861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7138638" y="2936874"/>
            <a:ext cx="1746083" cy="158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62" y="-402373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270" y="-563882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56388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387" y="-412136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1543050"/>
            <a:ext cx="5941454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2057400" y="367665"/>
            <a:ext cx="4876800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>
                <a:solidFill>
                  <a:srgbClr val="FF0000"/>
                </a:solidFill>
                <a:cs typeface="Times New Roman" pitchFamily="18" charset="0"/>
              </a:rPr>
              <a:t>Câu 6</a:t>
            </a:r>
            <a:r>
              <a:rPr lang="en-US" sz="2900" b="1">
                <a:solidFill>
                  <a:srgbClr val="FF0000"/>
                </a:solidFill>
                <a:cs typeface="Times New Roman" pitchFamily="18" charset="0"/>
              </a:rPr>
              <a:t>. Thời tiết đặc trưng vào mùa đông ở khu vực Nam Á là</a:t>
            </a:r>
            <a:endParaRPr lang="en-US" sz="29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57534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3976123" y="3269460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 RỒI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533400" y="1492770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A.</a:t>
            </a:r>
          </a:p>
          <a:p>
            <a:pPr algn="ctr"/>
            <a:r>
              <a:rPr lang="en-US" sz="28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lạnh ẩm 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2819400" y="1518069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B.</a:t>
            </a:r>
          </a:p>
          <a:p>
            <a:pPr algn="ctr"/>
            <a:r>
              <a:rPr lang="en-US" sz="28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nóng ẩm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5029200" y="1518069"/>
            <a:ext cx="1972016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C. </a:t>
            </a:r>
          </a:p>
          <a:p>
            <a:pPr algn="ctr"/>
            <a:r>
              <a:rPr lang="en-US" sz="28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nóng khô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7239000" y="1492770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D. </a:t>
            </a:r>
          </a:p>
          <a:p>
            <a:pPr algn="ctr"/>
            <a:r>
              <a:rPr lang="en-US" sz="28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lạnh khô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2" y="2495550"/>
            <a:ext cx="1369010" cy="29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379742"/>
            <a:ext cx="1235075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6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 animBg="1"/>
      <p:bldP spid="46" grpId="0" animBg="1"/>
      <p:bldP spid="46" grpId="1" animBg="1"/>
      <p:bldP spid="46" grpId="2" animBg="1"/>
      <p:bldP spid="47" grpId="0" animBg="1"/>
      <p:bldP spid="48" grpId="0" animBg="1"/>
      <p:bldP spid="49" grpId="0" animBg="1"/>
      <p:bldP spid="50" grpId="0" animBg="1"/>
      <p:bldP spid="5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282394" y="2998013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439386" y="3543516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1852783" y="3746236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47" y="-377557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16" y="-592456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297">
            <a:off x="3496848" y="3139362"/>
            <a:ext cx="972719" cy="173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532585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-476250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1162050"/>
            <a:ext cx="5941454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966209" y="666750"/>
            <a:ext cx="5120391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>
                <a:solidFill>
                  <a:srgbClr val="FF0000"/>
                </a:solidFill>
                <a:cs typeface="Times New Roman" pitchFamily="18" charset="0"/>
              </a:rPr>
              <a:t>Câu 7</a:t>
            </a:r>
            <a:r>
              <a:rPr lang="en-US" sz="2900" b="1">
                <a:solidFill>
                  <a:srgbClr val="FF0000"/>
                </a:solidFill>
                <a:cs typeface="Times New Roman" pitchFamily="18" charset="0"/>
              </a:rPr>
              <a:t>. Phía tây Trung Quốc có cảnh quan tự nhiên đặc trưng là</a:t>
            </a:r>
            <a:endParaRPr lang="en-US" sz="29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38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691" y="57150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1 38"/>
          <p:cNvSpPr/>
          <p:nvPr/>
        </p:nvSpPr>
        <p:spPr>
          <a:xfrm>
            <a:off x="5071911" y="2802977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 RỒI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81375" y="1905207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A. </a:t>
            </a:r>
          </a:p>
          <a:p>
            <a:pPr algn="ctr"/>
            <a:r>
              <a:rPr lang="en-US" sz="28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rừng rậm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438400" y="1930506"/>
            <a:ext cx="25146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B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. thảo nguyên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5120391" y="1930506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C. rừng lá kim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7186975" y="1905207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D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. rừng lá cứng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675" y="90186"/>
            <a:ext cx="1235075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14080" y="2573109"/>
            <a:ext cx="2304583" cy="33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7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39" grpId="1" animBg="1"/>
      <p:bldP spid="39" grpId="2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296357" y="2981234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505656" y="3526737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3576467" y="3508082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1663997" y="2891133"/>
            <a:ext cx="1557336" cy="210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56" y="-263368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856" y="-60198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-49277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340817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307" y="-1356362"/>
            <a:ext cx="5941454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981200" y="438150"/>
            <a:ext cx="5029200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900" b="1">
                <a:solidFill>
                  <a:srgbClr val="FF0000"/>
                </a:solidFill>
                <a:cs typeface="Times New Roman" pitchFamily="18" charset="0"/>
              </a:rPr>
              <a:t>Câu 8</a:t>
            </a:r>
            <a:r>
              <a:rPr lang="en-US" sz="29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900" b="1">
                <a:solidFill>
                  <a:srgbClr val="FF0000"/>
                </a:solidFill>
                <a:cs typeface="Times New Roman" pitchFamily="18" charset="0"/>
              </a:rPr>
              <a:t>Hòn đảo có diện tích lớn nhất khu vực Đông Nam Á là</a:t>
            </a:r>
            <a:endParaRPr lang="en-US" sz="29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781" y="285750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2928815" y="3424512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52400" y="1864817"/>
            <a:ext cx="23622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A. </a:t>
            </a:r>
          </a:p>
          <a:p>
            <a:pPr algn="ctr"/>
            <a:r>
              <a:rPr lang="en-US" sz="28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Ca-li-man-tan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648156" y="1813916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B.</a:t>
            </a:r>
          </a:p>
          <a:p>
            <a:pPr algn="ctr"/>
            <a:r>
              <a:rPr lang="en-US" sz="28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Xu-ma-tra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5001172" y="1813916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C. </a:t>
            </a:r>
          </a:p>
          <a:p>
            <a:pPr algn="ctr"/>
            <a:r>
              <a:rPr lang="en-US" sz="28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Lu-xôn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7067756" y="1788617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D.</a:t>
            </a:r>
          </a:p>
          <a:p>
            <a:pPr algn="ctr"/>
            <a:r>
              <a:rPr lang="en-US" sz="28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Mi-đa-nao</a:t>
            </a:r>
            <a:endParaRPr lang="en-US" sz="28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8925" y="227342"/>
            <a:ext cx="1235075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0528" y="2591424"/>
            <a:ext cx="1715986" cy="297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04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1689</Words>
  <Application>Microsoft Office PowerPoint</Application>
  <PresentationFormat>On-screen Show (16:9)</PresentationFormat>
  <Paragraphs>244</Paragraphs>
  <Slides>32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#9Slide03 HelveBold</vt:lpstr>
      <vt:lpstr>Arial</vt:lpstr>
      <vt:lpstr>Calibri</vt:lpstr>
      <vt:lpstr>Impact MT Std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Hồ Thị Thanh Tâm</cp:lastModifiedBy>
  <cp:revision>132</cp:revision>
  <dcterms:created xsi:type="dcterms:W3CDTF">2018-03-23T14:56:58Z</dcterms:created>
  <dcterms:modified xsi:type="dcterms:W3CDTF">2022-09-03T13:36:58Z</dcterms:modified>
</cp:coreProperties>
</file>