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414" r:id="rId2"/>
    <p:sldId id="415" r:id="rId3"/>
    <p:sldId id="416" r:id="rId4"/>
    <p:sldId id="417" r:id="rId5"/>
    <p:sldId id="418" r:id="rId6"/>
    <p:sldId id="419" r:id="rId7"/>
    <p:sldId id="420" r:id="rId8"/>
    <p:sldId id="423" r:id="rId9"/>
    <p:sldId id="424" r:id="rId10"/>
    <p:sldId id="425" r:id="rId11"/>
    <p:sldId id="426" r:id="rId12"/>
    <p:sldId id="427" r:id="rId13"/>
    <p:sldId id="428" r:id="rId14"/>
    <p:sldId id="431" r:id="rId15"/>
    <p:sldId id="432" r:id="rId16"/>
    <p:sldId id="433" r:id="rId17"/>
    <p:sldId id="434" r:id="rId18"/>
    <p:sldId id="463" r:id="rId19"/>
    <p:sldId id="464" r:id="rId20"/>
    <p:sldId id="465" r:id="rId21"/>
    <p:sldId id="466" r:id="rId22"/>
    <p:sldId id="467" r:id="rId23"/>
    <p:sldId id="468" r:id="rId24"/>
    <p:sldId id="469" r:id="rId25"/>
    <p:sldId id="470" r:id="rId26"/>
    <p:sldId id="471" r:id="rId27"/>
    <p:sldId id="472" r:id="rId28"/>
    <p:sldId id="447" r:id="rId29"/>
    <p:sldId id="448" r:id="rId30"/>
    <p:sldId id="449" r:id="rId31"/>
    <p:sldId id="457" r:id="rId32"/>
    <p:sldId id="450" r:id="rId33"/>
    <p:sldId id="458" r:id="rId34"/>
    <p:sldId id="451" r:id="rId35"/>
    <p:sldId id="452" r:id="rId36"/>
    <p:sldId id="453" r:id="rId37"/>
    <p:sldId id="459" r:id="rId38"/>
    <p:sldId id="460" r:id="rId39"/>
    <p:sldId id="461" r:id="rId40"/>
    <p:sldId id="462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  <a:srgbClr val="CCFF99"/>
    <a:srgbClr val="4DDA00"/>
    <a:srgbClr val="99FF33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 snapToGrid="0">
      <p:cViewPr varScale="1">
        <p:scale>
          <a:sx n="62" d="100"/>
          <a:sy n="62" d="100"/>
        </p:scale>
        <p:origin x="84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18B08-FF41-496D-A6EC-CD27A53FD9C5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C2538-004B-4CDE-A76A-AD795BBB0A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59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D961D-546B-4B47-B190-CEE8F668F95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72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D961D-546B-4B47-B190-CEE8F668F95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72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D961D-546B-4B47-B190-CEE8F668F95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726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4133A-A468-4824-A960-2FD2A5EB8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9C5052-9EA9-43E6-A714-1F91145D8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C6F08-75A7-4B7A-AD5D-57FD1C024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33951-E6CA-4B41-ADAA-995F46565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94009-4981-424E-88CB-969261E4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4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65DD0-3D8A-4F78-8A61-55395FA2C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605197-5F02-49FE-9696-CB23F8B0E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4A3F3-8012-4C88-AA20-D23E27B78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0EBF8-E924-430A-BDA9-29B4CE0E1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3545C-CCA9-4933-B368-E587CDBE9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9019AA-B60A-4F5F-B720-8E6ED70059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6C0A0-29E7-4097-86BB-002CCAC4D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E5656-65DE-4545-A826-0C8581BA7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E8720-6F40-4659-AA63-21804AE20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FD0C2-9B1B-464A-B835-F6F36A8E9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01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2D5F6-24B7-4730-B222-D0A345F15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A4665-57B2-4895-82FC-64ECF226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31F7C-BA2C-475C-83F0-1684B8A17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5BE53-C4D4-4488-BDC8-909C8D1F1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9DF59-7D67-40EC-A7B8-0008B6A2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BC81F-9CB8-4F4B-8C9A-64692DA2E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9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02284-6A57-4DEB-B735-50205410B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BB467-E64F-4866-BEE7-E852930EF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F8B52-1E07-494B-9F38-E482D488A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A08AF-054E-4CC1-B369-8C59267C8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ACEA0-C158-48CA-811B-3C7C78150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BC33A-3371-410E-9E7E-6CF38636A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F5DD0-21C3-448A-808C-6B4F1E555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69A786-E494-42DE-974E-19444CDD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AF8D23-1CEB-43C0-9DBB-3AF65FAD9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F9607-FCB5-4BA0-B8D5-6F9C714D2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93AA5-73DB-42AE-8EEB-06D163DF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2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7046F-5D13-4CC5-94AF-9D34B1ABD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45A2AA-0EA7-403F-BCA0-2DCF32902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904013-0380-4852-8015-A574DD9E0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AB04A2-8E2C-4C35-B795-5AFB589C53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7476E-F110-4E33-A967-4A5AD9CD8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8B6082-A5BB-4620-A32D-8CD57994E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2742C-011C-410D-AD2C-5E7CDAF43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EFC768-A1E5-410B-A507-0D6246A2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0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D688E-2D05-4866-892C-8425C5360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4DFE48-014F-45F4-9D10-E6ADDD2F6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2CB292-E3D4-4C28-93A3-3247678E7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C0CBFC-996F-471B-BF29-C33608252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9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720D78-C173-4165-B062-1CB61202C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9BCF48-876D-4509-A783-4CA00E463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A4CC2-B0CB-4173-86E5-24D1AA04A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28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E459E-3A56-4F59-B11E-A118CB5C5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92FBC-94B3-4A2F-A964-05C355FA7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CBE86-82A0-4247-AA74-C61E3D21A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68F519-764A-414F-AE0B-EB90613E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3C5EA-D77C-4F7B-889A-906A6456C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BC65B5-3569-45D5-8A64-65AAA66BF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5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5EC51-40DA-46B0-B4BE-221552D9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A362E2-F513-436F-BAB5-1AF580142C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4EBA50-4B60-4A93-86C9-17768FBD6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8E74E0-15CE-4A15-AA6D-627E84753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08F21C-A2CA-4C9B-8A7F-84C61430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605A0-832C-45E1-88AD-5CCAF8C85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76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AC2CF5-61FB-4A8B-A5A9-D6331F23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870B8-C6AA-4CC8-B0FC-4069271F6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83E87-AFBB-4C5C-BC29-184043D28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F9DB7-2505-4345-82BE-E6CA63E51C75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7AF6C-988F-4901-92A0-690D549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82929-9DB9-4ED1-85A7-7EE034A45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6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gif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5" Type="http://schemas.openxmlformats.org/officeDocument/2006/relationships/image" Target="../media/image5.w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gif"/><Relationship Id="rId7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5" Type="http://schemas.openxmlformats.org/officeDocument/2006/relationships/image" Target="../media/image5.w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gif"/><Relationship Id="rId7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5" Type="http://schemas.openxmlformats.org/officeDocument/2006/relationships/image" Target="../media/image5.wmf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gif"/><Relationship Id="rId7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5" Type="http://schemas.openxmlformats.org/officeDocument/2006/relationships/image" Target="../media/image5.w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.gif"/><Relationship Id="rId9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gif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gif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5" Type="http://schemas.openxmlformats.org/officeDocument/2006/relationships/image" Target="../media/image5.wmf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gif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gif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gif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gif"/><Relationship Id="rId7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gif"/><Relationship Id="rId7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5" Type="http://schemas.openxmlformats.org/officeDocument/2006/relationships/image" Target="../media/image5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gif"/><Relationship Id="rId7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5" Type="http://schemas.openxmlformats.org/officeDocument/2006/relationships/image" Target="../media/image5.w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gif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5" Type="http://schemas.openxmlformats.org/officeDocument/2006/relationships/image" Target="../media/image5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gif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5" Type="http://schemas.openxmlformats.org/officeDocument/2006/relationships/image" Target="../media/image5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WordArt 2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438400" y="1600200"/>
            <a:ext cx="7467600" cy="1914526"/>
          </a:xfrm>
          <a:prstGeom prst="rect">
            <a:avLst/>
          </a:prstGeom>
          <a:solidFill>
            <a:srgbClr val="FFFFFF"/>
          </a:solidFill>
        </p:spPr>
        <p:txBody>
          <a:bodyPr wrap="none" lIns="84900" tIns="42450" rIns="84900" bIns="4245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TRÒ CH</a:t>
            </a:r>
            <a:r>
              <a:rPr lang="vi-VN" sz="5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Ơ</a:t>
            </a:r>
            <a:r>
              <a:rPr lang="en-US" sz="5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</a:p>
          <a:p>
            <a:pPr algn="ctr"/>
            <a:r>
              <a:rPr lang="en-US" sz="5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NHANH NH</a:t>
            </a:r>
            <a:r>
              <a:rPr lang="vi-VN" sz="5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Ư</a:t>
            </a:r>
            <a:r>
              <a:rPr lang="en-US" sz="5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CHỚP</a:t>
            </a:r>
          </a:p>
        </p:txBody>
      </p:sp>
      <p:pic>
        <p:nvPicPr>
          <p:cNvPr id="172081" name="Picture 49" descr="fg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24627"/>
            <a:ext cx="12192000" cy="333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Grp="1" noChangeAspect="1"/>
          </p:cNvGraphicFramePr>
          <p:nvPr>
            <p:ph/>
          </p:nvPr>
        </p:nvGraphicFramePr>
        <p:xfrm>
          <a:off x="0" y="1"/>
          <a:ext cx="1703917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278360" imgH="1274040" progId="">
                  <p:embed/>
                </p:oleObj>
              </mc:Choice>
              <mc:Fallback>
                <p:oleObj name="Clip" r:id="rId4" imgW="1278360" imgH="1274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1703917" cy="1274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0615" y="2194561"/>
            <a:ext cx="10324553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000" b="1">
                <a:solidFill>
                  <a:srgbClr val="0000FF"/>
                </a:solidFill>
              </a:rPr>
              <a:t>Cao nguyên Tây Tạng ở khu vực Đông Á chạy theo hướng nào?</a:t>
            </a:r>
            <a:endParaRPr lang="vi-VN" sz="3000" b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39622" y="4459444"/>
            <a:ext cx="5528604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Đáp án</a:t>
            </a:r>
            <a:r>
              <a:rPr lang="en-US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tây bắc - đông nam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012873" y="886265"/>
            <a:ext cx="1853777" cy="89078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35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Câu 9</a:t>
            </a:r>
          </a:p>
        </p:txBody>
      </p:sp>
    </p:spTree>
  </p:cSld>
  <p:clrMapOvr>
    <a:masterClrMapping/>
  </p:clrMapOvr>
  <p:transition>
    <p:cover dir="d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Grp="1"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278360" imgH="1274040" progId="">
                  <p:embed/>
                </p:oleObj>
              </mc:Choice>
              <mc:Fallback>
                <p:oleObj name="Clip" r:id="rId4" imgW="1278360" imgH="1274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1"/>
                        <a:ext cx="1703917" cy="1274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32984" y="2467709"/>
            <a:ext cx="10035162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000" b="1">
                <a:solidFill>
                  <a:srgbClr val="0000FF"/>
                </a:solidFill>
              </a:rPr>
              <a:t>Đặc điểm đặc trưng về thời tiết vào mùa đông ở Đông Á là…</a:t>
            </a:r>
            <a:endParaRPr lang="en-US" sz="3000" b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35372" y="4307245"/>
            <a:ext cx="4728545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Đáp án</a:t>
            </a:r>
            <a:r>
              <a:rPr lang="en-US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hơi lạnh và khô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012873" y="886265"/>
            <a:ext cx="1853777" cy="89078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35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Câu 10</a:t>
            </a:r>
          </a:p>
        </p:txBody>
      </p:sp>
    </p:spTree>
  </p:cSld>
  <p:clrMapOvr>
    <a:masterClrMapping/>
  </p:clrMapOvr>
  <p:transition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Grp="1"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278360" imgH="1274040" progId="">
                  <p:embed/>
                </p:oleObj>
              </mc:Choice>
              <mc:Fallback>
                <p:oleObj name="Clip" r:id="rId4" imgW="1278360" imgH="1274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1"/>
                        <a:ext cx="1703917" cy="1274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87910" y="2270608"/>
            <a:ext cx="7543548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000" b="1">
                <a:solidFill>
                  <a:srgbClr val="0000FF"/>
                </a:solidFill>
              </a:rPr>
              <a:t>Nằm ở khu vực Trung Á là hoang mạc nào?</a:t>
            </a:r>
            <a:endParaRPr lang="vi-VN" sz="3000" b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20640" y="4121835"/>
            <a:ext cx="6119446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Đáp án</a:t>
            </a:r>
            <a:r>
              <a:rPr lang="en-US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Hoang mạc Ca-ra Cưm</a:t>
            </a:r>
            <a:endParaRPr lang="vi-VN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012873" y="886265"/>
            <a:ext cx="1853777" cy="89078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35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Câu 11</a:t>
            </a:r>
          </a:p>
        </p:txBody>
      </p:sp>
    </p:spTree>
  </p:cSld>
  <p:clrMapOvr>
    <a:masterClrMapping/>
  </p:clrMapOvr>
  <p:transition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Grp="1"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278360" imgH="1274040" progId="">
                  <p:embed/>
                </p:oleObj>
              </mc:Choice>
              <mc:Fallback>
                <p:oleObj name="Clip" r:id="rId4" imgW="1278360" imgH="1274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1"/>
                        <a:ext cx="1703917" cy="1274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8807" y="2274277"/>
            <a:ext cx="10550768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000" b="1">
                <a:solidFill>
                  <a:srgbClr val="0000FF"/>
                </a:solidFill>
              </a:rPr>
              <a:t>Chiếm phần lớn diện tích rừng ở Bắc Á là loại rừng nào?</a:t>
            </a:r>
            <a:endParaRPr lang="vi-VN" sz="3000" b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18400" y="4800601"/>
            <a:ext cx="4152976" cy="692627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Đáp án</a:t>
            </a:r>
            <a:r>
              <a:rPr lang="en-US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Rừng lá kim</a:t>
            </a:r>
            <a:endParaRPr lang="vi-VN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012873" y="886265"/>
            <a:ext cx="1853777" cy="89078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35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Câu 12</a:t>
            </a:r>
          </a:p>
        </p:txBody>
      </p:sp>
    </p:spTree>
  </p:cSld>
  <p:clrMapOvr>
    <a:masterClrMapping/>
  </p:clrMapOvr>
  <p:transition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Grp="1" noChangeAspect="1"/>
          </p:cNvGraphicFramePr>
          <p:nvPr>
            <p:ph/>
          </p:nvPr>
        </p:nvGraphicFramePr>
        <p:xfrm>
          <a:off x="212725" y="0"/>
          <a:ext cx="12779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278360" imgH="1274040" progId="">
                  <p:embed/>
                </p:oleObj>
              </mc:Choice>
              <mc:Fallback>
                <p:oleObj name="Clip" r:id="rId5" imgW="1278360" imgH="1274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0"/>
                        <a:ext cx="1277938" cy="1274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12864" y="2057400"/>
            <a:ext cx="10030264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000" b="1">
                <a:solidFill>
                  <a:srgbClr val="0000FF"/>
                </a:solidFill>
              </a:rPr>
              <a:t>Phần lớn lãnh thổ khu vực Trung Á thuộc kiểu khí hậu nào?</a:t>
            </a:r>
            <a:endParaRPr lang="vi-VN" sz="3000" b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31969" y="4182793"/>
            <a:ext cx="4780280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Đáp án</a:t>
            </a:r>
            <a:r>
              <a:rPr lang="en-US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ôn đới lục địa.</a:t>
            </a:r>
            <a:endParaRPr lang="vi-VN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1012873" y="886265"/>
            <a:ext cx="1853777" cy="89078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35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Câu 13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Grp="1"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278360" imgH="1274040" progId="">
                  <p:embed/>
                </p:oleObj>
              </mc:Choice>
              <mc:Fallback>
                <p:oleObj name="Clip" r:id="rId4" imgW="1278360" imgH="1274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1"/>
                        <a:ext cx="1703917" cy="1274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84886" y="2252003"/>
            <a:ext cx="8181145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000" b="1">
                <a:solidFill>
                  <a:srgbClr val="0000FF"/>
                </a:solidFill>
              </a:rPr>
              <a:t>Thảm thực vật chủ yếu ở  khu vực Đông Á là gì?</a:t>
            </a:r>
            <a:endParaRPr lang="vi-VN" sz="3000" b="1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81489" y="4385283"/>
            <a:ext cx="6557110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Đáp án</a:t>
            </a:r>
            <a:r>
              <a:rPr lang="en-US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Rừng nhiệt đới</a:t>
            </a:r>
            <a:endParaRPr lang="vi-VN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012873" y="886265"/>
            <a:ext cx="1853777" cy="89078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35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Câu 14</a:t>
            </a:r>
          </a:p>
        </p:txBody>
      </p:sp>
    </p:spTree>
  </p:cSld>
  <p:clrMapOvr>
    <a:masterClrMapping/>
  </p:clrMapOvr>
  <p:transition>
    <p:cover dir="d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Grp="1" noChangeAspect="1"/>
          </p:cNvGraphicFramePr>
          <p:nvPr>
            <p:ph/>
          </p:nvPr>
        </p:nvGraphicFramePr>
        <p:xfrm>
          <a:off x="0" y="1"/>
          <a:ext cx="1703917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278360" imgH="1274040" progId="">
                  <p:embed/>
                </p:oleObj>
              </mc:Choice>
              <mc:Fallback>
                <p:oleObj name="Clip" r:id="rId4" imgW="1278360" imgH="1274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1703917" cy="1274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00332" y="2363369"/>
            <a:ext cx="10677379" cy="1470724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000" b="1">
                <a:solidFill>
                  <a:srgbClr val="0000FF"/>
                </a:solidFill>
              </a:rPr>
              <a:t>Phần lớn Tây Nam Á có cảnh quan hoang mạc và bán hoang mạc là do nguyên nhân nào?</a:t>
            </a:r>
            <a:endParaRPr lang="vi-VN" sz="3000" b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86399" y="4670457"/>
            <a:ext cx="5444197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Đáp án</a:t>
            </a:r>
            <a:r>
              <a:rPr lang="en-US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Khí hậu khắc nghiệt</a:t>
            </a:r>
            <a:endParaRPr lang="vi-VN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012873" y="886265"/>
            <a:ext cx="1853777" cy="89078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35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Câu 15</a:t>
            </a:r>
          </a:p>
        </p:txBody>
      </p:sp>
    </p:spTree>
  </p:cSld>
  <p:clrMapOvr>
    <a:masterClrMapping/>
  </p:clrMapOvr>
  <p:transition>
    <p:cover dir="d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5F295B-4E73-4941-B32D-88CC9D779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7" y="1283"/>
            <a:ext cx="12191980" cy="6856719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Kiểu 3D 6" descr="The Earth">
                <a:extLst>
                  <a:ext uri="{FF2B5EF4-FFF2-40B4-BE49-F238E27FC236}">
                    <a16:creationId xmlns:a16="http://schemas.microsoft.com/office/drawing/2014/main" id="{BBA11CFB-DAA6-4343-8F28-DFADCCD2806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9264291"/>
                  </p:ext>
                </p:extLst>
              </p:nvPr>
            </p:nvGraphicFramePr>
            <p:xfrm>
              <a:off x="194553" y="4597881"/>
              <a:ext cx="2071755" cy="2071756"/>
            </p:xfrm>
            <a:graphic>
              <a:graphicData uri="http://schemas.microsoft.com/office/drawing/2017/model3d">
                <am3d:model3d>
                  <am3d:spPr>
                    <a:xfrm>
                      <a:off x="0" y="0"/>
                      <a:ext cx="2071755" cy="2071756"/>
                    </a:xfrm>
                    <a:prstGeom prst="rect">
                      <a:avLst/>
                    </a:prstGeom>
                  </am3d:spPr>
                  <am3d:camera>
                    <am3d:pos x="0" y="0" z="8051630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920067" d="1000000"/>
                    <am3d:preTrans dx="19744" dy="-17995985" dz="103"/>
                    <am3d:scale>
                      <am3d:sx n="1000000" d="1000000"/>
                      <am3d:sy n="1000000" d="1000000"/>
                      <am3d:sz n="1000000" d="1000000"/>
                    </am3d:scale>
                    <am3d:rot ax="4191953" ay="-935331" az="-2174462"/>
                    <am3d:postTrans dx="0" dy="0" dz="0"/>
                  </am3d:trans>
                  <am3d:raster rName="Office3DRenderer" rVer="16.0.8326">
                    <am3d:blip/>
                  </am3d:raster>
                  <am3d:objViewport viewportSz="363032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Kiểu 3D 6" descr="The Earth">
                <a:extLst>
                  <a:ext uri="{FF2B5EF4-FFF2-40B4-BE49-F238E27FC236}">
                    <a16:creationId xmlns:a16="http://schemas.microsoft.com/office/drawing/2014/main" id="{BBA11CFB-DAA6-4343-8F28-DFADCCD280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4553" y="4597881"/>
                <a:ext cx="2071755" cy="2071756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/>
          <p:cNvSpPr txBox="1"/>
          <p:nvPr/>
        </p:nvSpPr>
        <p:spPr>
          <a:xfrm>
            <a:off x="1209037" y="1067060"/>
            <a:ext cx="9707880" cy="34163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7. Bản đồ chính trị châu Á, </a:t>
            </a:r>
          </a:p>
          <a:p>
            <a:pPr algn="ctr">
              <a:lnSpc>
                <a:spcPct val="120000"/>
              </a:lnSpc>
            </a:pPr>
            <a:r>
              <a:rPr lang="en-US" sz="6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 khu vực của châu Á </a:t>
            </a:r>
          </a:p>
          <a:p>
            <a:pPr algn="ctr">
              <a:lnSpc>
                <a:spcPct val="120000"/>
              </a:lnSpc>
            </a:pPr>
            <a:r>
              <a:rPr lang="en-US" sz="6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(tiết 4)</a:t>
            </a:r>
          </a:p>
        </p:txBody>
      </p:sp>
    </p:spTree>
    <p:extLst>
      <p:ext uri="{BB962C8B-B14F-4D97-AF65-F5344CB8AC3E}">
        <p14:creationId xmlns:p14="http://schemas.microsoft.com/office/powerpoint/2010/main" val="3284912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76203"/>
            <a:ext cx="12013809" cy="5078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7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7. BẢN ĐỒ CHÍNH TRỊ CHÂU Á, CÁC KHU VỰC CỦA CHÂU Á (tiết 4)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6596" y="751345"/>
            <a:ext cx="4503152" cy="98488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u="sng">
                <a:solidFill>
                  <a:srgbClr val="002060"/>
                </a:solidFill>
                <a:cs typeface="Arial" pitchFamily="34" charset="0"/>
              </a:rPr>
              <a:t>2. Các khu vực thuộc châu Á</a:t>
            </a:r>
          </a:p>
          <a:p>
            <a:r>
              <a:rPr lang="en-US" sz="2900" b="1" i="1" u="sng">
                <a:solidFill>
                  <a:srgbClr val="002060"/>
                </a:solidFill>
                <a:cs typeface="Arial" pitchFamily="34" charset="0"/>
              </a:rPr>
              <a:t>đ. Khu vực Nam  Á</a:t>
            </a:r>
            <a:endParaRPr lang="en-US" sz="2900" u="sng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198551" y="1835252"/>
            <a:ext cx="6032991" cy="155506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 defTabSz="1219170">
              <a:lnSpc>
                <a:spcPct val="130000"/>
              </a:lnSpc>
              <a:defRPr/>
            </a:pPr>
            <a:r>
              <a:rPr lang="en-US" sz="2800" b="1" i="1">
                <a:solidFill>
                  <a:srgbClr val="0000FF"/>
                </a:solidFill>
                <a:cs typeface="Arial" pitchFamily="34" charset="0"/>
              </a:rPr>
              <a:t>    Quan sát H.7.1.SGK, cho biết vị trí của khu vực Nam Á và Đông Nam Á.</a:t>
            </a:r>
            <a:endParaRPr lang="en-US" sz="28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0" y="1389373"/>
            <a:ext cx="1000545" cy="10866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371771" y="6282417"/>
            <a:ext cx="5617029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>
                <a:solidFill>
                  <a:srgbClr val="0000FF"/>
                </a:solidFill>
              </a:rPr>
              <a:t>H.7.1. Bản đồ chính trị châu Á</a:t>
            </a:r>
            <a:endParaRPr lang="en-US" sz="2200">
              <a:solidFill>
                <a:srgbClr val="0000FF"/>
              </a:solidFill>
            </a:endParaRPr>
          </a:p>
        </p:txBody>
      </p:sp>
      <p:pic>
        <p:nvPicPr>
          <p:cNvPr id="11" name="Picture 2" descr="C:\Users\PTS\Desktop\Ảnh\7af0189276b4b9eae0a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6730" y="934259"/>
            <a:ext cx="5613012" cy="533290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7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76203"/>
            <a:ext cx="12013809" cy="5078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7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7. BẢN ĐỒ CHÍNH TRỊ CHÂU Á, CÁC KHU VỰC CỦA CHÂU Á (tiết 4)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198551" y="1821185"/>
            <a:ext cx="6202249" cy="105453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 defTabSz="1219170">
              <a:lnSpc>
                <a:spcPct val="130000"/>
              </a:lnSpc>
              <a:defRPr/>
            </a:pPr>
            <a:r>
              <a:rPr lang="en-US" sz="2800" b="1" i="1">
                <a:solidFill>
                  <a:srgbClr val="0000FF"/>
                </a:solidFill>
                <a:cs typeface="Arial" pitchFamily="34" charset="0"/>
              </a:rPr>
              <a:t>       Hoàn thành bảng kiến thức về đặc điểm tự nhiên khu vực Nam Á</a:t>
            </a:r>
            <a:endParaRPr lang="en-US" sz="28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0" y="1389373"/>
            <a:ext cx="1000545" cy="1086608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61428" y="3082030"/>
          <a:ext cx="5695633" cy="3505200"/>
        </p:xfrm>
        <a:graphic>
          <a:graphicData uri="http://schemas.openxmlformats.org/drawingml/2006/table">
            <a:tbl>
              <a:tblPr/>
              <a:tblGrid>
                <a:gridCol w="2058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6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Yếu tố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Đặc điểm tự nhiên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Lãnh thổ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Địa hình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nb-NO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Khí hậu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Khoáng sản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Sông ngòi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Cảnh quan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76596" y="751345"/>
            <a:ext cx="4503152" cy="98488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u="sng">
                <a:solidFill>
                  <a:srgbClr val="002060"/>
                </a:solidFill>
                <a:cs typeface="Arial" pitchFamily="34" charset="0"/>
              </a:rPr>
              <a:t>2. Các khu vực thuộc châu Á</a:t>
            </a:r>
          </a:p>
          <a:p>
            <a:r>
              <a:rPr lang="en-US" sz="2900" b="1" i="1" u="sng">
                <a:solidFill>
                  <a:srgbClr val="002060"/>
                </a:solidFill>
                <a:cs typeface="Arial" pitchFamily="34" charset="0"/>
              </a:rPr>
              <a:t>đ. Khu vực Nam  Á</a:t>
            </a:r>
            <a:endParaRPr lang="en-US" sz="2900" u="sng"/>
          </a:p>
        </p:txBody>
      </p:sp>
      <p:pic>
        <p:nvPicPr>
          <p:cNvPr id="61442" name="Picture 2" descr="C:\Users\PTS\Desktop\Ảnh\z3579540259742_feaef953b95d54d795acd87127cbcd3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4764" y="886690"/>
            <a:ext cx="5455808" cy="595860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6594765" y="6374782"/>
            <a:ext cx="5463524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>
                <a:solidFill>
                  <a:srgbClr val="0000FF"/>
                </a:solidFill>
              </a:rPr>
              <a:t>H.7,5. Bản đồ tự nhiên khu vực Nam Á</a:t>
            </a:r>
            <a:endParaRPr lang="en-US" sz="22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Grp="1"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278360" imgH="1274040" progId="">
                  <p:embed/>
                </p:oleObj>
              </mc:Choice>
              <mc:Fallback>
                <p:oleObj name="Clip" r:id="rId4" imgW="1278360" imgH="1274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1"/>
                        <a:ext cx="1703917" cy="1274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53551" y="2212144"/>
            <a:ext cx="9664504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>
                <a:solidFill>
                  <a:srgbClr val="0000FF"/>
                </a:solidFill>
              </a:rPr>
              <a:t> Đất nước A-rập Xê-ut thuộc khu vực nào của châu Á?</a:t>
            </a:r>
            <a:endParaRPr lang="vi-VN" sz="3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83680" y="4267201"/>
            <a:ext cx="3967090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Đáp án</a:t>
            </a:r>
            <a:r>
              <a:rPr lang="en-US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Tây Á</a:t>
            </a:r>
            <a:endParaRPr lang="vi-VN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165273" y="1038665"/>
            <a:ext cx="1853777" cy="89078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35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Câu 1</a:t>
            </a:r>
          </a:p>
        </p:txBody>
      </p:sp>
    </p:spTree>
  </p:cSld>
  <p:clrMapOvr>
    <a:masterClrMapping/>
  </p:clrMapOvr>
  <p:transition>
    <p:cover dir="d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76203"/>
            <a:ext cx="12013809" cy="5078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7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7. BẢN ĐỒ CHÍNH TRỊ CHÂU Á, CÁC KHU VỰC CỦA CHÂU Á (tiết 3)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40933" y="1796972"/>
          <a:ext cx="11105940" cy="2358707"/>
        </p:xfrm>
        <a:graphic>
          <a:graphicData uri="http://schemas.openxmlformats.org/drawingml/2006/table">
            <a:tbl>
              <a:tblPr/>
              <a:tblGrid>
                <a:gridCol w="1601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4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9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Yếu tố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Đặc điểm tự nhiên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94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Lãnh thổ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1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53510" y="2381518"/>
            <a:ext cx="8645235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/>
              <a:t>- Giáp biển Ả-rập, vịnh Ben-gan, Ấn Độ Dương.</a:t>
            </a:r>
          </a:p>
          <a:p>
            <a:pPr algn="just">
              <a:lnSpc>
                <a:spcPct val="150000"/>
              </a:lnSpc>
            </a:pPr>
            <a:r>
              <a:rPr lang="en-US" sz="2800" b="1"/>
              <a:t>- Giáp Trung Á, Đông Á, Tây Á, Đông Nam Á.</a:t>
            </a:r>
            <a:endParaRPr lang="en-US" sz="2600" b="1"/>
          </a:p>
        </p:txBody>
      </p:sp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267825" y="2134052"/>
            <a:ext cx="6071358" cy="155506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 defTabSz="1219170">
              <a:lnSpc>
                <a:spcPct val="130000"/>
              </a:lnSpc>
              <a:defRPr/>
            </a:pPr>
            <a:r>
              <a:rPr lang="en-US" sz="2800" b="1" i="1">
                <a:solidFill>
                  <a:srgbClr val="0000FF"/>
                </a:solidFill>
                <a:cs typeface="Arial" pitchFamily="34" charset="0"/>
              </a:rPr>
              <a:t>       Xác định trên H.7.5 SGK các biển và đại dương bao quanh Nam Á; các khu vực tiếp giáp.</a:t>
            </a:r>
            <a:endParaRPr lang="en-US" sz="28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0" y="1605045"/>
            <a:ext cx="1000545" cy="1086608"/>
          </a:xfrm>
          <a:prstGeom prst="rect">
            <a:avLst/>
          </a:prstGeom>
        </p:spPr>
      </p:pic>
      <p:pic>
        <p:nvPicPr>
          <p:cNvPr id="17" name="Picture 2" descr="C:\Users\PTS\Desktop\Ảnh\z3579540259742_feaef953b95d54d795acd87127cbcd3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4764" y="886690"/>
            <a:ext cx="5455808" cy="595860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6594765" y="6374782"/>
            <a:ext cx="5463524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>
                <a:solidFill>
                  <a:srgbClr val="0000FF"/>
                </a:solidFill>
              </a:rPr>
              <a:t>H.7.5. Bản đồ tự nhiên khu vực Nam Á</a:t>
            </a:r>
            <a:endParaRPr lang="en-US" sz="220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6596" y="751345"/>
            <a:ext cx="4503152" cy="98488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u="sng">
                <a:solidFill>
                  <a:srgbClr val="002060"/>
                </a:solidFill>
                <a:cs typeface="Arial" pitchFamily="34" charset="0"/>
              </a:rPr>
              <a:t>2. Các khu vực thuộc châu Á</a:t>
            </a:r>
          </a:p>
          <a:p>
            <a:r>
              <a:rPr lang="en-US" sz="2900" b="1" i="1" u="sng">
                <a:solidFill>
                  <a:srgbClr val="002060"/>
                </a:solidFill>
                <a:cs typeface="Arial" pitchFamily="34" charset="0"/>
              </a:rPr>
              <a:t>đ. Khu vực Nam  Á</a:t>
            </a:r>
            <a:endParaRPr lang="en-US" sz="2900" u="sng"/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76203"/>
            <a:ext cx="12013809" cy="5078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7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7. BẢN ĐỒ CHÍNH TRỊ CHÂU Á, CÁC KHU VỰC CỦA CHÂU Á (tiết 3)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40932" y="1612636"/>
          <a:ext cx="11729395" cy="2785427"/>
        </p:xfrm>
        <a:graphic>
          <a:graphicData uri="http://schemas.openxmlformats.org/drawingml/2006/table">
            <a:tbl>
              <a:tblPr/>
              <a:tblGrid>
                <a:gridCol w="1213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9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Yếu tố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Đặc điểm tự nhiên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94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Địa</a:t>
                      </a:r>
                      <a:r>
                        <a:rPr lang="en-US" sz="2300" baseline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hình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2300" baseline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2300" baseline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40873" y="2184746"/>
            <a:ext cx="10280072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800" b="1"/>
              <a:t>- Miền núi trẻ Hi-ma-lay-a cao và đồ sộ nhất thế giới;</a:t>
            </a:r>
            <a:endParaRPr lang="en-US" sz="2800" b="1"/>
          </a:p>
          <a:p>
            <a:pPr>
              <a:lnSpc>
                <a:spcPct val="150000"/>
              </a:lnSpc>
            </a:pPr>
            <a:r>
              <a:rPr lang="nb-NO" sz="2800" b="1"/>
              <a:t>- Sơn nguyên I-ran và cao nguyên Đê-can;</a:t>
            </a:r>
            <a:endParaRPr lang="en-US" sz="2800" b="1"/>
          </a:p>
          <a:p>
            <a:pPr>
              <a:lnSpc>
                <a:spcPct val="150000"/>
              </a:lnSpc>
            </a:pPr>
            <a:r>
              <a:rPr lang="nb-NO" sz="2800" b="1"/>
              <a:t>- Đồng bằng Ấn - Hằng.</a:t>
            </a:r>
            <a:endParaRPr lang="en-US" sz="2600" b="1"/>
          </a:p>
        </p:txBody>
      </p:sp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198552" y="1939314"/>
            <a:ext cx="6135881" cy="155506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20000"/>
              </a:lnSpc>
            </a:pPr>
            <a:r>
              <a:rPr lang="en-US" sz="2800" b="1" i="1">
                <a:solidFill>
                  <a:srgbClr val="0000FF"/>
                </a:solidFill>
                <a:cs typeface="Arial" pitchFamily="34" charset="0"/>
              </a:rPr>
              <a:t>       Xác định trên H.7.5 SGK dãy </a:t>
            </a:r>
            <a:r>
              <a:rPr lang="nb-NO" sz="2800" b="1" i="1">
                <a:solidFill>
                  <a:srgbClr val="0000FF"/>
                </a:solidFill>
                <a:cs typeface="Arial" pitchFamily="34" charset="0"/>
              </a:rPr>
              <a:t>núi  Hi-ma-lay-a; sơn nguyên I-ran, Đê-can; đồng bằng Ấn - Hằng.</a:t>
            </a:r>
            <a:endParaRPr lang="en-US" sz="28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0" y="1493435"/>
            <a:ext cx="1000545" cy="1086608"/>
          </a:xfrm>
          <a:prstGeom prst="rect">
            <a:avLst/>
          </a:prstGeom>
        </p:spPr>
      </p:pic>
      <p:pic>
        <p:nvPicPr>
          <p:cNvPr id="14" name="Picture 2" descr="C:\Users\PTS\Desktop\Ảnh\z3579540259742_feaef953b95d54d795acd87127cbcd3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4764" y="831270"/>
            <a:ext cx="5455808" cy="595860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6594765" y="6374782"/>
            <a:ext cx="5463524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>
                <a:solidFill>
                  <a:srgbClr val="0000FF"/>
                </a:solidFill>
              </a:rPr>
              <a:t>H.7.5. Bản đồ tự nhiên khu vực Nam Á</a:t>
            </a:r>
            <a:endParaRPr lang="en-US" sz="220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6596" y="668215"/>
            <a:ext cx="4503152" cy="98488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u="sng">
                <a:solidFill>
                  <a:srgbClr val="002060"/>
                </a:solidFill>
                <a:cs typeface="Arial" pitchFamily="34" charset="0"/>
              </a:rPr>
              <a:t>2. Các khu vực thuộc châu Á</a:t>
            </a:r>
          </a:p>
          <a:p>
            <a:r>
              <a:rPr lang="en-US" sz="2900" b="1" i="1" u="sng">
                <a:solidFill>
                  <a:srgbClr val="002060"/>
                </a:solidFill>
                <a:cs typeface="Arial" pitchFamily="34" charset="0"/>
              </a:rPr>
              <a:t>đ. Khu vực Nam  Á</a:t>
            </a:r>
            <a:endParaRPr lang="en-US" sz="2900" u="sng"/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PTS\Desktop\GADT ĐL7 (KNTTCS, kì 1)\35-1634867936-machapucha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91" y="40946"/>
            <a:ext cx="5909481" cy="346653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96471" y="3145205"/>
            <a:ext cx="2380343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</a:rPr>
              <a:t>Đỉnh E-vơ-rét</a:t>
            </a:r>
          </a:p>
        </p:txBody>
      </p:sp>
      <p:pic>
        <p:nvPicPr>
          <p:cNvPr id="13" name="Picture 2" descr="Sông Ấn – Wikipedia tiếng Việt">
            <a:extLst>
              <a:ext uri="{FF2B5EF4-FFF2-40B4-BE49-F238E27FC236}">
                <a16:creationId xmlns:a16="http://schemas.microsoft.com/office/drawing/2014/main" id="{450D0F74-01C7-401B-B38B-8C1C35A68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7" y="3616657"/>
            <a:ext cx="5923129" cy="31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Sông Hằng chuyển màu xanh bất thường, dân Ấn phát hoảng - VietNamNet">
            <a:extLst>
              <a:ext uri="{FF2B5EF4-FFF2-40B4-BE49-F238E27FC236}">
                <a16:creationId xmlns:a16="http://schemas.microsoft.com/office/drawing/2014/main" id="{69C15CD9-E613-46B2-B0F0-686AB1870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902" y="3630304"/>
            <a:ext cx="6018294" cy="315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202304" y="6382722"/>
            <a:ext cx="1965278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</a:rPr>
              <a:t>Sông Hằng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03934" y="6354560"/>
            <a:ext cx="1758396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</a:rPr>
              <a:t>Sông  Ấn</a:t>
            </a:r>
          </a:p>
        </p:txBody>
      </p:sp>
      <p:pic>
        <p:nvPicPr>
          <p:cNvPr id="45063" name="Picture 7" descr="C:\Users\PTS\Desktop\GADT ĐL7 (KNTTCS, kì 1)\280px-Western_Ghats_Gob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6901" y="54592"/>
            <a:ext cx="6036859" cy="3507474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8346573" y="3201529"/>
            <a:ext cx="1654629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</a:rPr>
              <a:t>Dãy Gát Tây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76203"/>
            <a:ext cx="12013809" cy="5078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7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7. BẢN ĐỒ CHÍNH TRỊ CHÂU Á, CÁC KHU VỰC CỦA CHÂU Á (tiết 2)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40932" y="1889736"/>
          <a:ext cx="11757103" cy="2861627"/>
        </p:xfrm>
        <a:graphic>
          <a:graphicData uri="http://schemas.openxmlformats.org/drawingml/2006/table">
            <a:tbl>
              <a:tblPr/>
              <a:tblGrid>
                <a:gridCol w="1283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4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9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Yếu tố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Đặc điểm tự nhiên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94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Khí</a:t>
                      </a:r>
                      <a:r>
                        <a:rPr lang="en-US" sz="2300" baseline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hậu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2300" baseline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2300" baseline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2300" baseline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51709" y="2435342"/>
            <a:ext cx="994756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/>
              <a:t>- Nhiệt đới gió mùa: mùa đông lạnh khô, mùa hè nóng, ẩm.</a:t>
            </a:r>
          </a:p>
          <a:p>
            <a:pPr algn="just">
              <a:lnSpc>
                <a:spcPct val="150000"/>
              </a:lnSpc>
            </a:pPr>
            <a:r>
              <a:rPr lang="en-US" sz="2800" b="1"/>
              <a:t>- Vùng núi khí hậu thay đổi theo độ cao; phía tây nam có khí hậu nhiệt đới khô.</a:t>
            </a:r>
            <a:endParaRPr lang="en-US" sz="2600" b="1"/>
          </a:p>
        </p:txBody>
      </p:sp>
      <p:sp>
        <p:nvSpPr>
          <p:cNvPr id="16" name="Rectangle 15"/>
          <p:cNvSpPr/>
          <p:nvPr/>
        </p:nvSpPr>
        <p:spPr>
          <a:xfrm>
            <a:off x="176596" y="751345"/>
            <a:ext cx="4503152" cy="98488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u="sng">
                <a:solidFill>
                  <a:srgbClr val="002060"/>
                </a:solidFill>
                <a:cs typeface="Arial" pitchFamily="34" charset="0"/>
              </a:rPr>
              <a:t>2. Các khu vực thuộc châu Á</a:t>
            </a:r>
          </a:p>
          <a:p>
            <a:r>
              <a:rPr lang="en-US" sz="2900" b="1" i="1" u="sng">
                <a:solidFill>
                  <a:srgbClr val="002060"/>
                </a:solidFill>
                <a:cs typeface="Arial" pitchFamily="34" charset="0"/>
              </a:rPr>
              <a:t>đ. Khu vực Nam  Á</a:t>
            </a:r>
            <a:endParaRPr lang="en-US" sz="2900" u="sng"/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76203"/>
            <a:ext cx="12013809" cy="5078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7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7. BẢN ĐỒ CHÍNH TRỊ CHÂU Á, CÁC KHU VỰC CỦA CHÂU Á (tiết 2)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40932" y="1777192"/>
          <a:ext cx="11687831" cy="2129091"/>
        </p:xfrm>
        <a:graphic>
          <a:graphicData uri="http://schemas.openxmlformats.org/drawingml/2006/table">
            <a:tbl>
              <a:tblPr/>
              <a:tblGrid>
                <a:gridCol w="1116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1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9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Yếu tố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Đặc điểm tự nhiên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94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Sông</a:t>
                      </a:r>
                      <a:r>
                        <a:rPr lang="en-US" sz="2300" baseline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ngòi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2300" baseline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23833" y="2349302"/>
            <a:ext cx="101892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/>
              <a:t>- Rất phát triển, nguồn nước dồi dào, chế độ nước theo mùa.</a:t>
            </a:r>
          </a:p>
          <a:p>
            <a:pPr algn="just">
              <a:lnSpc>
                <a:spcPct val="150000"/>
              </a:lnSpc>
            </a:pPr>
            <a:r>
              <a:rPr lang="en-US" sz="2800" b="1"/>
              <a:t>- Sông lớn: Ấn, Hằng,...</a:t>
            </a:r>
          </a:p>
        </p:txBody>
      </p:sp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212620" y="2126453"/>
            <a:ext cx="6294000" cy="115991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 defTabSz="1219170">
              <a:lnSpc>
                <a:spcPct val="150000"/>
              </a:lnSpc>
              <a:defRPr/>
            </a:pPr>
            <a:r>
              <a:rPr lang="en-US" sz="2800" b="1" i="1">
                <a:solidFill>
                  <a:srgbClr val="0000FF"/>
                </a:solidFill>
                <a:cs typeface="Arial" pitchFamily="34" charset="0"/>
              </a:rPr>
              <a:t>     Xác định trên H.7.5 SGK sông Ấn, Hằng, Bra-ma-put ở Nam Á.</a:t>
            </a:r>
            <a:endParaRPr lang="en-US" sz="28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0" y="1680574"/>
            <a:ext cx="1000545" cy="1086608"/>
          </a:xfrm>
          <a:prstGeom prst="rect">
            <a:avLst/>
          </a:prstGeom>
        </p:spPr>
      </p:pic>
      <p:pic>
        <p:nvPicPr>
          <p:cNvPr id="14" name="Picture 2" descr="C:\Users\PTS\Desktop\Ảnh\z3579540259742_feaef953b95d54d795acd87127cbcd3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4764" y="886690"/>
            <a:ext cx="5455808" cy="595860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6594765" y="6374782"/>
            <a:ext cx="5463524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>
                <a:solidFill>
                  <a:srgbClr val="0000FF"/>
                </a:solidFill>
              </a:rPr>
              <a:t>H.7,5. Bản đồ tự nhiên khu vực Nam Á</a:t>
            </a:r>
            <a:endParaRPr lang="en-US" sz="220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6596" y="751345"/>
            <a:ext cx="4503152" cy="98488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u="sng">
                <a:solidFill>
                  <a:srgbClr val="002060"/>
                </a:solidFill>
                <a:cs typeface="Arial" pitchFamily="34" charset="0"/>
              </a:rPr>
              <a:t>2. Các khu vực thuộc châu Á</a:t>
            </a:r>
          </a:p>
          <a:p>
            <a:r>
              <a:rPr lang="en-US" sz="2900" b="1" i="1" u="sng">
                <a:solidFill>
                  <a:srgbClr val="002060"/>
                </a:solidFill>
                <a:cs typeface="Arial" pitchFamily="34" charset="0"/>
              </a:rPr>
              <a:t>đ. Khu vực Nam  Á</a:t>
            </a:r>
            <a:endParaRPr lang="en-US" sz="2900" u="sng"/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6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76203"/>
            <a:ext cx="12013809" cy="5078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7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7. BẢN ĐỒ CHÍNH TRỊ CHÂU Á, CÁC KHU VỰC CỦA CHÂU Á (tiết 2)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40932" y="1777192"/>
          <a:ext cx="11729395" cy="1581467"/>
        </p:xfrm>
        <a:graphic>
          <a:graphicData uri="http://schemas.openxmlformats.org/drawingml/2006/table">
            <a:tbl>
              <a:tblPr/>
              <a:tblGrid>
                <a:gridCol w="1574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55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9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Yếu tố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Đặc điểm tự nhiên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94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Khoáng</a:t>
                      </a:r>
                      <a:r>
                        <a:rPr lang="en-US" sz="2300" baseline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sản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873887" y="2349302"/>
            <a:ext cx="100964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/>
              <a:t>- Phong phú: dầu mỏ, khí đốt, than đá, sắt...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6596" y="751345"/>
            <a:ext cx="4503152" cy="98488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u="sng">
                <a:solidFill>
                  <a:srgbClr val="002060"/>
                </a:solidFill>
                <a:cs typeface="Arial" pitchFamily="34" charset="0"/>
              </a:rPr>
              <a:t>2. Các khu vực thuộc châu Á</a:t>
            </a:r>
          </a:p>
          <a:p>
            <a:r>
              <a:rPr lang="en-US" sz="2900" b="1" i="1" u="sng">
                <a:solidFill>
                  <a:srgbClr val="002060"/>
                </a:solidFill>
                <a:cs typeface="Arial" pitchFamily="34" charset="0"/>
              </a:rPr>
              <a:t>đ. Khu vực Nam  Á</a:t>
            </a:r>
            <a:endParaRPr lang="en-US" sz="2900" u="sng"/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76203"/>
            <a:ext cx="12013809" cy="5078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7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7. BẢN ĐỒ CHÍNH TRỊ CHÂU Á, CÁC KHU VỰC CỦA CHÂU Á (tiết 2)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40932" y="1859080"/>
          <a:ext cx="11535432" cy="1657667"/>
        </p:xfrm>
        <a:graphic>
          <a:graphicData uri="http://schemas.openxmlformats.org/drawingml/2006/table">
            <a:tbl>
              <a:tblPr/>
              <a:tblGrid>
                <a:gridCol w="168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0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9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Yếu tố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Đặc điểm tự nhiên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94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Cảnh</a:t>
                      </a:r>
                      <a:r>
                        <a:rPr lang="en-US" sz="2300" baseline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quan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2300" baseline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84727" y="2583595"/>
            <a:ext cx="983321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/>
              <a:t>- Rừng nhiệt đới ẩm, xa van, hoang mạc, cảnh quan núi cao.</a:t>
            </a:r>
          </a:p>
        </p:txBody>
      </p:sp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204171" y="2435883"/>
            <a:ext cx="6182751" cy="134404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 defTabSz="1219170">
              <a:lnSpc>
                <a:spcPct val="130000"/>
              </a:lnSpc>
              <a:defRPr/>
            </a:pPr>
            <a:r>
              <a:rPr lang="en-US" sz="2800" b="1" i="1">
                <a:solidFill>
                  <a:srgbClr val="0000FF"/>
                </a:solidFill>
                <a:cs typeface="Arial" pitchFamily="34" charset="0"/>
              </a:rPr>
              <a:t>     Giải thích về sự hình thành hoang mạc Muối Lớn và Tha ở Nam Á.</a:t>
            </a:r>
            <a:endParaRPr lang="en-US" sz="28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-27733" y="1785288"/>
            <a:ext cx="1000545" cy="108660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6596" y="751345"/>
            <a:ext cx="4503152" cy="98488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u="sng">
                <a:solidFill>
                  <a:srgbClr val="002060"/>
                </a:solidFill>
                <a:cs typeface="Arial" pitchFamily="34" charset="0"/>
              </a:rPr>
              <a:t>2. Các khu vực thuộc châu Á</a:t>
            </a:r>
          </a:p>
          <a:p>
            <a:r>
              <a:rPr lang="en-US" sz="2900" b="1" i="1" u="sng">
                <a:solidFill>
                  <a:srgbClr val="002060"/>
                </a:solidFill>
                <a:cs typeface="Arial" pitchFamily="34" charset="0"/>
              </a:rPr>
              <a:t>đ. Khu vực Nam  Á</a:t>
            </a:r>
            <a:endParaRPr lang="en-US" sz="2900" u="sng"/>
          </a:p>
        </p:txBody>
      </p:sp>
      <p:pic>
        <p:nvPicPr>
          <p:cNvPr id="22" name="Picture 2" descr="C:\Users\PTS\Desktop\Ảnh\z3579540259742_feaef953b95d54d795acd87127cbcd3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4764" y="886690"/>
            <a:ext cx="5455808" cy="595860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23" name="Rectangle 22"/>
          <p:cNvSpPr/>
          <p:nvPr/>
        </p:nvSpPr>
        <p:spPr>
          <a:xfrm>
            <a:off x="6594765" y="6374782"/>
            <a:ext cx="5463524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>
                <a:solidFill>
                  <a:srgbClr val="0000FF"/>
                </a:solidFill>
              </a:rPr>
              <a:t>H.7.5. Bản đồ tự nhiên khu vực Nam Á</a:t>
            </a:r>
            <a:endParaRPr lang="en-US" sz="22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8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PTS\Desktop\GADT ĐL7 (KNTTCS, kì 1)\SL_Sinharaja_Forest_asv2020-01_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44" y="40944"/>
            <a:ext cx="6045958" cy="38077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982637" y="3445461"/>
            <a:ext cx="3685762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0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Rừng mưa Sinhajara </a:t>
            </a:r>
            <a:r>
              <a:rPr lang="en-US" sz="20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(Xri Lan-ca)</a:t>
            </a:r>
          </a:p>
        </p:txBody>
      </p:sp>
      <p:pic>
        <p:nvPicPr>
          <p:cNvPr id="1026" name="Picture 2" descr="C:\Users\PTS\Desktop\GADT ĐL7 (KNTTCS, kì 1)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1493" y="27296"/>
            <a:ext cx="5964074" cy="38486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Users\PTS\Desktop\GADT ĐL7 (KNTTCS, kì 1)\download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7845" y="3927783"/>
            <a:ext cx="5986324" cy="28756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 descr="C:\Users\PTS\Desktop\GADT ĐL7 (KNTTCS, kì 1)\download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44" y="3903260"/>
            <a:ext cx="6032310" cy="29137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1037230" y="6395505"/>
            <a:ext cx="3057098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</a:rPr>
              <a:t>Mùa hè khô hạn ở Nam Á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01804" y="3460841"/>
            <a:ext cx="3848668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</a:rPr>
              <a:t>Cảnh quan xa van trên SN Đê-can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0167" y="6382722"/>
            <a:ext cx="3057098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</a:rPr>
              <a:t>Mùa đông ở Ladak (Ấn Độ)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76203"/>
            <a:ext cx="12013809" cy="5078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7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7. BẢN ĐỒ CHÍNH TRỊ CHÂU Á, CÁC KHU VỰC CỦA CHÂU Á (tiết 4)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198551" y="1821185"/>
            <a:ext cx="5555135" cy="105453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 defTabSz="1219170">
              <a:lnSpc>
                <a:spcPct val="130000"/>
              </a:lnSpc>
              <a:defRPr/>
            </a:pPr>
            <a:r>
              <a:rPr lang="en-US" sz="2800" b="1" i="1">
                <a:solidFill>
                  <a:srgbClr val="0000FF"/>
                </a:solidFill>
                <a:cs typeface="Arial" pitchFamily="34" charset="0"/>
              </a:rPr>
              <a:t>       Hoàn thành bảng kiến thức về đặc điểm tự nhiên Đông Nam Á.</a:t>
            </a:r>
            <a:endParaRPr lang="en-US" sz="28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0" y="1389373"/>
            <a:ext cx="1000545" cy="1086608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61429" y="3082030"/>
          <a:ext cx="5107851" cy="3505200"/>
        </p:xfrm>
        <a:graphic>
          <a:graphicData uri="http://schemas.openxmlformats.org/drawingml/2006/table">
            <a:tbl>
              <a:tblPr/>
              <a:tblGrid>
                <a:gridCol w="1846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1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Yếu tố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Đặc điểm tự nhiên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Lãnh thổ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Địa hình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nb-NO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Khí hậu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Khoáng sản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Sông ngòi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Cảnh quan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76596" y="751345"/>
            <a:ext cx="4503152" cy="98488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u="sng">
                <a:solidFill>
                  <a:srgbClr val="002060"/>
                </a:solidFill>
                <a:cs typeface="Arial" pitchFamily="34" charset="0"/>
              </a:rPr>
              <a:t>2. Các khu vực thuộc châu Á</a:t>
            </a:r>
          </a:p>
          <a:p>
            <a:r>
              <a:rPr lang="en-US" sz="2900" b="1" i="1" u="sng">
                <a:solidFill>
                  <a:srgbClr val="002060"/>
                </a:solidFill>
                <a:cs typeface="Arial" pitchFamily="34" charset="0"/>
              </a:rPr>
              <a:t>e. Khu vực Đông Nam  Á</a:t>
            </a:r>
            <a:endParaRPr lang="en-US" sz="2900" u="sng"/>
          </a:p>
        </p:txBody>
      </p:sp>
      <p:pic>
        <p:nvPicPr>
          <p:cNvPr id="62466" name="Picture 2" descr="C:\Users\PTS\Desktop\Ảnh\z3579561425068_e29f88e18a20bfcc544167fb48da478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4327" y="955964"/>
            <a:ext cx="6192978" cy="541711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5908218" y="6360927"/>
            <a:ext cx="6164777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>
                <a:solidFill>
                  <a:srgbClr val="0000FF"/>
                </a:solidFill>
              </a:rPr>
              <a:t>H.7. Bản đồ tự nhiên khu vực Đông Nam Á</a:t>
            </a:r>
            <a:endParaRPr lang="en-US" sz="22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76203"/>
            <a:ext cx="12013809" cy="5078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7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7. BẢN ĐỒ CHÍNH TRỊ CHÂU Á, CÁC KHU VỰC CỦA CHÂU Á (tiết 4)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40933" y="1796972"/>
          <a:ext cx="5397867" cy="1787359"/>
        </p:xfrm>
        <a:graphic>
          <a:graphicData uri="http://schemas.openxmlformats.org/drawingml/2006/table">
            <a:tbl>
              <a:tblPr/>
              <a:tblGrid>
                <a:gridCol w="1082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5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7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Yếu tố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Đặc điểm tự nhiên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94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Lãnh thổ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1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327264" y="2465926"/>
            <a:ext cx="4269972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/>
              <a:t>- Gồm hai bộ phận: phần đất liền và các quần đảo.</a:t>
            </a:r>
            <a:endParaRPr lang="en-US" sz="2600" b="1"/>
          </a:p>
        </p:txBody>
      </p:sp>
      <p:sp>
        <p:nvSpPr>
          <p:cNvPr id="21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170416" y="4738705"/>
            <a:ext cx="5551512" cy="155506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 defTabSz="1219170">
              <a:lnSpc>
                <a:spcPct val="130000"/>
              </a:lnSpc>
              <a:defRPr/>
            </a:pPr>
            <a:r>
              <a:rPr lang="en-US" sz="2600" b="1" i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2800" b="1" i="1">
                <a:solidFill>
                  <a:srgbClr val="0000FF"/>
                </a:solidFill>
                <a:cs typeface="Arial" pitchFamily="34" charset="0"/>
              </a:rPr>
              <a:t>Xác định trên H.7 SGK các biển và đại dương, hai bộ phận của Đông Nam Á.</a:t>
            </a:r>
            <a:endParaRPr lang="en-US" sz="28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-28136" y="4292826"/>
            <a:ext cx="1000545" cy="108660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6596" y="751345"/>
            <a:ext cx="4503152" cy="98488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u="sng">
                <a:solidFill>
                  <a:srgbClr val="002060"/>
                </a:solidFill>
                <a:cs typeface="Arial" pitchFamily="34" charset="0"/>
              </a:rPr>
              <a:t>2. Các khu vực thuộc châu Á</a:t>
            </a:r>
          </a:p>
          <a:p>
            <a:r>
              <a:rPr lang="en-US" sz="2900" b="1" i="1" u="sng">
                <a:solidFill>
                  <a:srgbClr val="002060"/>
                </a:solidFill>
                <a:cs typeface="Arial" pitchFamily="34" charset="0"/>
              </a:rPr>
              <a:t>e. Khu vực Đông Nam  Á</a:t>
            </a:r>
            <a:endParaRPr lang="en-US" sz="2900" u="sng"/>
          </a:p>
        </p:txBody>
      </p:sp>
      <p:pic>
        <p:nvPicPr>
          <p:cNvPr id="12" name="Picture 2" descr="C:\Users\PTS\Desktop\Ảnh\z3579561425068_e29f88e18a20bfcc544167fb48da478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4327" y="955964"/>
            <a:ext cx="6192978" cy="541711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5908218" y="6360927"/>
            <a:ext cx="6164777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>
                <a:solidFill>
                  <a:srgbClr val="0000FF"/>
                </a:solidFill>
              </a:rPr>
              <a:t>H.7. Bản đồ tự nhiên khu vực Đông Nam Á</a:t>
            </a:r>
            <a:endParaRPr lang="en-US" sz="22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Grp="1"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278360" imgH="1274040" progId="">
                  <p:embed/>
                </p:oleObj>
              </mc:Choice>
              <mc:Fallback>
                <p:oleObj name="Clip" r:id="rId4" imgW="1278360" imgH="1274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1"/>
                        <a:ext cx="1703917" cy="1274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55076" y="2252003"/>
            <a:ext cx="10747718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>
                <a:solidFill>
                  <a:srgbClr val="0000FF"/>
                </a:solidFill>
              </a:rPr>
              <a:t>Đồng bằng có diện tích rộng lớn nhất  khu vực Đông Á có tên là gì? </a:t>
            </a:r>
            <a:endParaRPr lang="vi-VN" sz="3000" b="1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28603" y="3953023"/>
            <a:ext cx="5811522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Đáp án</a:t>
            </a:r>
            <a:r>
              <a:rPr lang="en-US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Đồng bằng Hoa Trung</a:t>
            </a:r>
            <a:endParaRPr lang="vi-VN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012873" y="886265"/>
            <a:ext cx="1853777" cy="89078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35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Câu 2</a:t>
            </a:r>
          </a:p>
        </p:txBody>
      </p:sp>
    </p:spTree>
  </p:cSld>
  <p:clrMapOvr>
    <a:masterClrMapping/>
  </p:clrMapOvr>
  <p:transition>
    <p:cover dir="d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76203"/>
            <a:ext cx="12013809" cy="5078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7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7. BẢN ĐỒ CHÍNH TRỊ CHÂU Á, CÁC KHU VỰC CỦA CHÂU Á (tiết 4)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71659" y="1824682"/>
          <a:ext cx="5550266" cy="4126699"/>
        </p:xfrm>
        <a:graphic>
          <a:graphicData uri="http://schemas.openxmlformats.org/drawingml/2006/table">
            <a:tbl>
              <a:tblPr/>
              <a:tblGrid>
                <a:gridCol w="1049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1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7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Yếu tố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Đặc điểm tự nhiên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94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Địa</a:t>
                      </a:r>
                      <a:r>
                        <a:rPr lang="en-US" sz="2300" baseline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hình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20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1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354762" y="2493636"/>
            <a:ext cx="42286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/>
              <a:t>- Phần đất liền: </a:t>
            </a:r>
            <a:endParaRPr lang="en-US" sz="2800" b="1"/>
          </a:p>
          <a:p>
            <a:pPr algn="just"/>
            <a:r>
              <a:rPr lang="nb-NO" sz="2800" b="1"/>
              <a:t>+ Các dãy núi bao quanh những cao nguyên thấp.</a:t>
            </a:r>
          </a:p>
          <a:p>
            <a:pPr algn="just"/>
            <a:r>
              <a:rPr lang="nb-NO" sz="2800" b="1"/>
              <a:t>+ Đồng bằng phù sa ở ven biển và hạ lưu sông.</a:t>
            </a:r>
          </a:p>
          <a:p>
            <a:pPr algn="just"/>
            <a:r>
              <a:rPr lang="nb-NO" sz="2800" b="1"/>
              <a:t>- Các quần đảo: thường xuyên có động đất và núi lửa.</a:t>
            </a:r>
            <a:endParaRPr lang="en-US" sz="2600" b="1"/>
          </a:p>
        </p:txBody>
      </p:sp>
      <p:sp>
        <p:nvSpPr>
          <p:cNvPr id="21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92516" y="1997588"/>
            <a:ext cx="5315557" cy="155506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 defTabSz="1219170">
              <a:lnSpc>
                <a:spcPct val="130000"/>
              </a:lnSpc>
              <a:defRPr/>
            </a:pPr>
            <a:r>
              <a:rPr lang="en-US" sz="2600" b="1" i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2800" b="1" i="1">
                <a:solidFill>
                  <a:srgbClr val="0000FF"/>
                </a:solidFill>
                <a:cs typeface="Arial" pitchFamily="34" charset="0"/>
              </a:rPr>
              <a:t>Xác định trên H.7 SGK các dãy núi, đồng bằng, cao nguyên ở Đông Nam Á.</a:t>
            </a:r>
            <a:endParaRPr lang="en-US" sz="28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3964" y="1551709"/>
            <a:ext cx="1000545" cy="108660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6596" y="751345"/>
            <a:ext cx="4503152" cy="98488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u="sng">
                <a:solidFill>
                  <a:srgbClr val="002060"/>
                </a:solidFill>
                <a:cs typeface="Arial" pitchFamily="34" charset="0"/>
              </a:rPr>
              <a:t>2. Các khu vực thuộc châu Á</a:t>
            </a:r>
          </a:p>
          <a:p>
            <a:r>
              <a:rPr lang="en-US" sz="2900" b="1" i="1" u="sng">
                <a:solidFill>
                  <a:srgbClr val="002060"/>
                </a:solidFill>
                <a:cs typeface="Arial" pitchFamily="34" charset="0"/>
              </a:rPr>
              <a:t>e. Khu vực Đông Nam  Á</a:t>
            </a:r>
            <a:endParaRPr lang="en-US" sz="2900" u="sng"/>
          </a:p>
        </p:txBody>
      </p:sp>
      <p:pic>
        <p:nvPicPr>
          <p:cNvPr id="12" name="Picture 2" descr="C:\Users\PTS\Desktop\Ảnh\z3579561425068_e29f88e18a20bfcc544167fb48da478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4327" y="955964"/>
            <a:ext cx="6192978" cy="541711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5908218" y="6360927"/>
            <a:ext cx="6164777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>
                <a:solidFill>
                  <a:srgbClr val="0000FF"/>
                </a:solidFill>
              </a:rPr>
              <a:t>H.7. Bản đồ tự nhiên khu vực Đông Nam Á</a:t>
            </a:r>
            <a:endParaRPr lang="en-US" sz="22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6802" name="Picture 2" descr="C:\Users\PTS\Desktop\GADT ĐL7 (KNTTCS, kì 1)\30-1631781549-day-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32" y="42863"/>
            <a:ext cx="5649181" cy="3171823"/>
          </a:xfrm>
          <a:prstGeom prst="rect">
            <a:avLst/>
          </a:prstGeom>
          <a:noFill/>
        </p:spPr>
      </p:pic>
      <p:pic>
        <p:nvPicPr>
          <p:cNvPr id="76803" name="Picture 3" descr="C:\Users\PTS\Desktop\GADT ĐL7 (KNTTCS, kì 1)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5014" y="57152"/>
            <a:ext cx="6305548" cy="3226272"/>
          </a:xfrm>
          <a:prstGeom prst="rect">
            <a:avLst/>
          </a:prstGeom>
          <a:noFill/>
        </p:spPr>
      </p:pic>
      <p:pic>
        <p:nvPicPr>
          <p:cNvPr id="76804" name="Picture 4" descr="C:\Users\PTS\Desktop\GADT ĐL7 (KNTTCS, kì 1)\may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5" y="3343274"/>
            <a:ext cx="5663220" cy="3428997"/>
          </a:xfrm>
          <a:prstGeom prst="rect">
            <a:avLst/>
          </a:prstGeom>
          <a:noFill/>
        </p:spPr>
      </p:pic>
      <p:pic>
        <p:nvPicPr>
          <p:cNvPr id="76805" name="Picture 5" descr="C:\Users\PTS\Desktop\GADT ĐL7 (KNTTCS, kì 1)\images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00723" y="3328988"/>
            <a:ext cx="6334125" cy="3428996"/>
          </a:xfrm>
          <a:prstGeom prst="rect">
            <a:avLst/>
          </a:prstGeom>
          <a:noFill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FA7C1A-968F-42A8-B03F-BD76B04226D3}"/>
              </a:ext>
            </a:extLst>
          </p:cNvPr>
          <p:cNvSpPr txBox="1"/>
          <p:nvPr/>
        </p:nvSpPr>
        <p:spPr>
          <a:xfrm>
            <a:off x="5929306" y="2859814"/>
            <a:ext cx="6062661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 hình các-xtơ độc đáo (Phong Nha - Kẻ Bàng)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FA7C1A-968F-42A8-B03F-BD76B04226D3}"/>
              </a:ext>
            </a:extLst>
          </p:cNvPr>
          <p:cNvSpPr txBox="1"/>
          <p:nvPr/>
        </p:nvSpPr>
        <p:spPr>
          <a:xfrm>
            <a:off x="6315084" y="6352566"/>
            <a:ext cx="5138087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 lửa Bromo  (In-đô-nê-xi-a)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49208E-29EC-4CB8-884A-DADD704C06AD}"/>
              </a:ext>
            </a:extLst>
          </p:cNvPr>
          <p:cNvSpPr txBox="1"/>
          <p:nvPr/>
        </p:nvSpPr>
        <p:spPr>
          <a:xfrm>
            <a:off x="228600" y="6360143"/>
            <a:ext cx="5057775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 bằng sông Mê-nam (Thái Lan)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49208E-29EC-4CB8-884A-DADD704C06AD}"/>
              </a:ext>
            </a:extLst>
          </p:cNvPr>
          <p:cNvSpPr txBox="1"/>
          <p:nvPr/>
        </p:nvSpPr>
        <p:spPr>
          <a:xfrm>
            <a:off x="738520" y="2814638"/>
            <a:ext cx="417638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ãy </a:t>
            </a:r>
            <a:r>
              <a:rPr lang="vi-VN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Sơn</a:t>
            </a:r>
            <a:r>
              <a:rPr lang="en-US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hùng vĩ</a:t>
            </a:r>
          </a:p>
        </p:txBody>
      </p:sp>
    </p:spTree>
    <p:extLst>
      <p:ext uri="{BB962C8B-B14F-4D97-AF65-F5344CB8AC3E}">
        <p14:creationId xmlns:p14="http://schemas.microsoft.com/office/powerpoint/2010/main" val="252679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15" grpId="0" animBg="1"/>
      <p:bldP spid="20" grpId="0" animBg="1"/>
      <p:bldP spid="21" grpId="0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76203"/>
            <a:ext cx="12013809" cy="5078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7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7. BẢN ĐỒ CHÍNH TRỊ CHÂU Á, CÁC KHU VỰC CỦA CHÂU Á (tiết 4)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40934" y="1796972"/>
          <a:ext cx="5384012" cy="3406140"/>
        </p:xfrm>
        <a:graphic>
          <a:graphicData uri="http://schemas.openxmlformats.org/drawingml/2006/table">
            <a:tbl>
              <a:tblPr/>
              <a:tblGrid>
                <a:gridCol w="1020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3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7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Yếu tố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Đặc điểm tự nhiên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94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Khí</a:t>
                      </a:r>
                      <a:r>
                        <a:rPr lang="en-US" sz="2300" baseline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hậu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1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313421" y="2839991"/>
            <a:ext cx="4269962" cy="228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/>
              <a:t>- Xích đạo, cận Xích đạo và nhiệt đới ẩm gió mùa.</a:t>
            </a:r>
          </a:p>
          <a:p>
            <a:pPr algn="just">
              <a:lnSpc>
                <a:spcPct val="130000"/>
              </a:lnSpc>
            </a:pPr>
            <a:r>
              <a:rPr lang="en-US" sz="2800" b="1"/>
              <a:t>- Có nhiều cơn bão nhiệt đới.</a:t>
            </a:r>
            <a:endParaRPr lang="en-US" sz="2600" b="1"/>
          </a:p>
        </p:txBody>
      </p:sp>
      <p:sp>
        <p:nvSpPr>
          <p:cNvPr id="10" name="Rectangle 9"/>
          <p:cNvSpPr/>
          <p:nvPr/>
        </p:nvSpPr>
        <p:spPr>
          <a:xfrm>
            <a:off x="176596" y="751345"/>
            <a:ext cx="4503152" cy="98488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u="sng">
                <a:solidFill>
                  <a:srgbClr val="002060"/>
                </a:solidFill>
                <a:cs typeface="Arial" pitchFamily="34" charset="0"/>
              </a:rPr>
              <a:t>2. Các khu vực thuộc châu Á</a:t>
            </a:r>
          </a:p>
          <a:p>
            <a:r>
              <a:rPr lang="en-US" sz="2900" b="1" i="1" u="sng">
                <a:solidFill>
                  <a:srgbClr val="002060"/>
                </a:solidFill>
                <a:cs typeface="Arial" pitchFamily="34" charset="0"/>
              </a:rPr>
              <a:t>e. Khu vực Đông Nam  Á</a:t>
            </a:r>
            <a:endParaRPr lang="en-US" sz="2900" u="sng"/>
          </a:p>
        </p:txBody>
      </p:sp>
      <p:pic>
        <p:nvPicPr>
          <p:cNvPr id="11" name="Picture 2" descr="C:\Users\PTS\Desktop\Ảnh\z3579561425068_e29f88e18a20bfcc544167fb48da478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4327" y="955964"/>
            <a:ext cx="6192978" cy="541711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5846619" y="6360927"/>
            <a:ext cx="6240231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>
                <a:solidFill>
                  <a:srgbClr val="0000FF"/>
                </a:solidFill>
              </a:rPr>
              <a:t>H.7. Bản đồ tự nhiên khu vực Đông Nam Á</a:t>
            </a:r>
            <a:endParaRPr lang="en-US" sz="22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7826" name="Picture 2" descr="C:\Users\PTS\Desktop\GADT ĐL7 (KNTTCS, kì 1)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65" y="55420"/>
            <a:ext cx="5763490" cy="32281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7827" name="Picture 3" descr="C:\Users\PTS\Desktop\GADT ĐL7 (KNTTCS, kì 1)\bao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745" y="55420"/>
            <a:ext cx="6192980" cy="32558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7828" name="Picture 4" descr="C:\Users\PTS\Desktop\GADT ĐL7 (KNTTCS, kì 1)\download (1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420" y="3408218"/>
            <a:ext cx="5749634" cy="33562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7829" name="Picture 5" descr="C:\Users\PTS\Desktop\GADT ĐL7 (KNTTCS, kì 1)\ttxvn-lu_lu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15415" y="3393069"/>
            <a:ext cx="6192980" cy="33527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0FA7C1A-968F-42A8-B03F-BD76B04226D3}"/>
              </a:ext>
            </a:extLst>
          </p:cNvPr>
          <p:cNvSpPr txBox="1"/>
          <p:nvPr/>
        </p:nvSpPr>
        <p:spPr>
          <a:xfrm>
            <a:off x="7301345" y="2859814"/>
            <a:ext cx="3740728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Bão đổ bộ vào đất liền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49208E-29EC-4CB8-884A-DADD704C06AD}"/>
              </a:ext>
            </a:extLst>
          </p:cNvPr>
          <p:cNvSpPr txBox="1"/>
          <p:nvPr/>
        </p:nvSpPr>
        <p:spPr>
          <a:xfrm>
            <a:off x="738520" y="2883913"/>
            <a:ext cx="417638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 đông lạnh giá ở ĐNA lục địa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49208E-29EC-4CB8-884A-DADD704C06AD}"/>
              </a:ext>
            </a:extLst>
          </p:cNvPr>
          <p:cNvSpPr txBox="1"/>
          <p:nvPr/>
        </p:nvSpPr>
        <p:spPr>
          <a:xfrm>
            <a:off x="1357745" y="6360143"/>
            <a:ext cx="2452256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 hè oi ả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FA7C1A-968F-42A8-B03F-BD76B04226D3}"/>
              </a:ext>
            </a:extLst>
          </p:cNvPr>
          <p:cNvSpPr txBox="1"/>
          <p:nvPr/>
        </p:nvSpPr>
        <p:spPr>
          <a:xfrm>
            <a:off x="7232073" y="6352566"/>
            <a:ext cx="3408218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 lũ ở In-đô-nê-xi-a</a:t>
            </a:r>
          </a:p>
        </p:txBody>
      </p:sp>
    </p:spTree>
    <p:extLst>
      <p:ext uri="{BB962C8B-B14F-4D97-AF65-F5344CB8AC3E}">
        <p14:creationId xmlns:p14="http://schemas.microsoft.com/office/powerpoint/2010/main" val="252679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76203"/>
            <a:ext cx="12013809" cy="5078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7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7. BẢN ĐỒ CHÍNH TRỊ CHÂU Á, CÁC KHU VỰC CỦA CHÂU Á (tiết 4)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40934" y="1796972"/>
          <a:ext cx="5467140" cy="2386990"/>
        </p:xfrm>
        <a:graphic>
          <a:graphicData uri="http://schemas.openxmlformats.org/drawingml/2006/table">
            <a:tbl>
              <a:tblPr/>
              <a:tblGrid>
                <a:gridCol w="1186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1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7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Yếu tố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Đặc điểm tự nhiên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94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Khoáng</a:t>
                      </a:r>
                      <a:r>
                        <a:rPr lang="en-US" sz="2300" baseline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sản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1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438104" y="2465926"/>
            <a:ext cx="4256107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/>
              <a:t>- Phong phú: dầu mỏ, thiếc, than đá, sắt...</a:t>
            </a:r>
            <a:endParaRPr lang="en-US" sz="2600" b="1"/>
          </a:p>
        </p:txBody>
      </p:sp>
      <p:sp>
        <p:nvSpPr>
          <p:cNvPr id="21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170416" y="4738705"/>
            <a:ext cx="5551512" cy="155506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 defTabSz="1219170">
              <a:lnSpc>
                <a:spcPct val="130000"/>
              </a:lnSpc>
              <a:defRPr/>
            </a:pPr>
            <a:r>
              <a:rPr lang="en-US" sz="2600" b="1" i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2800" b="1" i="1">
                <a:solidFill>
                  <a:srgbClr val="0000FF"/>
                </a:solidFill>
                <a:cs typeface="Arial" pitchFamily="34" charset="0"/>
              </a:rPr>
              <a:t>Xác định trên H.7.6 SGK các mỏ dầu, khí đốt, than đá, sắt của Đông Nam Á.</a:t>
            </a:r>
            <a:endParaRPr lang="en-US" sz="28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-28136" y="4292826"/>
            <a:ext cx="1000545" cy="108660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6596" y="751345"/>
            <a:ext cx="4503152" cy="98488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u="sng">
                <a:solidFill>
                  <a:srgbClr val="002060"/>
                </a:solidFill>
                <a:cs typeface="Arial" pitchFamily="34" charset="0"/>
              </a:rPr>
              <a:t>2. Các khu vực thuộc châu Á</a:t>
            </a:r>
          </a:p>
          <a:p>
            <a:r>
              <a:rPr lang="en-US" sz="2900" b="1" i="1" u="sng">
                <a:solidFill>
                  <a:srgbClr val="002060"/>
                </a:solidFill>
                <a:cs typeface="Arial" pitchFamily="34" charset="0"/>
              </a:rPr>
              <a:t>e. Khu vực Đông Nam  Á</a:t>
            </a:r>
            <a:endParaRPr lang="en-US" sz="2900" u="sng"/>
          </a:p>
        </p:txBody>
      </p:sp>
      <p:pic>
        <p:nvPicPr>
          <p:cNvPr id="12" name="Picture 2" descr="C:\Users\PTS\Desktop\Ảnh\z3579561425068_e29f88e18a20bfcc544167fb48da478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4327" y="955964"/>
            <a:ext cx="6192978" cy="541711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5908218" y="6360927"/>
            <a:ext cx="6164777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>
                <a:solidFill>
                  <a:srgbClr val="0000FF"/>
                </a:solidFill>
              </a:rPr>
              <a:t>H.7.6. Bản đồ tự nhiên khu vực Đông Nam Á</a:t>
            </a:r>
            <a:endParaRPr lang="en-US" sz="22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76203"/>
            <a:ext cx="12013809" cy="5078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7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7. BẢN ĐỒ CHÍNH TRỊ CHÂU Á, CÁC KHU VỰC CỦA CHÂU Á (tiết 4)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40933" y="1796972"/>
          <a:ext cx="5550267" cy="2988970"/>
        </p:xfrm>
        <a:graphic>
          <a:graphicData uri="http://schemas.openxmlformats.org/drawingml/2006/table">
            <a:tbl>
              <a:tblPr/>
              <a:tblGrid>
                <a:gridCol w="953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6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7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Yếu tố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Đặc điểm tự nhiên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94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Sông</a:t>
                      </a:r>
                      <a:r>
                        <a:rPr lang="en-US" sz="2300" baseline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ngòi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2300" baseline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2300" baseline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1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327264" y="2465926"/>
            <a:ext cx="43392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/>
              <a:t>- Dày đặc, chế độ nước theo mùa.</a:t>
            </a:r>
          </a:p>
          <a:p>
            <a:pPr algn="just"/>
            <a:r>
              <a:rPr lang="en-US" sz="2800" b="1"/>
              <a:t>- Sông lớn: Mê Công, Mê-nam, Sông Hồng...</a:t>
            </a:r>
          </a:p>
          <a:p>
            <a:pPr algn="just"/>
            <a:r>
              <a:rPr lang="en-US" sz="2800" b="1"/>
              <a:t>- Biển Hồ là hồ nước ngọt lớn nhất Đông Nam Á.</a:t>
            </a:r>
            <a:endParaRPr lang="en-US" sz="2600" b="1"/>
          </a:p>
        </p:txBody>
      </p:sp>
      <p:sp>
        <p:nvSpPr>
          <p:cNvPr id="21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170415" y="5337665"/>
            <a:ext cx="5426821" cy="155506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 defTabSz="1219170">
              <a:lnSpc>
                <a:spcPct val="130000"/>
              </a:lnSpc>
              <a:defRPr/>
            </a:pPr>
            <a:r>
              <a:rPr lang="en-US" sz="2600" b="1" i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2800" b="1" i="1">
                <a:solidFill>
                  <a:srgbClr val="0000FF"/>
                </a:solidFill>
                <a:cs typeface="Arial" pitchFamily="34" charset="0"/>
              </a:rPr>
              <a:t>Xác định trên H.7.6 SGK các dòng sông Mê Công, Mê-nam, Sông Hồng, Xa-lu-en...</a:t>
            </a:r>
            <a:endParaRPr lang="en-US" sz="28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-28136" y="4891786"/>
            <a:ext cx="1000545" cy="108660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6596" y="751345"/>
            <a:ext cx="4503152" cy="98488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u="sng">
                <a:solidFill>
                  <a:srgbClr val="002060"/>
                </a:solidFill>
                <a:cs typeface="Arial" pitchFamily="34" charset="0"/>
              </a:rPr>
              <a:t>2. Các khu vực thuộc châu Á</a:t>
            </a:r>
          </a:p>
          <a:p>
            <a:r>
              <a:rPr lang="en-US" sz="2900" b="1" i="1" u="sng">
                <a:solidFill>
                  <a:srgbClr val="002060"/>
                </a:solidFill>
                <a:cs typeface="Arial" pitchFamily="34" charset="0"/>
              </a:rPr>
              <a:t>e. Khu vực Đông Nam  Á</a:t>
            </a:r>
            <a:endParaRPr lang="en-US" sz="2900" u="sng"/>
          </a:p>
        </p:txBody>
      </p:sp>
      <p:pic>
        <p:nvPicPr>
          <p:cNvPr id="12" name="Picture 2" descr="C:\Users\PTS\Desktop\Ảnh\z3579561425068_e29f88e18a20bfcc544167fb48da478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4327" y="955964"/>
            <a:ext cx="6192978" cy="541711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5908218" y="6360927"/>
            <a:ext cx="6164777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>
                <a:solidFill>
                  <a:srgbClr val="0000FF"/>
                </a:solidFill>
              </a:rPr>
              <a:t>H.7. Bản đồ tự nhiên khu vực Đông Nam Á</a:t>
            </a:r>
            <a:endParaRPr lang="en-US" sz="22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76203"/>
            <a:ext cx="12013809" cy="5078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7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7. BẢN ĐỒ CHÍNH TRỊ CHÂU Á, CÁC KHU VỰC CỦA CHÂU Á (tiết 4)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40933" y="1796972"/>
          <a:ext cx="6258341" cy="1792630"/>
        </p:xfrm>
        <a:graphic>
          <a:graphicData uri="http://schemas.openxmlformats.org/drawingml/2006/table">
            <a:tbl>
              <a:tblPr/>
              <a:tblGrid>
                <a:gridCol w="1425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3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7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Yếu tố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Đặc điểm tự nhiên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94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Cảnh</a:t>
                      </a:r>
                      <a:r>
                        <a:rPr lang="en-US" sz="2300" baseline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quan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2000" baseline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1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645929" y="2465926"/>
            <a:ext cx="4754875" cy="116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/>
              <a:t>- Rừng mưa nhiệt đới, thành phần loài phong phú.</a:t>
            </a:r>
            <a:endParaRPr lang="en-US" sz="2600"/>
          </a:p>
        </p:txBody>
      </p:sp>
      <p:sp>
        <p:nvSpPr>
          <p:cNvPr id="10" name="Rectangle 9"/>
          <p:cNvSpPr/>
          <p:nvPr/>
        </p:nvSpPr>
        <p:spPr>
          <a:xfrm>
            <a:off x="176596" y="751345"/>
            <a:ext cx="4503152" cy="98488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u="sng">
                <a:solidFill>
                  <a:srgbClr val="002060"/>
                </a:solidFill>
                <a:cs typeface="Arial" pitchFamily="34" charset="0"/>
              </a:rPr>
              <a:t>2. Các khu vực thuộc châu Á</a:t>
            </a:r>
          </a:p>
          <a:p>
            <a:r>
              <a:rPr lang="en-US" sz="2900" b="1" i="1" u="sng">
                <a:solidFill>
                  <a:srgbClr val="002060"/>
                </a:solidFill>
                <a:cs typeface="Arial" pitchFamily="34" charset="0"/>
              </a:rPr>
              <a:t>e. Khu vực Đông Nam  Á</a:t>
            </a:r>
            <a:endParaRPr lang="en-US" sz="2900" u="sng"/>
          </a:p>
        </p:txBody>
      </p:sp>
      <p:pic>
        <p:nvPicPr>
          <p:cNvPr id="11" name="Picture 2" descr="C:\Users\PTS\Desktop\Ảnh\z3579561425068_e29f88e18a20bfcc544167fb48da478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4327" y="955964"/>
            <a:ext cx="6192978" cy="541711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5908218" y="6360927"/>
            <a:ext cx="6164777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>
                <a:solidFill>
                  <a:srgbClr val="0000FF"/>
                </a:solidFill>
              </a:rPr>
              <a:t>H.7. Bản đồ tự nhiên khu vực Đông Nam Á</a:t>
            </a:r>
            <a:endParaRPr lang="en-US" sz="22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8850" name="Picture 2" descr="C:\Users\PTS\Desktop\GADT ĐL7 (KNTTCS, kì 1)\song-hong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09" y="55420"/>
            <a:ext cx="5694217" cy="3311236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49208E-29EC-4CB8-884A-DADD704C06AD}"/>
              </a:ext>
            </a:extLst>
          </p:cNvPr>
          <p:cNvSpPr txBox="1"/>
          <p:nvPr/>
        </p:nvSpPr>
        <p:spPr>
          <a:xfrm>
            <a:off x="457200" y="2953188"/>
            <a:ext cx="4613564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 Hồng, đoạn chảy qua Hà Nội</a:t>
            </a:r>
          </a:p>
        </p:txBody>
      </p:sp>
      <p:pic>
        <p:nvPicPr>
          <p:cNvPr id="78851" name="Picture 3" descr="C:\Users\PTS\Desktop\GADT ĐL7 (KNTTCS, kì 1)\download (1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2764" y="55421"/>
            <a:ext cx="6262252" cy="3338944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0FA7C1A-968F-42A8-B03F-BD76B04226D3}"/>
              </a:ext>
            </a:extLst>
          </p:cNvPr>
          <p:cNvSpPr txBox="1"/>
          <p:nvPr/>
        </p:nvSpPr>
        <p:spPr>
          <a:xfrm>
            <a:off x="6954983" y="2984509"/>
            <a:ext cx="4530436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 Toba yên bình của In</a:t>
            </a:r>
            <a:r>
              <a:rPr lang="en-US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-đô-nê-xi-a</a:t>
            </a:r>
          </a:p>
        </p:txBody>
      </p:sp>
      <p:pic>
        <p:nvPicPr>
          <p:cNvPr id="78855" name="Picture 7" descr="C:\Users\PTS\Desktop\GADT ĐL7 (KNTTCS, kì 1)\vuon-quoc-gia-kinabalu-malaysia-754-km-vuong-173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350" y="3394370"/>
            <a:ext cx="5666577" cy="3413848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D49208E-29EC-4CB8-884A-DADD704C06AD}"/>
              </a:ext>
            </a:extLst>
          </p:cNvPr>
          <p:cNvSpPr txBox="1"/>
          <p:nvPr/>
        </p:nvSpPr>
        <p:spPr>
          <a:xfrm>
            <a:off x="221673" y="6360143"/>
            <a:ext cx="457200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 fontAlgn="ctr"/>
            <a:r>
              <a:rPr lang="vi-VN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Vườn quốc gia Kinabalu - Malaysia</a:t>
            </a:r>
          </a:p>
        </p:txBody>
      </p:sp>
      <p:pic>
        <p:nvPicPr>
          <p:cNvPr id="78856" name="Picture 8" descr="C:\Users\PTS\Desktop\GADT ĐL7 (KNTTCS, kì 1)\download (1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46619" y="3493687"/>
            <a:ext cx="6262252" cy="3281184"/>
          </a:xfrm>
          <a:prstGeom prst="rect">
            <a:avLst/>
          </a:prstGeom>
          <a:noFill/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0FA7C1A-968F-42A8-B03F-BD76B04226D3}"/>
              </a:ext>
            </a:extLst>
          </p:cNvPr>
          <p:cNvSpPr txBox="1"/>
          <p:nvPr/>
        </p:nvSpPr>
        <p:spPr>
          <a:xfrm>
            <a:off x="7232073" y="6352566"/>
            <a:ext cx="3408218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 lũ ở In-đô-nê-xi-a</a:t>
            </a:r>
          </a:p>
        </p:txBody>
      </p:sp>
    </p:spTree>
    <p:extLst>
      <p:ext uri="{BB962C8B-B14F-4D97-AF65-F5344CB8AC3E}">
        <p14:creationId xmlns:p14="http://schemas.microsoft.com/office/powerpoint/2010/main" val="2526796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12" grpId="0" animBg="1"/>
      <p:bldP spid="14" grpId="0" animBg="1"/>
      <p:bldP spid="20" grpId="0" animBg="1"/>
      <p:bldP spid="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787799" y="1057595"/>
            <a:ext cx="11043983" cy="103444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800" b="1" i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 hỏi thảo luận:</a:t>
            </a:r>
            <a:r>
              <a:rPr lang="en-US" sz="28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lập bảng so sánh đặc điểm tự nhiên của các khu vực của châu Á theo mẫu sau:</a:t>
            </a:r>
            <a:endParaRPr lang="en-US" sz="2800" b="1" i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F2071E-DF8C-495C-8676-8F839E06F04F}"/>
              </a:ext>
            </a:extLst>
          </p:cNvPr>
          <p:cNvSpPr/>
          <p:nvPr/>
        </p:nvSpPr>
        <p:spPr>
          <a:xfrm>
            <a:off x="4197927" y="41565"/>
            <a:ext cx="3652216" cy="8463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700" b="1" u="sng">
                <a:ln w="11430"/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LUYỆN </a:t>
            </a:r>
            <a:r>
              <a:rPr lang="en-US" sz="4700" b="1" u="sng" dirty="0">
                <a:ln w="11430"/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TẬP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72837" y="2369926"/>
          <a:ext cx="10834254" cy="3873821"/>
        </p:xfrm>
        <a:graphic>
          <a:graphicData uri="http://schemas.openxmlformats.org/drawingml/2006/table">
            <a:tbl>
              <a:tblPr/>
              <a:tblGrid>
                <a:gridCol w="234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7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Yếu tố</a:t>
                      </a:r>
                      <a:endParaRPr lang="en-US" sz="27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Đặc điểm tự nhiên</a:t>
                      </a:r>
                      <a:endParaRPr lang="en-US" sz="27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Lãnh thổ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7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Địa hình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27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Khí hậu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7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Khoáng sản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7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Sông ngòi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7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Cảnh quan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7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538355" y="1741726"/>
            <a:ext cx="11210300" cy="141090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3300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Về nhà </a:t>
            </a:r>
            <a:r>
              <a:rPr lang="fr-FR" sz="3300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về nhà tìm kiếm thông tin, sưu tầm tài liệu về nền kinh tế của Trung Quốc.</a:t>
            </a:r>
            <a:endParaRPr lang="en-US" sz="3300" b="1" i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1" descr="question_pop_up_from_box_rotate_hg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537" y="190020"/>
            <a:ext cx="1675732" cy="152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24457" y="4886717"/>
            <a:ext cx="1250868" cy="19712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F2071E-DF8C-495C-8676-8F839E06F04F}"/>
              </a:ext>
            </a:extLst>
          </p:cNvPr>
          <p:cNvSpPr/>
          <p:nvPr/>
        </p:nvSpPr>
        <p:spPr>
          <a:xfrm>
            <a:off x="3689264" y="47500"/>
            <a:ext cx="4202443" cy="8412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700" b="1" u="sng">
                <a:ln w="11430"/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VỀ NHÀ</a:t>
            </a:r>
            <a:endParaRPr lang="en-US" sz="4700" b="1" u="sng" dirty="0">
              <a:ln w="11430"/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Grp="1" noChangeAspect="1"/>
          </p:cNvGraphicFramePr>
          <p:nvPr>
            <p:ph/>
          </p:nvPr>
        </p:nvGraphicFramePr>
        <p:xfrm>
          <a:off x="0" y="1"/>
          <a:ext cx="1703917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278360" imgH="1274040" progId="">
                  <p:embed/>
                </p:oleObj>
              </mc:Choice>
              <mc:Fallback>
                <p:oleObj name="Clip" r:id="rId4" imgW="1278360" imgH="1274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1703917" cy="1274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90782" y="2096088"/>
            <a:ext cx="9874387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>
                <a:solidFill>
                  <a:srgbClr val="0000FF"/>
                </a:solidFill>
              </a:rPr>
              <a:t>Địa hình khu vực Trung Á có đặc điểm nổi bật là</a:t>
            </a:r>
            <a:endParaRPr lang="vi-VN" sz="3000" b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0" y="4051509"/>
            <a:ext cx="6875976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Đáp án</a:t>
            </a:r>
            <a:r>
              <a:rPr lang="en-US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thấp dần từ đông sang tây.</a:t>
            </a:r>
            <a:endParaRPr lang="vi-VN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012873" y="886265"/>
            <a:ext cx="1853777" cy="89078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35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Câu 3</a:t>
            </a:r>
          </a:p>
        </p:txBody>
      </p:sp>
    </p:spTree>
  </p:cSld>
  <p:clrMapOvr>
    <a:masterClrMapping/>
  </p:clrMapOvr>
  <p:transition>
    <p:cover dir="d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3">
            <a:extLst>
              <a:ext uri="{FF2B5EF4-FFF2-40B4-BE49-F238E27FC236}">
                <a16:creationId xmlns:a16="http://schemas.microsoft.com/office/drawing/2014/main" id="{070F9AC1-A134-4015-890E-BCE47C0E71BD}"/>
              </a:ext>
            </a:extLst>
          </p:cNvPr>
          <p:cNvCxnSpPr/>
          <p:nvPr/>
        </p:nvCxnSpPr>
        <p:spPr>
          <a:xfrm>
            <a:off x="1658104" y="2415261"/>
            <a:ext cx="9445781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4" name="直接连接符 4">
            <a:extLst>
              <a:ext uri="{FF2B5EF4-FFF2-40B4-BE49-F238E27FC236}">
                <a16:creationId xmlns:a16="http://schemas.microsoft.com/office/drawing/2014/main" id="{58FA28A4-92B4-4719-B30A-C60BD62C75B6}"/>
              </a:ext>
            </a:extLst>
          </p:cNvPr>
          <p:cNvCxnSpPr/>
          <p:nvPr/>
        </p:nvCxnSpPr>
        <p:spPr>
          <a:xfrm>
            <a:off x="1658104" y="2472452"/>
            <a:ext cx="9445781" cy="0"/>
          </a:xfrm>
          <a:prstGeom prst="line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5" name="矩形 69">
            <a:extLst>
              <a:ext uri="{FF2B5EF4-FFF2-40B4-BE49-F238E27FC236}">
                <a16:creationId xmlns:a16="http://schemas.microsoft.com/office/drawing/2014/main" id="{51DAC5B5-D1F2-4AF2-B9DE-7C9FD4DEC017}"/>
              </a:ext>
            </a:extLst>
          </p:cNvPr>
          <p:cNvSpPr/>
          <p:nvPr/>
        </p:nvSpPr>
        <p:spPr>
          <a:xfrm>
            <a:off x="1326878" y="2647132"/>
            <a:ext cx="10072913" cy="185691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defRPr/>
            </a:pPr>
            <a:r>
              <a:rPr lang="en-US" altLang="zh-CN" sz="11500" b="1">
                <a:solidFill>
                  <a:srgbClr val="2DB2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HelveBold" panose="02040603050506020204" pitchFamily="18" charset="0"/>
                <a:ea typeface="微软雅黑" panose="020B0503020204020204" charset="-122"/>
                <a:sym typeface="微软雅黑" panose="020B0503020204020204" charset="-122"/>
              </a:rPr>
              <a:t>THANKYOU</a:t>
            </a:r>
            <a:endParaRPr lang="zh-CN" altLang="en-US" sz="11500" b="1" dirty="0">
              <a:solidFill>
                <a:srgbClr val="F77A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HelveBold" panose="02040603050506020204" pitchFamily="18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CDE5F29A-6A3D-41AC-AA05-6D8A47A59ABE}"/>
              </a:ext>
            </a:extLst>
          </p:cNvPr>
          <p:cNvCxnSpPr/>
          <p:nvPr/>
        </p:nvCxnSpPr>
        <p:spPr>
          <a:xfrm>
            <a:off x="1640443" y="5005551"/>
            <a:ext cx="9445781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8015D8C-5956-4EA0-BDC2-63B80968E610}"/>
              </a:ext>
            </a:extLst>
          </p:cNvPr>
          <p:cNvCxnSpPr/>
          <p:nvPr/>
        </p:nvCxnSpPr>
        <p:spPr>
          <a:xfrm>
            <a:off x="1640443" y="5062739"/>
            <a:ext cx="9445781" cy="0"/>
          </a:xfrm>
          <a:prstGeom prst="line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grpSp>
        <p:nvGrpSpPr>
          <p:cNvPr id="2" name="组合 7">
            <a:extLst>
              <a:ext uri="{FF2B5EF4-FFF2-40B4-BE49-F238E27FC236}">
                <a16:creationId xmlns:a16="http://schemas.microsoft.com/office/drawing/2014/main" id="{8C4CF950-2111-4A2D-B821-8FCBB101C030}"/>
              </a:ext>
            </a:extLst>
          </p:cNvPr>
          <p:cNvGrpSpPr/>
          <p:nvPr/>
        </p:nvGrpSpPr>
        <p:grpSpPr>
          <a:xfrm>
            <a:off x="1658104" y="4807847"/>
            <a:ext cx="9413149" cy="338554"/>
            <a:chOff x="2992618" y="3469364"/>
            <a:chExt cx="6358413" cy="17898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D582E20-C076-411F-B834-5DA32047A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8035" y="3469364"/>
              <a:ext cx="4395930" cy="178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dist">
                <a:defRPr/>
              </a:pPr>
              <a:endParaRPr lang="zh-CN" altLang="en-US" sz="1600" kern="0" dirty="0">
                <a:solidFill>
                  <a:srgbClr val="00B050"/>
                </a:solidFill>
                <a:latin typeface="Impact MT Std" pitchFamily="34" charset="0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A26F6027-9197-455E-82BC-F17D342916F3}"/>
                </a:ext>
              </a:extLst>
            </p:cNvPr>
            <p:cNvCxnSpPr/>
            <p:nvPr/>
          </p:nvCxnSpPr>
          <p:spPr bwMode="auto">
            <a:xfrm>
              <a:off x="2992618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4DA958C-619A-4EDD-86E9-6AC60A3CC64B}"/>
                </a:ext>
              </a:extLst>
            </p:cNvPr>
            <p:cNvCxnSpPr/>
            <p:nvPr/>
          </p:nvCxnSpPr>
          <p:spPr bwMode="auto">
            <a:xfrm>
              <a:off x="7581433" y="3609064"/>
              <a:ext cx="1769598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</p:grpSp>
      <p:grpSp>
        <p:nvGrpSpPr>
          <p:cNvPr id="8" name="组合 126">
            <a:extLst>
              <a:ext uri="{FF2B5EF4-FFF2-40B4-BE49-F238E27FC236}">
                <a16:creationId xmlns:a16="http://schemas.microsoft.com/office/drawing/2014/main" id="{3FF08DA2-E210-4732-9C41-8FF48024E0C0}"/>
              </a:ext>
            </a:extLst>
          </p:cNvPr>
          <p:cNvGrpSpPr/>
          <p:nvPr/>
        </p:nvGrpSpPr>
        <p:grpSpPr>
          <a:xfrm>
            <a:off x="9121739" y="367999"/>
            <a:ext cx="769231" cy="895773"/>
            <a:chOff x="4570413" y="1616075"/>
            <a:chExt cx="3059113" cy="3562350"/>
          </a:xfrm>
        </p:grpSpPr>
        <p:sp>
          <p:nvSpPr>
            <p:cNvPr id="22" name="Freeform 89">
              <a:extLst>
                <a:ext uri="{FF2B5EF4-FFF2-40B4-BE49-F238E27FC236}">
                  <a16:creationId xmlns:a16="http://schemas.microsoft.com/office/drawing/2014/main" id="{FDB401E1-98FD-4952-95F1-82E8CEF10B9A}"/>
                </a:ext>
              </a:extLst>
            </p:cNvPr>
            <p:cNvSpPr/>
            <p:nvPr/>
          </p:nvSpPr>
          <p:spPr bwMode="auto">
            <a:xfrm>
              <a:off x="4570413" y="1616075"/>
              <a:ext cx="1530350" cy="2957513"/>
            </a:xfrm>
            <a:custGeom>
              <a:avLst/>
              <a:gdLst>
                <a:gd name="T0" fmla="*/ 360 w 360"/>
                <a:gd name="T1" fmla="*/ 14 h 695"/>
                <a:gd name="T2" fmla="*/ 360 w 360"/>
                <a:gd name="T3" fmla="*/ 14 h 695"/>
                <a:gd name="T4" fmla="*/ 37 w 360"/>
                <a:gd name="T5" fmla="*/ 243 h 695"/>
                <a:gd name="T6" fmla="*/ 266 w 360"/>
                <a:gd name="T7" fmla="*/ 670 h 695"/>
                <a:gd name="T8" fmla="*/ 280 w 360"/>
                <a:gd name="T9" fmla="*/ 686 h 695"/>
                <a:gd name="T10" fmla="*/ 289 w 360"/>
                <a:gd name="T11" fmla="*/ 695 h 695"/>
                <a:gd name="T12" fmla="*/ 340 w 360"/>
                <a:gd name="T13" fmla="*/ 695 h 695"/>
                <a:gd name="T14" fmla="*/ 360 w 360"/>
                <a:gd name="T15" fmla="*/ 14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0" h="695">
                  <a:moveTo>
                    <a:pt x="360" y="14"/>
                  </a:moveTo>
                  <a:cubicBezTo>
                    <a:pt x="360" y="14"/>
                    <a:pt x="360" y="14"/>
                    <a:pt x="360" y="14"/>
                  </a:cubicBezTo>
                  <a:cubicBezTo>
                    <a:pt x="360" y="14"/>
                    <a:pt x="89" y="0"/>
                    <a:pt x="37" y="243"/>
                  </a:cubicBezTo>
                  <a:cubicBezTo>
                    <a:pt x="37" y="243"/>
                    <a:pt x="0" y="413"/>
                    <a:pt x="266" y="670"/>
                  </a:cubicBezTo>
                  <a:cubicBezTo>
                    <a:pt x="280" y="686"/>
                    <a:pt x="280" y="686"/>
                    <a:pt x="280" y="686"/>
                  </a:cubicBezTo>
                  <a:cubicBezTo>
                    <a:pt x="280" y="686"/>
                    <a:pt x="284" y="689"/>
                    <a:pt x="289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126" y="91"/>
                    <a:pt x="360" y="14"/>
                    <a:pt x="360" y="14"/>
                  </a:cubicBezTo>
                  <a:close/>
                </a:path>
              </a:pathLst>
            </a:custGeom>
            <a:solidFill>
              <a:srgbClr val="0094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3" name="Freeform 90">
              <a:extLst>
                <a:ext uri="{FF2B5EF4-FFF2-40B4-BE49-F238E27FC236}">
                  <a16:creationId xmlns:a16="http://schemas.microsoft.com/office/drawing/2014/main" id="{494AAFB9-2D52-448E-B63B-3CA06138873F}"/>
                </a:ext>
              </a:extLst>
            </p:cNvPr>
            <p:cNvSpPr/>
            <p:nvPr/>
          </p:nvSpPr>
          <p:spPr bwMode="auto">
            <a:xfrm>
              <a:off x="5105401" y="1674813"/>
              <a:ext cx="2120900" cy="2984500"/>
            </a:xfrm>
            <a:custGeom>
              <a:avLst/>
              <a:gdLst>
                <a:gd name="T0" fmla="*/ 234 w 499"/>
                <a:gd name="T1" fmla="*/ 0 h 701"/>
                <a:gd name="T2" fmla="*/ 234 w 499"/>
                <a:gd name="T3" fmla="*/ 0 h 701"/>
                <a:gd name="T4" fmla="*/ 234 w 499"/>
                <a:gd name="T5" fmla="*/ 0 h 701"/>
                <a:gd name="T6" fmla="*/ 214 w 499"/>
                <a:gd name="T7" fmla="*/ 681 h 701"/>
                <a:gd name="T8" fmla="*/ 163 w 499"/>
                <a:gd name="T9" fmla="*/ 681 h 701"/>
                <a:gd name="T10" fmla="*/ 172 w 499"/>
                <a:gd name="T11" fmla="*/ 701 h 701"/>
                <a:gd name="T12" fmla="*/ 208 w 499"/>
                <a:gd name="T13" fmla="*/ 701 h 701"/>
                <a:gd name="T14" fmla="*/ 234 w 499"/>
                <a:gd name="T15" fmla="*/ 701 h 701"/>
                <a:gd name="T16" fmla="*/ 296 w 499"/>
                <a:gd name="T17" fmla="*/ 701 h 701"/>
                <a:gd name="T18" fmla="*/ 305 w 499"/>
                <a:gd name="T19" fmla="*/ 681 h 701"/>
                <a:gd name="T20" fmla="*/ 269 w 499"/>
                <a:gd name="T21" fmla="*/ 681 h 701"/>
                <a:gd name="T22" fmla="*/ 234 w 499"/>
                <a:gd name="T23" fmla="*/ 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9" h="701">
                  <a:moveTo>
                    <a:pt x="234" y="0"/>
                  </a:moveTo>
                  <a:cubicBezTo>
                    <a:pt x="234" y="0"/>
                    <a:pt x="23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4" y="0"/>
                    <a:pt x="0" y="77"/>
                    <a:pt x="214" y="681"/>
                  </a:cubicBezTo>
                  <a:cubicBezTo>
                    <a:pt x="163" y="681"/>
                    <a:pt x="163" y="681"/>
                    <a:pt x="163" y="681"/>
                  </a:cubicBezTo>
                  <a:cubicBezTo>
                    <a:pt x="167" y="686"/>
                    <a:pt x="171" y="693"/>
                    <a:pt x="172" y="701"/>
                  </a:cubicBezTo>
                  <a:cubicBezTo>
                    <a:pt x="208" y="701"/>
                    <a:pt x="208" y="701"/>
                    <a:pt x="208" y="701"/>
                  </a:cubicBezTo>
                  <a:cubicBezTo>
                    <a:pt x="234" y="701"/>
                    <a:pt x="234" y="701"/>
                    <a:pt x="234" y="701"/>
                  </a:cubicBezTo>
                  <a:cubicBezTo>
                    <a:pt x="296" y="701"/>
                    <a:pt x="296" y="701"/>
                    <a:pt x="296" y="701"/>
                  </a:cubicBezTo>
                  <a:cubicBezTo>
                    <a:pt x="297" y="693"/>
                    <a:pt x="301" y="686"/>
                    <a:pt x="305" y="681"/>
                  </a:cubicBezTo>
                  <a:cubicBezTo>
                    <a:pt x="269" y="681"/>
                    <a:pt x="269" y="681"/>
                    <a:pt x="269" y="681"/>
                  </a:cubicBezTo>
                  <a:cubicBezTo>
                    <a:pt x="499" y="108"/>
                    <a:pt x="234" y="0"/>
                    <a:pt x="234" y="0"/>
                  </a:cubicBezTo>
                  <a:close/>
                </a:path>
              </a:pathLst>
            </a:cu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4" name="Rectangle 91">
              <a:extLst>
                <a:ext uri="{FF2B5EF4-FFF2-40B4-BE49-F238E27FC236}">
                  <a16:creationId xmlns:a16="http://schemas.microsoft.com/office/drawing/2014/main" id="{CBBC9C28-E654-46F8-8D2C-E40CA98C2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0763" y="1674813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5" name="Rectangle 92">
              <a:extLst>
                <a:ext uri="{FF2B5EF4-FFF2-40B4-BE49-F238E27FC236}">
                  <a16:creationId xmlns:a16="http://schemas.microsoft.com/office/drawing/2014/main" id="{087A2235-EB78-4A5C-A41C-790C5276C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0763" y="1674813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6" name="Freeform 93">
              <a:extLst>
                <a:ext uri="{FF2B5EF4-FFF2-40B4-BE49-F238E27FC236}">
                  <a16:creationId xmlns:a16="http://schemas.microsoft.com/office/drawing/2014/main" id="{32A5D30C-EDD1-4DB2-B2BE-80D707A52B97}"/>
                </a:ext>
              </a:extLst>
            </p:cNvPr>
            <p:cNvSpPr/>
            <p:nvPr/>
          </p:nvSpPr>
          <p:spPr bwMode="auto">
            <a:xfrm>
              <a:off x="6100763" y="1616075"/>
              <a:ext cx="1528763" cy="2957513"/>
            </a:xfrm>
            <a:custGeom>
              <a:avLst/>
              <a:gdLst>
                <a:gd name="T0" fmla="*/ 79 w 360"/>
                <a:gd name="T1" fmla="*/ 686 h 695"/>
                <a:gd name="T2" fmla="*/ 93 w 360"/>
                <a:gd name="T3" fmla="*/ 670 h 695"/>
                <a:gd name="T4" fmla="*/ 322 w 360"/>
                <a:gd name="T5" fmla="*/ 243 h 695"/>
                <a:gd name="T6" fmla="*/ 0 w 360"/>
                <a:gd name="T7" fmla="*/ 14 h 695"/>
                <a:gd name="T8" fmla="*/ 0 w 360"/>
                <a:gd name="T9" fmla="*/ 14 h 695"/>
                <a:gd name="T10" fmla="*/ 0 w 360"/>
                <a:gd name="T11" fmla="*/ 14 h 695"/>
                <a:gd name="T12" fmla="*/ 35 w 360"/>
                <a:gd name="T13" fmla="*/ 695 h 695"/>
                <a:gd name="T14" fmla="*/ 71 w 360"/>
                <a:gd name="T15" fmla="*/ 695 h 695"/>
                <a:gd name="T16" fmla="*/ 79 w 360"/>
                <a:gd name="T17" fmla="*/ 686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" h="695">
                  <a:moveTo>
                    <a:pt x="79" y="686"/>
                  </a:moveTo>
                  <a:cubicBezTo>
                    <a:pt x="93" y="670"/>
                    <a:pt x="93" y="670"/>
                    <a:pt x="93" y="670"/>
                  </a:cubicBezTo>
                  <a:cubicBezTo>
                    <a:pt x="360" y="413"/>
                    <a:pt x="322" y="243"/>
                    <a:pt x="322" y="243"/>
                  </a:cubicBezTo>
                  <a:cubicBezTo>
                    <a:pt x="271" y="0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265" y="122"/>
                    <a:pt x="35" y="695"/>
                  </a:cubicBezTo>
                  <a:cubicBezTo>
                    <a:pt x="71" y="695"/>
                    <a:pt x="71" y="695"/>
                    <a:pt x="71" y="695"/>
                  </a:cubicBezTo>
                  <a:cubicBezTo>
                    <a:pt x="75" y="689"/>
                    <a:pt x="79" y="686"/>
                    <a:pt x="79" y="686"/>
                  </a:cubicBezTo>
                  <a:close/>
                </a:path>
              </a:pathLst>
            </a:custGeom>
            <a:solidFill>
              <a:srgbClr val="0094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7" name="Freeform 94">
              <a:extLst>
                <a:ext uri="{FF2B5EF4-FFF2-40B4-BE49-F238E27FC236}">
                  <a16:creationId xmlns:a16="http://schemas.microsoft.com/office/drawing/2014/main" id="{4113280E-6925-42EA-A163-3AF752E62B84}"/>
                </a:ext>
              </a:extLst>
            </p:cNvPr>
            <p:cNvSpPr/>
            <p:nvPr/>
          </p:nvSpPr>
          <p:spPr bwMode="auto">
            <a:xfrm>
              <a:off x="5840413" y="4638675"/>
              <a:ext cx="209550" cy="238125"/>
            </a:xfrm>
            <a:custGeom>
              <a:avLst/>
              <a:gdLst>
                <a:gd name="T0" fmla="*/ 0 w 132"/>
                <a:gd name="T1" fmla="*/ 5 h 150"/>
                <a:gd name="T2" fmla="*/ 124 w 132"/>
                <a:gd name="T3" fmla="*/ 150 h 150"/>
                <a:gd name="T4" fmla="*/ 132 w 132"/>
                <a:gd name="T5" fmla="*/ 142 h 150"/>
                <a:gd name="T6" fmla="*/ 11 w 132"/>
                <a:gd name="T7" fmla="*/ 0 h 150"/>
                <a:gd name="T8" fmla="*/ 0 w 132"/>
                <a:gd name="T9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50">
                  <a:moveTo>
                    <a:pt x="0" y="5"/>
                  </a:moveTo>
                  <a:lnTo>
                    <a:pt x="124" y="150"/>
                  </a:lnTo>
                  <a:lnTo>
                    <a:pt x="132" y="142"/>
                  </a:lnTo>
                  <a:lnTo>
                    <a:pt x="1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8" name="Freeform 95">
              <a:extLst>
                <a:ext uri="{FF2B5EF4-FFF2-40B4-BE49-F238E27FC236}">
                  <a16:creationId xmlns:a16="http://schemas.microsoft.com/office/drawing/2014/main" id="{7869A67F-C69C-453D-B20D-CD819D6D01AF}"/>
                </a:ext>
              </a:extLst>
            </p:cNvPr>
            <p:cNvSpPr/>
            <p:nvPr/>
          </p:nvSpPr>
          <p:spPr bwMode="auto">
            <a:xfrm>
              <a:off x="5943601" y="4638675"/>
              <a:ext cx="127000" cy="238125"/>
            </a:xfrm>
            <a:custGeom>
              <a:avLst/>
              <a:gdLst>
                <a:gd name="T0" fmla="*/ 0 w 80"/>
                <a:gd name="T1" fmla="*/ 5 h 150"/>
                <a:gd name="T2" fmla="*/ 72 w 80"/>
                <a:gd name="T3" fmla="*/ 150 h 150"/>
                <a:gd name="T4" fmla="*/ 80 w 80"/>
                <a:gd name="T5" fmla="*/ 144 h 150"/>
                <a:gd name="T6" fmla="*/ 8 w 80"/>
                <a:gd name="T7" fmla="*/ 0 h 150"/>
                <a:gd name="T8" fmla="*/ 0 w 80"/>
                <a:gd name="T9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50">
                  <a:moveTo>
                    <a:pt x="0" y="5"/>
                  </a:moveTo>
                  <a:lnTo>
                    <a:pt x="72" y="150"/>
                  </a:lnTo>
                  <a:lnTo>
                    <a:pt x="80" y="144"/>
                  </a:lnTo>
                  <a:lnTo>
                    <a:pt x="8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9" name="Freeform 96">
              <a:extLst>
                <a:ext uri="{FF2B5EF4-FFF2-40B4-BE49-F238E27FC236}">
                  <a16:creationId xmlns:a16="http://schemas.microsoft.com/office/drawing/2014/main" id="{1CBD9A42-0E21-437C-8DC5-4D8F13EF7703}"/>
                </a:ext>
              </a:extLst>
            </p:cNvPr>
            <p:cNvSpPr/>
            <p:nvPr/>
          </p:nvSpPr>
          <p:spPr bwMode="auto">
            <a:xfrm>
              <a:off x="6040438" y="4638675"/>
              <a:ext cx="55563" cy="233363"/>
            </a:xfrm>
            <a:custGeom>
              <a:avLst/>
              <a:gdLst>
                <a:gd name="T0" fmla="*/ 0 w 35"/>
                <a:gd name="T1" fmla="*/ 2 h 147"/>
                <a:gd name="T2" fmla="*/ 24 w 35"/>
                <a:gd name="T3" fmla="*/ 147 h 147"/>
                <a:gd name="T4" fmla="*/ 35 w 35"/>
                <a:gd name="T5" fmla="*/ 144 h 147"/>
                <a:gd name="T6" fmla="*/ 11 w 35"/>
                <a:gd name="T7" fmla="*/ 0 h 147"/>
                <a:gd name="T8" fmla="*/ 0 w 35"/>
                <a:gd name="T9" fmla="*/ 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47">
                  <a:moveTo>
                    <a:pt x="0" y="2"/>
                  </a:moveTo>
                  <a:lnTo>
                    <a:pt x="24" y="147"/>
                  </a:lnTo>
                  <a:lnTo>
                    <a:pt x="35" y="144"/>
                  </a:lnTo>
                  <a:lnTo>
                    <a:pt x="1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0" name="Freeform 97">
              <a:extLst>
                <a:ext uri="{FF2B5EF4-FFF2-40B4-BE49-F238E27FC236}">
                  <a16:creationId xmlns:a16="http://schemas.microsoft.com/office/drawing/2014/main" id="{97D6333D-F247-4359-82F3-191FED404A82}"/>
                </a:ext>
              </a:extLst>
            </p:cNvPr>
            <p:cNvSpPr/>
            <p:nvPr/>
          </p:nvSpPr>
          <p:spPr bwMode="auto">
            <a:xfrm>
              <a:off x="6100763" y="4638675"/>
              <a:ext cx="53975" cy="233363"/>
            </a:xfrm>
            <a:custGeom>
              <a:avLst/>
              <a:gdLst>
                <a:gd name="T0" fmla="*/ 24 w 34"/>
                <a:gd name="T1" fmla="*/ 0 h 147"/>
                <a:gd name="T2" fmla="*/ 0 w 34"/>
                <a:gd name="T3" fmla="*/ 144 h 147"/>
                <a:gd name="T4" fmla="*/ 10 w 34"/>
                <a:gd name="T5" fmla="*/ 147 h 147"/>
                <a:gd name="T6" fmla="*/ 34 w 34"/>
                <a:gd name="T7" fmla="*/ 2 h 147"/>
                <a:gd name="T8" fmla="*/ 24 w 34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7">
                  <a:moveTo>
                    <a:pt x="24" y="0"/>
                  </a:moveTo>
                  <a:lnTo>
                    <a:pt x="0" y="144"/>
                  </a:lnTo>
                  <a:lnTo>
                    <a:pt x="10" y="147"/>
                  </a:lnTo>
                  <a:lnTo>
                    <a:pt x="3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1" name="Freeform 98">
              <a:extLst>
                <a:ext uri="{FF2B5EF4-FFF2-40B4-BE49-F238E27FC236}">
                  <a16:creationId xmlns:a16="http://schemas.microsoft.com/office/drawing/2014/main" id="{A9D43D9B-8CE8-4DCC-9ED0-BA9F95027C22}"/>
                </a:ext>
              </a:extLst>
            </p:cNvPr>
            <p:cNvSpPr/>
            <p:nvPr/>
          </p:nvSpPr>
          <p:spPr bwMode="auto">
            <a:xfrm>
              <a:off x="6121401" y="4638675"/>
              <a:ext cx="131763" cy="238125"/>
            </a:xfrm>
            <a:custGeom>
              <a:avLst/>
              <a:gdLst>
                <a:gd name="T0" fmla="*/ 75 w 83"/>
                <a:gd name="T1" fmla="*/ 0 h 150"/>
                <a:gd name="T2" fmla="*/ 0 w 83"/>
                <a:gd name="T3" fmla="*/ 144 h 150"/>
                <a:gd name="T4" fmla="*/ 11 w 83"/>
                <a:gd name="T5" fmla="*/ 150 h 150"/>
                <a:gd name="T6" fmla="*/ 83 w 83"/>
                <a:gd name="T7" fmla="*/ 5 h 150"/>
                <a:gd name="T8" fmla="*/ 75 w 83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50">
                  <a:moveTo>
                    <a:pt x="75" y="0"/>
                  </a:moveTo>
                  <a:lnTo>
                    <a:pt x="0" y="144"/>
                  </a:lnTo>
                  <a:lnTo>
                    <a:pt x="11" y="150"/>
                  </a:lnTo>
                  <a:lnTo>
                    <a:pt x="83" y="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2" name="Freeform 99">
              <a:extLst>
                <a:ext uri="{FF2B5EF4-FFF2-40B4-BE49-F238E27FC236}">
                  <a16:creationId xmlns:a16="http://schemas.microsoft.com/office/drawing/2014/main" id="{17F1DB68-677E-481D-9901-9BA55809F532}"/>
                </a:ext>
              </a:extLst>
            </p:cNvPr>
            <p:cNvSpPr/>
            <p:nvPr/>
          </p:nvSpPr>
          <p:spPr bwMode="auto">
            <a:xfrm>
              <a:off x="6146801" y="4638675"/>
              <a:ext cx="204788" cy="238125"/>
            </a:xfrm>
            <a:custGeom>
              <a:avLst/>
              <a:gdLst>
                <a:gd name="T0" fmla="*/ 121 w 129"/>
                <a:gd name="T1" fmla="*/ 0 h 150"/>
                <a:gd name="T2" fmla="*/ 0 w 129"/>
                <a:gd name="T3" fmla="*/ 142 h 150"/>
                <a:gd name="T4" fmla="*/ 8 w 129"/>
                <a:gd name="T5" fmla="*/ 150 h 150"/>
                <a:gd name="T6" fmla="*/ 129 w 129"/>
                <a:gd name="T7" fmla="*/ 5 h 150"/>
                <a:gd name="T8" fmla="*/ 121 w 129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50">
                  <a:moveTo>
                    <a:pt x="121" y="0"/>
                  </a:moveTo>
                  <a:lnTo>
                    <a:pt x="0" y="142"/>
                  </a:lnTo>
                  <a:lnTo>
                    <a:pt x="8" y="150"/>
                  </a:lnTo>
                  <a:lnTo>
                    <a:pt x="129" y="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3" name="Freeform 100">
              <a:extLst>
                <a:ext uri="{FF2B5EF4-FFF2-40B4-BE49-F238E27FC236}">
                  <a16:creationId xmlns:a16="http://schemas.microsoft.com/office/drawing/2014/main" id="{3DB34298-2D45-470F-AA9C-6444CEA61E14}"/>
                </a:ext>
              </a:extLst>
            </p:cNvPr>
            <p:cNvSpPr/>
            <p:nvPr/>
          </p:nvSpPr>
          <p:spPr bwMode="auto">
            <a:xfrm>
              <a:off x="5799138" y="4573588"/>
              <a:ext cx="603250" cy="85725"/>
            </a:xfrm>
            <a:custGeom>
              <a:avLst/>
              <a:gdLst>
                <a:gd name="T0" fmla="*/ 380 w 380"/>
                <a:gd name="T1" fmla="*/ 0 h 54"/>
                <a:gd name="T2" fmla="*/ 0 w 380"/>
                <a:gd name="T3" fmla="*/ 0 h 54"/>
                <a:gd name="T4" fmla="*/ 24 w 380"/>
                <a:gd name="T5" fmla="*/ 54 h 54"/>
                <a:gd name="T6" fmla="*/ 358 w 380"/>
                <a:gd name="T7" fmla="*/ 54 h 54"/>
                <a:gd name="T8" fmla="*/ 380 w 380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54">
                  <a:moveTo>
                    <a:pt x="380" y="0"/>
                  </a:moveTo>
                  <a:lnTo>
                    <a:pt x="0" y="0"/>
                  </a:lnTo>
                  <a:lnTo>
                    <a:pt x="24" y="54"/>
                  </a:lnTo>
                  <a:lnTo>
                    <a:pt x="358" y="54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006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4" name="Rectangle 101">
              <a:extLst>
                <a:ext uri="{FF2B5EF4-FFF2-40B4-BE49-F238E27FC236}">
                  <a16:creationId xmlns:a16="http://schemas.microsoft.com/office/drawing/2014/main" id="{F38E534F-E137-4E44-9169-82322CF7A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5038" y="4841875"/>
              <a:ext cx="169863" cy="47625"/>
            </a:xfrm>
            <a:prstGeom prst="rect">
              <a:avLst/>
            </a:pr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5" name="Freeform 102">
              <a:extLst>
                <a:ext uri="{FF2B5EF4-FFF2-40B4-BE49-F238E27FC236}">
                  <a16:creationId xmlns:a16="http://schemas.microsoft.com/office/drawing/2014/main" id="{4B59AAC2-DE66-4CA7-8A0E-F49B3FB60689}"/>
                </a:ext>
              </a:extLst>
            </p:cNvPr>
            <p:cNvSpPr/>
            <p:nvPr/>
          </p:nvSpPr>
          <p:spPr bwMode="auto">
            <a:xfrm>
              <a:off x="6007101" y="4876800"/>
              <a:ext cx="38100" cy="139700"/>
            </a:xfrm>
            <a:custGeom>
              <a:avLst/>
              <a:gdLst>
                <a:gd name="T0" fmla="*/ 24 w 24"/>
                <a:gd name="T1" fmla="*/ 0 h 88"/>
                <a:gd name="T2" fmla="*/ 13 w 24"/>
                <a:gd name="T3" fmla="*/ 0 h 88"/>
                <a:gd name="T4" fmla="*/ 0 w 24"/>
                <a:gd name="T5" fmla="*/ 88 h 88"/>
                <a:gd name="T6" fmla="*/ 10 w 24"/>
                <a:gd name="T7" fmla="*/ 88 h 88"/>
                <a:gd name="T8" fmla="*/ 24 w 24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8">
                  <a:moveTo>
                    <a:pt x="24" y="0"/>
                  </a:moveTo>
                  <a:lnTo>
                    <a:pt x="13" y="0"/>
                  </a:lnTo>
                  <a:lnTo>
                    <a:pt x="0" y="88"/>
                  </a:lnTo>
                  <a:lnTo>
                    <a:pt x="10" y="8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6" name="Freeform 103">
              <a:extLst>
                <a:ext uri="{FF2B5EF4-FFF2-40B4-BE49-F238E27FC236}">
                  <a16:creationId xmlns:a16="http://schemas.microsoft.com/office/drawing/2014/main" id="{3F5F4601-C1A2-468C-9BD8-ACA99A541184}"/>
                </a:ext>
              </a:extLst>
            </p:cNvPr>
            <p:cNvSpPr/>
            <p:nvPr/>
          </p:nvSpPr>
          <p:spPr bwMode="auto">
            <a:xfrm>
              <a:off x="6154738" y="4876800"/>
              <a:ext cx="34925" cy="139700"/>
            </a:xfrm>
            <a:custGeom>
              <a:avLst/>
              <a:gdLst>
                <a:gd name="T0" fmla="*/ 11 w 22"/>
                <a:gd name="T1" fmla="*/ 0 h 88"/>
                <a:gd name="T2" fmla="*/ 0 w 22"/>
                <a:gd name="T3" fmla="*/ 0 h 88"/>
                <a:gd name="T4" fmla="*/ 11 w 22"/>
                <a:gd name="T5" fmla="*/ 88 h 88"/>
                <a:gd name="T6" fmla="*/ 22 w 22"/>
                <a:gd name="T7" fmla="*/ 88 h 88"/>
                <a:gd name="T8" fmla="*/ 11 w 22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88">
                  <a:moveTo>
                    <a:pt x="11" y="0"/>
                  </a:moveTo>
                  <a:lnTo>
                    <a:pt x="0" y="0"/>
                  </a:lnTo>
                  <a:lnTo>
                    <a:pt x="11" y="88"/>
                  </a:lnTo>
                  <a:lnTo>
                    <a:pt x="22" y="8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7" name="Freeform 104">
              <a:extLst>
                <a:ext uri="{FF2B5EF4-FFF2-40B4-BE49-F238E27FC236}">
                  <a16:creationId xmlns:a16="http://schemas.microsoft.com/office/drawing/2014/main" id="{5E5B9A3A-7603-4E0C-BC6E-668319F375AE}"/>
                </a:ext>
              </a:extLst>
            </p:cNvPr>
            <p:cNvSpPr/>
            <p:nvPr/>
          </p:nvSpPr>
          <p:spPr bwMode="auto">
            <a:xfrm>
              <a:off x="5994401" y="5016500"/>
              <a:ext cx="203200" cy="161925"/>
            </a:xfrm>
            <a:custGeom>
              <a:avLst/>
              <a:gdLst>
                <a:gd name="T0" fmla="*/ 123 w 128"/>
                <a:gd name="T1" fmla="*/ 0 h 102"/>
                <a:gd name="T2" fmla="*/ 112 w 128"/>
                <a:gd name="T3" fmla="*/ 0 h 102"/>
                <a:gd name="T4" fmla="*/ 18 w 128"/>
                <a:gd name="T5" fmla="*/ 0 h 102"/>
                <a:gd name="T6" fmla="*/ 8 w 128"/>
                <a:gd name="T7" fmla="*/ 0 h 102"/>
                <a:gd name="T8" fmla="*/ 0 w 128"/>
                <a:gd name="T9" fmla="*/ 0 h 102"/>
                <a:gd name="T10" fmla="*/ 0 w 128"/>
                <a:gd name="T11" fmla="*/ 102 h 102"/>
                <a:gd name="T12" fmla="*/ 128 w 128"/>
                <a:gd name="T13" fmla="*/ 102 h 102"/>
                <a:gd name="T14" fmla="*/ 128 w 128"/>
                <a:gd name="T15" fmla="*/ 0 h 102"/>
                <a:gd name="T16" fmla="*/ 123 w 128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02">
                  <a:moveTo>
                    <a:pt x="123" y="0"/>
                  </a:moveTo>
                  <a:lnTo>
                    <a:pt x="112" y="0"/>
                  </a:lnTo>
                  <a:lnTo>
                    <a:pt x="18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8" y="102"/>
                  </a:lnTo>
                  <a:lnTo>
                    <a:pt x="128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6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grpSp>
        <p:nvGrpSpPr>
          <p:cNvPr id="12" name="组合 146">
            <a:extLst>
              <a:ext uri="{FF2B5EF4-FFF2-40B4-BE49-F238E27FC236}">
                <a16:creationId xmlns:a16="http://schemas.microsoft.com/office/drawing/2014/main" id="{62C68ED9-2BF4-48D8-86A2-F349B0C0DBD2}"/>
              </a:ext>
            </a:extLst>
          </p:cNvPr>
          <p:cNvGrpSpPr/>
          <p:nvPr/>
        </p:nvGrpSpPr>
        <p:grpSpPr>
          <a:xfrm>
            <a:off x="2699427" y="504737"/>
            <a:ext cx="1358560" cy="1414152"/>
            <a:chOff x="5295900" y="2478088"/>
            <a:chExt cx="1609726" cy="1871663"/>
          </a:xfrm>
        </p:grpSpPr>
        <p:sp>
          <p:nvSpPr>
            <p:cNvPr id="39" name="Freeform 108">
              <a:extLst>
                <a:ext uri="{FF2B5EF4-FFF2-40B4-BE49-F238E27FC236}">
                  <a16:creationId xmlns:a16="http://schemas.microsoft.com/office/drawing/2014/main" id="{4C104980-26EC-45E3-AF7C-16B82C5059EF}"/>
                </a:ext>
              </a:extLst>
            </p:cNvPr>
            <p:cNvSpPr/>
            <p:nvPr/>
          </p:nvSpPr>
          <p:spPr bwMode="auto">
            <a:xfrm>
              <a:off x="5295900" y="2478088"/>
              <a:ext cx="801688" cy="1555750"/>
            </a:xfrm>
            <a:custGeom>
              <a:avLst/>
              <a:gdLst>
                <a:gd name="T0" fmla="*/ 188 w 188"/>
                <a:gd name="T1" fmla="*/ 7 h 364"/>
                <a:gd name="T2" fmla="*/ 188 w 188"/>
                <a:gd name="T3" fmla="*/ 7 h 364"/>
                <a:gd name="T4" fmla="*/ 19 w 188"/>
                <a:gd name="T5" fmla="*/ 127 h 364"/>
                <a:gd name="T6" fmla="*/ 139 w 188"/>
                <a:gd name="T7" fmla="*/ 351 h 364"/>
                <a:gd name="T8" fmla="*/ 147 w 188"/>
                <a:gd name="T9" fmla="*/ 359 h 364"/>
                <a:gd name="T10" fmla="*/ 151 w 188"/>
                <a:gd name="T11" fmla="*/ 364 h 364"/>
                <a:gd name="T12" fmla="*/ 178 w 188"/>
                <a:gd name="T13" fmla="*/ 364 h 364"/>
                <a:gd name="T14" fmla="*/ 188 w 188"/>
                <a:gd name="T15" fmla="*/ 7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364">
                  <a:moveTo>
                    <a:pt x="188" y="7"/>
                  </a:moveTo>
                  <a:cubicBezTo>
                    <a:pt x="188" y="7"/>
                    <a:pt x="188" y="7"/>
                    <a:pt x="188" y="7"/>
                  </a:cubicBezTo>
                  <a:cubicBezTo>
                    <a:pt x="188" y="7"/>
                    <a:pt x="46" y="0"/>
                    <a:pt x="19" y="127"/>
                  </a:cubicBezTo>
                  <a:cubicBezTo>
                    <a:pt x="19" y="127"/>
                    <a:pt x="0" y="216"/>
                    <a:pt x="139" y="351"/>
                  </a:cubicBezTo>
                  <a:cubicBezTo>
                    <a:pt x="147" y="359"/>
                    <a:pt x="147" y="359"/>
                    <a:pt x="147" y="359"/>
                  </a:cubicBezTo>
                  <a:cubicBezTo>
                    <a:pt x="147" y="359"/>
                    <a:pt x="149" y="361"/>
                    <a:pt x="151" y="364"/>
                  </a:cubicBezTo>
                  <a:cubicBezTo>
                    <a:pt x="178" y="364"/>
                    <a:pt x="178" y="364"/>
                    <a:pt x="178" y="364"/>
                  </a:cubicBezTo>
                  <a:cubicBezTo>
                    <a:pt x="66" y="47"/>
                    <a:pt x="188" y="7"/>
                    <a:pt x="188" y="7"/>
                  </a:cubicBezTo>
                  <a:close/>
                </a:path>
              </a:pathLst>
            </a:custGeom>
            <a:solidFill>
              <a:srgbClr val="FFE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0" name="Freeform 109">
              <a:extLst>
                <a:ext uri="{FF2B5EF4-FFF2-40B4-BE49-F238E27FC236}">
                  <a16:creationId xmlns:a16="http://schemas.microsoft.com/office/drawing/2014/main" id="{98BCC565-F8F5-4A33-BDD5-95ECDA7353CE}"/>
                </a:ext>
              </a:extLst>
            </p:cNvPr>
            <p:cNvSpPr/>
            <p:nvPr/>
          </p:nvSpPr>
          <p:spPr bwMode="auto">
            <a:xfrm>
              <a:off x="5576888" y="2508251"/>
              <a:ext cx="1114425" cy="1566863"/>
            </a:xfrm>
            <a:custGeom>
              <a:avLst/>
              <a:gdLst>
                <a:gd name="T0" fmla="*/ 122 w 261"/>
                <a:gd name="T1" fmla="*/ 0 h 367"/>
                <a:gd name="T2" fmla="*/ 122 w 261"/>
                <a:gd name="T3" fmla="*/ 0 h 367"/>
                <a:gd name="T4" fmla="*/ 122 w 261"/>
                <a:gd name="T5" fmla="*/ 0 h 367"/>
                <a:gd name="T6" fmla="*/ 112 w 261"/>
                <a:gd name="T7" fmla="*/ 357 h 367"/>
                <a:gd name="T8" fmla="*/ 85 w 261"/>
                <a:gd name="T9" fmla="*/ 357 h 367"/>
                <a:gd name="T10" fmla="*/ 90 w 261"/>
                <a:gd name="T11" fmla="*/ 367 h 367"/>
                <a:gd name="T12" fmla="*/ 109 w 261"/>
                <a:gd name="T13" fmla="*/ 367 h 367"/>
                <a:gd name="T14" fmla="*/ 122 w 261"/>
                <a:gd name="T15" fmla="*/ 367 h 367"/>
                <a:gd name="T16" fmla="*/ 155 w 261"/>
                <a:gd name="T17" fmla="*/ 367 h 367"/>
                <a:gd name="T18" fmla="*/ 160 w 261"/>
                <a:gd name="T19" fmla="*/ 357 h 367"/>
                <a:gd name="T20" fmla="*/ 141 w 261"/>
                <a:gd name="T21" fmla="*/ 357 h 367"/>
                <a:gd name="T22" fmla="*/ 122 w 261"/>
                <a:gd name="T2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1" h="367">
                  <a:moveTo>
                    <a:pt x="122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0" y="40"/>
                    <a:pt x="112" y="357"/>
                  </a:cubicBezTo>
                  <a:cubicBezTo>
                    <a:pt x="85" y="357"/>
                    <a:pt x="85" y="357"/>
                    <a:pt x="85" y="357"/>
                  </a:cubicBezTo>
                  <a:cubicBezTo>
                    <a:pt x="87" y="360"/>
                    <a:pt x="89" y="363"/>
                    <a:pt x="90" y="367"/>
                  </a:cubicBezTo>
                  <a:cubicBezTo>
                    <a:pt x="109" y="367"/>
                    <a:pt x="109" y="367"/>
                    <a:pt x="109" y="367"/>
                  </a:cubicBezTo>
                  <a:cubicBezTo>
                    <a:pt x="122" y="367"/>
                    <a:pt x="122" y="367"/>
                    <a:pt x="122" y="367"/>
                  </a:cubicBezTo>
                  <a:cubicBezTo>
                    <a:pt x="155" y="367"/>
                    <a:pt x="155" y="367"/>
                    <a:pt x="155" y="367"/>
                  </a:cubicBezTo>
                  <a:cubicBezTo>
                    <a:pt x="155" y="363"/>
                    <a:pt x="157" y="360"/>
                    <a:pt x="160" y="357"/>
                  </a:cubicBezTo>
                  <a:cubicBezTo>
                    <a:pt x="141" y="357"/>
                    <a:pt x="141" y="357"/>
                    <a:pt x="141" y="357"/>
                  </a:cubicBezTo>
                  <a:cubicBezTo>
                    <a:pt x="261" y="57"/>
                    <a:pt x="122" y="0"/>
                    <a:pt x="122" y="0"/>
                  </a:cubicBezTo>
                  <a:close/>
                </a:path>
              </a:pathLst>
            </a:custGeom>
            <a:solidFill>
              <a:srgbClr val="EBC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1" name="Rectangle 110">
              <a:extLst>
                <a:ext uri="{FF2B5EF4-FFF2-40B4-BE49-F238E27FC236}">
                  <a16:creationId xmlns:a16="http://schemas.microsoft.com/office/drawing/2014/main" id="{5FC4B856-814F-45D4-854D-42C32A686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588" y="2508251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2" name="Rectangle 111">
              <a:extLst>
                <a:ext uri="{FF2B5EF4-FFF2-40B4-BE49-F238E27FC236}">
                  <a16:creationId xmlns:a16="http://schemas.microsoft.com/office/drawing/2014/main" id="{AB793700-9473-406F-BD7A-6DFE3214C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588" y="2508251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3" name="Freeform 112">
              <a:extLst>
                <a:ext uri="{FF2B5EF4-FFF2-40B4-BE49-F238E27FC236}">
                  <a16:creationId xmlns:a16="http://schemas.microsoft.com/office/drawing/2014/main" id="{6A5D2C0B-BF41-401E-B450-78188065D0BD}"/>
                </a:ext>
              </a:extLst>
            </p:cNvPr>
            <p:cNvSpPr/>
            <p:nvPr/>
          </p:nvSpPr>
          <p:spPr bwMode="auto">
            <a:xfrm>
              <a:off x="6097588" y="2478088"/>
              <a:ext cx="808038" cy="1555750"/>
            </a:xfrm>
            <a:custGeom>
              <a:avLst/>
              <a:gdLst>
                <a:gd name="T0" fmla="*/ 42 w 189"/>
                <a:gd name="T1" fmla="*/ 359 h 364"/>
                <a:gd name="T2" fmla="*/ 49 w 189"/>
                <a:gd name="T3" fmla="*/ 351 h 364"/>
                <a:gd name="T4" fmla="*/ 169 w 189"/>
                <a:gd name="T5" fmla="*/ 127 h 364"/>
                <a:gd name="T6" fmla="*/ 0 w 189"/>
                <a:gd name="T7" fmla="*/ 7 h 364"/>
                <a:gd name="T8" fmla="*/ 0 w 189"/>
                <a:gd name="T9" fmla="*/ 7 h 364"/>
                <a:gd name="T10" fmla="*/ 0 w 189"/>
                <a:gd name="T11" fmla="*/ 7 h 364"/>
                <a:gd name="T12" fmla="*/ 19 w 189"/>
                <a:gd name="T13" fmla="*/ 364 h 364"/>
                <a:gd name="T14" fmla="*/ 38 w 189"/>
                <a:gd name="T15" fmla="*/ 364 h 364"/>
                <a:gd name="T16" fmla="*/ 42 w 189"/>
                <a:gd name="T17" fmla="*/ 35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364">
                  <a:moveTo>
                    <a:pt x="42" y="359"/>
                  </a:moveTo>
                  <a:cubicBezTo>
                    <a:pt x="49" y="351"/>
                    <a:pt x="49" y="351"/>
                    <a:pt x="49" y="351"/>
                  </a:cubicBezTo>
                  <a:cubicBezTo>
                    <a:pt x="189" y="216"/>
                    <a:pt x="169" y="127"/>
                    <a:pt x="169" y="127"/>
                  </a:cubicBezTo>
                  <a:cubicBezTo>
                    <a:pt x="142" y="0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39" y="64"/>
                    <a:pt x="19" y="364"/>
                  </a:cubicBezTo>
                  <a:cubicBezTo>
                    <a:pt x="38" y="364"/>
                    <a:pt x="38" y="364"/>
                    <a:pt x="38" y="364"/>
                  </a:cubicBezTo>
                  <a:cubicBezTo>
                    <a:pt x="40" y="361"/>
                    <a:pt x="42" y="359"/>
                    <a:pt x="42" y="359"/>
                  </a:cubicBezTo>
                  <a:close/>
                </a:path>
              </a:pathLst>
            </a:custGeom>
            <a:solidFill>
              <a:srgbClr val="FFE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4" name="Freeform 113">
              <a:extLst>
                <a:ext uri="{FF2B5EF4-FFF2-40B4-BE49-F238E27FC236}">
                  <a16:creationId xmlns:a16="http://schemas.microsoft.com/office/drawing/2014/main" id="{76EA8A99-1493-410B-81D4-B34D056007E7}"/>
                </a:ext>
              </a:extLst>
            </p:cNvPr>
            <p:cNvSpPr/>
            <p:nvPr/>
          </p:nvSpPr>
          <p:spPr bwMode="auto">
            <a:xfrm>
              <a:off x="5961063" y="4067176"/>
              <a:ext cx="111125" cy="123825"/>
            </a:xfrm>
            <a:custGeom>
              <a:avLst/>
              <a:gdLst>
                <a:gd name="T0" fmla="*/ 0 w 70"/>
                <a:gd name="T1" fmla="*/ 3 h 78"/>
                <a:gd name="T2" fmla="*/ 65 w 70"/>
                <a:gd name="T3" fmla="*/ 78 h 78"/>
                <a:gd name="T4" fmla="*/ 70 w 70"/>
                <a:gd name="T5" fmla="*/ 75 h 78"/>
                <a:gd name="T6" fmla="*/ 6 w 70"/>
                <a:gd name="T7" fmla="*/ 0 h 78"/>
                <a:gd name="T8" fmla="*/ 0 w 70"/>
                <a:gd name="T9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8">
                  <a:moveTo>
                    <a:pt x="0" y="3"/>
                  </a:moveTo>
                  <a:lnTo>
                    <a:pt x="65" y="78"/>
                  </a:lnTo>
                  <a:lnTo>
                    <a:pt x="70" y="75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5" name="Freeform 114">
              <a:extLst>
                <a:ext uri="{FF2B5EF4-FFF2-40B4-BE49-F238E27FC236}">
                  <a16:creationId xmlns:a16="http://schemas.microsoft.com/office/drawing/2014/main" id="{E61D62E0-122B-42C7-9FA5-F869F2C69C99}"/>
                </a:ext>
              </a:extLst>
            </p:cNvPr>
            <p:cNvSpPr/>
            <p:nvPr/>
          </p:nvSpPr>
          <p:spPr bwMode="auto">
            <a:xfrm>
              <a:off x="6016625" y="4067176"/>
              <a:ext cx="68263" cy="123825"/>
            </a:xfrm>
            <a:custGeom>
              <a:avLst/>
              <a:gdLst>
                <a:gd name="T0" fmla="*/ 0 w 43"/>
                <a:gd name="T1" fmla="*/ 3 h 78"/>
                <a:gd name="T2" fmla="*/ 38 w 43"/>
                <a:gd name="T3" fmla="*/ 78 h 78"/>
                <a:gd name="T4" fmla="*/ 43 w 43"/>
                <a:gd name="T5" fmla="*/ 75 h 78"/>
                <a:gd name="T6" fmla="*/ 6 w 43"/>
                <a:gd name="T7" fmla="*/ 0 h 78"/>
                <a:gd name="T8" fmla="*/ 0 w 43"/>
                <a:gd name="T9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8">
                  <a:moveTo>
                    <a:pt x="0" y="3"/>
                  </a:moveTo>
                  <a:lnTo>
                    <a:pt x="38" y="78"/>
                  </a:lnTo>
                  <a:lnTo>
                    <a:pt x="43" y="75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6" name="Freeform 115">
              <a:extLst>
                <a:ext uri="{FF2B5EF4-FFF2-40B4-BE49-F238E27FC236}">
                  <a16:creationId xmlns:a16="http://schemas.microsoft.com/office/drawing/2014/main" id="{D5AB0DCA-EC7B-4BAC-A027-CABBEDEF0FF4}"/>
                </a:ext>
              </a:extLst>
            </p:cNvPr>
            <p:cNvSpPr/>
            <p:nvPr/>
          </p:nvSpPr>
          <p:spPr bwMode="auto">
            <a:xfrm>
              <a:off x="6067425" y="4067176"/>
              <a:ext cx="30163" cy="123825"/>
            </a:xfrm>
            <a:custGeom>
              <a:avLst/>
              <a:gdLst>
                <a:gd name="T0" fmla="*/ 0 w 19"/>
                <a:gd name="T1" fmla="*/ 0 h 78"/>
                <a:gd name="T2" fmla="*/ 11 w 19"/>
                <a:gd name="T3" fmla="*/ 78 h 78"/>
                <a:gd name="T4" fmla="*/ 19 w 19"/>
                <a:gd name="T5" fmla="*/ 75 h 78"/>
                <a:gd name="T6" fmla="*/ 6 w 19"/>
                <a:gd name="T7" fmla="*/ 0 h 78"/>
                <a:gd name="T8" fmla="*/ 0 w 19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8">
                  <a:moveTo>
                    <a:pt x="0" y="0"/>
                  </a:moveTo>
                  <a:lnTo>
                    <a:pt x="11" y="78"/>
                  </a:lnTo>
                  <a:lnTo>
                    <a:pt x="19" y="75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7" name="Freeform 116">
              <a:extLst>
                <a:ext uri="{FF2B5EF4-FFF2-40B4-BE49-F238E27FC236}">
                  <a16:creationId xmlns:a16="http://schemas.microsoft.com/office/drawing/2014/main" id="{59065784-4178-4731-892D-686A01C0FEA2}"/>
                </a:ext>
              </a:extLst>
            </p:cNvPr>
            <p:cNvSpPr/>
            <p:nvPr/>
          </p:nvSpPr>
          <p:spPr bwMode="auto">
            <a:xfrm>
              <a:off x="6097588" y="4067176"/>
              <a:ext cx="30163" cy="123825"/>
            </a:xfrm>
            <a:custGeom>
              <a:avLst/>
              <a:gdLst>
                <a:gd name="T0" fmla="*/ 14 w 19"/>
                <a:gd name="T1" fmla="*/ 0 h 78"/>
                <a:gd name="T2" fmla="*/ 0 w 19"/>
                <a:gd name="T3" fmla="*/ 75 h 78"/>
                <a:gd name="T4" fmla="*/ 6 w 19"/>
                <a:gd name="T5" fmla="*/ 78 h 78"/>
                <a:gd name="T6" fmla="*/ 19 w 19"/>
                <a:gd name="T7" fmla="*/ 0 h 78"/>
                <a:gd name="T8" fmla="*/ 14 w 19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8">
                  <a:moveTo>
                    <a:pt x="14" y="0"/>
                  </a:moveTo>
                  <a:lnTo>
                    <a:pt x="0" y="75"/>
                  </a:lnTo>
                  <a:lnTo>
                    <a:pt x="6" y="78"/>
                  </a:lnTo>
                  <a:lnTo>
                    <a:pt x="19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8" name="Freeform 117">
              <a:extLst>
                <a:ext uri="{FF2B5EF4-FFF2-40B4-BE49-F238E27FC236}">
                  <a16:creationId xmlns:a16="http://schemas.microsoft.com/office/drawing/2014/main" id="{B953765F-86BD-4338-AF36-94AA8711B179}"/>
                </a:ext>
              </a:extLst>
            </p:cNvPr>
            <p:cNvSpPr/>
            <p:nvPr/>
          </p:nvSpPr>
          <p:spPr bwMode="auto">
            <a:xfrm>
              <a:off x="6110288" y="4067176"/>
              <a:ext cx="68263" cy="123825"/>
            </a:xfrm>
            <a:custGeom>
              <a:avLst/>
              <a:gdLst>
                <a:gd name="T0" fmla="*/ 38 w 43"/>
                <a:gd name="T1" fmla="*/ 0 h 78"/>
                <a:gd name="T2" fmla="*/ 0 w 43"/>
                <a:gd name="T3" fmla="*/ 75 h 78"/>
                <a:gd name="T4" fmla="*/ 6 w 43"/>
                <a:gd name="T5" fmla="*/ 78 h 78"/>
                <a:gd name="T6" fmla="*/ 43 w 43"/>
                <a:gd name="T7" fmla="*/ 3 h 78"/>
                <a:gd name="T8" fmla="*/ 38 w 43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8">
                  <a:moveTo>
                    <a:pt x="38" y="0"/>
                  </a:moveTo>
                  <a:lnTo>
                    <a:pt x="0" y="75"/>
                  </a:lnTo>
                  <a:lnTo>
                    <a:pt x="6" y="78"/>
                  </a:lnTo>
                  <a:lnTo>
                    <a:pt x="43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9" name="Freeform 118">
              <a:extLst>
                <a:ext uri="{FF2B5EF4-FFF2-40B4-BE49-F238E27FC236}">
                  <a16:creationId xmlns:a16="http://schemas.microsoft.com/office/drawing/2014/main" id="{9880D674-D6F3-45B1-B5FB-ED0D4BF59CD2}"/>
                </a:ext>
              </a:extLst>
            </p:cNvPr>
            <p:cNvSpPr/>
            <p:nvPr/>
          </p:nvSpPr>
          <p:spPr bwMode="auto">
            <a:xfrm>
              <a:off x="6122988" y="4067176"/>
              <a:ext cx="107950" cy="123825"/>
            </a:xfrm>
            <a:custGeom>
              <a:avLst/>
              <a:gdLst>
                <a:gd name="T0" fmla="*/ 65 w 68"/>
                <a:gd name="T1" fmla="*/ 0 h 78"/>
                <a:gd name="T2" fmla="*/ 0 w 68"/>
                <a:gd name="T3" fmla="*/ 75 h 78"/>
                <a:gd name="T4" fmla="*/ 6 w 68"/>
                <a:gd name="T5" fmla="*/ 78 h 78"/>
                <a:gd name="T6" fmla="*/ 68 w 68"/>
                <a:gd name="T7" fmla="*/ 3 h 78"/>
                <a:gd name="T8" fmla="*/ 65 w 68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8">
                  <a:moveTo>
                    <a:pt x="65" y="0"/>
                  </a:moveTo>
                  <a:lnTo>
                    <a:pt x="0" y="75"/>
                  </a:lnTo>
                  <a:lnTo>
                    <a:pt x="6" y="78"/>
                  </a:lnTo>
                  <a:lnTo>
                    <a:pt x="68" y="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0" name="Freeform 119">
              <a:extLst>
                <a:ext uri="{FF2B5EF4-FFF2-40B4-BE49-F238E27FC236}">
                  <a16:creationId xmlns:a16="http://schemas.microsoft.com/office/drawing/2014/main" id="{32F75396-C1DE-4074-A3FD-DE86150768D0}"/>
                </a:ext>
              </a:extLst>
            </p:cNvPr>
            <p:cNvSpPr/>
            <p:nvPr/>
          </p:nvSpPr>
          <p:spPr bwMode="auto">
            <a:xfrm>
              <a:off x="5940425" y="4033838"/>
              <a:ext cx="315913" cy="41275"/>
            </a:xfrm>
            <a:custGeom>
              <a:avLst/>
              <a:gdLst>
                <a:gd name="T0" fmla="*/ 199 w 199"/>
                <a:gd name="T1" fmla="*/ 0 h 26"/>
                <a:gd name="T2" fmla="*/ 0 w 199"/>
                <a:gd name="T3" fmla="*/ 0 h 26"/>
                <a:gd name="T4" fmla="*/ 13 w 199"/>
                <a:gd name="T5" fmla="*/ 26 h 26"/>
                <a:gd name="T6" fmla="*/ 188 w 199"/>
                <a:gd name="T7" fmla="*/ 26 h 26"/>
                <a:gd name="T8" fmla="*/ 199 w 19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26">
                  <a:moveTo>
                    <a:pt x="199" y="0"/>
                  </a:moveTo>
                  <a:lnTo>
                    <a:pt x="0" y="0"/>
                  </a:lnTo>
                  <a:lnTo>
                    <a:pt x="13" y="26"/>
                  </a:lnTo>
                  <a:lnTo>
                    <a:pt x="188" y="26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CCA5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1" name="Rectangle 120">
              <a:extLst>
                <a:ext uri="{FF2B5EF4-FFF2-40B4-BE49-F238E27FC236}">
                  <a16:creationId xmlns:a16="http://schemas.microsoft.com/office/drawing/2014/main" id="{2AFF539A-5CEE-4B8B-BC22-607D23874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4173538"/>
              <a:ext cx="90488" cy="25400"/>
            </a:xfrm>
            <a:prstGeom prst="rect">
              <a:avLst/>
            </a:pr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2" name="Freeform 121">
              <a:extLst>
                <a:ext uri="{FF2B5EF4-FFF2-40B4-BE49-F238E27FC236}">
                  <a16:creationId xmlns:a16="http://schemas.microsoft.com/office/drawing/2014/main" id="{2FB10702-2797-44E0-859D-069D62C98A19}"/>
                </a:ext>
              </a:extLst>
            </p:cNvPr>
            <p:cNvSpPr/>
            <p:nvPr/>
          </p:nvSpPr>
          <p:spPr bwMode="auto">
            <a:xfrm>
              <a:off x="6051550" y="4191001"/>
              <a:ext cx="20638" cy="77788"/>
            </a:xfrm>
            <a:custGeom>
              <a:avLst/>
              <a:gdLst>
                <a:gd name="T0" fmla="*/ 13 w 13"/>
                <a:gd name="T1" fmla="*/ 0 h 49"/>
                <a:gd name="T2" fmla="*/ 5 w 13"/>
                <a:gd name="T3" fmla="*/ 0 h 49"/>
                <a:gd name="T4" fmla="*/ 0 w 13"/>
                <a:gd name="T5" fmla="*/ 49 h 49"/>
                <a:gd name="T6" fmla="*/ 5 w 13"/>
                <a:gd name="T7" fmla="*/ 49 h 49"/>
                <a:gd name="T8" fmla="*/ 13 w 1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9">
                  <a:moveTo>
                    <a:pt x="13" y="0"/>
                  </a:moveTo>
                  <a:lnTo>
                    <a:pt x="5" y="0"/>
                  </a:lnTo>
                  <a:lnTo>
                    <a:pt x="0" y="49"/>
                  </a:lnTo>
                  <a:lnTo>
                    <a:pt x="5" y="4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3" name="Freeform 122">
              <a:extLst>
                <a:ext uri="{FF2B5EF4-FFF2-40B4-BE49-F238E27FC236}">
                  <a16:creationId xmlns:a16="http://schemas.microsoft.com/office/drawing/2014/main" id="{CBA63B01-0E13-4E29-AEEC-3EAC869C21C1}"/>
                </a:ext>
              </a:extLst>
            </p:cNvPr>
            <p:cNvSpPr/>
            <p:nvPr/>
          </p:nvSpPr>
          <p:spPr bwMode="auto">
            <a:xfrm>
              <a:off x="6127750" y="4191001"/>
              <a:ext cx="17463" cy="77788"/>
            </a:xfrm>
            <a:custGeom>
              <a:avLst/>
              <a:gdLst>
                <a:gd name="T0" fmla="*/ 5 w 11"/>
                <a:gd name="T1" fmla="*/ 0 h 49"/>
                <a:gd name="T2" fmla="*/ 0 w 11"/>
                <a:gd name="T3" fmla="*/ 0 h 49"/>
                <a:gd name="T4" fmla="*/ 5 w 11"/>
                <a:gd name="T5" fmla="*/ 49 h 49"/>
                <a:gd name="T6" fmla="*/ 11 w 11"/>
                <a:gd name="T7" fmla="*/ 49 h 49"/>
                <a:gd name="T8" fmla="*/ 5 w 11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9">
                  <a:moveTo>
                    <a:pt x="5" y="0"/>
                  </a:moveTo>
                  <a:lnTo>
                    <a:pt x="0" y="0"/>
                  </a:lnTo>
                  <a:lnTo>
                    <a:pt x="5" y="49"/>
                  </a:lnTo>
                  <a:lnTo>
                    <a:pt x="11" y="4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4" name="Freeform 123">
              <a:extLst>
                <a:ext uri="{FF2B5EF4-FFF2-40B4-BE49-F238E27FC236}">
                  <a16:creationId xmlns:a16="http://schemas.microsoft.com/office/drawing/2014/main" id="{87827C31-BD91-4DA6-B348-A76E3AE4064F}"/>
                </a:ext>
              </a:extLst>
            </p:cNvPr>
            <p:cNvSpPr/>
            <p:nvPr/>
          </p:nvSpPr>
          <p:spPr bwMode="auto">
            <a:xfrm>
              <a:off x="6042025" y="4268788"/>
              <a:ext cx="107950" cy="80963"/>
            </a:xfrm>
            <a:custGeom>
              <a:avLst/>
              <a:gdLst>
                <a:gd name="T0" fmla="*/ 65 w 68"/>
                <a:gd name="T1" fmla="*/ 0 h 51"/>
                <a:gd name="T2" fmla="*/ 59 w 68"/>
                <a:gd name="T3" fmla="*/ 0 h 51"/>
                <a:gd name="T4" fmla="*/ 11 w 68"/>
                <a:gd name="T5" fmla="*/ 0 h 51"/>
                <a:gd name="T6" fmla="*/ 6 w 68"/>
                <a:gd name="T7" fmla="*/ 0 h 51"/>
                <a:gd name="T8" fmla="*/ 0 w 68"/>
                <a:gd name="T9" fmla="*/ 0 h 51"/>
                <a:gd name="T10" fmla="*/ 0 w 68"/>
                <a:gd name="T11" fmla="*/ 51 h 51"/>
                <a:gd name="T12" fmla="*/ 68 w 68"/>
                <a:gd name="T13" fmla="*/ 51 h 51"/>
                <a:gd name="T14" fmla="*/ 68 w 68"/>
                <a:gd name="T15" fmla="*/ 0 h 51"/>
                <a:gd name="T16" fmla="*/ 65 w 68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51">
                  <a:moveTo>
                    <a:pt x="65" y="0"/>
                  </a:moveTo>
                  <a:lnTo>
                    <a:pt x="59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68" y="51"/>
                  </a:lnTo>
                  <a:lnTo>
                    <a:pt x="68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CA5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56" name="PA_图片 25">
            <a:extLst>
              <a:ext uri="{FF2B5EF4-FFF2-40B4-BE49-F238E27FC236}">
                <a16:creationId xmlns:a16="http://schemas.microsoft.com/office/drawing/2014/main" id="{313DA177-6CE2-4DAB-A705-A8F37F6F553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008" y="4807861"/>
            <a:ext cx="1020141" cy="1209839"/>
          </a:xfrm>
          <a:prstGeom prst="rect">
            <a:avLst/>
          </a:prstGeom>
        </p:spPr>
      </p:pic>
      <p:pic>
        <p:nvPicPr>
          <p:cNvPr id="57" name="PA_图片 28">
            <a:extLst>
              <a:ext uri="{FF2B5EF4-FFF2-40B4-BE49-F238E27FC236}">
                <a16:creationId xmlns:a16="http://schemas.microsoft.com/office/drawing/2014/main" id="{F26C7C1C-38BF-4A21-BF3D-EC74F07104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7"/>
          <a:stretch/>
        </p:blipFill>
        <p:spPr>
          <a:xfrm>
            <a:off x="27710" y="5179314"/>
            <a:ext cx="1110039" cy="169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0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Grp="1"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278360" imgH="1274040" progId="">
                  <p:embed/>
                </p:oleObj>
              </mc:Choice>
              <mc:Fallback>
                <p:oleObj name="Clip" r:id="rId4" imgW="1278360" imgH="1274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1"/>
                        <a:ext cx="1703917" cy="1274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4400" y="2087868"/>
            <a:ext cx="10438228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000" b="1">
                <a:solidFill>
                  <a:srgbClr val="0000FF"/>
                </a:solidFill>
              </a:rPr>
              <a:t>Tài nguyên khoáng sản quan trọng nhất khu vực Tây Á là...</a:t>
            </a:r>
            <a:endParaRPr lang="en-US" sz="3000" b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58929" y="3871124"/>
            <a:ext cx="3587262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Đáp án</a:t>
            </a:r>
            <a:r>
              <a:rPr lang="en-US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Dầu mỏ</a:t>
            </a:r>
            <a:endParaRPr lang="vi-VN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012873" y="886265"/>
            <a:ext cx="1853777" cy="89078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35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Câu 4</a:t>
            </a:r>
          </a:p>
        </p:txBody>
      </p:sp>
    </p:spTree>
  </p:cSld>
  <p:clrMapOvr>
    <a:masterClrMapping/>
  </p:clrMapOvr>
  <p:transition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Grp="1"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278360" imgH="1274040" progId="">
                  <p:embed/>
                </p:oleObj>
              </mc:Choice>
              <mc:Fallback>
                <p:oleObj name="Clip" r:id="rId4" imgW="1278360" imgH="1274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1"/>
                        <a:ext cx="1703917" cy="1274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48637" y="2045532"/>
            <a:ext cx="9813137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000" b="1">
                <a:solidFill>
                  <a:srgbClr val="0000FF"/>
                </a:solidFill>
              </a:rPr>
              <a:t>Sông ngòi khu vực Bắc Á đổ ra đại dương nào?</a:t>
            </a:r>
            <a:endParaRPr lang="en-US" sz="3000" b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0949" y="4079632"/>
            <a:ext cx="3843606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Đáp án: Thay </a:t>
            </a:r>
            <a:r>
              <a:rPr lang="vi-VN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đổi</a:t>
            </a:r>
          </a:p>
        </p:txBody>
      </p:sp>
      <p:sp>
        <p:nvSpPr>
          <p:cNvPr id="1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012873" y="886265"/>
            <a:ext cx="1853777" cy="89078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35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Câu 5</a:t>
            </a:r>
          </a:p>
        </p:txBody>
      </p:sp>
    </p:spTree>
  </p:cSld>
  <p:clrMapOvr>
    <a:masterClrMapping/>
  </p:clrMapOvr>
  <p:transition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Grp="1"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278360" imgH="1274040" progId="">
                  <p:embed/>
                </p:oleObj>
              </mc:Choice>
              <mc:Fallback>
                <p:oleObj name="Clip" r:id="rId4" imgW="1278360" imgH="1274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1"/>
                        <a:ext cx="1703917" cy="1274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0024" y="2021059"/>
            <a:ext cx="8875151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000" b="1">
                <a:solidFill>
                  <a:srgbClr val="0000FF"/>
                </a:solidFill>
              </a:rPr>
              <a:t>Cảnh quan tự nhiên chủ yếu ở khu vực Trung Á là… </a:t>
            </a:r>
            <a:endParaRPr lang="vi-VN" sz="3000" b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77243" y="4631785"/>
            <a:ext cx="4712677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Đáp án</a:t>
            </a:r>
            <a:r>
              <a:rPr lang="en-US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Thảo nguyên</a:t>
            </a:r>
            <a:endParaRPr lang="vi-VN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012873" y="886265"/>
            <a:ext cx="1853777" cy="89078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35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Câu 6</a:t>
            </a:r>
          </a:p>
        </p:txBody>
      </p:sp>
    </p:spTree>
  </p:cSld>
  <p:clrMapOvr>
    <a:masterClrMapping/>
  </p:clrMapOvr>
  <p:transition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Grp="1"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278360" imgH="1274040" progId="">
                  <p:embed/>
                </p:oleObj>
              </mc:Choice>
              <mc:Fallback>
                <p:oleObj name="Clip" r:id="rId4" imgW="1278360" imgH="1274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1"/>
                        <a:ext cx="1703917" cy="1274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8688" y="2099603"/>
            <a:ext cx="9359706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000" b="1">
                <a:solidFill>
                  <a:srgbClr val="0000FF"/>
                </a:solidFill>
              </a:rPr>
              <a:t>Tên một đồng bằng có diện tích rộng lớn ở Bắc Á là gì?</a:t>
            </a:r>
            <a:endParaRPr lang="vi-VN" sz="3000" b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20626" y="3901433"/>
            <a:ext cx="5711482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Đáp án</a:t>
            </a:r>
            <a:r>
              <a:rPr lang="en-US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Đồng bằng Tây Xi-bia.</a:t>
            </a:r>
            <a:endParaRPr lang="vi-VN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012873" y="886265"/>
            <a:ext cx="1853777" cy="89078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35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Câu 7</a:t>
            </a:r>
          </a:p>
        </p:txBody>
      </p:sp>
    </p:spTree>
  </p:cSld>
  <p:clrMapOvr>
    <a:masterClrMapping/>
  </p:clrMapOvr>
  <p:transition>
    <p:cover dir="d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Grp="1"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278360" imgH="1274040" progId="">
                  <p:embed/>
                </p:oleObj>
              </mc:Choice>
              <mc:Fallback>
                <p:oleObj name="Clip" r:id="rId4" imgW="1278360" imgH="1274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1"/>
                        <a:ext cx="1703917" cy="1274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17600" y="2209800"/>
            <a:ext cx="9334695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000" b="1">
                <a:solidFill>
                  <a:srgbClr val="0000FF"/>
                </a:solidFill>
              </a:rPr>
              <a:t>Tên một bán đảo rộng lớn nhất Tây Á là gì?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14511" y="4332845"/>
            <a:ext cx="4854919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Đáp án</a:t>
            </a:r>
            <a:r>
              <a:rPr lang="en-US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Bán đảo A-ráp</a:t>
            </a:r>
            <a:endParaRPr lang="vi-VN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012873" y="886265"/>
            <a:ext cx="1853777" cy="89078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35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Câu 8</a:t>
            </a:r>
          </a:p>
        </p:txBody>
      </p:sp>
    </p:spTree>
  </p:cSld>
  <p:clrMapOvr>
    <a:masterClrMapping/>
  </p:clrMapOvr>
  <p:transition>
    <p:cover dir="d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1720</TotalTime>
  <Words>1896</Words>
  <Application>Microsoft Office PowerPoint</Application>
  <PresentationFormat>Widescreen</PresentationFormat>
  <Paragraphs>253</Paragraphs>
  <Slides>40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#9Slide03 HelveBold</vt:lpstr>
      <vt:lpstr>Arial</vt:lpstr>
      <vt:lpstr>Calibri</vt:lpstr>
      <vt:lpstr>Calibri Light</vt:lpstr>
      <vt:lpstr>Impact MT Std</vt:lpstr>
      <vt:lpstr>Tahoma</vt:lpstr>
      <vt:lpstr>Times New Roman</vt:lpstr>
      <vt:lpstr>Verdana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Hồ Thị Thanh Tâm</cp:lastModifiedBy>
  <cp:revision>265</cp:revision>
  <dcterms:created xsi:type="dcterms:W3CDTF">2021-06-28T12:43:46Z</dcterms:created>
  <dcterms:modified xsi:type="dcterms:W3CDTF">2022-07-30T02:23:27Z</dcterms:modified>
</cp:coreProperties>
</file>