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media/media1.wav" ContentType="audio/x-wav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87" r:id="rId2"/>
    <p:sldId id="388" r:id="rId3"/>
    <p:sldId id="270" r:id="rId4"/>
    <p:sldId id="271" r:id="rId5"/>
    <p:sldId id="273" r:id="rId6"/>
    <p:sldId id="272" r:id="rId7"/>
    <p:sldId id="389" r:id="rId8"/>
    <p:sldId id="390" r:id="rId9"/>
    <p:sldId id="391" r:id="rId10"/>
    <p:sldId id="392" r:id="rId11"/>
    <p:sldId id="393" r:id="rId12"/>
    <p:sldId id="406" r:id="rId13"/>
    <p:sldId id="396" r:id="rId14"/>
    <p:sldId id="397" r:id="rId15"/>
    <p:sldId id="408" r:id="rId16"/>
    <p:sldId id="409" r:id="rId17"/>
    <p:sldId id="398" r:id="rId18"/>
    <p:sldId id="407" r:id="rId19"/>
    <p:sldId id="410" r:id="rId20"/>
    <p:sldId id="411" r:id="rId21"/>
    <p:sldId id="402" r:id="rId22"/>
    <p:sldId id="405" r:id="rId23"/>
    <p:sldId id="403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75" autoAdjust="0"/>
    <p:restoredTop sz="94660"/>
  </p:normalViewPr>
  <p:slideViewPr>
    <p:cSldViewPr snapToGrid="0">
      <p:cViewPr varScale="1">
        <p:scale>
          <a:sx n="68" d="100"/>
          <a:sy n="68" d="100"/>
        </p:scale>
        <p:origin x="-73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865A2-FA9A-4C3B-9154-705EE45F66DA}" type="datetimeFigureOut">
              <a:rPr lang="en-US" smtClean="0"/>
              <a:pPr/>
              <a:t>05/08/2022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8E120-D41F-4026-8DA0-C6620364A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9492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8E120-D41F-4026-8DA0-C6620364AD3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4651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9C52CD-A8C5-484B-B00E-2101948BB17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0408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9C52CD-A8C5-484B-B00E-2101948BB17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7176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9C52CD-A8C5-484B-B00E-2101948BB17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0538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Các vụ cháy rừng cũng làm diện tích rừng mất đi đáng kể. 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9C52CD-A8C5-484B-B00E-2101948BB17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5171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E60B80-4DEB-446C-A2D8-F00B08FAC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CF4F8E6-E572-4977-8573-BC2EF14A0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CD7D9DF-842B-4761-94E7-EA3535B3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pPr/>
              <a:t>05/08/2022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8A48520-AD54-4BCC-A674-FC8870C89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FDE52AA-CBEF-49A1-A317-37F6A5E31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5944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3F726-CD2E-47E8-A9BD-C00BFC76D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796B96-F7B8-4754-AB09-621DFF476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14A2501-DD1E-43E9-97AE-C63BB3CD9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pPr/>
              <a:t>05/08/2022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CA26CD-33D1-441C-BF5F-358F21C93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DB826E-64B1-4F18-AFBE-ACB25E4BF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3220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3F726-CD2E-47E8-A9BD-C00BFC76D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796B96-F7B8-4754-AB09-621DFF476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14A2501-DD1E-43E9-97AE-C63BB3CD9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pPr/>
              <a:t>05/08/2022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CA26CD-33D1-441C-BF5F-358F21C93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DB826E-64B1-4F18-AFBE-ACB25E4BF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8202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3F726-CD2E-47E8-A9BD-C00BFC76D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796B96-F7B8-4754-AB09-621DFF476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14A2501-DD1E-43E9-97AE-C63BB3CD9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pPr/>
              <a:t>05/08/2022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CA26CD-33D1-441C-BF5F-358F21C93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DB826E-64B1-4F18-AFBE-ACB25E4BF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2119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3F726-CD2E-47E8-A9BD-C00BFC76D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796B96-F7B8-4754-AB09-621DFF476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14A2501-DD1E-43E9-97AE-C63BB3CD9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pPr/>
              <a:t>05/08/2022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CA26CD-33D1-441C-BF5F-358F21C93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DB826E-64B1-4F18-AFBE-ACB25E4BF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497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3F726-CD2E-47E8-A9BD-C00BFC76D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796B96-F7B8-4754-AB09-621DFF476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14A2501-DD1E-43E9-97AE-C63BB3CD9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pPr/>
              <a:t>05/08/2022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CA26CD-33D1-441C-BF5F-358F21C93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DB826E-64B1-4F18-AFBE-ACB25E4BF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5071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3F726-CD2E-47E8-A9BD-C00BFC76D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796B96-F7B8-4754-AB09-621DFF476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14A2501-DD1E-43E9-97AE-C63BB3CD9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pPr/>
              <a:t>05/08/2022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CA26CD-33D1-441C-BF5F-358F21C93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DB826E-64B1-4F18-AFBE-ACB25E4BF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4815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D7DD7D-B2BE-48D7-A6CB-89EC37DEC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47839AA-F4F8-42C7-BE39-7685B6D31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96ECB40-5C49-4E67-856F-E7885467C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pPr/>
              <a:t>05/08/2022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85BB26-9FF5-467B-84B8-38ECFE25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8DF35F9-5A93-48D9-A6D9-C2CDEAB2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2379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090257-BB53-4438-9E1D-7092E9EE0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67DB0F-17CB-452D-9C92-1353257061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9CEAE9D-C95E-4B10-A1FE-42B784C68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9928FC5-8B26-4AAC-AC76-AD3A359D7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pPr/>
              <a:t>05/08/2022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EFCB98D-B27A-49D3-9ECD-7153996C7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7B23B17-F9CE-4866-9479-B4DB919A3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1516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4CE6A3-E72E-4B03-A132-34FACD12F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12BE787-3F6B-4253-A741-AAAE6EDBA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39A6D11-5001-42FF-A1C3-EC422F2D8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F555C0E-0B10-4E37-BCD2-2D3ADE6AD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1842952-A9D7-4C78-820D-5AE5B71D45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E323D86-28DF-47BF-993B-65AEB6C5D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pPr/>
              <a:t>05/08/2022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24D7D1E-52E5-473D-8EC5-116BD2A02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443F9BC-9C4A-4C06-A385-EBCBE2AB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1779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C980AB-33A7-42E6-A775-868E50E72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5B5C31C-AB79-4EB3-8DE1-BCC1B1AA6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pPr/>
              <a:t>05/08/2022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B754481-8D39-40BC-9022-C9522571E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83FA27D-ED62-4CFD-9160-FCAEEEC0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6272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E60B80-4DEB-446C-A2D8-F00B08FAC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CF4F8E6-E572-4977-8573-BC2EF14A0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CD7D9DF-842B-4761-94E7-EA3535B3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pPr/>
              <a:t>05/08/2022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8A48520-AD54-4BCC-A674-FC8870C89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FDE52AA-CBEF-49A1-A317-37F6A5E31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1009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17343B9-EC71-4D7B-8A35-7301FCC02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pPr/>
              <a:t>05/08/2022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8E52072-8992-4394-B982-9254F08A6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90AEC8F-A990-45DA-A08C-07689A61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2729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CB6417-911B-4443-8D68-34B4280EB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4AFD47-BB1F-4793-B92A-A62F9F95D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EE043C0-D580-4D62-A2E1-E36CC8E8F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B1027DF-7464-4950-80B4-746686791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pPr/>
              <a:t>05/08/2022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330B224-8E04-48C3-8C24-7FC901508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5BA7208-E1D2-4D8C-9F52-D976B47F6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2294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9026F1-8168-4429-996B-DB7EEAC6B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0668EEA-0DDE-43F2-B26D-E021640863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0B7DB32-5032-4A9B-9E00-BE8137371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83165F-6611-4E9B-97CA-336520AF8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pPr/>
              <a:t>05/08/2022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6D4D4BD-0A65-4A1D-AA67-54AF5B277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FEF9DB8-A0CD-49A5-BCAD-72ED3C328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75789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0318DA-229E-4634-B0B1-DBF73FF73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BF7A140-A753-47F6-97E1-D2057ECB72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36A2C1-18FD-4ADF-AA85-4480F4577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pPr/>
              <a:t>05/08/2022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B430FA8-AB43-4464-9E2C-08096E0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614D57-C99A-47A7-A504-302AFA307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81638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C642FF8-5B77-4FE2-99E9-C95C41737E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DFADDE2-4DAD-4C08-8917-59E84AB6A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FA221B5-1DF9-4E39-9042-A0AC90D06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pPr/>
              <a:t>05/08/2022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77193E5-B258-4025-8DED-7E826E529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BF6213-030D-4E33-AA3D-61A2CC40F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0433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E60B80-4DEB-446C-A2D8-F00B08FAC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CF4F8E6-E572-4977-8573-BC2EF14A0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CD7D9DF-842B-4761-94E7-EA3535B3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pPr/>
              <a:t>05/08/2022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8A48520-AD54-4BCC-A674-FC8870C89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FDE52AA-CBEF-49A1-A317-37F6A5E31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470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E60B80-4DEB-446C-A2D8-F00B08FAC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CF4F8E6-E572-4977-8573-BC2EF14A0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CD7D9DF-842B-4761-94E7-EA3535B3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pPr/>
              <a:t>05/08/2022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8A48520-AD54-4BCC-A674-FC8870C89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FDE52AA-CBEF-49A1-A317-37F6A5E31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6469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E60B80-4DEB-446C-A2D8-F00B08FAC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CF4F8E6-E572-4977-8573-BC2EF14A0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CD7D9DF-842B-4761-94E7-EA3535B3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pPr/>
              <a:t>05/08/2022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8A48520-AD54-4BCC-A674-FC8870C89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FDE52AA-CBEF-49A1-A317-37F6A5E31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4779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E60B80-4DEB-446C-A2D8-F00B08FAC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CF4F8E6-E572-4977-8573-BC2EF14A0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CD7D9DF-842B-4761-94E7-EA3535B3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pPr/>
              <a:t>05/08/2022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8A48520-AD54-4BCC-A674-FC8870C89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FDE52AA-CBEF-49A1-A317-37F6A5E31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2664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E60B80-4DEB-446C-A2D8-F00B08FAC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CF4F8E6-E572-4977-8573-BC2EF14A0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CD7D9DF-842B-4761-94E7-EA3535B3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pPr/>
              <a:t>05/08/2022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8A48520-AD54-4BCC-A674-FC8870C89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FDE52AA-CBEF-49A1-A317-37F6A5E31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6782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3F726-CD2E-47E8-A9BD-C00BFC76D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796B96-F7B8-4754-AB09-621DFF476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14A2501-DD1E-43E9-97AE-C63BB3CD9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pPr/>
              <a:t>05/08/2022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CA26CD-33D1-441C-BF5F-358F21C93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DB826E-64B1-4F18-AFBE-ACB25E4BF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3486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3F726-CD2E-47E8-A9BD-C00BFC76D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796B96-F7B8-4754-AB09-621DFF476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14A2501-DD1E-43E9-97AE-C63BB3CD9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pPr/>
              <a:t>05/08/2022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CA26CD-33D1-441C-BF5F-358F21C93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DB826E-64B1-4F18-AFBE-ACB25E4BF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2370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689E381-2ECB-47AF-8AF6-CA5AE8766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1BE5153-F159-4AE6-AD3F-11A187CFF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F92933-64E7-4B3C-80A0-BF0C50D45D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97F5D-7162-4CE8-A948-0D15E82AA11A}" type="datetimeFigureOut">
              <a:rPr lang="en-US" smtClean="0"/>
              <a:pPr/>
              <a:t>05/08/2022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CF6825-7347-4769-9B23-D69AC8CA6C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39AF3A-D095-4512-A677-98B60C597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5529A-CB26-47B3-96F2-7A09D0FB7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8684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50" r:id="rId8"/>
    <p:sldLayoutId id="2147483667" r:id="rId9"/>
    <p:sldLayoutId id="2147483666" r:id="rId10"/>
    <p:sldLayoutId id="2147483665" r:id="rId11"/>
    <p:sldLayoutId id="2147483664" r:id="rId12"/>
    <p:sldLayoutId id="2147483663" r:id="rId13"/>
    <p:sldLayoutId id="2147483662" r:id="rId14"/>
    <p:sldLayoutId id="2147483661" r:id="rId15"/>
    <p:sldLayoutId id="2147483651" r:id="rId16"/>
    <p:sldLayoutId id="2147483652" r:id="rId17"/>
    <p:sldLayoutId id="2147483653" r:id="rId18"/>
    <p:sldLayoutId id="2147483654" r:id="rId19"/>
    <p:sldLayoutId id="2147483655" r:id="rId20"/>
    <p:sldLayoutId id="2147483656" r:id="rId21"/>
    <p:sldLayoutId id="2147483657" r:id="rId22"/>
    <p:sldLayoutId id="2147483658" r:id="rId23"/>
    <p:sldLayoutId id="2147483659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4.gif"/><Relationship Id="rId3" Type="http://schemas.openxmlformats.org/officeDocument/2006/relationships/notesSlide" Target="../notesSlides/notesSlide1.xml"/><Relationship Id="rId7" Type="http://schemas.openxmlformats.org/officeDocument/2006/relationships/slide" Target="slide3.xml"/><Relationship Id="rId12" Type="http://schemas.openxmlformats.org/officeDocument/2006/relationships/image" Target="../media/image3.gif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6.png"/><Relationship Id="rId1" Type="http://schemas.openxmlformats.org/officeDocument/2006/relationships/video" Target="NULL" TargetMode="External"/><Relationship Id="rId6" Type="http://schemas.openxmlformats.org/officeDocument/2006/relationships/slide" Target="slide2.xml"/><Relationship Id="rId11" Type="http://schemas.openxmlformats.org/officeDocument/2006/relationships/slide" Target="slide7.xml"/><Relationship Id="rId5" Type="http://schemas.openxmlformats.org/officeDocument/2006/relationships/image" Target="../media/image2.png"/><Relationship Id="rId15" Type="http://schemas.microsoft.com/office/2007/relationships/media" Target="../media/media1.wav"/><Relationship Id="rId10" Type="http://schemas.openxmlformats.org/officeDocument/2006/relationships/slide" Target="slide5.xml"/><Relationship Id="rId4" Type="http://schemas.openxmlformats.org/officeDocument/2006/relationships/image" Target="../media/image1.png"/><Relationship Id="rId9" Type="http://schemas.openxmlformats.org/officeDocument/2006/relationships/slide" Target="slide6.xml"/><Relationship Id="rId1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9.xml"/><Relationship Id="rId1" Type="http://schemas.openxmlformats.org/officeDocument/2006/relationships/video" Target="file:///D:\LS%20v&#224;%20&#272;L%207\GA%20&#272;&#7883;a%20l&#237;%207%20(CTST)\7.%20GADT%20&#272;&#7883;a%20l&#237;%207%20(CTST)\4.%20GADT%20Ch&#226;u%20M&#297;\B&#224;i%2017,%20ti&#7871;t%202%20(Amadon).mp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1.xml"/><Relationship Id="rId9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69FFD48-4586-4F86-B36E-6DAF159AD8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511" t="23071" r="8399" b="9930"/>
          <a:stretch/>
        </p:blipFill>
        <p:spPr>
          <a:xfrm>
            <a:off x="0" y="0"/>
            <a:ext cx="12269972" cy="6858000"/>
          </a:xfrm>
          <a:prstGeom prst="rect">
            <a:avLst/>
          </a:prstGeom>
        </p:spPr>
      </p:pic>
      <p:grpSp>
        <p:nvGrpSpPr>
          <p:cNvPr id="54" name="vong quay">
            <a:extLst>
              <a:ext uri="{FF2B5EF4-FFF2-40B4-BE49-F238E27FC236}">
                <a16:creationId xmlns="" xmlns:a16="http://schemas.microsoft.com/office/drawing/2014/main" id="{C3681784-B81E-4B3F-B9DB-47BACA12E47C}"/>
              </a:ext>
            </a:extLst>
          </p:cNvPr>
          <p:cNvGrpSpPr/>
          <p:nvPr/>
        </p:nvGrpSpPr>
        <p:grpSpPr>
          <a:xfrm>
            <a:off x="5825983" y="478508"/>
            <a:ext cx="5042125" cy="5036855"/>
            <a:chOff x="5425622" y="292790"/>
            <a:chExt cx="5834378" cy="5828280"/>
          </a:xfrm>
        </p:grpSpPr>
        <p:pic>
          <p:nvPicPr>
            <p:cNvPr id="55" name="Picture 54">
              <a:extLst>
                <a:ext uri="{FF2B5EF4-FFF2-40B4-BE49-F238E27FC236}">
                  <a16:creationId xmlns="" xmlns:a16="http://schemas.microsoft.com/office/drawing/2014/main" id="{1B653DD5-7BA0-4F85-9876-CAE74D8EE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C5C5D033-13BE-422A-A89B-46FD899CC47F}"/>
                </a:ext>
              </a:extLst>
            </p:cNvPr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96659178-567E-4E74-9FBB-C36C12FA92F7}"/>
                </a:ext>
              </a:extLst>
            </p:cNvPr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163C45EF-A3A2-4B72-9B34-F763F66EA123}"/>
                </a:ext>
              </a:extLst>
            </p:cNvPr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2CE3DBF5-821F-44AD-B7F9-8453E3CEDACC}"/>
                </a:ext>
              </a:extLst>
            </p:cNvPr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3F5C2A1C-2193-4212-859B-34C8A64FC2A7}"/>
                </a:ext>
              </a:extLst>
            </p:cNvPr>
            <p:cNvSpPr txBox="1"/>
            <p:nvPr/>
          </p:nvSpPr>
          <p:spPr>
            <a:xfrm rot="9501114">
              <a:off x="5698230" y="3409482"/>
              <a:ext cx="2025648" cy="1104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Phần th</a:t>
              </a: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ư</a:t>
              </a:r>
              <a:r>
                <a:rPr lang="en-US" sz="2800" b="1">
                  <a:solidFill>
                    <a:srgbClr val="0070C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ởng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A9ED525B-3C4D-46D9-9EE7-4B7ACC4A8E0F}"/>
                </a:ext>
              </a:extLst>
            </p:cNvPr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452A5591-8FBD-49B9-A368-AD46140F8324}"/>
                </a:ext>
              </a:extLst>
            </p:cNvPr>
            <p:cNvSpPr txBox="1"/>
            <p:nvPr/>
          </p:nvSpPr>
          <p:spPr>
            <a:xfrm rot="3829829">
              <a:off x="8019634" y="4215327"/>
              <a:ext cx="2025648" cy="1246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Mất l</a:t>
              </a:r>
              <a:r>
                <a:rPr kumimoji="0" lang="vi-VN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ư</a:t>
              </a:r>
              <a:r>
                <a:rPr lang="en-US" sz="3200" b="1">
                  <a:solidFill>
                    <a:srgbClr val="0070C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ợt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99DFD9E3-1A6D-429B-8FEB-04D474C00E76}"/>
                </a:ext>
              </a:extLst>
            </p:cNvPr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4" name="Isosceles Triangle 63">
            <a:extLst>
              <a:ext uri="{FF2B5EF4-FFF2-40B4-BE49-F238E27FC236}">
                <a16:creationId xmlns="" xmlns:a16="http://schemas.microsoft.com/office/drawing/2014/main" id="{75421831-A5AB-45D8-8294-B3608FF364D2}"/>
              </a:ext>
            </a:extLst>
          </p:cNvPr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" name="quay dung">
            <a:extLst>
              <a:ext uri="{FF2B5EF4-FFF2-40B4-BE49-F238E27FC236}">
                <a16:creationId xmlns="" xmlns:a16="http://schemas.microsoft.com/office/drawing/2014/main" id="{ABC2C2A4-321B-4778-AB8E-1CBC2063C5C6}"/>
              </a:ext>
            </a:extLst>
          </p:cNvPr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Rounded Rectangle 25">
            <a:hlinkClick r:id="rId6" action="ppaction://hlinksldjump"/>
            <a:extLst>
              <a:ext uri="{FF2B5EF4-FFF2-40B4-BE49-F238E27FC236}">
                <a16:creationId xmlns="" xmlns:a16="http://schemas.microsoft.com/office/drawing/2014/main" id="{02A6DAA4-D06D-41DA-B857-2E1497582A59}"/>
              </a:ext>
            </a:extLst>
          </p:cNvPr>
          <p:cNvSpPr/>
          <p:nvPr/>
        </p:nvSpPr>
        <p:spPr>
          <a:xfrm>
            <a:off x="697240" y="272659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Rounded Rectangle 26">
            <a:hlinkClick r:id="rId7" action="ppaction://hlinksldjump"/>
            <a:extLst>
              <a:ext uri="{FF2B5EF4-FFF2-40B4-BE49-F238E27FC236}">
                <a16:creationId xmlns="" xmlns:a16="http://schemas.microsoft.com/office/drawing/2014/main" id="{CBD0C41C-F5DF-4094-A219-DDFDD6CE867B}"/>
              </a:ext>
            </a:extLst>
          </p:cNvPr>
          <p:cNvSpPr/>
          <p:nvPr/>
        </p:nvSpPr>
        <p:spPr>
          <a:xfrm>
            <a:off x="2195157" y="272659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Rounded Rectangle 27">
            <a:hlinkClick r:id="rId8" action="ppaction://hlinksldjump"/>
            <a:extLst>
              <a:ext uri="{FF2B5EF4-FFF2-40B4-BE49-F238E27FC236}">
                <a16:creationId xmlns="" xmlns:a16="http://schemas.microsoft.com/office/drawing/2014/main" id="{BF489B1B-D27B-48EB-961E-5327BAA858B3}"/>
              </a:ext>
            </a:extLst>
          </p:cNvPr>
          <p:cNvSpPr/>
          <p:nvPr/>
        </p:nvSpPr>
        <p:spPr>
          <a:xfrm>
            <a:off x="3714136" y="27013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Rounded Rectangle 34">
            <a:hlinkClick r:id="rId9" action="ppaction://hlinksldjump"/>
            <a:extLst>
              <a:ext uri="{FF2B5EF4-FFF2-40B4-BE49-F238E27FC236}">
                <a16:creationId xmlns="" xmlns:a16="http://schemas.microsoft.com/office/drawing/2014/main" id="{6239B1F4-6159-488F-8218-45B6F7B039BC}"/>
              </a:ext>
            </a:extLst>
          </p:cNvPr>
          <p:cNvSpPr/>
          <p:nvPr/>
        </p:nvSpPr>
        <p:spPr>
          <a:xfrm>
            <a:off x="697240" y="473436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Rounded Rectangle 35">
            <a:hlinkClick r:id="rId10" action="ppaction://hlinksldjump"/>
            <a:extLst>
              <a:ext uri="{FF2B5EF4-FFF2-40B4-BE49-F238E27FC236}">
                <a16:creationId xmlns="" xmlns:a16="http://schemas.microsoft.com/office/drawing/2014/main" id="{864A9371-2ECF-44D3-B427-0B5272AD177B}"/>
              </a:ext>
            </a:extLst>
          </p:cNvPr>
          <p:cNvSpPr/>
          <p:nvPr/>
        </p:nvSpPr>
        <p:spPr>
          <a:xfrm>
            <a:off x="2195157" y="473436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Rounded Rectangle 36">
            <a:hlinkClick r:id="rId11" action="ppaction://hlinksldjump"/>
            <a:extLst>
              <a:ext uri="{FF2B5EF4-FFF2-40B4-BE49-F238E27FC236}">
                <a16:creationId xmlns="" xmlns:a16="http://schemas.microsoft.com/office/drawing/2014/main" id="{4E82D49F-0B78-433A-9986-30C422BEBAF1}"/>
              </a:ext>
            </a:extLst>
          </p:cNvPr>
          <p:cNvSpPr/>
          <p:nvPr/>
        </p:nvSpPr>
        <p:spPr>
          <a:xfrm>
            <a:off x="3693073" y="473436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664451FA-4CD2-4B13-B25A-D83FDD09CE5E}"/>
              </a:ext>
            </a:extLst>
          </p:cNvPr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="" xmlns:a16="http://schemas.microsoft.com/office/drawing/2014/main" id="{B52EDF15-86C4-41D9-87D6-77C85A5F9BD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="" xmlns:a16="http://schemas.microsoft.com/office/drawing/2014/main" id="{2395DEBA-868E-43C1-8FEF-702107BC73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="" xmlns:a16="http://schemas.microsoft.com/office/drawing/2014/main" id="{84792F8F-DDB0-4D5D-9ECF-74CA4985DEF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="" xmlns:a16="http://schemas.microsoft.com/office/drawing/2014/main" id="{BCE860F3-2015-486C-8DDC-D314519352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="" xmlns:a16="http://schemas.microsoft.com/office/drawing/2014/main" id="{2F471819-4C4D-4046-8856-F54BE9940C2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81" name="vongquay">
            <a:hlinkClick r:id="" action="ppaction://media"/>
            <a:extLst>
              <a:ext uri="{FF2B5EF4-FFF2-40B4-BE49-F238E27FC236}">
                <a16:creationId xmlns="" xmlns:a16="http://schemas.microsoft.com/office/drawing/2014/main" id="{2BA9BF9F-EE03-425B-900D-44A5A489386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5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82" name="Isosceles Triangle 81">
            <a:extLst>
              <a:ext uri="{FF2B5EF4-FFF2-40B4-BE49-F238E27FC236}">
                <a16:creationId xmlns="" xmlns:a16="http://schemas.microsoft.com/office/drawing/2014/main" id="{A3C50472-02CC-4056-9112-08AAC3F49D94}"/>
              </a:ext>
            </a:extLst>
          </p:cNvPr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3" name="Isosceles Triangle 82">
            <a:extLst>
              <a:ext uri="{FF2B5EF4-FFF2-40B4-BE49-F238E27FC236}">
                <a16:creationId xmlns="" xmlns:a16="http://schemas.microsoft.com/office/drawing/2014/main" id="{5875BE44-BFE6-432C-B04A-1850A1BB2268}"/>
              </a:ext>
            </a:extLst>
          </p:cNvPr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4" name="Isosceles Triangle 83">
            <a:extLst>
              <a:ext uri="{FF2B5EF4-FFF2-40B4-BE49-F238E27FC236}">
                <a16:creationId xmlns="" xmlns:a16="http://schemas.microsoft.com/office/drawing/2014/main" id="{3175A65E-A1E7-4284-B43C-01711CE14F50}"/>
              </a:ext>
            </a:extLst>
          </p:cNvPr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5" name="Isosceles Triangle 84">
            <a:extLst>
              <a:ext uri="{FF2B5EF4-FFF2-40B4-BE49-F238E27FC236}">
                <a16:creationId xmlns="" xmlns:a16="http://schemas.microsoft.com/office/drawing/2014/main" id="{2B8A835D-4512-41EE-B4FD-981E6EEFF1E7}"/>
              </a:ext>
            </a:extLst>
          </p:cNvPr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6" name="Isosceles Triangle 85">
            <a:extLst>
              <a:ext uri="{FF2B5EF4-FFF2-40B4-BE49-F238E27FC236}">
                <a16:creationId xmlns="" xmlns:a16="http://schemas.microsoft.com/office/drawing/2014/main" id="{4061ADDD-D7F7-453F-A2D1-AC446798187D}"/>
              </a:ext>
            </a:extLst>
          </p:cNvPr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7" name="Isosceles Triangle 86">
            <a:extLst>
              <a:ext uri="{FF2B5EF4-FFF2-40B4-BE49-F238E27FC236}">
                <a16:creationId xmlns="" xmlns:a16="http://schemas.microsoft.com/office/drawing/2014/main" id="{706EDEFF-22F8-4D4D-B27B-446DFFCE5347}"/>
              </a:ext>
            </a:extLst>
          </p:cNvPr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8" name="Isosceles Triangle 87">
            <a:extLst>
              <a:ext uri="{FF2B5EF4-FFF2-40B4-BE49-F238E27FC236}">
                <a16:creationId xmlns="" xmlns:a16="http://schemas.microsoft.com/office/drawing/2014/main" id="{ED801563-F8CD-4CA6-AB6F-BF99CA54D34C}"/>
              </a:ext>
            </a:extLst>
          </p:cNvPr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9" name="Isosceles Triangle 88">
            <a:extLst>
              <a:ext uri="{FF2B5EF4-FFF2-40B4-BE49-F238E27FC236}">
                <a16:creationId xmlns="" xmlns:a16="http://schemas.microsoft.com/office/drawing/2014/main" id="{6946D98D-AE9C-4398-97D7-191F395DE15F}"/>
              </a:ext>
            </a:extLst>
          </p:cNvPr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0" name="Isosceles Triangle 89">
            <a:extLst>
              <a:ext uri="{FF2B5EF4-FFF2-40B4-BE49-F238E27FC236}">
                <a16:creationId xmlns="" xmlns:a16="http://schemas.microsoft.com/office/drawing/2014/main" id="{8F266BA7-4BD8-4098-AD37-F3E61CCB1F78}"/>
              </a:ext>
            </a:extLst>
          </p:cNvPr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1" name="Isosceles Triangle 90">
            <a:extLst>
              <a:ext uri="{FF2B5EF4-FFF2-40B4-BE49-F238E27FC236}">
                <a16:creationId xmlns="" xmlns:a16="http://schemas.microsoft.com/office/drawing/2014/main" id="{45582D79-0C0C-4398-9C53-F6191B08F056}"/>
              </a:ext>
            </a:extLst>
          </p:cNvPr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" name="Isosceles Triangle 91">
            <a:extLst>
              <a:ext uri="{FF2B5EF4-FFF2-40B4-BE49-F238E27FC236}">
                <a16:creationId xmlns="" xmlns:a16="http://schemas.microsoft.com/office/drawing/2014/main" id="{153236FA-8DF7-4E09-A56B-37B9BFE0526D}"/>
              </a:ext>
            </a:extLst>
          </p:cNvPr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3" name="Isosceles Triangle 92">
            <a:extLst>
              <a:ext uri="{FF2B5EF4-FFF2-40B4-BE49-F238E27FC236}">
                <a16:creationId xmlns="" xmlns:a16="http://schemas.microsoft.com/office/drawing/2014/main" id="{9B326026-DF44-4E0D-BE37-6F828E2C3962}"/>
              </a:ext>
            </a:extLst>
          </p:cNvPr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4" name="Isosceles Triangle 93">
            <a:extLst>
              <a:ext uri="{FF2B5EF4-FFF2-40B4-BE49-F238E27FC236}">
                <a16:creationId xmlns="" xmlns:a16="http://schemas.microsoft.com/office/drawing/2014/main" id="{C24B1367-B490-49CE-8DE0-E28BAA00F0C1}"/>
              </a:ext>
            </a:extLst>
          </p:cNvPr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5" name="Isosceles Triangle 94">
            <a:extLst>
              <a:ext uri="{FF2B5EF4-FFF2-40B4-BE49-F238E27FC236}">
                <a16:creationId xmlns="" xmlns:a16="http://schemas.microsoft.com/office/drawing/2014/main" id="{B3619E5B-C24A-483D-9B49-545D6D246006}"/>
              </a:ext>
            </a:extLst>
          </p:cNvPr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6" name="Isosceles Triangle 95">
            <a:extLst>
              <a:ext uri="{FF2B5EF4-FFF2-40B4-BE49-F238E27FC236}">
                <a16:creationId xmlns="" xmlns:a16="http://schemas.microsoft.com/office/drawing/2014/main" id="{F327DDB0-D152-44E7-81CA-2D57E0C8CC0E}"/>
              </a:ext>
            </a:extLst>
          </p:cNvPr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7" name="Isosceles Triangle 96">
            <a:extLst>
              <a:ext uri="{FF2B5EF4-FFF2-40B4-BE49-F238E27FC236}">
                <a16:creationId xmlns="" xmlns:a16="http://schemas.microsoft.com/office/drawing/2014/main" id="{2353A4D8-A246-4424-AE40-27D46E87CB11}"/>
              </a:ext>
            </a:extLst>
          </p:cNvPr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8" name="Isosceles Triangle 97">
            <a:extLst>
              <a:ext uri="{FF2B5EF4-FFF2-40B4-BE49-F238E27FC236}">
                <a16:creationId xmlns="" xmlns:a16="http://schemas.microsoft.com/office/drawing/2014/main" id="{A435AB01-2D72-4F2B-B692-EB43C477A8BA}"/>
              </a:ext>
            </a:extLst>
          </p:cNvPr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9" name="Isosceles Triangle 98">
            <a:extLst>
              <a:ext uri="{FF2B5EF4-FFF2-40B4-BE49-F238E27FC236}">
                <a16:creationId xmlns="" xmlns:a16="http://schemas.microsoft.com/office/drawing/2014/main" id="{B83CEFF6-65D2-4883-85B2-1B68EC764C39}"/>
              </a:ext>
            </a:extLst>
          </p:cNvPr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0" name="Isosceles Triangle 99">
            <a:extLst>
              <a:ext uri="{FF2B5EF4-FFF2-40B4-BE49-F238E27FC236}">
                <a16:creationId xmlns="" xmlns:a16="http://schemas.microsoft.com/office/drawing/2014/main" id="{4CB8C84E-B8A4-4339-B7E3-BD128908E089}"/>
              </a:ext>
            </a:extLst>
          </p:cNvPr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1" name="Isosceles Triangle 100">
            <a:extLst>
              <a:ext uri="{FF2B5EF4-FFF2-40B4-BE49-F238E27FC236}">
                <a16:creationId xmlns="" xmlns:a16="http://schemas.microsoft.com/office/drawing/2014/main" id="{9773FC63-3E12-419D-B408-EC5B3051C64C}"/>
              </a:ext>
            </a:extLst>
          </p:cNvPr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" name="Heart 101">
            <a:hlinkClick r:id="rId9" action="ppaction://hlinksldjump"/>
            <a:extLst>
              <a:ext uri="{FF2B5EF4-FFF2-40B4-BE49-F238E27FC236}">
                <a16:creationId xmlns="" xmlns:a16="http://schemas.microsoft.com/office/drawing/2014/main" id="{F180652A-056E-4FF8-BEBC-70A8F2D28D26}"/>
              </a:ext>
            </a:extLst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773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vide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video>
          </p:childTnLst>
        </p:cTn>
      </p:par>
    </p:tnLst>
    <p:bldLst>
      <p:bldP spid="75" grpId="0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1988" y="-18193"/>
            <a:ext cx="11963400" cy="7386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</a:t>
            </a:r>
            <a:r>
              <a:rPr lang="en-US" sz="28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18. </a:t>
            </a:r>
            <a:r>
              <a:rPr lang="en-US" sz="28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VẤN ĐỀ KHAI THÁC, SỬ DỤNG VÀ BẢO VỆ RỪNG A-MA-DÔN</a:t>
            </a:r>
            <a:endParaRPr lang="en-US" sz="28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817379C-DAEE-4A26-B7E8-B157AAEC6C14}"/>
              </a:ext>
            </a:extLst>
          </p:cNvPr>
          <p:cNvCxnSpPr/>
          <p:nvPr/>
        </p:nvCxnSpPr>
        <p:spPr>
          <a:xfrm>
            <a:off x="179853" y="623809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xmlns="" id="{83943E22-6FC5-4857-96F1-DB4BDF369685}"/>
              </a:ext>
            </a:extLst>
          </p:cNvPr>
          <p:cNvSpPr/>
          <p:nvPr/>
        </p:nvSpPr>
        <p:spPr>
          <a:xfrm>
            <a:off x="268939" y="2075174"/>
            <a:ext cx="6624229" cy="286258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50000"/>
              </a:lnSpc>
            </a:pPr>
            <a:r>
              <a:rPr lang="en-US" sz="2800" b="1" i="1" smtClean="0">
                <a:solidFill>
                  <a:srgbClr val="0000FF"/>
                </a:solidFill>
                <a:cs typeface="Arial" pitchFamily="34" charset="0"/>
              </a:rPr>
              <a:t>       - </a:t>
            </a:r>
            <a:r>
              <a:rPr lang="en-US" sz="2800" b="1" i="1" smtClean="0">
                <a:solidFill>
                  <a:srgbClr val="0000FF"/>
                </a:solidFill>
              </a:rPr>
              <a:t>Trình bày đặc điểm và vai trò của rừng A-ma-dôn. </a:t>
            </a:r>
          </a:p>
          <a:p>
            <a:pPr>
              <a:lnSpc>
                <a:spcPct val="150000"/>
              </a:lnSpc>
            </a:pPr>
            <a:r>
              <a:rPr lang="en-US" sz="2800" b="1" i="1" smtClean="0">
                <a:solidFill>
                  <a:srgbClr val="0000FF"/>
                </a:solidFill>
              </a:rPr>
              <a:t>- Tại sao thực vật trong rừng Am-ma-dôn lại có nhiều tầng, tán?</a:t>
            </a:r>
            <a:endParaRPr lang="en-US" sz="2800" b="1" i="1">
              <a:solidFill>
                <a:srgbClr val="0000FF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268940" y="1809169"/>
            <a:ext cx="1000545" cy="108660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629EEF12-822F-4238-A9DA-F6BB38519D3E}"/>
              </a:ext>
            </a:extLst>
          </p:cNvPr>
          <p:cNvSpPr/>
          <p:nvPr/>
        </p:nvSpPr>
        <p:spPr>
          <a:xfrm>
            <a:off x="7484014" y="6367634"/>
            <a:ext cx="4611958" cy="3970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b="1" smtClean="0">
                <a:solidFill>
                  <a:srgbClr val="0000FF"/>
                </a:solidFill>
                <a:cs typeface="Arial" panose="020B0604020202020204" pitchFamily="34" charset="0"/>
              </a:rPr>
              <a:t>Phạm vi rừng A-ma-dôn ở Nam Mỹ</a:t>
            </a:r>
            <a:endParaRPr lang="en-US" sz="22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pic>
        <p:nvPicPr>
          <p:cNvPr id="11" name="Picture 10" descr="C:\Users\MR LAM\Desktop\Ảnh 7\z3514383770512_eadf1f26038dca3ef8b8aa255437201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1808" y="1688121"/>
            <a:ext cx="4637648" cy="467208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xmlns="" id="{83943E22-6FC5-4857-96F1-DB4BDF369685}"/>
              </a:ext>
            </a:extLst>
          </p:cNvPr>
          <p:cNvSpPr/>
          <p:nvPr/>
        </p:nvSpPr>
        <p:spPr>
          <a:xfrm>
            <a:off x="421339" y="2227574"/>
            <a:ext cx="6624229" cy="154256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50000"/>
              </a:lnSpc>
            </a:pPr>
            <a:r>
              <a:rPr lang="en-US" sz="2800" b="1" i="1" smtClean="0">
                <a:solidFill>
                  <a:srgbClr val="0000FF"/>
                </a:solidFill>
                <a:cs typeface="Arial" pitchFamily="34" charset="0"/>
              </a:rPr>
              <a:t>       - </a:t>
            </a:r>
            <a:r>
              <a:rPr lang="en-US" sz="2800" b="1" i="1" smtClean="0">
                <a:solidFill>
                  <a:srgbClr val="0000FF"/>
                </a:solidFill>
              </a:rPr>
              <a:t>Khí hậu có ảnh hưởng như thế nào đến đặc điểm rừng A-ma-dôn?</a:t>
            </a:r>
            <a:endParaRPr lang="en-US" sz="2800" b="1" i="1">
              <a:solidFill>
                <a:srgbClr val="0000FF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421340" y="1961569"/>
            <a:ext cx="1000545" cy="108660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76594" y="686865"/>
            <a:ext cx="6592506" cy="538607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just"/>
            <a:r>
              <a:rPr lang="en-US" sz="2800" b="1" smtClean="0">
                <a:solidFill>
                  <a:srgbClr val="002060"/>
                </a:solidFill>
                <a:cs typeface="Arial" pitchFamily="34" charset="0"/>
              </a:rPr>
              <a:t>1. Đặc điểm của rừng nhiệt đới A-ma-dôn</a:t>
            </a:r>
            <a:endParaRPr lang="en-US" sz="2800" i="1" u="sng"/>
          </a:p>
        </p:txBody>
      </p:sp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68813" y="1111332"/>
            <a:ext cx="11529701" cy="136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900" b="1" smtClean="0">
                <a:solidFill>
                  <a:srgbClr val="002060"/>
                </a:solidFill>
              </a:rPr>
              <a:t>- Động vật phong phú: côn trùng, chim, thú, bò sát và hàng chục nghìn loài thực vật.</a:t>
            </a:r>
            <a:endParaRPr lang="en-US" sz="2900" b="1" smtClean="0">
              <a:solidFill>
                <a:srgbClr val="002060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53219" y="2299515"/>
            <a:ext cx="11315560" cy="325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smtClean="0">
                <a:solidFill>
                  <a:srgbClr val="002060"/>
                </a:solidFill>
              </a:rPr>
              <a:t>- Vai trò:</a:t>
            </a:r>
            <a:endParaRPr lang="en-US" sz="2800" b="1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2800" b="1" smtClean="0">
                <a:solidFill>
                  <a:srgbClr val="002060"/>
                </a:solidFill>
              </a:rPr>
              <a:t>+ "Lá phổi xanh" của Trái Đất.</a:t>
            </a:r>
            <a:endParaRPr lang="en-US" sz="2800" b="1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2800" b="1" smtClean="0">
                <a:solidFill>
                  <a:srgbClr val="002060"/>
                </a:solidFill>
              </a:rPr>
              <a:t>+ Cung cấp ô-xi cho sự sống.</a:t>
            </a:r>
            <a:endParaRPr lang="en-US" sz="2800" b="1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2800" b="1" smtClean="0">
                <a:solidFill>
                  <a:srgbClr val="002060"/>
                </a:solidFill>
              </a:rPr>
              <a:t>+ Nguồn dự trữ sinh học quý giá.</a:t>
            </a:r>
            <a:endParaRPr lang="en-US" sz="2800" b="1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2800" b="1" smtClean="0">
                <a:solidFill>
                  <a:srgbClr val="002060"/>
                </a:solidFill>
              </a:rPr>
              <a:t>+ Điều hòa khí hậu, cân bằng sinh thái toàn cầu...</a:t>
            </a:r>
            <a:endParaRPr lang="pt-BR" sz="2800" b="1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988" y="-18193"/>
            <a:ext cx="11963400" cy="7386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</a:t>
            </a:r>
            <a:r>
              <a:rPr lang="en-US" sz="28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18. </a:t>
            </a:r>
            <a:r>
              <a:rPr lang="en-US" sz="28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VẤN ĐỀ KHAI THÁC, SỬ DỤNG VÀ BẢO VỆ RỪNG A-MA-DÔN</a:t>
            </a:r>
            <a:endParaRPr lang="en-US" sz="28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B817379C-DAEE-4A26-B7E8-B157AAEC6C14}"/>
              </a:ext>
            </a:extLst>
          </p:cNvPr>
          <p:cNvCxnSpPr/>
          <p:nvPr/>
        </p:nvCxnSpPr>
        <p:spPr>
          <a:xfrm>
            <a:off x="179853" y="623809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6594" y="686865"/>
            <a:ext cx="6592506" cy="538607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just"/>
            <a:r>
              <a:rPr lang="en-US" sz="2800" b="1" smtClean="0">
                <a:solidFill>
                  <a:srgbClr val="002060"/>
                </a:solidFill>
                <a:cs typeface="Arial" pitchFamily="34" charset="0"/>
              </a:rPr>
              <a:t>1. Đặc điểm của rừng nhiệt đới A-ma-dôn</a:t>
            </a:r>
            <a:endParaRPr lang="en-US" sz="2800" i="1" u="sng"/>
          </a:p>
        </p:txBody>
      </p:sp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ài 17, tiết 2 (Amadon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4069"/>
            <a:ext cx="12192000" cy="6910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672797"/>
            <a:ext cx="8264246" cy="52321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just"/>
            <a:r>
              <a:rPr lang="en-US" sz="2800" b="1" u="sng" smtClean="0">
                <a:solidFill>
                  <a:srgbClr val="002060"/>
                </a:solidFill>
                <a:cs typeface="Arial" pitchFamily="34" charset="0"/>
              </a:rPr>
              <a:t>2. Vấn đề khai thác, sử dụng và bảo vệ rừng A-ma-dôn</a:t>
            </a:r>
            <a:endParaRPr lang="en-US" sz="2800" u="sng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64175" y="1931268"/>
            <a:ext cx="11416700" cy="984879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square" lIns="121914" tIns="60957" rIns="121914" bIns="60957">
            <a:spAutoFit/>
          </a:bodyPr>
          <a:lstStyle/>
          <a:p>
            <a:r>
              <a:rPr lang="en-US" sz="2800" b="1" i="1" u="sng" dirty="0" smtClean="0">
                <a:solidFill>
                  <a:srgbClr val="FF0000"/>
                </a:solidFill>
                <a:cs typeface="Tahoma" pitchFamily="34" charset="0"/>
              </a:rPr>
              <a:t>Yêu cầu</a:t>
            </a:r>
            <a:r>
              <a:rPr lang="en-US" sz="2800" b="1" i="1" u="sng" smtClean="0">
                <a:solidFill>
                  <a:srgbClr val="FF0000"/>
                </a:solidFill>
                <a:cs typeface="Tahoma" pitchFamily="34" charset="0"/>
              </a:rPr>
              <a:t>:</a:t>
            </a:r>
            <a:r>
              <a:rPr lang="en-US" sz="2800" b="1" i="1" smtClean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vi-VN" sz="28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Khai thác thông tin mục </a:t>
            </a:r>
            <a:r>
              <a:rPr lang="en-US" sz="28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2 và quan sát bảng số liệu, tìm hiểu về vấn đề khai thác, sử dụng và bảo vệ rừng A-ma-dôn.</a:t>
            </a:r>
            <a:endParaRPr lang="en-US" sz="2800" b="1" i="1" dirty="0" smtClean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3545059" y="1195749"/>
            <a:ext cx="4137781" cy="650597"/>
          </a:xfrm>
          <a:prstGeom prst="rect">
            <a:avLst/>
          </a:prstGeom>
          <a:solidFill>
            <a:schemeClr val="bg1"/>
          </a:solidFill>
        </p:spPr>
        <p:txBody>
          <a:bodyPr wrap="none" lIns="121914" tIns="60957" rIns="121914" bIns="60957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3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THẢO </a:t>
            </a:r>
            <a:r>
              <a:rPr lang="en-US" sz="4300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LUẬN </a:t>
            </a:r>
            <a:r>
              <a:rPr lang="en-US" sz="4300" kern="10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NHÓM</a:t>
            </a:r>
            <a:endParaRPr lang="en-US" sz="4300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64448" y="3050727"/>
            <a:ext cx="3467323" cy="146193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4" tIns="60957" rIns="121914" bIns="60957">
            <a:spAutoFit/>
          </a:bodyPr>
          <a:lstStyle/>
          <a:p>
            <a:pPr algn="just"/>
            <a:r>
              <a:rPr lang="it-IT" sz="2900" b="1" smtClean="0">
                <a:solidFill>
                  <a:srgbClr val="7030A0"/>
                </a:solidFill>
              </a:rPr>
              <a:t>Nhóm 1,4: Nguyên nhân suy giảm diện tích rừng A-ma-dôn.</a:t>
            </a:r>
            <a:endParaRPr lang="en-US" sz="2900" b="1" smtClean="0">
              <a:solidFill>
                <a:srgbClr val="7030A0"/>
              </a:solidFill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4252686" y="3040422"/>
            <a:ext cx="4049486" cy="146193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4" tIns="60957" rIns="121914" bIns="60957">
            <a:spAutoFit/>
          </a:bodyPr>
          <a:lstStyle/>
          <a:p>
            <a:pPr algn="just"/>
            <a:r>
              <a:rPr lang="it-IT" sz="2900" b="1" smtClean="0">
                <a:solidFill>
                  <a:srgbClr val="FF0000"/>
                </a:solidFill>
              </a:rPr>
              <a:t>Nhóm 2,5: Nhận xét sự thay đổi diện tích rừng A-ma-dôn, 1970 - 2019.</a:t>
            </a:r>
            <a:endParaRPr lang="en-US" sz="2900" b="1" smtClean="0">
              <a:solidFill>
                <a:srgbClr val="FF0000"/>
              </a:solidFill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8752102" y="3085349"/>
            <a:ext cx="3149612" cy="146193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4" tIns="60957" rIns="121914" bIns="60957">
            <a:spAutoFit/>
          </a:bodyPr>
          <a:lstStyle/>
          <a:p>
            <a:r>
              <a:rPr lang="it-IT" sz="2900" b="1" smtClean="0">
                <a:solidFill>
                  <a:srgbClr val="00B0F0"/>
                </a:solidFill>
              </a:rPr>
              <a:t>Nhóm 3,6: Một số biện pháp bảo vệ rừng A-ma-dôn.</a:t>
            </a:r>
            <a:endParaRPr lang="en-US" sz="2900" b="1" smtClean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988" y="-18193"/>
            <a:ext cx="11963400" cy="7386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</a:t>
            </a:r>
            <a:r>
              <a:rPr lang="en-US" sz="28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18. </a:t>
            </a:r>
            <a:r>
              <a:rPr lang="en-US" sz="28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VẤN ĐỀ KHAI THÁC, SỬ DỤNG VÀ BẢO VỆ RỪNG A-MA-DÔN</a:t>
            </a:r>
            <a:endParaRPr lang="en-US" sz="28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817379C-DAEE-4A26-B7E8-B157AAEC6C14}"/>
              </a:ext>
            </a:extLst>
          </p:cNvPr>
          <p:cNvCxnSpPr/>
          <p:nvPr/>
        </p:nvCxnSpPr>
        <p:spPr>
          <a:xfrm>
            <a:off x="179853" y="623809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626199" y="4715151"/>
            <a:ext cx="87876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DIỆN TÍCH RỪNG A-MA-DÔN Ở BRA-XIN, GIAI ĐOẠN 1970 - 2019</a:t>
            </a: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(Đơn vị: triệu km</a:t>
            </a:r>
            <a:r>
              <a:rPr kumimoji="0" lang="en-US" sz="2000" b="1" i="1" u="none" strike="noStrike" cap="none" normalizeH="0" baseline="3000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2</a:t>
            </a:r>
            <a:r>
              <a:rPr kumimoji="0" lang="en-US" sz="20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)</a:t>
            </a: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741630" y="5587463"/>
          <a:ext cx="8089194" cy="1024128"/>
        </p:xfrm>
        <a:graphic>
          <a:graphicData uri="http://schemas.openxmlformats.org/drawingml/2006/table">
            <a:tbl>
              <a:tblPr/>
              <a:tblGrid>
                <a:gridCol w="1688124"/>
                <a:gridCol w="1294228"/>
                <a:gridCol w="1252025"/>
                <a:gridCol w="1336431"/>
                <a:gridCol w="1266092"/>
                <a:gridCol w="125229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Năm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1970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1990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2000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2010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Diện tích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4,0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3,79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3,6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3,43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3,39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 animBg="1"/>
      <p:bldP spid="16" grpId="0" animBg="1"/>
      <p:bldP spid="19" grpId="0" animBg="1"/>
      <p:bldP spid="20" grpId="0" animBg="1"/>
      <p:bldP spid="22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225079" y="1097260"/>
            <a:ext cx="7394588" cy="390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i="1" smtClean="0">
                <a:solidFill>
                  <a:srgbClr val="002060"/>
                </a:solidFill>
              </a:rPr>
              <a:t>*Nguyên nhân:</a:t>
            </a:r>
            <a:endParaRPr lang="en-US" sz="2800" b="1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2800" b="1" smtClean="0">
                <a:solidFill>
                  <a:srgbClr val="002060"/>
                </a:solidFill>
              </a:rPr>
              <a:t>- Canh tác nông nghiệp.</a:t>
            </a:r>
            <a:endParaRPr lang="en-US" sz="2800" b="1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2800" b="1" smtClean="0">
                <a:solidFill>
                  <a:srgbClr val="002060"/>
                </a:solidFill>
              </a:rPr>
              <a:t>- Khai thác rừng để lấy gỗ; khai thác khoáng sản.</a:t>
            </a:r>
            <a:endParaRPr lang="en-US" sz="2800" b="1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2800" b="1" smtClean="0">
                <a:solidFill>
                  <a:srgbClr val="002060"/>
                </a:solidFill>
              </a:rPr>
              <a:t>- Làm đường giao thông.</a:t>
            </a:r>
            <a:endParaRPr lang="en-US" sz="2800" b="1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2800" b="1" smtClean="0">
                <a:solidFill>
                  <a:srgbClr val="002060"/>
                </a:solidFill>
              </a:rPr>
              <a:t>- Phát triển thuỷ điện.</a:t>
            </a:r>
            <a:endParaRPr lang="en-US" sz="2800" b="1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b="1" smtClean="0">
                <a:solidFill>
                  <a:srgbClr val="002060"/>
                </a:solidFill>
              </a:rPr>
              <a:t>- Cháy rừng.</a:t>
            </a:r>
            <a:endParaRPr lang="en-US" sz="2800" b="1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988" y="-18193"/>
            <a:ext cx="11963400" cy="7386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</a:t>
            </a:r>
            <a:r>
              <a:rPr lang="en-US" sz="28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18. </a:t>
            </a:r>
            <a:r>
              <a:rPr lang="en-US" sz="28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VẤN ĐỀ KHAI THÁC, SỬ DỤNG VÀ BẢO VỆ RỪNG A-MA-DÔN</a:t>
            </a:r>
            <a:endParaRPr lang="en-US" sz="28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817379C-DAEE-4A26-B7E8-B157AAEC6C14}"/>
              </a:ext>
            </a:extLst>
          </p:cNvPr>
          <p:cNvCxnSpPr/>
          <p:nvPr/>
        </p:nvCxnSpPr>
        <p:spPr>
          <a:xfrm>
            <a:off x="179853" y="623809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76594" y="672797"/>
            <a:ext cx="8264246" cy="52321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just"/>
            <a:r>
              <a:rPr lang="en-US" sz="2800" b="1" u="sng" smtClean="0">
                <a:solidFill>
                  <a:srgbClr val="002060"/>
                </a:solidFill>
                <a:cs typeface="Arial" pitchFamily="34" charset="0"/>
              </a:rPr>
              <a:t>2. Vấn đề khai thác, sử dụng và bảo vệ rừng A-ma-dôn</a:t>
            </a:r>
            <a:endParaRPr lang="en-US" sz="2800" u="sng"/>
          </a:p>
        </p:txBody>
      </p:sp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9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9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9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9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9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262ABC4B-37D8-4218-BDD8-6DF6A00C0C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b="1">
              <a:solidFill>
                <a:srgbClr val="0000FF"/>
              </a:solidFill>
            </a:endParaRPr>
          </a:p>
        </p:txBody>
      </p:sp>
      <p:pic>
        <p:nvPicPr>
          <p:cNvPr id="3" name="imgb" descr="TTVH_163230125">
            <a:extLst>
              <a:ext uri="{FF2B5EF4-FFF2-40B4-BE49-F238E27FC236}">
                <a16:creationId xmlns="" xmlns:a16="http://schemas.microsoft.com/office/drawing/2014/main" id="{7F8726A4-4582-4D20-9B19-0A3D37653A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654" r="-2" b="2450"/>
          <a:stretch/>
        </p:blipFill>
        <p:spPr bwMode="auto">
          <a:xfrm>
            <a:off x="133147" y="137991"/>
            <a:ext cx="5674897" cy="3017405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5" descr="Khai thac go">
            <a:extLst>
              <a:ext uri="{FF2B5EF4-FFF2-40B4-BE49-F238E27FC236}">
                <a16:creationId xmlns="" xmlns:a16="http://schemas.microsoft.com/office/drawing/2014/main" id="{3FFC074F-89B4-4F9D-AE1C-CB1F7B6B9D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437" r="25920"/>
          <a:stretch/>
        </p:blipFill>
        <p:spPr bwMode="auto">
          <a:xfrm>
            <a:off x="6006790" y="104539"/>
            <a:ext cx="5674897" cy="5979074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13CBB11-80C3-43C7-BD56-097684DF6940}"/>
              </a:ext>
            </a:extLst>
          </p:cNvPr>
          <p:cNvSpPr/>
          <p:nvPr/>
        </p:nvSpPr>
        <p:spPr>
          <a:xfrm>
            <a:off x="258444" y="6328494"/>
            <a:ext cx="11496691" cy="400110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smtClean="0">
                <a:solidFill>
                  <a:srgbClr val="0000FF"/>
                </a:solidFill>
                <a:cs typeface="Arial" panose="020B0604020202020204" pitchFamily="34" charset="0"/>
              </a:rPr>
              <a:t>K</a:t>
            </a:r>
            <a:r>
              <a:rPr lang="vi-VN" sz="2000" b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hai phá rừng A-ma-dôn để lấy gỗ</a:t>
            </a:r>
            <a:r>
              <a:rPr lang="vi-VN" sz="2000" b="1">
                <a:solidFill>
                  <a:srgbClr val="0000FF"/>
                </a:solidFill>
                <a:cs typeface="Arial" panose="020B0604020202020204" pitchFamily="34" charset="0"/>
              </a:rPr>
              <a:t>, </a:t>
            </a:r>
            <a:r>
              <a:rPr lang="vi-VN" sz="2000" b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lấy đất canh tác, </a:t>
            </a:r>
            <a:r>
              <a:rPr lang="vi-VN" sz="2000" b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khai </a:t>
            </a:r>
            <a:r>
              <a:rPr lang="vi-VN" sz="2000" b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thác khoáng </a:t>
            </a:r>
            <a:r>
              <a:rPr lang="vi-VN" sz="2000" b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sản</a:t>
            </a:r>
            <a:r>
              <a:rPr lang="en-US" sz="2000" b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sz="2000" b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và làm đường giao thông</a:t>
            </a:r>
            <a:r>
              <a:rPr lang="vi-VN" sz="2000" b="1" smtClean="0">
                <a:solidFill>
                  <a:srgbClr val="0000FF"/>
                </a:solidFill>
                <a:cs typeface="Arial" panose="020B0604020202020204" pitchFamily="34" charset="0"/>
              </a:rPr>
              <a:t>.</a:t>
            </a:r>
            <a:endParaRPr lang="en-US" sz="20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E127105-8A21-4CC6-8CA7-7960332391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31" t="2498" r="51423" b="19531"/>
          <a:stretch/>
        </p:blipFill>
        <p:spPr>
          <a:xfrm>
            <a:off x="133146" y="3188849"/>
            <a:ext cx="5674898" cy="2927880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34905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262ABC4B-37D8-4218-BDD8-6DF6A00C0C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b="1">
              <a:solidFill>
                <a:srgbClr val="0000FF"/>
              </a:solidFill>
            </a:endParaRPr>
          </a:p>
        </p:txBody>
      </p:sp>
      <p:pic>
        <p:nvPicPr>
          <p:cNvPr id="2" name="image176.jpg" descr="Tháº£m há»a chÃ¡y rá»«ng Amazon: Táº¥t cáº£ nhá»¯ng gÃ¬ báº¡n cÃ³ thá» nhÃ¬n tháº¥y lÃ  cÃ¡i cháº¿t - áº¢nh 1.">
            <a:extLst>
              <a:ext uri="{FF2B5EF4-FFF2-40B4-BE49-F238E27FC236}">
                <a16:creationId xmlns="" xmlns:a16="http://schemas.microsoft.com/office/drawing/2014/main" id="{1E1F0B49-695B-44DB-9931-E66C7FB023F2}"/>
              </a:ext>
            </a:extLst>
          </p:cNvPr>
          <p:cNvPicPr/>
          <p:nvPr/>
        </p:nvPicPr>
        <p:blipFill rotWithShape="1">
          <a:blip r:embed="rId3"/>
          <a:srcRect t="5052" r="-2" b="-2"/>
          <a:stretch/>
        </p:blipFill>
        <p:spPr>
          <a:xfrm>
            <a:off x="321730" y="321732"/>
            <a:ext cx="5674897" cy="3017405"/>
          </a:xfrm>
          <a:prstGeom prst="rect">
            <a:avLst/>
          </a:prstGeom>
        </p:spPr>
      </p:pic>
      <p:pic>
        <p:nvPicPr>
          <p:cNvPr id="3" name="image208.jpg" descr="Tháº£m há»a chÃ¡y rá»«ng Amazon: Táº¥t cáº£ nhá»¯ng gÃ¬ báº¡n cÃ³ thá» nhÃ¬n tháº¥y lÃ  cÃ¡i cháº¿t - áº¢nh 2.">
            <a:extLst>
              <a:ext uri="{FF2B5EF4-FFF2-40B4-BE49-F238E27FC236}">
                <a16:creationId xmlns="" xmlns:a16="http://schemas.microsoft.com/office/drawing/2014/main" id="{CB648131-24B0-4F54-AF4F-EA7A538EA1CC}"/>
              </a:ext>
            </a:extLst>
          </p:cNvPr>
          <p:cNvPicPr/>
          <p:nvPr/>
        </p:nvPicPr>
        <p:blipFill rotWithShape="1">
          <a:blip r:embed="rId4"/>
          <a:srcRect t="5368" r="-2" b="6839"/>
          <a:stretch/>
        </p:blipFill>
        <p:spPr>
          <a:xfrm>
            <a:off x="321730" y="3510853"/>
            <a:ext cx="5674897" cy="3149254"/>
          </a:xfrm>
          <a:prstGeom prst="rect">
            <a:avLst/>
          </a:prstGeom>
        </p:spPr>
      </p:pic>
      <p:grpSp>
        <p:nvGrpSpPr>
          <p:cNvPr id="4" name="Group 5">
            <a:extLst>
              <a:ext uri="{FF2B5EF4-FFF2-40B4-BE49-F238E27FC236}">
                <a16:creationId xmlns="" xmlns:a16="http://schemas.microsoft.com/office/drawing/2014/main" id="{1B4BB769-B666-4A0C-956C-607B3576ED0C}"/>
              </a:ext>
            </a:extLst>
          </p:cNvPr>
          <p:cNvGrpSpPr/>
          <p:nvPr/>
        </p:nvGrpSpPr>
        <p:grpSpPr>
          <a:xfrm>
            <a:off x="6155968" y="204716"/>
            <a:ext cx="5875167" cy="4386470"/>
            <a:chOff x="6096000" y="0"/>
            <a:chExt cx="5875167" cy="4386470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9693CCD8-3A84-4C36-BC05-5AF94A5F3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6000" y="0"/>
              <a:ext cx="5875167" cy="438647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6E1CACB4-11EE-48F9-8477-FD2467539C7A}"/>
                </a:ext>
              </a:extLst>
            </p:cNvPr>
            <p:cNvSpPr/>
            <p:nvPr/>
          </p:nvSpPr>
          <p:spPr>
            <a:xfrm>
              <a:off x="6400737" y="3757636"/>
              <a:ext cx="546953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smtClean="0">
                  <a:solidFill>
                    <a:srgbClr val="0000FF"/>
                  </a:solidFill>
                  <a:cs typeface="Arial" panose="020B0604020202020204" pitchFamily="34" charset="0"/>
                </a:rPr>
                <a:t>Cháy </a:t>
              </a:r>
              <a:r>
                <a:rPr lang="en-US" sz="2000" b="1">
                  <a:solidFill>
                    <a:srgbClr val="0000FF"/>
                  </a:solidFill>
                  <a:cs typeface="Arial" panose="020B0604020202020204" pitchFamily="34" charset="0"/>
                </a:rPr>
                <a:t>rừng A-ma-dôn ở Bra-xin năm 2020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69B98C5-5C78-4DCB-A91F-AB7F5BDFABDC}"/>
              </a:ext>
            </a:extLst>
          </p:cNvPr>
          <p:cNvSpPr/>
          <p:nvPr/>
        </p:nvSpPr>
        <p:spPr>
          <a:xfrm>
            <a:off x="6316834" y="5084902"/>
            <a:ext cx="58751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000" b="1">
                <a:solidFill>
                  <a:srgbClr val="0000FF"/>
                </a:solidFill>
                <a:cs typeface="Arial" panose="020B0604020202020204" pitchFamily="34" charset="0"/>
              </a:rPr>
              <a:t>Các vụ cháy rừng cũng làm diện tích rừng mất đi đáng kể. </a:t>
            </a:r>
          </a:p>
        </p:txBody>
      </p:sp>
    </p:spTree>
    <p:extLst>
      <p:ext uri="{BB962C8B-B14F-4D97-AF65-F5344CB8AC3E}">
        <p14:creationId xmlns="" xmlns:p14="http://schemas.microsoft.com/office/powerpoint/2010/main" val="28398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211011" y="1125408"/>
            <a:ext cx="12013353" cy="261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i="1" smtClean="0">
                <a:solidFill>
                  <a:srgbClr val="002060"/>
                </a:solidFill>
              </a:rPr>
              <a:t>* Thực trạng rừng A-ma-dôn:</a:t>
            </a:r>
            <a:endParaRPr lang="en-US" sz="2800" b="1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b="1" smtClean="0">
                <a:solidFill>
                  <a:srgbClr val="002060"/>
                </a:solidFill>
              </a:rPr>
              <a:t>- Diện tích rừng A-ma-dôn bị mất 2,3 triệu ha (2020).</a:t>
            </a:r>
            <a:endParaRPr lang="en-US" sz="2800" b="1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b="1" smtClean="0">
                <a:solidFill>
                  <a:srgbClr val="002060"/>
                </a:solidFill>
              </a:rPr>
              <a:t>- Giai đoạn 1970 - 2019: diện tích rừng A-ma-dôn ở Bra-xin giảm 0,61 triệu km</a:t>
            </a:r>
            <a:r>
              <a:rPr lang="pt-BR" sz="2800" b="1" baseline="30000" smtClean="0">
                <a:solidFill>
                  <a:srgbClr val="002060"/>
                </a:solidFill>
              </a:rPr>
              <a:t>2</a:t>
            </a:r>
            <a:r>
              <a:rPr lang="pt-BR" sz="2800" b="1" smtClean="0">
                <a:solidFill>
                  <a:srgbClr val="002060"/>
                </a:solidFill>
              </a:rPr>
              <a:t>.</a:t>
            </a:r>
            <a:endParaRPr lang="en-US" sz="2800" b="1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b="1" smtClean="0">
                <a:solidFill>
                  <a:srgbClr val="002060"/>
                </a:solidFill>
              </a:rPr>
              <a:t>- Hậu quả: gây biến đổi khí hậu.</a:t>
            </a:r>
            <a:endParaRPr lang="en-US" sz="2800" b="1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988" y="-18193"/>
            <a:ext cx="11963400" cy="7386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</a:t>
            </a:r>
            <a:r>
              <a:rPr lang="en-US" sz="28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18. </a:t>
            </a:r>
            <a:r>
              <a:rPr lang="en-US" sz="28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VẤN ĐỀ KHAI THÁC, SỬ DỤNG VÀ BẢO VỆ RỪNG A-MA-DÔN</a:t>
            </a:r>
            <a:endParaRPr lang="en-US" sz="28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817379C-DAEE-4A26-B7E8-B157AAEC6C14}"/>
              </a:ext>
            </a:extLst>
          </p:cNvPr>
          <p:cNvCxnSpPr/>
          <p:nvPr/>
        </p:nvCxnSpPr>
        <p:spPr>
          <a:xfrm>
            <a:off x="179853" y="623809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76594" y="672797"/>
            <a:ext cx="8264246" cy="52321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just"/>
            <a:r>
              <a:rPr lang="en-US" sz="2800" b="1" u="sng" smtClean="0">
                <a:solidFill>
                  <a:srgbClr val="002060"/>
                </a:solidFill>
                <a:cs typeface="Arial" pitchFamily="34" charset="0"/>
              </a:rPr>
              <a:t>2. Vấn đề khai thác, sử dụng và bảo vệ rừng A-ma-dôn</a:t>
            </a:r>
            <a:endParaRPr lang="en-US" sz="2800" u="sng"/>
          </a:p>
        </p:txBody>
      </p:sp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9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9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9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211011" y="1125408"/>
            <a:ext cx="9874947" cy="325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i="1" smtClean="0">
                <a:solidFill>
                  <a:srgbClr val="002060"/>
                </a:solidFill>
              </a:rPr>
              <a:t>* Biện pháp bảo vệ rừng A-ma-dôn:</a:t>
            </a:r>
            <a:endParaRPr lang="en-US" sz="2800" b="1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b="1" smtClean="0">
                <a:solidFill>
                  <a:srgbClr val="002060"/>
                </a:solidFill>
              </a:rPr>
              <a:t>- Kí hiệp ước bảo vệ rừng A-ma-dôn.</a:t>
            </a:r>
            <a:endParaRPr lang="en-US" sz="2800" b="1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b="1" smtClean="0">
                <a:solidFill>
                  <a:srgbClr val="002060"/>
                </a:solidFill>
              </a:rPr>
              <a:t>- Hạn chế khai thác gỗ.</a:t>
            </a:r>
            <a:endParaRPr lang="en-US" sz="2800" b="1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b="1" smtClean="0">
                <a:solidFill>
                  <a:srgbClr val="002060"/>
                </a:solidFill>
              </a:rPr>
              <a:t>- Trồng phục hồi rừng.</a:t>
            </a:r>
            <a:endParaRPr lang="en-US" sz="2800" b="1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b="1" smtClean="0">
                <a:solidFill>
                  <a:srgbClr val="002060"/>
                </a:solidFill>
              </a:rPr>
              <a:t>- Đẩy mạnh vai trò của cộng đồng bản địa trong việc bảo vệ rừng.</a:t>
            </a:r>
            <a:endParaRPr lang="en-US" sz="2800" b="1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988" y="-18193"/>
            <a:ext cx="11963400" cy="7386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</a:t>
            </a:r>
            <a:r>
              <a:rPr lang="en-US" sz="28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18. </a:t>
            </a:r>
            <a:r>
              <a:rPr lang="en-US" sz="28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VẤN ĐỀ KHAI THÁC, SỬ DỤNG VÀ BẢO VỆ RỪNG A-MA-DÔN</a:t>
            </a:r>
            <a:endParaRPr lang="en-US" sz="28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817379C-DAEE-4A26-B7E8-B157AAEC6C14}"/>
              </a:ext>
            </a:extLst>
          </p:cNvPr>
          <p:cNvCxnSpPr/>
          <p:nvPr/>
        </p:nvCxnSpPr>
        <p:spPr>
          <a:xfrm>
            <a:off x="179853" y="623809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76594" y="672797"/>
            <a:ext cx="8264246" cy="52321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just"/>
            <a:r>
              <a:rPr lang="en-US" sz="2800" b="1" u="sng" smtClean="0">
                <a:solidFill>
                  <a:srgbClr val="002060"/>
                </a:solidFill>
                <a:cs typeface="Arial" pitchFamily="34" charset="0"/>
              </a:rPr>
              <a:t>2. Vấn đề khai thác, sử dụng và bảo vệ rừng A-ma-dôn</a:t>
            </a:r>
            <a:endParaRPr lang="en-US" sz="2800" u="sng"/>
          </a:p>
        </p:txBody>
      </p:sp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9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9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9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9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E9A40E5-92DA-445F-ABC6-B4F625B8B631}"/>
              </a:ext>
            </a:extLst>
          </p:cNvPr>
          <p:cNvGrpSpPr/>
          <p:nvPr/>
        </p:nvGrpSpPr>
        <p:grpSpPr>
          <a:xfrm>
            <a:off x="2722347" y="823634"/>
            <a:ext cx="9038528" cy="1726289"/>
            <a:chOff x="2612336" y="780471"/>
            <a:chExt cx="9038528" cy="1726289"/>
          </a:xfrm>
        </p:grpSpPr>
        <p:sp>
          <p:nvSpPr>
            <p:cNvPr id="7" name="Rectangle 9">
              <a:extLst>
                <a:ext uri="{FF2B5EF4-FFF2-40B4-BE49-F238E27FC236}">
                  <a16:creationId xmlns="" xmlns:a16="http://schemas.microsoft.com/office/drawing/2014/main" id="{656BADA6-230E-42FE-83C3-4E3810BCB776}"/>
                </a:ext>
              </a:extLst>
            </p:cNvPr>
            <p:cNvSpPr/>
            <p:nvPr/>
          </p:nvSpPr>
          <p:spPr>
            <a:xfrm>
              <a:off x="2612336" y="780471"/>
              <a:ext cx="9038528" cy="1726289"/>
            </a:xfrm>
            <a:custGeom>
              <a:avLst/>
              <a:gdLst>
                <a:gd name="connsiteX0" fmla="*/ 0 w 10587429"/>
                <a:gd name="connsiteY0" fmla="*/ 0 h 1095103"/>
                <a:gd name="connsiteX1" fmla="*/ 344091 w 10587429"/>
                <a:gd name="connsiteY1" fmla="*/ 0 h 1095103"/>
                <a:gd name="connsiteX2" fmla="*/ 688183 w 10587429"/>
                <a:gd name="connsiteY2" fmla="*/ 0 h 1095103"/>
                <a:gd name="connsiteX3" fmla="*/ 1032274 w 10587429"/>
                <a:gd name="connsiteY3" fmla="*/ 0 h 1095103"/>
                <a:gd name="connsiteX4" fmla="*/ 1905737 w 10587429"/>
                <a:gd name="connsiteY4" fmla="*/ 0 h 1095103"/>
                <a:gd name="connsiteX5" fmla="*/ 2567452 w 10587429"/>
                <a:gd name="connsiteY5" fmla="*/ 0 h 1095103"/>
                <a:gd name="connsiteX6" fmla="*/ 2911543 w 10587429"/>
                <a:gd name="connsiteY6" fmla="*/ 0 h 1095103"/>
                <a:gd name="connsiteX7" fmla="*/ 3573257 w 10587429"/>
                <a:gd name="connsiteY7" fmla="*/ 0 h 1095103"/>
                <a:gd name="connsiteX8" fmla="*/ 4446720 w 10587429"/>
                <a:gd name="connsiteY8" fmla="*/ 0 h 1095103"/>
                <a:gd name="connsiteX9" fmla="*/ 5002560 w 10587429"/>
                <a:gd name="connsiteY9" fmla="*/ 0 h 1095103"/>
                <a:gd name="connsiteX10" fmla="*/ 5558400 w 10587429"/>
                <a:gd name="connsiteY10" fmla="*/ 0 h 1095103"/>
                <a:gd name="connsiteX11" fmla="*/ 6220115 w 10587429"/>
                <a:gd name="connsiteY11" fmla="*/ 0 h 1095103"/>
                <a:gd name="connsiteX12" fmla="*/ 6987703 w 10587429"/>
                <a:gd name="connsiteY12" fmla="*/ 0 h 1095103"/>
                <a:gd name="connsiteX13" fmla="*/ 7755292 w 10587429"/>
                <a:gd name="connsiteY13" fmla="*/ 0 h 1095103"/>
                <a:gd name="connsiteX14" fmla="*/ 8522880 w 10587429"/>
                <a:gd name="connsiteY14" fmla="*/ 0 h 1095103"/>
                <a:gd name="connsiteX15" fmla="*/ 9396343 w 10587429"/>
                <a:gd name="connsiteY15" fmla="*/ 0 h 1095103"/>
                <a:gd name="connsiteX16" fmla="*/ 10587429 w 10587429"/>
                <a:gd name="connsiteY16" fmla="*/ 0 h 1095103"/>
                <a:gd name="connsiteX17" fmla="*/ 10587429 w 10587429"/>
                <a:gd name="connsiteY17" fmla="*/ 558503 h 1095103"/>
                <a:gd name="connsiteX18" fmla="*/ 10587429 w 10587429"/>
                <a:gd name="connsiteY18" fmla="*/ 1095103 h 1095103"/>
                <a:gd name="connsiteX19" fmla="*/ 9713966 w 10587429"/>
                <a:gd name="connsiteY19" fmla="*/ 1095103 h 1095103"/>
                <a:gd name="connsiteX20" fmla="*/ 9052252 w 10587429"/>
                <a:gd name="connsiteY20" fmla="*/ 1095103 h 1095103"/>
                <a:gd name="connsiteX21" fmla="*/ 8496412 w 10587429"/>
                <a:gd name="connsiteY21" fmla="*/ 1095103 h 1095103"/>
                <a:gd name="connsiteX22" fmla="*/ 7940572 w 10587429"/>
                <a:gd name="connsiteY22" fmla="*/ 1095103 h 1095103"/>
                <a:gd name="connsiteX23" fmla="*/ 7384732 w 10587429"/>
                <a:gd name="connsiteY23" fmla="*/ 1095103 h 1095103"/>
                <a:gd name="connsiteX24" fmla="*/ 6828892 w 10587429"/>
                <a:gd name="connsiteY24" fmla="*/ 1095103 h 1095103"/>
                <a:gd name="connsiteX25" fmla="*/ 6061303 w 10587429"/>
                <a:gd name="connsiteY25" fmla="*/ 1095103 h 1095103"/>
                <a:gd name="connsiteX26" fmla="*/ 5399589 w 10587429"/>
                <a:gd name="connsiteY26" fmla="*/ 1095103 h 1095103"/>
                <a:gd name="connsiteX27" fmla="*/ 5055497 w 10587429"/>
                <a:gd name="connsiteY27" fmla="*/ 1095103 h 1095103"/>
                <a:gd name="connsiteX28" fmla="*/ 4499657 w 10587429"/>
                <a:gd name="connsiteY28" fmla="*/ 1095103 h 1095103"/>
                <a:gd name="connsiteX29" fmla="*/ 3732069 w 10587429"/>
                <a:gd name="connsiteY29" fmla="*/ 1095103 h 1095103"/>
                <a:gd name="connsiteX30" fmla="*/ 3282103 w 10587429"/>
                <a:gd name="connsiteY30" fmla="*/ 1095103 h 1095103"/>
                <a:gd name="connsiteX31" fmla="*/ 2408640 w 10587429"/>
                <a:gd name="connsiteY31" fmla="*/ 1095103 h 1095103"/>
                <a:gd name="connsiteX32" fmla="*/ 1535177 w 10587429"/>
                <a:gd name="connsiteY32" fmla="*/ 1095103 h 1095103"/>
                <a:gd name="connsiteX33" fmla="*/ 873463 w 10587429"/>
                <a:gd name="connsiteY33" fmla="*/ 1095103 h 1095103"/>
                <a:gd name="connsiteX34" fmla="*/ 0 w 10587429"/>
                <a:gd name="connsiteY34" fmla="*/ 1095103 h 1095103"/>
                <a:gd name="connsiteX35" fmla="*/ 0 w 10587429"/>
                <a:gd name="connsiteY35" fmla="*/ 547552 h 1095103"/>
                <a:gd name="connsiteX36" fmla="*/ 0 w 10587429"/>
                <a:gd name="connsiteY36" fmla="*/ 0 h 1095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587429" h="1095103" fill="none" extrusionOk="0">
                  <a:moveTo>
                    <a:pt x="0" y="0"/>
                  </a:moveTo>
                  <a:cubicBezTo>
                    <a:pt x="100761" y="-5580"/>
                    <a:pt x="229344" y="4876"/>
                    <a:pt x="344091" y="0"/>
                  </a:cubicBezTo>
                  <a:cubicBezTo>
                    <a:pt x="458838" y="-4876"/>
                    <a:pt x="593364" y="-10773"/>
                    <a:pt x="688183" y="0"/>
                  </a:cubicBezTo>
                  <a:cubicBezTo>
                    <a:pt x="783002" y="10773"/>
                    <a:pt x="962323" y="-8670"/>
                    <a:pt x="1032274" y="0"/>
                  </a:cubicBezTo>
                  <a:cubicBezTo>
                    <a:pt x="1102225" y="8670"/>
                    <a:pt x="1649783" y="-30938"/>
                    <a:pt x="1905737" y="0"/>
                  </a:cubicBezTo>
                  <a:cubicBezTo>
                    <a:pt x="2161691" y="30938"/>
                    <a:pt x="2250438" y="-4759"/>
                    <a:pt x="2567452" y="0"/>
                  </a:cubicBezTo>
                  <a:cubicBezTo>
                    <a:pt x="2884466" y="4759"/>
                    <a:pt x="2835231" y="11738"/>
                    <a:pt x="2911543" y="0"/>
                  </a:cubicBezTo>
                  <a:cubicBezTo>
                    <a:pt x="2987855" y="-11738"/>
                    <a:pt x="3385816" y="20787"/>
                    <a:pt x="3573257" y="0"/>
                  </a:cubicBezTo>
                  <a:cubicBezTo>
                    <a:pt x="3760698" y="-20787"/>
                    <a:pt x="4211862" y="22836"/>
                    <a:pt x="4446720" y="0"/>
                  </a:cubicBezTo>
                  <a:cubicBezTo>
                    <a:pt x="4681578" y="-22836"/>
                    <a:pt x="4779168" y="-599"/>
                    <a:pt x="5002560" y="0"/>
                  </a:cubicBezTo>
                  <a:cubicBezTo>
                    <a:pt x="5225952" y="599"/>
                    <a:pt x="5319408" y="22779"/>
                    <a:pt x="5558400" y="0"/>
                  </a:cubicBezTo>
                  <a:cubicBezTo>
                    <a:pt x="5797392" y="-22779"/>
                    <a:pt x="5942140" y="-13135"/>
                    <a:pt x="6220115" y="0"/>
                  </a:cubicBezTo>
                  <a:cubicBezTo>
                    <a:pt x="6498091" y="13135"/>
                    <a:pt x="6630602" y="10203"/>
                    <a:pt x="6987703" y="0"/>
                  </a:cubicBezTo>
                  <a:cubicBezTo>
                    <a:pt x="7344804" y="-10203"/>
                    <a:pt x="7427636" y="1501"/>
                    <a:pt x="7755292" y="0"/>
                  </a:cubicBezTo>
                  <a:cubicBezTo>
                    <a:pt x="8082948" y="-1501"/>
                    <a:pt x="8190280" y="-31486"/>
                    <a:pt x="8522880" y="0"/>
                  </a:cubicBezTo>
                  <a:cubicBezTo>
                    <a:pt x="8855480" y="31486"/>
                    <a:pt x="9218343" y="-16025"/>
                    <a:pt x="9396343" y="0"/>
                  </a:cubicBezTo>
                  <a:cubicBezTo>
                    <a:pt x="9574343" y="16025"/>
                    <a:pt x="10269746" y="5015"/>
                    <a:pt x="10587429" y="0"/>
                  </a:cubicBezTo>
                  <a:cubicBezTo>
                    <a:pt x="10588100" y="225409"/>
                    <a:pt x="10576671" y="279658"/>
                    <a:pt x="10587429" y="558503"/>
                  </a:cubicBezTo>
                  <a:cubicBezTo>
                    <a:pt x="10598187" y="837348"/>
                    <a:pt x="10572738" y="957546"/>
                    <a:pt x="10587429" y="1095103"/>
                  </a:cubicBezTo>
                  <a:cubicBezTo>
                    <a:pt x="10211239" y="1095595"/>
                    <a:pt x="10126118" y="1057605"/>
                    <a:pt x="9713966" y="1095103"/>
                  </a:cubicBezTo>
                  <a:cubicBezTo>
                    <a:pt x="9301814" y="1132601"/>
                    <a:pt x="9325378" y="1108639"/>
                    <a:pt x="9052252" y="1095103"/>
                  </a:cubicBezTo>
                  <a:cubicBezTo>
                    <a:pt x="8779126" y="1081567"/>
                    <a:pt x="8628689" y="1074217"/>
                    <a:pt x="8496412" y="1095103"/>
                  </a:cubicBezTo>
                  <a:cubicBezTo>
                    <a:pt x="8364135" y="1115989"/>
                    <a:pt x="8192385" y="1110754"/>
                    <a:pt x="7940572" y="1095103"/>
                  </a:cubicBezTo>
                  <a:cubicBezTo>
                    <a:pt x="7688759" y="1079452"/>
                    <a:pt x="7589411" y="1080266"/>
                    <a:pt x="7384732" y="1095103"/>
                  </a:cubicBezTo>
                  <a:cubicBezTo>
                    <a:pt x="7180053" y="1109940"/>
                    <a:pt x="6962810" y="1104512"/>
                    <a:pt x="6828892" y="1095103"/>
                  </a:cubicBezTo>
                  <a:cubicBezTo>
                    <a:pt x="6694974" y="1085694"/>
                    <a:pt x="6430319" y="1084036"/>
                    <a:pt x="6061303" y="1095103"/>
                  </a:cubicBezTo>
                  <a:cubicBezTo>
                    <a:pt x="5692287" y="1106170"/>
                    <a:pt x="5704442" y="1098839"/>
                    <a:pt x="5399589" y="1095103"/>
                  </a:cubicBezTo>
                  <a:cubicBezTo>
                    <a:pt x="5094736" y="1091367"/>
                    <a:pt x="5134233" y="1099994"/>
                    <a:pt x="5055497" y="1095103"/>
                  </a:cubicBezTo>
                  <a:cubicBezTo>
                    <a:pt x="4976761" y="1090212"/>
                    <a:pt x="4699370" y="1087697"/>
                    <a:pt x="4499657" y="1095103"/>
                  </a:cubicBezTo>
                  <a:cubicBezTo>
                    <a:pt x="4299944" y="1102509"/>
                    <a:pt x="3900168" y="1056755"/>
                    <a:pt x="3732069" y="1095103"/>
                  </a:cubicBezTo>
                  <a:cubicBezTo>
                    <a:pt x="3563970" y="1133451"/>
                    <a:pt x="3500417" y="1076693"/>
                    <a:pt x="3282103" y="1095103"/>
                  </a:cubicBezTo>
                  <a:cubicBezTo>
                    <a:pt x="3063789" y="1113513"/>
                    <a:pt x="2804519" y="1059254"/>
                    <a:pt x="2408640" y="1095103"/>
                  </a:cubicBezTo>
                  <a:cubicBezTo>
                    <a:pt x="2012761" y="1130952"/>
                    <a:pt x="1744051" y="1079218"/>
                    <a:pt x="1535177" y="1095103"/>
                  </a:cubicBezTo>
                  <a:cubicBezTo>
                    <a:pt x="1326303" y="1110988"/>
                    <a:pt x="1146648" y="1084169"/>
                    <a:pt x="873463" y="1095103"/>
                  </a:cubicBezTo>
                  <a:cubicBezTo>
                    <a:pt x="600278" y="1106037"/>
                    <a:pt x="257554" y="1128469"/>
                    <a:pt x="0" y="1095103"/>
                  </a:cubicBezTo>
                  <a:cubicBezTo>
                    <a:pt x="20992" y="970979"/>
                    <a:pt x="-1460" y="703187"/>
                    <a:pt x="0" y="547552"/>
                  </a:cubicBezTo>
                  <a:cubicBezTo>
                    <a:pt x="1460" y="391917"/>
                    <a:pt x="-20115" y="131713"/>
                    <a:pt x="0" y="0"/>
                  </a:cubicBezTo>
                  <a:close/>
                </a:path>
                <a:path w="10587429" h="1095103" stroke="0" extrusionOk="0">
                  <a:moveTo>
                    <a:pt x="0" y="0"/>
                  </a:moveTo>
                  <a:cubicBezTo>
                    <a:pt x="213867" y="-26509"/>
                    <a:pt x="286067" y="-19021"/>
                    <a:pt x="555840" y="0"/>
                  </a:cubicBezTo>
                  <a:cubicBezTo>
                    <a:pt x="825613" y="19021"/>
                    <a:pt x="791530" y="-7105"/>
                    <a:pt x="899931" y="0"/>
                  </a:cubicBezTo>
                  <a:cubicBezTo>
                    <a:pt x="1008332" y="7105"/>
                    <a:pt x="1477007" y="28106"/>
                    <a:pt x="1773394" y="0"/>
                  </a:cubicBezTo>
                  <a:cubicBezTo>
                    <a:pt x="2069781" y="-28106"/>
                    <a:pt x="2157738" y="-10107"/>
                    <a:pt x="2329234" y="0"/>
                  </a:cubicBezTo>
                  <a:cubicBezTo>
                    <a:pt x="2500730" y="10107"/>
                    <a:pt x="2622549" y="-335"/>
                    <a:pt x="2885074" y="0"/>
                  </a:cubicBezTo>
                  <a:cubicBezTo>
                    <a:pt x="3147599" y="335"/>
                    <a:pt x="3549797" y="12927"/>
                    <a:pt x="3758537" y="0"/>
                  </a:cubicBezTo>
                  <a:cubicBezTo>
                    <a:pt x="3967277" y="-12927"/>
                    <a:pt x="4114183" y="15208"/>
                    <a:pt x="4208503" y="0"/>
                  </a:cubicBezTo>
                  <a:cubicBezTo>
                    <a:pt x="4302823" y="-15208"/>
                    <a:pt x="4797245" y="25034"/>
                    <a:pt x="5081966" y="0"/>
                  </a:cubicBezTo>
                  <a:cubicBezTo>
                    <a:pt x="5366687" y="-25034"/>
                    <a:pt x="5623945" y="35662"/>
                    <a:pt x="5955429" y="0"/>
                  </a:cubicBezTo>
                  <a:cubicBezTo>
                    <a:pt x="6286913" y="-35662"/>
                    <a:pt x="6303156" y="-3650"/>
                    <a:pt x="6617143" y="0"/>
                  </a:cubicBezTo>
                  <a:cubicBezTo>
                    <a:pt x="6931130" y="3650"/>
                    <a:pt x="7168618" y="26970"/>
                    <a:pt x="7490606" y="0"/>
                  </a:cubicBezTo>
                  <a:cubicBezTo>
                    <a:pt x="7812594" y="-26970"/>
                    <a:pt x="7844892" y="-24182"/>
                    <a:pt x="8046446" y="0"/>
                  </a:cubicBezTo>
                  <a:cubicBezTo>
                    <a:pt x="8248000" y="24182"/>
                    <a:pt x="8400359" y="19962"/>
                    <a:pt x="8602286" y="0"/>
                  </a:cubicBezTo>
                  <a:cubicBezTo>
                    <a:pt x="8804213" y="-19962"/>
                    <a:pt x="8987934" y="729"/>
                    <a:pt x="9369875" y="0"/>
                  </a:cubicBezTo>
                  <a:cubicBezTo>
                    <a:pt x="9751816" y="-729"/>
                    <a:pt x="9689570" y="-12453"/>
                    <a:pt x="9925715" y="0"/>
                  </a:cubicBezTo>
                  <a:cubicBezTo>
                    <a:pt x="10161860" y="12453"/>
                    <a:pt x="10405133" y="5540"/>
                    <a:pt x="10587429" y="0"/>
                  </a:cubicBezTo>
                  <a:cubicBezTo>
                    <a:pt x="10597357" y="197810"/>
                    <a:pt x="10573627" y="422207"/>
                    <a:pt x="10587429" y="569454"/>
                  </a:cubicBezTo>
                  <a:cubicBezTo>
                    <a:pt x="10601231" y="716701"/>
                    <a:pt x="10603999" y="967785"/>
                    <a:pt x="10587429" y="1095103"/>
                  </a:cubicBezTo>
                  <a:cubicBezTo>
                    <a:pt x="10234639" y="1073323"/>
                    <a:pt x="10097204" y="1105249"/>
                    <a:pt x="9819840" y="1095103"/>
                  </a:cubicBezTo>
                  <a:cubicBezTo>
                    <a:pt x="9542476" y="1084957"/>
                    <a:pt x="9475157" y="1079098"/>
                    <a:pt x="9369875" y="1095103"/>
                  </a:cubicBezTo>
                  <a:cubicBezTo>
                    <a:pt x="9264593" y="1111108"/>
                    <a:pt x="8700249" y="1053479"/>
                    <a:pt x="8496412" y="1095103"/>
                  </a:cubicBezTo>
                  <a:cubicBezTo>
                    <a:pt x="8292575" y="1136727"/>
                    <a:pt x="8026066" y="1114369"/>
                    <a:pt x="7834697" y="1095103"/>
                  </a:cubicBezTo>
                  <a:cubicBezTo>
                    <a:pt x="7643329" y="1075837"/>
                    <a:pt x="7499337" y="1105947"/>
                    <a:pt x="7384732" y="1095103"/>
                  </a:cubicBezTo>
                  <a:cubicBezTo>
                    <a:pt x="7270128" y="1084259"/>
                    <a:pt x="6910061" y="1123883"/>
                    <a:pt x="6723017" y="1095103"/>
                  </a:cubicBezTo>
                  <a:cubicBezTo>
                    <a:pt x="6535974" y="1066323"/>
                    <a:pt x="6450922" y="1081632"/>
                    <a:pt x="6378926" y="1095103"/>
                  </a:cubicBezTo>
                  <a:cubicBezTo>
                    <a:pt x="6306930" y="1108574"/>
                    <a:pt x="6200133" y="1096012"/>
                    <a:pt x="6034835" y="1095103"/>
                  </a:cubicBezTo>
                  <a:cubicBezTo>
                    <a:pt x="5869537" y="1094194"/>
                    <a:pt x="5562931" y="1089761"/>
                    <a:pt x="5373120" y="1095103"/>
                  </a:cubicBezTo>
                  <a:cubicBezTo>
                    <a:pt x="5183310" y="1100445"/>
                    <a:pt x="5086073" y="1100359"/>
                    <a:pt x="4923154" y="1095103"/>
                  </a:cubicBezTo>
                  <a:cubicBezTo>
                    <a:pt x="4760235" y="1089847"/>
                    <a:pt x="4434957" y="1076254"/>
                    <a:pt x="4155566" y="1095103"/>
                  </a:cubicBezTo>
                  <a:cubicBezTo>
                    <a:pt x="3876175" y="1113952"/>
                    <a:pt x="3906503" y="1088522"/>
                    <a:pt x="3705600" y="1095103"/>
                  </a:cubicBezTo>
                  <a:cubicBezTo>
                    <a:pt x="3504697" y="1101684"/>
                    <a:pt x="3122776" y="1075144"/>
                    <a:pt x="2938012" y="1095103"/>
                  </a:cubicBezTo>
                  <a:cubicBezTo>
                    <a:pt x="2753248" y="1115062"/>
                    <a:pt x="2663644" y="1081464"/>
                    <a:pt x="2593920" y="1095103"/>
                  </a:cubicBezTo>
                  <a:cubicBezTo>
                    <a:pt x="2524196" y="1108742"/>
                    <a:pt x="2061231" y="1111577"/>
                    <a:pt x="1826332" y="1095103"/>
                  </a:cubicBezTo>
                  <a:cubicBezTo>
                    <a:pt x="1591433" y="1078629"/>
                    <a:pt x="1499602" y="1074433"/>
                    <a:pt x="1376366" y="1095103"/>
                  </a:cubicBezTo>
                  <a:cubicBezTo>
                    <a:pt x="1253130" y="1115773"/>
                    <a:pt x="1133183" y="1104075"/>
                    <a:pt x="1032274" y="1095103"/>
                  </a:cubicBezTo>
                  <a:cubicBezTo>
                    <a:pt x="931365" y="1086131"/>
                    <a:pt x="741600" y="1089471"/>
                    <a:pt x="582309" y="1095103"/>
                  </a:cubicBezTo>
                  <a:cubicBezTo>
                    <a:pt x="423019" y="1100735"/>
                    <a:pt x="260369" y="1087655"/>
                    <a:pt x="0" y="1095103"/>
                  </a:cubicBezTo>
                  <a:cubicBezTo>
                    <a:pt x="17316" y="901638"/>
                    <a:pt x="-7112" y="721385"/>
                    <a:pt x="0" y="569454"/>
                  </a:cubicBezTo>
                  <a:cubicBezTo>
                    <a:pt x="7112" y="417523"/>
                    <a:pt x="13649" y="272598"/>
                    <a:pt x="0" y="0"/>
                  </a:cubicBezTo>
                  <a:close/>
                </a:path>
              </a:pathLst>
            </a:custGeom>
            <a:solidFill>
              <a:srgbClr val="FCFEB0"/>
            </a:solidFill>
            <a:ln w="22225">
              <a:solidFill>
                <a:srgbClr val="00B050"/>
              </a:solidFill>
              <a:extLst>
                <a:ext uri="{C807C97D-BFC1-408E-A445-0C87EB9F89A2}">
                  <ask:lineSketchStyleProps xmlns=""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en-US" sz="3500" b="1" i="1">
                <a:solidFill>
                  <a:srgbClr val="00B050"/>
                </a:solidFill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3500" b="1" i="1" dirty="0">
                <a:solidFill>
                  <a:srgbClr val="00B050"/>
                </a:solidFill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F1F274DE-866D-4706-B67E-2538048CF9F2}"/>
                </a:ext>
              </a:extLst>
            </p:cNvPr>
            <p:cNvSpPr/>
            <p:nvPr/>
          </p:nvSpPr>
          <p:spPr>
            <a:xfrm>
              <a:off x="2634395" y="810547"/>
              <a:ext cx="9002401" cy="16246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vi-VN" sz="3500" b="1" i="1">
                  <a:solidFill>
                    <a:srgbClr val="2B26F6"/>
                  </a:solidFill>
                  <a:cs typeface="Arial" panose="020B0604020202020204" pitchFamily="34" charset="0"/>
                </a:rPr>
                <a:t> </a:t>
              </a:r>
              <a:r>
                <a:rPr lang="en-US" sz="3500" b="1" i="1">
                  <a:solidFill>
                    <a:srgbClr val="2B26F6"/>
                  </a:solidFill>
                  <a:cs typeface="Arial" panose="020B0604020202020204" pitchFamily="34" charset="0"/>
                </a:rPr>
                <a:t>Nếu là lãnh đạo,em hãy đề ra các giải pháp bảo vệ tài nguyên rừng ở Việt Nam</a:t>
              </a:r>
              <a:r>
                <a:rPr lang="en-US" sz="3500" b="1" i="1" smtClean="0">
                  <a:solidFill>
                    <a:srgbClr val="2B26F6"/>
                  </a:solidFill>
                  <a:cs typeface="Arial" panose="020B0604020202020204" pitchFamily="34" charset="0"/>
                </a:rPr>
                <a:t>?</a:t>
              </a:r>
              <a:endParaRPr lang="en-US" sz="3500" b="1" i="1">
                <a:solidFill>
                  <a:srgbClr val="2B26F6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5" name="Oval 4">
            <a:extLst>
              <a:ext uri="{FF2B5EF4-FFF2-40B4-BE49-F238E27FC236}">
                <a16:creationId xmlns="" xmlns:a16="http://schemas.microsoft.com/office/drawing/2014/main" id="{7C123E8D-3B0E-450F-8D28-5A55D8BD0E71}"/>
              </a:ext>
            </a:extLst>
          </p:cNvPr>
          <p:cNvSpPr txBox="1"/>
          <p:nvPr/>
        </p:nvSpPr>
        <p:spPr>
          <a:xfrm>
            <a:off x="623545" y="2140900"/>
            <a:ext cx="1562937" cy="15629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2070" tIns="52070" rIns="52070" bIns="52070" numCol="1" spcCol="1270" anchor="ctr" anchorCtr="0">
            <a:noAutofit/>
          </a:bodyPr>
          <a:lstStyle/>
          <a:p>
            <a:pPr marL="0" lvl="0" indent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4100" kern="1200"/>
          </a:p>
        </p:txBody>
      </p:sp>
      <p:grpSp>
        <p:nvGrpSpPr>
          <p:cNvPr id="6" name="Group 2">
            <a:extLst>
              <a:ext uri="{FF2B5EF4-FFF2-40B4-BE49-F238E27FC236}">
                <a16:creationId xmlns="" xmlns:a16="http://schemas.microsoft.com/office/drawing/2014/main" id="{5D8ABEB5-4652-4259-A4DF-3B4C2AB9A542}"/>
              </a:ext>
            </a:extLst>
          </p:cNvPr>
          <p:cNvGrpSpPr/>
          <p:nvPr/>
        </p:nvGrpSpPr>
        <p:grpSpPr>
          <a:xfrm>
            <a:off x="2700020" y="3753616"/>
            <a:ext cx="8812156" cy="1726289"/>
            <a:chOff x="2612336" y="3301497"/>
            <a:chExt cx="8812156" cy="1726289"/>
          </a:xfrm>
        </p:grpSpPr>
        <p:sp>
          <p:nvSpPr>
            <p:cNvPr id="16" name="Rectangle 9">
              <a:extLst>
                <a:ext uri="{FF2B5EF4-FFF2-40B4-BE49-F238E27FC236}">
                  <a16:creationId xmlns="" xmlns:a16="http://schemas.microsoft.com/office/drawing/2014/main" id="{C51199DF-8B6C-4C0B-B9CD-ED1C14F82B6F}"/>
                </a:ext>
              </a:extLst>
            </p:cNvPr>
            <p:cNvSpPr/>
            <p:nvPr/>
          </p:nvSpPr>
          <p:spPr>
            <a:xfrm>
              <a:off x="2612336" y="3301497"/>
              <a:ext cx="8812156" cy="1726289"/>
            </a:xfrm>
            <a:custGeom>
              <a:avLst/>
              <a:gdLst>
                <a:gd name="connsiteX0" fmla="*/ 0 w 10587429"/>
                <a:gd name="connsiteY0" fmla="*/ 0 h 1095103"/>
                <a:gd name="connsiteX1" fmla="*/ 344091 w 10587429"/>
                <a:gd name="connsiteY1" fmla="*/ 0 h 1095103"/>
                <a:gd name="connsiteX2" fmla="*/ 688183 w 10587429"/>
                <a:gd name="connsiteY2" fmla="*/ 0 h 1095103"/>
                <a:gd name="connsiteX3" fmla="*/ 1032274 w 10587429"/>
                <a:gd name="connsiteY3" fmla="*/ 0 h 1095103"/>
                <a:gd name="connsiteX4" fmla="*/ 1905737 w 10587429"/>
                <a:gd name="connsiteY4" fmla="*/ 0 h 1095103"/>
                <a:gd name="connsiteX5" fmla="*/ 2567452 w 10587429"/>
                <a:gd name="connsiteY5" fmla="*/ 0 h 1095103"/>
                <a:gd name="connsiteX6" fmla="*/ 2911543 w 10587429"/>
                <a:gd name="connsiteY6" fmla="*/ 0 h 1095103"/>
                <a:gd name="connsiteX7" fmla="*/ 3573257 w 10587429"/>
                <a:gd name="connsiteY7" fmla="*/ 0 h 1095103"/>
                <a:gd name="connsiteX8" fmla="*/ 4446720 w 10587429"/>
                <a:gd name="connsiteY8" fmla="*/ 0 h 1095103"/>
                <a:gd name="connsiteX9" fmla="*/ 5002560 w 10587429"/>
                <a:gd name="connsiteY9" fmla="*/ 0 h 1095103"/>
                <a:gd name="connsiteX10" fmla="*/ 5558400 w 10587429"/>
                <a:gd name="connsiteY10" fmla="*/ 0 h 1095103"/>
                <a:gd name="connsiteX11" fmla="*/ 6220115 w 10587429"/>
                <a:gd name="connsiteY11" fmla="*/ 0 h 1095103"/>
                <a:gd name="connsiteX12" fmla="*/ 6987703 w 10587429"/>
                <a:gd name="connsiteY12" fmla="*/ 0 h 1095103"/>
                <a:gd name="connsiteX13" fmla="*/ 7755292 w 10587429"/>
                <a:gd name="connsiteY13" fmla="*/ 0 h 1095103"/>
                <a:gd name="connsiteX14" fmla="*/ 8522880 w 10587429"/>
                <a:gd name="connsiteY14" fmla="*/ 0 h 1095103"/>
                <a:gd name="connsiteX15" fmla="*/ 9396343 w 10587429"/>
                <a:gd name="connsiteY15" fmla="*/ 0 h 1095103"/>
                <a:gd name="connsiteX16" fmla="*/ 10587429 w 10587429"/>
                <a:gd name="connsiteY16" fmla="*/ 0 h 1095103"/>
                <a:gd name="connsiteX17" fmla="*/ 10587429 w 10587429"/>
                <a:gd name="connsiteY17" fmla="*/ 558503 h 1095103"/>
                <a:gd name="connsiteX18" fmla="*/ 10587429 w 10587429"/>
                <a:gd name="connsiteY18" fmla="*/ 1095103 h 1095103"/>
                <a:gd name="connsiteX19" fmla="*/ 9713966 w 10587429"/>
                <a:gd name="connsiteY19" fmla="*/ 1095103 h 1095103"/>
                <a:gd name="connsiteX20" fmla="*/ 9052252 w 10587429"/>
                <a:gd name="connsiteY20" fmla="*/ 1095103 h 1095103"/>
                <a:gd name="connsiteX21" fmla="*/ 8496412 w 10587429"/>
                <a:gd name="connsiteY21" fmla="*/ 1095103 h 1095103"/>
                <a:gd name="connsiteX22" fmla="*/ 7940572 w 10587429"/>
                <a:gd name="connsiteY22" fmla="*/ 1095103 h 1095103"/>
                <a:gd name="connsiteX23" fmla="*/ 7384732 w 10587429"/>
                <a:gd name="connsiteY23" fmla="*/ 1095103 h 1095103"/>
                <a:gd name="connsiteX24" fmla="*/ 6828892 w 10587429"/>
                <a:gd name="connsiteY24" fmla="*/ 1095103 h 1095103"/>
                <a:gd name="connsiteX25" fmla="*/ 6061303 w 10587429"/>
                <a:gd name="connsiteY25" fmla="*/ 1095103 h 1095103"/>
                <a:gd name="connsiteX26" fmla="*/ 5399589 w 10587429"/>
                <a:gd name="connsiteY26" fmla="*/ 1095103 h 1095103"/>
                <a:gd name="connsiteX27" fmla="*/ 5055497 w 10587429"/>
                <a:gd name="connsiteY27" fmla="*/ 1095103 h 1095103"/>
                <a:gd name="connsiteX28" fmla="*/ 4499657 w 10587429"/>
                <a:gd name="connsiteY28" fmla="*/ 1095103 h 1095103"/>
                <a:gd name="connsiteX29" fmla="*/ 3732069 w 10587429"/>
                <a:gd name="connsiteY29" fmla="*/ 1095103 h 1095103"/>
                <a:gd name="connsiteX30" fmla="*/ 3282103 w 10587429"/>
                <a:gd name="connsiteY30" fmla="*/ 1095103 h 1095103"/>
                <a:gd name="connsiteX31" fmla="*/ 2408640 w 10587429"/>
                <a:gd name="connsiteY31" fmla="*/ 1095103 h 1095103"/>
                <a:gd name="connsiteX32" fmla="*/ 1535177 w 10587429"/>
                <a:gd name="connsiteY32" fmla="*/ 1095103 h 1095103"/>
                <a:gd name="connsiteX33" fmla="*/ 873463 w 10587429"/>
                <a:gd name="connsiteY33" fmla="*/ 1095103 h 1095103"/>
                <a:gd name="connsiteX34" fmla="*/ 0 w 10587429"/>
                <a:gd name="connsiteY34" fmla="*/ 1095103 h 1095103"/>
                <a:gd name="connsiteX35" fmla="*/ 0 w 10587429"/>
                <a:gd name="connsiteY35" fmla="*/ 547552 h 1095103"/>
                <a:gd name="connsiteX36" fmla="*/ 0 w 10587429"/>
                <a:gd name="connsiteY36" fmla="*/ 0 h 1095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587429" h="1095103" fill="none" extrusionOk="0">
                  <a:moveTo>
                    <a:pt x="0" y="0"/>
                  </a:moveTo>
                  <a:cubicBezTo>
                    <a:pt x="100761" y="-5580"/>
                    <a:pt x="229344" y="4876"/>
                    <a:pt x="344091" y="0"/>
                  </a:cubicBezTo>
                  <a:cubicBezTo>
                    <a:pt x="458838" y="-4876"/>
                    <a:pt x="593364" y="-10773"/>
                    <a:pt x="688183" y="0"/>
                  </a:cubicBezTo>
                  <a:cubicBezTo>
                    <a:pt x="783002" y="10773"/>
                    <a:pt x="962323" y="-8670"/>
                    <a:pt x="1032274" y="0"/>
                  </a:cubicBezTo>
                  <a:cubicBezTo>
                    <a:pt x="1102225" y="8670"/>
                    <a:pt x="1649783" y="-30938"/>
                    <a:pt x="1905737" y="0"/>
                  </a:cubicBezTo>
                  <a:cubicBezTo>
                    <a:pt x="2161691" y="30938"/>
                    <a:pt x="2250438" y="-4759"/>
                    <a:pt x="2567452" y="0"/>
                  </a:cubicBezTo>
                  <a:cubicBezTo>
                    <a:pt x="2884466" y="4759"/>
                    <a:pt x="2835231" y="11738"/>
                    <a:pt x="2911543" y="0"/>
                  </a:cubicBezTo>
                  <a:cubicBezTo>
                    <a:pt x="2987855" y="-11738"/>
                    <a:pt x="3385816" y="20787"/>
                    <a:pt x="3573257" y="0"/>
                  </a:cubicBezTo>
                  <a:cubicBezTo>
                    <a:pt x="3760698" y="-20787"/>
                    <a:pt x="4211862" y="22836"/>
                    <a:pt x="4446720" y="0"/>
                  </a:cubicBezTo>
                  <a:cubicBezTo>
                    <a:pt x="4681578" y="-22836"/>
                    <a:pt x="4779168" y="-599"/>
                    <a:pt x="5002560" y="0"/>
                  </a:cubicBezTo>
                  <a:cubicBezTo>
                    <a:pt x="5225952" y="599"/>
                    <a:pt x="5319408" y="22779"/>
                    <a:pt x="5558400" y="0"/>
                  </a:cubicBezTo>
                  <a:cubicBezTo>
                    <a:pt x="5797392" y="-22779"/>
                    <a:pt x="5942140" y="-13135"/>
                    <a:pt x="6220115" y="0"/>
                  </a:cubicBezTo>
                  <a:cubicBezTo>
                    <a:pt x="6498091" y="13135"/>
                    <a:pt x="6630602" y="10203"/>
                    <a:pt x="6987703" y="0"/>
                  </a:cubicBezTo>
                  <a:cubicBezTo>
                    <a:pt x="7344804" y="-10203"/>
                    <a:pt x="7427636" y="1501"/>
                    <a:pt x="7755292" y="0"/>
                  </a:cubicBezTo>
                  <a:cubicBezTo>
                    <a:pt x="8082948" y="-1501"/>
                    <a:pt x="8190280" y="-31486"/>
                    <a:pt x="8522880" y="0"/>
                  </a:cubicBezTo>
                  <a:cubicBezTo>
                    <a:pt x="8855480" y="31486"/>
                    <a:pt x="9218343" y="-16025"/>
                    <a:pt x="9396343" y="0"/>
                  </a:cubicBezTo>
                  <a:cubicBezTo>
                    <a:pt x="9574343" y="16025"/>
                    <a:pt x="10269746" y="5015"/>
                    <a:pt x="10587429" y="0"/>
                  </a:cubicBezTo>
                  <a:cubicBezTo>
                    <a:pt x="10588100" y="225409"/>
                    <a:pt x="10576671" y="279658"/>
                    <a:pt x="10587429" y="558503"/>
                  </a:cubicBezTo>
                  <a:cubicBezTo>
                    <a:pt x="10598187" y="837348"/>
                    <a:pt x="10572738" y="957546"/>
                    <a:pt x="10587429" y="1095103"/>
                  </a:cubicBezTo>
                  <a:cubicBezTo>
                    <a:pt x="10211239" y="1095595"/>
                    <a:pt x="10126118" y="1057605"/>
                    <a:pt x="9713966" y="1095103"/>
                  </a:cubicBezTo>
                  <a:cubicBezTo>
                    <a:pt x="9301814" y="1132601"/>
                    <a:pt x="9325378" y="1108639"/>
                    <a:pt x="9052252" y="1095103"/>
                  </a:cubicBezTo>
                  <a:cubicBezTo>
                    <a:pt x="8779126" y="1081567"/>
                    <a:pt x="8628689" y="1074217"/>
                    <a:pt x="8496412" y="1095103"/>
                  </a:cubicBezTo>
                  <a:cubicBezTo>
                    <a:pt x="8364135" y="1115989"/>
                    <a:pt x="8192385" y="1110754"/>
                    <a:pt x="7940572" y="1095103"/>
                  </a:cubicBezTo>
                  <a:cubicBezTo>
                    <a:pt x="7688759" y="1079452"/>
                    <a:pt x="7589411" y="1080266"/>
                    <a:pt x="7384732" y="1095103"/>
                  </a:cubicBezTo>
                  <a:cubicBezTo>
                    <a:pt x="7180053" y="1109940"/>
                    <a:pt x="6962810" y="1104512"/>
                    <a:pt x="6828892" y="1095103"/>
                  </a:cubicBezTo>
                  <a:cubicBezTo>
                    <a:pt x="6694974" y="1085694"/>
                    <a:pt x="6430319" y="1084036"/>
                    <a:pt x="6061303" y="1095103"/>
                  </a:cubicBezTo>
                  <a:cubicBezTo>
                    <a:pt x="5692287" y="1106170"/>
                    <a:pt x="5704442" y="1098839"/>
                    <a:pt x="5399589" y="1095103"/>
                  </a:cubicBezTo>
                  <a:cubicBezTo>
                    <a:pt x="5094736" y="1091367"/>
                    <a:pt x="5134233" y="1099994"/>
                    <a:pt x="5055497" y="1095103"/>
                  </a:cubicBezTo>
                  <a:cubicBezTo>
                    <a:pt x="4976761" y="1090212"/>
                    <a:pt x="4699370" y="1087697"/>
                    <a:pt x="4499657" y="1095103"/>
                  </a:cubicBezTo>
                  <a:cubicBezTo>
                    <a:pt x="4299944" y="1102509"/>
                    <a:pt x="3900168" y="1056755"/>
                    <a:pt x="3732069" y="1095103"/>
                  </a:cubicBezTo>
                  <a:cubicBezTo>
                    <a:pt x="3563970" y="1133451"/>
                    <a:pt x="3500417" y="1076693"/>
                    <a:pt x="3282103" y="1095103"/>
                  </a:cubicBezTo>
                  <a:cubicBezTo>
                    <a:pt x="3063789" y="1113513"/>
                    <a:pt x="2804519" y="1059254"/>
                    <a:pt x="2408640" y="1095103"/>
                  </a:cubicBezTo>
                  <a:cubicBezTo>
                    <a:pt x="2012761" y="1130952"/>
                    <a:pt x="1744051" y="1079218"/>
                    <a:pt x="1535177" y="1095103"/>
                  </a:cubicBezTo>
                  <a:cubicBezTo>
                    <a:pt x="1326303" y="1110988"/>
                    <a:pt x="1146648" y="1084169"/>
                    <a:pt x="873463" y="1095103"/>
                  </a:cubicBezTo>
                  <a:cubicBezTo>
                    <a:pt x="600278" y="1106037"/>
                    <a:pt x="257554" y="1128469"/>
                    <a:pt x="0" y="1095103"/>
                  </a:cubicBezTo>
                  <a:cubicBezTo>
                    <a:pt x="20992" y="970979"/>
                    <a:pt x="-1460" y="703187"/>
                    <a:pt x="0" y="547552"/>
                  </a:cubicBezTo>
                  <a:cubicBezTo>
                    <a:pt x="1460" y="391917"/>
                    <a:pt x="-20115" y="131713"/>
                    <a:pt x="0" y="0"/>
                  </a:cubicBezTo>
                  <a:close/>
                </a:path>
                <a:path w="10587429" h="1095103" stroke="0" extrusionOk="0">
                  <a:moveTo>
                    <a:pt x="0" y="0"/>
                  </a:moveTo>
                  <a:cubicBezTo>
                    <a:pt x="213867" y="-26509"/>
                    <a:pt x="286067" y="-19021"/>
                    <a:pt x="555840" y="0"/>
                  </a:cubicBezTo>
                  <a:cubicBezTo>
                    <a:pt x="825613" y="19021"/>
                    <a:pt x="791530" y="-7105"/>
                    <a:pt x="899931" y="0"/>
                  </a:cubicBezTo>
                  <a:cubicBezTo>
                    <a:pt x="1008332" y="7105"/>
                    <a:pt x="1477007" y="28106"/>
                    <a:pt x="1773394" y="0"/>
                  </a:cubicBezTo>
                  <a:cubicBezTo>
                    <a:pt x="2069781" y="-28106"/>
                    <a:pt x="2157738" y="-10107"/>
                    <a:pt x="2329234" y="0"/>
                  </a:cubicBezTo>
                  <a:cubicBezTo>
                    <a:pt x="2500730" y="10107"/>
                    <a:pt x="2622549" y="-335"/>
                    <a:pt x="2885074" y="0"/>
                  </a:cubicBezTo>
                  <a:cubicBezTo>
                    <a:pt x="3147599" y="335"/>
                    <a:pt x="3549797" y="12927"/>
                    <a:pt x="3758537" y="0"/>
                  </a:cubicBezTo>
                  <a:cubicBezTo>
                    <a:pt x="3967277" y="-12927"/>
                    <a:pt x="4114183" y="15208"/>
                    <a:pt x="4208503" y="0"/>
                  </a:cubicBezTo>
                  <a:cubicBezTo>
                    <a:pt x="4302823" y="-15208"/>
                    <a:pt x="4797245" y="25034"/>
                    <a:pt x="5081966" y="0"/>
                  </a:cubicBezTo>
                  <a:cubicBezTo>
                    <a:pt x="5366687" y="-25034"/>
                    <a:pt x="5623945" y="35662"/>
                    <a:pt x="5955429" y="0"/>
                  </a:cubicBezTo>
                  <a:cubicBezTo>
                    <a:pt x="6286913" y="-35662"/>
                    <a:pt x="6303156" y="-3650"/>
                    <a:pt x="6617143" y="0"/>
                  </a:cubicBezTo>
                  <a:cubicBezTo>
                    <a:pt x="6931130" y="3650"/>
                    <a:pt x="7168618" y="26970"/>
                    <a:pt x="7490606" y="0"/>
                  </a:cubicBezTo>
                  <a:cubicBezTo>
                    <a:pt x="7812594" y="-26970"/>
                    <a:pt x="7844892" y="-24182"/>
                    <a:pt x="8046446" y="0"/>
                  </a:cubicBezTo>
                  <a:cubicBezTo>
                    <a:pt x="8248000" y="24182"/>
                    <a:pt x="8400359" y="19962"/>
                    <a:pt x="8602286" y="0"/>
                  </a:cubicBezTo>
                  <a:cubicBezTo>
                    <a:pt x="8804213" y="-19962"/>
                    <a:pt x="8987934" y="729"/>
                    <a:pt x="9369875" y="0"/>
                  </a:cubicBezTo>
                  <a:cubicBezTo>
                    <a:pt x="9751816" y="-729"/>
                    <a:pt x="9689570" y="-12453"/>
                    <a:pt x="9925715" y="0"/>
                  </a:cubicBezTo>
                  <a:cubicBezTo>
                    <a:pt x="10161860" y="12453"/>
                    <a:pt x="10405133" y="5540"/>
                    <a:pt x="10587429" y="0"/>
                  </a:cubicBezTo>
                  <a:cubicBezTo>
                    <a:pt x="10597357" y="197810"/>
                    <a:pt x="10573627" y="422207"/>
                    <a:pt x="10587429" y="569454"/>
                  </a:cubicBezTo>
                  <a:cubicBezTo>
                    <a:pt x="10601231" y="716701"/>
                    <a:pt x="10603999" y="967785"/>
                    <a:pt x="10587429" y="1095103"/>
                  </a:cubicBezTo>
                  <a:cubicBezTo>
                    <a:pt x="10234639" y="1073323"/>
                    <a:pt x="10097204" y="1105249"/>
                    <a:pt x="9819840" y="1095103"/>
                  </a:cubicBezTo>
                  <a:cubicBezTo>
                    <a:pt x="9542476" y="1084957"/>
                    <a:pt x="9475157" y="1079098"/>
                    <a:pt x="9369875" y="1095103"/>
                  </a:cubicBezTo>
                  <a:cubicBezTo>
                    <a:pt x="9264593" y="1111108"/>
                    <a:pt x="8700249" y="1053479"/>
                    <a:pt x="8496412" y="1095103"/>
                  </a:cubicBezTo>
                  <a:cubicBezTo>
                    <a:pt x="8292575" y="1136727"/>
                    <a:pt x="8026066" y="1114369"/>
                    <a:pt x="7834697" y="1095103"/>
                  </a:cubicBezTo>
                  <a:cubicBezTo>
                    <a:pt x="7643329" y="1075837"/>
                    <a:pt x="7499337" y="1105947"/>
                    <a:pt x="7384732" y="1095103"/>
                  </a:cubicBezTo>
                  <a:cubicBezTo>
                    <a:pt x="7270128" y="1084259"/>
                    <a:pt x="6910061" y="1123883"/>
                    <a:pt x="6723017" y="1095103"/>
                  </a:cubicBezTo>
                  <a:cubicBezTo>
                    <a:pt x="6535974" y="1066323"/>
                    <a:pt x="6450922" y="1081632"/>
                    <a:pt x="6378926" y="1095103"/>
                  </a:cubicBezTo>
                  <a:cubicBezTo>
                    <a:pt x="6306930" y="1108574"/>
                    <a:pt x="6200133" y="1096012"/>
                    <a:pt x="6034835" y="1095103"/>
                  </a:cubicBezTo>
                  <a:cubicBezTo>
                    <a:pt x="5869537" y="1094194"/>
                    <a:pt x="5562931" y="1089761"/>
                    <a:pt x="5373120" y="1095103"/>
                  </a:cubicBezTo>
                  <a:cubicBezTo>
                    <a:pt x="5183310" y="1100445"/>
                    <a:pt x="5086073" y="1100359"/>
                    <a:pt x="4923154" y="1095103"/>
                  </a:cubicBezTo>
                  <a:cubicBezTo>
                    <a:pt x="4760235" y="1089847"/>
                    <a:pt x="4434957" y="1076254"/>
                    <a:pt x="4155566" y="1095103"/>
                  </a:cubicBezTo>
                  <a:cubicBezTo>
                    <a:pt x="3876175" y="1113952"/>
                    <a:pt x="3906503" y="1088522"/>
                    <a:pt x="3705600" y="1095103"/>
                  </a:cubicBezTo>
                  <a:cubicBezTo>
                    <a:pt x="3504697" y="1101684"/>
                    <a:pt x="3122776" y="1075144"/>
                    <a:pt x="2938012" y="1095103"/>
                  </a:cubicBezTo>
                  <a:cubicBezTo>
                    <a:pt x="2753248" y="1115062"/>
                    <a:pt x="2663644" y="1081464"/>
                    <a:pt x="2593920" y="1095103"/>
                  </a:cubicBezTo>
                  <a:cubicBezTo>
                    <a:pt x="2524196" y="1108742"/>
                    <a:pt x="2061231" y="1111577"/>
                    <a:pt x="1826332" y="1095103"/>
                  </a:cubicBezTo>
                  <a:cubicBezTo>
                    <a:pt x="1591433" y="1078629"/>
                    <a:pt x="1499602" y="1074433"/>
                    <a:pt x="1376366" y="1095103"/>
                  </a:cubicBezTo>
                  <a:cubicBezTo>
                    <a:pt x="1253130" y="1115773"/>
                    <a:pt x="1133183" y="1104075"/>
                    <a:pt x="1032274" y="1095103"/>
                  </a:cubicBezTo>
                  <a:cubicBezTo>
                    <a:pt x="931365" y="1086131"/>
                    <a:pt x="741600" y="1089471"/>
                    <a:pt x="582309" y="1095103"/>
                  </a:cubicBezTo>
                  <a:cubicBezTo>
                    <a:pt x="423019" y="1100735"/>
                    <a:pt x="260369" y="1087655"/>
                    <a:pt x="0" y="1095103"/>
                  </a:cubicBezTo>
                  <a:cubicBezTo>
                    <a:pt x="17316" y="901638"/>
                    <a:pt x="-7112" y="721385"/>
                    <a:pt x="0" y="569454"/>
                  </a:cubicBezTo>
                  <a:cubicBezTo>
                    <a:pt x="7112" y="417523"/>
                    <a:pt x="13649" y="272598"/>
                    <a:pt x="0" y="0"/>
                  </a:cubicBezTo>
                  <a:close/>
                </a:path>
              </a:pathLst>
            </a:custGeom>
            <a:solidFill>
              <a:srgbClr val="FCFEB0"/>
            </a:solidFill>
            <a:ln w="22225">
              <a:solidFill>
                <a:srgbClr val="00B050"/>
              </a:solidFill>
              <a:extLst>
                <a:ext uri="{C807C97D-BFC1-408E-A445-0C87EB9F89A2}">
                  <ask:lineSketchStyleProps xmlns=""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en-US" sz="3500" b="1" i="1">
                <a:solidFill>
                  <a:srgbClr val="00B050"/>
                </a:solidFill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3500" b="1" i="1" dirty="0">
                <a:solidFill>
                  <a:srgbClr val="00B050"/>
                </a:solidFill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49314180-0E05-41CE-A39A-37013A48CD25}"/>
                </a:ext>
              </a:extLst>
            </p:cNvPr>
            <p:cNvSpPr/>
            <p:nvPr/>
          </p:nvSpPr>
          <p:spPr>
            <a:xfrm>
              <a:off x="2627124" y="3364317"/>
              <a:ext cx="8431600" cy="16212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vi-VN" sz="3500" b="1" i="1">
                  <a:solidFill>
                    <a:srgbClr val="2B26F6"/>
                  </a:solidFill>
                  <a:cs typeface="Arial" panose="020B0604020202020204" pitchFamily="34" charset="0"/>
                </a:rPr>
                <a:t> </a:t>
              </a:r>
              <a:r>
                <a:rPr lang="en-US" sz="3500" b="1" i="1">
                  <a:solidFill>
                    <a:srgbClr val="2B26F6"/>
                  </a:solidFill>
                  <a:cs typeface="Arial" panose="020B0604020202020204" pitchFamily="34" charset="0"/>
                </a:rPr>
                <a:t>Là học sinh em đã và sẽ làm gì để góp phần bảo vệ tài nguyên rừng</a:t>
              </a:r>
              <a:r>
                <a:rPr lang="vi-VN" sz="3500" b="1" i="1">
                  <a:solidFill>
                    <a:srgbClr val="2B26F6"/>
                  </a:solidFill>
                  <a:cs typeface="Arial" panose="020B0604020202020204" pitchFamily="34" charset="0"/>
                </a:rPr>
                <a:t>?</a:t>
              </a:r>
              <a:endParaRPr lang="en-US" sz="3500" b="1" i="1">
                <a:solidFill>
                  <a:srgbClr val="2B26F6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19">
            <a:extLst>
              <a:ext uri="{FF2B5EF4-FFF2-40B4-BE49-F238E27FC236}">
                <a16:creationId xmlns="" xmlns:a16="http://schemas.microsoft.com/office/drawing/2014/main" id="{27279254-014B-41DC-AD89-1318CC3E5292}"/>
              </a:ext>
            </a:extLst>
          </p:cNvPr>
          <p:cNvGrpSpPr/>
          <p:nvPr/>
        </p:nvGrpSpPr>
        <p:grpSpPr>
          <a:xfrm>
            <a:off x="394099" y="330802"/>
            <a:ext cx="1927070" cy="1694946"/>
            <a:chOff x="3634055" y="3302115"/>
            <a:chExt cx="848449" cy="796469"/>
          </a:xfrm>
        </p:grpSpPr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349AB574-1629-48A7-AE59-394066AFB6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">
                      <a14:imgEffect>
                        <a14:backgroundRemoval t="11486" b="41386" l="40674" r="57855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1127" t="11421" r="42158" b="58658"/>
            <a:stretch/>
          </p:blipFill>
          <p:spPr>
            <a:xfrm>
              <a:off x="3634055" y="3302116"/>
              <a:ext cx="444923" cy="79646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FF2CBA1C-41F8-47C5-ACA4-703349135A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">
                      <a14:imgEffect>
                        <a14:backgroundRemoval t="9942" b="100000" l="0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7746" t="26255"/>
            <a:stretch/>
          </p:blipFill>
          <p:spPr>
            <a:xfrm>
              <a:off x="4122720" y="3302115"/>
              <a:ext cx="359784" cy="7964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25233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82275" y="352698"/>
            <a:ext cx="10627451" cy="1630848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>
                <a:ea typeface="Tahoma" panose="020B0604030504040204" pitchFamily="34" charset="0"/>
                <a:cs typeface="Arial" panose="020B0604020202020204" pitchFamily="34" charset="0"/>
              </a:rPr>
              <a:t>Câu 1. </a:t>
            </a:r>
            <a:r>
              <a:rPr lang="en-US" sz="4000" b="1" smtClean="0">
                <a:ea typeface="Tahoma" panose="020B0604030504040204" pitchFamily="34" charset="0"/>
                <a:cs typeface="Arial" panose="020B0604020202020204" pitchFamily="34" charset="0"/>
              </a:rPr>
              <a:t>Người Anh-điêng ở Trung và Nam Mỹ thuộc chủng tộc nào?</a:t>
            </a:r>
            <a:endParaRPr lang="vi-VN" sz="4000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27219" y="2996755"/>
            <a:ext cx="5022912" cy="127982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Môn-gô-lô-it</a:t>
            </a:r>
            <a:endParaRPr lang="vi-VN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2768494" y="2982687"/>
            <a:ext cx="1814473" cy="1293891"/>
          </a:xfrm>
          <a:prstGeom prst="homePlate">
            <a:avLst>
              <a:gd name="adj" fmla="val 19268"/>
            </a:avLst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500" b="1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  <a:endParaRPr lang="vi-VN" sz="3500" b="1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 descr="A picture containing text, building, window&#10;&#10;Description automatically generated">
            <a:hlinkClick r:id="rId3" action="ppaction://hlinksldjump"/>
            <a:extLst>
              <a:ext uri="{FF2B5EF4-FFF2-40B4-BE49-F238E27FC236}">
                <a16:creationId xmlns="" xmlns:a16="http://schemas.microsoft.com/office/drawing/2014/main" id="{BB50C60D-B9E0-4781-A9EB-F013A3A2A6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436" y="6106160"/>
            <a:ext cx="875058" cy="7518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932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A3BAF07C-C39E-42EB-BB22-8D46691D97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0000FF"/>
              </a:solidFill>
            </a:endParaRPr>
          </a:p>
        </p:txBody>
      </p:sp>
      <p:grpSp>
        <p:nvGrpSpPr>
          <p:cNvPr id="2" name="Group 18">
            <a:extLst>
              <a:ext uri="{FF2B5EF4-FFF2-40B4-BE49-F238E27FC236}">
                <a16:creationId xmlns="" xmlns:a16="http://schemas.microsoft.com/office/drawing/2014/main" id="{D8E9CF54-0466-4261-9E62-0249E60E18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20" name="Freeform 5">
              <a:extLst>
                <a:ext uri="{FF2B5EF4-FFF2-40B4-BE49-F238E27FC236}">
                  <a16:creationId xmlns="" xmlns:a16="http://schemas.microsoft.com/office/drawing/2014/main" id="{33E32106-E8B1-4F76-9EE6-58537738A3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6">
              <a:extLst>
                <a:ext uri="{FF2B5EF4-FFF2-40B4-BE49-F238E27FC236}">
                  <a16:creationId xmlns="" xmlns:a16="http://schemas.microsoft.com/office/drawing/2014/main" id="{C32C2C46-A045-44FB-8A74-5EBD650C27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7">
              <a:extLst>
                <a:ext uri="{FF2B5EF4-FFF2-40B4-BE49-F238E27FC236}">
                  <a16:creationId xmlns="" xmlns:a16="http://schemas.microsoft.com/office/drawing/2014/main" id="{6A76F79C-6683-4940-BCF7-4BCCCEE406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8">
              <a:extLst>
                <a:ext uri="{FF2B5EF4-FFF2-40B4-BE49-F238E27FC236}">
                  <a16:creationId xmlns="" xmlns:a16="http://schemas.microsoft.com/office/drawing/2014/main" id="{FF4675A3-6D07-4B1F-9BFC-AEBEA1AD06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9">
              <a:extLst>
                <a:ext uri="{FF2B5EF4-FFF2-40B4-BE49-F238E27FC236}">
                  <a16:creationId xmlns="" xmlns:a16="http://schemas.microsoft.com/office/drawing/2014/main" id="{765E127A-B6B7-4B1D-B7BD-6C8C969D29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0">
              <a:extLst>
                <a:ext uri="{FF2B5EF4-FFF2-40B4-BE49-F238E27FC236}">
                  <a16:creationId xmlns="" xmlns:a16="http://schemas.microsoft.com/office/drawing/2014/main" id="{3BCA9D9E-C72C-4751-BFA9-10B85CACE3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1">
              <a:extLst>
                <a:ext uri="{FF2B5EF4-FFF2-40B4-BE49-F238E27FC236}">
                  <a16:creationId xmlns="" xmlns:a16="http://schemas.microsoft.com/office/drawing/2014/main" id="{080C708C-69BF-441B-AB75-C98160ED06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2">
              <a:extLst>
                <a:ext uri="{FF2B5EF4-FFF2-40B4-BE49-F238E27FC236}">
                  <a16:creationId xmlns="" xmlns:a16="http://schemas.microsoft.com/office/drawing/2014/main" id="{3E79964E-F8F1-4763-8892-7BC3DAE306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3">
              <a:extLst>
                <a:ext uri="{FF2B5EF4-FFF2-40B4-BE49-F238E27FC236}">
                  <a16:creationId xmlns="" xmlns:a16="http://schemas.microsoft.com/office/drawing/2014/main" id="{FE09592A-FCC9-4AE5-BA0B-730C6F3BBE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4">
              <a:extLst>
                <a:ext uri="{FF2B5EF4-FFF2-40B4-BE49-F238E27FC236}">
                  <a16:creationId xmlns="" xmlns:a16="http://schemas.microsoft.com/office/drawing/2014/main" id="{96448994-820C-4BC1-ABF3-4579C6F99A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5">
              <a:extLst>
                <a:ext uri="{FF2B5EF4-FFF2-40B4-BE49-F238E27FC236}">
                  <a16:creationId xmlns="" xmlns:a16="http://schemas.microsoft.com/office/drawing/2014/main" id="{9BB0D192-565A-42B9-B292-CC032D71A6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16">
              <a:extLst>
                <a:ext uri="{FF2B5EF4-FFF2-40B4-BE49-F238E27FC236}">
                  <a16:creationId xmlns="" xmlns:a16="http://schemas.microsoft.com/office/drawing/2014/main" id="{6D1CA09C-5F40-4E92-A7E9-D1FCEE5128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7">
              <a:extLst>
                <a:ext uri="{FF2B5EF4-FFF2-40B4-BE49-F238E27FC236}">
                  <a16:creationId xmlns="" xmlns:a16="http://schemas.microsoft.com/office/drawing/2014/main" id="{379F5AA5-2E14-4880-A5A6-07AEF2AD89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18">
              <a:extLst>
                <a:ext uri="{FF2B5EF4-FFF2-40B4-BE49-F238E27FC236}">
                  <a16:creationId xmlns="" xmlns:a16="http://schemas.microsoft.com/office/drawing/2014/main" id="{EF14BD32-D239-4DA3-98B3-7752073657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19">
              <a:extLst>
                <a:ext uri="{FF2B5EF4-FFF2-40B4-BE49-F238E27FC236}">
                  <a16:creationId xmlns="" xmlns:a16="http://schemas.microsoft.com/office/drawing/2014/main" id="{CF07B250-E5E4-4624-9BD7-8D513A67B7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20">
              <a:extLst>
                <a:ext uri="{FF2B5EF4-FFF2-40B4-BE49-F238E27FC236}">
                  <a16:creationId xmlns="" xmlns:a16="http://schemas.microsoft.com/office/drawing/2014/main" id="{BCC5D120-7C8C-4290-865C-4EE6E4F245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21">
              <a:extLst>
                <a:ext uri="{FF2B5EF4-FFF2-40B4-BE49-F238E27FC236}">
                  <a16:creationId xmlns="" xmlns:a16="http://schemas.microsoft.com/office/drawing/2014/main" id="{C24688C6-CAE5-4EF2-B2BA-A138DA0A24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22">
              <a:extLst>
                <a:ext uri="{FF2B5EF4-FFF2-40B4-BE49-F238E27FC236}">
                  <a16:creationId xmlns="" xmlns:a16="http://schemas.microsoft.com/office/drawing/2014/main" id="{6BD31099-7C13-4901-A04F-632B1CD846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23">
              <a:extLst>
                <a:ext uri="{FF2B5EF4-FFF2-40B4-BE49-F238E27FC236}">
                  <a16:creationId xmlns="" xmlns:a16="http://schemas.microsoft.com/office/drawing/2014/main" id="{679F5FF7-82B2-4033-8FBE-63170C9378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11" name="Picture 19">
            <a:extLst>
              <a:ext uri="{FF2B5EF4-FFF2-40B4-BE49-F238E27FC236}">
                <a16:creationId xmlns="" xmlns:a16="http://schemas.microsoft.com/office/drawing/2014/main" id="{FA709CF2-9366-4A14-B808-72CA283A02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58" r="4204" b="-2"/>
          <a:stretch/>
        </p:blipFill>
        <p:spPr bwMode="auto">
          <a:xfrm>
            <a:off x="20" y="10"/>
            <a:ext cx="5997616" cy="4306823"/>
          </a:xfrm>
          <a:custGeom>
            <a:avLst/>
            <a:gdLst/>
            <a:ahLst/>
            <a:cxnLst/>
            <a:rect l="l" t="t" r="r" b="b"/>
            <a:pathLst>
              <a:path w="5997636" h="4306833">
                <a:moveTo>
                  <a:pt x="0" y="0"/>
                </a:moveTo>
                <a:lnTo>
                  <a:pt x="5997636" y="0"/>
                </a:lnTo>
                <a:lnTo>
                  <a:pt x="5997636" y="4302053"/>
                </a:lnTo>
                <a:lnTo>
                  <a:pt x="5313331" y="4306748"/>
                </a:lnTo>
                <a:cubicBezTo>
                  <a:pt x="3800480" y="4309129"/>
                  <a:pt x="2093145" y="4262282"/>
                  <a:pt x="400746" y="4118385"/>
                </a:cubicBezTo>
                <a:lnTo>
                  <a:pt x="0" y="4081409"/>
                </a:lnTo>
                <a:lnTo>
                  <a:pt x="0" y="2982070"/>
                </a:lnTo>
                <a:lnTo>
                  <a:pt x="0" y="2789945"/>
                </a:ln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>
            <a:extLst>
              <a:ext uri="{FF2B5EF4-FFF2-40B4-BE49-F238E27FC236}">
                <a16:creationId xmlns="" xmlns:a16="http://schemas.microsoft.com/office/drawing/2014/main" id="{6D362E04-DC31-4CA5-8268-931A6E7AAE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09" r="-1" b="-1"/>
          <a:stretch/>
        </p:blipFill>
        <p:spPr bwMode="auto">
          <a:xfrm>
            <a:off x="6176435" y="10"/>
            <a:ext cx="6015565" cy="4299555"/>
          </a:xfrm>
          <a:custGeom>
            <a:avLst/>
            <a:gdLst/>
            <a:ahLst/>
            <a:cxnLst/>
            <a:rect l="l" t="t" r="r" b="b"/>
            <a:pathLst>
              <a:path w="6015565" h="4299565">
                <a:moveTo>
                  <a:pt x="0" y="0"/>
                </a:moveTo>
                <a:lnTo>
                  <a:pt x="6015565" y="0"/>
                </a:lnTo>
                <a:lnTo>
                  <a:pt x="6015565" y="2789945"/>
                </a:lnTo>
                <a:lnTo>
                  <a:pt x="6015565" y="2982070"/>
                </a:lnTo>
                <a:lnTo>
                  <a:pt x="6015565" y="3957888"/>
                </a:lnTo>
                <a:lnTo>
                  <a:pt x="5937368" y="3966171"/>
                </a:lnTo>
                <a:cubicBezTo>
                  <a:pt x="3963073" y="4164120"/>
                  <a:pt x="2060717" y="4257123"/>
                  <a:pt x="577162" y="4289728"/>
                </a:cubicBezTo>
                <a:lnTo>
                  <a:pt x="0" y="4299565"/>
                </a:ln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0">
            <a:extLst>
              <a:ext uri="{FF2B5EF4-FFF2-40B4-BE49-F238E27FC236}">
                <a16:creationId xmlns="" xmlns:a16="http://schemas.microsoft.com/office/drawing/2014/main" id="{DC38E01E-520A-4F33-A531-516A184E3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6128" y="4545353"/>
            <a:ext cx="7454521" cy="17703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>
                <a:solidFill>
                  <a:srgbClr val="0000FF"/>
                </a:solidFill>
                <a:cs typeface="Arial" panose="020B0604020202020204" pitchFamily="34" charset="0"/>
              </a:rPr>
              <a:t>Thực hiện giao đất, giao rừng cho người dân.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>
                <a:solidFill>
                  <a:srgbClr val="0000FF"/>
                </a:solidFill>
                <a:cs typeface="Arial" panose="020B0604020202020204" pitchFamily="34" charset="0"/>
              </a:rPr>
              <a:t>Khai thác một cách hợp lý, có kế hoạch, tiết kiệm đồng thời đi đôi với việc bảo vệ và trồng lại.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>
                <a:solidFill>
                  <a:srgbClr val="0000FF"/>
                </a:solidFill>
                <a:cs typeface="Arial" panose="020B0604020202020204" pitchFamily="34" charset="0"/>
              </a:rPr>
              <a:t>Tuyên truyền, phổ biến, giáo dục, nâng cao nhận thức về quản lý bảo vệ rừng.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="" xmlns:a16="http://schemas.microsoft.com/office/drawing/2014/main" id="{B0692C35-9E56-4DA2-90D5-88CCB2B5D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198" y="4524001"/>
            <a:ext cx="3249753" cy="1743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Trồng rừng, bảo vệ rừng, tuyên truyền</a:t>
            </a:r>
          </a:p>
          <a:p>
            <a:pPr algn="ctr" eaLnBrk="1" hangingPunct="1"/>
            <a:r>
              <a:rPr lang="en-US" altLang="en-US" sz="2000" b="1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 bảo vệ rừng </a:t>
            </a:r>
          </a:p>
        </p:txBody>
      </p:sp>
    </p:spTree>
    <p:extLst>
      <p:ext uri="{BB962C8B-B14F-4D97-AF65-F5344CB8AC3E}">
        <p14:creationId xmlns="" xmlns:p14="http://schemas.microsoft.com/office/powerpoint/2010/main" val="425931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1F2071E-DF8C-495C-8676-8F839E06F04F}"/>
              </a:ext>
            </a:extLst>
          </p:cNvPr>
          <p:cNvSpPr/>
          <p:nvPr/>
        </p:nvSpPr>
        <p:spPr>
          <a:xfrm>
            <a:off x="3689265" y="47500"/>
            <a:ext cx="4202443" cy="8412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914" tIns="60957" rIns="121914" bIns="60957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700" b="1" u="sng" smtClean="0">
                <a:ln w="11430"/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LUYỆN TẬP</a:t>
            </a:r>
            <a:endParaRPr lang="en-US" sz="4700" b="1" u="sng" dirty="0">
              <a:ln w="11430"/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xmlns="" id="{17481F72-6B55-4F6F-82A1-24EBCE87AC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42" r="14727"/>
          <a:stretch/>
        </p:blipFill>
        <p:spPr>
          <a:xfrm>
            <a:off x="0" y="0"/>
            <a:ext cx="3110604" cy="3693680"/>
          </a:xfrm>
          <a:prstGeom prst="rect">
            <a:avLst/>
          </a:prstGeom>
        </p:spPr>
      </p:pic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2715065" y="928456"/>
            <a:ext cx="898344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ea typeface="Calibri" charset="0"/>
                <a:cs typeface="Times New Roman" pitchFamily="18" charset="0"/>
              </a:rPr>
              <a:t>Hướng dẫn HS vẽ biểu đồ cột về diện tích rừng A-ma-dôn ở Bra-xin, giai đoạn 1970 - 2019 và nhận xét.</a:t>
            </a:r>
            <a:endParaRPr kumimoji="0" lang="en-US" sz="2800" b="1" i="1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cs typeface="Arial" pitchFamily="34" charset="0"/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3390314" y="1856916"/>
            <a:ext cx="87876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DIỆN TÍCH RỪNG A-MA-DÔN Ở BRA-XIN, GIAI ĐOẠN 1970 - 2019</a:t>
            </a: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(Đơn vị: triệu km</a:t>
            </a:r>
            <a:r>
              <a:rPr kumimoji="0" lang="en-US" sz="2000" b="1" i="1" u="none" strike="noStrike" cap="none" normalizeH="0" baseline="3000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2</a:t>
            </a:r>
            <a:r>
              <a:rPr kumimoji="0" lang="en-US" sz="20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)</a:t>
            </a: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954214" y="2656659"/>
          <a:ext cx="8089194" cy="1024128"/>
        </p:xfrm>
        <a:graphic>
          <a:graphicData uri="http://schemas.openxmlformats.org/drawingml/2006/table">
            <a:tbl>
              <a:tblPr/>
              <a:tblGrid>
                <a:gridCol w="1688124"/>
                <a:gridCol w="1294228"/>
                <a:gridCol w="1252025"/>
                <a:gridCol w="1336431"/>
                <a:gridCol w="1266092"/>
                <a:gridCol w="125229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Năm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1970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1990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2000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2010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Diện tích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4,0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3,79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3,6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3,43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3,39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379828" y="3922447"/>
          <a:ext cx="11226018" cy="2788920"/>
        </p:xfrm>
        <a:graphic>
          <a:graphicData uri="http://schemas.openxmlformats.org/drawingml/2006/table">
            <a:tbl>
              <a:tblPr/>
              <a:tblGrid>
                <a:gridCol w="11226018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- Vẽ biểu đồ cột về sự thay đổi diện tích rừng A-ma-dôn ở Bra-xin, giai đoạn 1970 - 2019.</a:t>
                      </a:r>
                      <a:endParaRPr lang="en-US" sz="2800" b="1">
                        <a:solidFill>
                          <a:srgbClr val="002060"/>
                        </a:solidFill>
                        <a:latin typeface="+mn-lt"/>
                        <a:ea typeface="Calibri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- Nhận xét:</a:t>
                      </a:r>
                      <a:endParaRPr lang="en-US" sz="2800" b="1">
                        <a:solidFill>
                          <a:srgbClr val="002060"/>
                        </a:solidFill>
                        <a:latin typeface="+mn-lt"/>
                        <a:ea typeface="Calibri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+ Diện tích rừng giảm liên tục từ 4,0 triệu km</a:t>
                      </a:r>
                      <a:r>
                        <a:rPr lang="en-US" sz="2800" b="1" baseline="300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en-US" sz="2800" b="1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 xuống 3,39 triệu km</a:t>
                      </a:r>
                      <a:r>
                        <a:rPr lang="en-US" sz="2800" b="1" baseline="300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en-US" sz="2800" b="1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.</a:t>
                      </a:r>
                      <a:endParaRPr lang="en-US" sz="2800" b="1">
                        <a:solidFill>
                          <a:srgbClr val="002060"/>
                        </a:solidFill>
                        <a:latin typeface="+mn-lt"/>
                        <a:ea typeface="Calibri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+ Giảm 0,61 triệu km</a:t>
                      </a:r>
                      <a:r>
                        <a:rPr lang="en-US" sz="2800" b="1" baseline="300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en-US" sz="2800" b="1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, giảm 1,18 lần.</a:t>
                      </a:r>
                      <a:endParaRPr lang="en-US" sz="2800" b="1">
                        <a:solidFill>
                          <a:srgbClr val="00206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4513" grpId="0"/>
      <p:bldP spid="645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7">
            <a:extLst>
              <a:ext uri="{FF2B5EF4-FFF2-40B4-BE49-F238E27FC236}">
                <a16:creationId xmlns=""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570021" y="1289776"/>
            <a:ext cx="11131649" cy="314154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50000"/>
              </a:lnSpc>
            </a:pPr>
            <a:r>
              <a:rPr lang="en-US" sz="2900" b="1" i="1" smtClean="0">
                <a:solidFill>
                  <a:srgbClr val="0000FF"/>
                </a:solidFill>
                <a:cs typeface="Arial" pitchFamily="34" charset="0"/>
              </a:rPr>
              <a:t> 	Về nhà </a:t>
            </a:r>
            <a:r>
              <a:rPr lang="en-US" sz="2900" b="1" i="1" smtClean="0">
                <a:solidFill>
                  <a:srgbClr val="0000FF"/>
                </a:solidFill>
              </a:rPr>
              <a:t>tìm tòi, thu thập thông tin, tư liệu về các hoạt động khai thác và sử dụng thiên nhiên ở rừng A-ma-dôn (khai thác khoáng sản, sản xuất nông nghiệp, xây dựng các nhà máy thủy điện…) và các biện pháp bảo vệ rừng A-ma-dôn của các nước trong khu vực.</a:t>
            </a:r>
            <a:endParaRPr lang="en-US" sz="2900" b="1" i="1" smtClean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4" name="Picture 11" descr="question_pop_up_from_box_rotate_hg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293" y="523801"/>
            <a:ext cx="1215391" cy="110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/>
          <a:stretch>
            <a:fillRect/>
          </a:stretch>
        </p:blipFill>
        <p:spPr>
          <a:xfrm>
            <a:off x="10624457" y="4886717"/>
            <a:ext cx="1250868" cy="19712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1F2071E-DF8C-495C-8676-8F839E06F04F}"/>
              </a:ext>
            </a:extLst>
          </p:cNvPr>
          <p:cNvSpPr/>
          <p:nvPr/>
        </p:nvSpPr>
        <p:spPr>
          <a:xfrm>
            <a:off x="3689264" y="47500"/>
            <a:ext cx="4202443" cy="8412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700" b="1" u="sng" smtClean="0">
                <a:ln w="11430"/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VỀ NHÀ</a:t>
            </a:r>
            <a:endParaRPr lang="en-US" sz="4700" b="1" u="sng" dirty="0">
              <a:ln w="11430"/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hình nền cảm ơn Thank You đẹp dễ thương và ý nghĩa nhất">
            <a:extLst>
              <a:ext uri="{FF2B5EF4-FFF2-40B4-BE49-F238E27FC236}">
                <a16:creationId xmlns="" xmlns:a16="http://schemas.microsoft.com/office/drawing/2014/main" id="{7470B3FC-4552-47C7-B20C-86252B3D14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297" r="-1" b="2603"/>
          <a:stretch/>
        </p:blipFill>
        <p:spPr bwMode="auto">
          <a:xfrm>
            <a:off x="321734" y="321734"/>
            <a:ext cx="11548535" cy="62145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1191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31515" y="352697"/>
            <a:ext cx="11465959" cy="2259875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ea typeface="Tahoma" panose="020B0604030504040204" pitchFamily="34" charset="0"/>
                <a:cs typeface="Arial" panose="020B0604020202020204" pitchFamily="34" charset="0"/>
              </a:rPr>
              <a:t>Câu </a:t>
            </a:r>
            <a:r>
              <a:rPr lang="en-US" sz="4000" b="1" smtClean="0">
                <a:ea typeface="Tahoma" panose="020B0604030504040204" pitchFamily="34" charset="0"/>
                <a:cs typeface="Arial" panose="020B0604020202020204" pitchFamily="34" charset="0"/>
              </a:rPr>
              <a:t>2. Ngôn ngữ chính của Trung và Nam Mỹ là</a:t>
            </a:r>
            <a:endParaRPr lang="vi-VN" sz="4000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27849" y="3350746"/>
            <a:ext cx="8497833" cy="1333796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 Tây Ban Nha và Bồ Đào Nha</a:t>
            </a:r>
            <a:endParaRPr lang="vi-VN" sz="32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798532" y="3350746"/>
            <a:ext cx="1696720" cy="1319728"/>
          </a:xfrm>
          <a:prstGeom prst="homePlate">
            <a:avLst>
              <a:gd name="adj" fmla="val 19268"/>
            </a:avLst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  <a:endParaRPr lang="vi-VN" sz="3500" b="1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 descr="A picture containing text, building, window&#10;&#10;Description automatically generated">
            <a:hlinkClick r:id="rId3" action="ppaction://hlinksldjump"/>
            <a:extLst>
              <a:ext uri="{FF2B5EF4-FFF2-40B4-BE49-F238E27FC236}">
                <a16:creationId xmlns="" xmlns:a16="http://schemas.microsoft.com/office/drawing/2014/main" id="{B82B0A09-8936-4770-AF49-D36035776E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436" y="6106160"/>
            <a:ext cx="875058" cy="7518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5946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82275" y="352697"/>
            <a:ext cx="10627451" cy="2259875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4000" b="1">
                <a:ea typeface="Tahoma" panose="020B0604030504040204" pitchFamily="34" charset="0"/>
                <a:cs typeface="Arial" panose="020B0604020202020204" pitchFamily="34" charset="0"/>
              </a:rPr>
              <a:t>Câu </a:t>
            </a:r>
            <a:r>
              <a:rPr lang="en-US" sz="4000" b="1" smtClean="0">
                <a:ea typeface="Tahoma" panose="020B0604030504040204" pitchFamily="34" charset="0"/>
                <a:cs typeface="Arial" panose="020B0604020202020204" pitchFamily="34" charset="0"/>
              </a:rPr>
              <a:t>3. Hầu hết các thành phố lớn ở Trung và Nam Mỹ phân bố ở khu vực nào?</a:t>
            </a:r>
            <a:endParaRPr lang="vi-VN" sz="4000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63420" y="3598815"/>
            <a:ext cx="6228080" cy="15211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Vùng ven biển</a:t>
            </a:r>
            <a:endParaRPr lang="vi-VN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1876860" y="3598813"/>
            <a:ext cx="2004417" cy="1521100"/>
          </a:xfrm>
          <a:prstGeom prst="homePlate">
            <a:avLst>
              <a:gd name="adj" fmla="val 19268"/>
            </a:avLst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500" b="1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  <a:endParaRPr lang="vi-VN" sz="3500" b="1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 descr="A picture containing text, building, window&#10;&#10;Description automatically generated">
            <a:hlinkClick r:id="rId3" action="ppaction://hlinksldjump"/>
            <a:extLst>
              <a:ext uri="{FF2B5EF4-FFF2-40B4-BE49-F238E27FC236}">
                <a16:creationId xmlns="" xmlns:a16="http://schemas.microsoft.com/office/drawing/2014/main" id="{0D44CBD0-DC78-4A78-8AC6-DEE52847E1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436" y="6106160"/>
            <a:ext cx="875058" cy="7518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373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4911" y="352697"/>
            <a:ext cx="11169747" cy="2259875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defRPr/>
            </a:pPr>
            <a:r>
              <a:rPr lang="en-US" sz="4000" b="1">
                <a:ea typeface="Tahoma" panose="020B0604030504040204" pitchFamily="34" charset="0"/>
                <a:cs typeface="Arial" panose="020B0604020202020204" pitchFamily="34" charset="0"/>
              </a:rPr>
              <a:t>Câu 6. </a:t>
            </a:r>
            <a:r>
              <a:rPr lang="en-US" sz="4000" b="1" smtClean="0">
                <a:ea typeface="Tahoma" panose="020B0604030504040204" pitchFamily="34" charset="0"/>
                <a:cs typeface="Arial" panose="020B0604020202020204" pitchFamily="34" charset="0"/>
              </a:rPr>
              <a:t>Đới khí hậu nào ở Trung và Nam Mỹ có cảnh quan điển hình là rừng hôn hợp và hoang mạc?</a:t>
            </a:r>
            <a:endParaRPr lang="vi-VN" sz="4000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97651" y="3232332"/>
            <a:ext cx="7638844" cy="202619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smtClean="0">
                <a:solidFill>
                  <a:srgbClr val="FF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Đới khí hậu ôn đới</a:t>
            </a:r>
            <a:endParaRPr lang="vi-VN" sz="3500" b="1" dirty="0">
              <a:solidFill>
                <a:srgbClr val="FF000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1506698" y="3232331"/>
            <a:ext cx="2147477" cy="2026193"/>
          </a:xfrm>
          <a:prstGeom prst="homePlate">
            <a:avLst>
              <a:gd name="adj" fmla="val 19268"/>
            </a:avLst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  <a:endParaRPr lang="vi-VN" sz="3500" b="1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 descr="A picture containing text, building, window&#10;&#10;Description automatically generated">
            <a:hlinkClick r:id="rId3" action="ppaction://hlinksldjump"/>
            <a:extLst>
              <a:ext uri="{FF2B5EF4-FFF2-40B4-BE49-F238E27FC236}">
                <a16:creationId xmlns="" xmlns:a16="http://schemas.microsoft.com/office/drawing/2014/main" id="{6CCA0C16-234A-44E2-B8EB-58F26FCC13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436" y="6106160"/>
            <a:ext cx="875058" cy="7518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928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82275" y="352697"/>
            <a:ext cx="11192011" cy="2259875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4000" b="1">
                <a:ea typeface="Tahoma" panose="020B0604030504040204" pitchFamily="34" charset="0"/>
                <a:cs typeface="Arial" panose="020B0604020202020204" pitchFamily="34" charset="0"/>
              </a:rPr>
              <a:t>Câu </a:t>
            </a:r>
            <a:r>
              <a:rPr lang="en-US" sz="4000" b="1" smtClean="0">
                <a:ea typeface="Tahoma" panose="020B0604030504040204" pitchFamily="34" charset="0"/>
                <a:cs typeface="Arial" panose="020B0604020202020204" pitchFamily="34" charset="0"/>
              </a:rPr>
              <a:t>5. Phía đông Nam Mỹ là dạng địa hình nào?</a:t>
            </a:r>
            <a:endParaRPr lang="vi-VN" sz="4000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73429" y="3290911"/>
            <a:ext cx="9350290" cy="126274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Sơn nguyên</a:t>
            </a:r>
            <a:endParaRPr lang="vi-VN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745588" y="3290911"/>
            <a:ext cx="1447188" cy="1262742"/>
          </a:xfrm>
          <a:prstGeom prst="homePlate">
            <a:avLst>
              <a:gd name="adj" fmla="val 19268"/>
            </a:avLst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  <a:endParaRPr lang="vi-VN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 descr="A picture containing text, building, window&#10;&#10;Description automatically generated">
            <a:hlinkClick r:id="rId3" action="ppaction://hlinksldjump"/>
            <a:extLst>
              <a:ext uri="{FF2B5EF4-FFF2-40B4-BE49-F238E27FC236}">
                <a16:creationId xmlns="" xmlns:a16="http://schemas.microsoft.com/office/drawing/2014/main" id="{6B8F5BAF-0CE4-4CAD-BE2A-831BECE82C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436" y="6106160"/>
            <a:ext cx="875058" cy="7518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9757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building, window&#10;&#10;Description automatically generated">
            <a:hlinkClick r:id="rId4" action="ppaction://hlinksldjump"/>
            <a:extLst>
              <a:ext uri="{FF2B5EF4-FFF2-40B4-BE49-F238E27FC236}">
                <a16:creationId xmlns="" xmlns:a16="http://schemas.microsoft.com/office/drawing/2014/main" id="{44B6407D-8D71-4100-AE8E-9A97672BE9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436" y="6106160"/>
            <a:ext cx="875058" cy="751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EF1909B-27AC-4B3E-A2E4-44F0FC4888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385" y="2463939"/>
            <a:ext cx="4750372" cy="42062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FEAB261-C699-4A56-B1ED-4EC6139657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082" y="1806292"/>
            <a:ext cx="4832381" cy="3245415"/>
          </a:xfrm>
          <a:prstGeom prst="rect">
            <a:avLst/>
          </a:prstGeom>
        </p:spPr>
      </p:pic>
      <p:sp>
        <p:nvSpPr>
          <p:cNvPr id="12" name="Rectangle: Folded Corner 11">
            <a:extLst>
              <a:ext uri="{FF2B5EF4-FFF2-40B4-BE49-F238E27FC236}">
                <a16:creationId xmlns="" xmlns:a16="http://schemas.microsoft.com/office/drawing/2014/main" id="{89CB5C1B-842D-431D-8CEE-D9580B540891}"/>
              </a:ext>
            </a:extLst>
          </p:cNvPr>
          <p:cNvSpPr/>
          <p:nvPr/>
        </p:nvSpPr>
        <p:spPr>
          <a:xfrm>
            <a:off x="4470961" y="839855"/>
            <a:ext cx="3070271" cy="2088279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Chúc bạn may mắn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lần sau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59441AB-FE82-447C-A20E-3F0AE9139D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8A0F0F3-7A04-441A-A5B0-2E4A98FF6C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131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75F295B-4E73-4941-B32D-88CC9D779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7" y="1283"/>
            <a:ext cx="12191980" cy="6856719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6" name="Kiểu 3D 6" descr="The Earth">
                <a:extLst>
                  <a:ext uri="{FF2B5EF4-FFF2-40B4-BE49-F238E27FC236}">
                    <a16:creationId xmlns:a16="http://schemas.microsoft.com/office/drawing/2014/main" id="{BBA11CFB-DAA6-4343-8F28-DFADCCD2806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69264291"/>
                  </p:ext>
                </p:extLst>
              </p:nvPr>
            </p:nvGraphicFramePr>
            <p:xfrm>
              <a:off x="194553" y="4597881"/>
              <a:ext cx="2071755" cy="2071756"/>
            </p:xfrm>
            <a:graphic>
              <a:graphicData uri="http://schemas.microsoft.com/office/drawing/2017/model3d">
                <am3d:model3d r:embed="">
                  <am3d:spPr>
                    <a:xfrm>
                      <a:off x="0" y="0"/>
                      <a:ext cx="2071755" cy="2071756"/>
                    </a:xfrm>
                    <a:prstGeom prst="rect">
                      <a:avLst/>
                    </a:prstGeom>
                  </am3d:spPr>
                  <am3d:camera>
                    <am3d:pos x="0" y="0" z="8051630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920067" d="1000000"/>
                    <am3d:preTrans dx="19744" dy="-17995985" dz="103"/>
                    <am3d:scale>
                      <am3d:sx n="1000000" d="1000000"/>
                      <am3d:sy n="1000000" d="1000000"/>
                      <am3d:sz n="1000000" d="1000000"/>
                    </am3d:scale>
                    <am3d:rot ax="4191953" ay="-935331" az="-2174462"/>
                    <am3d:postTrans dx="0" dy="0" dz="0"/>
                  </am3d:trans>
                  <am3d:raster rName="Office3DRenderer" rVer="16.0.8326">
                    <am3d:blip r:embed=""/>
                  </am3d:raster>
                  <am3d:objViewport viewportSz="363032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Kiểu 3D 6" descr="The Earth">
                <a:extLst>
                  <a:ext uri="{FF2B5EF4-FFF2-40B4-BE49-F238E27FC236}">
                    <a16:creationId xmlns:a16="http://schemas.microsoft.com/office/drawing/2014/main" xmlns="" id="{BBA11CFB-DAA6-4343-8F28-DFADCCD2806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553" y="4597885"/>
                <a:ext cx="2071755" cy="2071755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/>
          <p:cNvSpPr txBox="1"/>
          <p:nvPr/>
        </p:nvSpPr>
        <p:spPr>
          <a:xfrm>
            <a:off x="953589" y="912379"/>
            <a:ext cx="10189028" cy="30931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65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</a:t>
            </a:r>
            <a:r>
              <a:rPr lang="en-US" sz="65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18. </a:t>
            </a:r>
            <a:endParaRPr lang="en-US" sz="65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65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Vấn đề khai thác, sử dụng</a:t>
            </a:r>
          </a:p>
          <a:p>
            <a:pPr algn="ctr"/>
            <a:r>
              <a:rPr lang="en-US" sz="65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 bảo vệ rừng A-ma-dôn</a:t>
            </a:r>
            <a:endParaRPr lang="en-US" sz="65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49121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6396" y="9943"/>
            <a:ext cx="11963400" cy="7386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</a:t>
            </a:r>
            <a:r>
              <a:rPr lang="en-US" sz="28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18. </a:t>
            </a:r>
            <a:r>
              <a:rPr lang="en-US" sz="28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VẤN ĐỀ KHAI THÁC, SỬ DỤNG VÀ BẢO VỆ RỪNG A-MA-DÔN</a:t>
            </a:r>
            <a:endParaRPr lang="en-US" sz="28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6594" y="841613"/>
            <a:ext cx="6592506" cy="538607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just"/>
            <a:r>
              <a:rPr lang="en-US" sz="2900" b="1" smtClean="0">
                <a:solidFill>
                  <a:srgbClr val="002060"/>
                </a:solidFill>
                <a:cs typeface="Arial" pitchFamily="34" charset="0"/>
              </a:rPr>
              <a:t>1. Đặc điểm của rừng nhiệt đới A-ma-dôn</a:t>
            </a:r>
            <a:endParaRPr lang="en-US" sz="2900" i="1" u="sng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817379C-DAEE-4A26-B7E8-B157AAEC6C14}"/>
              </a:ext>
            </a:extLst>
          </p:cNvPr>
          <p:cNvCxnSpPr/>
          <p:nvPr/>
        </p:nvCxnSpPr>
        <p:spPr>
          <a:xfrm>
            <a:off x="179853" y="708217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xmlns="" id="{83943E22-6FC5-4857-96F1-DB4BDF369685}"/>
              </a:ext>
            </a:extLst>
          </p:cNvPr>
          <p:cNvSpPr/>
          <p:nvPr/>
        </p:nvSpPr>
        <p:spPr>
          <a:xfrm>
            <a:off x="268939" y="2075174"/>
            <a:ext cx="6624229" cy="286258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50000"/>
              </a:lnSpc>
            </a:pPr>
            <a:r>
              <a:rPr lang="en-US" sz="2800" b="1" i="1" smtClean="0">
                <a:solidFill>
                  <a:srgbClr val="0000FF"/>
                </a:solidFill>
                <a:cs typeface="Arial" pitchFamily="34" charset="0"/>
              </a:rPr>
              <a:t>       - </a:t>
            </a:r>
            <a:r>
              <a:rPr lang="en-US" sz="2800" b="1" i="1" smtClean="0">
                <a:solidFill>
                  <a:srgbClr val="0000FF"/>
                </a:solidFill>
              </a:rPr>
              <a:t>Xác định vị trí và phạm vi của rừng A-ma-dôn trên lược đồ. </a:t>
            </a:r>
          </a:p>
          <a:p>
            <a:pPr algn="just">
              <a:lnSpc>
                <a:spcPct val="150000"/>
              </a:lnSpc>
            </a:pPr>
            <a:r>
              <a:rPr lang="en-US" sz="2800" b="1" i="1" smtClean="0">
                <a:solidFill>
                  <a:srgbClr val="0000FF"/>
                </a:solidFill>
              </a:rPr>
              <a:t>- Rừng A-ma-dôn tập trung chủ yếu ở những quốc gia nào?</a:t>
            </a:r>
            <a:endParaRPr lang="en-US" sz="28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268940" y="1809169"/>
            <a:ext cx="1000545" cy="108660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629EEF12-822F-4238-A9DA-F6BB38519D3E}"/>
              </a:ext>
            </a:extLst>
          </p:cNvPr>
          <p:cNvSpPr/>
          <p:nvPr/>
        </p:nvSpPr>
        <p:spPr>
          <a:xfrm>
            <a:off x="7484014" y="6367634"/>
            <a:ext cx="4611958" cy="3970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b="1" smtClean="0">
                <a:solidFill>
                  <a:srgbClr val="0000FF"/>
                </a:solidFill>
                <a:cs typeface="Arial" panose="020B0604020202020204" pitchFamily="34" charset="0"/>
              </a:rPr>
              <a:t>Phạm vi rừng A-ma-dôn ở Nam Mỹ</a:t>
            </a:r>
            <a:endParaRPr lang="en-US" sz="22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pic>
        <p:nvPicPr>
          <p:cNvPr id="11" name="Picture 10" descr="C:\Users\MR LAM\Desktop\Ảnh 7\z3514383770512_eadf1f26038dca3ef8b8aa255437201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5876" y="1688121"/>
            <a:ext cx="4637648" cy="467208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84407" y="1319151"/>
            <a:ext cx="71745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smtClean="0">
                <a:solidFill>
                  <a:srgbClr val="002060"/>
                </a:solidFill>
              </a:rPr>
              <a:t> - Diện tích: hơn 5,5  triệu km</a:t>
            </a:r>
            <a:r>
              <a:rPr lang="pt-BR" sz="2800" b="1" baseline="30000" smtClean="0">
                <a:solidFill>
                  <a:srgbClr val="002060"/>
                </a:solidFill>
              </a:rPr>
              <a:t>2</a:t>
            </a:r>
            <a:r>
              <a:rPr lang="pt-BR" sz="2800" b="1" smtClean="0">
                <a:solidFill>
                  <a:srgbClr val="002060"/>
                </a:solidFill>
              </a:rPr>
              <a:t>, rừng nhiệt đới lớn nhất thế giới.</a:t>
            </a:r>
          </a:p>
          <a:p>
            <a:pPr algn="just">
              <a:lnSpc>
                <a:spcPct val="150000"/>
              </a:lnSpc>
            </a:pPr>
            <a:r>
              <a:rPr lang="pt-BR" sz="2800" b="1" smtClean="0">
                <a:solidFill>
                  <a:srgbClr val="002060"/>
                </a:solidFill>
              </a:rPr>
              <a:t>- Rừng trải rộng trên nhiều quốc gia, chủ yếu ở Bra-xin.</a:t>
            </a:r>
            <a:endParaRPr lang="en-US" sz="28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7" grpId="0" animBg="1"/>
      <p:bldP spid="17" grpId="1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1363978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1070</Words>
  <Application>Microsoft Office PowerPoint</Application>
  <PresentationFormat>Custom</PresentationFormat>
  <Paragraphs>145</Paragraphs>
  <Slides>23</Slides>
  <Notes>12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PTS</cp:lastModifiedBy>
  <cp:revision>63</cp:revision>
  <dcterms:created xsi:type="dcterms:W3CDTF">2021-07-10T13:01:32Z</dcterms:created>
  <dcterms:modified xsi:type="dcterms:W3CDTF">2022-08-05T04:23:22Z</dcterms:modified>
</cp:coreProperties>
</file>