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72" r:id="rId2"/>
    <p:sldId id="277" r:id="rId3"/>
    <p:sldId id="278" r:id="rId4"/>
    <p:sldId id="279" r:id="rId5"/>
    <p:sldId id="280" r:id="rId6"/>
    <p:sldId id="281" r:id="rId7"/>
    <p:sldId id="282" r:id="rId8"/>
    <p:sldId id="283" r:id="rId9"/>
    <p:sldId id="285" r:id="rId10"/>
    <p:sldId id="286" r:id="rId11"/>
    <p:sldId id="287" r:id="rId12"/>
    <p:sldId id="288" r:id="rId13"/>
    <p:sldId id="290" r:id="rId14"/>
    <p:sldId id="308" r:id="rId15"/>
    <p:sldId id="299" r:id="rId16"/>
    <p:sldId id="300" r:id="rId17"/>
    <p:sldId id="307" r:id="rId18"/>
    <p:sldId id="298" r:id="rId19"/>
    <p:sldId id="306" r:id="rId20"/>
    <p:sldId id="303" r:id="rId21"/>
    <p:sldId id="301" r:id="rId22"/>
  </p:sldIdLst>
  <p:sldSz cx="12192000" cy="6858000"/>
  <p:notesSz cx="6858000" cy="9144000"/>
  <p:embeddedFontLst>
    <p:embeddedFont>
      <p:font typeface="Calibri" pitchFamily="34" charset="0"/>
      <p:regular r:id="rId24"/>
      <p:bold r:id="rId25"/>
      <p:italic r:id="rId26"/>
      <p:boldItalic r:id="rId27"/>
    </p:embeddedFont>
    <p:embeddedFont>
      <p:font typeface="Calibri Light" charset="0"/>
      <p:regular r:id="rId28"/>
      <p:italic r:id="rId29"/>
    </p:embeddedFont>
    <p:embeddedFont>
      <p:font typeface="#9Slide03 HelveBold" pitchFamily="18" charset="0"/>
      <p:bold r:id="rId30"/>
    </p:embeddedFont>
    <p:embeddedFont>
      <p:font typeface="微软雅黑" pitchFamily="34" charset="-122"/>
      <p:regular r:id="rId31"/>
      <p:bold r:id="rId32"/>
    </p:embeddedFont>
    <p:embeddedFont>
      <p:font typeface="宋体" pitchFamily="2" charset="-122"/>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603813"/>
    <a:srgbClr val="FF0066"/>
    <a:srgbClr val="FF6600"/>
    <a:srgbClr val="CC00FF"/>
    <a:srgbClr val="00FF00"/>
    <a:srgbClr val="FF00FF"/>
    <a:srgbClr val="CCFF99"/>
    <a:srgbClr val="FFFFFF"/>
    <a:srgbClr val="8D41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115" autoAdjust="0"/>
    <p:restoredTop sz="94364" autoAdjust="0"/>
  </p:normalViewPr>
  <p:slideViewPr>
    <p:cSldViewPr snapToGrid="0">
      <p:cViewPr>
        <p:scale>
          <a:sx n="60" d="100"/>
          <a:sy n="60" d="100"/>
        </p:scale>
        <p:origin x="-882" y="-3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7C518-7224-4752-B241-9E0F5462F645}" type="datetimeFigureOut">
              <a:rPr lang="en-US" smtClean="0"/>
              <a:pPr/>
              <a:t>26/07/2022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03FDE-C759-4E36-BCB9-A5F46E0635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81113"/>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EB20A-403F-44E9-9F40-29DD8395CE0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 xmlns:p14="http://schemas.microsoft.com/office/powerpoint/2010/main" val="274857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16690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15698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3633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pPr/>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pPr/>
              <a:t>26/07/2022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pPr/>
              <a:t>‹#›</a:t>
            </a:fld>
            <a:endParaRPr lang="en-US"/>
          </a:p>
        </p:txBody>
      </p:sp>
    </p:spTree>
    <p:extLst>
      <p:ext uri="{BB962C8B-B14F-4D97-AF65-F5344CB8AC3E}">
        <p14:creationId xmlns:p14="http://schemas.microsoft.com/office/powerpoint/2010/main" xmlns=""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9.jpeg"/><Relationship Id="rId18" Type="http://schemas.openxmlformats.org/officeDocument/2006/relationships/slide" Target="slide4.xml"/><Relationship Id="rId26"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slide" Target="slide3.xml"/><Relationship Id="rId20" Type="http://schemas.openxmlformats.org/officeDocument/2006/relationships/slide" Target="slide5.xml"/><Relationship Id="rId1" Type="http://schemas.openxmlformats.org/officeDocument/2006/relationships/video" Target="NULL" TargetMode="External"/><Relationship Id="rId6" Type="http://schemas.openxmlformats.org/officeDocument/2006/relationships/image" Target="../media/image4.gif"/><Relationship Id="rId11" Type="http://schemas.microsoft.com/office/2007/relationships/media" Target="../media/media1.wma"/><Relationship Id="rId24" Type="http://schemas.openxmlformats.org/officeDocument/2006/relationships/slide" Target="slide7.xml"/><Relationship Id="rId5" Type="http://schemas.openxmlformats.org/officeDocument/2006/relationships/image" Target="../media/image3.gif"/><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2.gif"/><Relationship Id="rId9" Type="http://schemas.openxmlformats.org/officeDocument/2006/relationships/slide" Target="slide8.xml"/><Relationship Id="rId14" Type="http://schemas.openxmlformats.org/officeDocument/2006/relationships/slide" Target="slide2.xml"/><Relationship Id="rId22"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video" Target="file:///D:\LS%20v&#224;%20&#272;L%207\GA%20&#272;&#7883;a%20l&#237;%207%20(CTST)\5.%20GADT%20&#272;&#7883;a%20l&#237;%207%20(CTST)\3.%20GADT%20Ch&#226;u%20Phi\B&#224;i%2012,%20ch&#7871;%20&#273;&#244;%20Apacthai.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948"/>
            <a:ext cx="12187269" cy="6858767"/>
          </a:xfrm>
          <a:prstGeom prst="rect">
            <a:avLst/>
          </a:prstGeom>
        </p:spPr>
      </p:pic>
      <p:pic>
        <p:nvPicPr>
          <p:cNvPr id="146" name="Picture 1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91968" y="-136798"/>
            <a:ext cx="1168595" cy="1168595"/>
          </a:xfrm>
          <a:prstGeom prst="rect">
            <a:avLst/>
          </a:prstGeom>
        </p:spPr>
      </p:pic>
      <p:pic>
        <p:nvPicPr>
          <p:cNvPr id="147" name="Picture 14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703" y="-354275"/>
            <a:ext cx="1061107" cy="1061107"/>
          </a:xfrm>
          <a:prstGeom prst="rect">
            <a:avLst/>
          </a:prstGeom>
        </p:spPr>
      </p:pic>
      <p:pic>
        <p:nvPicPr>
          <p:cNvPr id="148" name="Picture 14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88250" y="499918"/>
            <a:ext cx="1127571" cy="1127571"/>
          </a:xfrm>
          <a:prstGeom prst="rect">
            <a:avLst/>
          </a:prstGeom>
        </p:spPr>
      </p:pic>
      <p:pic>
        <p:nvPicPr>
          <p:cNvPr id="149" name="Picture 14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004691" y="-2213083"/>
            <a:ext cx="1761897" cy="6059949"/>
          </a:xfrm>
          <a:prstGeom prst="rect">
            <a:avLst/>
          </a:prstGeom>
        </p:spPr>
      </p:pic>
      <p:pic>
        <p:nvPicPr>
          <p:cNvPr id="150" name="Picture 14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237939" y="3846866"/>
            <a:ext cx="647700" cy="904875"/>
          </a:xfrm>
          <a:prstGeom prst="rect">
            <a:avLst/>
          </a:prstGeom>
        </p:spPr>
      </p:pic>
      <p:pic>
        <p:nvPicPr>
          <p:cNvPr id="159" name="Picture 158">
            <a:hlinkClick r:id="rId9" action="ppaction://hlinksldjump"/>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0679569" y="5699760"/>
            <a:ext cx="1180821" cy="998220"/>
          </a:xfrm>
          <a:prstGeom prst="rect">
            <a:avLst/>
          </a:prstGeom>
        </p:spPr>
      </p:pic>
      <p:pic>
        <p:nvPicPr>
          <p:cNvPr id="4" name="vuidehoc">
            <a:hlinkClick r:id="" action="ppaction://media"/>
          </p:cNvPr>
          <p:cNvPicPr>
            <a:picLocks noChangeAspect="1"/>
          </p:cNvPicPr>
          <p:nvPr>
            <a:videoFile r:link="rId1"/>
            <p:extLst>
              <p:ext uri="{DAA4B4D4-6D71-4841-9C94-3DE7FCFB9230}">
                <p14:media xmlns:p14="http://schemas.microsoft.com/office/powerpoint/2010/main" xmlns="" r:embed="rId11"/>
              </p:ext>
            </p:extLst>
          </p:nvPr>
        </p:nvPicPr>
        <p:blipFill>
          <a:blip r:embed="rId12" cstate="print"/>
          <a:stretch>
            <a:fillRect/>
          </a:stretch>
        </p:blipFill>
        <p:spPr>
          <a:xfrm>
            <a:off x="-12703" y="-671549"/>
            <a:ext cx="609600" cy="609600"/>
          </a:xfrm>
          <a:prstGeom prst="rect">
            <a:avLst/>
          </a:prstGeom>
        </p:spPr>
      </p:pic>
      <p:sp>
        <p:nvSpPr>
          <p:cNvPr id="3" name="Rectangle 2"/>
          <p:cNvSpPr/>
          <p:nvPr/>
        </p:nvSpPr>
        <p:spPr>
          <a:xfrm>
            <a:off x="3342873" y="6256020"/>
            <a:ext cx="2270568" cy="345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4599" y="4613910"/>
            <a:ext cx="1394364" cy="168661"/>
          </a:xfrm>
          <a:prstGeom prst="roundRect">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Rounded Rectangle 5"/>
          <p:cNvSpPr/>
          <p:nvPr/>
        </p:nvSpPr>
        <p:spPr>
          <a:xfrm>
            <a:off x="0" y="616308"/>
            <a:ext cx="1365161" cy="206390"/>
          </a:xfrm>
          <a:prstGeom prst="roundRect">
            <a:avLst/>
          </a:prstGeom>
          <a:solidFill>
            <a:srgbClr val="603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PTS\Desktop\GADT ĐL7 (KNTTCS, kì 1)\download.jpg"/>
          <p:cNvPicPr>
            <a:picLocks noChangeAspect="1" noChangeArrowheads="1"/>
          </p:cNvPicPr>
          <p:nvPr/>
        </p:nvPicPr>
        <p:blipFill>
          <a:blip r:embed="rId13"/>
          <a:srcRect/>
          <a:stretch>
            <a:fillRect/>
          </a:stretch>
        </p:blipFill>
        <p:spPr bwMode="auto">
          <a:xfrm>
            <a:off x="6457950" y="1181100"/>
            <a:ext cx="4572000" cy="4249615"/>
          </a:xfrm>
          <a:prstGeom prst="rect">
            <a:avLst/>
          </a:prstGeom>
          <a:noFill/>
        </p:spPr>
      </p:pic>
      <p:pic>
        <p:nvPicPr>
          <p:cNvPr id="33" name="mau1">
            <a:hlinkClick r:id="rId14" action="ppaction://hlinksldjump"/>
          </p:cNvPr>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4673439" y="750455"/>
            <a:ext cx="2651990" cy="2651990"/>
          </a:xfrm>
          <a:prstGeom prst="rect">
            <a:avLst/>
          </a:prstGeom>
        </p:spPr>
      </p:pic>
      <p:pic>
        <p:nvPicPr>
          <p:cNvPr id="34" name="mau2">
            <a:hlinkClick r:id="rId16" action="ppaction://hlinksldjump"/>
          </p:cNvPr>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6969566" y="1101605"/>
            <a:ext cx="2633741" cy="2639810"/>
          </a:xfrm>
          <a:prstGeom prst="rect">
            <a:avLst/>
          </a:prstGeom>
        </p:spPr>
      </p:pic>
      <p:pic>
        <p:nvPicPr>
          <p:cNvPr id="35" name="mau3">
            <a:hlinkClick r:id="rId18" action="ppaction://hlinksldjump"/>
          </p:cNvPr>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9245618" y="748944"/>
            <a:ext cx="2639810" cy="2639810"/>
          </a:xfrm>
          <a:prstGeom prst="rect">
            <a:avLst/>
          </a:prstGeom>
        </p:spPr>
      </p:pic>
      <p:pic>
        <p:nvPicPr>
          <p:cNvPr id="36" name="mau4">
            <a:hlinkClick r:id="rId20" action="ppaction://hlinksldjump"/>
          </p:cNvPr>
          <p:cNvPicPr>
            <a:picLocks noChangeAspect="1"/>
          </p:cNvPicPr>
          <p:nvPr/>
        </p:nvPicPr>
        <p:blipFill>
          <a:blip r:embed="rId21">
            <a:extLst>
              <a:ext uri="{28A0092B-C50C-407E-A947-70E740481C1C}">
                <a14:useLocalDpi xmlns:a14="http://schemas.microsoft.com/office/drawing/2010/main" xmlns="" val="0"/>
              </a:ext>
            </a:extLst>
          </a:blip>
          <a:stretch>
            <a:fillRect/>
          </a:stretch>
        </p:blipFill>
        <p:spPr>
          <a:xfrm>
            <a:off x="4321199" y="3031002"/>
            <a:ext cx="2651990" cy="2651990"/>
          </a:xfrm>
          <a:prstGeom prst="rect">
            <a:avLst/>
          </a:prstGeom>
        </p:spPr>
      </p:pic>
      <p:pic>
        <p:nvPicPr>
          <p:cNvPr id="37" name="mau5">
            <a:hlinkClick r:id="rId22" action="ppaction://hlinksldjump"/>
          </p:cNvPr>
          <p:cNvPicPr>
            <a:picLocks noChangeAspect="1"/>
          </p:cNvPicPr>
          <p:nvPr/>
        </p:nvPicPr>
        <p:blipFill>
          <a:blip r:embed="rId23">
            <a:extLst>
              <a:ext uri="{28A0092B-C50C-407E-A947-70E740481C1C}">
                <a14:useLocalDpi xmlns:a14="http://schemas.microsoft.com/office/drawing/2010/main" xmlns="" val="0"/>
              </a:ext>
            </a:extLst>
          </a:blip>
          <a:stretch>
            <a:fillRect/>
          </a:stretch>
        </p:blipFill>
        <p:spPr>
          <a:xfrm>
            <a:off x="6616232" y="3391953"/>
            <a:ext cx="2633741" cy="2639810"/>
          </a:xfrm>
          <a:prstGeom prst="rect">
            <a:avLst/>
          </a:prstGeom>
        </p:spPr>
      </p:pic>
      <p:pic>
        <p:nvPicPr>
          <p:cNvPr id="38" name="mau6">
            <a:hlinkClick r:id="rId24" action="ppaction://hlinksldjump"/>
          </p:cNvPr>
          <p:cNvPicPr>
            <a:picLocks noChangeAspect="1"/>
          </p:cNvPicPr>
          <p:nvPr/>
        </p:nvPicPr>
        <p:blipFill>
          <a:blip r:embed="rId25">
            <a:extLst>
              <a:ext uri="{28A0092B-C50C-407E-A947-70E740481C1C}">
                <a14:useLocalDpi xmlns:a14="http://schemas.microsoft.com/office/drawing/2010/main" xmlns="" val="0"/>
              </a:ext>
            </a:extLst>
          </a:blip>
          <a:stretch>
            <a:fillRect/>
          </a:stretch>
        </p:blipFill>
        <p:spPr>
          <a:xfrm>
            <a:off x="8890234" y="3029732"/>
            <a:ext cx="2651990" cy="2651990"/>
          </a:xfrm>
          <a:prstGeom prst="rect">
            <a:avLst/>
          </a:prstGeom>
        </p:spPr>
      </p:pic>
      <p:pic>
        <p:nvPicPr>
          <p:cNvPr id="41" name="Picture 6" descr="Champions cup icon Royalty Free Vector Image - VectorStock">
            <a:extLst>
              <a:ext uri="{FF2B5EF4-FFF2-40B4-BE49-F238E27FC236}">
                <a16:creationId xmlns:a16="http://schemas.microsoft.com/office/drawing/2014/main" xmlns="" id="{542EEBD3-7673-4409-AA6F-977744C80222}"/>
              </a:ext>
            </a:extLst>
          </p:cNvPr>
          <p:cNvPicPr>
            <a:picLocks noChangeAspect="1" noChangeArrowheads="1"/>
          </p:cNvPicPr>
          <p:nvPr/>
        </p:nvPicPr>
        <p:blipFill>
          <a:blip r:embed="rId26" cstate="print">
            <a:extLst>
              <a:ext uri="{BEBA8EAE-BF5A-486C-A8C5-ECC9F3942E4B}">
                <a14:imgProps xmlns:a14="http://schemas.microsoft.com/office/drawing/2010/main" xmlns="">
                  <a14:imgLayer r:embed="">
                    <a14:imgEffect>
                      <a14:backgroundRemoval t="3889" b="91759" l="4300" r="97600">
                        <a14:foregroundMark x1="30800" y1="69167" x2="19100" y2="52315"/>
                        <a14:foregroundMark x1="19100" y1="52315" x2="19700" y2="21944"/>
                        <a14:foregroundMark x1="19700" y1="21944" x2="45300" y2="14259"/>
                        <a14:foregroundMark x1="45300" y1="14259" x2="81100" y2="30833"/>
                        <a14:foregroundMark x1="81100" y1="30833" x2="86900" y2="39630"/>
                        <a14:foregroundMark x1="94900" y1="38056" x2="97400" y2="47500"/>
                        <a14:foregroundMark x1="97400" y1="47500" x2="91600" y2="62963"/>
                        <a14:foregroundMark x1="91600" y1="62963" x2="69200" y2="74259"/>
                        <a14:foregroundMark x1="69200" y1="74259" x2="56300" y2="73611"/>
                        <a14:foregroundMark x1="56300" y1="73611" x2="55200" y2="71852"/>
                        <a14:foregroundMark x1="23900" y1="78241" x2="21600" y2="74815"/>
                        <a14:foregroundMark x1="14700" y1="65463" x2="11000" y2="58519"/>
                        <a14:foregroundMark x1="9900" y1="55648" x2="9100" y2="46759"/>
                        <a14:foregroundMark x1="9100" y1="46759" x2="9100" y2="46759"/>
                        <a14:foregroundMark x1="9500" y1="45833" x2="9500" y2="35741"/>
                        <a14:foregroundMark x1="9500" y1="34815" x2="10800" y2="29352"/>
                        <a14:foregroundMark x1="17400" y1="21481" x2="19900" y2="17778"/>
                        <a14:foregroundMark x1="26800" y1="11389" x2="28500" y2="10463"/>
                        <a14:foregroundMark x1="38700" y1="6389" x2="43300" y2="4815"/>
                        <a14:foregroundMark x1="43500" y1="4815" x2="47900" y2="5185"/>
                        <a14:foregroundMark x1="56300" y1="3889" x2="58300" y2="4630"/>
                        <a14:foregroundMark x1="63600" y1="7963" x2="65200" y2="8889"/>
                        <a14:foregroundMark x1="97600" y1="47130" x2="97600" y2="47130"/>
                        <a14:foregroundMark x1="95300" y1="35370" x2="94200" y2="32685"/>
                        <a14:foregroundMark x1="97600" y1="50463" x2="97600" y2="50463"/>
                        <a14:foregroundMark x1="4300" y1="47963" x2="4300" y2="47963"/>
                        <a14:foregroundMark x1="5800" y1="44259" x2="7600" y2="41759"/>
                        <a14:foregroundMark x1="5300" y1="33796" x2="5100" y2="34352"/>
                        <a14:foregroundMark x1="48700" y1="91204" x2="49200" y2="91759"/>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94323" y="5449790"/>
            <a:ext cx="1003484" cy="1083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endCondLst>
                    <p:cond evt="onStopAudio" delay="0">
                      <p:tgtEl>
                        <p:sldTgt/>
                      </p:tgtEl>
                    </p:cond>
                  </p:endCondLst>
                </p:cTn>
                <p:tgtEl>
                  <p:spTgt spid="4"/>
                </p:tgtEl>
              </p:cMediaNode>
            </p:video>
            <p:seq concurrent="1" nextAc="seek">
              <p:cTn id="17" restart="whenNotActive" fill="hold" evtFilter="cancelBubble" nodeType="interactiveSeq">
                <p:stCondLst>
                  <p:cond evt="onClick" delay="0">
                    <p:tgtEl>
                      <p:spTgt spid="33"/>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9" restart="whenNotActive" fill="hold" evtFilter="cancelBubble" nodeType="interactiveSeq">
                <p:stCondLst>
                  <p:cond evt="onClick" delay="0">
                    <p:tgtEl>
                      <p:spTgt spid="3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5" restart="whenNotActive" fill="hold" evtFilter="cancelBubble" nodeType="interactiveSeq">
                <p:stCondLst>
                  <p:cond evt="onClick" delay="0">
                    <p:tgtEl>
                      <p:spTgt spid="3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69096FD8-CA0E-400C-ACBC-D395E866DFC7}"/>
              </a:ext>
            </a:extLst>
          </p:cNvPr>
          <p:cNvSpPr txBox="1"/>
          <p:nvPr/>
        </p:nvSpPr>
        <p:spPr>
          <a:xfrm>
            <a:off x="269178" y="2206106"/>
            <a:ext cx="4876797" cy="3539426"/>
          </a:xfrm>
          <a:prstGeom prst="rect">
            <a:avLst/>
          </a:prstGeom>
          <a:solidFill>
            <a:srgbClr val="FFC000"/>
          </a:solidFill>
          <a:ln>
            <a:solidFill>
              <a:srgbClr val="0000FF"/>
            </a:solidFill>
          </a:ln>
        </p:spPr>
        <p:txBody>
          <a:bodyPr wrap="square" lIns="121917" tIns="60958" rIns="121917" bIns="60958" rtlCol="0">
            <a:spAutoFit/>
          </a:bodyPr>
          <a:lstStyle/>
          <a:p>
            <a:pPr algn="just">
              <a:lnSpc>
                <a:spcPct val="150000"/>
              </a:lnSpc>
            </a:pPr>
            <a:r>
              <a:rPr lang="en-US" sz="3700" b="1" dirty="0" smtClean="0">
                <a:solidFill>
                  <a:srgbClr val="002060"/>
                </a:solidFill>
                <a:cs typeface="Arial" pitchFamily="34" charset="0"/>
              </a:rPr>
              <a:t>Chọn chủ đề tìm </a:t>
            </a:r>
            <a:r>
              <a:rPr lang="en-US" sz="3700" b="1" smtClean="0">
                <a:solidFill>
                  <a:srgbClr val="002060"/>
                </a:solidFill>
                <a:cs typeface="Arial" pitchFamily="34" charset="0"/>
              </a:rPr>
              <a:t>hiểu và viết báo cáo về chế độ phân biệt chủng tộc A-pac-thai</a:t>
            </a:r>
            <a:endParaRPr lang="en-US" sz="3700" b="1" dirty="0" smtClean="0">
              <a:solidFill>
                <a:srgbClr val="002060"/>
              </a:solidFill>
              <a:cs typeface="Arial" pitchFamily="34" charset="0"/>
            </a:endParaRPr>
          </a:p>
        </p:txBody>
      </p:sp>
      <p:sp>
        <p:nvSpPr>
          <p:cNvPr id="7" name="Rectangle 6"/>
          <p:cNvSpPr/>
          <p:nvPr/>
        </p:nvSpPr>
        <p:spPr>
          <a:xfrm>
            <a:off x="160764" y="768917"/>
            <a:ext cx="7887091" cy="538607"/>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Chuẩn bị và viết báo cáo về một sự kiện</a:t>
            </a:r>
            <a:endParaRPr lang="en-US" sz="2900" b="1" u="sng">
              <a:solidFill>
                <a:srgbClr val="002060"/>
              </a:solidFill>
              <a:latin typeface="Arial" pitchFamily="34" charset="0"/>
              <a:cs typeface="Arial" pitchFamily="34" charset="0"/>
            </a:endParaRPr>
          </a:p>
        </p:txBody>
      </p:sp>
      <p:sp>
        <p:nvSpPr>
          <p:cNvPr id="8" name="TextBox 7"/>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TÌM HIỂU KHÁI QUÁT CÔNG HOÀ NAM PHI</a:t>
            </a:r>
            <a:endParaRPr lang="en-US" sz="3000" b="1">
              <a:solidFill>
                <a:srgbClr val="007A37"/>
              </a:solidFill>
              <a:latin typeface="Arial" pitchFamily="34" charset="0"/>
              <a:cs typeface="Arial" pitchFamily="34" charset="0"/>
            </a:endParaRPr>
          </a:p>
        </p:txBody>
      </p:sp>
      <p:cxnSp>
        <p:nvCxnSpPr>
          <p:cNvPr id="10" name="Straight Connector 9">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 name="Picture 2" descr="C:\Users\PTS\Desktop\GADT ĐL7 (KNTTCS, kì 1)\Su-sup-do-1.jpg"/>
          <p:cNvPicPr>
            <a:picLocks noChangeAspect="1" noChangeArrowheads="1"/>
          </p:cNvPicPr>
          <p:nvPr/>
        </p:nvPicPr>
        <p:blipFill>
          <a:blip r:embed="rId3"/>
          <a:srcRect/>
          <a:stretch>
            <a:fillRect/>
          </a:stretch>
        </p:blipFill>
        <p:spPr bwMode="auto">
          <a:xfrm>
            <a:off x="5729416" y="1668163"/>
            <a:ext cx="6096000" cy="4621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par>
                                <p:cTn id="10" presetID="29"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0764" y="760277"/>
            <a:ext cx="6234395" cy="538607"/>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2. Xác định nhiệm vụ viết báo cáo</a:t>
            </a:r>
            <a:endParaRPr lang="en-US" sz="2900" b="1" u="sng">
              <a:solidFill>
                <a:srgbClr val="002060"/>
              </a:solidFill>
              <a:latin typeface="Arial" pitchFamily="34" charset="0"/>
              <a:cs typeface="Arial" pitchFamily="34" charset="0"/>
            </a:endParaRPr>
          </a:p>
        </p:txBody>
      </p:sp>
      <p:grpSp>
        <p:nvGrpSpPr>
          <p:cNvPr id="2" name="Group 7">
            <a:extLst>
              <a:ext uri="{FF2B5EF4-FFF2-40B4-BE49-F238E27FC236}">
                <a16:creationId xmlns="" xmlns:a16="http://schemas.microsoft.com/office/drawing/2014/main" id="{3482B0A3-0800-4B59-B6EB-C5C42CF21490}"/>
              </a:ext>
            </a:extLst>
          </p:cNvPr>
          <p:cNvGrpSpPr/>
          <p:nvPr/>
        </p:nvGrpSpPr>
        <p:grpSpPr>
          <a:xfrm>
            <a:off x="165397" y="1880970"/>
            <a:ext cx="5331889" cy="1760797"/>
            <a:chOff x="-131411" y="950440"/>
            <a:chExt cx="3283776" cy="789648"/>
          </a:xfrm>
        </p:grpSpPr>
        <p:sp>
          <p:nvSpPr>
            <p:cNvPr id="10" name="Arrow: Chevron 6">
              <a:extLst>
                <a:ext uri="{FF2B5EF4-FFF2-40B4-BE49-F238E27FC236}">
                  <a16:creationId xmlns="" xmlns:a16="http://schemas.microsoft.com/office/drawing/2014/main" id="{0EEDB0D5-1FC7-4E17-B3A5-3BD8B3EFAAB3}"/>
                </a:ext>
              </a:extLst>
            </p:cNvPr>
            <p:cNvSpPr/>
            <p:nvPr/>
          </p:nvSpPr>
          <p:spPr>
            <a:xfrm>
              <a:off x="-131411" y="950440"/>
              <a:ext cx="3283776" cy="789648"/>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Arrow: Chevron 4">
              <a:extLst>
                <a:ext uri="{FF2B5EF4-FFF2-40B4-BE49-F238E27FC236}">
                  <a16:creationId xmlns="" xmlns:a16="http://schemas.microsoft.com/office/drawing/2014/main" id="{9E6843D4-AA2C-4709-AE88-85CA82A66FD6}"/>
                </a:ext>
              </a:extLst>
            </p:cNvPr>
            <p:cNvSpPr txBox="1"/>
            <p:nvPr/>
          </p:nvSpPr>
          <p:spPr>
            <a:xfrm>
              <a:off x="121891" y="1052990"/>
              <a:ext cx="2648333" cy="608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algn="just">
                <a:lnSpc>
                  <a:spcPct val="150000"/>
                </a:lnSpc>
              </a:pPr>
              <a:r>
                <a:rPr lang="en-US" sz="3100" b="1" dirty="0" smtClean="0">
                  <a:solidFill>
                    <a:srgbClr val="FFFF00"/>
                  </a:solidFill>
                  <a:latin typeface="Arial" pitchFamily="34" charset="0"/>
                  <a:cs typeface="Arial" pitchFamily="34" charset="0"/>
                </a:rPr>
                <a:t>Tổng hợp thông tin, tài liệu thu </a:t>
              </a:r>
              <a:r>
                <a:rPr lang="en-US" sz="3100" b="1" smtClean="0">
                  <a:solidFill>
                    <a:srgbClr val="FFFF00"/>
                  </a:solidFill>
                  <a:latin typeface="Arial" pitchFamily="34" charset="0"/>
                  <a:cs typeface="Arial" pitchFamily="34" charset="0"/>
                </a:rPr>
                <a:t>thập được</a:t>
              </a:r>
              <a:endParaRPr lang="en-US" sz="3100" b="1" dirty="0">
                <a:solidFill>
                  <a:srgbClr val="FFFF00"/>
                </a:solidFill>
                <a:latin typeface="Arial" pitchFamily="34" charset="0"/>
                <a:cs typeface="Arial" pitchFamily="34" charset="0"/>
              </a:endParaRPr>
            </a:p>
          </p:txBody>
        </p:sp>
      </p:grpSp>
      <p:sp>
        <p:nvSpPr>
          <p:cNvPr id="12" name="Arrow: Chevron 9">
            <a:extLst>
              <a:ext uri="{FF2B5EF4-FFF2-40B4-BE49-F238E27FC236}">
                <a16:creationId xmlns="" xmlns:a16="http://schemas.microsoft.com/office/drawing/2014/main" id="{D24C22B0-E36A-4E95-BCA0-33E87BD32020}"/>
              </a:ext>
            </a:extLst>
          </p:cNvPr>
          <p:cNvSpPr/>
          <p:nvPr/>
        </p:nvSpPr>
        <p:spPr>
          <a:xfrm>
            <a:off x="6045489" y="1969029"/>
            <a:ext cx="5687332" cy="1751905"/>
          </a:xfrm>
          <a:prstGeom prst="chevron">
            <a:avLst/>
          </a:prstGeom>
          <a:solidFill>
            <a:srgbClr val="0000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917" tIns="60958" rIns="121917" bIns="60958"/>
          <a:lstStyle/>
          <a:p>
            <a:pPr algn="just">
              <a:lnSpc>
                <a:spcPct val="150000"/>
              </a:lnSpc>
            </a:pPr>
            <a:r>
              <a:rPr lang="en-US" sz="3100" b="1" smtClean="0">
                <a:solidFill>
                  <a:srgbClr val="FFFF00"/>
                </a:solidFill>
                <a:latin typeface="Arial" pitchFamily="34" charset="0"/>
                <a:cs typeface="Arial" pitchFamily="34" charset="0"/>
              </a:rPr>
              <a:t>Viết </a:t>
            </a:r>
            <a:r>
              <a:rPr lang="en-US" sz="3100" b="1" dirty="0" smtClean="0">
                <a:solidFill>
                  <a:srgbClr val="FFFF00"/>
                </a:solidFill>
                <a:latin typeface="Arial" pitchFamily="34" charset="0"/>
                <a:cs typeface="Arial" pitchFamily="34" charset="0"/>
              </a:rPr>
              <a:t>báo cáo theo chủ </a:t>
            </a:r>
            <a:r>
              <a:rPr lang="vi-VN" sz="3100" b="1" dirty="0" smtClean="0">
                <a:solidFill>
                  <a:srgbClr val="FFFF00"/>
                </a:solidFill>
                <a:latin typeface="Arial" pitchFamily="34" charset="0"/>
                <a:cs typeface="Arial" pitchFamily="34" charset="0"/>
              </a:rPr>
              <a:t>đề</a:t>
            </a:r>
            <a:r>
              <a:rPr lang="en-US" sz="3100" b="1" dirty="0" smtClean="0">
                <a:solidFill>
                  <a:srgbClr val="FFFF00"/>
                </a:solidFill>
                <a:latin typeface="Arial" pitchFamily="34" charset="0"/>
                <a:cs typeface="Arial" pitchFamily="34" charset="0"/>
              </a:rPr>
              <a:t> </a:t>
            </a:r>
            <a:r>
              <a:rPr lang="vi-VN" sz="3100" b="1" dirty="0" smtClean="0">
                <a:solidFill>
                  <a:srgbClr val="FFFF00"/>
                </a:solidFill>
                <a:latin typeface="Arial" pitchFamily="34" charset="0"/>
                <a:cs typeface="Arial" pitchFamily="34" charset="0"/>
              </a:rPr>
              <a:t>đã</a:t>
            </a:r>
            <a:r>
              <a:rPr lang="en-US" sz="3100" b="1" dirty="0" smtClean="0">
                <a:solidFill>
                  <a:srgbClr val="FFFF00"/>
                </a:solidFill>
                <a:latin typeface="Arial" pitchFamily="34" charset="0"/>
                <a:cs typeface="Arial" pitchFamily="34" charset="0"/>
              </a:rPr>
              <a:t> l</a:t>
            </a:r>
            <a:r>
              <a:rPr lang="vi-VN" sz="3100" b="1" dirty="0" smtClean="0">
                <a:solidFill>
                  <a:srgbClr val="FFFF00"/>
                </a:solidFill>
                <a:latin typeface="Arial" pitchFamily="34" charset="0"/>
                <a:cs typeface="Arial" pitchFamily="34" charset="0"/>
              </a:rPr>
              <a:t>ựa</a:t>
            </a:r>
            <a:r>
              <a:rPr lang="en-US" sz="3100" b="1" dirty="0" smtClean="0">
                <a:solidFill>
                  <a:srgbClr val="FFFF00"/>
                </a:solidFill>
                <a:latin typeface="Arial" pitchFamily="34" charset="0"/>
                <a:cs typeface="Arial" pitchFamily="34" charset="0"/>
              </a:rPr>
              <a:t> chọn</a:t>
            </a:r>
          </a:p>
        </p:txBody>
      </p:sp>
      <p:sp>
        <p:nvSpPr>
          <p:cNvPr id="14" name="Arrow: Chevron 17">
            <a:extLst>
              <a:ext uri="{FF2B5EF4-FFF2-40B4-BE49-F238E27FC236}">
                <a16:creationId xmlns="" xmlns:a16="http://schemas.microsoft.com/office/drawing/2014/main" id="{1A16BA83-AC1D-40C5-9F7A-4127525DCBAE}"/>
              </a:ext>
            </a:extLst>
          </p:cNvPr>
          <p:cNvSpPr/>
          <p:nvPr/>
        </p:nvSpPr>
        <p:spPr>
          <a:xfrm>
            <a:off x="3149177" y="4661297"/>
            <a:ext cx="5733208" cy="1703879"/>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917" tIns="60958" rIns="121917" bIns="60958"/>
          <a:lstStyle/>
          <a:p>
            <a:pPr>
              <a:lnSpc>
                <a:spcPct val="150000"/>
              </a:lnSpc>
            </a:pPr>
            <a:r>
              <a:rPr lang="en-US" sz="3100" b="1" smtClean="0">
                <a:solidFill>
                  <a:srgbClr val="FFFF00"/>
                </a:solidFill>
                <a:latin typeface="Arial" pitchFamily="34" charset="0"/>
                <a:cs typeface="Arial" pitchFamily="34" charset="0"/>
              </a:rPr>
              <a:t>Thu thập và </a:t>
            </a:r>
            <a:r>
              <a:rPr lang="en-US" sz="3100" b="1" dirty="0" smtClean="0">
                <a:solidFill>
                  <a:srgbClr val="FFFF00"/>
                </a:solidFill>
                <a:latin typeface="Arial" pitchFamily="34" charset="0"/>
                <a:cs typeface="Arial" pitchFamily="34" charset="0"/>
              </a:rPr>
              <a:t>x</a:t>
            </a:r>
            <a:r>
              <a:rPr lang="vi-VN" sz="3100" b="1" dirty="0" smtClean="0">
                <a:solidFill>
                  <a:srgbClr val="FFFF00"/>
                </a:solidFill>
                <a:latin typeface="Arial" pitchFamily="34" charset="0"/>
                <a:cs typeface="Arial" pitchFamily="34" charset="0"/>
              </a:rPr>
              <a:t>ử</a:t>
            </a:r>
            <a:r>
              <a:rPr lang="en-US" sz="3100" b="1" dirty="0" smtClean="0">
                <a:solidFill>
                  <a:srgbClr val="FFFF00"/>
                </a:solidFill>
                <a:latin typeface="Arial" pitchFamily="34" charset="0"/>
                <a:cs typeface="Arial" pitchFamily="34" charset="0"/>
              </a:rPr>
              <a:t> lí số liệu</a:t>
            </a:r>
          </a:p>
        </p:txBody>
      </p:sp>
      <p:sp>
        <p:nvSpPr>
          <p:cNvPr id="16" name="TextBox 15"/>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TÌM HIỂU KHÁI QUÁT CÔNG HOÀ NAM PHI</a:t>
            </a:r>
            <a:endParaRPr lang="en-US" sz="3000" b="1">
              <a:solidFill>
                <a:srgbClr val="007A37"/>
              </a:solidFill>
              <a:latin typeface="Arial" pitchFamily="34" charset="0"/>
              <a:cs typeface="Arial" pitchFamily="34" charset="0"/>
            </a:endParaRPr>
          </a:p>
        </p:txBody>
      </p:sp>
      <p:cxnSp>
        <p:nvCxnSpPr>
          <p:cNvPr id="17" name="Straight Connector 16">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ppt_x</p:attrName>
                                        </p:attrNameLst>
                                      </p:cBhvr>
                                      <p:tavLst>
                                        <p:tav tm="0">
                                          <p:val>
                                            <p:strVal val="#ppt_x-.2"/>
                                          </p:val>
                                        </p:tav>
                                        <p:tav tm="100000">
                                          <p:val>
                                            <p:strVal val="#ppt_x"/>
                                          </p:val>
                                        </p:tav>
                                      </p:tavLst>
                                    </p:anim>
                                    <p:anim calcmode="lin" valueType="num">
                                      <p:cBhvr>
                                        <p:cTn id="25"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7"/>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ppt_x</p:attrName>
                                        </p:attrNameLst>
                                      </p:cBhvr>
                                      <p:tavLst>
                                        <p:tav tm="0">
                                          <p:val>
                                            <p:strVal val="#ppt_x-.2"/>
                                          </p:val>
                                        </p:tav>
                                        <p:tav tm="100000">
                                          <p:val>
                                            <p:strVal val="#ppt_x"/>
                                          </p:val>
                                        </p:tav>
                                      </p:tavLst>
                                    </p:anim>
                                    <p:anim calcmode="lin" valueType="num">
                                      <p:cBhvr>
                                        <p:cTn id="3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1">
            <a:extLst>
              <a:ext uri="{FF2B5EF4-FFF2-40B4-BE49-F238E27FC236}">
                <a16:creationId xmlns="" xmlns:a16="http://schemas.microsoft.com/office/drawing/2014/main" id="{BB819E4E-B5F0-44E5-8FE0-D0CCB4E1290D}"/>
              </a:ext>
            </a:extLst>
          </p:cNvPr>
          <p:cNvSpPr/>
          <p:nvPr/>
        </p:nvSpPr>
        <p:spPr>
          <a:xfrm>
            <a:off x="570172" y="1892994"/>
            <a:ext cx="5588000" cy="69762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a:p>
        </p:txBody>
      </p:sp>
      <p:sp>
        <p:nvSpPr>
          <p:cNvPr id="8" name="Oval 7">
            <a:extLst>
              <a:ext uri="{FF2B5EF4-FFF2-40B4-BE49-F238E27FC236}">
                <a16:creationId xmlns="" xmlns:a16="http://schemas.microsoft.com/office/drawing/2014/main" id="{5DC22F82-DD91-4305-8EC4-F315481612E5}"/>
              </a:ext>
            </a:extLst>
          </p:cNvPr>
          <p:cNvSpPr/>
          <p:nvPr/>
        </p:nvSpPr>
        <p:spPr>
          <a:xfrm>
            <a:off x="468572" y="1695735"/>
            <a:ext cx="1038301" cy="1027381"/>
          </a:xfrm>
          <a:prstGeom prst="ellipse">
            <a:avLst/>
          </a:prstGeom>
          <a:solidFill>
            <a:srgbClr val="00B050"/>
          </a:solidFill>
          <a:ln>
            <a:solidFill>
              <a:schemeClr val="accent1">
                <a:shade val="50000"/>
              </a:schemeClr>
            </a:solidFill>
          </a:ln>
        </p:spPr>
        <p:style>
          <a:lnRef idx="0">
            <a:schemeClr val="accent5"/>
          </a:lnRef>
          <a:fillRef idx="3">
            <a:schemeClr val="accent5"/>
          </a:fillRef>
          <a:effectRef idx="3">
            <a:schemeClr val="accent5"/>
          </a:effectRef>
          <a:fontRef idx="minor">
            <a:schemeClr val="lt1"/>
          </a:fontRef>
        </p:style>
        <p:txBody>
          <a:bodyPr lIns="121917" tIns="60958" rIns="121917" bIns="60958" rtlCol="0" anchor="ctr"/>
          <a:lstStyle/>
          <a:p>
            <a:pPr algn="ctr"/>
            <a:r>
              <a:rPr lang="en-US" sz="3200" b="1" smtClean="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9C291AFB-6405-4624-9221-555C2E454F09}"/>
              </a:ext>
            </a:extLst>
          </p:cNvPr>
          <p:cNvSpPr txBox="1"/>
          <p:nvPr/>
        </p:nvSpPr>
        <p:spPr>
          <a:xfrm>
            <a:off x="1179329" y="1892993"/>
            <a:ext cx="4877244" cy="697627"/>
          </a:xfrm>
          <a:prstGeom prst="rect">
            <a:avLst/>
          </a:prstGeom>
          <a:noFill/>
        </p:spPr>
        <p:txBody>
          <a:bodyPr wrap="square" lIns="121917" tIns="60958" rIns="121917" bIns="60958" rtlCol="0">
            <a:spAutoFit/>
          </a:bodyPr>
          <a:lstStyle/>
          <a:p>
            <a:pPr algn="ctr"/>
            <a:r>
              <a:rPr lang="en-US" sz="3700" b="1" dirty="0">
                <a:solidFill>
                  <a:schemeClr val="bg1"/>
                </a:solidFill>
                <a:latin typeface="Times New Roman" pitchFamily="18" charset="0"/>
                <a:cs typeface="Times New Roman" pitchFamily="18" charset="0"/>
              </a:rPr>
              <a:t>Viết báo cáo</a:t>
            </a:r>
          </a:p>
        </p:txBody>
      </p:sp>
      <p:sp>
        <p:nvSpPr>
          <p:cNvPr id="11" name="Rectangle 10">
            <a:extLst>
              <a:ext uri="{FF2B5EF4-FFF2-40B4-BE49-F238E27FC236}">
                <a16:creationId xmlns="" xmlns:a16="http://schemas.microsoft.com/office/drawing/2014/main" id="{32E37EAB-34DE-40E0-9356-BEB15DD933E6}"/>
              </a:ext>
            </a:extLst>
          </p:cNvPr>
          <p:cNvSpPr/>
          <p:nvPr/>
        </p:nvSpPr>
        <p:spPr>
          <a:xfrm>
            <a:off x="1513573" y="2837183"/>
            <a:ext cx="9886740" cy="650046"/>
          </a:xfrm>
          <a:prstGeom prst="rect">
            <a:avLst/>
          </a:prstGeom>
          <a:noFill/>
        </p:spPr>
        <p:txBody>
          <a:bodyPr wrap="square" lIns="121917" tIns="60958" rIns="121917" bIns="60958">
            <a:spAutoFit/>
          </a:bodyPr>
          <a:lstStyle/>
          <a:p>
            <a:pPr marL="457189" indent="-457189" algn="just">
              <a:lnSpc>
                <a:spcPct val="107000"/>
              </a:lnSpc>
              <a:buFont typeface="Wingdings" panose="05000000000000000000" pitchFamily="2" charset="2"/>
              <a:buChar char="Ø"/>
            </a:pPr>
            <a:r>
              <a:rPr lang="en-US" sz="3200" b="1" dirty="0">
                <a:solidFill>
                  <a:srgbClr val="0000FF"/>
                </a:solidFill>
                <a:latin typeface="Times New Roman" pitchFamily="18" charset="0"/>
                <a:ea typeface="Times New Roman" panose="02020603050405020304" pitchFamily="18" charset="0"/>
                <a:cs typeface="Times New Roman" pitchFamily="18" charset="0"/>
              </a:rPr>
              <a:t>Viết báo cáo</a:t>
            </a:r>
          </a:p>
        </p:txBody>
      </p:sp>
      <p:sp>
        <p:nvSpPr>
          <p:cNvPr id="14" name="Rectangle 13">
            <a:extLst>
              <a:ext uri="{FF2B5EF4-FFF2-40B4-BE49-F238E27FC236}">
                <a16:creationId xmlns="" xmlns:a16="http://schemas.microsoft.com/office/drawing/2014/main" id="{793E9885-C2D7-4C2F-97EA-7F08F3C90713}"/>
              </a:ext>
            </a:extLst>
          </p:cNvPr>
          <p:cNvSpPr/>
          <p:nvPr/>
        </p:nvSpPr>
        <p:spPr>
          <a:xfrm>
            <a:off x="1493353" y="3576908"/>
            <a:ext cx="10445308" cy="650046"/>
          </a:xfrm>
          <a:prstGeom prst="rect">
            <a:avLst/>
          </a:prstGeom>
          <a:noFill/>
        </p:spPr>
        <p:txBody>
          <a:bodyPr wrap="square" lIns="121917" tIns="60958" rIns="121917" bIns="60958">
            <a:spAutoFit/>
          </a:bodyPr>
          <a:lstStyle/>
          <a:p>
            <a:pPr marL="457189" indent="-457189" algn="just">
              <a:lnSpc>
                <a:spcPct val="107000"/>
              </a:lnSpc>
              <a:buFont typeface="Wingdings" panose="05000000000000000000" pitchFamily="2" charset="2"/>
              <a:buChar char="Ø"/>
            </a:pPr>
            <a:r>
              <a:rPr lang="en-US" sz="3200" b="1">
                <a:solidFill>
                  <a:srgbClr val="0000FF"/>
                </a:solidFill>
                <a:latin typeface="Times New Roman" pitchFamily="18" charset="0"/>
                <a:ea typeface="Times New Roman" panose="02020603050405020304" pitchFamily="18" charset="0"/>
                <a:cs typeface="Times New Roman" pitchFamily="18" charset="0"/>
              </a:rPr>
              <a:t>Trình bày báo </a:t>
            </a:r>
            <a:r>
              <a:rPr lang="en-US" sz="3200" b="1" smtClean="0">
                <a:solidFill>
                  <a:srgbClr val="0000FF"/>
                </a:solidFill>
                <a:latin typeface="Times New Roman" pitchFamily="18" charset="0"/>
                <a:ea typeface="Times New Roman" panose="02020603050405020304" pitchFamily="18" charset="0"/>
                <a:cs typeface="Times New Roman" pitchFamily="18" charset="0"/>
              </a:rPr>
              <a:t>cáo</a:t>
            </a:r>
            <a:endParaRPr lang="en-US" sz="3200" b="1">
              <a:solidFill>
                <a:srgbClr val="0000FF"/>
              </a:solidFill>
              <a:latin typeface="Times New Roman" pitchFamily="18" charset="0"/>
              <a:cs typeface="Times New Roman" pitchFamily="18" charset="0"/>
            </a:endParaRPr>
          </a:p>
        </p:txBody>
      </p:sp>
      <p:sp>
        <p:nvSpPr>
          <p:cNvPr id="17" name="Rectangle 16">
            <a:extLst>
              <a:ext uri="{FF2B5EF4-FFF2-40B4-BE49-F238E27FC236}">
                <a16:creationId xmlns="" xmlns:a16="http://schemas.microsoft.com/office/drawing/2014/main" id="{5E5B431C-6783-470B-BED1-50763DE6FA89}"/>
              </a:ext>
            </a:extLst>
          </p:cNvPr>
          <p:cNvSpPr/>
          <p:nvPr/>
        </p:nvSpPr>
        <p:spPr>
          <a:xfrm>
            <a:off x="1514625" y="4082682"/>
            <a:ext cx="9926715" cy="1703924"/>
          </a:xfrm>
          <a:prstGeom prst="rect">
            <a:avLst/>
          </a:prstGeom>
          <a:noFill/>
        </p:spPr>
        <p:txBody>
          <a:bodyPr wrap="square" lIns="121917" tIns="60958" rIns="121917" bIns="60958">
            <a:spAutoFit/>
          </a:bodyPr>
          <a:lstStyle/>
          <a:p>
            <a:pPr marL="457189" indent="-457189" algn="just">
              <a:lnSpc>
                <a:spcPct val="107000"/>
              </a:lnSpc>
              <a:buFont typeface="Wingdings" panose="05000000000000000000" pitchFamily="2" charset="2"/>
              <a:buChar char="ü"/>
            </a:pPr>
            <a:r>
              <a:rPr lang="en-US" sz="3200">
                <a:solidFill>
                  <a:srgbClr val="0000FF"/>
                </a:solidFill>
                <a:latin typeface="Times New Roman" pitchFamily="18" charset="0"/>
                <a:ea typeface="Times New Roman" panose="02020603050405020304" pitchFamily="18" charset="0"/>
                <a:cs typeface="Times New Roman" pitchFamily="18" charset="0"/>
              </a:rPr>
              <a:t>Phân công người báo cáo</a:t>
            </a:r>
          </a:p>
          <a:p>
            <a:pPr marL="457189" indent="-457189" algn="just">
              <a:lnSpc>
                <a:spcPct val="107000"/>
              </a:lnSpc>
              <a:buFont typeface="Wingdings" panose="05000000000000000000" pitchFamily="2" charset="2"/>
              <a:buChar char="ü"/>
            </a:pPr>
            <a:r>
              <a:rPr lang="en-US" sz="3200">
                <a:solidFill>
                  <a:srgbClr val="0000FF"/>
                </a:solidFill>
                <a:latin typeface="Times New Roman" pitchFamily="18" charset="0"/>
                <a:cs typeface="Times New Roman" pitchFamily="18" charset="0"/>
              </a:rPr>
              <a:t>Chuẩn bị nội dung kèm theo: tranh ảnh, bảng số liệu, biểu đồ..</a:t>
            </a:r>
            <a:endParaRPr lang="en-US" sz="3200">
              <a:solidFill>
                <a:srgbClr val="0000FF"/>
              </a:solidFill>
              <a:latin typeface="Times New Roman" pitchFamily="18" charset="0"/>
              <a:ea typeface="Times New Roman" panose="02020603050405020304" pitchFamily="18" charset="0"/>
              <a:cs typeface="Times New Roman" pitchFamily="18" charset="0"/>
            </a:endParaRPr>
          </a:p>
        </p:txBody>
      </p:sp>
      <p:sp>
        <p:nvSpPr>
          <p:cNvPr id="12" name="TextBox 11"/>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TÌM HIỂU KHÁI QUÁT CÔNG HOÀ NAM PHI</a:t>
            </a:r>
            <a:endParaRPr lang="en-US" sz="3000" b="1">
              <a:solidFill>
                <a:srgbClr val="007A37"/>
              </a:solidFill>
              <a:latin typeface="Arial" pitchFamily="34" charset="0"/>
              <a:cs typeface="Arial" pitchFamily="34" charset="0"/>
            </a:endParaRPr>
          </a:p>
        </p:txBody>
      </p:sp>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764" y="760277"/>
            <a:ext cx="2779603" cy="538607"/>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3. Viết báo cáo</a:t>
            </a:r>
            <a:endParaRPr lang="en-US" sz="2900" b="1" u="sng">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Effect transition="in" filter="wipe(left)">
                                      <p:cBhvr>
                                        <p:cTn id="20" dur="500"/>
                                        <p:tgtEl>
                                          <p:spTgt spid="1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ppt_x</p:attrName>
                                        </p:attrNameLst>
                                      </p:cBhvr>
                                      <p:tavLst>
                                        <p:tav tm="0">
                                          <p:val>
                                            <p:strVal val="#ppt_x-.2"/>
                                          </p:val>
                                        </p:tav>
                                        <p:tav tm="100000">
                                          <p:val>
                                            <p:strVal val="#ppt_x"/>
                                          </p:val>
                                        </p:tav>
                                      </p:tavLst>
                                    </p:anim>
                                    <p:anim calcmode="lin" valueType="num">
                                      <p:cBhvr>
                                        <p:cTn id="26"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6"/>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ppt_x</p:attrName>
                                        </p:attrNameLst>
                                      </p:cBhvr>
                                      <p:tavLst>
                                        <p:tav tm="0">
                                          <p:val>
                                            <p:strVal val="#ppt_x-.2"/>
                                          </p:val>
                                        </p:tav>
                                        <p:tav tm="100000">
                                          <p:val>
                                            <p:strVal val="#ppt_x"/>
                                          </p:val>
                                        </p:tav>
                                      </p:tavLst>
                                    </p:anim>
                                    <p:anim calcmode="lin" valueType="num">
                                      <p:cBhvr>
                                        <p:cTn id="3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TÌM HIỂU KHÁI QUÁT CÔNG HOÀ NAM PHI</a:t>
            </a:r>
            <a:endParaRPr lang="en-US" sz="3000" b="1">
              <a:solidFill>
                <a:srgbClr val="007A37"/>
              </a:solidFill>
              <a:latin typeface="Arial" pitchFamily="34" charset="0"/>
              <a:cs typeface="Arial" pitchFamily="34" charset="0"/>
            </a:endParaRPr>
          </a:p>
        </p:txBody>
      </p:sp>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764" y="760277"/>
            <a:ext cx="11694905" cy="1077216"/>
          </a:xfrm>
          <a:prstGeom prst="rect">
            <a:avLst/>
          </a:prstGeom>
        </p:spPr>
        <p:txBody>
          <a:bodyPr wrap="square" lIns="91438" tIns="45719" rIns="91438" bIns="45719">
            <a:spAutoFit/>
          </a:bodyPr>
          <a:lstStyle/>
          <a:p>
            <a:pPr algn="just"/>
            <a:r>
              <a:rPr lang="en-US" sz="2900" b="1" u="sng" smtClean="0">
                <a:solidFill>
                  <a:srgbClr val="002060"/>
                </a:solidFill>
                <a:cs typeface="Arial" pitchFamily="34" charset="0"/>
              </a:rPr>
              <a:t>4. Trình bày báo cáo </a:t>
            </a:r>
            <a:r>
              <a:rPr lang="pt-BR" sz="3200" b="1" u="sng" smtClean="0">
                <a:solidFill>
                  <a:srgbClr val="002060"/>
                </a:solidFill>
                <a:ea typeface="Calibri"/>
              </a:rPr>
              <a:t>chế độ phân biệt chủng tộc A-pác-thai ở Cộng hoà Nam Phi.</a:t>
            </a:r>
            <a:endParaRPr lang="en-US" sz="3200" b="1" u="sng" smtClean="0">
              <a:solidFill>
                <a:srgbClr val="002060"/>
              </a:solidFill>
              <a:ea typeface="Calibri"/>
            </a:endParaRPr>
          </a:p>
        </p:txBody>
      </p:sp>
      <p:sp>
        <p:nvSpPr>
          <p:cNvPr id="7" name="Rectangle 6"/>
          <p:cNvSpPr/>
          <p:nvPr/>
        </p:nvSpPr>
        <p:spPr>
          <a:xfrm>
            <a:off x="362607" y="1813173"/>
            <a:ext cx="11461531" cy="4201150"/>
          </a:xfrm>
          <a:prstGeom prst="rect">
            <a:avLst/>
          </a:prstGeom>
        </p:spPr>
        <p:txBody>
          <a:bodyPr wrap="square">
            <a:spAutoFit/>
          </a:bodyPr>
          <a:lstStyle/>
          <a:p>
            <a:pPr algn="just">
              <a:lnSpc>
                <a:spcPct val="150000"/>
              </a:lnSpc>
              <a:spcBef>
                <a:spcPts val="600"/>
              </a:spcBef>
              <a:spcAft>
                <a:spcPts val="0"/>
              </a:spcAft>
            </a:pPr>
            <a:r>
              <a:rPr lang="en-US" sz="2800" b="1" smtClean="0">
                <a:solidFill>
                  <a:srgbClr val="002060"/>
                </a:solidFill>
                <a:ea typeface="Calibri"/>
              </a:rPr>
              <a:t>- Nguyên nhân:</a:t>
            </a:r>
          </a:p>
          <a:p>
            <a:pPr algn="just">
              <a:lnSpc>
                <a:spcPct val="150000"/>
              </a:lnSpc>
              <a:spcBef>
                <a:spcPts val="600"/>
              </a:spcBef>
              <a:spcAft>
                <a:spcPts val="0"/>
              </a:spcAft>
            </a:pPr>
            <a:r>
              <a:rPr lang="en-US" sz="2800" b="1" smtClean="0">
                <a:solidFill>
                  <a:srgbClr val="002060"/>
                </a:solidFill>
                <a:ea typeface="Calibri"/>
              </a:rPr>
              <a:t>+ Năm 1961, Liên bang Nam Phi tuyên bố là nước CH nhân dân Nam Phi. </a:t>
            </a:r>
          </a:p>
          <a:p>
            <a:pPr algn="just">
              <a:lnSpc>
                <a:spcPct val="150000"/>
              </a:lnSpc>
              <a:spcBef>
                <a:spcPts val="600"/>
              </a:spcBef>
              <a:spcAft>
                <a:spcPts val="0"/>
              </a:spcAft>
            </a:pPr>
            <a:r>
              <a:rPr lang="en-US" sz="2800" b="1" smtClean="0">
                <a:solidFill>
                  <a:srgbClr val="002060"/>
                </a:solidFill>
                <a:ea typeface="Calibri"/>
              </a:rPr>
              <a:t>+ Người da đen ở CH Nam Phi phải sống cơ cực, tủi nhục dưới chế độ phân biệt chủng tộc A-pac-thai. </a:t>
            </a:r>
          </a:p>
          <a:p>
            <a:pPr algn="just">
              <a:lnSpc>
                <a:spcPct val="150000"/>
              </a:lnSpc>
              <a:spcBef>
                <a:spcPts val="600"/>
              </a:spcBef>
              <a:spcAft>
                <a:spcPts val="0"/>
              </a:spcAft>
            </a:pPr>
            <a:r>
              <a:rPr lang="en-US" sz="2800" b="1" smtClean="0">
                <a:solidFill>
                  <a:srgbClr val="002060"/>
                </a:solidFill>
                <a:ea typeface="Calibri"/>
              </a:rPr>
              <a:t>=&gt;Phong trào đấu tranh của người da đen và da màu ở CH Nam Phi diễn ra mạnh mẽ.</a:t>
            </a:r>
            <a:endParaRPr lang="en-US" sz="2800" b="1">
              <a:solidFill>
                <a:srgbClr val="002060"/>
              </a:solidFill>
              <a:ea typeface="Calibri"/>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TS\Desktop\GADT ĐL7 (KNTTCS, kì 1)\che-do-Apartheid-nam-phi-30621.jpg"/>
          <p:cNvPicPr>
            <a:picLocks noChangeAspect="1" noChangeArrowheads="1"/>
          </p:cNvPicPr>
          <p:nvPr/>
        </p:nvPicPr>
        <p:blipFill>
          <a:blip r:embed="rId2"/>
          <a:srcRect/>
          <a:stretch>
            <a:fillRect/>
          </a:stretch>
        </p:blipFill>
        <p:spPr bwMode="auto">
          <a:xfrm>
            <a:off x="82339" y="3452648"/>
            <a:ext cx="5971620" cy="33895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7" name="Picture 3" descr="C:\Users\PTS\Desktop\GADT ĐL7 (KNTTCS, kì 1)\cua-che-do-phan-biet-chung-toc-a-pac-thai-o-nam-phi.png"/>
          <p:cNvPicPr>
            <a:picLocks noChangeAspect="1" noChangeArrowheads="1"/>
          </p:cNvPicPr>
          <p:nvPr/>
        </p:nvPicPr>
        <p:blipFill>
          <a:blip r:embed="rId3"/>
          <a:srcRect/>
          <a:stretch>
            <a:fillRect/>
          </a:stretch>
        </p:blipFill>
        <p:spPr bwMode="auto">
          <a:xfrm>
            <a:off x="31532" y="0"/>
            <a:ext cx="6059214" cy="3373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9" name="Picture 5" descr="C:\Users\PTS\Desktop\GADT ĐL7 (KNTTCS, kì 1)\nam_phi1.jpg"/>
          <p:cNvPicPr>
            <a:picLocks noChangeAspect="1" noChangeArrowheads="1"/>
          </p:cNvPicPr>
          <p:nvPr/>
        </p:nvPicPr>
        <p:blipFill>
          <a:blip r:embed="rId4"/>
          <a:srcRect/>
          <a:stretch>
            <a:fillRect/>
          </a:stretch>
        </p:blipFill>
        <p:spPr bwMode="auto">
          <a:xfrm>
            <a:off x="6132787" y="3531476"/>
            <a:ext cx="6027692" cy="32941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31" name="Picture 7" descr="C:\Users\PTS\Desktop\GADT ĐL7 (KNTTCS, kì 1)\images (1).jpg"/>
          <p:cNvPicPr>
            <a:picLocks noChangeAspect="1" noChangeArrowheads="1"/>
          </p:cNvPicPr>
          <p:nvPr/>
        </p:nvPicPr>
        <p:blipFill>
          <a:blip r:embed="rId5"/>
          <a:srcRect/>
          <a:stretch>
            <a:fillRect/>
          </a:stretch>
        </p:blipFill>
        <p:spPr bwMode="auto">
          <a:xfrm>
            <a:off x="6117021" y="47297"/>
            <a:ext cx="5976995" cy="34368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2" name="TextBox 21"/>
          <p:cNvSpPr txBox="1"/>
          <p:nvPr/>
        </p:nvSpPr>
        <p:spPr>
          <a:xfrm>
            <a:off x="3137341" y="3310777"/>
            <a:ext cx="5675587" cy="430887"/>
          </a:xfrm>
          <a:prstGeom prst="rect">
            <a:avLst/>
          </a:prstGeom>
          <a:solidFill>
            <a:schemeClr val="bg1"/>
          </a:solidFill>
          <a:ln>
            <a:solidFill>
              <a:srgbClr val="0000FF"/>
            </a:solidFill>
          </a:ln>
        </p:spPr>
        <p:txBody>
          <a:bodyPr wrap="square" rtlCol="0">
            <a:spAutoFit/>
          </a:bodyPr>
          <a:lstStyle/>
          <a:p>
            <a:pPr algn="ctr"/>
            <a:r>
              <a:rPr lang="vi-VN" sz="2200" b="1" smtClean="0">
                <a:solidFill>
                  <a:srgbClr val="0000FF"/>
                </a:solidFill>
                <a:latin typeface="Calibri" pitchFamily="34" charset="0"/>
                <a:cs typeface="Calibri" pitchFamily="34" charset="0"/>
              </a:rPr>
              <a:t>Sự tàn bạo của chế độ </a:t>
            </a:r>
            <a:r>
              <a:rPr lang="en-US" sz="2200" b="1" smtClean="0">
                <a:solidFill>
                  <a:srgbClr val="0000FF"/>
                </a:solidFill>
                <a:latin typeface="Calibri" pitchFamily="34" charset="0"/>
                <a:cs typeface="Calibri" pitchFamily="34" charset="0"/>
              </a:rPr>
              <a:t>A-pác-thai</a:t>
            </a:r>
            <a:r>
              <a:rPr lang="vi-VN" sz="2200" b="1" smtClean="0">
                <a:solidFill>
                  <a:srgbClr val="0000FF"/>
                </a:solidFill>
                <a:latin typeface="Calibri" pitchFamily="34" charset="0"/>
                <a:cs typeface="Calibri" pitchFamily="34" charset="0"/>
              </a:rPr>
              <a:t> ở Nam Phi</a:t>
            </a:r>
            <a:r>
              <a:rPr lang="en-US" sz="2200" b="1" smtClean="0">
                <a:solidFill>
                  <a:srgbClr val="0000FF"/>
                </a:solidFill>
                <a:latin typeface="Calibri" pitchFamily="34" charset="0"/>
                <a:cs typeface="Calibri" pitchFamily="34" charset="0"/>
              </a:rPr>
              <a:t>. </a:t>
            </a:r>
            <a:endParaRPr lang="en-US" sz="2200" b="1">
              <a:solidFill>
                <a:srgbClr val="0000FF"/>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000" fill="hold"/>
                                        <p:tgtEl>
                                          <p:spTgt spid="1027"/>
                                        </p:tgtEl>
                                        <p:attrNameLst>
                                          <p:attrName>ppt_x</p:attrName>
                                        </p:attrNameLst>
                                      </p:cBhvr>
                                      <p:tavLst>
                                        <p:tav tm="0">
                                          <p:val>
                                            <p:strVal val="#ppt_x-.2"/>
                                          </p:val>
                                        </p:tav>
                                        <p:tav tm="100000">
                                          <p:val>
                                            <p:strVal val="#ppt_x"/>
                                          </p:val>
                                        </p:tav>
                                      </p:tavLst>
                                    </p:anim>
                                    <p:anim calcmode="lin" valueType="num">
                                      <p:cBhvr>
                                        <p:cTn id="13"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7"/>
                                        </p:tgtEl>
                                      </p:cBhvr>
                                    </p:animEffect>
                                  </p:childTnLst>
                                </p:cTn>
                              </p:par>
                              <p:par>
                                <p:cTn id="15" presetID="29"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p:cTn id="17" dur="1000" fill="hold"/>
                                        <p:tgtEl>
                                          <p:spTgt spid="1029"/>
                                        </p:tgtEl>
                                        <p:attrNameLst>
                                          <p:attrName>ppt_x</p:attrName>
                                        </p:attrNameLst>
                                      </p:cBhvr>
                                      <p:tavLst>
                                        <p:tav tm="0">
                                          <p:val>
                                            <p:strVal val="#ppt_x-.2"/>
                                          </p:val>
                                        </p:tav>
                                        <p:tav tm="100000">
                                          <p:val>
                                            <p:strVal val="#ppt_x"/>
                                          </p:val>
                                        </p:tav>
                                      </p:tavLst>
                                    </p:anim>
                                    <p:anim calcmode="lin" valueType="num">
                                      <p:cBhvr>
                                        <p:cTn id="18" dur="1000" fill="hold"/>
                                        <p:tgtEl>
                                          <p:spTgt spid="102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29"/>
                                        </p:tgtEl>
                                      </p:cBhvr>
                                    </p:animEffect>
                                  </p:childTnLst>
                                </p:cTn>
                              </p:par>
                              <p:par>
                                <p:cTn id="20" presetID="29" presetClass="entr" presetSubtype="0"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 calcmode="lin" valueType="num">
                                      <p:cBhvr>
                                        <p:cTn id="22" dur="1000" fill="hold"/>
                                        <p:tgtEl>
                                          <p:spTgt spid="1031"/>
                                        </p:tgtEl>
                                        <p:attrNameLst>
                                          <p:attrName>ppt_x</p:attrName>
                                        </p:attrNameLst>
                                      </p:cBhvr>
                                      <p:tavLst>
                                        <p:tav tm="0">
                                          <p:val>
                                            <p:strVal val="#ppt_x-.2"/>
                                          </p:val>
                                        </p:tav>
                                        <p:tav tm="100000">
                                          <p:val>
                                            <p:strVal val="#ppt_x"/>
                                          </p:val>
                                        </p:tav>
                                      </p:tavLst>
                                    </p:anim>
                                    <p:anim calcmode="lin" valueType="num">
                                      <p:cBhvr>
                                        <p:cTn id="23" dur="1000" fill="hold"/>
                                        <p:tgtEl>
                                          <p:spTgt spid="103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31"/>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ppt_x</p:attrName>
                                        </p:attrNameLst>
                                      </p:cBhvr>
                                      <p:tavLst>
                                        <p:tav tm="0">
                                          <p:val>
                                            <p:strVal val="#ppt_x-.2"/>
                                          </p:val>
                                        </p:tav>
                                        <p:tav tm="100000">
                                          <p:val>
                                            <p:strVal val="#ppt_x"/>
                                          </p:val>
                                        </p:tav>
                                      </p:tavLst>
                                    </p:anim>
                                    <p:anim calcmode="lin" valueType="num">
                                      <p:cBhvr>
                                        <p:cTn id="2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TÌM HIỂU KHÁI QUÁT CÔNG HOÀ NAM PHI</a:t>
            </a:r>
            <a:endParaRPr lang="en-US" sz="3000" b="1">
              <a:solidFill>
                <a:srgbClr val="007A37"/>
              </a:solidFill>
              <a:latin typeface="Arial" pitchFamily="34" charset="0"/>
              <a:cs typeface="Arial" pitchFamily="34" charset="0"/>
            </a:endParaRPr>
          </a:p>
        </p:txBody>
      </p:sp>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764" y="760277"/>
            <a:ext cx="11694905" cy="1077216"/>
          </a:xfrm>
          <a:prstGeom prst="rect">
            <a:avLst/>
          </a:prstGeom>
        </p:spPr>
        <p:txBody>
          <a:bodyPr wrap="square" lIns="91438" tIns="45719" rIns="91438" bIns="45719">
            <a:spAutoFit/>
          </a:bodyPr>
          <a:lstStyle/>
          <a:p>
            <a:pPr algn="just"/>
            <a:r>
              <a:rPr lang="en-US" sz="2900" b="1" u="sng" smtClean="0">
                <a:solidFill>
                  <a:srgbClr val="002060"/>
                </a:solidFill>
                <a:cs typeface="Arial" pitchFamily="34" charset="0"/>
              </a:rPr>
              <a:t>4. Trình bày báo cáo </a:t>
            </a:r>
            <a:r>
              <a:rPr lang="pt-BR" sz="3200" b="1" u="sng" smtClean="0">
                <a:solidFill>
                  <a:srgbClr val="002060"/>
                </a:solidFill>
                <a:ea typeface="Calibri"/>
              </a:rPr>
              <a:t>chế độ phân biệt chủng tộc A-pác-thai ở Cộng hoà Nam Phi.</a:t>
            </a:r>
            <a:endParaRPr lang="en-US" sz="3200" b="1" u="sng" smtClean="0">
              <a:solidFill>
                <a:srgbClr val="002060"/>
              </a:solidFill>
              <a:ea typeface="Calibri"/>
            </a:endParaRPr>
          </a:p>
        </p:txBody>
      </p:sp>
      <p:sp>
        <p:nvSpPr>
          <p:cNvPr id="6" name="Rectangle 5"/>
          <p:cNvSpPr/>
          <p:nvPr/>
        </p:nvSpPr>
        <p:spPr>
          <a:xfrm>
            <a:off x="189185" y="1801390"/>
            <a:ext cx="11477297" cy="4459682"/>
          </a:xfrm>
          <a:prstGeom prst="rect">
            <a:avLst/>
          </a:prstGeom>
        </p:spPr>
        <p:txBody>
          <a:bodyPr wrap="square">
            <a:spAutoFit/>
          </a:bodyPr>
          <a:lstStyle/>
          <a:p>
            <a:pPr algn="just">
              <a:lnSpc>
                <a:spcPct val="120000"/>
              </a:lnSpc>
              <a:spcBef>
                <a:spcPts val="600"/>
              </a:spcBef>
              <a:spcAft>
                <a:spcPts val="0"/>
              </a:spcAft>
            </a:pPr>
            <a:r>
              <a:rPr lang="en-US" sz="2800" b="1" smtClean="0">
                <a:solidFill>
                  <a:srgbClr val="002060"/>
                </a:solidFill>
                <a:ea typeface="Calibri"/>
              </a:rPr>
              <a:t>- Diễn biến:</a:t>
            </a:r>
          </a:p>
          <a:p>
            <a:pPr algn="just">
              <a:lnSpc>
                <a:spcPct val="120000"/>
              </a:lnSpc>
              <a:spcBef>
                <a:spcPts val="600"/>
              </a:spcBef>
              <a:spcAft>
                <a:spcPts val="0"/>
              </a:spcAft>
            </a:pPr>
            <a:r>
              <a:rPr lang="en-US" sz="2800" b="1" smtClean="0">
                <a:solidFill>
                  <a:srgbClr val="002060"/>
                </a:solidFill>
                <a:ea typeface="Calibri"/>
              </a:rPr>
              <a:t>+ Từ sau chiến tranh, cuộc đấu tranh chống chế độ phân biệt chủng tộc của nhân dân Cộng hòa Nam Phi phát triển thành cao trào rộng lớn dưới sự lãnh đạo của tổ chức Đại hội dân tộc Phi (ANC).</a:t>
            </a:r>
          </a:p>
          <a:p>
            <a:pPr algn="just">
              <a:lnSpc>
                <a:spcPct val="120000"/>
              </a:lnSpc>
              <a:spcBef>
                <a:spcPts val="600"/>
              </a:spcBef>
              <a:spcAft>
                <a:spcPts val="0"/>
              </a:spcAft>
            </a:pPr>
            <a:r>
              <a:rPr lang="en-US" sz="2800" b="1" smtClean="0">
                <a:solidFill>
                  <a:srgbClr val="002060"/>
                </a:solidFill>
                <a:ea typeface="Calibri"/>
              </a:rPr>
              <a:t>+ Với tinh thần đấu tranh kiên cường, bền bỉ, lại được cộng đồng quốc tế ủng hộ, cuộc đấu tranh của người phi đã dành được thắng lợi to lớn.</a:t>
            </a:r>
          </a:p>
          <a:p>
            <a:pPr algn="just">
              <a:lnSpc>
                <a:spcPct val="120000"/>
              </a:lnSpc>
              <a:spcBef>
                <a:spcPts val="600"/>
              </a:spcBef>
              <a:spcAft>
                <a:spcPts val="0"/>
              </a:spcAft>
            </a:pPr>
            <a:r>
              <a:rPr lang="en-US" sz="2800" b="1" smtClean="0">
                <a:solidFill>
                  <a:srgbClr val="002060"/>
                </a:solidFill>
                <a:ea typeface="Calibri"/>
              </a:rPr>
              <a:t>+ Chính quyền người da trắng ở Nam Phi đã phải tuyên bố xóa bỏ chế độ phân biệt chủng tộc vào năm 1993.</a:t>
            </a: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TÌM HIỂU KHÁI QUÁT CÔNG HOÀ NAM PHI</a:t>
            </a:r>
            <a:endParaRPr lang="en-US" sz="3000" b="1">
              <a:solidFill>
                <a:srgbClr val="007A37"/>
              </a:solidFill>
              <a:latin typeface="Arial" pitchFamily="34" charset="0"/>
              <a:cs typeface="Arial" pitchFamily="34" charset="0"/>
            </a:endParaRPr>
          </a:p>
        </p:txBody>
      </p:sp>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764" y="760277"/>
            <a:ext cx="11694905" cy="1077216"/>
          </a:xfrm>
          <a:prstGeom prst="rect">
            <a:avLst/>
          </a:prstGeom>
        </p:spPr>
        <p:txBody>
          <a:bodyPr wrap="square" lIns="91438" tIns="45719" rIns="91438" bIns="45719">
            <a:spAutoFit/>
          </a:bodyPr>
          <a:lstStyle/>
          <a:p>
            <a:pPr algn="just"/>
            <a:r>
              <a:rPr lang="en-US" sz="2900" b="1" u="sng" smtClean="0">
                <a:solidFill>
                  <a:srgbClr val="002060"/>
                </a:solidFill>
                <a:cs typeface="Arial" pitchFamily="34" charset="0"/>
              </a:rPr>
              <a:t>4. Trình bày báo cáo </a:t>
            </a:r>
            <a:r>
              <a:rPr lang="pt-BR" sz="3200" b="1" u="sng" smtClean="0">
                <a:solidFill>
                  <a:srgbClr val="002060"/>
                </a:solidFill>
                <a:ea typeface="Calibri"/>
              </a:rPr>
              <a:t>chế độ phân biệt chủng tộc A-pác-thai ở Cộng hoà Nam Phi.</a:t>
            </a:r>
            <a:endParaRPr lang="en-US" sz="3200" b="1" u="sng" smtClean="0">
              <a:solidFill>
                <a:srgbClr val="002060"/>
              </a:solidFill>
              <a:ea typeface="Calibri"/>
            </a:endParaRPr>
          </a:p>
        </p:txBody>
      </p:sp>
      <p:sp>
        <p:nvSpPr>
          <p:cNvPr id="6" name="Rectangle 5"/>
          <p:cNvSpPr/>
          <p:nvPr/>
        </p:nvSpPr>
        <p:spPr>
          <a:xfrm>
            <a:off x="189185" y="1801390"/>
            <a:ext cx="11477297" cy="2908489"/>
          </a:xfrm>
          <a:prstGeom prst="rect">
            <a:avLst/>
          </a:prstGeom>
        </p:spPr>
        <p:txBody>
          <a:bodyPr wrap="square">
            <a:spAutoFit/>
          </a:bodyPr>
          <a:lstStyle/>
          <a:p>
            <a:pPr algn="just">
              <a:lnSpc>
                <a:spcPct val="120000"/>
              </a:lnSpc>
              <a:spcBef>
                <a:spcPts val="600"/>
              </a:spcBef>
              <a:spcAft>
                <a:spcPts val="0"/>
              </a:spcAft>
              <a:buFontTx/>
              <a:buChar char="-"/>
            </a:pPr>
            <a:r>
              <a:rPr lang="en-US" sz="2800" b="1" smtClean="0">
                <a:solidFill>
                  <a:srgbClr val="002060"/>
                </a:solidFill>
                <a:ea typeface="Calibri"/>
              </a:rPr>
              <a:t>Diễn biến:</a:t>
            </a:r>
          </a:p>
          <a:p>
            <a:pPr algn="just">
              <a:lnSpc>
                <a:spcPct val="120000"/>
              </a:lnSpc>
              <a:spcBef>
                <a:spcPts val="600"/>
              </a:spcBef>
              <a:spcAft>
                <a:spcPts val="0"/>
              </a:spcAft>
              <a:buFontTx/>
              <a:buChar char="-"/>
            </a:pPr>
            <a:r>
              <a:rPr lang="en-US" sz="2800" b="1" smtClean="0">
                <a:solidFill>
                  <a:srgbClr val="002060"/>
                </a:solidFill>
                <a:ea typeface="Calibri"/>
              </a:rPr>
              <a:t>+ Trao trả tự do cho lãnh tụ ANC Nen-xơn Man-đê-la sau 27 năm cầm tù.</a:t>
            </a:r>
          </a:p>
          <a:p>
            <a:pPr algn="just">
              <a:lnSpc>
                <a:spcPct val="120000"/>
              </a:lnSpc>
              <a:spcBef>
                <a:spcPts val="600"/>
              </a:spcBef>
              <a:spcAft>
                <a:spcPts val="0"/>
              </a:spcAft>
            </a:pPr>
            <a:r>
              <a:rPr lang="en-US" sz="2800" b="1" smtClean="0">
                <a:solidFill>
                  <a:srgbClr val="002060"/>
                </a:solidFill>
                <a:ea typeface="Calibri"/>
              </a:rPr>
              <a:t>+ Tháng 4/1994: Nen-xơn Man-đê la được bầu là tổng thống CH Nam Phi.</a:t>
            </a:r>
          </a:p>
          <a:p>
            <a:pPr algn="just">
              <a:lnSpc>
                <a:spcPct val="120000"/>
              </a:lnSpc>
              <a:spcBef>
                <a:spcPts val="600"/>
              </a:spcBef>
              <a:spcAft>
                <a:spcPts val="0"/>
              </a:spcAft>
            </a:pPr>
            <a:r>
              <a:rPr lang="en-US" sz="2800" b="1" smtClean="0">
                <a:solidFill>
                  <a:srgbClr val="002060"/>
                </a:solidFill>
                <a:ea typeface="Calibri"/>
              </a:rPr>
              <a:t>+ Tháng 5/1994, Nen-xơn Man-đê-la nhậm chức; Ông là tổng thống da đen đầu tiên trong lịch sử nước này.</a:t>
            </a: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TS\Desktop\GADT ĐL7 (KNTTCS, kì 1)\1988(1).jpg"/>
          <p:cNvPicPr>
            <a:picLocks noChangeAspect="1" noChangeArrowheads="1"/>
          </p:cNvPicPr>
          <p:nvPr/>
        </p:nvPicPr>
        <p:blipFill>
          <a:blip r:embed="rId2"/>
          <a:srcRect/>
          <a:stretch>
            <a:fillRect/>
          </a:stretch>
        </p:blipFill>
        <p:spPr bwMode="auto">
          <a:xfrm>
            <a:off x="47298" y="70069"/>
            <a:ext cx="5980386" cy="33668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TextBox 11"/>
          <p:cNvSpPr txBox="1"/>
          <p:nvPr/>
        </p:nvSpPr>
        <p:spPr>
          <a:xfrm>
            <a:off x="0" y="2981270"/>
            <a:ext cx="6006662"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latin typeface="Calibri" pitchFamily="34" charset="0"/>
                <a:cs typeface="Calibri" pitchFamily="34" charset="0"/>
              </a:rPr>
              <a:t>Biểu tình đòi</a:t>
            </a:r>
            <a:r>
              <a:rPr lang="vi-VN" sz="2000" b="1" smtClean="0">
                <a:solidFill>
                  <a:srgbClr val="0000FF"/>
                </a:solidFill>
                <a:latin typeface="Calibri" pitchFamily="34" charset="0"/>
                <a:cs typeface="Calibri" pitchFamily="34" charset="0"/>
              </a:rPr>
              <a:t> trả tự do cho Nelson Mandela năm 1988</a:t>
            </a:r>
            <a:endParaRPr lang="en-US" sz="2000" b="1">
              <a:solidFill>
                <a:srgbClr val="0000FF"/>
              </a:solidFill>
              <a:latin typeface="Calibri" pitchFamily="34" charset="0"/>
              <a:cs typeface="Calibri" pitchFamily="34" charset="0"/>
            </a:endParaRPr>
          </a:p>
        </p:txBody>
      </p:sp>
      <p:pic>
        <p:nvPicPr>
          <p:cNvPr id="2051" name="Picture 3" descr="C:\Users\PTS\Desktop\GADT ĐL7 (KNTTCS, kì 1)\nham chuc.jpg"/>
          <p:cNvPicPr>
            <a:picLocks noChangeAspect="1" noChangeArrowheads="1"/>
          </p:cNvPicPr>
          <p:nvPr/>
        </p:nvPicPr>
        <p:blipFill>
          <a:blip r:embed="rId3"/>
          <a:srcRect/>
          <a:stretch>
            <a:fillRect/>
          </a:stretch>
        </p:blipFill>
        <p:spPr bwMode="auto">
          <a:xfrm>
            <a:off x="6227379" y="3626068"/>
            <a:ext cx="5917323" cy="32319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TextBox 13"/>
          <p:cNvSpPr txBox="1"/>
          <p:nvPr/>
        </p:nvSpPr>
        <p:spPr>
          <a:xfrm>
            <a:off x="6279931" y="6339306"/>
            <a:ext cx="5912069" cy="400110"/>
          </a:xfrm>
          <a:prstGeom prst="rect">
            <a:avLst/>
          </a:prstGeom>
          <a:solidFill>
            <a:schemeClr val="bg1"/>
          </a:solidFill>
          <a:ln>
            <a:solidFill>
              <a:srgbClr val="0000FF"/>
            </a:solidFill>
          </a:ln>
        </p:spPr>
        <p:txBody>
          <a:bodyPr wrap="square" rtlCol="0">
            <a:spAutoFit/>
          </a:bodyPr>
          <a:lstStyle/>
          <a:p>
            <a:pPr algn="ctr"/>
            <a:r>
              <a:rPr lang="vi-VN" sz="2000" b="1" smtClean="0">
                <a:solidFill>
                  <a:srgbClr val="0000FF"/>
                </a:solidFill>
                <a:latin typeface="Calibri" pitchFamily="34" charset="0"/>
                <a:cs typeface="Calibri" pitchFamily="34" charset="0"/>
              </a:rPr>
              <a:t>Ông Nelson Mandela trong lễ nhậm chức năm 1994.</a:t>
            </a:r>
            <a:endParaRPr lang="en-US" sz="2000" b="1">
              <a:solidFill>
                <a:srgbClr val="0000FF"/>
              </a:solidFill>
              <a:latin typeface="Calibri" pitchFamily="34" charset="0"/>
              <a:cs typeface="Calibri" pitchFamily="34" charset="0"/>
            </a:endParaRPr>
          </a:p>
        </p:txBody>
      </p:sp>
      <p:pic>
        <p:nvPicPr>
          <p:cNvPr id="2052" name="Picture 4" descr="C:\Users\PTS\Desktop\GADT ĐL7 (KNTTCS, kì 1)\1386300887-5.jpg"/>
          <p:cNvPicPr>
            <a:picLocks noChangeAspect="1" noChangeArrowheads="1"/>
          </p:cNvPicPr>
          <p:nvPr/>
        </p:nvPicPr>
        <p:blipFill>
          <a:blip r:embed="rId4"/>
          <a:srcRect/>
          <a:stretch>
            <a:fillRect/>
          </a:stretch>
        </p:blipFill>
        <p:spPr bwMode="auto">
          <a:xfrm>
            <a:off x="15766" y="3547241"/>
            <a:ext cx="6085490" cy="33107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3" name="Picture 5" descr="C:\Users\PTS\Desktop\GADT ĐL7 (KNTTCS, kì 1)\1386293149-12.jpg"/>
          <p:cNvPicPr>
            <a:picLocks noChangeAspect="1" noChangeArrowheads="1"/>
          </p:cNvPicPr>
          <p:nvPr/>
        </p:nvPicPr>
        <p:blipFill>
          <a:blip r:embed="rId5"/>
          <a:srcRect/>
          <a:stretch>
            <a:fillRect/>
          </a:stretch>
        </p:blipFill>
        <p:spPr bwMode="auto">
          <a:xfrm>
            <a:off x="6148549" y="63064"/>
            <a:ext cx="5964621" cy="34053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 name="TextBox 16"/>
          <p:cNvSpPr txBox="1"/>
          <p:nvPr/>
        </p:nvSpPr>
        <p:spPr>
          <a:xfrm>
            <a:off x="-1" y="6353533"/>
            <a:ext cx="6243145"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latin typeface="Calibri" pitchFamily="34" charset="0"/>
                <a:cs typeface="Calibri" pitchFamily="34" charset="0"/>
              </a:rPr>
              <a:t>N</a:t>
            </a:r>
            <a:r>
              <a:rPr lang="vi-VN" sz="2000" b="1" smtClean="0">
                <a:solidFill>
                  <a:srgbClr val="0000FF"/>
                </a:solidFill>
                <a:latin typeface="Calibri" pitchFamily="34" charset="0"/>
                <a:cs typeface="Calibri" pitchFamily="34" charset="0"/>
              </a:rPr>
              <a:t>hà tù nơi giam giữ Mandela ở đảo Robben, Cape Town</a:t>
            </a:r>
            <a:endParaRPr lang="en-US" sz="2000" b="1">
              <a:solidFill>
                <a:srgbClr val="0000FF"/>
              </a:solidFill>
              <a:latin typeface="Calibri" pitchFamily="34" charset="0"/>
              <a:cs typeface="Calibri" pitchFamily="34" charset="0"/>
            </a:endParaRPr>
          </a:p>
        </p:txBody>
      </p:sp>
      <p:sp>
        <p:nvSpPr>
          <p:cNvPr id="18" name="TextBox 17"/>
          <p:cNvSpPr txBox="1"/>
          <p:nvPr/>
        </p:nvSpPr>
        <p:spPr>
          <a:xfrm>
            <a:off x="6274675" y="3011230"/>
            <a:ext cx="5707118" cy="400110"/>
          </a:xfrm>
          <a:prstGeom prst="rect">
            <a:avLst/>
          </a:prstGeom>
          <a:solidFill>
            <a:schemeClr val="bg1"/>
          </a:solidFill>
          <a:ln>
            <a:solidFill>
              <a:srgbClr val="0000FF"/>
            </a:solidFill>
          </a:ln>
        </p:spPr>
        <p:txBody>
          <a:bodyPr wrap="square" rtlCol="0">
            <a:spAutoFit/>
          </a:bodyPr>
          <a:lstStyle/>
          <a:p>
            <a:pPr algn="ctr"/>
            <a:r>
              <a:rPr lang="en-US" sz="2000" b="1" smtClean="0">
                <a:solidFill>
                  <a:srgbClr val="0000FF"/>
                </a:solidFill>
                <a:latin typeface="Calibri" pitchFamily="34" charset="0"/>
                <a:cs typeface="Calibri" pitchFamily="34" charset="0"/>
              </a:rPr>
              <a:t>X</a:t>
            </a:r>
            <a:r>
              <a:rPr lang="vi-VN" sz="2000" b="1" smtClean="0">
                <a:solidFill>
                  <a:srgbClr val="0000FF"/>
                </a:solidFill>
                <a:latin typeface="Calibri" pitchFamily="34" charset="0"/>
                <a:cs typeface="Calibri" pitchFamily="34" charset="0"/>
              </a:rPr>
              <a:t>ếp hàng bỏ phiếu ở Soweto ngày 27/4/1994.</a:t>
            </a:r>
            <a:endParaRPr lang="en-US" sz="2000" b="1">
              <a:solidFill>
                <a:srgbClr val="0000FF"/>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par>
                                <p:cTn id="15" presetID="29"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1000" fill="hold"/>
                                        <p:tgtEl>
                                          <p:spTgt spid="2051"/>
                                        </p:tgtEl>
                                        <p:attrNameLst>
                                          <p:attrName>ppt_x</p:attrName>
                                        </p:attrNameLst>
                                      </p:cBhvr>
                                      <p:tavLst>
                                        <p:tav tm="0">
                                          <p:val>
                                            <p:strVal val="#ppt_x-.2"/>
                                          </p:val>
                                        </p:tav>
                                        <p:tav tm="100000">
                                          <p:val>
                                            <p:strVal val="#ppt_x"/>
                                          </p:val>
                                        </p:tav>
                                      </p:tavLst>
                                    </p:anim>
                                    <p:anim calcmode="lin" valueType="num">
                                      <p:cBhvr>
                                        <p:cTn id="18"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05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ppt_x</p:attrName>
                                        </p:attrNameLst>
                                      </p:cBhvr>
                                      <p:tavLst>
                                        <p:tav tm="0">
                                          <p:val>
                                            <p:strVal val="#ppt_x-.2"/>
                                          </p:val>
                                        </p:tav>
                                        <p:tav tm="100000">
                                          <p:val>
                                            <p:strVal val="#ppt_x"/>
                                          </p:val>
                                        </p:tav>
                                      </p:tavLst>
                                    </p:anim>
                                    <p:anim calcmode="lin" valueType="num">
                                      <p:cBhvr>
                                        <p:cTn id="2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4"/>
                                        </p:tgtEl>
                                      </p:cBhvr>
                                    </p:animEffect>
                                  </p:childTnLst>
                                </p:cTn>
                              </p:par>
                              <p:par>
                                <p:cTn id="25" presetID="29"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ppt_x</p:attrName>
                                        </p:attrNameLst>
                                      </p:cBhvr>
                                      <p:tavLst>
                                        <p:tav tm="0">
                                          <p:val>
                                            <p:strVal val="#ppt_x-.2"/>
                                          </p:val>
                                        </p:tav>
                                        <p:tav tm="100000">
                                          <p:val>
                                            <p:strVal val="#ppt_x"/>
                                          </p:val>
                                        </p:tav>
                                      </p:tavLst>
                                    </p:anim>
                                    <p:anim calcmode="lin" valueType="num">
                                      <p:cBhvr>
                                        <p:cTn id="28"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052"/>
                                        </p:tgtEl>
                                      </p:cBhvr>
                                    </p:animEffect>
                                  </p:childTnLst>
                                </p:cTn>
                              </p:par>
                              <p:par>
                                <p:cTn id="30" presetID="29" presetClass="entr" presetSubtype="0" fill="hold" nodeType="withEffect">
                                  <p:stCondLst>
                                    <p:cond delay="0"/>
                                  </p:stCondLst>
                                  <p:childTnLst>
                                    <p:set>
                                      <p:cBhvr>
                                        <p:cTn id="31" dur="1" fill="hold">
                                          <p:stCondLst>
                                            <p:cond delay="0"/>
                                          </p:stCondLst>
                                        </p:cTn>
                                        <p:tgtEl>
                                          <p:spTgt spid="2053"/>
                                        </p:tgtEl>
                                        <p:attrNameLst>
                                          <p:attrName>style.visibility</p:attrName>
                                        </p:attrNameLst>
                                      </p:cBhvr>
                                      <p:to>
                                        <p:strVal val="visible"/>
                                      </p:to>
                                    </p:set>
                                    <p:anim calcmode="lin" valueType="num">
                                      <p:cBhvr>
                                        <p:cTn id="32" dur="1000" fill="hold"/>
                                        <p:tgtEl>
                                          <p:spTgt spid="2053"/>
                                        </p:tgtEl>
                                        <p:attrNameLst>
                                          <p:attrName>ppt_x</p:attrName>
                                        </p:attrNameLst>
                                      </p:cBhvr>
                                      <p:tavLst>
                                        <p:tav tm="0">
                                          <p:val>
                                            <p:strVal val="#ppt_x-.2"/>
                                          </p:val>
                                        </p:tav>
                                        <p:tav tm="100000">
                                          <p:val>
                                            <p:strVal val="#ppt_x"/>
                                          </p:val>
                                        </p:tav>
                                      </p:tavLst>
                                    </p:anim>
                                    <p:anim calcmode="lin" valueType="num">
                                      <p:cBhvr>
                                        <p:cTn id="33"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053"/>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ppt_x</p:attrName>
                                        </p:attrNameLst>
                                      </p:cBhvr>
                                      <p:tavLst>
                                        <p:tav tm="0">
                                          <p:val>
                                            <p:strVal val="#ppt_x-.2"/>
                                          </p:val>
                                        </p:tav>
                                        <p:tav tm="100000">
                                          <p:val>
                                            <p:strVal val="#ppt_x"/>
                                          </p:val>
                                        </p:tav>
                                      </p:tavLst>
                                    </p:anim>
                                    <p:anim calcmode="lin" valueType="num">
                                      <p:cBhvr>
                                        <p:cTn id="3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ppt_x</p:attrName>
                                        </p:attrNameLst>
                                      </p:cBhvr>
                                      <p:tavLst>
                                        <p:tav tm="0">
                                          <p:val>
                                            <p:strVal val="#ppt_x-.2"/>
                                          </p:val>
                                        </p:tav>
                                        <p:tav tm="100000">
                                          <p:val>
                                            <p:strVal val="#ppt_x"/>
                                          </p:val>
                                        </p:tav>
                                      </p:tavLst>
                                    </p:anim>
                                    <p:anim calcmode="lin" valueType="num">
                                      <p:cBhvr>
                                        <p:cTn id="4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TÌM HIỂU KHÁI QUÁT CÔNG HOÀ NAM PHI</a:t>
            </a:r>
            <a:endParaRPr lang="en-US" sz="3000" b="1">
              <a:solidFill>
                <a:srgbClr val="007A37"/>
              </a:solidFill>
              <a:latin typeface="Arial" pitchFamily="34" charset="0"/>
              <a:cs typeface="Arial" pitchFamily="34" charset="0"/>
            </a:endParaRPr>
          </a:p>
        </p:txBody>
      </p:sp>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83779" y="1694679"/>
            <a:ext cx="11587655" cy="4613571"/>
          </a:xfrm>
          <a:prstGeom prst="rect">
            <a:avLst/>
          </a:prstGeom>
        </p:spPr>
        <p:txBody>
          <a:bodyPr wrap="square">
            <a:spAutoFit/>
          </a:bodyPr>
          <a:lstStyle/>
          <a:p>
            <a:pPr algn="just">
              <a:lnSpc>
                <a:spcPct val="120000"/>
              </a:lnSpc>
              <a:spcBef>
                <a:spcPts val="600"/>
              </a:spcBef>
              <a:spcAft>
                <a:spcPts val="0"/>
              </a:spcAft>
            </a:pPr>
            <a:r>
              <a:rPr lang="en-US" sz="2800" b="1" smtClean="0">
                <a:solidFill>
                  <a:srgbClr val="002060"/>
                </a:solidFill>
                <a:ea typeface="Calibri"/>
              </a:rPr>
              <a:t>- Kết quả:</a:t>
            </a:r>
          </a:p>
          <a:p>
            <a:pPr algn="just">
              <a:lnSpc>
                <a:spcPct val="120000"/>
              </a:lnSpc>
              <a:spcBef>
                <a:spcPts val="600"/>
              </a:spcBef>
              <a:spcAft>
                <a:spcPts val="0"/>
              </a:spcAft>
            </a:pPr>
            <a:r>
              <a:rPr lang="en-US" sz="2800" b="1" smtClean="0">
                <a:solidFill>
                  <a:srgbClr val="002060"/>
                </a:solidFill>
                <a:ea typeface="Calibri"/>
              </a:rPr>
              <a:t>+ Chế độ phân biệt chủng tộc đã sụp đổ ở Công hòa Nam Phi sau hơn 3 thế kỉ tồn tại.</a:t>
            </a:r>
          </a:p>
          <a:p>
            <a:pPr algn="just">
              <a:lnSpc>
                <a:spcPct val="120000"/>
              </a:lnSpc>
              <a:spcBef>
                <a:spcPts val="600"/>
              </a:spcBef>
              <a:spcAft>
                <a:spcPts val="0"/>
              </a:spcAft>
            </a:pPr>
            <a:r>
              <a:rPr lang="en-US" sz="2800" b="1" smtClean="0">
                <a:solidFill>
                  <a:srgbClr val="002060"/>
                </a:solidFill>
                <a:ea typeface="Calibri"/>
              </a:rPr>
              <a:t>+ Lần đầu tiên, người da đen lên nắm chính quyền.</a:t>
            </a:r>
          </a:p>
          <a:p>
            <a:pPr algn="just">
              <a:lnSpc>
                <a:spcPct val="120000"/>
              </a:lnSpc>
              <a:spcBef>
                <a:spcPts val="600"/>
              </a:spcBef>
              <a:spcAft>
                <a:spcPts val="0"/>
              </a:spcAft>
            </a:pPr>
            <a:r>
              <a:rPr lang="en-US" sz="2800" b="1" smtClean="0">
                <a:solidFill>
                  <a:srgbClr val="002060"/>
                </a:solidFill>
                <a:ea typeface="Calibri"/>
              </a:rPr>
              <a:t>- Ý nghĩa:</a:t>
            </a:r>
          </a:p>
          <a:p>
            <a:pPr algn="just">
              <a:lnSpc>
                <a:spcPct val="120000"/>
              </a:lnSpc>
              <a:spcBef>
                <a:spcPts val="600"/>
              </a:spcBef>
              <a:spcAft>
                <a:spcPts val="0"/>
              </a:spcAft>
            </a:pPr>
            <a:r>
              <a:rPr lang="en-US" sz="2800" b="1" smtClean="0">
                <a:solidFill>
                  <a:srgbClr val="002060"/>
                </a:solidFill>
                <a:ea typeface="Calibri"/>
              </a:rPr>
              <a:t>+ Sự thắng lợi của cuộc đấu tranh này đã đưa đất nước Nam Phi bước sang 1 thời kì mới, thời kì của độc lập, tự do...</a:t>
            </a:r>
          </a:p>
          <a:p>
            <a:pPr algn="just">
              <a:lnSpc>
                <a:spcPct val="120000"/>
              </a:lnSpc>
              <a:spcBef>
                <a:spcPts val="600"/>
              </a:spcBef>
              <a:spcAft>
                <a:spcPts val="0"/>
              </a:spcAft>
              <a:tabLst>
                <a:tab pos="6400800" algn="l"/>
              </a:tabLst>
            </a:pPr>
            <a:r>
              <a:rPr lang="en-US" sz="2800" b="1" smtClean="0">
                <a:solidFill>
                  <a:srgbClr val="002060"/>
                </a:solidFill>
                <a:ea typeface="Calibri"/>
              </a:rPr>
              <a:t>+ Cổ vũ phong trào đấu tranh nhân quyền của nhân dân thế giới.</a:t>
            </a:r>
            <a:endParaRPr lang="en-US" sz="2800" b="1">
              <a:solidFill>
                <a:srgbClr val="002060"/>
              </a:solidFill>
              <a:ea typeface="Calibri"/>
            </a:endParaRPr>
          </a:p>
        </p:txBody>
      </p:sp>
      <p:sp>
        <p:nvSpPr>
          <p:cNvPr id="7" name="Rectangle 6"/>
          <p:cNvSpPr/>
          <p:nvPr/>
        </p:nvSpPr>
        <p:spPr>
          <a:xfrm>
            <a:off x="160764" y="760277"/>
            <a:ext cx="11694905" cy="1077216"/>
          </a:xfrm>
          <a:prstGeom prst="rect">
            <a:avLst/>
          </a:prstGeom>
        </p:spPr>
        <p:txBody>
          <a:bodyPr wrap="square" lIns="91438" tIns="45719" rIns="91438" bIns="45719">
            <a:spAutoFit/>
          </a:bodyPr>
          <a:lstStyle/>
          <a:p>
            <a:pPr algn="just"/>
            <a:r>
              <a:rPr lang="en-US" sz="2900" b="1" u="sng" smtClean="0">
                <a:solidFill>
                  <a:srgbClr val="002060"/>
                </a:solidFill>
                <a:cs typeface="Arial" pitchFamily="34" charset="0"/>
              </a:rPr>
              <a:t>4. Trình bày báo cáo </a:t>
            </a:r>
            <a:r>
              <a:rPr lang="pt-BR" sz="3200" b="1" u="sng" smtClean="0">
                <a:solidFill>
                  <a:srgbClr val="002060"/>
                </a:solidFill>
                <a:ea typeface="Calibri"/>
              </a:rPr>
              <a:t>chế độ phân biệt chủng tộc A-pác-thai ở Cộng hoà Nam Phi.</a:t>
            </a:r>
            <a:endParaRPr lang="en-US" sz="3200" b="1" u="sng" smtClean="0">
              <a:solidFill>
                <a:srgbClr val="002060"/>
              </a:solidFill>
              <a:ea typeface="Calibri"/>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ài 12, chế đô Apacthai.mp4">
            <a:hlinkClick r:id="" action="ppaction://media"/>
          </p:cNvPr>
          <p:cNvPicPr>
            <a:picLocks noRot="1" noChangeAspect="1"/>
          </p:cNvPicPr>
          <p:nvPr>
            <a:videoFile r:link="rId1"/>
          </p:nvPr>
        </p:nvPicPr>
        <p:blipFill>
          <a:blip r:embed="rId3"/>
          <a:stretch>
            <a:fillRect/>
          </a:stretch>
        </p:blipFill>
        <p:spPr>
          <a:xfrm>
            <a:off x="0" y="-19706"/>
            <a:ext cx="12192000" cy="69407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159270"/>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b="1" smtClean="0">
                <a:solidFill>
                  <a:schemeClr val="bg1"/>
                </a:solidFill>
              </a:rPr>
              <a:t>Câu 1. Bãi biển Kếp-tao thuộc quốc gia nào?</a:t>
            </a:r>
            <a:endParaRPr lang="en-US" sz="4000" b="1">
              <a:solidFill>
                <a:schemeClr val="bg1"/>
              </a:solidFill>
            </a:endParaRPr>
          </a:p>
        </p:txBody>
      </p:sp>
      <p:sp>
        <p:nvSpPr>
          <p:cNvPr id="50" name="Snip Diagonal Corner Rectangle 49"/>
          <p:cNvSpPr/>
          <p:nvPr/>
        </p:nvSpPr>
        <p:spPr>
          <a:xfrm>
            <a:off x="2458995" y="3496971"/>
            <a:ext cx="6252519" cy="1087394"/>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bg1"/>
                </a:solidFill>
              </a:rPr>
              <a:t>Đáp </a:t>
            </a:r>
            <a:r>
              <a:rPr lang="en-US" sz="3500" b="1" smtClean="0">
                <a:solidFill>
                  <a:schemeClr val="bg1"/>
                </a:solidFill>
              </a:rPr>
              <a:t>án: Cộng hoà Nam Phi</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9600" y="5657850"/>
            <a:ext cx="2762250" cy="1200150"/>
          </a:xfrm>
          <a:prstGeom prst="rect">
            <a:avLst/>
          </a:prstGeom>
        </p:spPr>
      </p:pic>
    </p:spTree>
    <p:extLst>
      <p:ext uri="{BB962C8B-B14F-4D97-AF65-F5344CB8AC3E}">
        <p14:creationId xmlns:p14="http://schemas.microsoft.com/office/powerpoint/2010/main" xmlns=""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TÌM HIỂU KHÁI QUÁT CÔNG HOÀ NAM PHI</a:t>
            </a:r>
            <a:endParaRPr lang="en-US" sz="3000" b="1">
              <a:solidFill>
                <a:srgbClr val="007A37"/>
              </a:solidFill>
              <a:latin typeface="Arial" pitchFamily="34" charset="0"/>
              <a:cs typeface="Arial" pitchFamily="34" charset="0"/>
            </a:endParaRPr>
          </a:p>
        </p:txBody>
      </p:sp>
      <p:cxnSp>
        <p:nvCxnSpPr>
          <p:cNvPr id="16" name="Straight Connector 15">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62133" y="2104290"/>
            <a:ext cx="2510885" cy="3413760"/>
          </a:xfrm>
          <a:prstGeom prst="ellipse">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21818" tIns="60909" rIns="121818" bIns="60909" rtlCol="0" anchor="ctr"/>
          <a:lstStyle/>
          <a:p>
            <a:pPr algn="ctr"/>
            <a:r>
              <a:rPr lang="en-US" sz="4700" b="1" dirty="0" smtClean="0">
                <a:latin typeface="Times New Roman" pitchFamily="18" charset="0"/>
                <a:cs typeface="Times New Roman" pitchFamily="18" charset="0"/>
              </a:rPr>
              <a:t>VỀ NHÀ</a:t>
            </a:r>
            <a:endParaRPr lang="en-US" sz="4700" b="1" dirty="0">
              <a:latin typeface="Times New Roman" pitchFamily="18" charset="0"/>
              <a:cs typeface="Times New Roman" pitchFamily="18" charset="0"/>
            </a:endParaRPr>
          </a:p>
        </p:txBody>
      </p:sp>
      <p:sp>
        <p:nvSpPr>
          <p:cNvPr id="9" name="Block Arc 8"/>
          <p:cNvSpPr/>
          <p:nvPr/>
        </p:nvSpPr>
        <p:spPr>
          <a:xfrm>
            <a:off x="-3799694" y="153069"/>
            <a:ext cx="7290339"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3073031" y="1634146"/>
            <a:ext cx="8406247"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00B05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493" tIns="94748" rIns="94748" bIns="94748" numCol="1" spcCol="3388" anchor="ctr" anchorCtr="0">
            <a:noAutofit/>
          </a:bodyPr>
          <a:lstStyle/>
          <a:p>
            <a:pPr algn="just" defTabSz="1657953">
              <a:spcBef>
                <a:spcPct val="0"/>
              </a:spcBef>
            </a:pPr>
            <a:r>
              <a:rPr lang="en-US" sz="3500" b="1" dirty="0">
                <a:solidFill>
                  <a:schemeClr val="bg1"/>
                </a:solidFill>
                <a:cs typeface="Times New Roman" pitchFamily="18" charset="0"/>
              </a:rPr>
              <a:t>Xem </a:t>
            </a:r>
            <a:r>
              <a:rPr lang="en-US" sz="3500" b="1" dirty="0" smtClean="0">
                <a:solidFill>
                  <a:schemeClr val="bg1"/>
                </a:solidFill>
                <a:cs typeface="Times New Roman" pitchFamily="18" charset="0"/>
              </a:rPr>
              <a:t>lại nội dung, hình thức </a:t>
            </a:r>
            <a:r>
              <a:rPr lang="en-US" sz="3500" b="1" dirty="0">
                <a:solidFill>
                  <a:schemeClr val="bg1"/>
                </a:solidFill>
                <a:cs typeface="Times New Roman" pitchFamily="18" charset="0"/>
              </a:rPr>
              <a:t>bài </a:t>
            </a:r>
            <a:r>
              <a:rPr lang="en-US" sz="3500" b="1" dirty="0" smtClean="0">
                <a:solidFill>
                  <a:schemeClr val="bg1"/>
                </a:solidFill>
                <a:cs typeface="Times New Roman" pitchFamily="18" charset="0"/>
              </a:rPr>
              <a:t>thực hành</a:t>
            </a:r>
            <a:endParaRPr lang="en-US" sz="3500" b="1" dirty="0">
              <a:solidFill>
                <a:schemeClr val="bg1"/>
              </a:solidFill>
              <a:cs typeface="Times New Roman" pitchFamily="18" charset="0"/>
            </a:endParaRPr>
          </a:p>
        </p:txBody>
      </p:sp>
      <p:sp>
        <p:nvSpPr>
          <p:cNvPr id="11" name="Oval 10"/>
          <p:cNvSpPr/>
          <p:nvPr/>
        </p:nvSpPr>
        <p:spPr>
          <a:xfrm>
            <a:off x="2396324" y="1498678"/>
            <a:ext cx="1353413" cy="1354667"/>
          </a:xfrm>
          <a:prstGeom prst="ellipse">
            <a:avLst/>
          </a:prstGeom>
          <a:solidFill>
            <a:srgbClr val="00B050"/>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18" tIns="60909" rIns="121818" bIns="60909"/>
          <a:lstStyle/>
          <a:p>
            <a:pPr algn="ctr">
              <a:spcBef>
                <a:spcPts val="799"/>
              </a:spcBef>
            </a:pPr>
            <a:r>
              <a:rPr lang="en-US" sz="5300" b="1">
                <a:solidFill>
                  <a:schemeClr val="bg1"/>
                </a:solidFill>
                <a:latin typeface="Times New Roman" pitchFamily="18" charset="0"/>
                <a:cs typeface="Times New Roman" pitchFamily="18" charset="0"/>
              </a:rPr>
              <a:t>1</a:t>
            </a:r>
          </a:p>
        </p:txBody>
      </p:sp>
      <p:sp>
        <p:nvSpPr>
          <p:cNvPr id="13" name="Freeform 12"/>
          <p:cNvSpPr/>
          <p:nvPr/>
        </p:nvSpPr>
        <p:spPr>
          <a:xfrm>
            <a:off x="3466602" y="3259745"/>
            <a:ext cx="8039453"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solidFill>
            <a:srgbClr val="FF000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493" tIns="94748" rIns="94748" bIns="94748" numCol="1" spcCol="3388" anchor="ctr" anchorCtr="0">
            <a:noAutofit/>
          </a:bodyPr>
          <a:lstStyle/>
          <a:p>
            <a:pPr algn="just" defTabSz="1657953">
              <a:lnSpc>
                <a:spcPct val="130000"/>
              </a:lnSpc>
              <a:spcBef>
                <a:spcPct val="0"/>
              </a:spcBef>
            </a:pPr>
            <a:r>
              <a:rPr lang="en-US" sz="3500" b="1" dirty="0">
                <a:solidFill>
                  <a:schemeClr val="bg1"/>
                </a:solidFill>
                <a:cs typeface="Times New Roman" pitchFamily="18" charset="0"/>
              </a:rPr>
              <a:t>Hoàn thành bài tập </a:t>
            </a:r>
            <a:r>
              <a:rPr lang="en-US" sz="3500" b="1" dirty="0" smtClean="0">
                <a:solidFill>
                  <a:schemeClr val="bg1"/>
                </a:solidFill>
                <a:cs typeface="Times New Roman" pitchFamily="18" charset="0"/>
              </a:rPr>
              <a:t>trong SBT</a:t>
            </a:r>
            <a:endParaRPr lang="en-US" sz="3500" b="1" dirty="0">
              <a:solidFill>
                <a:schemeClr val="bg1"/>
              </a:solidFill>
              <a:cs typeface="Times New Roman" pitchFamily="18" charset="0"/>
            </a:endParaRPr>
          </a:p>
        </p:txBody>
      </p:sp>
      <p:sp>
        <p:nvSpPr>
          <p:cNvPr id="14" name="Oval 13"/>
          <p:cNvSpPr/>
          <p:nvPr/>
        </p:nvSpPr>
        <p:spPr>
          <a:xfrm>
            <a:off x="2789897" y="3124275"/>
            <a:ext cx="1353413" cy="1354667"/>
          </a:xfrm>
          <a:prstGeom prst="ellipse">
            <a:avLst/>
          </a:prstGeom>
          <a:solidFill>
            <a:srgbClr val="FF0000"/>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18" tIns="60909" rIns="121818" bIns="60909"/>
          <a:lstStyle/>
          <a:p>
            <a:pPr algn="ctr"/>
            <a:r>
              <a:rPr lang="en-US" sz="5300" b="1">
                <a:solidFill>
                  <a:schemeClr val="bg1"/>
                </a:solidFill>
                <a:latin typeface="Times New Roman" pitchFamily="18" charset="0"/>
                <a:cs typeface="Times New Roman" pitchFamily="18" charset="0"/>
              </a:rPr>
              <a:t>2</a:t>
            </a:r>
          </a:p>
        </p:txBody>
      </p:sp>
      <p:sp>
        <p:nvSpPr>
          <p:cNvPr id="15" name="Freeform 14"/>
          <p:cNvSpPr/>
          <p:nvPr/>
        </p:nvSpPr>
        <p:spPr>
          <a:xfrm>
            <a:off x="3073031" y="4817611"/>
            <a:ext cx="8392375" cy="1320800"/>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00B0F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493" tIns="94748" rIns="94748" bIns="94748" numCol="1" spcCol="3388" anchor="ctr" anchorCtr="0">
            <a:noAutofit/>
          </a:bodyPr>
          <a:lstStyle/>
          <a:p>
            <a:pPr algn="just" defTabSz="1657953">
              <a:lnSpc>
                <a:spcPct val="130000"/>
              </a:lnSpc>
              <a:spcBef>
                <a:spcPct val="0"/>
              </a:spcBef>
            </a:pPr>
            <a:r>
              <a:rPr lang="en-US" sz="3500" b="1" dirty="0">
                <a:solidFill>
                  <a:schemeClr val="bg1"/>
                </a:solidFill>
                <a:cs typeface="Times New Roman" pitchFamily="18" charset="0"/>
              </a:rPr>
              <a:t>Chuẩn bị </a:t>
            </a:r>
            <a:r>
              <a:rPr lang="en-US" sz="3500" b="1" smtClean="0">
                <a:solidFill>
                  <a:schemeClr val="bg1"/>
                </a:solidFill>
                <a:cs typeface="Times New Roman" pitchFamily="18" charset="0"/>
              </a:rPr>
              <a:t>bài 13.</a:t>
            </a:r>
            <a:endParaRPr lang="en-US" sz="3500" b="1" dirty="0">
              <a:solidFill>
                <a:schemeClr val="bg1"/>
              </a:solidFill>
              <a:cs typeface="Times New Roman" pitchFamily="18" charset="0"/>
            </a:endParaRPr>
          </a:p>
        </p:txBody>
      </p:sp>
      <p:sp>
        <p:nvSpPr>
          <p:cNvPr id="17" name="Oval 16"/>
          <p:cNvSpPr/>
          <p:nvPr/>
        </p:nvSpPr>
        <p:spPr>
          <a:xfrm>
            <a:off x="2396324" y="4749877"/>
            <a:ext cx="1353413" cy="1354667"/>
          </a:xfrm>
          <a:prstGeom prst="ellipse">
            <a:avLst/>
          </a:prstGeom>
          <a:solidFill>
            <a:srgbClr val="3399FF"/>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18" tIns="60909" rIns="121818" bIns="60909"/>
          <a:lstStyle/>
          <a:p>
            <a:pPr algn="ctr"/>
            <a:r>
              <a:rPr lang="en-US" sz="5300" b="1" dirty="0" smtClean="0">
                <a:solidFill>
                  <a:schemeClr val="bg1"/>
                </a:solidFill>
                <a:latin typeface="Times New Roman" pitchFamily="18" charset="0"/>
                <a:cs typeface="Times New Roman" pitchFamily="18" charset="0"/>
              </a:rPr>
              <a:t>3</a:t>
            </a:r>
            <a:endParaRPr lang="en-US" sz="5300" b="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3">
            <a:extLst>
              <a:ext uri="{FF2B5EF4-FFF2-40B4-BE49-F238E27FC236}">
                <a16:creationId xmlns="" xmlns:a16="http://schemas.microsoft.com/office/drawing/2014/main" id="{070F9AC1-A134-4015-890E-BCE47C0E71BD}"/>
              </a:ext>
            </a:extLst>
          </p:cNvPr>
          <p:cNvCxnSpPr/>
          <p:nvPr/>
        </p:nvCxnSpPr>
        <p:spPr>
          <a:xfrm>
            <a:off x="1658104" y="2415261"/>
            <a:ext cx="9445781" cy="0"/>
          </a:xfrm>
          <a:prstGeom prst="line">
            <a:avLst/>
          </a:prstGeom>
          <a:noFill/>
          <a:ln w="6350" cap="flat" cmpd="sng" algn="ctr">
            <a:solidFill>
              <a:sysClr val="window" lastClr="FFFFFF">
                <a:lumMod val="75000"/>
              </a:sysClr>
            </a:solidFill>
            <a:prstDash val="solid"/>
            <a:miter lim="800000"/>
          </a:ln>
          <a:effectLst/>
        </p:spPr>
      </p:cxnSp>
      <p:cxnSp>
        <p:nvCxnSpPr>
          <p:cNvPr id="4" name="直接连接符 4">
            <a:extLst>
              <a:ext uri="{FF2B5EF4-FFF2-40B4-BE49-F238E27FC236}">
                <a16:creationId xmlns="" xmlns:a16="http://schemas.microsoft.com/office/drawing/2014/main" id="{58FA28A4-92B4-4719-B30A-C60BD62C75B6}"/>
              </a:ext>
            </a:extLst>
          </p:cNvPr>
          <p:cNvCxnSpPr/>
          <p:nvPr/>
        </p:nvCxnSpPr>
        <p:spPr>
          <a:xfrm>
            <a:off x="1658104" y="2472452"/>
            <a:ext cx="9445781" cy="0"/>
          </a:xfrm>
          <a:prstGeom prst="line">
            <a:avLst/>
          </a:prstGeom>
          <a:noFill/>
          <a:ln w="57150" cap="flat" cmpd="sng" algn="ctr">
            <a:solidFill>
              <a:sysClr val="window" lastClr="FFFFFF">
                <a:lumMod val="75000"/>
              </a:sysClr>
            </a:solidFill>
            <a:prstDash val="solid"/>
            <a:miter lim="800000"/>
          </a:ln>
          <a:effectLst/>
        </p:spPr>
      </p:cxnSp>
      <p:sp>
        <p:nvSpPr>
          <p:cNvPr id="5" name="矩形 69">
            <a:extLst>
              <a:ext uri="{FF2B5EF4-FFF2-40B4-BE49-F238E27FC236}">
                <a16:creationId xmlns="" xmlns:a16="http://schemas.microsoft.com/office/drawing/2014/main" id="{51DAC5B5-D1F2-4AF2-B9DE-7C9FD4DEC017}"/>
              </a:ext>
            </a:extLst>
          </p:cNvPr>
          <p:cNvSpPr/>
          <p:nvPr/>
        </p:nvSpPr>
        <p:spPr>
          <a:xfrm>
            <a:off x="1326878" y="2647132"/>
            <a:ext cx="10072913" cy="1856919"/>
          </a:xfrm>
          <a:prstGeom prst="rect">
            <a:avLst/>
          </a:prstGeom>
        </p:spPr>
        <p:txBody>
          <a:bodyPr wrap="square" lIns="91438" tIns="45719" rIns="91438" bIns="45719">
            <a:spAutoFit/>
          </a:bodyPr>
          <a:lstStyle/>
          <a:p>
            <a:pPr algn="ctr">
              <a:defRPr/>
            </a:pPr>
            <a:r>
              <a:rPr lang="en-US" altLang="zh-CN" sz="11500" b="1" smtClean="0">
                <a:solidFill>
                  <a:srgbClr val="2DB2A4"/>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rPr>
              <a:t>THANKYOU</a:t>
            </a:r>
            <a:endParaRPr lang="zh-CN" altLang="en-US" sz="11500" b="1" dirty="0">
              <a:solidFill>
                <a:srgbClr val="F77A08"/>
              </a:solidFill>
              <a:effectLst>
                <a:outerShdw blurRad="38100" dist="38100" dir="2700000" algn="tl">
                  <a:srgbClr val="000000">
                    <a:alpha val="43137"/>
                  </a:srgbClr>
                </a:outerShdw>
              </a:effectLst>
              <a:latin typeface="#9Slide03 HelveBold" panose="02040603050506020204" pitchFamily="18" charset="0"/>
              <a:ea typeface="微软雅黑" panose="020B0503020204020204" charset="-122"/>
              <a:sym typeface="微软雅黑" panose="020B0503020204020204" charset="-122"/>
            </a:endParaRPr>
          </a:p>
        </p:txBody>
      </p:sp>
      <p:cxnSp>
        <p:nvCxnSpPr>
          <p:cNvPr id="6" name="直接连接符 5">
            <a:extLst>
              <a:ext uri="{FF2B5EF4-FFF2-40B4-BE49-F238E27FC236}">
                <a16:creationId xmlns="" xmlns:a16="http://schemas.microsoft.com/office/drawing/2014/main" id="{CDE5F29A-6A3D-41AC-AA05-6D8A47A59ABE}"/>
              </a:ext>
            </a:extLst>
          </p:cNvPr>
          <p:cNvCxnSpPr/>
          <p:nvPr/>
        </p:nvCxnSpPr>
        <p:spPr>
          <a:xfrm>
            <a:off x="1640443" y="5005551"/>
            <a:ext cx="9445781" cy="0"/>
          </a:xfrm>
          <a:prstGeom prst="line">
            <a:avLst/>
          </a:prstGeom>
          <a:noFill/>
          <a:ln w="6350" cap="flat" cmpd="sng" algn="ctr">
            <a:solidFill>
              <a:sysClr val="window" lastClr="FFFFFF">
                <a:lumMod val="75000"/>
              </a:sysClr>
            </a:solidFill>
            <a:prstDash val="solid"/>
            <a:miter lim="800000"/>
          </a:ln>
          <a:effectLst/>
        </p:spPr>
      </p:cxnSp>
      <p:cxnSp>
        <p:nvCxnSpPr>
          <p:cNvPr id="7" name="直接连接符 6">
            <a:extLst>
              <a:ext uri="{FF2B5EF4-FFF2-40B4-BE49-F238E27FC236}">
                <a16:creationId xmlns="" xmlns:a16="http://schemas.microsoft.com/office/drawing/2014/main" id="{68015D8C-5956-4EA0-BDC2-63B80968E610}"/>
              </a:ext>
            </a:extLst>
          </p:cNvPr>
          <p:cNvCxnSpPr/>
          <p:nvPr/>
        </p:nvCxnSpPr>
        <p:spPr>
          <a:xfrm>
            <a:off x="1640443" y="5062739"/>
            <a:ext cx="9445781" cy="0"/>
          </a:xfrm>
          <a:prstGeom prst="line">
            <a:avLst/>
          </a:prstGeom>
          <a:noFill/>
          <a:ln w="57150" cap="flat" cmpd="sng" algn="ctr">
            <a:solidFill>
              <a:sysClr val="window" lastClr="FFFFFF">
                <a:lumMod val="75000"/>
              </a:sysClr>
            </a:solidFill>
            <a:prstDash val="solid"/>
            <a:miter lim="800000"/>
          </a:ln>
          <a:effectLst/>
        </p:spPr>
      </p:cxnSp>
      <p:grpSp>
        <p:nvGrpSpPr>
          <p:cNvPr id="2" name="组合 7">
            <a:extLst>
              <a:ext uri="{FF2B5EF4-FFF2-40B4-BE49-F238E27FC236}">
                <a16:creationId xmlns="" xmlns:a16="http://schemas.microsoft.com/office/drawing/2014/main" id="{8C4CF950-2111-4A2D-B821-8FCBB101C030}"/>
              </a:ext>
            </a:extLst>
          </p:cNvPr>
          <p:cNvGrpSpPr/>
          <p:nvPr/>
        </p:nvGrpSpPr>
        <p:grpSpPr>
          <a:xfrm>
            <a:off x="1658104" y="4807847"/>
            <a:ext cx="9413149" cy="338554"/>
            <a:chOff x="2992618" y="3469364"/>
            <a:chExt cx="6358413" cy="178980"/>
          </a:xfrm>
        </p:grpSpPr>
        <p:sp>
          <p:nvSpPr>
            <p:cNvPr id="9" name="矩形 8">
              <a:extLst>
                <a:ext uri="{FF2B5EF4-FFF2-40B4-BE49-F238E27FC236}">
                  <a16:creationId xmlns="" xmlns:a16="http://schemas.microsoft.com/office/drawing/2014/main" id="{4D582E20-C076-411F-B834-5DA32047A995}"/>
                </a:ext>
              </a:extLst>
            </p:cNvPr>
            <p:cNvSpPr>
              <a:spLocks noChangeArrowheads="1"/>
            </p:cNvSpPr>
            <p:nvPr/>
          </p:nvSpPr>
          <p:spPr bwMode="auto">
            <a:xfrm>
              <a:off x="3898035" y="3469364"/>
              <a:ext cx="4395930" cy="178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defRPr/>
              </a:pPr>
              <a:endParaRPr lang="zh-CN" altLang="en-US" sz="1600" kern="0" dirty="0">
                <a:solidFill>
                  <a:srgbClr val="00B050"/>
                </a:solidFill>
                <a:latin typeface="Impact MT Std" pitchFamily="34" charset="0"/>
              </a:endParaRPr>
            </a:p>
          </p:txBody>
        </p:sp>
        <p:cxnSp>
          <p:nvCxnSpPr>
            <p:cNvPr id="10" name="直接连接符 9">
              <a:extLst>
                <a:ext uri="{FF2B5EF4-FFF2-40B4-BE49-F238E27FC236}">
                  <a16:creationId xmlns="" xmlns:a16="http://schemas.microsoft.com/office/drawing/2014/main" id="{A26F6027-9197-455E-82BC-F17D342916F3}"/>
                </a:ext>
              </a:extLst>
            </p:cNvPr>
            <p:cNvCxnSpPr/>
            <p:nvPr/>
          </p:nvCxnSpPr>
          <p:spPr bwMode="auto">
            <a:xfrm>
              <a:off x="2992618" y="3609064"/>
              <a:ext cx="1769599" cy="0"/>
            </a:xfrm>
            <a:prstGeom prst="line">
              <a:avLst/>
            </a:prstGeom>
            <a:noFill/>
            <a:ln w="12700" cap="flat" cmpd="sng" algn="ctr">
              <a:solidFill>
                <a:sysClr val="window" lastClr="FFFFFF">
                  <a:lumMod val="75000"/>
                </a:sysClr>
              </a:solidFill>
              <a:prstDash val="solid"/>
            </a:ln>
            <a:effectLst/>
          </p:spPr>
        </p:cxnSp>
        <p:cxnSp>
          <p:nvCxnSpPr>
            <p:cNvPr id="11" name="直接连接符 10">
              <a:extLst>
                <a:ext uri="{FF2B5EF4-FFF2-40B4-BE49-F238E27FC236}">
                  <a16:creationId xmlns="" xmlns:a16="http://schemas.microsoft.com/office/drawing/2014/main" id="{C4DA958C-619A-4EDD-86E9-6AC60A3CC64B}"/>
                </a:ext>
              </a:extLst>
            </p:cNvPr>
            <p:cNvCxnSpPr/>
            <p:nvPr/>
          </p:nvCxnSpPr>
          <p:spPr bwMode="auto">
            <a:xfrm>
              <a:off x="7581433" y="3609064"/>
              <a:ext cx="1769598" cy="0"/>
            </a:xfrm>
            <a:prstGeom prst="line">
              <a:avLst/>
            </a:prstGeom>
            <a:noFill/>
            <a:ln w="12700" cap="flat" cmpd="sng" algn="ctr">
              <a:solidFill>
                <a:sysClr val="window" lastClr="FFFFFF">
                  <a:lumMod val="75000"/>
                </a:sysClr>
              </a:solidFill>
              <a:prstDash val="solid"/>
            </a:ln>
            <a:effectLst/>
          </p:spPr>
        </p:cxnSp>
      </p:grpSp>
      <p:grpSp>
        <p:nvGrpSpPr>
          <p:cNvPr id="8" name="组合 126">
            <a:extLst>
              <a:ext uri="{FF2B5EF4-FFF2-40B4-BE49-F238E27FC236}">
                <a16:creationId xmlns="" xmlns:a16="http://schemas.microsoft.com/office/drawing/2014/main" id="{3FF08DA2-E210-4732-9C41-8FF48024E0C0}"/>
              </a:ext>
            </a:extLst>
          </p:cNvPr>
          <p:cNvGrpSpPr/>
          <p:nvPr/>
        </p:nvGrpSpPr>
        <p:grpSpPr>
          <a:xfrm>
            <a:off x="9121739" y="367999"/>
            <a:ext cx="769231" cy="895773"/>
            <a:chOff x="4570413" y="1616075"/>
            <a:chExt cx="3059113" cy="3562350"/>
          </a:xfrm>
        </p:grpSpPr>
        <p:sp>
          <p:nvSpPr>
            <p:cNvPr id="22" name="Freeform 89">
              <a:extLst>
                <a:ext uri="{FF2B5EF4-FFF2-40B4-BE49-F238E27FC236}">
                  <a16:creationId xmlns="" xmlns:a16="http://schemas.microsoft.com/office/drawing/2014/main" id="{FDB401E1-98FD-4952-95F1-82E8CEF10B9A}"/>
                </a:ext>
              </a:extLst>
            </p:cNvPr>
            <p:cNvSpPr/>
            <p:nvPr/>
          </p:nvSpPr>
          <p:spPr bwMode="auto">
            <a:xfrm>
              <a:off x="4570413" y="1616075"/>
              <a:ext cx="1530350" cy="2957513"/>
            </a:xfrm>
            <a:custGeom>
              <a:avLst/>
              <a:gdLst>
                <a:gd name="T0" fmla="*/ 360 w 360"/>
                <a:gd name="T1" fmla="*/ 14 h 695"/>
                <a:gd name="T2" fmla="*/ 360 w 360"/>
                <a:gd name="T3" fmla="*/ 14 h 695"/>
                <a:gd name="T4" fmla="*/ 37 w 360"/>
                <a:gd name="T5" fmla="*/ 243 h 695"/>
                <a:gd name="T6" fmla="*/ 266 w 360"/>
                <a:gd name="T7" fmla="*/ 670 h 695"/>
                <a:gd name="T8" fmla="*/ 280 w 360"/>
                <a:gd name="T9" fmla="*/ 686 h 695"/>
                <a:gd name="T10" fmla="*/ 289 w 360"/>
                <a:gd name="T11" fmla="*/ 695 h 695"/>
                <a:gd name="T12" fmla="*/ 340 w 360"/>
                <a:gd name="T13" fmla="*/ 695 h 695"/>
                <a:gd name="T14" fmla="*/ 360 w 360"/>
                <a:gd name="T15" fmla="*/ 14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0" h="695">
                  <a:moveTo>
                    <a:pt x="360" y="14"/>
                  </a:moveTo>
                  <a:cubicBezTo>
                    <a:pt x="360" y="14"/>
                    <a:pt x="360" y="14"/>
                    <a:pt x="360" y="14"/>
                  </a:cubicBezTo>
                  <a:cubicBezTo>
                    <a:pt x="360" y="14"/>
                    <a:pt x="89" y="0"/>
                    <a:pt x="37" y="243"/>
                  </a:cubicBezTo>
                  <a:cubicBezTo>
                    <a:pt x="37" y="243"/>
                    <a:pt x="0" y="413"/>
                    <a:pt x="266" y="670"/>
                  </a:cubicBezTo>
                  <a:cubicBezTo>
                    <a:pt x="280" y="686"/>
                    <a:pt x="280" y="686"/>
                    <a:pt x="280" y="686"/>
                  </a:cubicBezTo>
                  <a:cubicBezTo>
                    <a:pt x="280" y="686"/>
                    <a:pt x="284" y="689"/>
                    <a:pt x="289" y="695"/>
                  </a:cubicBezTo>
                  <a:cubicBezTo>
                    <a:pt x="340" y="695"/>
                    <a:pt x="340" y="695"/>
                    <a:pt x="340" y="695"/>
                  </a:cubicBezTo>
                  <a:cubicBezTo>
                    <a:pt x="126" y="91"/>
                    <a:pt x="360" y="14"/>
                    <a:pt x="360" y="14"/>
                  </a:cubicBezTo>
                  <a:close/>
                </a:path>
              </a:pathLst>
            </a:custGeom>
            <a:solidFill>
              <a:srgbClr val="0094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3" name="Freeform 90">
              <a:extLst>
                <a:ext uri="{FF2B5EF4-FFF2-40B4-BE49-F238E27FC236}">
                  <a16:creationId xmlns="" xmlns:a16="http://schemas.microsoft.com/office/drawing/2014/main" id="{494AAFB9-2D52-448E-B63B-3CA06138873F}"/>
                </a:ext>
              </a:extLst>
            </p:cNvPr>
            <p:cNvSpPr/>
            <p:nvPr/>
          </p:nvSpPr>
          <p:spPr bwMode="auto">
            <a:xfrm>
              <a:off x="5105401" y="1674813"/>
              <a:ext cx="2120900" cy="2984500"/>
            </a:xfrm>
            <a:custGeom>
              <a:avLst/>
              <a:gdLst>
                <a:gd name="T0" fmla="*/ 234 w 499"/>
                <a:gd name="T1" fmla="*/ 0 h 701"/>
                <a:gd name="T2" fmla="*/ 234 w 499"/>
                <a:gd name="T3" fmla="*/ 0 h 701"/>
                <a:gd name="T4" fmla="*/ 234 w 499"/>
                <a:gd name="T5" fmla="*/ 0 h 701"/>
                <a:gd name="T6" fmla="*/ 214 w 499"/>
                <a:gd name="T7" fmla="*/ 681 h 701"/>
                <a:gd name="T8" fmla="*/ 163 w 499"/>
                <a:gd name="T9" fmla="*/ 681 h 701"/>
                <a:gd name="T10" fmla="*/ 172 w 499"/>
                <a:gd name="T11" fmla="*/ 701 h 701"/>
                <a:gd name="T12" fmla="*/ 208 w 499"/>
                <a:gd name="T13" fmla="*/ 701 h 701"/>
                <a:gd name="T14" fmla="*/ 234 w 499"/>
                <a:gd name="T15" fmla="*/ 701 h 701"/>
                <a:gd name="T16" fmla="*/ 296 w 499"/>
                <a:gd name="T17" fmla="*/ 701 h 701"/>
                <a:gd name="T18" fmla="*/ 305 w 499"/>
                <a:gd name="T19" fmla="*/ 681 h 701"/>
                <a:gd name="T20" fmla="*/ 269 w 499"/>
                <a:gd name="T21" fmla="*/ 681 h 701"/>
                <a:gd name="T22" fmla="*/ 234 w 499"/>
                <a:gd name="T2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9" h="701">
                  <a:moveTo>
                    <a:pt x="234" y="0"/>
                  </a:moveTo>
                  <a:cubicBezTo>
                    <a:pt x="234" y="0"/>
                    <a:pt x="234" y="0"/>
                    <a:pt x="234" y="0"/>
                  </a:cubicBezTo>
                  <a:cubicBezTo>
                    <a:pt x="234" y="0"/>
                    <a:pt x="234" y="0"/>
                    <a:pt x="234" y="0"/>
                  </a:cubicBezTo>
                  <a:cubicBezTo>
                    <a:pt x="234" y="0"/>
                    <a:pt x="0" y="77"/>
                    <a:pt x="214" y="681"/>
                  </a:cubicBezTo>
                  <a:cubicBezTo>
                    <a:pt x="163" y="681"/>
                    <a:pt x="163" y="681"/>
                    <a:pt x="163" y="681"/>
                  </a:cubicBezTo>
                  <a:cubicBezTo>
                    <a:pt x="167" y="686"/>
                    <a:pt x="171" y="693"/>
                    <a:pt x="172" y="701"/>
                  </a:cubicBezTo>
                  <a:cubicBezTo>
                    <a:pt x="208" y="701"/>
                    <a:pt x="208" y="701"/>
                    <a:pt x="208" y="701"/>
                  </a:cubicBezTo>
                  <a:cubicBezTo>
                    <a:pt x="234" y="701"/>
                    <a:pt x="234" y="701"/>
                    <a:pt x="234" y="701"/>
                  </a:cubicBezTo>
                  <a:cubicBezTo>
                    <a:pt x="296" y="701"/>
                    <a:pt x="296" y="701"/>
                    <a:pt x="296" y="701"/>
                  </a:cubicBezTo>
                  <a:cubicBezTo>
                    <a:pt x="297" y="693"/>
                    <a:pt x="301" y="686"/>
                    <a:pt x="305" y="681"/>
                  </a:cubicBezTo>
                  <a:cubicBezTo>
                    <a:pt x="269" y="681"/>
                    <a:pt x="269" y="681"/>
                    <a:pt x="269" y="681"/>
                  </a:cubicBezTo>
                  <a:cubicBezTo>
                    <a:pt x="499" y="108"/>
                    <a:pt x="234" y="0"/>
                    <a:pt x="234" y="0"/>
                  </a:cubicBezTo>
                  <a:close/>
                </a:path>
              </a:pathLst>
            </a:custGeom>
            <a:solidFill>
              <a:srgbClr val="38B2B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4" name="Rectangle 91">
              <a:extLst>
                <a:ext uri="{FF2B5EF4-FFF2-40B4-BE49-F238E27FC236}">
                  <a16:creationId xmlns="" xmlns:a16="http://schemas.microsoft.com/office/drawing/2014/main" id="{CBBC9C28-E654-46F8-8D2C-E40CA98C25A8}"/>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5" name="Rectangle 92">
              <a:extLst>
                <a:ext uri="{FF2B5EF4-FFF2-40B4-BE49-F238E27FC236}">
                  <a16:creationId xmlns="" xmlns:a16="http://schemas.microsoft.com/office/drawing/2014/main" id="{087A2235-EB78-4A5C-A41C-790C5276CFFC}"/>
                </a:ext>
              </a:extLst>
            </p:cNvPr>
            <p:cNvSpPr>
              <a:spLocks noChangeArrowheads="1"/>
            </p:cNvSpPr>
            <p:nvPr/>
          </p:nvSpPr>
          <p:spPr bwMode="auto">
            <a:xfrm>
              <a:off x="6100763" y="1674813"/>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6" name="Freeform 93">
              <a:extLst>
                <a:ext uri="{FF2B5EF4-FFF2-40B4-BE49-F238E27FC236}">
                  <a16:creationId xmlns="" xmlns:a16="http://schemas.microsoft.com/office/drawing/2014/main" id="{32A5D30C-EDD1-4DB2-B2BE-80D707A52B97}"/>
                </a:ext>
              </a:extLst>
            </p:cNvPr>
            <p:cNvSpPr/>
            <p:nvPr/>
          </p:nvSpPr>
          <p:spPr bwMode="auto">
            <a:xfrm>
              <a:off x="6100763" y="1616075"/>
              <a:ext cx="1528763" cy="2957513"/>
            </a:xfrm>
            <a:custGeom>
              <a:avLst/>
              <a:gdLst>
                <a:gd name="T0" fmla="*/ 79 w 360"/>
                <a:gd name="T1" fmla="*/ 686 h 695"/>
                <a:gd name="T2" fmla="*/ 93 w 360"/>
                <a:gd name="T3" fmla="*/ 670 h 695"/>
                <a:gd name="T4" fmla="*/ 322 w 360"/>
                <a:gd name="T5" fmla="*/ 243 h 695"/>
                <a:gd name="T6" fmla="*/ 0 w 360"/>
                <a:gd name="T7" fmla="*/ 14 h 695"/>
                <a:gd name="T8" fmla="*/ 0 w 360"/>
                <a:gd name="T9" fmla="*/ 14 h 695"/>
                <a:gd name="T10" fmla="*/ 0 w 360"/>
                <a:gd name="T11" fmla="*/ 14 h 695"/>
                <a:gd name="T12" fmla="*/ 35 w 360"/>
                <a:gd name="T13" fmla="*/ 695 h 695"/>
                <a:gd name="T14" fmla="*/ 71 w 360"/>
                <a:gd name="T15" fmla="*/ 695 h 695"/>
                <a:gd name="T16" fmla="*/ 79 w 360"/>
                <a:gd name="T17" fmla="*/ 686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695">
                  <a:moveTo>
                    <a:pt x="79" y="686"/>
                  </a:moveTo>
                  <a:cubicBezTo>
                    <a:pt x="93" y="670"/>
                    <a:pt x="93" y="670"/>
                    <a:pt x="93" y="670"/>
                  </a:cubicBezTo>
                  <a:cubicBezTo>
                    <a:pt x="360" y="413"/>
                    <a:pt x="322" y="243"/>
                    <a:pt x="322" y="243"/>
                  </a:cubicBezTo>
                  <a:cubicBezTo>
                    <a:pt x="271" y="0"/>
                    <a:pt x="0" y="14"/>
                    <a:pt x="0" y="14"/>
                  </a:cubicBezTo>
                  <a:cubicBezTo>
                    <a:pt x="0" y="14"/>
                    <a:pt x="0" y="14"/>
                    <a:pt x="0" y="14"/>
                  </a:cubicBezTo>
                  <a:cubicBezTo>
                    <a:pt x="0" y="14"/>
                    <a:pt x="0" y="14"/>
                    <a:pt x="0" y="14"/>
                  </a:cubicBezTo>
                  <a:cubicBezTo>
                    <a:pt x="0" y="14"/>
                    <a:pt x="265" y="122"/>
                    <a:pt x="35" y="695"/>
                  </a:cubicBezTo>
                  <a:cubicBezTo>
                    <a:pt x="71" y="695"/>
                    <a:pt x="71" y="695"/>
                    <a:pt x="71" y="695"/>
                  </a:cubicBezTo>
                  <a:cubicBezTo>
                    <a:pt x="75" y="689"/>
                    <a:pt x="79" y="686"/>
                    <a:pt x="79" y="686"/>
                  </a:cubicBezTo>
                  <a:close/>
                </a:path>
              </a:pathLst>
            </a:custGeom>
            <a:solidFill>
              <a:srgbClr val="009491"/>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7" name="Freeform 94">
              <a:extLst>
                <a:ext uri="{FF2B5EF4-FFF2-40B4-BE49-F238E27FC236}">
                  <a16:creationId xmlns="" xmlns:a16="http://schemas.microsoft.com/office/drawing/2014/main" id="{4113280E-6925-42EA-A163-3AF752E62B84}"/>
                </a:ext>
              </a:extLst>
            </p:cNvPr>
            <p:cNvSpPr/>
            <p:nvPr/>
          </p:nvSpPr>
          <p:spPr bwMode="auto">
            <a:xfrm>
              <a:off x="5840413" y="4638675"/>
              <a:ext cx="209550" cy="238125"/>
            </a:xfrm>
            <a:custGeom>
              <a:avLst/>
              <a:gdLst>
                <a:gd name="T0" fmla="*/ 0 w 132"/>
                <a:gd name="T1" fmla="*/ 5 h 150"/>
                <a:gd name="T2" fmla="*/ 124 w 132"/>
                <a:gd name="T3" fmla="*/ 150 h 150"/>
                <a:gd name="T4" fmla="*/ 132 w 132"/>
                <a:gd name="T5" fmla="*/ 142 h 150"/>
                <a:gd name="T6" fmla="*/ 11 w 132"/>
                <a:gd name="T7" fmla="*/ 0 h 150"/>
                <a:gd name="T8" fmla="*/ 0 w 132"/>
                <a:gd name="T9" fmla="*/ 5 h 150"/>
              </a:gdLst>
              <a:ahLst/>
              <a:cxnLst>
                <a:cxn ang="0">
                  <a:pos x="T0" y="T1"/>
                </a:cxn>
                <a:cxn ang="0">
                  <a:pos x="T2" y="T3"/>
                </a:cxn>
                <a:cxn ang="0">
                  <a:pos x="T4" y="T5"/>
                </a:cxn>
                <a:cxn ang="0">
                  <a:pos x="T6" y="T7"/>
                </a:cxn>
                <a:cxn ang="0">
                  <a:pos x="T8" y="T9"/>
                </a:cxn>
              </a:cxnLst>
              <a:rect l="0" t="0" r="r" b="b"/>
              <a:pathLst>
                <a:path w="132" h="150">
                  <a:moveTo>
                    <a:pt x="0" y="5"/>
                  </a:moveTo>
                  <a:lnTo>
                    <a:pt x="124" y="150"/>
                  </a:lnTo>
                  <a:lnTo>
                    <a:pt x="132" y="142"/>
                  </a:lnTo>
                  <a:lnTo>
                    <a:pt x="11" y="0"/>
                  </a:lnTo>
                  <a:lnTo>
                    <a:pt x="0" y="5"/>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8" name="Freeform 95">
              <a:extLst>
                <a:ext uri="{FF2B5EF4-FFF2-40B4-BE49-F238E27FC236}">
                  <a16:creationId xmlns="" xmlns:a16="http://schemas.microsoft.com/office/drawing/2014/main" id="{7869A67F-C69C-453D-B20D-CD819D6D01AF}"/>
                </a:ext>
              </a:extLst>
            </p:cNvPr>
            <p:cNvSpPr/>
            <p:nvPr/>
          </p:nvSpPr>
          <p:spPr bwMode="auto">
            <a:xfrm>
              <a:off x="5943601" y="4638675"/>
              <a:ext cx="127000" cy="238125"/>
            </a:xfrm>
            <a:custGeom>
              <a:avLst/>
              <a:gdLst>
                <a:gd name="T0" fmla="*/ 0 w 80"/>
                <a:gd name="T1" fmla="*/ 5 h 150"/>
                <a:gd name="T2" fmla="*/ 72 w 80"/>
                <a:gd name="T3" fmla="*/ 150 h 150"/>
                <a:gd name="T4" fmla="*/ 80 w 80"/>
                <a:gd name="T5" fmla="*/ 144 h 150"/>
                <a:gd name="T6" fmla="*/ 8 w 80"/>
                <a:gd name="T7" fmla="*/ 0 h 150"/>
                <a:gd name="T8" fmla="*/ 0 w 80"/>
                <a:gd name="T9" fmla="*/ 5 h 150"/>
              </a:gdLst>
              <a:ahLst/>
              <a:cxnLst>
                <a:cxn ang="0">
                  <a:pos x="T0" y="T1"/>
                </a:cxn>
                <a:cxn ang="0">
                  <a:pos x="T2" y="T3"/>
                </a:cxn>
                <a:cxn ang="0">
                  <a:pos x="T4" y="T5"/>
                </a:cxn>
                <a:cxn ang="0">
                  <a:pos x="T6" y="T7"/>
                </a:cxn>
                <a:cxn ang="0">
                  <a:pos x="T8" y="T9"/>
                </a:cxn>
              </a:cxnLst>
              <a:rect l="0" t="0" r="r" b="b"/>
              <a:pathLst>
                <a:path w="80" h="150">
                  <a:moveTo>
                    <a:pt x="0" y="5"/>
                  </a:moveTo>
                  <a:lnTo>
                    <a:pt x="72" y="150"/>
                  </a:lnTo>
                  <a:lnTo>
                    <a:pt x="80" y="144"/>
                  </a:lnTo>
                  <a:lnTo>
                    <a:pt x="8" y="0"/>
                  </a:lnTo>
                  <a:lnTo>
                    <a:pt x="0" y="5"/>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29" name="Freeform 96">
              <a:extLst>
                <a:ext uri="{FF2B5EF4-FFF2-40B4-BE49-F238E27FC236}">
                  <a16:creationId xmlns="" xmlns:a16="http://schemas.microsoft.com/office/drawing/2014/main" id="{1CBD9A42-0E21-437C-8DC5-4D8F13EF7703}"/>
                </a:ext>
              </a:extLst>
            </p:cNvPr>
            <p:cNvSpPr/>
            <p:nvPr/>
          </p:nvSpPr>
          <p:spPr bwMode="auto">
            <a:xfrm>
              <a:off x="6040438" y="4638675"/>
              <a:ext cx="55563" cy="233363"/>
            </a:xfrm>
            <a:custGeom>
              <a:avLst/>
              <a:gdLst>
                <a:gd name="T0" fmla="*/ 0 w 35"/>
                <a:gd name="T1" fmla="*/ 2 h 147"/>
                <a:gd name="T2" fmla="*/ 24 w 35"/>
                <a:gd name="T3" fmla="*/ 147 h 147"/>
                <a:gd name="T4" fmla="*/ 35 w 35"/>
                <a:gd name="T5" fmla="*/ 144 h 147"/>
                <a:gd name="T6" fmla="*/ 11 w 35"/>
                <a:gd name="T7" fmla="*/ 0 h 147"/>
                <a:gd name="T8" fmla="*/ 0 w 35"/>
                <a:gd name="T9" fmla="*/ 2 h 147"/>
              </a:gdLst>
              <a:ahLst/>
              <a:cxnLst>
                <a:cxn ang="0">
                  <a:pos x="T0" y="T1"/>
                </a:cxn>
                <a:cxn ang="0">
                  <a:pos x="T2" y="T3"/>
                </a:cxn>
                <a:cxn ang="0">
                  <a:pos x="T4" y="T5"/>
                </a:cxn>
                <a:cxn ang="0">
                  <a:pos x="T6" y="T7"/>
                </a:cxn>
                <a:cxn ang="0">
                  <a:pos x="T8" y="T9"/>
                </a:cxn>
              </a:cxnLst>
              <a:rect l="0" t="0" r="r" b="b"/>
              <a:pathLst>
                <a:path w="35" h="147">
                  <a:moveTo>
                    <a:pt x="0" y="2"/>
                  </a:moveTo>
                  <a:lnTo>
                    <a:pt x="24" y="147"/>
                  </a:lnTo>
                  <a:lnTo>
                    <a:pt x="35" y="144"/>
                  </a:lnTo>
                  <a:lnTo>
                    <a:pt x="11" y="0"/>
                  </a:lnTo>
                  <a:lnTo>
                    <a:pt x="0" y="2"/>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0" name="Freeform 97">
              <a:extLst>
                <a:ext uri="{FF2B5EF4-FFF2-40B4-BE49-F238E27FC236}">
                  <a16:creationId xmlns="" xmlns:a16="http://schemas.microsoft.com/office/drawing/2014/main" id="{97D6333D-F247-4359-82F3-191FED404A82}"/>
                </a:ext>
              </a:extLst>
            </p:cNvPr>
            <p:cNvSpPr/>
            <p:nvPr/>
          </p:nvSpPr>
          <p:spPr bwMode="auto">
            <a:xfrm>
              <a:off x="6100763" y="4638675"/>
              <a:ext cx="53975" cy="233363"/>
            </a:xfrm>
            <a:custGeom>
              <a:avLst/>
              <a:gdLst>
                <a:gd name="T0" fmla="*/ 24 w 34"/>
                <a:gd name="T1" fmla="*/ 0 h 147"/>
                <a:gd name="T2" fmla="*/ 0 w 34"/>
                <a:gd name="T3" fmla="*/ 144 h 147"/>
                <a:gd name="T4" fmla="*/ 10 w 34"/>
                <a:gd name="T5" fmla="*/ 147 h 147"/>
                <a:gd name="T6" fmla="*/ 34 w 34"/>
                <a:gd name="T7" fmla="*/ 2 h 147"/>
                <a:gd name="T8" fmla="*/ 24 w 34"/>
                <a:gd name="T9" fmla="*/ 0 h 147"/>
              </a:gdLst>
              <a:ahLst/>
              <a:cxnLst>
                <a:cxn ang="0">
                  <a:pos x="T0" y="T1"/>
                </a:cxn>
                <a:cxn ang="0">
                  <a:pos x="T2" y="T3"/>
                </a:cxn>
                <a:cxn ang="0">
                  <a:pos x="T4" y="T5"/>
                </a:cxn>
                <a:cxn ang="0">
                  <a:pos x="T6" y="T7"/>
                </a:cxn>
                <a:cxn ang="0">
                  <a:pos x="T8" y="T9"/>
                </a:cxn>
              </a:cxnLst>
              <a:rect l="0" t="0" r="r" b="b"/>
              <a:pathLst>
                <a:path w="34" h="147">
                  <a:moveTo>
                    <a:pt x="24" y="0"/>
                  </a:moveTo>
                  <a:lnTo>
                    <a:pt x="0" y="144"/>
                  </a:lnTo>
                  <a:lnTo>
                    <a:pt x="10" y="147"/>
                  </a:lnTo>
                  <a:lnTo>
                    <a:pt x="34" y="2"/>
                  </a:lnTo>
                  <a:lnTo>
                    <a:pt x="24"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1" name="Freeform 98">
              <a:extLst>
                <a:ext uri="{FF2B5EF4-FFF2-40B4-BE49-F238E27FC236}">
                  <a16:creationId xmlns="" xmlns:a16="http://schemas.microsoft.com/office/drawing/2014/main" id="{A9D43D9B-8CE8-4DCC-9ED0-BA9F95027C22}"/>
                </a:ext>
              </a:extLst>
            </p:cNvPr>
            <p:cNvSpPr/>
            <p:nvPr/>
          </p:nvSpPr>
          <p:spPr bwMode="auto">
            <a:xfrm>
              <a:off x="6121401" y="4638675"/>
              <a:ext cx="131763" cy="238125"/>
            </a:xfrm>
            <a:custGeom>
              <a:avLst/>
              <a:gdLst>
                <a:gd name="T0" fmla="*/ 75 w 83"/>
                <a:gd name="T1" fmla="*/ 0 h 150"/>
                <a:gd name="T2" fmla="*/ 0 w 83"/>
                <a:gd name="T3" fmla="*/ 144 h 150"/>
                <a:gd name="T4" fmla="*/ 11 w 83"/>
                <a:gd name="T5" fmla="*/ 150 h 150"/>
                <a:gd name="T6" fmla="*/ 83 w 83"/>
                <a:gd name="T7" fmla="*/ 5 h 150"/>
                <a:gd name="T8" fmla="*/ 75 w 83"/>
                <a:gd name="T9" fmla="*/ 0 h 150"/>
              </a:gdLst>
              <a:ahLst/>
              <a:cxnLst>
                <a:cxn ang="0">
                  <a:pos x="T0" y="T1"/>
                </a:cxn>
                <a:cxn ang="0">
                  <a:pos x="T2" y="T3"/>
                </a:cxn>
                <a:cxn ang="0">
                  <a:pos x="T4" y="T5"/>
                </a:cxn>
                <a:cxn ang="0">
                  <a:pos x="T6" y="T7"/>
                </a:cxn>
                <a:cxn ang="0">
                  <a:pos x="T8" y="T9"/>
                </a:cxn>
              </a:cxnLst>
              <a:rect l="0" t="0" r="r" b="b"/>
              <a:pathLst>
                <a:path w="83" h="150">
                  <a:moveTo>
                    <a:pt x="75" y="0"/>
                  </a:moveTo>
                  <a:lnTo>
                    <a:pt x="0" y="144"/>
                  </a:lnTo>
                  <a:lnTo>
                    <a:pt x="11" y="150"/>
                  </a:lnTo>
                  <a:lnTo>
                    <a:pt x="83" y="5"/>
                  </a:lnTo>
                  <a:lnTo>
                    <a:pt x="75"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2" name="Freeform 99">
              <a:extLst>
                <a:ext uri="{FF2B5EF4-FFF2-40B4-BE49-F238E27FC236}">
                  <a16:creationId xmlns="" xmlns:a16="http://schemas.microsoft.com/office/drawing/2014/main" id="{17F1DB68-677E-481D-9901-9BA55809F532}"/>
                </a:ext>
              </a:extLst>
            </p:cNvPr>
            <p:cNvSpPr/>
            <p:nvPr/>
          </p:nvSpPr>
          <p:spPr bwMode="auto">
            <a:xfrm>
              <a:off x="6146801" y="4638675"/>
              <a:ext cx="204788" cy="238125"/>
            </a:xfrm>
            <a:custGeom>
              <a:avLst/>
              <a:gdLst>
                <a:gd name="T0" fmla="*/ 121 w 129"/>
                <a:gd name="T1" fmla="*/ 0 h 150"/>
                <a:gd name="T2" fmla="*/ 0 w 129"/>
                <a:gd name="T3" fmla="*/ 142 h 150"/>
                <a:gd name="T4" fmla="*/ 8 w 129"/>
                <a:gd name="T5" fmla="*/ 150 h 150"/>
                <a:gd name="T6" fmla="*/ 129 w 129"/>
                <a:gd name="T7" fmla="*/ 5 h 150"/>
                <a:gd name="T8" fmla="*/ 121 w 129"/>
                <a:gd name="T9" fmla="*/ 0 h 150"/>
              </a:gdLst>
              <a:ahLst/>
              <a:cxnLst>
                <a:cxn ang="0">
                  <a:pos x="T0" y="T1"/>
                </a:cxn>
                <a:cxn ang="0">
                  <a:pos x="T2" y="T3"/>
                </a:cxn>
                <a:cxn ang="0">
                  <a:pos x="T4" y="T5"/>
                </a:cxn>
                <a:cxn ang="0">
                  <a:pos x="T6" y="T7"/>
                </a:cxn>
                <a:cxn ang="0">
                  <a:pos x="T8" y="T9"/>
                </a:cxn>
              </a:cxnLst>
              <a:rect l="0" t="0" r="r" b="b"/>
              <a:pathLst>
                <a:path w="129" h="150">
                  <a:moveTo>
                    <a:pt x="121" y="0"/>
                  </a:moveTo>
                  <a:lnTo>
                    <a:pt x="0" y="142"/>
                  </a:lnTo>
                  <a:lnTo>
                    <a:pt x="8" y="150"/>
                  </a:lnTo>
                  <a:lnTo>
                    <a:pt x="129" y="5"/>
                  </a:lnTo>
                  <a:lnTo>
                    <a:pt x="121"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3" name="Freeform 100">
              <a:extLst>
                <a:ext uri="{FF2B5EF4-FFF2-40B4-BE49-F238E27FC236}">
                  <a16:creationId xmlns="" xmlns:a16="http://schemas.microsoft.com/office/drawing/2014/main" id="{3DB34298-2D45-470F-AA9C-6444CEA61E14}"/>
                </a:ext>
              </a:extLst>
            </p:cNvPr>
            <p:cNvSpPr/>
            <p:nvPr/>
          </p:nvSpPr>
          <p:spPr bwMode="auto">
            <a:xfrm>
              <a:off x="5799138" y="4573588"/>
              <a:ext cx="603250" cy="85725"/>
            </a:xfrm>
            <a:custGeom>
              <a:avLst/>
              <a:gdLst>
                <a:gd name="T0" fmla="*/ 380 w 380"/>
                <a:gd name="T1" fmla="*/ 0 h 54"/>
                <a:gd name="T2" fmla="*/ 0 w 380"/>
                <a:gd name="T3" fmla="*/ 0 h 54"/>
                <a:gd name="T4" fmla="*/ 24 w 380"/>
                <a:gd name="T5" fmla="*/ 54 h 54"/>
                <a:gd name="T6" fmla="*/ 358 w 380"/>
                <a:gd name="T7" fmla="*/ 54 h 54"/>
                <a:gd name="T8" fmla="*/ 380 w 380"/>
                <a:gd name="T9" fmla="*/ 0 h 54"/>
              </a:gdLst>
              <a:ahLst/>
              <a:cxnLst>
                <a:cxn ang="0">
                  <a:pos x="T0" y="T1"/>
                </a:cxn>
                <a:cxn ang="0">
                  <a:pos x="T2" y="T3"/>
                </a:cxn>
                <a:cxn ang="0">
                  <a:pos x="T4" y="T5"/>
                </a:cxn>
                <a:cxn ang="0">
                  <a:pos x="T6" y="T7"/>
                </a:cxn>
                <a:cxn ang="0">
                  <a:pos x="T8" y="T9"/>
                </a:cxn>
              </a:cxnLst>
              <a:rect l="0" t="0" r="r" b="b"/>
              <a:pathLst>
                <a:path w="380" h="54">
                  <a:moveTo>
                    <a:pt x="380" y="0"/>
                  </a:moveTo>
                  <a:lnTo>
                    <a:pt x="0" y="0"/>
                  </a:lnTo>
                  <a:lnTo>
                    <a:pt x="24" y="54"/>
                  </a:lnTo>
                  <a:lnTo>
                    <a:pt x="358" y="54"/>
                  </a:lnTo>
                  <a:lnTo>
                    <a:pt x="380" y="0"/>
                  </a:lnTo>
                  <a:close/>
                </a:path>
              </a:pathLst>
            </a:custGeom>
            <a:solidFill>
              <a:srgbClr val="00645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4" name="Rectangle 101">
              <a:extLst>
                <a:ext uri="{FF2B5EF4-FFF2-40B4-BE49-F238E27FC236}">
                  <a16:creationId xmlns="" xmlns:a16="http://schemas.microsoft.com/office/drawing/2014/main" id="{F38E534F-E137-4E44-9169-82322CF7A970}"/>
                </a:ext>
              </a:extLst>
            </p:cNvPr>
            <p:cNvSpPr>
              <a:spLocks noChangeArrowheads="1"/>
            </p:cNvSpPr>
            <p:nvPr/>
          </p:nvSpPr>
          <p:spPr bwMode="auto">
            <a:xfrm>
              <a:off x="6015038" y="4841875"/>
              <a:ext cx="169863" cy="47625"/>
            </a:xfrm>
            <a:prstGeom prst="rect">
              <a:avLst/>
            </a:prstGeom>
            <a:solidFill>
              <a:srgbClr val="00453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5" name="Freeform 102">
              <a:extLst>
                <a:ext uri="{FF2B5EF4-FFF2-40B4-BE49-F238E27FC236}">
                  <a16:creationId xmlns="" xmlns:a16="http://schemas.microsoft.com/office/drawing/2014/main" id="{4B59AAC2-DE66-4CA7-8A0E-F49B3FB60689}"/>
                </a:ext>
              </a:extLst>
            </p:cNvPr>
            <p:cNvSpPr/>
            <p:nvPr/>
          </p:nvSpPr>
          <p:spPr bwMode="auto">
            <a:xfrm>
              <a:off x="6007101" y="4876800"/>
              <a:ext cx="38100" cy="139700"/>
            </a:xfrm>
            <a:custGeom>
              <a:avLst/>
              <a:gdLst>
                <a:gd name="T0" fmla="*/ 24 w 24"/>
                <a:gd name="T1" fmla="*/ 0 h 88"/>
                <a:gd name="T2" fmla="*/ 13 w 24"/>
                <a:gd name="T3" fmla="*/ 0 h 88"/>
                <a:gd name="T4" fmla="*/ 0 w 24"/>
                <a:gd name="T5" fmla="*/ 88 h 88"/>
                <a:gd name="T6" fmla="*/ 10 w 24"/>
                <a:gd name="T7" fmla="*/ 88 h 88"/>
                <a:gd name="T8" fmla="*/ 24 w 24"/>
                <a:gd name="T9" fmla="*/ 0 h 88"/>
              </a:gdLst>
              <a:ahLst/>
              <a:cxnLst>
                <a:cxn ang="0">
                  <a:pos x="T0" y="T1"/>
                </a:cxn>
                <a:cxn ang="0">
                  <a:pos x="T2" y="T3"/>
                </a:cxn>
                <a:cxn ang="0">
                  <a:pos x="T4" y="T5"/>
                </a:cxn>
                <a:cxn ang="0">
                  <a:pos x="T6" y="T7"/>
                </a:cxn>
                <a:cxn ang="0">
                  <a:pos x="T8" y="T9"/>
                </a:cxn>
              </a:cxnLst>
              <a:rect l="0" t="0" r="r" b="b"/>
              <a:pathLst>
                <a:path w="24" h="88">
                  <a:moveTo>
                    <a:pt x="24" y="0"/>
                  </a:moveTo>
                  <a:lnTo>
                    <a:pt x="13" y="0"/>
                  </a:lnTo>
                  <a:lnTo>
                    <a:pt x="0" y="88"/>
                  </a:lnTo>
                  <a:lnTo>
                    <a:pt x="10" y="88"/>
                  </a:lnTo>
                  <a:lnTo>
                    <a:pt x="24"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6" name="Freeform 103">
              <a:extLst>
                <a:ext uri="{FF2B5EF4-FFF2-40B4-BE49-F238E27FC236}">
                  <a16:creationId xmlns="" xmlns:a16="http://schemas.microsoft.com/office/drawing/2014/main" id="{3F5F4601-C1A2-468C-9BD8-ACA99A541184}"/>
                </a:ext>
              </a:extLst>
            </p:cNvPr>
            <p:cNvSpPr/>
            <p:nvPr/>
          </p:nvSpPr>
          <p:spPr bwMode="auto">
            <a:xfrm>
              <a:off x="6154738" y="4876800"/>
              <a:ext cx="34925" cy="139700"/>
            </a:xfrm>
            <a:custGeom>
              <a:avLst/>
              <a:gdLst>
                <a:gd name="T0" fmla="*/ 11 w 22"/>
                <a:gd name="T1" fmla="*/ 0 h 88"/>
                <a:gd name="T2" fmla="*/ 0 w 22"/>
                <a:gd name="T3" fmla="*/ 0 h 88"/>
                <a:gd name="T4" fmla="*/ 11 w 22"/>
                <a:gd name="T5" fmla="*/ 88 h 88"/>
                <a:gd name="T6" fmla="*/ 22 w 22"/>
                <a:gd name="T7" fmla="*/ 88 h 88"/>
                <a:gd name="T8" fmla="*/ 11 w 22"/>
                <a:gd name="T9" fmla="*/ 0 h 88"/>
              </a:gdLst>
              <a:ahLst/>
              <a:cxnLst>
                <a:cxn ang="0">
                  <a:pos x="T0" y="T1"/>
                </a:cxn>
                <a:cxn ang="0">
                  <a:pos x="T2" y="T3"/>
                </a:cxn>
                <a:cxn ang="0">
                  <a:pos x="T4" y="T5"/>
                </a:cxn>
                <a:cxn ang="0">
                  <a:pos x="T6" y="T7"/>
                </a:cxn>
                <a:cxn ang="0">
                  <a:pos x="T8" y="T9"/>
                </a:cxn>
              </a:cxnLst>
              <a:rect l="0" t="0" r="r" b="b"/>
              <a:pathLst>
                <a:path w="22" h="88">
                  <a:moveTo>
                    <a:pt x="11" y="0"/>
                  </a:moveTo>
                  <a:lnTo>
                    <a:pt x="0" y="0"/>
                  </a:lnTo>
                  <a:lnTo>
                    <a:pt x="11" y="88"/>
                  </a:lnTo>
                  <a:lnTo>
                    <a:pt x="22" y="88"/>
                  </a:lnTo>
                  <a:lnTo>
                    <a:pt x="11" y="0"/>
                  </a:lnTo>
                  <a:close/>
                </a:path>
              </a:pathLst>
            </a:custGeom>
            <a:solidFill>
              <a:srgbClr val="00453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37" name="Freeform 104">
              <a:extLst>
                <a:ext uri="{FF2B5EF4-FFF2-40B4-BE49-F238E27FC236}">
                  <a16:creationId xmlns="" xmlns:a16="http://schemas.microsoft.com/office/drawing/2014/main" id="{5E5B9A3A-7603-4E0C-BC6E-668319F375AE}"/>
                </a:ext>
              </a:extLst>
            </p:cNvPr>
            <p:cNvSpPr/>
            <p:nvPr/>
          </p:nvSpPr>
          <p:spPr bwMode="auto">
            <a:xfrm>
              <a:off x="5994401" y="5016500"/>
              <a:ext cx="203200" cy="161925"/>
            </a:xfrm>
            <a:custGeom>
              <a:avLst/>
              <a:gdLst>
                <a:gd name="T0" fmla="*/ 123 w 128"/>
                <a:gd name="T1" fmla="*/ 0 h 102"/>
                <a:gd name="T2" fmla="*/ 112 w 128"/>
                <a:gd name="T3" fmla="*/ 0 h 102"/>
                <a:gd name="T4" fmla="*/ 18 w 128"/>
                <a:gd name="T5" fmla="*/ 0 h 102"/>
                <a:gd name="T6" fmla="*/ 8 w 128"/>
                <a:gd name="T7" fmla="*/ 0 h 102"/>
                <a:gd name="T8" fmla="*/ 0 w 128"/>
                <a:gd name="T9" fmla="*/ 0 h 102"/>
                <a:gd name="T10" fmla="*/ 0 w 128"/>
                <a:gd name="T11" fmla="*/ 102 h 102"/>
                <a:gd name="T12" fmla="*/ 128 w 128"/>
                <a:gd name="T13" fmla="*/ 102 h 102"/>
                <a:gd name="T14" fmla="*/ 128 w 128"/>
                <a:gd name="T15" fmla="*/ 0 h 102"/>
                <a:gd name="T16" fmla="*/ 123 w 128"/>
                <a:gd name="T1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2">
                  <a:moveTo>
                    <a:pt x="123" y="0"/>
                  </a:moveTo>
                  <a:lnTo>
                    <a:pt x="112" y="0"/>
                  </a:lnTo>
                  <a:lnTo>
                    <a:pt x="18" y="0"/>
                  </a:lnTo>
                  <a:lnTo>
                    <a:pt x="8" y="0"/>
                  </a:lnTo>
                  <a:lnTo>
                    <a:pt x="0" y="0"/>
                  </a:lnTo>
                  <a:lnTo>
                    <a:pt x="0" y="102"/>
                  </a:lnTo>
                  <a:lnTo>
                    <a:pt x="128" y="102"/>
                  </a:lnTo>
                  <a:lnTo>
                    <a:pt x="128" y="0"/>
                  </a:lnTo>
                  <a:lnTo>
                    <a:pt x="123" y="0"/>
                  </a:lnTo>
                  <a:close/>
                </a:path>
              </a:pathLst>
            </a:custGeom>
            <a:solidFill>
              <a:srgbClr val="00645F"/>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grpSp>
        <p:nvGrpSpPr>
          <p:cNvPr id="12" name="组合 146">
            <a:extLst>
              <a:ext uri="{FF2B5EF4-FFF2-40B4-BE49-F238E27FC236}">
                <a16:creationId xmlns="" xmlns:a16="http://schemas.microsoft.com/office/drawing/2014/main" id="{62C68ED9-2BF4-48D8-86A2-F349B0C0DBD2}"/>
              </a:ext>
            </a:extLst>
          </p:cNvPr>
          <p:cNvGrpSpPr/>
          <p:nvPr/>
        </p:nvGrpSpPr>
        <p:grpSpPr>
          <a:xfrm>
            <a:off x="2699427" y="504737"/>
            <a:ext cx="1358560" cy="1414152"/>
            <a:chOff x="5295900" y="2478088"/>
            <a:chExt cx="1609726" cy="1871663"/>
          </a:xfrm>
        </p:grpSpPr>
        <p:sp>
          <p:nvSpPr>
            <p:cNvPr id="39" name="Freeform 108">
              <a:extLst>
                <a:ext uri="{FF2B5EF4-FFF2-40B4-BE49-F238E27FC236}">
                  <a16:creationId xmlns="" xmlns:a16="http://schemas.microsoft.com/office/drawing/2014/main" id="{4C104980-26EC-45E3-AF7C-16B82C5059EF}"/>
                </a:ext>
              </a:extLst>
            </p:cNvPr>
            <p:cNvSpPr/>
            <p:nvPr/>
          </p:nvSpPr>
          <p:spPr bwMode="auto">
            <a:xfrm>
              <a:off x="5295900" y="2478088"/>
              <a:ext cx="801688" cy="1555750"/>
            </a:xfrm>
            <a:custGeom>
              <a:avLst/>
              <a:gdLst>
                <a:gd name="T0" fmla="*/ 188 w 188"/>
                <a:gd name="T1" fmla="*/ 7 h 364"/>
                <a:gd name="T2" fmla="*/ 188 w 188"/>
                <a:gd name="T3" fmla="*/ 7 h 364"/>
                <a:gd name="T4" fmla="*/ 19 w 188"/>
                <a:gd name="T5" fmla="*/ 127 h 364"/>
                <a:gd name="T6" fmla="*/ 139 w 188"/>
                <a:gd name="T7" fmla="*/ 351 h 364"/>
                <a:gd name="T8" fmla="*/ 147 w 188"/>
                <a:gd name="T9" fmla="*/ 359 h 364"/>
                <a:gd name="T10" fmla="*/ 151 w 188"/>
                <a:gd name="T11" fmla="*/ 364 h 364"/>
                <a:gd name="T12" fmla="*/ 178 w 188"/>
                <a:gd name="T13" fmla="*/ 364 h 364"/>
                <a:gd name="T14" fmla="*/ 188 w 188"/>
                <a:gd name="T15" fmla="*/ 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64">
                  <a:moveTo>
                    <a:pt x="188" y="7"/>
                  </a:moveTo>
                  <a:cubicBezTo>
                    <a:pt x="188" y="7"/>
                    <a:pt x="188" y="7"/>
                    <a:pt x="188" y="7"/>
                  </a:cubicBezTo>
                  <a:cubicBezTo>
                    <a:pt x="188" y="7"/>
                    <a:pt x="46" y="0"/>
                    <a:pt x="19" y="127"/>
                  </a:cubicBezTo>
                  <a:cubicBezTo>
                    <a:pt x="19" y="127"/>
                    <a:pt x="0" y="216"/>
                    <a:pt x="139" y="351"/>
                  </a:cubicBezTo>
                  <a:cubicBezTo>
                    <a:pt x="147" y="359"/>
                    <a:pt x="147" y="359"/>
                    <a:pt x="147" y="359"/>
                  </a:cubicBezTo>
                  <a:cubicBezTo>
                    <a:pt x="147" y="359"/>
                    <a:pt x="149" y="361"/>
                    <a:pt x="151" y="364"/>
                  </a:cubicBezTo>
                  <a:cubicBezTo>
                    <a:pt x="178" y="364"/>
                    <a:pt x="178" y="364"/>
                    <a:pt x="178" y="364"/>
                  </a:cubicBezTo>
                  <a:cubicBezTo>
                    <a:pt x="66" y="47"/>
                    <a:pt x="188" y="7"/>
                    <a:pt x="188" y="7"/>
                  </a:cubicBezTo>
                  <a:close/>
                </a:path>
              </a:pathLst>
            </a:custGeom>
            <a:solidFill>
              <a:srgbClr val="FFE6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0" name="Freeform 109">
              <a:extLst>
                <a:ext uri="{FF2B5EF4-FFF2-40B4-BE49-F238E27FC236}">
                  <a16:creationId xmlns="" xmlns:a16="http://schemas.microsoft.com/office/drawing/2014/main" id="{98BCC565-F8F5-4A33-BDD5-95ECDA7353CE}"/>
                </a:ext>
              </a:extLst>
            </p:cNvPr>
            <p:cNvSpPr/>
            <p:nvPr/>
          </p:nvSpPr>
          <p:spPr bwMode="auto">
            <a:xfrm>
              <a:off x="5576888" y="2508251"/>
              <a:ext cx="1114425" cy="1566863"/>
            </a:xfrm>
            <a:custGeom>
              <a:avLst/>
              <a:gdLst>
                <a:gd name="T0" fmla="*/ 122 w 261"/>
                <a:gd name="T1" fmla="*/ 0 h 367"/>
                <a:gd name="T2" fmla="*/ 122 w 261"/>
                <a:gd name="T3" fmla="*/ 0 h 367"/>
                <a:gd name="T4" fmla="*/ 122 w 261"/>
                <a:gd name="T5" fmla="*/ 0 h 367"/>
                <a:gd name="T6" fmla="*/ 112 w 261"/>
                <a:gd name="T7" fmla="*/ 357 h 367"/>
                <a:gd name="T8" fmla="*/ 85 w 261"/>
                <a:gd name="T9" fmla="*/ 357 h 367"/>
                <a:gd name="T10" fmla="*/ 90 w 261"/>
                <a:gd name="T11" fmla="*/ 367 h 367"/>
                <a:gd name="T12" fmla="*/ 109 w 261"/>
                <a:gd name="T13" fmla="*/ 367 h 367"/>
                <a:gd name="T14" fmla="*/ 122 w 261"/>
                <a:gd name="T15" fmla="*/ 367 h 367"/>
                <a:gd name="T16" fmla="*/ 155 w 261"/>
                <a:gd name="T17" fmla="*/ 367 h 367"/>
                <a:gd name="T18" fmla="*/ 160 w 261"/>
                <a:gd name="T19" fmla="*/ 357 h 367"/>
                <a:gd name="T20" fmla="*/ 141 w 261"/>
                <a:gd name="T21" fmla="*/ 357 h 367"/>
                <a:gd name="T22" fmla="*/ 122 w 261"/>
                <a:gd name="T23"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1" h="367">
                  <a:moveTo>
                    <a:pt x="122" y="0"/>
                  </a:moveTo>
                  <a:cubicBezTo>
                    <a:pt x="122" y="0"/>
                    <a:pt x="122" y="0"/>
                    <a:pt x="122" y="0"/>
                  </a:cubicBezTo>
                  <a:cubicBezTo>
                    <a:pt x="122" y="0"/>
                    <a:pt x="122" y="0"/>
                    <a:pt x="122" y="0"/>
                  </a:cubicBezTo>
                  <a:cubicBezTo>
                    <a:pt x="122" y="0"/>
                    <a:pt x="0" y="40"/>
                    <a:pt x="112" y="357"/>
                  </a:cubicBezTo>
                  <a:cubicBezTo>
                    <a:pt x="85" y="357"/>
                    <a:pt x="85" y="357"/>
                    <a:pt x="85" y="357"/>
                  </a:cubicBezTo>
                  <a:cubicBezTo>
                    <a:pt x="87" y="360"/>
                    <a:pt x="89" y="363"/>
                    <a:pt x="90" y="367"/>
                  </a:cubicBezTo>
                  <a:cubicBezTo>
                    <a:pt x="109" y="367"/>
                    <a:pt x="109" y="367"/>
                    <a:pt x="109" y="367"/>
                  </a:cubicBezTo>
                  <a:cubicBezTo>
                    <a:pt x="122" y="367"/>
                    <a:pt x="122" y="367"/>
                    <a:pt x="122" y="367"/>
                  </a:cubicBezTo>
                  <a:cubicBezTo>
                    <a:pt x="155" y="367"/>
                    <a:pt x="155" y="367"/>
                    <a:pt x="155" y="367"/>
                  </a:cubicBezTo>
                  <a:cubicBezTo>
                    <a:pt x="155" y="363"/>
                    <a:pt x="157" y="360"/>
                    <a:pt x="160" y="357"/>
                  </a:cubicBezTo>
                  <a:cubicBezTo>
                    <a:pt x="141" y="357"/>
                    <a:pt x="141" y="357"/>
                    <a:pt x="141" y="357"/>
                  </a:cubicBezTo>
                  <a:cubicBezTo>
                    <a:pt x="261" y="57"/>
                    <a:pt x="122" y="0"/>
                    <a:pt x="122" y="0"/>
                  </a:cubicBezTo>
                  <a:close/>
                </a:path>
              </a:pathLst>
            </a:custGeom>
            <a:solidFill>
              <a:srgbClr val="EBC834"/>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1" name="Rectangle 110">
              <a:extLst>
                <a:ext uri="{FF2B5EF4-FFF2-40B4-BE49-F238E27FC236}">
                  <a16:creationId xmlns="" xmlns:a16="http://schemas.microsoft.com/office/drawing/2014/main" id="{5FC4B856-814F-45D4-854D-42C32A686EAD}"/>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2" name="Rectangle 111">
              <a:extLst>
                <a:ext uri="{FF2B5EF4-FFF2-40B4-BE49-F238E27FC236}">
                  <a16:creationId xmlns="" xmlns:a16="http://schemas.microsoft.com/office/drawing/2014/main" id="{AB793700-9473-406F-BD7A-6DFE3214C5FA}"/>
                </a:ext>
              </a:extLst>
            </p:cNvPr>
            <p:cNvSpPr>
              <a:spLocks noChangeArrowheads="1"/>
            </p:cNvSpPr>
            <p:nvPr/>
          </p:nvSpPr>
          <p:spPr bwMode="auto">
            <a:xfrm>
              <a:off x="6097588" y="2508251"/>
              <a:ext cx="1588" cy="1588"/>
            </a:xfrm>
            <a:prstGeom prst="rect">
              <a:avLst/>
            </a:prstGeom>
            <a:solidFill>
              <a:srgbClr val="38B2B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3" name="Freeform 112">
              <a:extLst>
                <a:ext uri="{FF2B5EF4-FFF2-40B4-BE49-F238E27FC236}">
                  <a16:creationId xmlns="" xmlns:a16="http://schemas.microsoft.com/office/drawing/2014/main" id="{6A5D2C0B-BF41-401E-B450-78188065D0BD}"/>
                </a:ext>
              </a:extLst>
            </p:cNvPr>
            <p:cNvSpPr/>
            <p:nvPr/>
          </p:nvSpPr>
          <p:spPr bwMode="auto">
            <a:xfrm>
              <a:off x="6097588" y="2478088"/>
              <a:ext cx="808038" cy="1555750"/>
            </a:xfrm>
            <a:custGeom>
              <a:avLst/>
              <a:gdLst>
                <a:gd name="T0" fmla="*/ 42 w 189"/>
                <a:gd name="T1" fmla="*/ 359 h 364"/>
                <a:gd name="T2" fmla="*/ 49 w 189"/>
                <a:gd name="T3" fmla="*/ 351 h 364"/>
                <a:gd name="T4" fmla="*/ 169 w 189"/>
                <a:gd name="T5" fmla="*/ 127 h 364"/>
                <a:gd name="T6" fmla="*/ 0 w 189"/>
                <a:gd name="T7" fmla="*/ 7 h 364"/>
                <a:gd name="T8" fmla="*/ 0 w 189"/>
                <a:gd name="T9" fmla="*/ 7 h 364"/>
                <a:gd name="T10" fmla="*/ 0 w 189"/>
                <a:gd name="T11" fmla="*/ 7 h 364"/>
                <a:gd name="T12" fmla="*/ 19 w 189"/>
                <a:gd name="T13" fmla="*/ 364 h 364"/>
                <a:gd name="T14" fmla="*/ 38 w 189"/>
                <a:gd name="T15" fmla="*/ 364 h 364"/>
                <a:gd name="T16" fmla="*/ 42 w 189"/>
                <a:gd name="T17" fmla="*/ 35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364">
                  <a:moveTo>
                    <a:pt x="42" y="359"/>
                  </a:moveTo>
                  <a:cubicBezTo>
                    <a:pt x="49" y="351"/>
                    <a:pt x="49" y="351"/>
                    <a:pt x="49" y="351"/>
                  </a:cubicBezTo>
                  <a:cubicBezTo>
                    <a:pt x="189" y="216"/>
                    <a:pt x="169" y="127"/>
                    <a:pt x="169" y="127"/>
                  </a:cubicBezTo>
                  <a:cubicBezTo>
                    <a:pt x="142" y="0"/>
                    <a:pt x="0" y="7"/>
                    <a:pt x="0" y="7"/>
                  </a:cubicBezTo>
                  <a:cubicBezTo>
                    <a:pt x="0" y="7"/>
                    <a:pt x="0" y="7"/>
                    <a:pt x="0" y="7"/>
                  </a:cubicBezTo>
                  <a:cubicBezTo>
                    <a:pt x="0" y="7"/>
                    <a:pt x="0" y="7"/>
                    <a:pt x="0" y="7"/>
                  </a:cubicBezTo>
                  <a:cubicBezTo>
                    <a:pt x="0" y="7"/>
                    <a:pt x="139" y="64"/>
                    <a:pt x="19" y="364"/>
                  </a:cubicBezTo>
                  <a:cubicBezTo>
                    <a:pt x="38" y="364"/>
                    <a:pt x="38" y="364"/>
                    <a:pt x="38" y="364"/>
                  </a:cubicBezTo>
                  <a:cubicBezTo>
                    <a:pt x="40" y="361"/>
                    <a:pt x="42" y="359"/>
                    <a:pt x="42" y="359"/>
                  </a:cubicBezTo>
                  <a:close/>
                </a:path>
              </a:pathLst>
            </a:custGeom>
            <a:solidFill>
              <a:srgbClr val="FFE66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4" name="Freeform 113">
              <a:extLst>
                <a:ext uri="{FF2B5EF4-FFF2-40B4-BE49-F238E27FC236}">
                  <a16:creationId xmlns="" xmlns:a16="http://schemas.microsoft.com/office/drawing/2014/main" id="{76EA8A99-1493-410B-81D4-B34D056007E7}"/>
                </a:ext>
              </a:extLst>
            </p:cNvPr>
            <p:cNvSpPr/>
            <p:nvPr/>
          </p:nvSpPr>
          <p:spPr bwMode="auto">
            <a:xfrm>
              <a:off x="5961063" y="4067176"/>
              <a:ext cx="111125" cy="123825"/>
            </a:xfrm>
            <a:custGeom>
              <a:avLst/>
              <a:gdLst>
                <a:gd name="T0" fmla="*/ 0 w 70"/>
                <a:gd name="T1" fmla="*/ 3 h 78"/>
                <a:gd name="T2" fmla="*/ 65 w 70"/>
                <a:gd name="T3" fmla="*/ 78 h 78"/>
                <a:gd name="T4" fmla="*/ 70 w 70"/>
                <a:gd name="T5" fmla="*/ 75 h 78"/>
                <a:gd name="T6" fmla="*/ 6 w 70"/>
                <a:gd name="T7" fmla="*/ 0 h 78"/>
                <a:gd name="T8" fmla="*/ 0 w 70"/>
                <a:gd name="T9" fmla="*/ 3 h 78"/>
              </a:gdLst>
              <a:ahLst/>
              <a:cxnLst>
                <a:cxn ang="0">
                  <a:pos x="T0" y="T1"/>
                </a:cxn>
                <a:cxn ang="0">
                  <a:pos x="T2" y="T3"/>
                </a:cxn>
                <a:cxn ang="0">
                  <a:pos x="T4" y="T5"/>
                </a:cxn>
                <a:cxn ang="0">
                  <a:pos x="T6" y="T7"/>
                </a:cxn>
                <a:cxn ang="0">
                  <a:pos x="T8" y="T9"/>
                </a:cxn>
              </a:cxnLst>
              <a:rect l="0" t="0" r="r" b="b"/>
              <a:pathLst>
                <a:path w="70" h="78">
                  <a:moveTo>
                    <a:pt x="0" y="3"/>
                  </a:moveTo>
                  <a:lnTo>
                    <a:pt x="65" y="78"/>
                  </a:lnTo>
                  <a:lnTo>
                    <a:pt x="70" y="75"/>
                  </a:lnTo>
                  <a:lnTo>
                    <a:pt x="6" y="0"/>
                  </a:lnTo>
                  <a:lnTo>
                    <a:pt x="0" y="3"/>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5" name="Freeform 114">
              <a:extLst>
                <a:ext uri="{FF2B5EF4-FFF2-40B4-BE49-F238E27FC236}">
                  <a16:creationId xmlns="" xmlns:a16="http://schemas.microsoft.com/office/drawing/2014/main" id="{E61D62E0-122B-42C7-9FA5-F869F2C69C99}"/>
                </a:ext>
              </a:extLst>
            </p:cNvPr>
            <p:cNvSpPr/>
            <p:nvPr/>
          </p:nvSpPr>
          <p:spPr bwMode="auto">
            <a:xfrm>
              <a:off x="6016625" y="4067176"/>
              <a:ext cx="68263" cy="123825"/>
            </a:xfrm>
            <a:custGeom>
              <a:avLst/>
              <a:gdLst>
                <a:gd name="T0" fmla="*/ 0 w 43"/>
                <a:gd name="T1" fmla="*/ 3 h 78"/>
                <a:gd name="T2" fmla="*/ 38 w 43"/>
                <a:gd name="T3" fmla="*/ 78 h 78"/>
                <a:gd name="T4" fmla="*/ 43 w 43"/>
                <a:gd name="T5" fmla="*/ 75 h 78"/>
                <a:gd name="T6" fmla="*/ 6 w 43"/>
                <a:gd name="T7" fmla="*/ 0 h 78"/>
                <a:gd name="T8" fmla="*/ 0 w 43"/>
                <a:gd name="T9" fmla="*/ 3 h 78"/>
              </a:gdLst>
              <a:ahLst/>
              <a:cxnLst>
                <a:cxn ang="0">
                  <a:pos x="T0" y="T1"/>
                </a:cxn>
                <a:cxn ang="0">
                  <a:pos x="T2" y="T3"/>
                </a:cxn>
                <a:cxn ang="0">
                  <a:pos x="T4" y="T5"/>
                </a:cxn>
                <a:cxn ang="0">
                  <a:pos x="T6" y="T7"/>
                </a:cxn>
                <a:cxn ang="0">
                  <a:pos x="T8" y="T9"/>
                </a:cxn>
              </a:cxnLst>
              <a:rect l="0" t="0" r="r" b="b"/>
              <a:pathLst>
                <a:path w="43" h="78">
                  <a:moveTo>
                    <a:pt x="0" y="3"/>
                  </a:moveTo>
                  <a:lnTo>
                    <a:pt x="38" y="78"/>
                  </a:lnTo>
                  <a:lnTo>
                    <a:pt x="43" y="75"/>
                  </a:lnTo>
                  <a:lnTo>
                    <a:pt x="6" y="0"/>
                  </a:lnTo>
                  <a:lnTo>
                    <a:pt x="0" y="3"/>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6" name="Freeform 115">
              <a:extLst>
                <a:ext uri="{FF2B5EF4-FFF2-40B4-BE49-F238E27FC236}">
                  <a16:creationId xmlns="" xmlns:a16="http://schemas.microsoft.com/office/drawing/2014/main" id="{D5AB0DCA-EC7B-4BAC-A027-CABBEDEF0FF4}"/>
                </a:ext>
              </a:extLst>
            </p:cNvPr>
            <p:cNvSpPr/>
            <p:nvPr/>
          </p:nvSpPr>
          <p:spPr bwMode="auto">
            <a:xfrm>
              <a:off x="6067425" y="4067176"/>
              <a:ext cx="30163" cy="123825"/>
            </a:xfrm>
            <a:custGeom>
              <a:avLst/>
              <a:gdLst>
                <a:gd name="T0" fmla="*/ 0 w 19"/>
                <a:gd name="T1" fmla="*/ 0 h 78"/>
                <a:gd name="T2" fmla="*/ 11 w 19"/>
                <a:gd name="T3" fmla="*/ 78 h 78"/>
                <a:gd name="T4" fmla="*/ 19 w 19"/>
                <a:gd name="T5" fmla="*/ 75 h 78"/>
                <a:gd name="T6" fmla="*/ 6 w 19"/>
                <a:gd name="T7" fmla="*/ 0 h 78"/>
                <a:gd name="T8" fmla="*/ 0 w 19"/>
                <a:gd name="T9" fmla="*/ 0 h 78"/>
              </a:gdLst>
              <a:ahLst/>
              <a:cxnLst>
                <a:cxn ang="0">
                  <a:pos x="T0" y="T1"/>
                </a:cxn>
                <a:cxn ang="0">
                  <a:pos x="T2" y="T3"/>
                </a:cxn>
                <a:cxn ang="0">
                  <a:pos x="T4" y="T5"/>
                </a:cxn>
                <a:cxn ang="0">
                  <a:pos x="T6" y="T7"/>
                </a:cxn>
                <a:cxn ang="0">
                  <a:pos x="T8" y="T9"/>
                </a:cxn>
              </a:cxnLst>
              <a:rect l="0" t="0" r="r" b="b"/>
              <a:pathLst>
                <a:path w="19" h="78">
                  <a:moveTo>
                    <a:pt x="0" y="0"/>
                  </a:moveTo>
                  <a:lnTo>
                    <a:pt x="11" y="78"/>
                  </a:lnTo>
                  <a:lnTo>
                    <a:pt x="19" y="75"/>
                  </a:lnTo>
                  <a:lnTo>
                    <a:pt x="6" y="0"/>
                  </a:lnTo>
                  <a:lnTo>
                    <a:pt x="0"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7" name="Freeform 116">
              <a:extLst>
                <a:ext uri="{FF2B5EF4-FFF2-40B4-BE49-F238E27FC236}">
                  <a16:creationId xmlns="" xmlns:a16="http://schemas.microsoft.com/office/drawing/2014/main" id="{59065784-4178-4731-892D-686A01C0FEA2}"/>
                </a:ext>
              </a:extLst>
            </p:cNvPr>
            <p:cNvSpPr/>
            <p:nvPr/>
          </p:nvSpPr>
          <p:spPr bwMode="auto">
            <a:xfrm>
              <a:off x="6097588" y="4067176"/>
              <a:ext cx="30163" cy="123825"/>
            </a:xfrm>
            <a:custGeom>
              <a:avLst/>
              <a:gdLst>
                <a:gd name="T0" fmla="*/ 14 w 19"/>
                <a:gd name="T1" fmla="*/ 0 h 78"/>
                <a:gd name="T2" fmla="*/ 0 w 19"/>
                <a:gd name="T3" fmla="*/ 75 h 78"/>
                <a:gd name="T4" fmla="*/ 6 w 19"/>
                <a:gd name="T5" fmla="*/ 78 h 78"/>
                <a:gd name="T6" fmla="*/ 19 w 19"/>
                <a:gd name="T7" fmla="*/ 0 h 78"/>
                <a:gd name="T8" fmla="*/ 14 w 19"/>
                <a:gd name="T9" fmla="*/ 0 h 78"/>
              </a:gdLst>
              <a:ahLst/>
              <a:cxnLst>
                <a:cxn ang="0">
                  <a:pos x="T0" y="T1"/>
                </a:cxn>
                <a:cxn ang="0">
                  <a:pos x="T2" y="T3"/>
                </a:cxn>
                <a:cxn ang="0">
                  <a:pos x="T4" y="T5"/>
                </a:cxn>
                <a:cxn ang="0">
                  <a:pos x="T6" y="T7"/>
                </a:cxn>
                <a:cxn ang="0">
                  <a:pos x="T8" y="T9"/>
                </a:cxn>
              </a:cxnLst>
              <a:rect l="0" t="0" r="r" b="b"/>
              <a:pathLst>
                <a:path w="19" h="78">
                  <a:moveTo>
                    <a:pt x="14" y="0"/>
                  </a:moveTo>
                  <a:lnTo>
                    <a:pt x="0" y="75"/>
                  </a:lnTo>
                  <a:lnTo>
                    <a:pt x="6" y="78"/>
                  </a:lnTo>
                  <a:lnTo>
                    <a:pt x="19" y="0"/>
                  </a:lnTo>
                  <a:lnTo>
                    <a:pt x="14"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8" name="Freeform 117">
              <a:extLst>
                <a:ext uri="{FF2B5EF4-FFF2-40B4-BE49-F238E27FC236}">
                  <a16:creationId xmlns="" xmlns:a16="http://schemas.microsoft.com/office/drawing/2014/main" id="{B953765F-86BD-4338-AF36-94AA8711B179}"/>
                </a:ext>
              </a:extLst>
            </p:cNvPr>
            <p:cNvSpPr/>
            <p:nvPr/>
          </p:nvSpPr>
          <p:spPr bwMode="auto">
            <a:xfrm>
              <a:off x="6110288" y="4067176"/>
              <a:ext cx="68263" cy="123825"/>
            </a:xfrm>
            <a:custGeom>
              <a:avLst/>
              <a:gdLst>
                <a:gd name="T0" fmla="*/ 38 w 43"/>
                <a:gd name="T1" fmla="*/ 0 h 78"/>
                <a:gd name="T2" fmla="*/ 0 w 43"/>
                <a:gd name="T3" fmla="*/ 75 h 78"/>
                <a:gd name="T4" fmla="*/ 6 w 43"/>
                <a:gd name="T5" fmla="*/ 78 h 78"/>
                <a:gd name="T6" fmla="*/ 43 w 43"/>
                <a:gd name="T7" fmla="*/ 3 h 78"/>
                <a:gd name="T8" fmla="*/ 38 w 43"/>
                <a:gd name="T9" fmla="*/ 0 h 78"/>
              </a:gdLst>
              <a:ahLst/>
              <a:cxnLst>
                <a:cxn ang="0">
                  <a:pos x="T0" y="T1"/>
                </a:cxn>
                <a:cxn ang="0">
                  <a:pos x="T2" y="T3"/>
                </a:cxn>
                <a:cxn ang="0">
                  <a:pos x="T4" y="T5"/>
                </a:cxn>
                <a:cxn ang="0">
                  <a:pos x="T6" y="T7"/>
                </a:cxn>
                <a:cxn ang="0">
                  <a:pos x="T8" y="T9"/>
                </a:cxn>
              </a:cxnLst>
              <a:rect l="0" t="0" r="r" b="b"/>
              <a:pathLst>
                <a:path w="43" h="78">
                  <a:moveTo>
                    <a:pt x="38" y="0"/>
                  </a:moveTo>
                  <a:lnTo>
                    <a:pt x="0" y="75"/>
                  </a:lnTo>
                  <a:lnTo>
                    <a:pt x="6" y="78"/>
                  </a:lnTo>
                  <a:lnTo>
                    <a:pt x="43" y="3"/>
                  </a:lnTo>
                  <a:lnTo>
                    <a:pt x="38"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49" name="Freeform 118">
              <a:extLst>
                <a:ext uri="{FF2B5EF4-FFF2-40B4-BE49-F238E27FC236}">
                  <a16:creationId xmlns="" xmlns:a16="http://schemas.microsoft.com/office/drawing/2014/main" id="{9880D674-D6F3-45B1-B5FB-ED0D4BF59CD2}"/>
                </a:ext>
              </a:extLst>
            </p:cNvPr>
            <p:cNvSpPr/>
            <p:nvPr/>
          </p:nvSpPr>
          <p:spPr bwMode="auto">
            <a:xfrm>
              <a:off x="6122988" y="4067176"/>
              <a:ext cx="107950" cy="123825"/>
            </a:xfrm>
            <a:custGeom>
              <a:avLst/>
              <a:gdLst>
                <a:gd name="T0" fmla="*/ 65 w 68"/>
                <a:gd name="T1" fmla="*/ 0 h 78"/>
                <a:gd name="T2" fmla="*/ 0 w 68"/>
                <a:gd name="T3" fmla="*/ 75 h 78"/>
                <a:gd name="T4" fmla="*/ 6 w 68"/>
                <a:gd name="T5" fmla="*/ 78 h 78"/>
                <a:gd name="T6" fmla="*/ 68 w 68"/>
                <a:gd name="T7" fmla="*/ 3 h 78"/>
                <a:gd name="T8" fmla="*/ 65 w 68"/>
                <a:gd name="T9" fmla="*/ 0 h 78"/>
              </a:gdLst>
              <a:ahLst/>
              <a:cxnLst>
                <a:cxn ang="0">
                  <a:pos x="T0" y="T1"/>
                </a:cxn>
                <a:cxn ang="0">
                  <a:pos x="T2" y="T3"/>
                </a:cxn>
                <a:cxn ang="0">
                  <a:pos x="T4" y="T5"/>
                </a:cxn>
                <a:cxn ang="0">
                  <a:pos x="T6" y="T7"/>
                </a:cxn>
                <a:cxn ang="0">
                  <a:pos x="T8" y="T9"/>
                </a:cxn>
              </a:cxnLst>
              <a:rect l="0" t="0" r="r" b="b"/>
              <a:pathLst>
                <a:path w="68" h="78">
                  <a:moveTo>
                    <a:pt x="65" y="0"/>
                  </a:moveTo>
                  <a:lnTo>
                    <a:pt x="0" y="75"/>
                  </a:lnTo>
                  <a:lnTo>
                    <a:pt x="6" y="78"/>
                  </a:lnTo>
                  <a:lnTo>
                    <a:pt x="68" y="3"/>
                  </a:lnTo>
                  <a:lnTo>
                    <a:pt x="65"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0" name="Freeform 119">
              <a:extLst>
                <a:ext uri="{FF2B5EF4-FFF2-40B4-BE49-F238E27FC236}">
                  <a16:creationId xmlns="" xmlns:a16="http://schemas.microsoft.com/office/drawing/2014/main" id="{32F75396-C1DE-4074-A3FD-DE86150768D0}"/>
                </a:ext>
              </a:extLst>
            </p:cNvPr>
            <p:cNvSpPr/>
            <p:nvPr/>
          </p:nvSpPr>
          <p:spPr bwMode="auto">
            <a:xfrm>
              <a:off x="5940425" y="4033838"/>
              <a:ext cx="315913" cy="41275"/>
            </a:xfrm>
            <a:custGeom>
              <a:avLst/>
              <a:gdLst>
                <a:gd name="T0" fmla="*/ 199 w 199"/>
                <a:gd name="T1" fmla="*/ 0 h 26"/>
                <a:gd name="T2" fmla="*/ 0 w 199"/>
                <a:gd name="T3" fmla="*/ 0 h 26"/>
                <a:gd name="T4" fmla="*/ 13 w 199"/>
                <a:gd name="T5" fmla="*/ 26 h 26"/>
                <a:gd name="T6" fmla="*/ 188 w 199"/>
                <a:gd name="T7" fmla="*/ 26 h 26"/>
                <a:gd name="T8" fmla="*/ 199 w 199"/>
                <a:gd name="T9" fmla="*/ 0 h 26"/>
              </a:gdLst>
              <a:ahLst/>
              <a:cxnLst>
                <a:cxn ang="0">
                  <a:pos x="T0" y="T1"/>
                </a:cxn>
                <a:cxn ang="0">
                  <a:pos x="T2" y="T3"/>
                </a:cxn>
                <a:cxn ang="0">
                  <a:pos x="T4" y="T5"/>
                </a:cxn>
                <a:cxn ang="0">
                  <a:pos x="T6" y="T7"/>
                </a:cxn>
                <a:cxn ang="0">
                  <a:pos x="T8" y="T9"/>
                </a:cxn>
              </a:cxnLst>
              <a:rect l="0" t="0" r="r" b="b"/>
              <a:pathLst>
                <a:path w="199" h="26">
                  <a:moveTo>
                    <a:pt x="199" y="0"/>
                  </a:moveTo>
                  <a:lnTo>
                    <a:pt x="0" y="0"/>
                  </a:lnTo>
                  <a:lnTo>
                    <a:pt x="13" y="26"/>
                  </a:lnTo>
                  <a:lnTo>
                    <a:pt x="188" y="26"/>
                  </a:lnTo>
                  <a:lnTo>
                    <a:pt x="199" y="0"/>
                  </a:lnTo>
                  <a:close/>
                </a:path>
              </a:pathLst>
            </a:custGeom>
            <a:solidFill>
              <a:srgbClr val="CCA5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1" name="Rectangle 120">
              <a:extLst>
                <a:ext uri="{FF2B5EF4-FFF2-40B4-BE49-F238E27FC236}">
                  <a16:creationId xmlns="" xmlns:a16="http://schemas.microsoft.com/office/drawing/2014/main" id="{2AFF539A-5CEE-4B8B-BC22-607D2387450C}"/>
                </a:ext>
              </a:extLst>
            </p:cNvPr>
            <p:cNvSpPr>
              <a:spLocks noChangeArrowheads="1"/>
            </p:cNvSpPr>
            <p:nvPr/>
          </p:nvSpPr>
          <p:spPr bwMode="auto">
            <a:xfrm>
              <a:off x="6054725" y="4173538"/>
              <a:ext cx="90488" cy="25400"/>
            </a:xfrm>
            <a:prstGeom prst="rect">
              <a:avLst/>
            </a:prstGeom>
            <a:solidFill>
              <a:srgbClr val="924B1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2" name="Freeform 121">
              <a:extLst>
                <a:ext uri="{FF2B5EF4-FFF2-40B4-BE49-F238E27FC236}">
                  <a16:creationId xmlns="" xmlns:a16="http://schemas.microsoft.com/office/drawing/2014/main" id="{2FB10702-2797-44E0-859D-069D62C98A19}"/>
                </a:ext>
              </a:extLst>
            </p:cNvPr>
            <p:cNvSpPr/>
            <p:nvPr/>
          </p:nvSpPr>
          <p:spPr bwMode="auto">
            <a:xfrm>
              <a:off x="6051550" y="4191001"/>
              <a:ext cx="20638" cy="77788"/>
            </a:xfrm>
            <a:custGeom>
              <a:avLst/>
              <a:gdLst>
                <a:gd name="T0" fmla="*/ 13 w 13"/>
                <a:gd name="T1" fmla="*/ 0 h 49"/>
                <a:gd name="T2" fmla="*/ 5 w 13"/>
                <a:gd name="T3" fmla="*/ 0 h 49"/>
                <a:gd name="T4" fmla="*/ 0 w 13"/>
                <a:gd name="T5" fmla="*/ 49 h 49"/>
                <a:gd name="T6" fmla="*/ 5 w 13"/>
                <a:gd name="T7" fmla="*/ 49 h 49"/>
                <a:gd name="T8" fmla="*/ 13 w 13"/>
                <a:gd name="T9" fmla="*/ 0 h 49"/>
              </a:gdLst>
              <a:ahLst/>
              <a:cxnLst>
                <a:cxn ang="0">
                  <a:pos x="T0" y="T1"/>
                </a:cxn>
                <a:cxn ang="0">
                  <a:pos x="T2" y="T3"/>
                </a:cxn>
                <a:cxn ang="0">
                  <a:pos x="T4" y="T5"/>
                </a:cxn>
                <a:cxn ang="0">
                  <a:pos x="T6" y="T7"/>
                </a:cxn>
                <a:cxn ang="0">
                  <a:pos x="T8" y="T9"/>
                </a:cxn>
              </a:cxnLst>
              <a:rect l="0" t="0" r="r" b="b"/>
              <a:pathLst>
                <a:path w="13" h="49">
                  <a:moveTo>
                    <a:pt x="13" y="0"/>
                  </a:moveTo>
                  <a:lnTo>
                    <a:pt x="5" y="0"/>
                  </a:lnTo>
                  <a:lnTo>
                    <a:pt x="0" y="49"/>
                  </a:lnTo>
                  <a:lnTo>
                    <a:pt x="5" y="49"/>
                  </a:lnTo>
                  <a:lnTo>
                    <a:pt x="13"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3" name="Freeform 122">
              <a:extLst>
                <a:ext uri="{FF2B5EF4-FFF2-40B4-BE49-F238E27FC236}">
                  <a16:creationId xmlns="" xmlns:a16="http://schemas.microsoft.com/office/drawing/2014/main" id="{CBA63B01-0E13-4E29-AEEC-3EAC869C21C1}"/>
                </a:ext>
              </a:extLst>
            </p:cNvPr>
            <p:cNvSpPr/>
            <p:nvPr/>
          </p:nvSpPr>
          <p:spPr bwMode="auto">
            <a:xfrm>
              <a:off x="6127750" y="4191001"/>
              <a:ext cx="17463" cy="77788"/>
            </a:xfrm>
            <a:custGeom>
              <a:avLst/>
              <a:gdLst>
                <a:gd name="T0" fmla="*/ 5 w 11"/>
                <a:gd name="T1" fmla="*/ 0 h 49"/>
                <a:gd name="T2" fmla="*/ 0 w 11"/>
                <a:gd name="T3" fmla="*/ 0 h 49"/>
                <a:gd name="T4" fmla="*/ 5 w 11"/>
                <a:gd name="T5" fmla="*/ 49 h 49"/>
                <a:gd name="T6" fmla="*/ 11 w 11"/>
                <a:gd name="T7" fmla="*/ 49 h 49"/>
                <a:gd name="T8" fmla="*/ 5 w 11"/>
                <a:gd name="T9" fmla="*/ 0 h 49"/>
              </a:gdLst>
              <a:ahLst/>
              <a:cxnLst>
                <a:cxn ang="0">
                  <a:pos x="T0" y="T1"/>
                </a:cxn>
                <a:cxn ang="0">
                  <a:pos x="T2" y="T3"/>
                </a:cxn>
                <a:cxn ang="0">
                  <a:pos x="T4" y="T5"/>
                </a:cxn>
                <a:cxn ang="0">
                  <a:pos x="T6" y="T7"/>
                </a:cxn>
                <a:cxn ang="0">
                  <a:pos x="T8" y="T9"/>
                </a:cxn>
              </a:cxnLst>
              <a:rect l="0" t="0" r="r" b="b"/>
              <a:pathLst>
                <a:path w="11" h="49">
                  <a:moveTo>
                    <a:pt x="5" y="0"/>
                  </a:moveTo>
                  <a:lnTo>
                    <a:pt x="0" y="0"/>
                  </a:lnTo>
                  <a:lnTo>
                    <a:pt x="5" y="49"/>
                  </a:lnTo>
                  <a:lnTo>
                    <a:pt x="11" y="49"/>
                  </a:lnTo>
                  <a:lnTo>
                    <a:pt x="5" y="0"/>
                  </a:lnTo>
                  <a:close/>
                </a:path>
              </a:pathLst>
            </a:custGeom>
            <a:solidFill>
              <a:srgbClr val="924B1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sp>
          <p:nvSpPr>
            <p:cNvPr id="54" name="Freeform 123">
              <a:extLst>
                <a:ext uri="{FF2B5EF4-FFF2-40B4-BE49-F238E27FC236}">
                  <a16:creationId xmlns="" xmlns:a16="http://schemas.microsoft.com/office/drawing/2014/main" id="{87827C31-BD91-4DA6-B348-A76E3AE4064F}"/>
                </a:ext>
              </a:extLst>
            </p:cNvPr>
            <p:cNvSpPr/>
            <p:nvPr/>
          </p:nvSpPr>
          <p:spPr bwMode="auto">
            <a:xfrm>
              <a:off x="6042025" y="4268788"/>
              <a:ext cx="107950" cy="80963"/>
            </a:xfrm>
            <a:custGeom>
              <a:avLst/>
              <a:gdLst>
                <a:gd name="T0" fmla="*/ 65 w 68"/>
                <a:gd name="T1" fmla="*/ 0 h 51"/>
                <a:gd name="T2" fmla="*/ 59 w 68"/>
                <a:gd name="T3" fmla="*/ 0 h 51"/>
                <a:gd name="T4" fmla="*/ 11 w 68"/>
                <a:gd name="T5" fmla="*/ 0 h 51"/>
                <a:gd name="T6" fmla="*/ 6 w 68"/>
                <a:gd name="T7" fmla="*/ 0 h 51"/>
                <a:gd name="T8" fmla="*/ 0 w 68"/>
                <a:gd name="T9" fmla="*/ 0 h 51"/>
                <a:gd name="T10" fmla="*/ 0 w 68"/>
                <a:gd name="T11" fmla="*/ 51 h 51"/>
                <a:gd name="T12" fmla="*/ 68 w 68"/>
                <a:gd name="T13" fmla="*/ 51 h 51"/>
                <a:gd name="T14" fmla="*/ 68 w 68"/>
                <a:gd name="T15" fmla="*/ 0 h 51"/>
                <a:gd name="T16" fmla="*/ 65 w 68"/>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1">
                  <a:moveTo>
                    <a:pt x="65" y="0"/>
                  </a:moveTo>
                  <a:lnTo>
                    <a:pt x="59" y="0"/>
                  </a:lnTo>
                  <a:lnTo>
                    <a:pt x="11" y="0"/>
                  </a:lnTo>
                  <a:lnTo>
                    <a:pt x="6" y="0"/>
                  </a:lnTo>
                  <a:lnTo>
                    <a:pt x="0" y="0"/>
                  </a:lnTo>
                  <a:lnTo>
                    <a:pt x="0" y="51"/>
                  </a:lnTo>
                  <a:lnTo>
                    <a:pt x="68" y="51"/>
                  </a:lnTo>
                  <a:lnTo>
                    <a:pt x="68" y="0"/>
                  </a:lnTo>
                  <a:lnTo>
                    <a:pt x="65" y="0"/>
                  </a:lnTo>
                  <a:close/>
                </a:path>
              </a:pathLst>
            </a:custGeom>
            <a:solidFill>
              <a:srgbClr val="CCA50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a:solidFill>
                  <a:prstClr val="black"/>
                </a:solidFill>
                <a:latin typeface="Calibri" panose="020F0502020204030204"/>
                <a:ea typeface="等线" panose="02010600030101010101" pitchFamily="2" charset="-122"/>
              </a:endParaRPr>
            </a:p>
          </p:txBody>
        </p:sp>
      </p:grpSp>
      <p:pic>
        <p:nvPicPr>
          <p:cNvPr id="55" name="PA_图片 28">
            <a:extLst>
              <a:ext uri="{FF2B5EF4-FFF2-40B4-BE49-F238E27FC236}">
                <a16:creationId xmlns="" xmlns:a16="http://schemas.microsoft.com/office/drawing/2014/main" id="{F26C7C1C-38BF-4A21-BF3D-EC74F0710432}"/>
              </a:ext>
            </a:extLst>
          </p:cNvPr>
          <p:cNvPicPr>
            <a:picLocks noChangeAspect="1"/>
          </p:cNvPicPr>
          <p:nvPr>
            <p:custDataLst>
              <p:tags r:id="rId1"/>
            </p:custDataLst>
          </p:nvPr>
        </p:nvPicPr>
        <p:blipFill rotWithShape="1">
          <a:blip r:embed="rId4" cstate="print">
            <a:extLst>
              <a:ext uri="{28A0092B-C50C-407E-A947-70E740481C1C}">
                <a14:useLocalDpi xmlns="" xmlns:a14="http://schemas.microsoft.com/office/drawing/2010/main" val="0"/>
              </a:ext>
            </a:extLst>
          </a:blip>
          <a:srcRect l="28897"/>
          <a:stretch/>
        </p:blipFill>
        <p:spPr>
          <a:xfrm>
            <a:off x="45721" y="5165463"/>
            <a:ext cx="1110039" cy="1692541"/>
          </a:xfrm>
          <a:prstGeom prst="rect">
            <a:avLst/>
          </a:prstGeom>
        </p:spPr>
      </p:pic>
      <p:pic>
        <p:nvPicPr>
          <p:cNvPr id="56" name="PA_图片 25">
            <a:extLst>
              <a:ext uri="{FF2B5EF4-FFF2-40B4-BE49-F238E27FC236}">
                <a16:creationId xmlns="" xmlns:a16="http://schemas.microsoft.com/office/drawing/2014/main" id="{313DA177-6CE2-4DAB-A705-A8F37F6F553F}"/>
              </a:ext>
            </a:extLst>
          </p:cNvPr>
          <p:cNvPicPr>
            <a:picLocks noChangeAspect="1"/>
          </p:cNvPicPr>
          <p:nvPr>
            <p:custDataLst>
              <p:tags r:id="rId2"/>
            </p:custDataLst>
          </p:nvPr>
        </p:nvPicPr>
        <p:blipFill>
          <a:blip r:embed="rId5" cstate="print">
            <a:extLst>
              <a:ext uri="{28A0092B-C50C-407E-A947-70E740481C1C}">
                <a14:useLocalDpi xmlns="" xmlns:a14="http://schemas.microsoft.com/office/drawing/2010/main" val="0"/>
              </a:ext>
            </a:extLst>
          </a:blip>
          <a:stretch>
            <a:fillRect/>
          </a:stretch>
        </p:blipFill>
        <p:spPr>
          <a:xfrm flipH="1">
            <a:off x="509008" y="4807861"/>
            <a:ext cx="1020141" cy="1209839"/>
          </a:xfrm>
          <a:prstGeom prst="rect">
            <a:avLst/>
          </a:prstGeom>
        </p:spPr>
      </p:pic>
    </p:spTree>
    <p:extLst>
      <p:ext uri="{BB962C8B-B14F-4D97-AF65-F5344CB8AC3E}">
        <p14:creationId xmlns="" xmlns:p14="http://schemas.microsoft.com/office/powerpoint/2010/main" val="1099302462"/>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anim calcmode="lin" valueType="num">
                                      <p:cBhvr>
                                        <p:cTn id="25"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5"/>
                                        </p:tgtEl>
                                      </p:cBhvr>
                                    </p:animEffect>
                                  </p:childTnLst>
                                </p:cTn>
                              </p:par>
                              <p:par>
                                <p:cTn id="28" presetID="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0-#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par>
                                <p:cTn id="36" presetID="16" presetClass="entr" presetSubtype="37"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outVertical)">
                                      <p:cBhvr>
                                        <p:cTn id="38" dur="1000"/>
                                        <p:tgtEl>
                                          <p:spTgt spid="2"/>
                                        </p:tgtEl>
                                      </p:cBhvr>
                                    </p:animEffect>
                                  </p:childTnLst>
                                </p:cTn>
                              </p:par>
                              <p:par>
                                <p:cTn id="39" presetID="42"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par>
                                <p:cTn id="44" presetID="15"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p:cTn id="46" dur="1000" fill="hold"/>
                                        <p:tgtEl>
                                          <p:spTgt spid="56"/>
                                        </p:tgtEl>
                                        <p:attrNameLst>
                                          <p:attrName>ppt_w</p:attrName>
                                        </p:attrNameLst>
                                      </p:cBhvr>
                                      <p:tavLst>
                                        <p:tav tm="0">
                                          <p:val>
                                            <p:fltVal val="0"/>
                                          </p:val>
                                        </p:tav>
                                        <p:tav tm="100000">
                                          <p:val>
                                            <p:strVal val="#ppt_w"/>
                                          </p:val>
                                        </p:tav>
                                      </p:tavLst>
                                    </p:anim>
                                    <p:anim calcmode="lin" valueType="num">
                                      <p:cBhvr>
                                        <p:cTn id="47" dur="1000" fill="hold"/>
                                        <p:tgtEl>
                                          <p:spTgt spid="56"/>
                                        </p:tgtEl>
                                        <p:attrNameLst>
                                          <p:attrName>ppt_h</p:attrName>
                                        </p:attrNameLst>
                                      </p:cBhvr>
                                      <p:tavLst>
                                        <p:tav tm="0">
                                          <p:val>
                                            <p:fltVal val="0"/>
                                          </p:val>
                                        </p:tav>
                                        <p:tav tm="100000">
                                          <p:val>
                                            <p:strVal val="#ppt_h"/>
                                          </p:val>
                                        </p:tav>
                                      </p:tavLst>
                                    </p:anim>
                                    <p:anim calcmode="lin" valueType="num">
                                      <p:cBhvr>
                                        <p:cTn id="48"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6"/>
                                        </p:tgtEl>
                                        <p:attrNameLst>
                                          <p:attrName>ppt_y</p:attrName>
                                        </p:attrNameLst>
                                      </p:cBhvr>
                                      <p:tavLst>
                                        <p:tav tm="0" fmla="#ppt_y+(sin(-2*pi*(1-$))*-#ppt_x+cos(-2*pi*(1-$))*(1-#ppt_y))*(1-$)">
                                          <p:val>
                                            <p:fltVal val="0"/>
                                          </p:val>
                                        </p:tav>
                                        <p:tav tm="100000">
                                          <p:val>
                                            <p:fltVal val="1"/>
                                          </p:val>
                                        </p:tav>
                                      </p:tavLst>
                                    </p:anim>
                                  </p:childTnLst>
                                </p:cTn>
                              </p:par>
                              <p:par>
                                <p:cTn id="50" presetID="32" presetClass="emph" presetSubtype="0" repeatCount="3000" fill="hold" nodeType="withEffect">
                                  <p:stCondLst>
                                    <p:cond delay="0"/>
                                  </p:stCondLst>
                                  <p:childTnLst>
                                    <p:animRot by="120000">
                                      <p:cBhvr>
                                        <p:cTn id="51" dur="100" fill="hold">
                                          <p:stCondLst>
                                            <p:cond delay="0"/>
                                          </p:stCondLst>
                                        </p:cTn>
                                        <p:tgtEl>
                                          <p:spTgt spid="56"/>
                                        </p:tgtEl>
                                        <p:attrNameLst>
                                          <p:attrName>r</p:attrName>
                                        </p:attrNameLst>
                                      </p:cBhvr>
                                    </p:animRot>
                                    <p:animRot by="-240000">
                                      <p:cBhvr>
                                        <p:cTn id="52" dur="200" fill="hold">
                                          <p:stCondLst>
                                            <p:cond delay="200"/>
                                          </p:stCondLst>
                                        </p:cTn>
                                        <p:tgtEl>
                                          <p:spTgt spid="56"/>
                                        </p:tgtEl>
                                        <p:attrNameLst>
                                          <p:attrName>r</p:attrName>
                                        </p:attrNameLst>
                                      </p:cBhvr>
                                    </p:animRot>
                                    <p:animRot by="240000">
                                      <p:cBhvr>
                                        <p:cTn id="53" dur="200" fill="hold">
                                          <p:stCondLst>
                                            <p:cond delay="400"/>
                                          </p:stCondLst>
                                        </p:cTn>
                                        <p:tgtEl>
                                          <p:spTgt spid="56"/>
                                        </p:tgtEl>
                                        <p:attrNameLst>
                                          <p:attrName>r</p:attrName>
                                        </p:attrNameLst>
                                      </p:cBhvr>
                                    </p:animRot>
                                    <p:animRot by="-240000">
                                      <p:cBhvr>
                                        <p:cTn id="54" dur="200" fill="hold">
                                          <p:stCondLst>
                                            <p:cond delay="600"/>
                                          </p:stCondLst>
                                        </p:cTn>
                                        <p:tgtEl>
                                          <p:spTgt spid="56"/>
                                        </p:tgtEl>
                                        <p:attrNameLst>
                                          <p:attrName>r</p:attrName>
                                        </p:attrNameLst>
                                      </p:cBhvr>
                                    </p:animRot>
                                    <p:animRot by="120000">
                                      <p:cBhvr>
                                        <p:cTn id="55" dur="200" fill="hold">
                                          <p:stCondLst>
                                            <p:cond delay="800"/>
                                          </p:stCondLst>
                                        </p:cTn>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4000" b="1" smtClean="0">
                <a:solidFill>
                  <a:schemeClr val="bg1"/>
                </a:solidFill>
              </a:rPr>
              <a:t>Câu 2. Tầng mùn trong đất không dày, lớp phủ thực vật bị tàn phá nhiều là vấn đề cần được quan tâm ở môi trường nào?</a:t>
            </a:r>
          </a:p>
        </p:txBody>
      </p:sp>
      <p:sp>
        <p:nvSpPr>
          <p:cNvPr id="50" name="Snip Diagonal Corner Rectangle 49"/>
          <p:cNvSpPr/>
          <p:nvPr/>
        </p:nvSpPr>
        <p:spPr>
          <a:xfrm>
            <a:off x="2644345" y="3842951"/>
            <a:ext cx="6549085" cy="1161535"/>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3500" b="1">
                <a:solidFill>
                  <a:schemeClr val="bg1"/>
                </a:solidFill>
              </a:rPr>
              <a:t>Đáp </a:t>
            </a:r>
            <a:r>
              <a:rPr lang="en-US" sz="3500" b="1" smtClean="0">
                <a:solidFill>
                  <a:schemeClr val="bg1"/>
                </a:solidFill>
              </a:rPr>
              <a:t>án: Môi trường xích đạo</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42950" y="5389797"/>
            <a:ext cx="2400300" cy="1468203"/>
          </a:xfrm>
          <a:prstGeom prst="rect">
            <a:avLst/>
          </a:prstGeom>
        </p:spPr>
      </p:pic>
    </p:spTree>
    <p:extLst>
      <p:ext uri="{BB962C8B-B14F-4D97-AF65-F5344CB8AC3E}">
        <p14:creationId xmlns:p14="http://schemas.microsoft.com/office/powerpoint/2010/main" xmlns=""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b="1" smtClean="0">
                <a:solidFill>
                  <a:schemeClr val="bg1"/>
                </a:solidFill>
              </a:rPr>
              <a:t>Câu 3. Ở môi trường hoang mạc, hoạt động kinh tế nào đã mang lại nguồn thu ngoại tệ lớn cho người dân?</a:t>
            </a:r>
          </a:p>
        </p:txBody>
      </p:sp>
      <p:sp>
        <p:nvSpPr>
          <p:cNvPr id="50" name="Snip Diagonal Corner Rectangle 49"/>
          <p:cNvSpPr/>
          <p:nvPr/>
        </p:nvSpPr>
        <p:spPr>
          <a:xfrm>
            <a:off x="2557841" y="3781168"/>
            <a:ext cx="5177489" cy="86497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500" b="1">
                <a:solidFill>
                  <a:schemeClr val="bg1"/>
                </a:solidFill>
              </a:rPr>
              <a:t>Đáp </a:t>
            </a:r>
            <a:r>
              <a:rPr lang="en-US" sz="3500" b="1" smtClean="0">
                <a:solidFill>
                  <a:schemeClr val="bg1"/>
                </a:solidFill>
              </a:rPr>
              <a:t>án: Du lịch</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81050" y="5389797"/>
            <a:ext cx="2400300" cy="1468203"/>
          </a:xfrm>
          <a:prstGeom prst="rect">
            <a:avLst/>
          </a:prstGeom>
        </p:spPr>
      </p:pic>
    </p:spTree>
    <p:extLst>
      <p:ext uri="{BB962C8B-B14F-4D97-AF65-F5344CB8AC3E}">
        <p14:creationId xmlns:p14="http://schemas.microsoft.com/office/powerpoint/2010/main" xmlns=""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4000" b="1" smtClean="0">
                <a:solidFill>
                  <a:schemeClr val="bg1"/>
                </a:solidFill>
              </a:rPr>
              <a:t>Câu 4. Quốc gia châu Phi nào đúng đầu thế giới về khai thác vàng và kim cương?</a:t>
            </a:r>
          </a:p>
        </p:txBody>
      </p:sp>
      <p:sp>
        <p:nvSpPr>
          <p:cNvPr id="50" name="Snip Diagonal Corner Rectangle 49"/>
          <p:cNvSpPr/>
          <p:nvPr/>
        </p:nvSpPr>
        <p:spPr>
          <a:xfrm>
            <a:off x="2421924" y="4003589"/>
            <a:ext cx="5807676" cy="105697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3500" b="1">
                <a:solidFill>
                  <a:schemeClr val="bg1"/>
                </a:solidFill>
              </a:rPr>
              <a:t>Đáp </a:t>
            </a:r>
            <a:r>
              <a:rPr lang="en-US" sz="3500" b="1" smtClean="0">
                <a:solidFill>
                  <a:schemeClr val="bg1"/>
                </a:solidFill>
              </a:rPr>
              <a:t>án: Cộng hoà Nam Phi</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81050" y="5389797"/>
            <a:ext cx="2400300" cy="1468203"/>
          </a:xfrm>
          <a:prstGeom prst="rect">
            <a:avLst/>
          </a:prstGeom>
        </p:spPr>
      </p:pic>
    </p:spTree>
    <p:extLst>
      <p:ext uri="{BB962C8B-B14F-4D97-AF65-F5344CB8AC3E}">
        <p14:creationId xmlns:p14="http://schemas.microsoft.com/office/powerpoint/2010/main" xmlns=""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b="1" smtClean="0">
                <a:solidFill>
                  <a:schemeClr val="bg1"/>
                </a:solidFill>
              </a:rPr>
              <a:t>Câu 5. Vừa để bảo vệ các hệ sinh thái tự nhiên, vừa phát triển du lịch sinh thái, một số quốc gia châu Phi đã</a:t>
            </a:r>
          </a:p>
        </p:txBody>
      </p:sp>
      <p:sp>
        <p:nvSpPr>
          <p:cNvPr id="50" name="Snip Diagonal Corner Rectangle 49"/>
          <p:cNvSpPr/>
          <p:nvPr/>
        </p:nvSpPr>
        <p:spPr>
          <a:xfrm>
            <a:off x="829227" y="3818238"/>
            <a:ext cx="7301519" cy="1242328"/>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3500" b="1">
                <a:solidFill>
                  <a:schemeClr val="bg1"/>
                </a:solidFill>
              </a:rPr>
              <a:t>Đáp </a:t>
            </a:r>
            <a:r>
              <a:rPr lang="en-US" sz="3500" b="1" smtClean="0">
                <a:solidFill>
                  <a:schemeClr val="bg1"/>
                </a:solidFill>
              </a:rPr>
              <a:t>án: thành lập các vườn quốc gia.</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9600" y="5389797"/>
            <a:ext cx="2686050" cy="1468203"/>
          </a:xfrm>
          <a:prstGeom prst="rect">
            <a:avLst/>
          </a:prstGeom>
        </p:spPr>
      </p:pic>
    </p:spTree>
    <p:extLst>
      <p:ext uri="{BB962C8B-B14F-4D97-AF65-F5344CB8AC3E}">
        <p14:creationId xmlns:p14="http://schemas.microsoft.com/office/powerpoint/2010/main" xmlns=""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fontAlgn="auto">
              <a:lnSpc>
                <a:spcPct val="100000"/>
              </a:lnSpc>
              <a:spcBef>
                <a:spcPts val="0"/>
              </a:spcBef>
              <a:spcAft>
                <a:spcPts val="0"/>
              </a:spcAft>
              <a:buClrTx/>
              <a:buSzTx/>
              <a:buFontTx/>
              <a:buNone/>
              <a:tabLst/>
              <a:defRPr/>
            </a:pPr>
            <a:r>
              <a:rPr lang="en-US" sz="4000" b="1" smtClean="0">
                <a:solidFill>
                  <a:schemeClr val="bg1"/>
                </a:solidFill>
              </a:rPr>
              <a:t>Câu 6. Canh tác nương rẫy vẫn là hình thức canh tác phổ biến ở môi trường nào?</a:t>
            </a:r>
          </a:p>
        </p:txBody>
      </p:sp>
      <p:sp>
        <p:nvSpPr>
          <p:cNvPr id="50" name="Snip Diagonal Corner Rectangle 49"/>
          <p:cNvSpPr/>
          <p:nvPr/>
        </p:nvSpPr>
        <p:spPr>
          <a:xfrm>
            <a:off x="2829696" y="3731744"/>
            <a:ext cx="5931243" cy="1235676"/>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500" b="1">
                <a:solidFill>
                  <a:schemeClr val="bg1"/>
                </a:solidFill>
              </a:rPr>
              <a:t>Đáp </a:t>
            </a:r>
            <a:r>
              <a:rPr lang="en-US" sz="3500" b="1" smtClean="0">
                <a:solidFill>
                  <a:schemeClr val="bg1"/>
                </a:solidFill>
              </a:rPr>
              <a:t>án: Môi trường nhiệt đới</a:t>
            </a:r>
            <a:endParaRPr lang="en-US" sz="3500" b="1">
              <a:solidFill>
                <a:schemeClr val="bg1"/>
              </a:solidFill>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09600" y="5389797"/>
            <a:ext cx="2800350" cy="1468203"/>
          </a:xfrm>
          <a:prstGeom prst="rect">
            <a:avLst/>
          </a:prstGeom>
        </p:spPr>
      </p:pic>
    </p:spTree>
    <p:extLst>
      <p:ext uri="{BB962C8B-B14F-4D97-AF65-F5344CB8AC3E}">
        <p14:creationId xmlns:p14="http://schemas.microsoft.com/office/powerpoint/2010/main" xmlns=""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a:extLst>
              <a:ext uri="{FF2B5EF4-FFF2-40B4-BE49-F238E27FC236}">
                <a16:creationId xmlns="" xmlns:a16="http://schemas.microsoft.com/office/drawing/2014/main" id="{875F295B-4E73-4941-B32D-88CC9D779356}"/>
              </a:ext>
            </a:extLst>
          </p:cNvPr>
          <p:cNvPicPr>
            <a:picLocks noChangeAspect="1"/>
          </p:cNvPicPr>
          <p:nvPr/>
        </p:nvPicPr>
        <p:blipFill rotWithShape="1">
          <a:blip r:embed="rId3"/>
          <a:srcRect b="461"/>
          <a:stretch/>
        </p:blipFill>
        <p:spPr>
          <a:xfrm>
            <a:off x="20" y="962"/>
            <a:ext cx="12191980" cy="6856719"/>
          </a:xfrm>
          <a:prstGeom prst="rect">
            <a:avLst/>
          </a:prstGeom>
        </p:spPr>
      </p:pic>
      <p:pic>
        <p:nvPicPr>
          <p:cNvPr id="6" name="Kiểu 3D 6" descr="The Earth">
            <a:extLst>
              <a:ext uri="{FF2B5EF4-FFF2-40B4-BE49-F238E27FC236}">
                <a16:creationId xmlns:mc="http://schemas.openxmlformats.org/markup-compatibility/2006" xmlns="" xmlns:a16="http://schemas.microsoft.com/office/drawing/2014/main" id="{BBA11CFB-DAA6-4343-8F28-DFADCCD28066}"/>
              </a:ext>
            </a:extLst>
          </p:cNvPr>
          <p:cNvPicPr>
            <a:picLocks noGrp="1" noRot="1" noChangeAspect="1" noMove="1" noResize="1" noEditPoints="1" noAdjustHandles="1" noChangeArrowheads="1" noChangeShapeType="1" noCrop="1"/>
          </p:cNvPicPr>
          <p:nvPr/>
        </p:nvPicPr>
        <p:blipFill>
          <a:blip r:embed="rId4"/>
          <a:stretch>
            <a:fillRect/>
          </a:stretch>
        </p:blipFill>
        <p:spPr>
          <a:xfrm>
            <a:off x="145914" y="3448413"/>
            <a:ext cx="2071755" cy="2071755"/>
          </a:xfrm>
          <a:prstGeom prst="rect">
            <a:avLst/>
          </a:prstGeom>
        </p:spPr>
      </p:pic>
      <p:sp>
        <p:nvSpPr>
          <p:cNvPr id="7" name="TextBox 6"/>
          <p:cNvSpPr txBox="1"/>
          <p:nvPr/>
        </p:nvSpPr>
        <p:spPr>
          <a:xfrm>
            <a:off x="922587" y="1399556"/>
            <a:ext cx="10149445" cy="2054024"/>
          </a:xfrm>
          <a:prstGeom prst="rect">
            <a:avLst/>
          </a:prstGeom>
          <a:noFill/>
        </p:spPr>
        <p:txBody>
          <a:bodyPr wrap="square" lIns="68580" tIns="34290" rIns="68580" bIns="34290" rtlCol="0">
            <a:spAutoFit/>
          </a:bodyPr>
          <a:lstStyle/>
          <a:p>
            <a:pPr algn="ctr"/>
            <a:r>
              <a:rPr lang="en-US" sz="5500" b="1" smtClean="0">
                <a:solidFill>
                  <a:srgbClr val="FFFF00"/>
                </a:solidFill>
                <a:effectLst>
                  <a:outerShdw blurRad="38100" dist="38100" dir="2700000" algn="tl">
                    <a:srgbClr val="000000">
                      <a:alpha val="43137"/>
                    </a:srgbClr>
                  </a:outerShdw>
                </a:effectLst>
              </a:rPr>
              <a:t>Bài 12. Thực hành: Tìm hiểu</a:t>
            </a:r>
          </a:p>
          <a:p>
            <a:pPr algn="ctr">
              <a:lnSpc>
                <a:spcPct val="150000"/>
              </a:lnSpc>
            </a:pPr>
            <a:r>
              <a:rPr lang="en-US" sz="5500" b="1" smtClean="0">
                <a:solidFill>
                  <a:srgbClr val="FFFF00"/>
                </a:solidFill>
                <a:effectLst>
                  <a:outerShdw blurRad="38100" dist="38100" dir="2700000" algn="tl">
                    <a:srgbClr val="000000">
                      <a:alpha val="43137"/>
                    </a:srgbClr>
                  </a:outerShdw>
                </a:effectLst>
              </a:rPr>
              <a:t>khái quát Cộng hoà Nam Phi</a:t>
            </a:r>
            <a:endParaRPr lang="en-US" sz="5500" b="1">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969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3"/>
            <a:ext cx="12192000" cy="553996"/>
          </a:xfrm>
          <a:prstGeom prst="rect">
            <a:avLst/>
          </a:prstGeom>
          <a:noFill/>
        </p:spPr>
        <p:txBody>
          <a:bodyPr wrap="square" lIns="91438" tIns="45719" rIns="91438" bIns="45719" rtlCol="0">
            <a:spAutoFit/>
          </a:bodyPr>
          <a:lstStyle/>
          <a:p>
            <a:pPr algn="ctr"/>
            <a:r>
              <a:rPr lang="en-US" sz="3000" b="1" smtClean="0">
                <a:solidFill>
                  <a:srgbClr val="007A37"/>
                </a:solidFill>
                <a:latin typeface="Arial" pitchFamily="34" charset="0"/>
                <a:cs typeface="Arial" pitchFamily="34" charset="0"/>
              </a:rPr>
              <a:t>Bài 12. THỰC HÀNH: TÌM HIỂU KHÁI QUÁT CÔNG HOÀ NAM PHI</a:t>
            </a:r>
            <a:endParaRPr lang="en-US" sz="3000" b="1">
              <a:solidFill>
                <a:srgbClr val="007A37"/>
              </a:solidFill>
              <a:latin typeface="Arial" pitchFamily="34" charset="0"/>
              <a:cs typeface="Arial" pitchFamily="34" charset="0"/>
            </a:endParaRPr>
          </a:p>
        </p:txBody>
      </p:sp>
      <p:sp>
        <p:nvSpPr>
          <p:cNvPr id="15" name="Rectangle 14"/>
          <p:cNvSpPr/>
          <p:nvPr/>
        </p:nvSpPr>
        <p:spPr>
          <a:xfrm>
            <a:off x="160764" y="768917"/>
            <a:ext cx="7680304" cy="538607"/>
          </a:xfrm>
          <a:prstGeom prst="rect">
            <a:avLst/>
          </a:prstGeom>
        </p:spPr>
        <p:txBody>
          <a:bodyPr wrap="none" lIns="91438" tIns="45719" rIns="91438" bIns="45719">
            <a:spAutoFit/>
          </a:bodyPr>
          <a:lstStyle/>
          <a:p>
            <a:r>
              <a:rPr lang="en-US" sz="2900" b="1" u="sng" smtClean="0">
                <a:solidFill>
                  <a:srgbClr val="002060"/>
                </a:solidFill>
                <a:latin typeface="Arial" pitchFamily="34" charset="0"/>
                <a:cs typeface="Arial" pitchFamily="34" charset="0"/>
              </a:rPr>
              <a:t>1. Chuẩn bị và viết báo cáo về một sự kiện</a:t>
            </a:r>
            <a:endParaRPr lang="en-US" sz="2900" b="1" u="sng">
              <a:solidFill>
                <a:srgbClr val="002060"/>
              </a:solidFill>
              <a:latin typeface="Arial" pitchFamily="34" charset="0"/>
              <a:cs typeface="Arial" pitchFamily="34" charset="0"/>
            </a:endParaRPr>
          </a:p>
        </p:txBody>
      </p:sp>
      <p:cxnSp>
        <p:nvCxnSpPr>
          <p:cNvPr id="13" name="Straight Connector 12">
            <a:extLst>
              <a:ext uri="{FF2B5EF4-FFF2-40B4-BE49-F238E27FC236}">
                <a16:creationId xmlns="" xmlns:a16="http://schemas.microsoft.com/office/drawing/2014/main" id="{B817379C-DAEE-4A26-B7E8-B157AAEC6C14}"/>
              </a:ext>
            </a:extLst>
          </p:cNvPr>
          <p:cNvCxnSpPr/>
          <p:nvPr/>
        </p:nvCxnSpPr>
        <p:spPr>
          <a:xfrm>
            <a:off x="87089" y="653890"/>
            <a:ext cx="11814628" cy="8475"/>
          </a:xfrm>
          <a:prstGeom prst="line">
            <a:avLst/>
          </a:pr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0">
            <a:extLst>
              <a:ext uri="{FF2B5EF4-FFF2-40B4-BE49-F238E27FC236}">
                <a16:creationId xmlns="" xmlns:a16="http://schemas.microsoft.com/office/drawing/2014/main" id="{3482B0A3-0800-4B59-B6EB-C5C42CF21490}"/>
              </a:ext>
            </a:extLst>
          </p:cNvPr>
          <p:cNvGrpSpPr/>
          <p:nvPr/>
        </p:nvGrpSpPr>
        <p:grpSpPr>
          <a:xfrm>
            <a:off x="139140" y="3369720"/>
            <a:ext cx="3950946" cy="1974294"/>
            <a:chOff x="-131411" y="950440"/>
            <a:chExt cx="3146024" cy="789648"/>
          </a:xfrm>
        </p:grpSpPr>
        <p:sp>
          <p:nvSpPr>
            <p:cNvPr id="12" name="Arrow: Chevron 6">
              <a:extLst>
                <a:ext uri="{FF2B5EF4-FFF2-40B4-BE49-F238E27FC236}">
                  <a16:creationId xmlns="" xmlns:a16="http://schemas.microsoft.com/office/drawing/2014/main" id="{0EEDB0D5-1FC7-4E17-B3A5-3BD8B3EFAAB3}"/>
                </a:ext>
              </a:extLst>
            </p:cNvPr>
            <p:cNvSpPr/>
            <p:nvPr/>
          </p:nvSpPr>
          <p:spPr>
            <a:xfrm>
              <a:off x="-131411" y="950440"/>
              <a:ext cx="3146024" cy="789648"/>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Arrow: Chevron 4">
              <a:extLst>
                <a:ext uri="{FF2B5EF4-FFF2-40B4-BE49-F238E27FC236}">
                  <a16:creationId xmlns="" xmlns:a16="http://schemas.microsoft.com/office/drawing/2014/main" id="{9E6843D4-AA2C-4709-AE88-85CA82A66FD6}"/>
                </a:ext>
              </a:extLst>
            </p:cNvPr>
            <p:cNvSpPr txBox="1"/>
            <p:nvPr/>
          </p:nvSpPr>
          <p:spPr>
            <a:xfrm>
              <a:off x="121891" y="1052990"/>
              <a:ext cx="2859753" cy="6080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a:r>
                <a:rPr lang="en-US" sz="3000" b="1" dirty="0" smtClean="0">
                  <a:solidFill>
                    <a:schemeClr val="bg1"/>
                  </a:solidFill>
                  <a:cs typeface="Times New Roman" pitchFamily="18" charset="0"/>
                </a:rPr>
                <a:t>Xây dựng </a:t>
              </a:r>
            </a:p>
            <a:p>
              <a:pPr lvl="0" algn="ctr"/>
              <a:r>
                <a:rPr lang="en-US" sz="3000" b="1" smtClean="0">
                  <a:solidFill>
                    <a:schemeClr val="bg1"/>
                  </a:solidFill>
                  <a:cs typeface="Times New Roman" pitchFamily="18" charset="0"/>
                </a:rPr>
                <a:t>ý tưởng</a:t>
              </a:r>
              <a:endParaRPr lang="en-US" sz="3000" b="1" dirty="0">
                <a:solidFill>
                  <a:schemeClr val="bg1"/>
                </a:solidFill>
                <a:effectLst>
                  <a:outerShdw blurRad="38100" dist="38100" dir="2700000" algn="tl">
                    <a:srgbClr val="000000">
                      <a:alpha val="43137"/>
                    </a:srgbClr>
                  </a:outerShdw>
                </a:effectLst>
                <a:ea typeface="Open Sans" panose="020B0606030504020204" pitchFamily="34" charset="0"/>
                <a:cs typeface="Times New Roman" pitchFamily="18" charset="0"/>
              </a:endParaRPr>
            </a:p>
          </p:txBody>
        </p:sp>
      </p:grpSp>
      <p:grpSp>
        <p:nvGrpSpPr>
          <p:cNvPr id="3" name="Group 15">
            <a:extLst>
              <a:ext uri="{FF2B5EF4-FFF2-40B4-BE49-F238E27FC236}">
                <a16:creationId xmlns="" xmlns:a16="http://schemas.microsoft.com/office/drawing/2014/main" id="{17330082-494D-4E17-82DD-0BFA198B6FF4}"/>
              </a:ext>
            </a:extLst>
          </p:cNvPr>
          <p:cNvGrpSpPr/>
          <p:nvPr/>
        </p:nvGrpSpPr>
        <p:grpSpPr>
          <a:xfrm>
            <a:off x="3290497" y="3323968"/>
            <a:ext cx="4629560" cy="2017683"/>
            <a:chOff x="-3769016" y="-420534"/>
            <a:chExt cx="11013807" cy="1351391"/>
          </a:xfrm>
          <a:solidFill>
            <a:schemeClr val="accent6">
              <a:lumMod val="75000"/>
            </a:schemeClr>
          </a:solidFill>
        </p:grpSpPr>
        <p:sp>
          <p:nvSpPr>
            <p:cNvPr id="19" name="Arrow: Chevron 9">
              <a:extLst>
                <a:ext uri="{FF2B5EF4-FFF2-40B4-BE49-F238E27FC236}">
                  <a16:creationId xmlns="" xmlns:a16="http://schemas.microsoft.com/office/drawing/2014/main" id="{D24C22B0-E36A-4E95-BCA0-33E87BD32020}"/>
                </a:ext>
              </a:extLst>
            </p:cNvPr>
            <p:cNvSpPr/>
            <p:nvPr/>
          </p:nvSpPr>
          <p:spPr>
            <a:xfrm>
              <a:off x="-3769016" y="-382653"/>
              <a:ext cx="11013807" cy="1313510"/>
            </a:xfrm>
            <a:prstGeom prst="chevron">
              <a:avLst/>
            </a:prstGeom>
            <a:gr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Arrow: Chevron 4">
              <a:extLst>
                <a:ext uri="{FF2B5EF4-FFF2-40B4-BE49-F238E27FC236}">
                  <a16:creationId xmlns="" xmlns:a16="http://schemas.microsoft.com/office/drawing/2014/main" id="{F4064A6F-0039-4956-8D4D-DE78EC58F005}"/>
                </a:ext>
              </a:extLst>
            </p:cNvPr>
            <p:cNvSpPr txBox="1"/>
            <p:nvPr/>
          </p:nvSpPr>
          <p:spPr>
            <a:xfrm>
              <a:off x="-2613864" y="-420534"/>
              <a:ext cx="9023253" cy="13135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lgn="ctr"/>
              <a:r>
                <a:rPr lang="en-US" sz="3000" b="1" dirty="0" smtClean="0">
                  <a:solidFill>
                    <a:schemeClr val="bg1"/>
                  </a:solidFill>
                  <a:cs typeface="Times New Roman" pitchFamily="18" charset="0"/>
                </a:rPr>
                <a:t>Lựa </a:t>
              </a:r>
              <a:r>
                <a:rPr lang="en-US" sz="3000" b="1" smtClean="0">
                  <a:solidFill>
                    <a:schemeClr val="bg1"/>
                  </a:solidFill>
                  <a:cs typeface="Times New Roman" pitchFamily="18" charset="0"/>
                </a:rPr>
                <a:t>chọn </a:t>
              </a:r>
            </a:p>
            <a:p>
              <a:pPr lvl="0" algn="ctr"/>
              <a:r>
                <a:rPr lang="en-US" sz="3000" b="1" smtClean="0">
                  <a:solidFill>
                    <a:schemeClr val="bg1"/>
                  </a:solidFill>
                  <a:cs typeface="Times New Roman" pitchFamily="18" charset="0"/>
                </a:rPr>
                <a:t>Sự kiện</a:t>
              </a:r>
              <a:endParaRPr lang="en-US" sz="3000" b="1" dirty="0">
                <a:solidFill>
                  <a:schemeClr val="bg1"/>
                </a:solidFill>
                <a:effectLst>
                  <a:outerShdw blurRad="38100" dist="38100" dir="2700000" algn="tl">
                    <a:srgbClr val="000000">
                      <a:alpha val="43137"/>
                    </a:srgbClr>
                  </a:outerShdw>
                </a:effectLst>
                <a:ea typeface="Open Sans" panose="020B0606030504020204" pitchFamily="34" charset="0"/>
                <a:cs typeface="Times New Roman" pitchFamily="18" charset="0"/>
              </a:endParaRPr>
            </a:p>
          </p:txBody>
        </p:sp>
      </p:grpSp>
      <p:sp>
        <p:nvSpPr>
          <p:cNvPr id="21" name="Arrow: Chevron 17">
            <a:extLst>
              <a:ext uri="{FF2B5EF4-FFF2-40B4-BE49-F238E27FC236}">
                <a16:creationId xmlns="" xmlns:a16="http://schemas.microsoft.com/office/drawing/2014/main" id="{1A16BA83-AC1D-40C5-9F7A-4127525DCBAE}"/>
              </a:ext>
            </a:extLst>
          </p:cNvPr>
          <p:cNvSpPr/>
          <p:nvPr/>
        </p:nvSpPr>
        <p:spPr>
          <a:xfrm>
            <a:off x="7173927" y="3375702"/>
            <a:ext cx="4558895" cy="1965948"/>
          </a:xfrm>
          <a:prstGeom prst="chevron">
            <a:avLst/>
          </a:prstGeom>
          <a:solidFill>
            <a:srgbClr val="7030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21917" tIns="60958" rIns="121917" bIns="60958"/>
          <a:lstStyle/>
          <a:p>
            <a:pPr algn="ctr"/>
            <a:endParaRPr lang="en-US" sz="3000" b="1" dirty="0" smtClean="0">
              <a:cs typeface="Times New Roman" pitchFamily="18" charset="0"/>
            </a:endParaRPr>
          </a:p>
          <a:p>
            <a:pPr algn="ctr"/>
            <a:r>
              <a:rPr lang="en-US" sz="3000" b="1" dirty="0" smtClean="0">
                <a:cs typeface="Times New Roman" pitchFamily="18" charset="0"/>
              </a:rPr>
              <a:t>Lập kế hoạch thực hiện</a:t>
            </a:r>
            <a:endParaRPr lang="en-US" sz="3000" b="1" dirty="0">
              <a:cs typeface="Times New Roman" pitchFamily="18" charset="0"/>
            </a:endParaRPr>
          </a:p>
        </p:txBody>
      </p:sp>
      <p:sp>
        <p:nvSpPr>
          <p:cNvPr id="22" name="TextBox 21">
            <a:extLst>
              <a:ext uri="{FF2B5EF4-FFF2-40B4-BE49-F238E27FC236}">
                <a16:creationId xmlns="" xmlns:a16="http://schemas.microsoft.com/office/drawing/2014/main" id="{9C291AFB-6405-4624-9221-555C2E454F09}"/>
              </a:ext>
            </a:extLst>
          </p:cNvPr>
          <p:cNvSpPr txBox="1"/>
          <p:nvPr/>
        </p:nvSpPr>
        <p:spPr>
          <a:xfrm>
            <a:off x="268169" y="1987043"/>
            <a:ext cx="11543820" cy="744046"/>
          </a:xfrm>
          <a:prstGeom prst="rect">
            <a:avLst/>
          </a:prstGeom>
          <a:solidFill>
            <a:srgbClr val="FFFF00"/>
          </a:solidFill>
          <a:ln>
            <a:solidFill>
              <a:srgbClr val="0000FF"/>
            </a:solidFill>
          </a:ln>
        </p:spPr>
        <p:txBody>
          <a:bodyPr wrap="square" lIns="121917" tIns="60958" rIns="121917" bIns="60958" rtlCol="0">
            <a:spAutoFit/>
          </a:bodyPr>
          <a:lstStyle/>
          <a:p>
            <a:pPr algn="just">
              <a:lnSpc>
                <a:spcPct val="150000"/>
              </a:lnSpc>
            </a:pPr>
            <a:r>
              <a:rPr lang="en-US" sz="3000" b="1" i="1" dirty="0" smtClean="0">
                <a:solidFill>
                  <a:srgbClr val="002060"/>
                </a:solidFill>
                <a:cs typeface="Times New Roman" pitchFamily="18" charset="0"/>
              </a:rPr>
              <a:t>GV chia lớp thành 4 - </a:t>
            </a:r>
            <a:r>
              <a:rPr lang="en-US" sz="3000" b="1" i="1" smtClean="0">
                <a:solidFill>
                  <a:srgbClr val="002060"/>
                </a:solidFill>
                <a:cs typeface="Times New Roman" pitchFamily="18" charset="0"/>
              </a:rPr>
              <a:t>6 nhóm, nêu các </a:t>
            </a:r>
            <a:r>
              <a:rPr lang="en-US" sz="3000" b="1" i="1" dirty="0" smtClean="0">
                <a:solidFill>
                  <a:srgbClr val="002060"/>
                </a:solidFill>
                <a:cs typeface="Times New Roman" pitchFamily="18" charset="0"/>
              </a:rPr>
              <a:t>bước thực hiện nhiệm vụ:</a:t>
            </a:r>
          </a:p>
        </p:txBody>
      </p:sp>
      <p:sp>
        <p:nvSpPr>
          <p:cNvPr id="23" name="TextBox 22"/>
          <p:cNvSpPr txBox="1"/>
          <p:nvPr/>
        </p:nvSpPr>
        <p:spPr>
          <a:xfrm>
            <a:off x="657705" y="5490350"/>
            <a:ext cx="1837899" cy="584771"/>
          </a:xfrm>
          <a:prstGeom prst="rect">
            <a:avLst/>
          </a:prstGeom>
          <a:solidFill>
            <a:srgbClr val="FFFF00"/>
          </a:solidFill>
          <a:ln>
            <a:solidFill>
              <a:srgbClr val="0000FF"/>
            </a:solidFill>
          </a:ln>
        </p:spPr>
        <p:txBody>
          <a:bodyPr wrap="square" lIns="121917" tIns="60958" rIns="121917" bIns="60958" rtlCol="0">
            <a:spAutoFit/>
          </a:bodyPr>
          <a:lstStyle/>
          <a:p>
            <a:pPr algn="ctr"/>
            <a:r>
              <a:rPr lang="en-US" sz="3000" b="1" dirty="0" smtClean="0">
                <a:solidFill>
                  <a:srgbClr val="0000FF"/>
                </a:solidFill>
                <a:cs typeface="Times New Roman" pitchFamily="18" charset="0"/>
              </a:rPr>
              <a:t>Bước 1</a:t>
            </a:r>
            <a:endParaRPr lang="en-US" sz="3000" b="1" dirty="0">
              <a:solidFill>
                <a:srgbClr val="0000FF"/>
              </a:solidFill>
              <a:cs typeface="Times New Roman" pitchFamily="18" charset="0"/>
            </a:endParaRPr>
          </a:p>
        </p:txBody>
      </p:sp>
      <p:sp>
        <p:nvSpPr>
          <p:cNvPr id="24" name="TextBox 23"/>
          <p:cNvSpPr txBox="1"/>
          <p:nvPr/>
        </p:nvSpPr>
        <p:spPr>
          <a:xfrm>
            <a:off x="4418600" y="5508548"/>
            <a:ext cx="1837899" cy="584771"/>
          </a:xfrm>
          <a:prstGeom prst="rect">
            <a:avLst/>
          </a:prstGeom>
          <a:solidFill>
            <a:srgbClr val="FFFF00"/>
          </a:solidFill>
          <a:ln>
            <a:solidFill>
              <a:srgbClr val="0000FF"/>
            </a:solidFill>
          </a:ln>
        </p:spPr>
        <p:txBody>
          <a:bodyPr wrap="square" lIns="121917" tIns="60958" rIns="121917" bIns="60958" rtlCol="0">
            <a:spAutoFit/>
          </a:bodyPr>
          <a:lstStyle/>
          <a:p>
            <a:pPr algn="ctr"/>
            <a:r>
              <a:rPr lang="en-US" sz="3000" b="1" dirty="0" smtClean="0">
                <a:solidFill>
                  <a:srgbClr val="0000FF"/>
                </a:solidFill>
                <a:cs typeface="Times New Roman" pitchFamily="18" charset="0"/>
              </a:rPr>
              <a:t>Bước 2</a:t>
            </a:r>
            <a:endParaRPr lang="en-US" sz="3000" b="1" dirty="0">
              <a:solidFill>
                <a:srgbClr val="0000FF"/>
              </a:solidFill>
              <a:cs typeface="Times New Roman" pitchFamily="18" charset="0"/>
            </a:endParaRPr>
          </a:p>
        </p:txBody>
      </p:sp>
      <p:sp>
        <p:nvSpPr>
          <p:cNvPr id="25" name="TextBox 24"/>
          <p:cNvSpPr txBox="1"/>
          <p:nvPr/>
        </p:nvSpPr>
        <p:spPr>
          <a:xfrm>
            <a:off x="8410404" y="5503400"/>
            <a:ext cx="1837899" cy="584771"/>
          </a:xfrm>
          <a:prstGeom prst="rect">
            <a:avLst/>
          </a:prstGeom>
          <a:solidFill>
            <a:srgbClr val="FFFF00"/>
          </a:solidFill>
          <a:ln>
            <a:solidFill>
              <a:srgbClr val="0000FF"/>
            </a:solidFill>
          </a:ln>
        </p:spPr>
        <p:txBody>
          <a:bodyPr wrap="square" lIns="121917" tIns="60958" rIns="121917" bIns="60958" rtlCol="0">
            <a:spAutoFit/>
          </a:bodyPr>
          <a:lstStyle/>
          <a:p>
            <a:pPr algn="ctr"/>
            <a:r>
              <a:rPr lang="en-US" sz="3000" b="1" dirty="0" smtClean="0">
                <a:solidFill>
                  <a:srgbClr val="0000FF"/>
                </a:solidFill>
                <a:cs typeface="Times New Roman" pitchFamily="18" charset="0"/>
              </a:rPr>
              <a:t>Bước 3</a:t>
            </a:r>
            <a:endParaRPr lang="en-US" sz="3000" b="1" dirty="0">
              <a:solidFill>
                <a:srgbClr val="0000FF"/>
              </a:solidFill>
              <a:cs typeface="Times New Roman" pitchFamily="18" charset="0"/>
            </a:endParaRPr>
          </a:p>
        </p:txBody>
      </p:sp>
    </p:spTree>
    <p:extLst>
      <p:ext uri="{BB962C8B-B14F-4D97-AF65-F5344CB8AC3E}">
        <p14:creationId xmlns="" xmlns:p14="http://schemas.microsoft.com/office/powerpoint/2010/main" val="2142796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ppt_x</p:attrName>
                                        </p:attrNameLst>
                                      </p:cBhvr>
                                      <p:tavLst>
                                        <p:tav tm="0">
                                          <p:val>
                                            <p:strVal val="#ppt_x-.2"/>
                                          </p:val>
                                        </p:tav>
                                        <p:tav tm="100000">
                                          <p:val>
                                            <p:strVal val="#ppt_x"/>
                                          </p:val>
                                        </p:tav>
                                      </p:tavLst>
                                    </p:anim>
                                    <p:anim calcmode="lin" valueType="num">
                                      <p:cBhvr>
                                        <p:cTn id="2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ppt_x</p:attrName>
                                        </p:attrNameLst>
                                      </p:cBhvr>
                                      <p:tavLst>
                                        <p:tav tm="0">
                                          <p:val>
                                            <p:strVal val="#ppt_x-.2"/>
                                          </p:val>
                                        </p:tav>
                                        <p:tav tm="100000">
                                          <p:val>
                                            <p:strVal val="#ppt_x"/>
                                          </p:val>
                                        </p:tav>
                                      </p:tavLst>
                                    </p:anim>
                                    <p:anim calcmode="lin" valueType="num">
                                      <p:cBhvr>
                                        <p:cTn id="35"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ppt_x</p:attrName>
                                        </p:attrNameLst>
                                      </p:cBhvr>
                                      <p:tavLst>
                                        <p:tav tm="0">
                                          <p:val>
                                            <p:strVal val="#ppt_x-.2"/>
                                          </p:val>
                                        </p:tav>
                                        <p:tav tm="100000">
                                          <p:val>
                                            <p:strVal val="#ppt_x"/>
                                          </p:val>
                                        </p:tav>
                                      </p:tavLst>
                                    </p:anim>
                                    <p:anim calcmode="lin" valueType="num">
                                      <p:cBhvr>
                                        <p:cTn id="45"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ppt_x</p:attrName>
                                        </p:attrNameLst>
                                      </p:cBhvr>
                                      <p:tavLst>
                                        <p:tav tm="0">
                                          <p:val>
                                            <p:strVal val="#ppt_x-.2"/>
                                          </p:val>
                                        </p:tav>
                                        <p:tav tm="100000">
                                          <p:val>
                                            <p:strVal val="#ppt_x"/>
                                          </p:val>
                                        </p:tav>
                                      </p:tavLst>
                                    </p:anim>
                                    <p:anim calcmode="lin" valueType="num">
                                      <p:cBhvr>
                                        <p:cTn id="55"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2" grpId="0" animBg="1"/>
      <p:bldP spid="23"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1428</TotalTime>
  <Words>963</Words>
  <Application>Microsoft Office PowerPoint</Application>
  <PresentationFormat>Custom</PresentationFormat>
  <Paragraphs>91</Paragraphs>
  <Slides>21</Slides>
  <Notes>9</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Calibri Light</vt:lpstr>
      <vt:lpstr>Times New Roman</vt:lpstr>
      <vt:lpstr>Open Sans</vt:lpstr>
      <vt:lpstr>Wingdings</vt:lpstr>
      <vt:lpstr>#9Slide03 HelveBold</vt:lpstr>
      <vt:lpstr>微软雅黑</vt:lpstr>
      <vt:lpstr>Impact MT Std</vt:lpstr>
      <vt:lpstr>宋体</vt:lpstr>
      <vt:lpstr>等线</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PTS</cp:lastModifiedBy>
  <cp:revision>280</cp:revision>
  <dcterms:created xsi:type="dcterms:W3CDTF">2018-10-29T09:59:25Z</dcterms:created>
  <dcterms:modified xsi:type="dcterms:W3CDTF">2022-07-26T02:14:08Z</dcterms:modified>
</cp:coreProperties>
</file>