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5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13" r:id="rId13"/>
    <p:sldId id="457" r:id="rId14"/>
    <p:sldId id="458" r:id="rId15"/>
    <p:sldId id="463" r:id="rId16"/>
    <p:sldId id="462" r:id="rId17"/>
    <p:sldId id="464" r:id="rId18"/>
    <p:sldId id="459" r:id="rId19"/>
    <p:sldId id="465" r:id="rId20"/>
    <p:sldId id="466" r:id="rId21"/>
    <p:sldId id="432" r:id="rId22"/>
    <p:sldId id="434" r:id="rId23"/>
    <p:sldId id="4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DA00"/>
    <a:srgbClr val="CCFF99"/>
    <a:srgbClr val="66FF33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D5F6-24B7-4730-B222-D0A345F15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7467600" cy="1914526"/>
          </a:xfrm>
          <a:prstGeom prst="rect">
            <a:avLst/>
          </a:prstGeom>
          <a:solidFill>
            <a:srgbClr val="FFFFFF"/>
          </a:solidFill>
        </p:spPr>
        <p:txBody>
          <a:bodyPr wrap="none" lIns="84900" tIns="42450" rIns="84900" bIns="42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TRÒ CH</a:t>
            </a:r>
            <a:r>
              <a:rPr lang="vi-VN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Ơ</a:t>
            </a:r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pPr algn="ctr"/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NHANH NH</a:t>
            </a:r>
            <a:r>
              <a:rPr lang="vi-VN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Ư</a:t>
            </a:r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CHỚP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7"/>
            <a:ext cx="12192000" cy="33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0666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Việt Nam có hoang mạc hay không? 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Không.</a:t>
            </a: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9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139672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So với các môi trường khác ở châu Phi, môi trường cận nhiệt chiếm tỉ lệ như thế nào?</a:t>
            </a:r>
            <a:endParaRPr lang="vi-VN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Rất nhỏ.</a:t>
            </a:r>
            <a:r>
              <a:rPr lang="en-US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10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6" y="1179732"/>
            <a:ext cx="9862237" cy="26314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11. Phương thức con người khai thác, sử dụng và bảo vệ thiên nhiên ở châu Phi (tiết 2)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51691" y="2543846"/>
            <a:ext cx="11157137" cy="346281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      *K</a:t>
            </a:r>
            <a:r>
              <a:rPr lang="vi-VN" sz="2900" b="1" i="1">
                <a:solidFill>
                  <a:srgbClr val="0000FF"/>
                </a:solidFill>
                <a:cs typeface="Arial" pitchFamily="34" charset="0"/>
              </a:rPr>
              <a:t>hai thác thông tin mục </a:t>
            </a: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1</a:t>
            </a:r>
            <a:r>
              <a:rPr lang="vi-VN" sz="2900" b="1" i="1">
                <a:solidFill>
                  <a:srgbClr val="0000FF"/>
                </a:solidFill>
                <a:cs typeface="Arial" pitchFamily="34" charset="0"/>
              </a:rPr>
              <a:t>; H.4</a:t>
            </a: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vi-VN" sz="2900" b="1" i="1">
                <a:solidFill>
                  <a:srgbClr val="0000FF"/>
                </a:solidFill>
                <a:cs typeface="Arial" pitchFamily="34" charset="0"/>
              </a:rPr>
              <a:t>SGK</a:t>
            </a: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- Nêu phạm vi và đặc điểm thiên nhiên của môi trường cận nhiệt ở châu Phi.</a:t>
            </a:r>
          </a:p>
          <a:p>
            <a:pPr algn="just">
              <a:lnSpc>
                <a:spcPct val="150000"/>
              </a:lnSpc>
            </a:pP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- Đặc điểm khí hậu ảnh hưởng như thế nào đối với việc khai thác môi trường?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65760" y="2161932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37623" y="2359264"/>
            <a:ext cx="11366697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Nêu các hoạt động khai thác và sử dụng tài nguyên ở môi trường cận nhiệt châu Phi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1692" y="1921562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5311" y="3594601"/>
            <a:ext cx="11177752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>
                <a:solidFill>
                  <a:srgbClr val="002060"/>
                </a:solidFill>
              </a:rPr>
              <a:t>- Cây trồng: cây công nghiệp cận nhiệt: lúa mì, nho, ô-liu...</a:t>
            </a:r>
            <a:endParaRPr lang="en-US" sz="2800" b="1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>
                <a:solidFill>
                  <a:srgbClr val="002060"/>
                </a:solidFill>
              </a:rPr>
              <a:t>- Chăn nuôi cừu...</a:t>
            </a:r>
            <a:endParaRPr lang="en-US" sz="2800" b="1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>
                <a:solidFill>
                  <a:srgbClr val="002060"/>
                </a:solidFill>
              </a:rPr>
              <a:t>- Du lịch nghỉ dưỡng được phát triển mạnh: Cai-rô, kếp-tao...</a:t>
            </a:r>
            <a:endParaRPr lang="en-US" sz="2800" b="1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>
                <a:solidFill>
                  <a:srgbClr val="002060"/>
                </a:solidFill>
              </a:rPr>
              <a:t>- Khai thác khoáng sản: dầu khí, vàng, kim cương...</a:t>
            </a:r>
            <a:endParaRPr kumimoji="0" lang="pt-BR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PTS\Desktop\GADT ĐL7 (KNTTCS, kì 1)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5" y="3705291"/>
            <a:ext cx="5880535" cy="3058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3971" name="Picture 3" descr="C:\Users\PTS\Desktop\GADT ĐL7 (KNTTCS, kì 1)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96" y="94596"/>
            <a:ext cx="5896301" cy="3484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3973" name="Picture 5" descr="C:\Users\PTS\Desktop\GADT ĐL7 (KNTTCS, kì 1)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7021" y="110363"/>
            <a:ext cx="5980383" cy="3358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 descr="C:\Users\PTS\Desktop\GADT ĐL7 (KNTTCS, kì 1)\Du-lich-Stellenbos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0080" y="3578770"/>
            <a:ext cx="5917324" cy="3184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00832" y="2227832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Kể tên một số sản phẩm du lịch ở môi trường này mà em biết.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46431" y="1979322"/>
            <a:ext cx="1000545" cy="10866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PTS\Desktop\GADT ĐL7 (KNTTCS, kì 1)\103741_brent3-au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1118"/>
            <a:ext cx="6290441" cy="3436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4995" name="Picture 3" descr="C:\Users\PTS\Desktop\GADT ĐL7 (KNTTCS, kì 1)\bai-cat-merzou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74676" cy="343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4996" name="Picture 4" descr="C:\Users\PTS\Desktop\GADT ĐL7 (KNTTCS, kì 1)\Du-lich-Cape-T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9485" y="1"/>
            <a:ext cx="5952515" cy="3547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4998" name="Picture 6" descr="C:\Users\PTS\Desktop\GADT ĐL7 (KNTTCS, kì 1)\Du-lich-Garden-Rou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3145" y="3436883"/>
            <a:ext cx="5948855" cy="3421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37623" y="2217370"/>
            <a:ext cx="11366697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Người dân châu Phi đã khai thác môi trường thiên nhiên khắc nghiệt này như thế nào?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1692" y="1921562"/>
            <a:ext cx="1000545" cy="1086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32363" y="2227876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Trong việc khai thác và sử dụng thiên nhiên ở môi trường cận nhiệt châu Phi, vấn đề cần quan tâm hàng đầu là gì? Giải thích vì sao.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46432" y="1932068"/>
            <a:ext cx="1000545" cy="1086608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42874" y="2206857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Nêu một số giải pháp chống khô hạn và hoang mạc hoá ở môi trường này.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6943" y="1911049"/>
            <a:ext cx="1000545" cy="10866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2248" y="2081089"/>
            <a:ext cx="11351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>
                <a:solidFill>
                  <a:srgbClr val="002060"/>
                </a:solidFill>
              </a:rPr>
              <a:t>- Vấn đề môi trường cần được quan tâm: chống sa mạc hoá.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594" y="1129481"/>
            <a:ext cx="11780943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1. Khai thác, sử dụng thiên nhiên</a:t>
            </a:r>
          </a:p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d. Hoạt động khai thác thiên nhiên ở môi trường cận nhiệt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9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594" y="1129481"/>
            <a:ext cx="1178094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2. Vấn đề môi trường trong sử dụng thiên nhiên ở châu Phi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90166" y="1844199"/>
            <a:ext cx="11334119" cy="20971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	</a:t>
            </a:r>
            <a:r>
              <a:rPr lang="en-US" sz="2800" b="1" i="1">
                <a:solidFill>
                  <a:srgbClr val="0000FF"/>
                </a:solidFill>
              </a:rPr>
              <a:t>- Phân tích vấn đề về săn bắn và buôn bán động vật hoang dã, lấy ngà voi, sừng tê giác ở châu Phi. Trước thực trạng đó, các nước châu Phi đã làm gì để bảo vệ động vật hoang dã?</a:t>
            </a:r>
            <a:endParaRPr lang="en-US" sz="2800" b="1" i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15303" y="1466180"/>
            <a:ext cx="116875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Nạn săn trộm và mua bán bất hợp pháp ngà voi, sừng tê giác,...làm cho số lượng các loài động vật hoang dã suy giảm đáng kể.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46431" y="1569406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Hoang mạc nào ở đới nóng lớn nhất thế giới?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Sahara.</a:t>
            </a: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10688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76203"/>
            <a:ext cx="11719560" cy="9848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11. PHƯƠNG THỨC CON NGƯỜI KHAI THÁC, SỬ DỤNG </a:t>
            </a:r>
          </a:p>
          <a:p>
            <a:pPr algn="ctr"/>
            <a:r>
              <a:rPr lang="en-US" sz="29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VÀ BẢO VỆ THIÊN NHIÊN Ở CHÂU PHI (tiết 2)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594" y="1129481"/>
            <a:ext cx="1178094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2. Vấn đề môi trường trong sử dụng thiên nhiên ở châu Phi</a:t>
            </a: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468998" y="2080732"/>
            <a:ext cx="11334119" cy="119575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	 </a:t>
            </a:r>
            <a:r>
              <a:rPr lang="en-US" sz="2800" b="1" i="1">
                <a:solidFill>
                  <a:srgbClr val="0000FF"/>
                </a:solidFill>
              </a:rPr>
              <a:t>Em đã làm gì để góp phần bảo vệ động vật hoang dã khỏi nạn săn bắn và mua bán?</a:t>
            </a:r>
            <a:endParaRPr lang="en-US" sz="28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56943" y="1453835"/>
            <a:ext cx="1000545" cy="1086608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36475" y="1560735"/>
            <a:ext cx="116875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Biện pháp bảo vệ động vật hoang dã: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Thành lập các khu bảo tồn tự nhiên, vườn quốc gia, khu dự trữ sinh quyển.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Cấp phép săn bắn động vật hoang dã giới hạn số lượng.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+ Quy định nghiêm ngặt về việc săn bắn, mua bán động vật hoang dã.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40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1498602"/>
            <a:ext cx="11210300" cy="13391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5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	 Hãy hoàn thành bảng tổng hợp thông tin về phương thức khai thác, sử dụng và bảo vệ thiên nhiên châu Phi theo mẫu sau: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916" y="604250"/>
            <a:ext cx="997119" cy="1571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967" y="3051144"/>
          <a:ext cx="10988564" cy="3505200"/>
        </p:xfrm>
        <a:graphic>
          <a:graphicData uri="http://schemas.openxmlformats.org/drawingml/2006/table">
            <a:tbl>
              <a:tblPr/>
              <a:tblGrid>
                <a:gridCol w="272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9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Môi trường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Phương thức khai thác, sử dụng và bảo vệ thiên nhiên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Những vấn đề cần lưu ý 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trong khai thác, sử dụng và bảo vệ thiên nhiên</a:t>
                      </a: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Xích đạo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Nhiệt đới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Hoang mạc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Cận nhiệt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25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500">
                        <a:solidFill>
                          <a:srgbClr val="0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977462"/>
            <a:ext cx="11210300" cy="19391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	 HS về nhà tìm kiếm thông tin, tư liệu </a:t>
            </a:r>
            <a:r>
              <a:rPr lang="fr-FR" sz="28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 nhà tìm kiếm thông tin, sưu tầm tài liệu về Chế độ phân biệt chủng tộc A-pac-thai ở Cộng hoà Nam Phi theo gợi ý sau:</a:t>
            </a:r>
            <a:endParaRPr lang="en-US" sz="28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26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15694" y="3177541"/>
          <a:ext cx="8572872" cy="3309230"/>
        </p:xfrm>
        <a:graphic>
          <a:graphicData uri="http://schemas.openxmlformats.org/drawingml/2006/table">
            <a:tbl>
              <a:tblPr/>
              <a:tblGrid>
                <a:gridCol w="857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9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00800" algn="l"/>
                        </a:tabLst>
                      </a:pPr>
                      <a:r>
                        <a:rPr lang="pt-BR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Sự hình thành chế độ phân biệt chủng tộc A-pác-thai ở Cộng hòa Nam Phi.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3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Nguyên nhân: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Diễn biến: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Kết quả: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Ý nghĩa: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  <p:pic>
        <p:nvPicPr>
          <p:cNvPr id="57" name="Picture 56" descr="Diagram&#10;&#10;Description automatically generated">
            <a:extLst>
              <a:ext uri="{FF2B5EF4-FFF2-40B4-BE49-F238E27FC236}">
                <a16:creationId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9049406" y="4603768"/>
            <a:ext cx="2764221" cy="20492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0666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Thảm thực vật điển hình ở môi trường cận nhiệt là gì?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3793" y="4267201"/>
            <a:ext cx="60854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Rừng và cây bụi lá cứng.</a:t>
            </a: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2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Mệnh danh “Anh hùng sa mạc” là để chỉ loài vật nào? 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74809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án: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Lạc đà.</a:t>
            </a: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3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Loại cây điển hình ở môi trường cận nhiệt là cây gì? 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74809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Cây ô-liu.</a:t>
            </a: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4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139916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 “Mùa đông ấm, mưa nhiều, mùa hạ, nóng, khô” là đặc điểm của môi trường nào? 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4184168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MT cận nhiệt.</a:t>
            </a: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5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Loại cây nào có lá biến thành gai, tiêu biểu ở hoang mạc? 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</a:t>
            </a:r>
            <a:r>
              <a:rPr 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Xương rồng.</a:t>
            </a: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6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06668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3000" b="1" i="1">
                <a:solidFill>
                  <a:srgbClr val="0000FF"/>
                </a:solidFill>
              </a:rPr>
              <a:t>Môi trường cận nhiệt phân bố ở khu vực nào của châu Phi? 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1255" y="4267201"/>
            <a:ext cx="5407573" cy="127066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án:</a:t>
            </a:r>
          </a:p>
          <a:p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 Bắc và cực Nam châu Phi.</a:t>
            </a: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7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147072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</a:rPr>
              <a:t>Biên độ nhiệt ngày và đêm ở môi trường hoang mạc như thế nào? </a:t>
            </a:r>
            <a:endParaRPr lang="vi-VN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824393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án: </a:t>
            </a: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Lớn.</a:t>
            </a:r>
            <a:endParaRPr lang="vi-VN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8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1080</Words>
  <Application>Microsoft Office PowerPoint</Application>
  <PresentationFormat>Widescreen</PresentationFormat>
  <Paragraphs>100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#9Slide03 HelveBold</vt:lpstr>
      <vt:lpstr>Arial</vt:lpstr>
      <vt:lpstr>Calibri</vt:lpstr>
      <vt:lpstr>Calibri Light</vt:lpstr>
      <vt:lpstr>Impact MT Std</vt:lpstr>
      <vt:lpstr>Tahoma</vt:lpstr>
      <vt:lpstr>Times New Roman</vt:lpstr>
      <vt:lpstr>Verdana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Hồ Thị Thanh Tâm</cp:lastModifiedBy>
  <cp:revision>444</cp:revision>
  <dcterms:created xsi:type="dcterms:W3CDTF">2021-06-28T12:43:46Z</dcterms:created>
  <dcterms:modified xsi:type="dcterms:W3CDTF">2022-09-06T11:56:35Z</dcterms:modified>
</cp:coreProperties>
</file>