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8" r:id="rId14"/>
    <p:sldId id="271" r:id="rId15"/>
    <p:sldId id="256" r:id="rId16"/>
    <p:sldId id="262" r:id="rId17"/>
    <p:sldId id="257" r:id="rId18"/>
    <p:sldId id="259" r:id="rId19"/>
    <p:sldId id="260" r:id="rId20"/>
    <p:sldId id="263" r:id="rId21"/>
    <p:sldId id="269" r:id="rId22"/>
    <p:sldId id="286" r:id="rId23"/>
    <p:sldId id="287" r:id="rId24"/>
  </p:sldIdLst>
  <p:sldSz cx="12192000" cy="6858000"/>
  <p:notesSz cx="6858000" cy="9144000"/>
  <p:embeddedFontLst>
    <p:embeddedFont>
      <p:font typeface="#9Slide03 HelveBold" panose="02040603050506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1061-24DB-44E9-A611-BE071088AEA6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5F096-71BE-43CD-BFCA-0A98E268F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http://redsvn.net/ken-ken-cho-doi-bi-kich-phia-sau-mot-buc-anh/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F6DD7-7E94-4C5F-8F73-C661240C0C6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slide" Target="slide17.xml"/><Relationship Id="rId3" Type="http://schemas.openxmlformats.org/officeDocument/2006/relationships/image" Target="../media/image10.png"/><Relationship Id="rId7" Type="http://schemas.openxmlformats.org/officeDocument/2006/relationships/slide" Target="slide19.xml"/><Relationship Id="rId12" Type="http://schemas.openxmlformats.org/officeDocument/2006/relationships/image" Target="../media/image20.jpe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18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cnuoc.vn/tin/top-10-quoc-gia-ngheo-nhat-the-gioi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ền kền chờ đợi – bi kịch phía sau một bức ảnh">
            <a:extLst>
              <a:ext uri="{FF2B5EF4-FFF2-40B4-BE49-F238E27FC236}">
                <a16:creationId xmlns:a16="http://schemas.microsoft.com/office/drawing/2014/main" id="{D0AFFCF0-F0AA-4EAC-AB34-01DC2675B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9091" r="13139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A6887-0720-44BC-9817-D76BAEB35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686300"/>
            <a:ext cx="4245754" cy="1533526"/>
          </a:xfrm>
        </p:spPr>
        <p:txBody>
          <a:bodyPr anchor="t">
            <a:normAutofit/>
          </a:bodyPr>
          <a:lstStyle/>
          <a:p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Em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hãy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đặt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tên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cho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bức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ảnh</a:t>
            </a:r>
            <a:endParaRPr lang="en-US" sz="5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6693B-A048-4C19-A048-4D86B4840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601" y="2171699"/>
            <a:ext cx="4018910" cy="1921999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vi-VN" sz="2500" b="1" i="0" dirty="0">
                <a:solidFill>
                  <a:srgbClr val="FFFF00"/>
                </a:solidFill>
                <a:effectLst/>
                <a:cs typeface="Calibri" pitchFamily="34" charset="0"/>
              </a:rPr>
              <a:t>“Kền kền chờ đợi”, Kevin Carter – phóng viên ảnh người Nam Phi </a:t>
            </a:r>
            <a:endParaRPr lang="en-US" sz="250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3219" y="1235269"/>
            <a:ext cx="1140175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Cơ cấu dân số: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Cơ cấu dân số trẻ, số dân trong và dưới tuổi lao động chiểm tỉ lệ cao.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16192" y="2147679"/>
            <a:ext cx="11066097" cy="121449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Ảnh hưởng của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dân số tăng nhanh đối với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sự phát triển kinh tế - xã hội củ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a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châu Phi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như thế nào?</a:t>
            </a:r>
            <a:endParaRPr lang="en-US" sz="28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729935"/>
            <a:ext cx="1000545" cy="108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PTS\Desktop\GADT ĐL7 (KNTTCS, kì 1)\tre-em-d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4" y="3516923"/>
            <a:ext cx="5978769" cy="3298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7" descr="C:\Users\PTS\Desktop\GADT ĐL7 (KNTTCS, kì 1)\download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1649" y="3540575"/>
            <a:ext cx="5960011" cy="324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7603" y="56272"/>
            <a:ext cx="5958126" cy="3390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04" y="42204"/>
            <a:ext cx="5978769" cy="341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99138" y="3010486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Bệnh tật hoành hành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4424" y="6373482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Nạn đói hoành hành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7625" y="6345346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Thiếu nước ngọt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4012" y="3003452"/>
            <a:ext cx="351692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Điều kiện sống không đảm bảo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39156" y="1249701"/>
            <a:ext cx="116480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Hậu quả: Dân số đông, tăng nhanh và trong độ tuổi lao động lớn =&gt; tạo ra nhiều áp lực về kinh tế - xã hội như giải quyết việc làm, đói nghèo...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7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3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6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32760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hai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25572" y="4242315"/>
              <a:ext cx="12394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ba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189749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tư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53118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năm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Câu 1. Châu Phi có số dân đông thứ mấy thế giới?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3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43072" y="4254038"/>
              <a:ext cx="965329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giảm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dần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85589" y="4224817"/>
              <a:ext cx="901016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tăng</a:t>
              </a:r>
              <a:r>
                <a:rPr lang="en-US" sz="2700" b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dần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23009" y="4267859"/>
              <a:ext cx="917239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biến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động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43159" y="4267859"/>
              <a:ext cx="1151277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không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đổi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2. Tuổi thọ người dân châu Phi ngày càng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được cải thiện theo hướng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3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39305" y="4336099"/>
              <a:ext cx="394660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Á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881723" y="3744059"/>
            <a:ext cx="1995316" cy="2017486"/>
            <a:chOff x="659524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24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326661" y="4363049"/>
              <a:ext cx="673313" cy="5078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Âu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80573" y="4240563"/>
              <a:ext cx="1196161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Đại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Dương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30383" y="4336099"/>
              <a:ext cx="651140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 Mĩ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3. Phần lớn người dân châu Phi di cư đến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châu lục nào?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9" name="Picture 28">
            <a:hlinkClick r:id="rId3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798616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72,7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58191" y="4336099"/>
              <a:ext cx="798617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62,7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4. Tuổi thọ trung bình của người dân châu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 Phi giai đoạn 2015 - 2020 là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798617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82,7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534121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67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3E65-AD46-4A4F-BC02-126E321D4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14" y="1055913"/>
            <a:ext cx="2558143" cy="830489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NGHÈO ĐÓI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96717-7FB1-4853-9012-1216E0B70BD5}"/>
              </a:ext>
            </a:extLst>
          </p:cNvPr>
          <p:cNvSpPr txBox="1">
            <a:spLocks/>
          </p:cNvSpPr>
          <p:nvPr/>
        </p:nvSpPr>
        <p:spPr>
          <a:xfrm>
            <a:off x="0" y="103414"/>
            <a:ext cx="12191999" cy="8304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Hãy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nêu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lên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1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điều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ấn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tượng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về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châu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Phi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AF9DF0-FE85-4E61-A937-050F8099933F}"/>
              </a:ext>
            </a:extLst>
          </p:cNvPr>
          <p:cNvSpPr txBox="1">
            <a:spLocks/>
          </p:cNvSpPr>
          <p:nvPr/>
        </p:nvSpPr>
        <p:spPr>
          <a:xfrm>
            <a:off x="1268184" y="1055913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DỊCH BỆNH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C6CDFD-B738-404B-A5C3-35BBEA6B4BB8}"/>
              </a:ext>
            </a:extLst>
          </p:cNvPr>
          <p:cNvSpPr txBox="1">
            <a:spLocks/>
          </p:cNvSpPr>
          <p:nvPr/>
        </p:nvSpPr>
        <p:spPr>
          <a:xfrm>
            <a:off x="5181599" y="1055913"/>
            <a:ext cx="2884714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CHIẾN TRANH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C42A8A-9123-450F-A286-66E1CC0BD95E}"/>
              </a:ext>
            </a:extLst>
          </p:cNvPr>
          <p:cNvSpPr txBox="1">
            <a:spLocks/>
          </p:cNvSpPr>
          <p:nvPr/>
        </p:nvSpPr>
        <p:spPr>
          <a:xfrm>
            <a:off x="108856" y="2407328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NỢ NẦN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A294E-8AAD-428A-A88F-88062649CBAA}"/>
              </a:ext>
            </a:extLst>
          </p:cNvPr>
          <p:cNvSpPr txBox="1">
            <a:spLocks/>
          </p:cNvSpPr>
          <p:nvPr/>
        </p:nvSpPr>
        <p:spPr>
          <a:xfrm>
            <a:off x="3537856" y="2407326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NÓNG, KHÔ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75180-137B-4CEC-8210-FA2D3C6FCE09}"/>
              </a:ext>
            </a:extLst>
          </p:cNvPr>
          <p:cNvSpPr txBox="1">
            <a:spLocks/>
          </p:cNvSpPr>
          <p:nvPr/>
        </p:nvSpPr>
        <p:spPr>
          <a:xfrm>
            <a:off x="6977742" y="2407327"/>
            <a:ext cx="2177142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SA MẠC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141211-E083-4C15-B532-B9848DBEB872}"/>
              </a:ext>
            </a:extLst>
          </p:cNvPr>
          <p:cNvSpPr txBox="1">
            <a:spLocks/>
          </p:cNvSpPr>
          <p:nvPr/>
        </p:nvSpPr>
        <p:spPr>
          <a:xfrm>
            <a:off x="9851572" y="2407328"/>
            <a:ext cx="2264229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THIÊN TAI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BA21F-5C31-4A70-87FF-4F872FB81BC7}"/>
              </a:ext>
            </a:extLst>
          </p:cNvPr>
          <p:cNvSpPr txBox="1"/>
          <p:nvPr/>
        </p:nvSpPr>
        <p:spPr>
          <a:xfrm>
            <a:off x="108856" y="3507640"/>
            <a:ext cx="11919858" cy="30931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Hiện nay, </a:t>
            </a:r>
            <a:r>
              <a:rPr lang="vi-VN" sz="2600" b="1" i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Burundi</a:t>
            </a:r>
            <a:r>
              <a:rPr lang="vi-VN" sz="2600" b="1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</a:t>
            </a:r>
            <a:r>
              <a:rPr lang="vi-VN" sz="2600" b="0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là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quốc gia nghèo nhất thế giới với mức GDP bình quân đầu người chỉ có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727 USD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trong năm 2018. Hai quốc gia nghèo đói kế tiếp là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Cộng hòa Trung Phi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và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ộ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ng hòa dân chủ Congo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cũng chỉ có mức GDP bình quần đầu người tương ứng 746 và 791 </a:t>
            </a:r>
            <a:r>
              <a:rPr lang="vi-VN" sz="2600" b="0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USD/người/năm.</a:t>
            </a:r>
            <a:endParaRPr lang="en-US" sz="2600" b="0" i="0" dirty="0">
              <a:effectLst/>
              <a:latin typeface="Calibri" pitchFamily="34" charset="0"/>
              <a:ea typeface="Tahoma" panose="020B0604030504040204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b="0" i="0">
                <a:effectLst/>
                <a:latin typeface="Calibri" pitchFamily="34" charset="0"/>
                <a:cs typeface="Calibri" pitchFamily="34" charset="0"/>
              </a:rPr>
              <a:t>Nguồn </a:t>
            </a:r>
            <a:r>
              <a:rPr lang="vi-VN" sz="2600" b="0" i="0" dirty="0">
                <a:effectLst/>
                <a:latin typeface="Calibri" pitchFamily="34" charset="0"/>
                <a:cs typeface="Calibri" pitchFamily="34" charset="0"/>
              </a:rPr>
              <a:t>bài viết: </a:t>
            </a:r>
            <a:r>
              <a:rPr lang="vi-VN" sz="2600" b="0" i="0" u="none" strike="noStrike" dirty="0">
                <a:effectLst/>
                <a:latin typeface="Calibri" pitchFamily="34" charset="0"/>
                <a:cs typeface="Calibri" pitchFamily="34" charset="0"/>
                <a:hlinkClick r:id="rId2"/>
              </a:rPr>
              <a:t>https://cacnuoc.vn/tin/top-10-quoc-gia-ngheo-nhat-the-gioi/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5. Dân số đông, tăng nhanh ở châu Phi đã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gây ra hậu quả là </a:t>
              </a:r>
            </a:p>
          </p:txBody>
        </p:sp>
      </p:grp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17961" y="4199619"/>
              <a:ext cx="1119116" cy="12464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A. thiên tai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71706"/>
            <a:chOff x="700467" y="3429000"/>
            <a:chExt cx="1995316" cy="2071706"/>
          </a:xfrm>
          <a:solidFill>
            <a:schemeClr val="bg1"/>
          </a:solidFill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47611" y="4254211"/>
              <a:ext cx="1064525" cy="12464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B.</a:t>
              </a:r>
            </a:p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đói nghèo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75938" y="4336099"/>
              <a:ext cx="1052197" cy="8617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C.hạn hán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89586" y="4281507"/>
              <a:ext cx="1092927" cy="8617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D.dịch </a:t>
              </a:r>
            </a:p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bệnh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1498602"/>
            <a:ext cx="11210300" cy="14837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900" b="1" i="1">
                <a:solidFill>
                  <a:srgbClr val="0000FF"/>
                </a:solidFill>
                <a:cs typeface="Arial" pitchFamily="34" charset="0"/>
              </a:rPr>
              <a:t> 		HS về nhà viết 1 bài báo cáo/sản phẩm sáng tạo về hậu quả của việc di cư ồ ạt từ châu Phi sang châu Âu và các châu lục khác.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350" y="728354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461092"/>
            <a:ext cx="9707880" cy="209287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10. </a:t>
            </a:r>
          </a:p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 cư, xã hội châu Phi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36039" y="1987523"/>
            <a:ext cx="11565228" cy="134895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>
              <a:lnSpc>
                <a:spcPct val="150000"/>
              </a:lnSpc>
            </a:pPr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i="1">
                <a:solidFill>
                  <a:srgbClr val="0000FF"/>
                </a:solidFill>
              </a:rPr>
              <a:t>, quan sát các bảng sau: tìm hiểu tình hình dân cư châu Phi.</a:t>
            </a:r>
            <a:endParaRPr lang="en-US" sz="2800" b="1" i="1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78924" y="3575517"/>
            <a:ext cx="3019141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70C0"/>
                </a:solidFill>
              </a:rPr>
              <a:t>Nhóm 2,5: </a:t>
            </a:r>
          </a:p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70C0"/>
                </a:solidFill>
              </a:rPr>
              <a:t>Nhận xét sự gia tăng qui mô số dân châu Phi.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5992837" y="872196"/>
            <a:ext cx="4278475" cy="60838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24040" y="3454045"/>
            <a:ext cx="2894917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FF0000"/>
                </a:solidFill>
              </a:rPr>
              <a:t>Nhóm 3,6: Nhận xét tỉ lệ gia tăng tự nhiên của châu Phi.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92926" y="3598351"/>
            <a:ext cx="2960913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00FF"/>
                </a:solidFill>
              </a:rPr>
              <a:t>Nhóm 1,4: Nhận xét qui mô dân số châu Phi so với các châu lục.</a:t>
            </a:r>
            <a:endParaRPr lang="en-US" sz="3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 animBg="1"/>
      <p:bldP spid="14" grpId="0" animBg="1"/>
      <p:bldP spid="19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1360" y="3070746"/>
            <a:ext cx="5936565" cy="3287947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>
                <a:solidFill>
                  <a:srgbClr val="0000FF"/>
                </a:solidFill>
                <a:cs typeface="Tahoma" pitchFamily="34" charset="0"/>
              </a:rPr>
              <a:t>Yêu </a:t>
            </a:r>
            <a:r>
              <a:rPr lang="en-US" sz="2800" b="1" i="1" u="sng">
                <a:solidFill>
                  <a:srgbClr val="0000FF"/>
                </a:solidFill>
                <a:cs typeface="Tahoma" pitchFamily="34" charset="0"/>
              </a:rPr>
              <a:t>cầu: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Dân số châu Phi đứng thứ mấy thế giới?</a:t>
            </a: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Chiếm khoảng bao nhiêu %  thế giới?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Kết luận về quy mô dân số châu Phi.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65760" y="1689029"/>
            <a:ext cx="5824025" cy="9848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2800" b="1">
                <a:solidFill>
                  <a:srgbClr val="0000FF"/>
                </a:solidFill>
              </a:rPr>
              <a:t>Nhóm 1,4: Nhận xét qui mô dân số châu Phi.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212114" y="1418108"/>
            <a:ext cx="5979886" cy="79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BẢNG DÂN</a:t>
            </a:r>
            <a:r>
              <a:rPr kumimoji="0" lang="en-US" sz="20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SỐ THẾ GIỚI 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 CÁC CHÂU LỤC NĂM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2020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569611" y="2227754"/>
          <a:ext cx="5401995" cy="4457700"/>
        </p:xfrm>
        <a:graphic>
          <a:graphicData uri="http://schemas.openxmlformats.org/drawingml/2006/table">
            <a:tbl>
              <a:tblPr/>
              <a:tblGrid>
                <a:gridCol w="73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STT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lục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Số dân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(triệu người)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Thế giới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7798,2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2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Âu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747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3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Á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4641,1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Phi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1340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5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Mĩ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1027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6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Đại Dương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43,1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Nam Cực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82884" y="1237944"/>
            <a:ext cx="925654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Qui mô: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Đông dân thứ</a:t>
            </a:r>
            <a:r>
              <a:rPr kumimoji="0" lang="pt-BR" sz="2800" b="1" i="0" u="none" strike="noStrike" cap="none" normalizeH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hai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thế giới: 1,3 tỉ người.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Chiếm gần 17% dân số thế giới.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44034" name="Picture 2" descr="C:\Users\PTS\Desktop\GADT ĐL7 (KNTTCS, kì 1)\ban-do-dan-so-the-gi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7575" y="3035508"/>
            <a:ext cx="5018071" cy="360644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3155" y="2254815"/>
            <a:ext cx="6078833" cy="4044180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vi-VN" sz="2800" b="1" i="1">
                <a:solidFill>
                  <a:srgbClr val="0000FF"/>
                </a:solidFill>
              </a:rPr>
              <a:t>- </a:t>
            </a:r>
            <a:r>
              <a:rPr lang="en-US" sz="2800" b="1" i="1">
                <a:solidFill>
                  <a:srgbClr val="0000FF"/>
                </a:solidFill>
              </a:rPr>
              <a:t>Nhận xét sự thay đổi qui mô dân số châu Phi giai đoạn trên.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Dân số tăng bao nhiêu lần?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Cho biết tỉ lệ gia tăng dân số.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Để hạn chế sự gia tăng dân số, hiện nay nhiều nước châu Phi đã làm gì?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378481" y="1057314"/>
            <a:ext cx="5522787" cy="10464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3000" b="1">
                <a:solidFill>
                  <a:srgbClr val="0070C0"/>
                </a:solidFill>
              </a:rPr>
              <a:t>Nhóm 2,5: Nhận xét sự gia tăng qui mô số dân châu Phi.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212114" y="2416965"/>
            <a:ext cx="59798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BẢNG DÂN SỐ CHÂU PHI, 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GIAI ĐOẠN 1960 - 2020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513342" y="3259371"/>
          <a:ext cx="5263319" cy="1905000"/>
        </p:xfrm>
        <a:graphic>
          <a:graphicData uri="http://schemas.openxmlformats.org/drawingml/2006/table">
            <a:tbl>
              <a:tblPr/>
              <a:tblGrid>
                <a:gridCol w="126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Năm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1960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1980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2020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Dân số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i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(triệu người)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283,4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476,4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811,0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1340,0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3155" y="1621755"/>
            <a:ext cx="5361380" cy="455906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>
                <a:solidFill>
                  <a:srgbClr val="0000FF"/>
                </a:solidFill>
                <a:cs typeface="Tahoma" pitchFamily="34" charset="0"/>
              </a:rPr>
              <a:t>Yêu cầu:</a:t>
            </a:r>
            <a:r>
              <a:rPr lang="en-US" sz="2800" b="1" i="1">
                <a:solidFill>
                  <a:srgbClr val="0000FF"/>
                </a:solidFill>
                <a:cs typeface="Tahoma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Nhận xét tỉ lệ tăng dân số của châu Phi và thế giới theo gợi ý sau: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+ Tỉ lệ tăng dân số tự nhiên của châu Phi như thế nào?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+ So sánh với thế giới qua từng giai đoạn.</a:t>
            </a:r>
            <a:endParaRPr lang="en-US" sz="2800" b="1" i="1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781822" y="984552"/>
            <a:ext cx="6217920" cy="9848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2800" b="1">
                <a:solidFill>
                  <a:srgbClr val="FF0000"/>
                </a:solidFill>
              </a:rPr>
              <a:t>Nhóm 3,6: Nhận xét tỉ lệ gia tăng tự nhiên của châu Phi.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972963" y="2416960"/>
            <a:ext cx="59798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BẢNG TỈ LỆ TĂNG DÂN SỐ TỰ NHIÊN CỦA THẾ GIỚI VÀ CHÂU PHI, GIAI ĐOẠN 1950 - 2020 </a:t>
            </a:r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(Đơn vị: %)</a:t>
            </a:r>
            <a:endParaRPr lang="en-US" sz="2000" b="1" i="1">
              <a:solidFill>
                <a:srgbClr val="0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006906" y="3589722"/>
          <a:ext cx="5845052" cy="2286000"/>
        </p:xfrm>
        <a:graphic>
          <a:graphicData uri="http://schemas.openxmlformats.org/drawingml/2006/table">
            <a:tbl>
              <a:tblPr/>
              <a:tblGrid>
                <a:gridCol w="139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Năm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1950 - 1955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1970 - 1975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1990 - 1995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2015 - 2020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Thế giới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Châu Phi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3219" y="1235269"/>
            <a:ext cx="11254491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Gia tăng dân số: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Dân số châu Phi vẫn còn tăng nhanh.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Tỉ lệ tăng dân số tự nhiên cao nhất thế giới: nhiều nước trên 3,0%.</a:t>
            </a: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Tuổi thọ trung bình của người dân được cải thiện, tăng dần qua các năm.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Châu Phi có số người xuất cư nhiều hơn nhập cư.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1079</Words>
  <Application>Microsoft Office PowerPoint</Application>
  <PresentationFormat>Widescreen</PresentationFormat>
  <Paragraphs>178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Impact MT Std</vt:lpstr>
      <vt:lpstr>Arial</vt:lpstr>
      <vt:lpstr>Calibri Light</vt:lpstr>
      <vt:lpstr>Calibri</vt:lpstr>
      <vt:lpstr>Times New Roman</vt:lpstr>
      <vt:lpstr>#9Slide03 HelveBold</vt:lpstr>
      <vt:lpstr>Office Theme</vt:lpstr>
      <vt:lpstr>Em hãy đặt tên cho bức 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Hồ Thị Thanh Tâm</cp:lastModifiedBy>
  <cp:revision>123</cp:revision>
  <dcterms:created xsi:type="dcterms:W3CDTF">2018-01-28T07:11:08Z</dcterms:created>
  <dcterms:modified xsi:type="dcterms:W3CDTF">2022-09-05T15:40:50Z</dcterms:modified>
</cp:coreProperties>
</file>