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6" r:id="rId1"/>
  </p:sldMasterIdLst>
  <p:notesMasterIdLst>
    <p:notesMasterId r:id="rId26"/>
  </p:notesMasterIdLst>
  <p:sldIdLst>
    <p:sldId id="256" r:id="rId2"/>
    <p:sldId id="266" r:id="rId3"/>
    <p:sldId id="272" r:id="rId4"/>
    <p:sldId id="284" r:id="rId5"/>
    <p:sldId id="286" r:id="rId6"/>
    <p:sldId id="287" r:id="rId7"/>
    <p:sldId id="285" r:id="rId8"/>
    <p:sldId id="289" r:id="rId9"/>
    <p:sldId id="290" r:id="rId10"/>
    <p:sldId id="273" r:id="rId11"/>
    <p:sldId id="298" r:id="rId12"/>
    <p:sldId id="294" r:id="rId13"/>
    <p:sldId id="293" r:id="rId14"/>
    <p:sldId id="291" r:id="rId15"/>
    <p:sldId id="278" r:id="rId16"/>
    <p:sldId id="300" r:id="rId17"/>
    <p:sldId id="295" r:id="rId18"/>
    <p:sldId id="299" r:id="rId19"/>
    <p:sldId id="279" r:id="rId20"/>
    <p:sldId id="280" r:id="rId21"/>
    <p:sldId id="296" r:id="rId22"/>
    <p:sldId id="282" r:id="rId23"/>
    <p:sldId id="297" r:id="rId24"/>
    <p:sldId id="257" r:id="rId25"/>
  </p:sldIdLst>
  <p:sldSz cx="18288000" cy="10287000"/>
  <p:notesSz cx="6858000" cy="9144000"/>
  <p:embeddedFontLst>
    <p:embeddedFont>
      <p:font typeface="#9Slide03 Arima Madurai Bold" panose="00000800000000000000" pitchFamily="2" charset="0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Sensei" panose="020B0604020202020204" charset="0"/>
      <p:regular r:id="rId34"/>
    </p:embeddedFont>
    <p:embeddedFont>
      <p:font typeface="UVN Chim Bien Nang" panose="0209080305050A020404" pitchFamily="18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C4D4"/>
    <a:srgbClr val="0B893F"/>
    <a:srgbClr val="F1CB1E"/>
    <a:srgbClr val="0078D1"/>
    <a:srgbClr val="FFEC5C"/>
    <a:srgbClr val="FBE656"/>
    <a:srgbClr val="00C1FF"/>
    <a:srgbClr val="00ACF4"/>
    <a:srgbClr val="2E7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85" autoAdjust="0"/>
    <p:restoredTop sz="81092" autoAdjust="0"/>
  </p:normalViewPr>
  <p:slideViewPr>
    <p:cSldViewPr>
      <p:cViewPr varScale="1">
        <p:scale>
          <a:sx n="40" d="100"/>
          <a:sy n="40" d="100"/>
        </p:scale>
        <p:origin x="1493" y="3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0" d="100"/>
        <a:sy n="9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A5259-8339-8642-AF06-A93F946FF140}" type="datetimeFigureOut">
              <a:rPr lang="en-VN" smtClean="0"/>
              <a:t>07/31/2022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A51F8-1B3F-5B48-9594-FED299F5C25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8484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A51F8-1B3F-5B48-9594-FED299F5C253}" type="slidenum">
              <a:rPr lang="en-VN" smtClean="0"/>
              <a:t>10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49689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Hành động: tưởng, chực</a:t>
            </a:r>
          </a:p>
          <a:p>
            <a:pPr marL="171450" indent="-171450">
              <a:buFontTx/>
              <a:buChar char="-"/>
            </a:pPr>
            <a:r>
              <a:rPr lang="en-US"/>
              <a:t>Thái độ, cảm xúc: mừng, ngoan</a:t>
            </a:r>
          </a:p>
          <a:p>
            <a:pPr marL="171450" indent="-171450">
              <a:buFontTx/>
              <a:buChar char="-"/>
            </a:pPr>
            <a:r>
              <a:rPr lang="en-US"/>
              <a:t>Xưng hô: cậu, cậu Vàng</a:t>
            </a:r>
          </a:p>
          <a:p>
            <a:pPr marL="0" indent="0">
              <a:buFontTx/>
              <a:buNone/>
            </a:pPr>
            <a:r>
              <a:rPr lang="en-US">
                <a:sym typeface="Wingdings" panose="05000000000000000000" pitchFamily="2" charset="2"/>
              </a:rPr>
              <a:t> TTV “người” chuyển sang TTV “Động vật” bằng phép nhân hóa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A51F8-1B3F-5B48-9594-FED299F5C253}" type="slidenum">
              <a:rPr lang="en-VN" smtClean="0"/>
              <a:t>22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38230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sz="1200">
                <a:latin typeface="Times New Roman" panose="02020603050405020304" pitchFamily="18" charset="0"/>
                <a:cs typeface="Times New Roman" panose="02020603050405020304" pitchFamily="18" charset="0"/>
              </a:rPr>
              <a:t>Trong đoạn thơ sau, tác giả đã </a:t>
            </a:r>
            <a:r>
              <a:rPr lang="en-VN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VN" sz="1200">
                <a:latin typeface="Times New Roman" panose="02020603050405020304" pitchFamily="18" charset="0"/>
                <a:cs typeface="Times New Roman" panose="02020603050405020304" pitchFamily="18" charset="0"/>
              </a:rPr>
              <a:t> các </a:t>
            </a:r>
            <a:r>
              <a:rPr lang="en-VN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từ in đậm </a:t>
            </a:r>
            <a:r>
              <a:rPr lang="en-VN" sz="1200">
                <a:latin typeface="Times New Roman" panose="02020603050405020304" pitchFamily="18" charset="0"/>
                <a:cs typeface="Times New Roman" panose="02020603050405020304" pitchFamily="18" charset="0"/>
              </a:rPr>
              <a:t>từ trường từ vựng </a:t>
            </a:r>
            <a:r>
              <a:rPr lang="en-VN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nông nghiệp</a:t>
            </a:r>
            <a:r>
              <a:rPr lang="en-VN" sz="1200">
                <a:latin typeface="Times New Roman" panose="02020603050405020304" pitchFamily="18" charset="0"/>
                <a:cs typeface="Times New Roman" panose="02020603050405020304" pitchFamily="18" charset="0"/>
              </a:rPr>
              <a:t> sang trường từ vựng </a:t>
            </a:r>
            <a:r>
              <a:rPr lang="en-VN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quân sự</a:t>
            </a:r>
            <a:r>
              <a:rPr lang="en-VN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A51F8-1B3F-5B48-9594-FED299F5C253}" type="slidenum">
              <a:rPr lang="en-VN" smtClean="0"/>
              <a:t>23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89706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A51F8-1B3F-5B48-9594-FED299F5C253}" type="slidenum">
              <a:rPr lang="en-VN" smtClean="0"/>
              <a:t>11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46720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Lưu ý: khác với từ đồng âm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A51F8-1B3F-5B48-9594-FED299F5C253}" type="slidenum">
              <a:rPr lang="en-VN" smtClean="0"/>
              <a:t>12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81343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Lưu ý: khác với từ đồng âm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A51F8-1B3F-5B48-9594-FED299F5C253}" type="slidenum">
              <a:rPr lang="en-VN" smtClean="0"/>
              <a:t>13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18418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Lưu ý: khác với từ đồng âm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A51F8-1B3F-5B48-9594-FED299F5C253}" type="slidenum">
              <a:rPr lang="en-VN" smtClean="0"/>
              <a:t>14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95557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A51F8-1B3F-5B48-9594-FED299F5C253}" type="slidenum">
              <a:rPr lang="en-VN" smtClean="0"/>
              <a:t>17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08318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Trò chơi “Ai nhanh hơn?” (Hoạt động nhóm)</a:t>
            </a:r>
          </a:p>
          <a:p>
            <a:pPr marL="171450" indent="-171450">
              <a:buFontTx/>
              <a:buChar char="-"/>
            </a:pPr>
            <a:r>
              <a:rPr lang="en-US"/>
              <a:t>Nhiệm vụ học tập: Xem đoạn phim và tìm các trường tự vựng được gợi ra từ đoạn phim</a:t>
            </a:r>
          </a:p>
          <a:p>
            <a:pPr marL="171450" indent="-171450">
              <a:buFontTx/>
              <a:buChar char="-"/>
            </a:pPr>
            <a:r>
              <a:rPr lang="en-US"/>
              <a:t>Đánh giá: Nhóm hoàn thành xuất sắc là nhóm tìm được đúng và nhiều nhóm trường từ vựng nhất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A51F8-1B3F-5B48-9594-FED299F5C253}" type="slidenum">
              <a:rPr lang="en-VN" smtClean="0"/>
              <a:t>18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86184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A51F8-1B3F-5B48-9594-FED299F5C253}" type="slidenum">
              <a:rPr lang="en-VN" smtClean="0"/>
              <a:t>20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5062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A51F8-1B3F-5B48-9594-FED299F5C253}" type="slidenum">
              <a:rPr lang="en-VN" smtClean="0"/>
              <a:t>21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42853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21D64C-36EC-8578-725E-1F54843966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83C04E4-E0A9-B087-6F8B-B63751AADB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FF2C0CC-26E6-512B-07CB-C01ADC07B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6DBFA3-0997-13B7-7597-CBA75DCC2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42AE5E-D195-0C05-5E22-CEF6270F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77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A5D0BD-604F-05D7-5A4B-95F115EA1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ED31CBE-8A71-9FD7-21F6-0F4A370BE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ED992F2-F0F0-F36A-721F-21F962077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DF185F6-45A1-EE26-5CB4-8E9F81A4B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31475BA-584B-BDF1-D216-0B6AFE666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424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8001463-64B0-ECD1-E46F-C9741C31F2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4D4E3CF-53EC-7121-6EBF-AE622236F0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E6B7B0F-B5EF-F111-6DAD-008F27EA0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4D84CB-72DE-69F5-3F94-479A12B89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782606-BA86-46D5-EE00-B78816C1C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81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8C4771-1DBD-7D50-AFDF-1B6BA7688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5A59293-E20A-BC68-E9A4-3B6082AC4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6F3B0F-CC91-B80B-4B8D-AE58520B4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BD31A38-A1B6-34D4-243C-2746BF917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7ACD92B-5C6E-6DDE-B555-F01758D96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66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208701-AE08-CA42-F97D-A9C079795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B8AAC07-BCCC-FD43-04FB-B7B92AC56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2F380FD-E516-B9E7-B2C9-1EB631EA6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BE94B3A-CC23-C6A1-C9A0-898F733B5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881090F-1ABE-48E7-22AF-798C4C66A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53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1C8B326-F682-B8E9-C88A-02F95F028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2879D68-E438-A496-5B5D-4AA3722662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EE74E93-26DE-07BB-E08B-663CFA641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B1DF59C-A478-B458-C1A6-5A3F01C53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0A8C355-D963-8287-DF74-DD8D6FCD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9C9CB15-5383-D271-9A6D-28F6AFA71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58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70FF11-4235-3E07-B950-3972CB57D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CB6D8DB-6FAE-23CA-53C1-E522A278E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561D367-2E62-DFE3-BC52-3971361FD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247E5DB-3959-46D7-8331-253083E0A8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8288713-9AAB-8AB4-D341-C7234F5C8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2E704F5-6EF6-BFAB-5210-82019749D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A60D39D-B6AC-08C8-8ECE-7380972D5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E47327A4-2A94-D5CA-8298-891153CD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46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AD1373-6F29-C5E5-0849-871ABF05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A612BDCC-36C0-391C-855D-BF631EC05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804828C-A3AA-1907-0500-C15E673DF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3BD692D-19BE-3436-16A8-ABAD5F648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86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B2C2564-D0FF-1552-F2E8-2DDB5E8FD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53855F-68C8-687A-BBE5-8654554ED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250B29B-1593-D608-05D5-D5302314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86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58BB99-46DD-52E1-AC85-55349F219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44D37E3-6080-2F4D-3962-17B5FC844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F9E71FC-D012-5D0F-7FB3-546CAFBD52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88855EB-5F4B-B5BE-C814-119D96E89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0306CEC-A938-504F-8109-FB41C83A9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CB49090-0B4D-D452-C229-03F699021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99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874648-FDE4-42A7-88F4-F2F76C835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9913646-1F9F-9338-2B83-39EA8C2AB1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408809B-BA19-D6C4-3B73-74729CC3D0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0BE3302-4D34-16A2-94DB-5C3FAC4DC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A3F4E82-72CE-E8A3-9ECB-2CD238BF9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B90D936-ADAB-E7D8-C7B4-689EC76B5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38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AFC29D5-F14D-3520-B2B4-3488B2D4A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D9DAD8C-A8B2-299B-4266-69B4EBE76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05D6BFC-9E6B-E907-781F-954E478357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1B307C1-AD53-9E01-61E4-32DC79BD1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C3A235-262F-0525-82FE-A7305526C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3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9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54.png"/><Relationship Id="rId18" Type="http://schemas.openxmlformats.org/officeDocument/2006/relationships/image" Target="../media/image59.svg"/><Relationship Id="rId3" Type="http://schemas.openxmlformats.org/officeDocument/2006/relationships/image" Target="../media/image47.png"/><Relationship Id="rId7" Type="http://schemas.openxmlformats.org/officeDocument/2006/relationships/image" Target="../media/image34.png"/><Relationship Id="rId12" Type="http://schemas.openxmlformats.org/officeDocument/2006/relationships/image" Target="../media/image53.sv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5" Type="http://schemas.openxmlformats.org/officeDocument/2006/relationships/image" Target="../media/image56.png"/><Relationship Id="rId10" Type="http://schemas.openxmlformats.org/officeDocument/2006/relationships/image" Target="../media/image51.svg"/><Relationship Id="rId4" Type="http://schemas.microsoft.com/office/2007/relationships/hdphoto" Target="../media/hdphoto1.wdp"/><Relationship Id="rId9" Type="http://schemas.openxmlformats.org/officeDocument/2006/relationships/image" Target="../media/image50.png"/><Relationship Id="rId14" Type="http://schemas.openxmlformats.org/officeDocument/2006/relationships/image" Target="../media/image5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3.png"/><Relationship Id="rId18" Type="http://schemas.openxmlformats.org/officeDocument/2006/relationships/image" Target="../media/image59.svg"/><Relationship Id="rId3" Type="http://schemas.openxmlformats.org/officeDocument/2006/relationships/image" Target="../media/image47.png"/><Relationship Id="rId7" Type="http://schemas.openxmlformats.org/officeDocument/2006/relationships/image" Target="../media/image62.png"/><Relationship Id="rId12" Type="http://schemas.openxmlformats.org/officeDocument/2006/relationships/image" Target="../media/image10.sv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9.png"/><Relationship Id="rId5" Type="http://schemas.openxmlformats.org/officeDocument/2006/relationships/image" Target="../media/image34.png"/><Relationship Id="rId15" Type="http://schemas.openxmlformats.org/officeDocument/2006/relationships/image" Target="../media/image28.png"/><Relationship Id="rId10" Type="http://schemas.openxmlformats.org/officeDocument/2006/relationships/image" Target="../media/image65.svg"/><Relationship Id="rId4" Type="http://schemas.microsoft.com/office/2007/relationships/hdphoto" Target="../media/hdphoto1.wdp"/><Relationship Id="rId9" Type="http://schemas.openxmlformats.org/officeDocument/2006/relationships/image" Target="../media/image64.png"/><Relationship Id="rId1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5" Type="http://schemas.openxmlformats.org/officeDocument/2006/relationships/image" Target="../media/image69.sv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5" Type="http://schemas.openxmlformats.org/officeDocument/2006/relationships/image" Target="../media/image69.sv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svg"/><Relationship Id="rId4" Type="http://schemas.openxmlformats.org/officeDocument/2006/relationships/image" Target="../media/image67.svg"/><Relationship Id="rId9" Type="http://schemas.openxmlformats.org/officeDocument/2006/relationships/image" Target="../media/image72.png"/><Relationship Id="rId14" Type="http://schemas.openxmlformats.org/officeDocument/2006/relationships/image" Target="../media/image7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84.png"/><Relationship Id="rId3" Type="http://schemas.openxmlformats.org/officeDocument/2006/relationships/image" Target="../media/image35.svg"/><Relationship Id="rId7" Type="http://schemas.openxmlformats.org/officeDocument/2006/relationships/image" Target="../media/image7.png"/><Relationship Id="rId12" Type="http://schemas.openxmlformats.org/officeDocument/2006/relationships/image" Target="../media/image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.png"/><Relationship Id="rId5" Type="http://schemas.openxmlformats.org/officeDocument/2006/relationships/image" Target="../media/image80.png"/><Relationship Id="rId10" Type="http://schemas.openxmlformats.org/officeDocument/2006/relationships/image" Target="../media/image83.svg"/><Relationship Id="rId4" Type="http://schemas.openxmlformats.org/officeDocument/2006/relationships/image" Target="../media/image79.jpeg"/><Relationship Id="rId9" Type="http://schemas.openxmlformats.org/officeDocument/2006/relationships/image" Target="../media/image82.png"/><Relationship Id="rId14" Type="http://schemas.openxmlformats.org/officeDocument/2006/relationships/image" Target="../media/image85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openxmlformats.org/officeDocument/2006/relationships/image" Target="../media/image96.png"/><Relationship Id="rId18" Type="http://schemas.openxmlformats.org/officeDocument/2006/relationships/image" Target="../media/image10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sv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9.svg"/><Relationship Id="rId20" Type="http://schemas.openxmlformats.org/officeDocument/2006/relationships/image" Target="../media/image10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svg"/><Relationship Id="rId19" Type="http://schemas.openxmlformats.org/officeDocument/2006/relationships/image" Target="../media/image102.png"/><Relationship Id="rId4" Type="http://schemas.openxmlformats.org/officeDocument/2006/relationships/image" Target="../media/image87.svg"/><Relationship Id="rId9" Type="http://schemas.openxmlformats.org/officeDocument/2006/relationships/image" Target="../media/image92.png"/><Relationship Id="rId14" Type="http://schemas.openxmlformats.org/officeDocument/2006/relationships/image" Target="../media/image9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openxmlformats.org/officeDocument/2006/relationships/image" Target="../media/image96.png"/><Relationship Id="rId18" Type="http://schemas.openxmlformats.org/officeDocument/2006/relationships/image" Target="../media/image10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sv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9.svg"/><Relationship Id="rId20" Type="http://schemas.openxmlformats.org/officeDocument/2006/relationships/image" Target="../media/image10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svg"/><Relationship Id="rId19" Type="http://schemas.openxmlformats.org/officeDocument/2006/relationships/image" Target="../media/image102.png"/><Relationship Id="rId4" Type="http://schemas.openxmlformats.org/officeDocument/2006/relationships/image" Target="../media/image87.svg"/><Relationship Id="rId9" Type="http://schemas.openxmlformats.org/officeDocument/2006/relationships/image" Target="../media/image92.png"/><Relationship Id="rId14" Type="http://schemas.openxmlformats.org/officeDocument/2006/relationships/image" Target="../media/image9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793708" y="695290"/>
            <a:ext cx="10700581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2"/>
              </a:lnSpc>
            </a:pPr>
            <a:r>
              <a:rPr lang="en-US" sz="5400" spc="166">
                <a:solidFill>
                  <a:srgbClr val="231F2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Trường THCS Vân Đồn</a:t>
            </a: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A4736866-D5B6-DACF-0D7A-1D849B898C24}"/>
              </a:ext>
            </a:extLst>
          </p:cNvPr>
          <p:cNvGrpSpPr/>
          <p:nvPr/>
        </p:nvGrpSpPr>
        <p:grpSpPr>
          <a:xfrm>
            <a:off x="-1810478" y="-524906"/>
            <a:ext cx="5378785" cy="12595565"/>
            <a:chOff x="-1810478" y="-524906"/>
            <a:chExt cx="5378785" cy="12595565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21113" b="34661"/>
            <a:stretch>
              <a:fillRect/>
            </a:stretch>
          </p:blipFill>
          <p:spPr>
            <a:xfrm rot="5400000">
              <a:off x="-5418868" y="3083484"/>
              <a:ext cx="12595565" cy="537878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68683" y="695290"/>
              <a:ext cx="1789768" cy="1789768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7414452"/>
              <a:ext cx="3531762" cy="247223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3585232" y="4122773"/>
            <a:ext cx="11735405" cy="2041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45"/>
              </a:lnSpc>
            </a:pPr>
            <a:r>
              <a:rPr lang="en-US" sz="10500">
                <a:solidFill>
                  <a:srgbClr val="C00000"/>
                </a:solidFill>
                <a:latin typeface="UVN Chim Bien Nang" panose="0209080305050A020404" pitchFamily="18" charset="0"/>
              </a:rPr>
              <a:t>TRƯỜNG TỪ VỰNG</a:t>
            </a:r>
            <a:endParaRPr lang="en-US" sz="10500">
              <a:solidFill>
                <a:srgbClr val="C00000"/>
              </a:solidFill>
              <a:latin typeface="Sensei"/>
            </a:endParaRP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94C37517-C8C8-7D29-E563-2DA58891724F}"/>
              </a:ext>
            </a:extLst>
          </p:cNvPr>
          <p:cNvGrpSpPr/>
          <p:nvPr/>
        </p:nvGrpSpPr>
        <p:grpSpPr>
          <a:xfrm>
            <a:off x="12324239" y="-141288"/>
            <a:ext cx="5963761" cy="11790399"/>
            <a:chOff x="12324239" y="-141288"/>
            <a:chExt cx="5963761" cy="1179039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2821" r="56483" b="56933"/>
            <a:stretch>
              <a:fillRect/>
            </a:stretch>
          </p:blipFill>
          <p:spPr>
            <a:xfrm rot="-5400000">
              <a:off x="13693474" y="1006174"/>
              <a:ext cx="5741988" cy="34470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0321561">
              <a:off x="12324239" y="7534311"/>
              <a:ext cx="5033394" cy="4114800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3401441" y="5872633"/>
              <a:ext cx="4365094" cy="4174617"/>
            </a:xfrm>
            <a:prstGeom prst="rect">
              <a:avLst/>
            </a:prstGeom>
          </p:spPr>
        </p:pic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7146C40D-23C4-35D2-A34F-617446D25399}"/>
              </a:ext>
            </a:extLst>
          </p:cNvPr>
          <p:cNvSpPr txBox="1"/>
          <p:nvPr/>
        </p:nvSpPr>
        <p:spPr>
          <a:xfrm>
            <a:off x="3793708" y="3107720"/>
            <a:ext cx="10700581" cy="754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2"/>
              </a:lnSpc>
            </a:pPr>
            <a:r>
              <a:rPr lang="en-US" sz="6600" spc="166">
                <a:solidFill>
                  <a:srgbClr val="231F2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Tiếng Việt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817B7DF-78EE-E545-81D7-6F88D8279914}"/>
              </a:ext>
            </a:extLst>
          </p:cNvPr>
          <p:cNvSpPr/>
          <p:nvPr/>
        </p:nvSpPr>
        <p:spPr>
          <a:xfrm>
            <a:off x="125208" y="5130422"/>
            <a:ext cx="3614056" cy="125191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UVN Chim Bien Nang" panose="0209080305050A0204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8B1237-CC5E-D443-96BD-CB7CABCAB6D8}"/>
              </a:ext>
            </a:extLst>
          </p:cNvPr>
          <p:cNvSpPr/>
          <p:nvPr/>
        </p:nvSpPr>
        <p:spPr>
          <a:xfrm>
            <a:off x="757674" y="-71953"/>
            <a:ext cx="11963281" cy="96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400" spc="300" dirty="0">
                <a:solidFill>
                  <a:srgbClr val="C00000"/>
                </a:solidFill>
                <a:latin typeface="UVN Chim Bien Nang" panose="0209080305050A020404" pitchFamily="18" charset="0"/>
              </a:rPr>
              <a:t>2. Phân loại các trường </a:t>
            </a:r>
            <a:r>
              <a:rPr lang="en-VN" sz="4400" spc="300">
                <a:solidFill>
                  <a:srgbClr val="C00000"/>
                </a:solidFill>
                <a:latin typeface="UVN Chim Bien Nang" panose="0209080305050A020404" pitchFamily="18" charset="0"/>
              </a:rPr>
              <a:t>từ vựng</a:t>
            </a:r>
            <a:endParaRPr lang="en-VN" sz="4400" spc="300" dirty="0">
              <a:solidFill>
                <a:srgbClr val="C00000"/>
              </a:solidFill>
              <a:latin typeface="UVN Chim Bien Nang" panose="0209080305050A0204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B2AEF4-3DF2-434F-9B8C-B8A23E543650}"/>
              </a:ext>
            </a:extLst>
          </p:cNvPr>
          <p:cNvSpPr/>
          <p:nvPr/>
        </p:nvSpPr>
        <p:spPr>
          <a:xfrm>
            <a:off x="1673105" y="968994"/>
            <a:ext cx="104134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4000" dirty="0">
                <a:solidFill>
                  <a:srgbClr val="002060"/>
                </a:solidFill>
                <a:latin typeface="UVN Chim Bien Nang" panose="0209080305050A020404" pitchFamily="18" charset="0"/>
              </a:rPr>
              <a:t>2.1 Các bậc có trong một trường từ vựng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FF1C38-F487-9641-8179-5E9DB15000D3}"/>
              </a:ext>
            </a:extLst>
          </p:cNvPr>
          <p:cNvSpPr txBox="1"/>
          <p:nvPr/>
        </p:nvSpPr>
        <p:spPr>
          <a:xfrm>
            <a:off x="278939" y="5229776"/>
            <a:ext cx="3820886" cy="107721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VN" sz="3200" dirty="0">
                <a:latin typeface="UVN Chim Bien Nang" panose="0209080305050A020404" pitchFamily="18" charset="0"/>
              </a:rPr>
              <a:t>Trường từ vựng của “mắt”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274B471-01FB-9E4B-8426-C2E587D80377}"/>
              </a:ext>
            </a:extLst>
          </p:cNvPr>
          <p:cNvSpPr/>
          <p:nvPr/>
        </p:nvSpPr>
        <p:spPr>
          <a:xfrm>
            <a:off x="4860737" y="1961538"/>
            <a:ext cx="5368085" cy="173970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VN" sz="2400" dirty="0">
              <a:solidFill>
                <a:schemeClr val="tx1"/>
              </a:solidFill>
              <a:latin typeface="UVN Chim Bien Nang" panose="0209080305050A0204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1B10AE3-C857-194F-AFC9-E876CC38DDF3}"/>
              </a:ext>
            </a:extLst>
          </p:cNvPr>
          <p:cNvSpPr/>
          <p:nvPr/>
        </p:nvSpPr>
        <p:spPr>
          <a:xfrm>
            <a:off x="4898135" y="4028677"/>
            <a:ext cx="5124223" cy="173970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UVN Chim Bien Nang" panose="0209080305050A0204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C4117FC-CC41-6F40-B3D6-D65C0FB5B6A9}"/>
              </a:ext>
            </a:extLst>
          </p:cNvPr>
          <p:cNvSpPr/>
          <p:nvPr/>
        </p:nvSpPr>
        <p:spPr>
          <a:xfrm>
            <a:off x="4860738" y="6195571"/>
            <a:ext cx="5242877" cy="173970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UVN Chim Bien Nang" panose="0209080305050A0204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C6945A-1BFF-FE46-B839-8F5483F339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58" r="1772"/>
          <a:stretch/>
        </p:blipFill>
        <p:spPr>
          <a:xfrm>
            <a:off x="10821384" y="3436778"/>
            <a:ext cx="1853975" cy="2018699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901863A8-E994-C543-8D01-D41B39E3AF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03130" y="5806461"/>
            <a:ext cx="868961" cy="5005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0CE26F-1557-8A48-8F6F-5AEBF68B8F23}"/>
              </a:ext>
            </a:extLst>
          </p:cNvPr>
          <p:cNvSpPr txBox="1"/>
          <p:nvPr/>
        </p:nvSpPr>
        <p:spPr>
          <a:xfrm>
            <a:off x="4898134" y="2106930"/>
            <a:ext cx="53277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C00000"/>
                </a:solidFill>
                <a:latin typeface="UVN Chim Bien Nang" panose="0209080305050A020404" pitchFamily="18" charset="0"/>
              </a:rPr>
              <a:t>Bộ phận </a:t>
            </a:r>
            <a:r>
              <a:rPr lang="en-VN" sz="3200" dirty="0">
                <a:latin typeface="UVN Chim Bien Nang" panose="0209080305050A020404" pitchFamily="18" charset="0"/>
              </a:rPr>
              <a:t>của </a:t>
            </a:r>
            <a:r>
              <a:rPr lang="en-VN" sz="3200" dirty="0">
                <a:solidFill>
                  <a:srgbClr val="C00000"/>
                </a:solidFill>
                <a:latin typeface="UVN Chim Bien Nang" panose="0209080305050A020404" pitchFamily="18" charset="0"/>
              </a:rPr>
              <a:t>mắt</a:t>
            </a:r>
            <a:r>
              <a:rPr lang="en-VN" sz="3200" dirty="0">
                <a:latin typeface="UVN Chim Bien Nang" panose="0209080305050A020404" pitchFamily="18" charset="0"/>
              </a:rPr>
              <a:t>: lòng đen, </a:t>
            </a:r>
            <a:r>
              <a:rPr lang="en-VN" sz="3200">
                <a:latin typeface="UVN Chim Bien Nang" panose="0209080305050A020404" pitchFamily="18" charset="0"/>
              </a:rPr>
              <a:t>lòng trắng, </a:t>
            </a:r>
            <a:r>
              <a:rPr lang="en-VN" sz="3200" dirty="0">
                <a:latin typeface="UVN Chim Bien Nang" panose="0209080305050A020404" pitchFamily="18" charset="0"/>
              </a:rPr>
              <a:t>lông mày, lông mi,…</a:t>
            </a:r>
            <a:endParaRPr lang="en-VN" dirty="0">
              <a:latin typeface="UVN Chim Bien Nang" panose="0209080305050A0204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19E74B-D40F-8744-9246-D8C8CE18BFD4}"/>
              </a:ext>
            </a:extLst>
          </p:cNvPr>
          <p:cNvSpPr txBox="1"/>
          <p:nvPr/>
        </p:nvSpPr>
        <p:spPr>
          <a:xfrm>
            <a:off x="4974273" y="4180541"/>
            <a:ext cx="51293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C00000"/>
                </a:solidFill>
                <a:latin typeface="UVN Chim Bien Nang" panose="0209080305050A020404" pitchFamily="18" charset="0"/>
              </a:rPr>
              <a:t>Đặc điểm </a:t>
            </a:r>
            <a:r>
              <a:rPr lang="en-VN" sz="3200" dirty="0">
                <a:latin typeface="UVN Chim Bien Nang" panose="0209080305050A020404" pitchFamily="18" charset="0"/>
              </a:rPr>
              <a:t>của </a:t>
            </a:r>
            <a:r>
              <a:rPr lang="en-VN" sz="3200" dirty="0">
                <a:solidFill>
                  <a:srgbClr val="C00000"/>
                </a:solidFill>
                <a:latin typeface="UVN Chim Bien Nang" panose="0209080305050A020404" pitchFamily="18" charset="0"/>
              </a:rPr>
              <a:t>mắt</a:t>
            </a:r>
            <a:r>
              <a:rPr lang="en-VN" sz="3200" dirty="0">
                <a:latin typeface="UVN Chim Bien Nang" panose="0209080305050A020404" pitchFamily="18" charset="0"/>
              </a:rPr>
              <a:t>: đờ đẫn, tinh anh, sắc, lờ đờ, mù,…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D1778E-7368-A646-B009-82D12047F180}"/>
              </a:ext>
            </a:extLst>
          </p:cNvPr>
          <p:cNvSpPr txBox="1"/>
          <p:nvPr/>
        </p:nvSpPr>
        <p:spPr>
          <a:xfrm>
            <a:off x="5009924" y="6247184"/>
            <a:ext cx="523683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C00000"/>
                </a:solidFill>
                <a:latin typeface="UVN Chim Bien Nang" panose="0209080305050A020404" pitchFamily="18" charset="0"/>
              </a:rPr>
              <a:t>Bệnh</a:t>
            </a:r>
            <a:r>
              <a:rPr lang="en-VN" sz="3200" dirty="0">
                <a:latin typeface="UVN Chim Bien Nang" panose="0209080305050A020404" pitchFamily="18" charset="0"/>
              </a:rPr>
              <a:t> về </a:t>
            </a:r>
            <a:r>
              <a:rPr lang="en-VN" sz="3200" dirty="0">
                <a:solidFill>
                  <a:srgbClr val="C00000"/>
                </a:solidFill>
                <a:latin typeface="UVN Chim Bien Nang" panose="0209080305050A020404" pitchFamily="18" charset="0"/>
              </a:rPr>
              <a:t>mắt</a:t>
            </a:r>
            <a:r>
              <a:rPr lang="en-VN" sz="3200" dirty="0">
                <a:latin typeface="UVN Chim Bien Nang" panose="0209080305050A020404" pitchFamily="18" charset="0"/>
              </a:rPr>
              <a:t>: quáng gà, cận thị, viễn thị, nháy mắt…</a:t>
            </a:r>
          </a:p>
          <a:p>
            <a:endParaRPr lang="en-VN" dirty="0">
              <a:latin typeface="UVN Chim Bien Nang" panose="0209080305050A0204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E97EA9F-DFDC-2049-A8B3-86D2840B7EA9}"/>
              </a:ext>
            </a:extLst>
          </p:cNvPr>
          <p:cNvSpPr/>
          <p:nvPr/>
        </p:nvSpPr>
        <p:spPr>
          <a:xfrm>
            <a:off x="4932880" y="8229917"/>
            <a:ext cx="5368085" cy="173970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UVN Chim Bien Nang" panose="0209080305050A0204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29AA40-5CCC-9A45-BA5E-A8C14E1A4C6E}"/>
              </a:ext>
            </a:extLst>
          </p:cNvPr>
          <p:cNvSpPr txBox="1"/>
          <p:nvPr/>
        </p:nvSpPr>
        <p:spPr>
          <a:xfrm>
            <a:off x="4989428" y="8327101"/>
            <a:ext cx="523683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C00000"/>
                </a:solidFill>
                <a:latin typeface="UVN Chim Bien Nang" panose="0209080305050A020404" pitchFamily="18" charset="0"/>
              </a:rPr>
              <a:t>Hoạt động </a:t>
            </a:r>
            <a:r>
              <a:rPr lang="en-VN" sz="3200" dirty="0">
                <a:latin typeface="UVN Chim Bien Nang" panose="0209080305050A020404" pitchFamily="18" charset="0"/>
              </a:rPr>
              <a:t>của </a:t>
            </a:r>
            <a:r>
              <a:rPr lang="en-VN" sz="3200" dirty="0">
                <a:solidFill>
                  <a:srgbClr val="C00000"/>
                </a:solidFill>
                <a:latin typeface="UVN Chim Bien Nang" panose="0209080305050A020404" pitchFamily="18" charset="0"/>
              </a:rPr>
              <a:t>mắt</a:t>
            </a:r>
            <a:r>
              <a:rPr lang="en-VN" sz="3200" dirty="0">
                <a:latin typeface="UVN Chim Bien Nang" panose="0209080305050A020404" pitchFamily="18" charset="0"/>
              </a:rPr>
              <a:t>: nhìn, trông, thấy, liếc, nhòm,…</a:t>
            </a:r>
          </a:p>
          <a:p>
            <a:endParaRPr lang="en-VN" dirty="0">
              <a:latin typeface="UVN Chim Bien Nang" panose="0209080305050A0204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73B060C-93A3-6340-B8A1-E64A3C06E1A3}"/>
              </a:ext>
            </a:extLst>
          </p:cNvPr>
          <p:cNvCxnSpPr>
            <a:cxnSpLocks/>
          </p:cNvCxnSpPr>
          <p:nvPr/>
        </p:nvCxnSpPr>
        <p:spPr>
          <a:xfrm flipV="1">
            <a:off x="3720265" y="2831393"/>
            <a:ext cx="1140473" cy="291978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F99CB4E-1EE7-074C-B91B-8D0AFAD21F5F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3762691" y="4898531"/>
            <a:ext cx="1135444" cy="8698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EF07562-4632-954A-AFA0-ADF142C66382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3747717" y="5751177"/>
            <a:ext cx="1113021" cy="13142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34C4F19-CE61-5A45-9D82-C3D294103EC0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3697610" y="5751177"/>
            <a:ext cx="1235270" cy="334859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D12DB680-EA0F-B943-99CB-C701E834D40E}"/>
              </a:ext>
            </a:extLst>
          </p:cNvPr>
          <p:cNvSpPr txBox="1"/>
          <p:nvPr/>
        </p:nvSpPr>
        <p:spPr>
          <a:xfrm>
            <a:off x="607789" y="6985852"/>
            <a:ext cx="185659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VN" sz="3600" dirty="0">
                <a:highlight>
                  <a:srgbClr val="FFFF00"/>
                </a:highlight>
                <a:latin typeface="UVN Chim Bien Nang" panose="0209080305050A020404" pitchFamily="18" charset="0"/>
              </a:rPr>
              <a:t>Bậc lớn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1744D6C-172F-5644-9D36-B11F4E1F7111}"/>
              </a:ext>
            </a:extLst>
          </p:cNvPr>
          <p:cNvCxnSpPr>
            <a:cxnSpLocks/>
            <a:stCxn id="48" idx="0"/>
          </p:cNvCxnSpPr>
          <p:nvPr/>
        </p:nvCxnSpPr>
        <p:spPr>
          <a:xfrm flipH="1" flipV="1">
            <a:off x="1490485" y="6346770"/>
            <a:ext cx="45603" cy="639082"/>
          </a:xfrm>
          <a:prstGeom prst="straightConnector1">
            <a:avLst/>
          </a:prstGeom>
          <a:ln w="666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Right Bracket 52">
            <a:extLst>
              <a:ext uri="{FF2B5EF4-FFF2-40B4-BE49-F238E27FC236}">
                <a16:creationId xmlns:a16="http://schemas.microsoft.com/office/drawing/2014/main" id="{C5455E9A-94B7-314C-AD78-3E9C9C9AF031}"/>
              </a:ext>
            </a:extLst>
          </p:cNvPr>
          <p:cNvSpPr/>
          <p:nvPr/>
        </p:nvSpPr>
        <p:spPr>
          <a:xfrm>
            <a:off x="10261479" y="2543770"/>
            <a:ext cx="179756" cy="6755328"/>
          </a:xfrm>
          <a:prstGeom prst="rightBracket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>
              <a:latin typeface="UVN Chim Bien Nang" panose="0209080305050A020404" pitchFamily="18" charset="0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15607F0-5DBC-5943-A39C-6CEF86E2378D}"/>
              </a:ext>
            </a:extLst>
          </p:cNvPr>
          <p:cNvCxnSpPr>
            <a:cxnSpLocks/>
            <a:stCxn id="53" idx="2"/>
          </p:cNvCxnSpPr>
          <p:nvPr/>
        </p:nvCxnSpPr>
        <p:spPr>
          <a:xfrm>
            <a:off x="10441235" y="5921434"/>
            <a:ext cx="549483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A690B908-02D2-F44A-A7B1-0EA978856FD4}"/>
              </a:ext>
            </a:extLst>
          </p:cNvPr>
          <p:cNvSpPr txBox="1"/>
          <p:nvPr/>
        </p:nvSpPr>
        <p:spPr>
          <a:xfrm>
            <a:off x="10956353" y="5610796"/>
            <a:ext cx="176460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VN" sz="3200" dirty="0">
                <a:highlight>
                  <a:srgbClr val="FFFF00"/>
                </a:highlight>
                <a:latin typeface="UVN Chim Bien Nang" panose="0209080305050A020404" pitchFamily="18" charset="0"/>
              </a:rPr>
              <a:t>Bậc nhỏ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91FAF85D-B37B-BB4E-8505-AE16F142BD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" r="1922" b="55094"/>
          <a:stretch/>
        </p:blipFill>
        <p:spPr>
          <a:xfrm>
            <a:off x="10753088" y="6506209"/>
            <a:ext cx="2058528" cy="1858852"/>
          </a:xfrm>
          <a:prstGeom prst="rect">
            <a:avLst/>
          </a:prstGeom>
        </p:spPr>
      </p:pic>
      <p:sp>
        <p:nvSpPr>
          <p:cNvPr id="62" name="Pentagon 61">
            <a:extLst>
              <a:ext uri="{FF2B5EF4-FFF2-40B4-BE49-F238E27FC236}">
                <a16:creationId xmlns:a16="http://schemas.microsoft.com/office/drawing/2014/main" id="{F9EE0565-DE35-C24E-8C01-055EFAC4BB21}"/>
              </a:ext>
            </a:extLst>
          </p:cNvPr>
          <p:cNvSpPr/>
          <p:nvPr/>
        </p:nvSpPr>
        <p:spPr>
          <a:xfrm flipH="1">
            <a:off x="13144510" y="2543771"/>
            <a:ext cx="4755960" cy="2911706"/>
          </a:xfrm>
          <a:prstGeom prst="homePlat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UVN Chim Bien Nang" panose="0209080305050A020404" pitchFamily="18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5009BCB-28DE-304A-900E-09B91100AF31}"/>
              </a:ext>
            </a:extLst>
          </p:cNvPr>
          <p:cNvSpPr/>
          <p:nvPr/>
        </p:nvSpPr>
        <p:spPr>
          <a:xfrm>
            <a:off x="13986900" y="2552700"/>
            <a:ext cx="38779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solidFill>
                  <a:srgbClr val="C00000"/>
                </a:solidFill>
                <a:latin typeface="UVN Chim Bien Nang" panose="0209080305050A020404" pitchFamily="18" charset="0"/>
                <a:sym typeface="Wingdings" pitchFamily="2" charset="2"/>
              </a:rPr>
              <a:t> </a:t>
            </a:r>
            <a:r>
              <a:rPr lang="en-VN" sz="3600" dirty="0">
                <a:solidFill>
                  <a:srgbClr val="C00000"/>
                </a:solidFill>
                <a:latin typeface="UVN Chim Bien Nang" panose="0209080305050A020404" pitchFamily="18" charset="0"/>
              </a:rPr>
              <a:t>Trong một trường từ vựng có nhiều trường từ vựng nhỏ hơn.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DAB1277-C314-2F46-B90D-20223C18BD74}"/>
              </a:ext>
            </a:extLst>
          </p:cNvPr>
          <p:cNvSpPr/>
          <p:nvPr/>
        </p:nvSpPr>
        <p:spPr>
          <a:xfrm>
            <a:off x="2832854" y="2342588"/>
            <a:ext cx="2533943" cy="9072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 dirty="0">
              <a:solidFill>
                <a:srgbClr val="C00000"/>
              </a:solidFill>
              <a:latin typeface="UVN Chim Bien Nang" panose="0209080305050A020404" pitchFamily="18" charset="0"/>
              <a:ea typeface="A4.Vollkorn-Serif" pitchFamily="2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311B48E-517B-CD46-8366-6C793C7D7B53}"/>
              </a:ext>
            </a:extLst>
          </p:cNvPr>
          <p:cNvSpPr/>
          <p:nvPr/>
        </p:nvSpPr>
        <p:spPr>
          <a:xfrm>
            <a:off x="7376884" y="3033699"/>
            <a:ext cx="35052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00B050"/>
                </a:solidFill>
                <a:latin typeface="UVN Chim Bien Nang" panose="0209080305050A020404" pitchFamily="18" charset="0"/>
                <a:ea typeface="A4.Vollkorn-Serif" pitchFamily="2" charset="0"/>
                <a:sym typeface="Wingdings" pitchFamily="2" charset="2"/>
              </a:rPr>
              <a:t>(</a:t>
            </a:r>
            <a:r>
              <a:rPr lang="en-VN" sz="3200" dirty="0">
                <a:solidFill>
                  <a:srgbClr val="00B050"/>
                </a:solidFill>
                <a:latin typeface="UVN Chim Bien Nang" panose="0209080305050A020404" pitchFamily="18" charset="0"/>
                <a:ea typeface="A4.Vollkorn-Serif" pitchFamily="2" charset="0"/>
              </a:rPr>
              <a:t>Danh từ)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E08AC9A-02CC-D84F-9228-36703587B804}"/>
              </a:ext>
            </a:extLst>
          </p:cNvPr>
          <p:cNvSpPr/>
          <p:nvPr/>
        </p:nvSpPr>
        <p:spPr>
          <a:xfrm>
            <a:off x="6517158" y="9264482"/>
            <a:ext cx="35052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00B050"/>
                </a:solidFill>
                <a:latin typeface="UVN Chim Bien Nang" panose="0209080305050A020404" pitchFamily="18" charset="0"/>
                <a:ea typeface="A4.Vollkorn-Serif" pitchFamily="2" charset="0"/>
                <a:sym typeface="Wingdings" pitchFamily="2" charset="2"/>
              </a:rPr>
              <a:t>(Động</a:t>
            </a:r>
            <a:r>
              <a:rPr lang="en-VN" sz="3200" dirty="0">
                <a:solidFill>
                  <a:srgbClr val="00B050"/>
                </a:solidFill>
                <a:latin typeface="UVN Chim Bien Nang" panose="0209080305050A020404" pitchFamily="18" charset="0"/>
                <a:ea typeface="A4.Vollkorn-Serif" pitchFamily="2" charset="0"/>
              </a:rPr>
              <a:t> từ)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3B238DC-3A37-D24E-8617-A0554A01096F}"/>
              </a:ext>
            </a:extLst>
          </p:cNvPr>
          <p:cNvSpPr/>
          <p:nvPr/>
        </p:nvSpPr>
        <p:spPr>
          <a:xfrm>
            <a:off x="6593749" y="5077022"/>
            <a:ext cx="35052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00B050"/>
                </a:solidFill>
                <a:latin typeface="UVN Chim Bien Nang" panose="0209080305050A020404" pitchFamily="18" charset="0"/>
                <a:ea typeface="A4.Vollkorn-Serif" pitchFamily="2" charset="0"/>
                <a:sym typeface="Wingdings" pitchFamily="2" charset="2"/>
              </a:rPr>
              <a:t>(Tính</a:t>
            </a:r>
            <a:r>
              <a:rPr lang="en-VN" sz="3200" dirty="0">
                <a:solidFill>
                  <a:srgbClr val="00B050"/>
                </a:solidFill>
                <a:latin typeface="UVN Chim Bien Nang" panose="0209080305050A020404" pitchFamily="18" charset="0"/>
                <a:ea typeface="A4.Vollkorn-Serif" pitchFamily="2" charset="0"/>
              </a:rPr>
              <a:t> từ)</a:t>
            </a:r>
          </a:p>
        </p:txBody>
      </p:sp>
      <p:sp>
        <p:nvSpPr>
          <p:cNvPr id="74" name="Pentagon 73">
            <a:extLst>
              <a:ext uri="{FF2B5EF4-FFF2-40B4-BE49-F238E27FC236}">
                <a16:creationId xmlns:a16="http://schemas.microsoft.com/office/drawing/2014/main" id="{8807E4CE-8CD8-8B43-B941-189E51DC85E3}"/>
              </a:ext>
            </a:extLst>
          </p:cNvPr>
          <p:cNvSpPr/>
          <p:nvPr/>
        </p:nvSpPr>
        <p:spPr>
          <a:xfrm flipH="1">
            <a:off x="13060973" y="5831999"/>
            <a:ext cx="4875861" cy="3528886"/>
          </a:xfrm>
          <a:prstGeom prst="homePlate">
            <a:avLst>
              <a:gd name="adj" fmla="val 38591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UVN Chim Bien Nang" panose="0209080305050A020404" pitchFamily="18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D44C3A7-FDB6-DC4A-A56B-631509A463D0}"/>
              </a:ext>
            </a:extLst>
          </p:cNvPr>
          <p:cNvSpPr/>
          <p:nvPr/>
        </p:nvSpPr>
        <p:spPr>
          <a:xfrm>
            <a:off x="13950614" y="5831999"/>
            <a:ext cx="40497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solidFill>
                  <a:srgbClr val="C00000"/>
                </a:solidFill>
                <a:latin typeface="UVN Chim Bien Nang" panose="0209080305050A020404" pitchFamily="18" charset="0"/>
                <a:ea typeface="A4.Vollkorn-Serif" pitchFamily="2" charset="0"/>
                <a:sym typeface="Wingdings" pitchFamily="2" charset="2"/>
              </a:rPr>
              <a:t> Các từ trong một trường từ vựng có thể khác nhau về từ loại (danh từ, động từ, tính từ) </a:t>
            </a:r>
            <a:endParaRPr lang="en-VN" sz="3600" dirty="0">
              <a:solidFill>
                <a:srgbClr val="C00000"/>
              </a:solidFill>
              <a:latin typeface="UVN Chim Bien Nang" panose="0209080305050A020404" pitchFamily="18" charset="0"/>
              <a:ea typeface="A4.Vollkorn-Serif" pitchFamily="2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6C58EA9-625A-E249-AF8C-55AC4BB88BF0}"/>
              </a:ext>
            </a:extLst>
          </p:cNvPr>
          <p:cNvSpPr/>
          <p:nvPr/>
        </p:nvSpPr>
        <p:spPr>
          <a:xfrm>
            <a:off x="6005194" y="7223020"/>
            <a:ext cx="4442181" cy="714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00B050"/>
                </a:solidFill>
                <a:latin typeface="UVN Chim Bien Nang" panose="0209080305050A020404" pitchFamily="18" charset="0"/>
                <a:ea typeface="A4.Vollkorn-Serif" pitchFamily="2" charset="0"/>
                <a:sym typeface="Wingdings" pitchFamily="2" charset="2"/>
              </a:rPr>
              <a:t>(danh</a:t>
            </a:r>
            <a:r>
              <a:rPr lang="en-VN" sz="3200" dirty="0">
                <a:solidFill>
                  <a:srgbClr val="00B050"/>
                </a:solidFill>
                <a:latin typeface="UVN Chim Bien Nang" panose="0209080305050A020404" pitchFamily="18" charset="0"/>
                <a:ea typeface="A4.Vollkorn-Serif" pitchFamily="2" charset="0"/>
              </a:rPr>
              <a:t> từ, động từ)</a:t>
            </a:r>
          </a:p>
        </p:txBody>
      </p:sp>
    </p:spTree>
    <p:extLst>
      <p:ext uri="{BB962C8B-B14F-4D97-AF65-F5344CB8AC3E}">
        <p14:creationId xmlns:p14="http://schemas.microsoft.com/office/powerpoint/2010/main" val="247303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/>
      <p:bldP spid="4" grpId="0"/>
      <p:bldP spid="6" grpId="0" animBg="1"/>
      <p:bldP spid="7" grpId="0" animBg="1"/>
      <p:bldP spid="8" grpId="0" animBg="1"/>
      <p:bldP spid="15" grpId="0"/>
      <p:bldP spid="16" grpId="0"/>
      <p:bldP spid="17" grpId="0"/>
      <p:bldP spid="18" grpId="0" animBg="1"/>
      <p:bldP spid="19" grpId="0"/>
      <p:bldP spid="48" grpId="0" animBg="1"/>
      <p:bldP spid="53" grpId="0" animBg="1"/>
      <p:bldP spid="58" grpId="0" animBg="1"/>
      <p:bldP spid="62" grpId="0" animBg="1"/>
      <p:bldP spid="64" grpId="0"/>
      <p:bldP spid="68" grpId="0"/>
      <p:bldP spid="69" grpId="0"/>
      <p:bldP spid="70" grpId="0"/>
      <p:bldP spid="74" grpId="0" animBg="1"/>
      <p:bldP spid="75" grpId="0"/>
      <p:bldP spid="8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8B1237-CC5E-D443-96BD-CB7CABCAB6D8}"/>
              </a:ext>
            </a:extLst>
          </p:cNvPr>
          <p:cNvSpPr/>
          <p:nvPr/>
        </p:nvSpPr>
        <p:spPr>
          <a:xfrm>
            <a:off x="1760733" y="920663"/>
            <a:ext cx="11963281" cy="96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400" spc="300" dirty="0">
                <a:solidFill>
                  <a:srgbClr val="C00000"/>
                </a:solidFill>
                <a:latin typeface="UVN Chim Bien Nang" panose="0209080305050A020404" pitchFamily="18" charset="0"/>
              </a:rPr>
              <a:t>2. Phân loại các trường </a:t>
            </a:r>
            <a:r>
              <a:rPr lang="en-VN" sz="4400" spc="300">
                <a:solidFill>
                  <a:srgbClr val="C00000"/>
                </a:solidFill>
                <a:latin typeface="UVN Chim Bien Nang" panose="0209080305050A020404" pitchFamily="18" charset="0"/>
              </a:rPr>
              <a:t>từ vựng</a:t>
            </a:r>
            <a:endParaRPr lang="en-VN" sz="4400" spc="300" dirty="0">
              <a:solidFill>
                <a:srgbClr val="C00000"/>
              </a:solidFill>
              <a:latin typeface="UVN Chim Bien Nang" panose="0209080305050A0204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B2AEF4-3DF2-434F-9B8C-B8A23E543650}"/>
              </a:ext>
            </a:extLst>
          </p:cNvPr>
          <p:cNvSpPr/>
          <p:nvPr/>
        </p:nvSpPr>
        <p:spPr>
          <a:xfrm>
            <a:off x="1725421" y="2155877"/>
            <a:ext cx="104134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4000" dirty="0">
                <a:solidFill>
                  <a:srgbClr val="002060"/>
                </a:solidFill>
                <a:latin typeface="UVN Chim Bien Nang" panose="0209080305050A020404" pitchFamily="18" charset="0"/>
              </a:rPr>
              <a:t>2.1 Các bậc có trong một trường từ vựng</a:t>
            </a:r>
          </a:p>
        </p:txBody>
      </p:sp>
      <p:sp>
        <p:nvSpPr>
          <p:cNvPr id="39" name="Rectangle 63">
            <a:extLst>
              <a:ext uri="{FF2B5EF4-FFF2-40B4-BE49-F238E27FC236}">
                <a16:creationId xmlns:a16="http://schemas.microsoft.com/office/drawing/2014/main" id="{F009C8D7-31AB-AC6D-A956-3FBD4A166D9C}"/>
              </a:ext>
            </a:extLst>
          </p:cNvPr>
          <p:cNvSpPr/>
          <p:nvPr/>
        </p:nvSpPr>
        <p:spPr>
          <a:xfrm>
            <a:off x="914400" y="3142285"/>
            <a:ext cx="15392400" cy="3302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VN" sz="3600">
                <a:latin typeface="UVN Chim Bien Nang" panose="0209080305050A020404" pitchFamily="18" charset="0"/>
              </a:rPr>
              <a:t>Trong </a:t>
            </a:r>
            <a:r>
              <a:rPr lang="en-VN" sz="3600" dirty="0">
                <a:latin typeface="UVN Chim Bien Nang" panose="0209080305050A020404" pitchFamily="18" charset="0"/>
              </a:rPr>
              <a:t>một trường từ vựng có nhiều trường từ vựng </a:t>
            </a:r>
            <a:r>
              <a:rPr lang="en-VN" sz="3600">
                <a:latin typeface="UVN Chim Bien Nang" panose="0209080305050A020404" pitchFamily="18" charset="0"/>
              </a:rPr>
              <a:t>nhỏ hơn</a:t>
            </a:r>
            <a:endParaRPr lang="en-US" sz="3600">
              <a:latin typeface="UVN Chim Bien Nang" panose="0209080305050A020404" pitchFamily="18" charset="0"/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VN" sz="3600">
                <a:latin typeface="UVN Chim Bien Nang" panose="0209080305050A020404" pitchFamily="18" charset="0"/>
                <a:ea typeface="A4.Vollkorn-Serif" pitchFamily="2" charset="0"/>
                <a:sym typeface="Wingdings" pitchFamily="2" charset="2"/>
              </a:rPr>
              <a:t>Các từ trong một trường từ vựng có thể khác nhau về từ loại (danh từ, động từ, tính từ) </a:t>
            </a:r>
            <a:endParaRPr lang="en-US" sz="3600">
              <a:latin typeface="UVN Chim Bien Nang" panose="0209080305050A020404" pitchFamily="18" charset="0"/>
              <a:ea typeface="A4.Vollkorn-Serif" pitchFamily="2" charset="0"/>
              <a:sym typeface="Wingdings" pitchFamily="2" charset="2"/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3600">
                <a:latin typeface="UVN Chim Bien Nang" panose="0209080305050A020404" pitchFamily="18" charset="0"/>
                <a:ea typeface="A4.Vollkorn-Serif" pitchFamily="2" charset="0"/>
                <a:sym typeface="Wingdings" pitchFamily="2" charset="2"/>
              </a:rPr>
              <a:t>VD:…</a:t>
            </a:r>
            <a:endParaRPr lang="en-VN" sz="3600">
              <a:latin typeface="UVN Chim Bien Nang" panose="0209080305050A020404" pitchFamily="18" charset="0"/>
              <a:ea typeface="A4.Vollkorn-Serif" pitchFamily="2" charset="0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6DE24FBC-7A1F-9B1A-F5EA-8AD074AC4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1025" t="73237"/>
          <a:stretch>
            <a:fillRect/>
          </a:stretch>
        </p:blipFill>
        <p:spPr>
          <a:xfrm rot="-1602916">
            <a:off x="-2023693" y="-596344"/>
            <a:ext cx="5488788" cy="2999340"/>
          </a:xfrm>
          <a:prstGeom prst="rect">
            <a:avLst/>
          </a:prstGeom>
        </p:spPr>
      </p:pic>
      <p:pic>
        <p:nvPicPr>
          <p:cNvPr id="44" name="Picture 5">
            <a:extLst>
              <a:ext uri="{FF2B5EF4-FFF2-40B4-BE49-F238E27FC236}">
                <a16:creationId xmlns:a16="http://schemas.microsoft.com/office/drawing/2014/main" id="{2A553CEA-F771-5BB9-BA40-7566B61A2C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1484" b="13215"/>
          <a:stretch>
            <a:fillRect/>
          </a:stretch>
        </p:blipFill>
        <p:spPr>
          <a:xfrm>
            <a:off x="12739618" y="4961525"/>
            <a:ext cx="5504339" cy="5396702"/>
          </a:xfrm>
          <a:prstGeom prst="rect">
            <a:avLst/>
          </a:prstGeom>
        </p:spPr>
      </p:pic>
      <p:pic>
        <p:nvPicPr>
          <p:cNvPr id="47" name="Picture 8">
            <a:extLst>
              <a:ext uri="{FF2B5EF4-FFF2-40B4-BE49-F238E27FC236}">
                <a16:creationId xmlns:a16="http://schemas.microsoft.com/office/drawing/2014/main" id="{E53A0CCA-FD69-A520-1250-B193A79A01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31221"/>
          <a:stretch>
            <a:fillRect/>
          </a:stretch>
        </p:blipFill>
        <p:spPr>
          <a:xfrm rot="15433441">
            <a:off x="15356204" y="1034273"/>
            <a:ext cx="4707012" cy="2029004"/>
          </a:xfrm>
          <a:prstGeom prst="rect">
            <a:avLst/>
          </a:prstGeom>
        </p:spPr>
      </p:pic>
      <p:pic>
        <p:nvPicPr>
          <p:cNvPr id="49" name="Picture 9">
            <a:extLst>
              <a:ext uri="{FF2B5EF4-FFF2-40B4-BE49-F238E27FC236}">
                <a16:creationId xmlns:a16="http://schemas.microsoft.com/office/drawing/2014/main" id="{CCFF265E-0E57-F094-9A6C-85AA89FAAC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932486" y="6641375"/>
            <a:ext cx="2037001" cy="2037001"/>
          </a:xfrm>
          <a:prstGeom prst="rect">
            <a:avLst/>
          </a:prstGeom>
        </p:spPr>
      </p:pic>
      <p:pic>
        <p:nvPicPr>
          <p:cNvPr id="50" name="Picture 10">
            <a:extLst>
              <a:ext uri="{FF2B5EF4-FFF2-40B4-BE49-F238E27FC236}">
                <a16:creationId xmlns:a16="http://schemas.microsoft.com/office/drawing/2014/main" id="{D479138F-9931-8D4F-CC10-E5EBB8CD2C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-1602297" y="6771093"/>
            <a:ext cx="5033394" cy="4114800"/>
          </a:xfrm>
          <a:prstGeom prst="rect">
            <a:avLst/>
          </a:prstGeom>
        </p:spPr>
      </p:pic>
      <p:grpSp>
        <p:nvGrpSpPr>
          <p:cNvPr id="36" name="Nhóm 35">
            <a:extLst>
              <a:ext uri="{FF2B5EF4-FFF2-40B4-BE49-F238E27FC236}">
                <a16:creationId xmlns:a16="http://schemas.microsoft.com/office/drawing/2014/main" id="{07F50A30-6072-4067-9709-B52D51862307}"/>
              </a:ext>
            </a:extLst>
          </p:cNvPr>
          <p:cNvGrpSpPr/>
          <p:nvPr/>
        </p:nvGrpSpPr>
        <p:grpSpPr>
          <a:xfrm>
            <a:off x="309702" y="946481"/>
            <a:ext cx="1209396" cy="1209396"/>
            <a:chOff x="-33588" y="54455"/>
            <a:chExt cx="1209396" cy="1209396"/>
          </a:xfrm>
        </p:grpSpPr>
        <p:pic>
          <p:nvPicPr>
            <p:cNvPr id="37" name="Đồ họa 36" descr="Signature outline">
              <a:extLst>
                <a:ext uri="{FF2B5EF4-FFF2-40B4-BE49-F238E27FC236}">
                  <a16:creationId xmlns:a16="http://schemas.microsoft.com/office/drawing/2014/main" id="{A673B0B5-E452-2DFC-BB7C-32B8C81B4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6200" y="266700"/>
              <a:ext cx="914400" cy="914400"/>
            </a:xfrm>
            <a:prstGeom prst="rect">
              <a:avLst/>
            </a:prstGeom>
          </p:spPr>
        </p:pic>
        <p:sp>
          <p:nvSpPr>
            <p:cNvPr id="38" name="Hình Bầu dục 37">
              <a:extLst>
                <a:ext uri="{FF2B5EF4-FFF2-40B4-BE49-F238E27FC236}">
                  <a16:creationId xmlns:a16="http://schemas.microsoft.com/office/drawing/2014/main" id="{F42D7615-6AD3-1A60-1B2C-7A75E995FD93}"/>
                </a:ext>
              </a:extLst>
            </p:cNvPr>
            <p:cNvSpPr/>
            <p:nvPr/>
          </p:nvSpPr>
          <p:spPr>
            <a:xfrm>
              <a:off x="-33588" y="54455"/>
              <a:ext cx="1209396" cy="1209396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159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1D640A-DD44-A641-8748-FE7F7A141B3A}"/>
              </a:ext>
            </a:extLst>
          </p:cNvPr>
          <p:cNvSpPr/>
          <p:nvPr/>
        </p:nvSpPr>
        <p:spPr>
          <a:xfrm>
            <a:off x="2321938" y="724927"/>
            <a:ext cx="11691258" cy="889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solidFill>
                  <a:srgbClr val="002060"/>
                </a:solidFill>
                <a:latin typeface="UVN Chim Bien Nang" panose="0209080305050A020404" pitchFamily="18" charset="0"/>
              </a:rPr>
              <a:t>2.2 Một từ thuộc nhiều trường từ </a:t>
            </a:r>
            <a:r>
              <a:rPr lang="en-VN" sz="4000">
                <a:solidFill>
                  <a:srgbClr val="002060"/>
                </a:solidFill>
                <a:latin typeface="UVN Chim Bien Nang" panose="0209080305050A020404" pitchFamily="18" charset="0"/>
              </a:rPr>
              <a:t>vựng kh</a:t>
            </a:r>
            <a:r>
              <a:rPr lang="en-US" sz="4000">
                <a:solidFill>
                  <a:srgbClr val="002060"/>
                </a:solidFill>
                <a:latin typeface="UVN Chim Bien Nang" panose="0209080305050A020404" pitchFamily="18" charset="0"/>
              </a:rPr>
              <a:t>ác</a:t>
            </a:r>
            <a:endParaRPr lang="en-VN" sz="4000" dirty="0">
              <a:solidFill>
                <a:srgbClr val="002060"/>
              </a:solidFill>
              <a:latin typeface="UVN Chim Bien Nang" panose="0209080305050A0204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FA603E-0D7E-364B-9B53-580677B7AF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brightnessContrast bright="5000" contras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69" t="43500" r="14927" b="39250"/>
          <a:stretch/>
        </p:blipFill>
        <p:spPr>
          <a:xfrm>
            <a:off x="597419" y="2085024"/>
            <a:ext cx="16706794" cy="6304619"/>
          </a:xfrm>
          <a:prstGeom prst="rect">
            <a:avLst/>
          </a:prstGeom>
        </p:spPr>
      </p:pic>
      <p:pic>
        <p:nvPicPr>
          <p:cNvPr id="27" name="Picture 16">
            <a:extLst>
              <a:ext uri="{FF2B5EF4-FFF2-40B4-BE49-F238E27FC236}">
                <a16:creationId xmlns:a16="http://schemas.microsoft.com/office/drawing/2014/main" id="{B3618706-5F8F-03C8-314F-FA72FF26F8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28208">
            <a:off x="-2177854" y="-819000"/>
            <a:ext cx="4355708" cy="2771814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D01D209D-6E96-0D37-7D45-7CF33965732B}"/>
              </a:ext>
            </a:extLst>
          </p:cNvPr>
          <p:cNvGrpSpPr/>
          <p:nvPr/>
        </p:nvGrpSpPr>
        <p:grpSpPr>
          <a:xfrm>
            <a:off x="676375" y="409321"/>
            <a:ext cx="1209396" cy="1209396"/>
            <a:chOff x="-33588" y="54455"/>
            <a:chExt cx="1209396" cy="1209396"/>
          </a:xfrm>
        </p:grpSpPr>
        <p:pic>
          <p:nvPicPr>
            <p:cNvPr id="11" name="Đồ họa 10" descr="Signature outline">
              <a:extLst>
                <a:ext uri="{FF2B5EF4-FFF2-40B4-BE49-F238E27FC236}">
                  <a16:creationId xmlns:a16="http://schemas.microsoft.com/office/drawing/2014/main" id="{6F83E977-3193-FD9B-1797-81AED8F01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6200" y="266700"/>
              <a:ext cx="914400" cy="914400"/>
            </a:xfrm>
            <a:prstGeom prst="rect">
              <a:avLst/>
            </a:prstGeom>
          </p:spPr>
        </p:pic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ADB39556-5A0B-810A-DC4B-15AE7A5EFF7C}"/>
                </a:ext>
              </a:extLst>
            </p:cNvPr>
            <p:cNvSpPr/>
            <p:nvPr/>
          </p:nvSpPr>
          <p:spPr>
            <a:xfrm>
              <a:off x="-33588" y="54455"/>
              <a:ext cx="1209396" cy="1209396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8D7D7BB2-1FE8-23F3-AB77-232302832A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347472" y="8640874"/>
            <a:ext cx="4258110" cy="617426"/>
          </a:xfrm>
          <a:prstGeom prst="rect">
            <a:avLst/>
          </a:prstGeom>
        </p:spPr>
      </p:pic>
      <p:pic>
        <p:nvPicPr>
          <p:cNvPr id="25" name="Picture 14">
            <a:extLst>
              <a:ext uri="{FF2B5EF4-FFF2-40B4-BE49-F238E27FC236}">
                <a16:creationId xmlns:a16="http://schemas.microsoft.com/office/drawing/2014/main" id="{8E338098-63AB-004B-A652-1E3CFBAB4D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698220">
            <a:off x="16160899" y="6892187"/>
            <a:ext cx="4294383" cy="4114800"/>
          </a:xfrm>
          <a:prstGeom prst="rect">
            <a:avLst/>
          </a:prstGeom>
        </p:spPr>
      </p:pic>
      <p:pic>
        <p:nvPicPr>
          <p:cNvPr id="26" name="Picture 15">
            <a:extLst>
              <a:ext uri="{FF2B5EF4-FFF2-40B4-BE49-F238E27FC236}">
                <a16:creationId xmlns:a16="http://schemas.microsoft.com/office/drawing/2014/main" id="{A871475F-E630-8345-9228-FF1E5F1B47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-1556928" y="7021362"/>
            <a:ext cx="5033394" cy="4114800"/>
          </a:xfrm>
          <a:prstGeom prst="rect">
            <a:avLst/>
          </a:prstGeom>
        </p:spPr>
      </p:pic>
      <p:pic>
        <p:nvPicPr>
          <p:cNvPr id="28" name="Picture 17">
            <a:extLst>
              <a:ext uri="{FF2B5EF4-FFF2-40B4-BE49-F238E27FC236}">
                <a16:creationId xmlns:a16="http://schemas.microsoft.com/office/drawing/2014/main" id="{9F69DAD4-8E54-9291-F05E-D706D1D6D7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793470" y="-906464"/>
            <a:ext cx="4160184" cy="4114800"/>
          </a:xfrm>
          <a:prstGeom prst="rect">
            <a:avLst/>
          </a:prstGeom>
        </p:spPr>
      </p:pic>
      <p:pic>
        <p:nvPicPr>
          <p:cNvPr id="39" name="Picture 26">
            <a:extLst>
              <a:ext uri="{FF2B5EF4-FFF2-40B4-BE49-F238E27FC236}">
                <a16:creationId xmlns:a16="http://schemas.microsoft.com/office/drawing/2014/main" id="{F992CC63-2CFF-C036-2F32-5CF6EF3351D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3451" y="7425225"/>
            <a:ext cx="2542499" cy="2542499"/>
          </a:xfrm>
          <a:prstGeom prst="rect">
            <a:avLst/>
          </a:prstGeom>
        </p:spPr>
      </p:pic>
      <p:pic>
        <p:nvPicPr>
          <p:cNvPr id="40" name="Picture 27">
            <a:extLst>
              <a:ext uri="{FF2B5EF4-FFF2-40B4-BE49-F238E27FC236}">
                <a16:creationId xmlns:a16="http://schemas.microsoft.com/office/drawing/2014/main" id="{15155BF3-7331-3B4C-161C-08E549C3DF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765592" y="118856"/>
            <a:ext cx="2542499" cy="254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8CF6CD7-BC54-5C09-77F8-45B8A99173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921" r="8235"/>
          <a:stretch/>
        </p:blipFill>
        <p:spPr>
          <a:xfrm>
            <a:off x="-152400" y="4991126"/>
            <a:ext cx="11353800" cy="53173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1D640A-DD44-A641-8748-FE7F7A141B3A}"/>
              </a:ext>
            </a:extLst>
          </p:cNvPr>
          <p:cNvSpPr/>
          <p:nvPr/>
        </p:nvSpPr>
        <p:spPr>
          <a:xfrm>
            <a:off x="533400" y="68179"/>
            <a:ext cx="11691258" cy="889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solidFill>
                  <a:srgbClr val="002060"/>
                </a:solidFill>
                <a:latin typeface="UVN Chim Bien Nang" panose="0209080305050A020404" pitchFamily="18" charset="0"/>
              </a:rPr>
              <a:t>2.2 Một từ thuộc nhiều trường từ </a:t>
            </a:r>
            <a:r>
              <a:rPr lang="en-VN" sz="4000">
                <a:solidFill>
                  <a:srgbClr val="002060"/>
                </a:solidFill>
                <a:latin typeface="UVN Chim Bien Nang" panose="0209080305050A020404" pitchFamily="18" charset="0"/>
              </a:rPr>
              <a:t>vựng kh</a:t>
            </a:r>
            <a:r>
              <a:rPr lang="en-US" sz="4000">
                <a:solidFill>
                  <a:srgbClr val="002060"/>
                </a:solidFill>
                <a:latin typeface="UVN Chim Bien Nang" panose="0209080305050A020404" pitchFamily="18" charset="0"/>
              </a:rPr>
              <a:t>ác</a:t>
            </a:r>
            <a:endParaRPr lang="en-VN" sz="4000" dirty="0">
              <a:solidFill>
                <a:srgbClr val="002060"/>
              </a:solidFill>
              <a:latin typeface="UVN Chim Bien Nang" panose="0209080305050A0204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FA603E-0D7E-364B-9B53-580677B7A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5000" contras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69" t="46546" r="14927" b="39250"/>
          <a:stretch/>
        </p:blipFill>
        <p:spPr>
          <a:xfrm>
            <a:off x="3367295" y="957397"/>
            <a:ext cx="14713416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49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1D640A-DD44-A641-8748-FE7F7A141B3A}"/>
              </a:ext>
            </a:extLst>
          </p:cNvPr>
          <p:cNvSpPr/>
          <p:nvPr/>
        </p:nvSpPr>
        <p:spPr>
          <a:xfrm>
            <a:off x="2113058" y="212522"/>
            <a:ext cx="11691258" cy="889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solidFill>
                  <a:srgbClr val="002060"/>
                </a:solidFill>
                <a:latin typeface="UVN Chim Bien Nang" panose="0209080305050A020404" pitchFamily="18" charset="0"/>
              </a:rPr>
              <a:t>2.2 Một từ thuộc nhiều trường từ </a:t>
            </a:r>
            <a:r>
              <a:rPr lang="en-VN" sz="4000">
                <a:solidFill>
                  <a:srgbClr val="002060"/>
                </a:solidFill>
                <a:latin typeface="UVN Chim Bien Nang" panose="0209080305050A020404" pitchFamily="18" charset="0"/>
              </a:rPr>
              <a:t>vựng kh</a:t>
            </a:r>
            <a:r>
              <a:rPr lang="en-US" sz="4000">
                <a:solidFill>
                  <a:srgbClr val="002060"/>
                </a:solidFill>
                <a:latin typeface="UVN Chim Bien Nang" panose="0209080305050A020404" pitchFamily="18" charset="0"/>
              </a:rPr>
              <a:t>ác</a:t>
            </a:r>
            <a:endParaRPr lang="en-VN" sz="4000" dirty="0">
              <a:solidFill>
                <a:srgbClr val="002060"/>
              </a:solidFill>
              <a:latin typeface="UVN Chim Bien Nang" panose="0209080305050A0204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FA603E-0D7E-364B-9B53-580677B7AF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brightnessContrast bright="5000" contras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69" t="43500" r="14927" b="39250"/>
          <a:stretch/>
        </p:blipFill>
        <p:spPr>
          <a:xfrm>
            <a:off x="533400" y="1035228"/>
            <a:ext cx="16706794" cy="63046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C2E3E5-81F7-3A4F-AF83-9EAA1EBFEF42}"/>
              </a:ext>
            </a:extLst>
          </p:cNvPr>
          <p:cNvSpPr txBox="1"/>
          <p:nvPr/>
        </p:nvSpPr>
        <p:spPr>
          <a:xfrm flipH="1">
            <a:off x="1605642" y="7175837"/>
            <a:ext cx="864472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002060"/>
                </a:solidFill>
                <a:latin typeface="UVN Chim Bien Nang" panose="0209080305050A020404" pitchFamily="18" charset="0"/>
              </a:rPr>
              <a:t>Từ “ngọt” có nhiều nghĩa khác nhau.</a:t>
            </a:r>
          </a:p>
          <a:p>
            <a:endParaRPr lang="en-VN" sz="2400" dirty="0">
              <a:solidFill>
                <a:srgbClr val="002060"/>
              </a:solidFill>
              <a:latin typeface="UVN Chim Bien Nang" panose="0209080305050A020404" pitchFamily="18" charset="0"/>
            </a:endParaRP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DC7E8DDE-DC30-6840-B123-67CE0DAE37CA}"/>
              </a:ext>
            </a:extLst>
          </p:cNvPr>
          <p:cNvSpPr/>
          <p:nvPr/>
        </p:nvSpPr>
        <p:spPr>
          <a:xfrm rot="5400000">
            <a:off x="971038" y="7001593"/>
            <a:ext cx="177711" cy="1091496"/>
          </a:xfrm>
          <a:prstGeom prst="up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solidFill>
                <a:srgbClr val="002060"/>
              </a:solidFill>
            </a:endParaRPr>
          </a:p>
        </p:txBody>
      </p:sp>
      <p:sp>
        <p:nvSpPr>
          <p:cNvPr id="33" name="Up Arrow 32">
            <a:extLst>
              <a:ext uri="{FF2B5EF4-FFF2-40B4-BE49-F238E27FC236}">
                <a16:creationId xmlns:a16="http://schemas.microsoft.com/office/drawing/2014/main" id="{B4E38A3A-591D-7F4A-8199-8353E7C6E2AA}"/>
              </a:ext>
            </a:extLst>
          </p:cNvPr>
          <p:cNvSpPr/>
          <p:nvPr/>
        </p:nvSpPr>
        <p:spPr>
          <a:xfrm rot="5400000">
            <a:off x="1698340" y="7705639"/>
            <a:ext cx="177667" cy="1091496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solidFill>
                <a:srgbClr val="C0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833E94-900F-4643-B16E-D2598FD76BF6}"/>
              </a:ext>
            </a:extLst>
          </p:cNvPr>
          <p:cNvSpPr txBox="1"/>
          <p:nvPr/>
        </p:nvSpPr>
        <p:spPr>
          <a:xfrm flipH="1">
            <a:off x="2459127" y="7898847"/>
            <a:ext cx="1384767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C00000"/>
                </a:solidFill>
                <a:latin typeface="UVN Chim Bien Nang" panose="0209080305050A020404" pitchFamily="18" charset="0"/>
              </a:rPr>
              <a:t>Từ “ngọt” là </a:t>
            </a:r>
            <a:r>
              <a:rPr lang="en-VN" sz="3600" u="sng" dirty="0">
                <a:solidFill>
                  <a:srgbClr val="C00000"/>
                </a:solidFill>
                <a:latin typeface="UVN Chim Bien Nang" panose="0209080305050A020404" pitchFamily="18" charset="0"/>
              </a:rPr>
              <a:t>từ nhiều nghĩa </a:t>
            </a:r>
            <a:r>
              <a:rPr lang="en-VN" sz="3600" dirty="0">
                <a:solidFill>
                  <a:srgbClr val="C00000"/>
                </a:solidFill>
                <a:latin typeface="UVN Chim Bien Nang" panose="0209080305050A020404" pitchFamily="18" charset="0"/>
              </a:rPr>
              <a:t>và </a:t>
            </a:r>
            <a:r>
              <a:rPr lang="en-VN" sz="3600" u="sng" dirty="0">
                <a:solidFill>
                  <a:srgbClr val="C00000"/>
                </a:solidFill>
                <a:latin typeface="UVN Chim Bien Nang" panose="0209080305050A020404" pitchFamily="18" charset="0"/>
              </a:rPr>
              <a:t>thuộc nhiều trường từ vựng </a:t>
            </a:r>
            <a:r>
              <a:rPr lang="en-VN" sz="3600" dirty="0">
                <a:solidFill>
                  <a:srgbClr val="C00000"/>
                </a:solidFill>
                <a:latin typeface="UVN Chim Bien Nang" panose="0209080305050A020404" pitchFamily="18" charset="0"/>
              </a:rPr>
              <a:t>khác nhau.</a:t>
            </a:r>
          </a:p>
          <a:p>
            <a:endParaRPr lang="en-VN" sz="2400" dirty="0">
              <a:latin typeface="UVN Chim Bien Nang" panose="0209080305050A020404" pitchFamily="18" charset="0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151CB305-76B6-4F4E-3EC2-63308B7A9C03}"/>
              </a:ext>
            </a:extLst>
          </p:cNvPr>
          <p:cNvGrpSpPr/>
          <p:nvPr/>
        </p:nvGrpSpPr>
        <p:grpSpPr>
          <a:xfrm>
            <a:off x="217238" y="268171"/>
            <a:ext cx="1209396" cy="1209396"/>
            <a:chOff x="-33588" y="54455"/>
            <a:chExt cx="1209396" cy="1209396"/>
          </a:xfrm>
        </p:grpSpPr>
        <p:pic>
          <p:nvPicPr>
            <p:cNvPr id="12" name="Đồ họa 11" descr="Signature outline">
              <a:extLst>
                <a:ext uri="{FF2B5EF4-FFF2-40B4-BE49-F238E27FC236}">
                  <a16:creationId xmlns:a16="http://schemas.microsoft.com/office/drawing/2014/main" id="{24C74B26-EBEA-C572-CAA1-054683B35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200" y="266700"/>
              <a:ext cx="914400" cy="914400"/>
            </a:xfrm>
            <a:prstGeom prst="rect">
              <a:avLst/>
            </a:prstGeom>
          </p:spPr>
        </p:pic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id="{79779743-45B1-D3F4-063E-0BC6D06F4900}"/>
                </a:ext>
              </a:extLst>
            </p:cNvPr>
            <p:cNvSpPr/>
            <p:nvPr/>
          </p:nvSpPr>
          <p:spPr>
            <a:xfrm>
              <a:off x="-33588" y="54455"/>
              <a:ext cx="1209396" cy="1209396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36270DF1-675D-0172-8A6F-2E78774B26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829355">
            <a:off x="14878007" y="6593036"/>
            <a:ext cx="8974046" cy="8615085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7F413E3D-F073-22C3-443A-9839735E684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31221"/>
          <a:stretch>
            <a:fillRect/>
          </a:stretch>
        </p:blipFill>
        <p:spPr>
          <a:xfrm rot="-7383210">
            <a:off x="15931041" y="30135"/>
            <a:ext cx="3446899" cy="2094858"/>
          </a:xfrm>
          <a:prstGeom prst="rect">
            <a:avLst/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DA837F6C-57C1-635D-4F48-A72E36D3D8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-2241175" y="7255931"/>
            <a:ext cx="5033394" cy="4114800"/>
          </a:xfrm>
          <a:prstGeom prst="rect">
            <a:avLst/>
          </a:prstGeom>
        </p:spPr>
      </p:pic>
      <p:pic>
        <p:nvPicPr>
          <p:cNvPr id="23" name="Picture 11">
            <a:extLst>
              <a:ext uri="{FF2B5EF4-FFF2-40B4-BE49-F238E27FC236}">
                <a16:creationId xmlns:a16="http://schemas.microsoft.com/office/drawing/2014/main" id="{B21844B8-35FA-B0EE-2239-1FAE91F599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92694">
            <a:off x="15474202" y="849049"/>
            <a:ext cx="1570677" cy="1570677"/>
          </a:xfrm>
          <a:prstGeom prst="rect">
            <a:avLst/>
          </a:prstGeom>
        </p:spPr>
      </p:pic>
      <p:pic>
        <p:nvPicPr>
          <p:cNvPr id="24" name="Picture 12">
            <a:extLst>
              <a:ext uri="{FF2B5EF4-FFF2-40B4-BE49-F238E27FC236}">
                <a16:creationId xmlns:a16="http://schemas.microsoft.com/office/drawing/2014/main" id="{3516CE3A-E6D0-B257-E1C7-26912038EB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29845">
            <a:off x="93658" y="8808212"/>
            <a:ext cx="1868050" cy="1307635"/>
          </a:xfrm>
          <a:prstGeom prst="rect">
            <a:avLst/>
          </a:prstGeom>
        </p:spPr>
      </p:pic>
      <p:pic>
        <p:nvPicPr>
          <p:cNvPr id="27" name="Picture 15">
            <a:extLst>
              <a:ext uri="{FF2B5EF4-FFF2-40B4-BE49-F238E27FC236}">
                <a16:creationId xmlns:a16="http://schemas.microsoft.com/office/drawing/2014/main" id="{A55639AD-91BB-CF46-A57C-D4B325665C9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893974" y="8487783"/>
            <a:ext cx="2542499" cy="254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98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33" grpId="0" animBg="1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90E2FEB2-0ADD-B848-A80E-7F6645ED7BFE}"/>
              </a:ext>
            </a:extLst>
          </p:cNvPr>
          <p:cNvSpPr/>
          <p:nvPr/>
        </p:nvSpPr>
        <p:spPr>
          <a:xfrm>
            <a:off x="533400" y="200685"/>
            <a:ext cx="17602200" cy="1292011"/>
          </a:xfrm>
          <a:prstGeom prst="wedgeRoundRectCallout">
            <a:avLst/>
          </a:prstGeom>
          <a:solidFill>
            <a:srgbClr val="FFEC5C"/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>
              <a:latin typeface="UVN Chim Bien Nang" panose="0209080305050A0204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6DA3E9-CF67-864C-9815-A183F03032D2}"/>
              </a:ext>
            </a:extLst>
          </p:cNvPr>
          <p:cNvSpPr txBox="1"/>
          <p:nvPr/>
        </p:nvSpPr>
        <p:spPr>
          <a:xfrm>
            <a:off x="990600" y="265854"/>
            <a:ext cx="16763999" cy="15081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VN" sz="3200" dirty="0">
                <a:latin typeface="UVN Chim Bien Nang" panose="0209080305050A020404" pitchFamily="18" charset="0"/>
              </a:rPr>
              <a:t>* Tìm các nghĩa khác nhau cho mỗi từ dưới đây? Từ đó, cho biết mỗi từ này thuộc các trường từ vựng nào? </a:t>
            </a:r>
          </a:p>
          <a:p>
            <a:pPr algn="just"/>
            <a:endParaRPr lang="en-VN" sz="2800" dirty="0">
              <a:latin typeface="UVN Chim Bien Nang" panose="0209080305050A0204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D590E8-F46D-6948-B391-05A4EFCFDE2F}"/>
              </a:ext>
            </a:extLst>
          </p:cNvPr>
          <p:cNvSpPr txBox="1"/>
          <p:nvPr/>
        </p:nvSpPr>
        <p:spPr>
          <a:xfrm flipH="1">
            <a:off x="304800" y="3962443"/>
            <a:ext cx="235786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0070C0"/>
                </a:solidFill>
                <a:latin typeface="UVN Chim Bien Nang" panose="0209080305050A020404" pitchFamily="18" charset="0"/>
              </a:rPr>
              <a:t>- Lưới: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4E7859-0710-D54E-9A05-F2871E107DA3}"/>
              </a:ext>
            </a:extLst>
          </p:cNvPr>
          <p:cNvSpPr txBox="1"/>
          <p:nvPr/>
        </p:nvSpPr>
        <p:spPr>
          <a:xfrm flipH="1">
            <a:off x="423730" y="8405382"/>
            <a:ext cx="291753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0070C0"/>
                </a:solidFill>
                <a:latin typeface="UVN Chim Bien Nang" panose="0209080305050A020404" pitchFamily="18" charset="0"/>
              </a:rPr>
              <a:t>-</a:t>
            </a:r>
            <a:r>
              <a:rPr lang="en-VN" sz="4400" dirty="0">
                <a:latin typeface="UVN Chim Bien Nang" panose="0209080305050A020404" pitchFamily="18" charset="0"/>
              </a:rPr>
              <a:t> </a:t>
            </a:r>
            <a:r>
              <a:rPr lang="en-VN" sz="4400" dirty="0">
                <a:solidFill>
                  <a:srgbClr val="0078D1"/>
                </a:solidFill>
                <a:latin typeface="UVN Chim Bien Nang" panose="0209080305050A020404" pitchFamily="18" charset="0"/>
              </a:rPr>
              <a:t>Lạnh:</a:t>
            </a:r>
            <a:r>
              <a:rPr lang="en-VN" sz="4400" dirty="0">
                <a:latin typeface="UVN Chim Bien Nang" panose="0209080305050A020404" pitchFamily="18" charset="0"/>
              </a:rPr>
              <a:t>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B97EAFB-4080-C84F-8F0D-CA4A33C22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50178" y="2275328"/>
            <a:ext cx="1690646" cy="1652607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DAD0E8C2-3D0A-FC46-9E15-3F8B895B6D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40994" y="4536712"/>
            <a:ext cx="1499830" cy="1462334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CDDE4104-1AC7-8C40-88A8-5BD57B539A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00000" flipV="1">
            <a:off x="4719053" y="4395228"/>
            <a:ext cx="1769734" cy="160381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6317036-2CBA-C148-9CA4-4ED5731824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03564" y="7147249"/>
            <a:ext cx="785345" cy="122362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26DA2141-07BF-DB4B-A162-5529188612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054724" y="6908540"/>
            <a:ext cx="1477105" cy="1462334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4C8DC0D2-CFA1-564B-B6D5-0F84F9C101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263714" y="9031000"/>
            <a:ext cx="961992" cy="9214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616269-872C-E945-A813-23AE75B34385}"/>
              </a:ext>
            </a:extLst>
          </p:cNvPr>
          <p:cNvSpPr txBox="1"/>
          <p:nvPr/>
        </p:nvSpPr>
        <p:spPr>
          <a:xfrm>
            <a:off x="3003564" y="9104729"/>
            <a:ext cx="12766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dirty="0">
                <a:latin typeface="UVN Chim Bien Nang" panose="0209080305050A020404" pitchFamily="18" charset="0"/>
              </a:rPr>
              <a:t>😒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43E93FD-D580-EB43-844A-C1A969A446E7}"/>
              </a:ext>
            </a:extLst>
          </p:cNvPr>
          <p:cNvCxnSpPr>
            <a:cxnSpLocks/>
          </p:cNvCxnSpPr>
          <p:nvPr/>
        </p:nvCxnSpPr>
        <p:spPr>
          <a:xfrm>
            <a:off x="5225706" y="3390900"/>
            <a:ext cx="461336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9EC71B6-54C0-6F42-85FC-82A3C054F960}"/>
              </a:ext>
            </a:extLst>
          </p:cNvPr>
          <p:cNvCxnSpPr>
            <a:cxnSpLocks/>
          </p:cNvCxnSpPr>
          <p:nvPr/>
        </p:nvCxnSpPr>
        <p:spPr>
          <a:xfrm>
            <a:off x="6550609" y="5600700"/>
            <a:ext cx="392415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BF64C24-8AD8-D848-A2BA-B7C94C483581}"/>
              </a:ext>
            </a:extLst>
          </p:cNvPr>
          <p:cNvCxnSpPr>
            <a:cxnSpLocks/>
          </p:cNvCxnSpPr>
          <p:nvPr/>
        </p:nvCxnSpPr>
        <p:spPr>
          <a:xfrm>
            <a:off x="6046713" y="7962900"/>
            <a:ext cx="408788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E6867D-9845-3B4E-914A-7FA6984E162E}"/>
              </a:ext>
            </a:extLst>
          </p:cNvPr>
          <p:cNvCxnSpPr>
            <a:cxnSpLocks/>
          </p:cNvCxnSpPr>
          <p:nvPr/>
        </p:nvCxnSpPr>
        <p:spPr>
          <a:xfrm>
            <a:off x="6057149" y="9491735"/>
            <a:ext cx="341180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361B806-93FE-9A40-BFA2-FC68F7F85CCE}"/>
              </a:ext>
            </a:extLst>
          </p:cNvPr>
          <p:cNvSpPr txBox="1"/>
          <p:nvPr/>
        </p:nvSpPr>
        <p:spPr>
          <a:xfrm>
            <a:off x="5861402" y="4606579"/>
            <a:ext cx="4613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UVN Chim Bien Nang" panose="0209080305050A020404" pitchFamily="18" charset="0"/>
              </a:rPr>
              <a:t>Trường từ </a:t>
            </a:r>
            <a:r>
              <a:rPr lang="en-VN" sz="2800">
                <a:latin typeface="UVN Chim Bien Nang" panose="0209080305050A020404" pitchFamily="18" charset="0"/>
              </a:rPr>
              <a:t>vựng 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UVN Chim Bien Nang" panose="0209080305050A020404" pitchFamily="18" charset="0"/>
              </a:rPr>
              <a:t>….</a:t>
            </a:r>
            <a:endParaRPr lang="en-VN" sz="2800" dirty="0">
              <a:latin typeface="UVN Chim Bien Nang" panose="0209080305050A0204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3790E3-01C6-9240-B1D2-13F254CA3E5F}"/>
              </a:ext>
            </a:extLst>
          </p:cNvPr>
          <p:cNvSpPr txBox="1"/>
          <p:nvPr/>
        </p:nvSpPr>
        <p:spPr>
          <a:xfrm>
            <a:off x="4953843" y="2394559"/>
            <a:ext cx="4909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UVN Chim Bien Nang" panose="0209080305050A020404" pitchFamily="18" charset="0"/>
              </a:rPr>
              <a:t>Trường từ </a:t>
            </a:r>
            <a:r>
              <a:rPr lang="en-VN" sz="2800">
                <a:latin typeface="UVN Chim Bien Nang" panose="0209080305050A020404" pitchFamily="18" charset="0"/>
              </a:rPr>
              <a:t>vựng 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UVN Chim Bien Nang" panose="0209080305050A020404" pitchFamily="18" charset="0"/>
              </a:rPr>
              <a:t>…</a:t>
            </a:r>
            <a:endParaRPr lang="en-VN" sz="2800" dirty="0">
              <a:latin typeface="UVN Chim Bien Nang" panose="0209080305050A0204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145094-27B3-804F-B64F-76EFDCB622DC}"/>
              </a:ext>
            </a:extLst>
          </p:cNvPr>
          <p:cNvSpPr txBox="1"/>
          <p:nvPr/>
        </p:nvSpPr>
        <p:spPr>
          <a:xfrm>
            <a:off x="6152415" y="7008793"/>
            <a:ext cx="3710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UVN Chim Bien Nang" panose="0209080305050A020404" pitchFamily="18" charset="0"/>
              </a:rPr>
              <a:t>Trường từ </a:t>
            </a:r>
            <a:r>
              <a:rPr lang="en-VN" sz="2800">
                <a:latin typeface="UVN Chim Bien Nang" panose="0209080305050A020404" pitchFamily="18" charset="0"/>
              </a:rPr>
              <a:t>vựng </a:t>
            </a:r>
            <a:r>
              <a:rPr lang="en-US" sz="2800">
                <a:solidFill>
                  <a:srgbClr val="C00000"/>
                </a:solidFill>
                <a:latin typeface="UVN Chim Bien Nang" panose="0209080305050A020404" pitchFamily="18" charset="0"/>
              </a:rPr>
              <a:t>…</a:t>
            </a:r>
            <a:endParaRPr lang="en-VN" sz="2800" dirty="0">
              <a:solidFill>
                <a:srgbClr val="C00000"/>
              </a:solidFill>
              <a:latin typeface="UVN Chim Bien Nang" panose="0209080305050A0204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8692F1-9E19-6844-A05D-F6657E8CBEFC}"/>
              </a:ext>
            </a:extLst>
          </p:cNvPr>
          <p:cNvSpPr txBox="1"/>
          <p:nvPr/>
        </p:nvSpPr>
        <p:spPr>
          <a:xfrm>
            <a:off x="5363951" y="8553946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UVN Chim Bien Nang" panose="0209080305050A020404" pitchFamily="18" charset="0"/>
              </a:rPr>
              <a:t>Trường từ </a:t>
            </a:r>
            <a:r>
              <a:rPr lang="en-VN" sz="2800">
                <a:latin typeface="UVN Chim Bien Nang" panose="0209080305050A020404" pitchFamily="18" charset="0"/>
              </a:rPr>
              <a:t>vựng </a:t>
            </a:r>
            <a:r>
              <a:rPr lang="en-US" sz="2800">
                <a:solidFill>
                  <a:srgbClr val="C00000"/>
                </a:solidFill>
                <a:latin typeface="UVN Chim Bien Nang" panose="0209080305050A020404" pitchFamily="18" charset="0"/>
              </a:rPr>
              <a:t>…</a:t>
            </a:r>
            <a:endParaRPr lang="en-VN" sz="2800" dirty="0">
              <a:latin typeface="UVN Chim Bien Nang" panose="0209080305050A0204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5D9DC2-04A8-6E45-AF23-876BFB2E7DA7}"/>
              </a:ext>
            </a:extLst>
          </p:cNvPr>
          <p:cNvSpPr txBox="1"/>
          <p:nvPr/>
        </p:nvSpPr>
        <p:spPr>
          <a:xfrm>
            <a:off x="10865368" y="2997948"/>
            <a:ext cx="651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UVN Chim Bien Nang" panose="0209080305050A020404" pitchFamily="18" charset="0"/>
              </a:rPr>
              <a:t>….</a:t>
            </a:r>
            <a:endParaRPr lang="en-VN" sz="2800" dirty="0">
              <a:solidFill>
                <a:srgbClr val="C00000"/>
              </a:solidFill>
              <a:latin typeface="UVN Chim Bien Nang" panose="0209080305050A0204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56AA64-EE8B-E24F-8A6C-3D31C587748E}"/>
              </a:ext>
            </a:extLst>
          </p:cNvPr>
          <p:cNvSpPr txBox="1"/>
          <p:nvPr/>
        </p:nvSpPr>
        <p:spPr>
          <a:xfrm>
            <a:off x="10865368" y="5229798"/>
            <a:ext cx="651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>
                <a:solidFill>
                  <a:srgbClr val="C00000"/>
                </a:solidFill>
                <a:latin typeface="UVN Chim Bien Nang" panose="0209080305050A020404" pitchFamily="18" charset="0"/>
              </a:rPr>
              <a:t>….</a:t>
            </a:r>
            <a:endParaRPr lang="en-VN" sz="2800" b="1" i="1" dirty="0">
              <a:solidFill>
                <a:srgbClr val="C00000"/>
              </a:solidFill>
              <a:latin typeface="UVN Chim Bien Nang" panose="0209080305050A0204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FA072D-4950-2C4F-8160-ACB5B5B8F01E}"/>
              </a:ext>
            </a:extLst>
          </p:cNvPr>
          <p:cNvSpPr txBox="1"/>
          <p:nvPr/>
        </p:nvSpPr>
        <p:spPr>
          <a:xfrm>
            <a:off x="10865368" y="7632380"/>
            <a:ext cx="651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>
                <a:solidFill>
                  <a:srgbClr val="C00000"/>
                </a:solidFill>
                <a:latin typeface="UVN Chim Bien Nang" panose="0209080305050A020404" pitchFamily="18" charset="0"/>
              </a:rPr>
              <a:t>….</a:t>
            </a:r>
            <a:endParaRPr lang="en-VN" sz="2800" b="1" i="1" dirty="0">
              <a:solidFill>
                <a:srgbClr val="C00000"/>
              </a:solidFill>
              <a:latin typeface="UVN Chim Bien Nang" panose="0209080305050A0204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AB3E95-8C87-1F40-9D1D-C3E18DDFD487}"/>
              </a:ext>
            </a:extLst>
          </p:cNvPr>
          <p:cNvSpPr txBox="1"/>
          <p:nvPr/>
        </p:nvSpPr>
        <p:spPr>
          <a:xfrm>
            <a:off x="10865368" y="9208857"/>
            <a:ext cx="7270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C00000"/>
                </a:solidFill>
                <a:latin typeface="UVN Chim Bien Nang" panose="0209080305050A020404" pitchFamily="18" charset="0"/>
              </a:rPr>
              <a:t>….</a:t>
            </a:r>
            <a:endParaRPr lang="en-VN" sz="2800" b="1" i="1" dirty="0">
              <a:solidFill>
                <a:srgbClr val="C00000"/>
              </a:solidFill>
              <a:latin typeface="UVN Chim Bien Nang" panose="0209080305050A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041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90E2FEB2-0ADD-B848-A80E-7F6645ED7BFE}"/>
              </a:ext>
            </a:extLst>
          </p:cNvPr>
          <p:cNvSpPr/>
          <p:nvPr/>
        </p:nvSpPr>
        <p:spPr>
          <a:xfrm>
            <a:off x="533400" y="200685"/>
            <a:ext cx="17602200" cy="1292011"/>
          </a:xfrm>
          <a:prstGeom prst="wedgeRoundRectCallout">
            <a:avLst/>
          </a:prstGeom>
          <a:solidFill>
            <a:srgbClr val="FFEC5C"/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>
              <a:latin typeface="UVN Chim Bien Nang" panose="0209080305050A0204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6DA3E9-CF67-864C-9815-A183F03032D2}"/>
              </a:ext>
            </a:extLst>
          </p:cNvPr>
          <p:cNvSpPr txBox="1"/>
          <p:nvPr/>
        </p:nvSpPr>
        <p:spPr>
          <a:xfrm>
            <a:off x="990600" y="265854"/>
            <a:ext cx="16763999" cy="15081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VN" sz="3200" dirty="0">
                <a:latin typeface="UVN Chim Bien Nang" panose="0209080305050A020404" pitchFamily="18" charset="0"/>
              </a:rPr>
              <a:t>* Tìm các nghĩa khác nhau cho mỗi từ dưới đây? Từ đó, cho biết mỗi từ này thuộc các trường từ vựng nào? </a:t>
            </a:r>
          </a:p>
          <a:p>
            <a:pPr algn="just"/>
            <a:endParaRPr lang="en-VN" sz="2800" dirty="0">
              <a:latin typeface="UVN Chim Bien Nang" panose="0209080305050A0204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D590E8-F46D-6948-B391-05A4EFCFDE2F}"/>
              </a:ext>
            </a:extLst>
          </p:cNvPr>
          <p:cNvSpPr txBox="1"/>
          <p:nvPr/>
        </p:nvSpPr>
        <p:spPr>
          <a:xfrm flipH="1">
            <a:off x="304800" y="3962443"/>
            <a:ext cx="235786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0070C0"/>
                </a:solidFill>
                <a:latin typeface="UVN Chim Bien Nang" panose="0209080305050A020404" pitchFamily="18" charset="0"/>
              </a:rPr>
              <a:t>- Lưới: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4E7859-0710-D54E-9A05-F2871E107DA3}"/>
              </a:ext>
            </a:extLst>
          </p:cNvPr>
          <p:cNvSpPr txBox="1"/>
          <p:nvPr/>
        </p:nvSpPr>
        <p:spPr>
          <a:xfrm flipH="1">
            <a:off x="423730" y="8405382"/>
            <a:ext cx="291753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0070C0"/>
                </a:solidFill>
                <a:latin typeface="UVN Chim Bien Nang" panose="0209080305050A020404" pitchFamily="18" charset="0"/>
              </a:rPr>
              <a:t>-</a:t>
            </a:r>
            <a:r>
              <a:rPr lang="en-VN" sz="4400" dirty="0">
                <a:latin typeface="UVN Chim Bien Nang" panose="0209080305050A020404" pitchFamily="18" charset="0"/>
              </a:rPr>
              <a:t> </a:t>
            </a:r>
            <a:r>
              <a:rPr lang="en-VN" sz="4400" dirty="0">
                <a:solidFill>
                  <a:srgbClr val="0078D1"/>
                </a:solidFill>
                <a:latin typeface="UVN Chim Bien Nang" panose="0209080305050A020404" pitchFamily="18" charset="0"/>
              </a:rPr>
              <a:t>Lạnh:</a:t>
            </a:r>
            <a:r>
              <a:rPr lang="en-VN" sz="4400" dirty="0">
                <a:latin typeface="UVN Chim Bien Nang" panose="0209080305050A020404" pitchFamily="18" charset="0"/>
              </a:rPr>
              <a:t>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B97EAFB-4080-C84F-8F0D-CA4A33C22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50178" y="2275328"/>
            <a:ext cx="1690646" cy="1652607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DAD0E8C2-3D0A-FC46-9E15-3F8B895B6D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40994" y="4536712"/>
            <a:ext cx="1499830" cy="1462334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CDDE4104-1AC7-8C40-88A8-5BD57B539A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00000" flipV="1">
            <a:off x="4719053" y="4395228"/>
            <a:ext cx="1769734" cy="160381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6317036-2CBA-C148-9CA4-4ED5731824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03564" y="7147249"/>
            <a:ext cx="785345" cy="122362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26DA2141-07BF-DB4B-A162-5529188612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054724" y="6908540"/>
            <a:ext cx="1477105" cy="1462334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4C8DC0D2-CFA1-564B-B6D5-0F84F9C101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263714" y="9031000"/>
            <a:ext cx="961992" cy="9214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616269-872C-E945-A813-23AE75B34385}"/>
              </a:ext>
            </a:extLst>
          </p:cNvPr>
          <p:cNvSpPr txBox="1"/>
          <p:nvPr/>
        </p:nvSpPr>
        <p:spPr>
          <a:xfrm>
            <a:off x="3003564" y="9104729"/>
            <a:ext cx="12766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dirty="0">
                <a:latin typeface="UVN Chim Bien Nang" panose="0209080305050A020404" pitchFamily="18" charset="0"/>
              </a:rPr>
              <a:t>😒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43E93FD-D580-EB43-844A-C1A969A446E7}"/>
              </a:ext>
            </a:extLst>
          </p:cNvPr>
          <p:cNvCxnSpPr>
            <a:cxnSpLocks/>
          </p:cNvCxnSpPr>
          <p:nvPr/>
        </p:nvCxnSpPr>
        <p:spPr>
          <a:xfrm>
            <a:off x="5225706" y="3390900"/>
            <a:ext cx="461336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9EC71B6-54C0-6F42-85FC-82A3C054F960}"/>
              </a:ext>
            </a:extLst>
          </p:cNvPr>
          <p:cNvCxnSpPr>
            <a:cxnSpLocks/>
          </p:cNvCxnSpPr>
          <p:nvPr/>
        </p:nvCxnSpPr>
        <p:spPr>
          <a:xfrm>
            <a:off x="6550609" y="5600700"/>
            <a:ext cx="392415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BF64C24-8AD8-D848-A2BA-B7C94C483581}"/>
              </a:ext>
            </a:extLst>
          </p:cNvPr>
          <p:cNvCxnSpPr>
            <a:cxnSpLocks/>
          </p:cNvCxnSpPr>
          <p:nvPr/>
        </p:nvCxnSpPr>
        <p:spPr>
          <a:xfrm>
            <a:off x="6046713" y="7962900"/>
            <a:ext cx="408788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E6867D-9845-3B4E-914A-7FA6984E162E}"/>
              </a:ext>
            </a:extLst>
          </p:cNvPr>
          <p:cNvCxnSpPr>
            <a:cxnSpLocks/>
          </p:cNvCxnSpPr>
          <p:nvPr/>
        </p:nvCxnSpPr>
        <p:spPr>
          <a:xfrm>
            <a:off x="6057149" y="9491735"/>
            <a:ext cx="341180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361B806-93FE-9A40-BFA2-FC68F7F85CCE}"/>
              </a:ext>
            </a:extLst>
          </p:cNvPr>
          <p:cNvSpPr txBox="1"/>
          <p:nvPr/>
        </p:nvSpPr>
        <p:spPr>
          <a:xfrm>
            <a:off x="5861402" y="4606579"/>
            <a:ext cx="4613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UVN Chim Bien Nang" panose="0209080305050A020404" pitchFamily="18" charset="0"/>
              </a:rPr>
              <a:t>Trường từ </a:t>
            </a:r>
            <a:r>
              <a:rPr lang="en-VN" sz="2800">
                <a:latin typeface="UVN Chim Bien Nang" panose="0209080305050A020404" pitchFamily="18" charset="0"/>
              </a:rPr>
              <a:t>vựng 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UVN Chim Bien Nang" panose="0209080305050A020404" pitchFamily="18" charset="0"/>
              </a:rPr>
              <a:t>….</a:t>
            </a:r>
            <a:endParaRPr lang="en-VN" sz="2800" dirty="0">
              <a:latin typeface="UVN Chim Bien Nang" panose="0209080305050A0204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3790E3-01C6-9240-B1D2-13F254CA3E5F}"/>
              </a:ext>
            </a:extLst>
          </p:cNvPr>
          <p:cNvSpPr txBox="1"/>
          <p:nvPr/>
        </p:nvSpPr>
        <p:spPr>
          <a:xfrm>
            <a:off x="4953843" y="2394559"/>
            <a:ext cx="4909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UVN Chim Bien Nang" panose="0209080305050A020404" pitchFamily="18" charset="0"/>
              </a:rPr>
              <a:t>Trường từ </a:t>
            </a:r>
            <a:r>
              <a:rPr lang="en-VN" sz="2800">
                <a:latin typeface="UVN Chim Bien Nang" panose="0209080305050A020404" pitchFamily="18" charset="0"/>
              </a:rPr>
              <a:t>vựng 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UVN Chim Bien Nang" panose="0209080305050A020404" pitchFamily="18" charset="0"/>
              </a:rPr>
              <a:t>…</a:t>
            </a:r>
            <a:endParaRPr lang="en-VN" sz="2800" dirty="0">
              <a:latin typeface="UVN Chim Bien Nang" panose="0209080305050A0204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145094-27B3-804F-B64F-76EFDCB622DC}"/>
              </a:ext>
            </a:extLst>
          </p:cNvPr>
          <p:cNvSpPr txBox="1"/>
          <p:nvPr/>
        </p:nvSpPr>
        <p:spPr>
          <a:xfrm>
            <a:off x="6152415" y="7008793"/>
            <a:ext cx="3710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UVN Chim Bien Nang" panose="0209080305050A020404" pitchFamily="18" charset="0"/>
              </a:rPr>
              <a:t>Trường từ </a:t>
            </a:r>
            <a:r>
              <a:rPr lang="en-VN" sz="2800">
                <a:latin typeface="UVN Chim Bien Nang" panose="0209080305050A020404" pitchFamily="18" charset="0"/>
              </a:rPr>
              <a:t>vựng </a:t>
            </a:r>
            <a:r>
              <a:rPr lang="en-US" sz="2800">
                <a:solidFill>
                  <a:srgbClr val="C00000"/>
                </a:solidFill>
                <a:latin typeface="UVN Chim Bien Nang" panose="0209080305050A020404" pitchFamily="18" charset="0"/>
              </a:rPr>
              <a:t>…</a:t>
            </a:r>
            <a:endParaRPr lang="en-VN" sz="2800" dirty="0">
              <a:solidFill>
                <a:srgbClr val="C00000"/>
              </a:solidFill>
              <a:latin typeface="UVN Chim Bien Nang" panose="0209080305050A0204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8692F1-9E19-6844-A05D-F6657E8CBEFC}"/>
              </a:ext>
            </a:extLst>
          </p:cNvPr>
          <p:cNvSpPr txBox="1"/>
          <p:nvPr/>
        </p:nvSpPr>
        <p:spPr>
          <a:xfrm>
            <a:off x="5363951" y="8553946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UVN Chim Bien Nang" panose="0209080305050A020404" pitchFamily="18" charset="0"/>
              </a:rPr>
              <a:t>Trường từ </a:t>
            </a:r>
            <a:r>
              <a:rPr lang="en-VN" sz="2800">
                <a:latin typeface="UVN Chim Bien Nang" panose="0209080305050A020404" pitchFamily="18" charset="0"/>
              </a:rPr>
              <a:t>vựng </a:t>
            </a:r>
            <a:r>
              <a:rPr lang="en-US" sz="2800">
                <a:solidFill>
                  <a:srgbClr val="C00000"/>
                </a:solidFill>
                <a:latin typeface="UVN Chim Bien Nang" panose="0209080305050A020404" pitchFamily="18" charset="0"/>
              </a:rPr>
              <a:t>…</a:t>
            </a:r>
            <a:endParaRPr lang="en-VN" sz="2800" dirty="0">
              <a:latin typeface="UVN Chim Bien Nang" panose="0209080305050A0204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5D9DC2-04A8-6E45-AF23-876BFB2E7DA7}"/>
              </a:ext>
            </a:extLst>
          </p:cNvPr>
          <p:cNvSpPr txBox="1"/>
          <p:nvPr/>
        </p:nvSpPr>
        <p:spPr>
          <a:xfrm>
            <a:off x="10865368" y="2997948"/>
            <a:ext cx="651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UVN Chim Bien Nang" panose="0209080305050A020404" pitchFamily="18" charset="0"/>
              </a:rPr>
              <a:t>….</a:t>
            </a:r>
            <a:endParaRPr lang="en-VN" sz="2800" dirty="0">
              <a:solidFill>
                <a:srgbClr val="C00000"/>
              </a:solidFill>
              <a:latin typeface="UVN Chim Bien Nang" panose="0209080305050A0204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56AA64-EE8B-E24F-8A6C-3D31C587748E}"/>
              </a:ext>
            </a:extLst>
          </p:cNvPr>
          <p:cNvSpPr txBox="1"/>
          <p:nvPr/>
        </p:nvSpPr>
        <p:spPr>
          <a:xfrm>
            <a:off x="10865368" y="5229798"/>
            <a:ext cx="651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>
                <a:solidFill>
                  <a:srgbClr val="C00000"/>
                </a:solidFill>
                <a:latin typeface="UVN Chim Bien Nang" panose="0209080305050A020404" pitchFamily="18" charset="0"/>
              </a:rPr>
              <a:t>….</a:t>
            </a:r>
            <a:endParaRPr lang="en-VN" sz="2800" b="1" i="1" dirty="0">
              <a:solidFill>
                <a:srgbClr val="C00000"/>
              </a:solidFill>
              <a:latin typeface="UVN Chim Bien Nang" panose="0209080305050A0204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FA072D-4950-2C4F-8160-ACB5B5B8F01E}"/>
              </a:ext>
            </a:extLst>
          </p:cNvPr>
          <p:cNvSpPr txBox="1"/>
          <p:nvPr/>
        </p:nvSpPr>
        <p:spPr>
          <a:xfrm>
            <a:off x="10865368" y="7632380"/>
            <a:ext cx="651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>
                <a:solidFill>
                  <a:srgbClr val="C00000"/>
                </a:solidFill>
                <a:latin typeface="UVN Chim Bien Nang" panose="0209080305050A020404" pitchFamily="18" charset="0"/>
              </a:rPr>
              <a:t>….</a:t>
            </a:r>
            <a:endParaRPr lang="en-VN" sz="2800" b="1" i="1" dirty="0">
              <a:solidFill>
                <a:srgbClr val="C00000"/>
              </a:solidFill>
              <a:latin typeface="UVN Chim Bien Nang" panose="0209080305050A0204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AB3E95-8C87-1F40-9D1D-C3E18DDFD487}"/>
              </a:ext>
            </a:extLst>
          </p:cNvPr>
          <p:cNvSpPr txBox="1"/>
          <p:nvPr/>
        </p:nvSpPr>
        <p:spPr>
          <a:xfrm>
            <a:off x="10865368" y="9208857"/>
            <a:ext cx="7270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C00000"/>
                </a:solidFill>
                <a:latin typeface="UVN Chim Bien Nang" panose="0209080305050A020404" pitchFamily="18" charset="0"/>
              </a:rPr>
              <a:t>….</a:t>
            </a:r>
            <a:endParaRPr lang="en-VN" sz="2800" b="1" i="1" dirty="0">
              <a:solidFill>
                <a:srgbClr val="C00000"/>
              </a:solidFill>
              <a:latin typeface="UVN Chim Bien Nang" panose="0209080305050A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99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90E2FEB2-0ADD-B848-A80E-7F6645ED7BFE}"/>
              </a:ext>
            </a:extLst>
          </p:cNvPr>
          <p:cNvSpPr/>
          <p:nvPr/>
        </p:nvSpPr>
        <p:spPr>
          <a:xfrm>
            <a:off x="533400" y="200685"/>
            <a:ext cx="17602200" cy="1292011"/>
          </a:xfrm>
          <a:prstGeom prst="wedgeRoundRectCallout">
            <a:avLst/>
          </a:prstGeom>
          <a:solidFill>
            <a:srgbClr val="FFEC5C"/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>
              <a:latin typeface="UVN Chim Bien Nang" panose="0209080305050A0204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6DA3E9-CF67-864C-9815-A183F03032D2}"/>
              </a:ext>
            </a:extLst>
          </p:cNvPr>
          <p:cNvSpPr txBox="1"/>
          <p:nvPr/>
        </p:nvSpPr>
        <p:spPr>
          <a:xfrm>
            <a:off x="990600" y="265854"/>
            <a:ext cx="16763999" cy="15081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VN" sz="3200" dirty="0">
                <a:latin typeface="UVN Chim Bien Nang" panose="0209080305050A020404" pitchFamily="18" charset="0"/>
              </a:rPr>
              <a:t>* Tìm các nghĩa khác nhau cho mỗi từ dưới đây? Từ đó, cho biết mỗi từ này thuộc các trường từ vựng nào? </a:t>
            </a:r>
          </a:p>
          <a:p>
            <a:pPr algn="just"/>
            <a:endParaRPr lang="en-VN" sz="2800" dirty="0">
              <a:latin typeface="UVN Chim Bien Nang" panose="0209080305050A0204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D590E8-F46D-6948-B391-05A4EFCFDE2F}"/>
              </a:ext>
            </a:extLst>
          </p:cNvPr>
          <p:cNvSpPr txBox="1"/>
          <p:nvPr/>
        </p:nvSpPr>
        <p:spPr>
          <a:xfrm flipH="1">
            <a:off x="914400" y="3962443"/>
            <a:ext cx="235786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0070C0"/>
                </a:solidFill>
                <a:latin typeface="UVN Chim Bien Nang" panose="0209080305050A020404" pitchFamily="18" charset="0"/>
              </a:rPr>
              <a:t>- Lưới: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4E7859-0710-D54E-9A05-F2871E107DA3}"/>
              </a:ext>
            </a:extLst>
          </p:cNvPr>
          <p:cNvSpPr txBox="1"/>
          <p:nvPr/>
        </p:nvSpPr>
        <p:spPr>
          <a:xfrm flipH="1">
            <a:off x="1033330" y="8405382"/>
            <a:ext cx="291753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0070C0"/>
                </a:solidFill>
                <a:latin typeface="UVN Chim Bien Nang" panose="0209080305050A020404" pitchFamily="18" charset="0"/>
              </a:rPr>
              <a:t>-</a:t>
            </a:r>
            <a:r>
              <a:rPr lang="en-VN" sz="4400" dirty="0">
                <a:latin typeface="UVN Chim Bien Nang" panose="0209080305050A020404" pitchFamily="18" charset="0"/>
              </a:rPr>
              <a:t> </a:t>
            </a:r>
            <a:r>
              <a:rPr lang="en-VN" sz="4400" dirty="0">
                <a:solidFill>
                  <a:srgbClr val="0078D1"/>
                </a:solidFill>
                <a:latin typeface="UVN Chim Bien Nang" panose="0209080305050A020404" pitchFamily="18" charset="0"/>
              </a:rPr>
              <a:t>Lạnh:</a:t>
            </a:r>
            <a:r>
              <a:rPr lang="en-VN" sz="4400" dirty="0">
                <a:latin typeface="UVN Chim Bien Nang" panose="0209080305050A020404" pitchFamily="18" charset="0"/>
              </a:rPr>
              <a:t>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B97EAFB-4080-C84F-8F0D-CA4A33C22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50178" y="2275328"/>
            <a:ext cx="1690646" cy="1652607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DAD0E8C2-3D0A-FC46-9E15-3F8B895B6D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240994" y="4536712"/>
            <a:ext cx="1499830" cy="1462334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CDDE4104-1AC7-8C40-88A8-5BD57B539A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800000" flipV="1">
            <a:off x="4719053" y="4395228"/>
            <a:ext cx="1769734" cy="160381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6317036-2CBA-C148-9CA4-4ED5731824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03564" y="7147249"/>
            <a:ext cx="785345" cy="122362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26DA2141-07BF-DB4B-A162-5529188612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54724" y="6908540"/>
            <a:ext cx="1477105" cy="1462334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4C8DC0D2-CFA1-564B-B6D5-0F84F9C101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263714" y="9031000"/>
            <a:ext cx="961992" cy="9214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616269-872C-E945-A813-23AE75B34385}"/>
              </a:ext>
            </a:extLst>
          </p:cNvPr>
          <p:cNvSpPr txBox="1"/>
          <p:nvPr/>
        </p:nvSpPr>
        <p:spPr>
          <a:xfrm>
            <a:off x="2951310" y="8916469"/>
            <a:ext cx="12766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dirty="0">
                <a:latin typeface="UVN Chim Bien Nang" panose="0209080305050A020404" pitchFamily="18" charset="0"/>
              </a:rPr>
              <a:t>😒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43E93FD-D580-EB43-844A-C1A969A446E7}"/>
              </a:ext>
            </a:extLst>
          </p:cNvPr>
          <p:cNvCxnSpPr>
            <a:cxnSpLocks/>
          </p:cNvCxnSpPr>
          <p:nvPr/>
        </p:nvCxnSpPr>
        <p:spPr>
          <a:xfrm>
            <a:off x="5225706" y="3390900"/>
            <a:ext cx="461336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9EC71B6-54C0-6F42-85FC-82A3C054F960}"/>
              </a:ext>
            </a:extLst>
          </p:cNvPr>
          <p:cNvCxnSpPr>
            <a:cxnSpLocks/>
          </p:cNvCxnSpPr>
          <p:nvPr/>
        </p:nvCxnSpPr>
        <p:spPr>
          <a:xfrm>
            <a:off x="6550609" y="5600700"/>
            <a:ext cx="392415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BF64C24-8AD8-D848-A2BA-B7C94C483581}"/>
              </a:ext>
            </a:extLst>
          </p:cNvPr>
          <p:cNvCxnSpPr>
            <a:cxnSpLocks/>
          </p:cNvCxnSpPr>
          <p:nvPr/>
        </p:nvCxnSpPr>
        <p:spPr>
          <a:xfrm>
            <a:off x="6046713" y="8115300"/>
            <a:ext cx="341180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E6867D-9845-3B4E-914A-7FA6984E162E}"/>
              </a:ext>
            </a:extLst>
          </p:cNvPr>
          <p:cNvCxnSpPr>
            <a:cxnSpLocks/>
          </p:cNvCxnSpPr>
          <p:nvPr/>
        </p:nvCxnSpPr>
        <p:spPr>
          <a:xfrm>
            <a:off x="6057149" y="9927782"/>
            <a:ext cx="341180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361B806-93FE-9A40-BFA2-FC68F7F85CCE}"/>
              </a:ext>
            </a:extLst>
          </p:cNvPr>
          <p:cNvSpPr txBox="1"/>
          <p:nvPr/>
        </p:nvSpPr>
        <p:spPr>
          <a:xfrm>
            <a:off x="5861402" y="4606579"/>
            <a:ext cx="4613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UVN Chim Bien Nang" panose="0209080305050A020404" pitchFamily="18" charset="0"/>
              </a:rPr>
              <a:t>Trường từ vựng </a:t>
            </a:r>
            <a:r>
              <a:rPr lang="en-VN" sz="2800" dirty="0">
                <a:solidFill>
                  <a:schemeClr val="accent1">
                    <a:lumMod val="75000"/>
                  </a:schemeClr>
                </a:solidFill>
                <a:latin typeface="UVN Chim Bien Nang" panose="0209080305050A020404" pitchFamily="18" charset="0"/>
              </a:rPr>
              <a:t>dụng cụ </a:t>
            </a:r>
            <a:r>
              <a:rPr lang="en-VN" sz="2800">
                <a:solidFill>
                  <a:srgbClr val="0070C0"/>
                </a:solidFill>
                <a:latin typeface="UVN Chim Bien Nang" panose="0209080305050A020404" pitchFamily="18" charset="0"/>
              </a:rPr>
              <a:t>đánh bắt</a:t>
            </a:r>
            <a:endParaRPr lang="en-VN" sz="2800" dirty="0">
              <a:solidFill>
                <a:srgbClr val="0070C0"/>
              </a:solidFill>
              <a:latin typeface="UVN Chim Bien Nang" panose="0209080305050A0204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3790E3-01C6-9240-B1D2-13F254CA3E5F}"/>
              </a:ext>
            </a:extLst>
          </p:cNvPr>
          <p:cNvSpPr txBox="1"/>
          <p:nvPr/>
        </p:nvSpPr>
        <p:spPr>
          <a:xfrm>
            <a:off x="4953843" y="2394559"/>
            <a:ext cx="49090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UVN Chim Bien Nang" panose="0209080305050A020404" pitchFamily="18" charset="0"/>
              </a:rPr>
              <a:t>Trường từ vựng </a:t>
            </a:r>
            <a:r>
              <a:rPr lang="en-VN" sz="2800" dirty="0">
                <a:solidFill>
                  <a:schemeClr val="accent1">
                    <a:lumMod val="75000"/>
                  </a:schemeClr>
                </a:solidFill>
                <a:latin typeface="UVN Chim Bien Nang" panose="0209080305050A020404" pitchFamily="18" charset="0"/>
              </a:rPr>
              <a:t>hoạt động </a:t>
            </a:r>
            <a:r>
              <a:rPr lang="en-VN" sz="2800">
                <a:solidFill>
                  <a:srgbClr val="0070C0"/>
                </a:solidFill>
                <a:latin typeface="UVN Chim Bien Nang" panose="0209080305050A020404" pitchFamily="18" charset="0"/>
              </a:rPr>
              <a:t>săn bắt </a:t>
            </a:r>
            <a:r>
              <a:rPr lang="en-VN" sz="2800">
                <a:latin typeface="UVN Chim Bien Nang" panose="0209080305050A020404" pitchFamily="18" charset="0"/>
              </a:rPr>
              <a:t>của con người</a:t>
            </a:r>
            <a:endParaRPr lang="en-VN" sz="2800" dirty="0">
              <a:latin typeface="UVN Chim Bien Nang" panose="0209080305050A0204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145094-27B3-804F-B64F-76EFDCB622DC}"/>
              </a:ext>
            </a:extLst>
          </p:cNvPr>
          <p:cNvSpPr txBox="1"/>
          <p:nvPr/>
        </p:nvSpPr>
        <p:spPr>
          <a:xfrm>
            <a:off x="6152415" y="7161193"/>
            <a:ext cx="34118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UVN Chim Bien Nang" panose="0209080305050A020404" pitchFamily="18" charset="0"/>
              </a:rPr>
              <a:t>Trường từ vựng </a:t>
            </a:r>
            <a:r>
              <a:rPr lang="en-VN" sz="2800" dirty="0">
                <a:solidFill>
                  <a:srgbClr val="0070C0"/>
                </a:solidFill>
                <a:latin typeface="UVN Chim Bien Nang" panose="0209080305050A020404" pitchFamily="18" charset="0"/>
              </a:rPr>
              <a:t>nhiệt độ, thời tiết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8692F1-9E19-6844-A05D-F6657E8CBEFC}"/>
              </a:ext>
            </a:extLst>
          </p:cNvPr>
          <p:cNvSpPr txBox="1"/>
          <p:nvPr/>
        </p:nvSpPr>
        <p:spPr>
          <a:xfrm>
            <a:off x="5363951" y="8989993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UVN Chim Bien Nang" panose="0209080305050A020404" pitchFamily="18" charset="0"/>
              </a:rPr>
              <a:t>Trường từ vựng </a:t>
            </a:r>
            <a:r>
              <a:rPr lang="en-VN" sz="2800" dirty="0">
                <a:solidFill>
                  <a:srgbClr val="0070C0"/>
                </a:solidFill>
                <a:latin typeface="UVN Chim Bien Nang" panose="0209080305050A020404" pitchFamily="18" charset="0"/>
              </a:rPr>
              <a:t>thái độ</a:t>
            </a:r>
            <a:r>
              <a:rPr lang="en-VN" sz="2800" dirty="0">
                <a:latin typeface="UVN Chim Bien Nang" panose="0209080305050A020404" pitchFamily="18" charset="0"/>
              </a:rPr>
              <a:t>, </a:t>
            </a:r>
            <a:r>
              <a:rPr lang="en-VN" sz="2800" dirty="0">
                <a:solidFill>
                  <a:srgbClr val="0070C0"/>
                </a:solidFill>
                <a:latin typeface="UVN Chim Bien Nang" panose="0209080305050A020404" pitchFamily="18" charset="0"/>
              </a:rPr>
              <a:t>tình cảm </a:t>
            </a:r>
            <a:r>
              <a:rPr lang="en-VN" sz="2800" dirty="0">
                <a:latin typeface="UVN Chim Bien Nang" panose="0209080305050A020404" pitchFamily="18" charset="0"/>
              </a:rPr>
              <a:t>con người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5D9DC2-04A8-6E45-AF23-876BFB2E7DA7}"/>
              </a:ext>
            </a:extLst>
          </p:cNvPr>
          <p:cNvSpPr txBox="1"/>
          <p:nvPr/>
        </p:nvSpPr>
        <p:spPr>
          <a:xfrm>
            <a:off x="10865368" y="2997948"/>
            <a:ext cx="4137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solidFill>
                  <a:srgbClr val="C00000"/>
                </a:solidFill>
                <a:latin typeface="UVN Chim Bien Nang" panose="0209080305050A020404" pitchFamily="18" charset="0"/>
              </a:rPr>
              <a:t>Lưới</a:t>
            </a:r>
            <a:r>
              <a:rPr lang="en-US" sz="2800" i="1" dirty="0">
                <a:solidFill>
                  <a:srgbClr val="C00000"/>
                </a:solidFill>
                <a:latin typeface="UVN Chim Bien Nang" panose="0209080305050A020404" pitchFamily="18" charset="0"/>
              </a:rPr>
              <a:t>, b</a:t>
            </a:r>
            <a:r>
              <a:rPr lang="en-VN" sz="2800" i="1" dirty="0">
                <a:solidFill>
                  <a:srgbClr val="C00000"/>
                </a:solidFill>
                <a:latin typeface="UVN Chim Bien Nang" panose="0209080305050A020404" pitchFamily="18" charset="0"/>
              </a:rPr>
              <a:t>ẫy, bắn, đâm,…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56AA64-EE8B-E24F-8A6C-3D31C587748E}"/>
              </a:ext>
            </a:extLst>
          </p:cNvPr>
          <p:cNvSpPr txBox="1"/>
          <p:nvPr/>
        </p:nvSpPr>
        <p:spPr>
          <a:xfrm>
            <a:off x="10865368" y="5229798"/>
            <a:ext cx="5016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 dirty="0">
                <a:solidFill>
                  <a:srgbClr val="C00000"/>
                </a:solidFill>
              </a:rPr>
              <a:t>Lưới, bạt, vợt, cần câu, vó…</a:t>
            </a:r>
            <a:endParaRPr lang="en-VN" sz="2800" b="1" i="1" dirty="0">
              <a:solidFill>
                <a:srgbClr val="C00000"/>
              </a:solidFill>
              <a:latin typeface="UVN Chim Bien Nang" panose="0209080305050A0204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FA072D-4950-2C4F-8160-ACB5B5B8F01E}"/>
              </a:ext>
            </a:extLst>
          </p:cNvPr>
          <p:cNvSpPr txBox="1"/>
          <p:nvPr/>
        </p:nvSpPr>
        <p:spPr>
          <a:xfrm>
            <a:off x="10865368" y="7632380"/>
            <a:ext cx="4854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 dirty="0">
                <a:solidFill>
                  <a:srgbClr val="C00000"/>
                </a:solidFill>
              </a:rPr>
              <a:t>Lạnh, nóng, ẩm, mát, ấm,…</a:t>
            </a:r>
            <a:endParaRPr lang="en-VN" sz="2800" b="1" i="1" dirty="0">
              <a:solidFill>
                <a:srgbClr val="C00000"/>
              </a:solidFill>
              <a:latin typeface="UVN Chim Bien Nang" panose="0209080305050A0204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AB3E95-8C87-1F40-9D1D-C3E18DDFD487}"/>
              </a:ext>
            </a:extLst>
          </p:cNvPr>
          <p:cNvSpPr txBox="1"/>
          <p:nvPr/>
        </p:nvSpPr>
        <p:spPr>
          <a:xfrm>
            <a:off x="10865368" y="9404562"/>
            <a:ext cx="7270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C00000"/>
                </a:solidFill>
              </a:rPr>
              <a:t>Lạnh lùng, ấm áp, khó gần, thân thiện,…</a:t>
            </a:r>
            <a:endParaRPr lang="en-VN" sz="2800" b="1" i="1" dirty="0">
              <a:solidFill>
                <a:srgbClr val="C00000"/>
              </a:solidFill>
              <a:latin typeface="UVN Chim Bien Nang" panose="0209080305050A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16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. TRƯỜNG TỪ VỰNG">
            <a:hlinkClick r:id="" action="ppaction://media"/>
            <a:extLst>
              <a:ext uri="{FF2B5EF4-FFF2-40B4-BE49-F238E27FC236}">
                <a16:creationId xmlns:a16="http://schemas.microsoft.com/office/drawing/2014/main" id="{E7BE8306-B349-3C3B-ED70-881BEFEBF2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6155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2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1B1EBD-CE95-2E4B-9BD9-31C0742F7965}"/>
              </a:ext>
            </a:extLst>
          </p:cNvPr>
          <p:cNvSpPr/>
          <p:nvPr/>
        </p:nvSpPr>
        <p:spPr>
          <a:xfrm>
            <a:off x="8388280" y="4277048"/>
            <a:ext cx="7543800" cy="1526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7200" b="1" spc="300" dirty="0">
                <a:solidFill>
                  <a:srgbClr val="C00000"/>
                </a:solidFill>
                <a:latin typeface="UVN Chim Bien Nang" panose="0209080305050A020404" pitchFamily="18" charset="0"/>
              </a:rPr>
              <a:t>	3. Luyện tập  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5B0A20F6-D5AF-3A20-15F1-FECF768B667F}"/>
              </a:ext>
            </a:extLst>
          </p:cNvPr>
          <p:cNvGrpSpPr/>
          <p:nvPr/>
        </p:nvGrpSpPr>
        <p:grpSpPr>
          <a:xfrm>
            <a:off x="8027142" y="3425444"/>
            <a:ext cx="1209396" cy="1209396"/>
            <a:chOff x="-33588" y="54455"/>
            <a:chExt cx="1209396" cy="1209396"/>
          </a:xfrm>
        </p:grpSpPr>
        <p:pic>
          <p:nvPicPr>
            <p:cNvPr id="18" name="Đồ họa 17" descr="Signature outline">
              <a:extLst>
                <a:ext uri="{FF2B5EF4-FFF2-40B4-BE49-F238E27FC236}">
                  <a16:creationId xmlns:a16="http://schemas.microsoft.com/office/drawing/2014/main" id="{74D4EB4A-8F5C-CBFB-20D9-D5D509770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200" y="266700"/>
              <a:ext cx="914400" cy="914400"/>
            </a:xfrm>
            <a:prstGeom prst="rect">
              <a:avLst/>
            </a:prstGeom>
          </p:spPr>
        </p:pic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828FDDC3-A4DE-1F7E-014C-8449D8749599}"/>
                </a:ext>
              </a:extLst>
            </p:cNvPr>
            <p:cNvSpPr/>
            <p:nvPr/>
          </p:nvSpPr>
          <p:spPr>
            <a:xfrm>
              <a:off x="-33588" y="54455"/>
              <a:ext cx="1209396" cy="1209396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16">
            <a:extLst>
              <a:ext uri="{FF2B5EF4-FFF2-40B4-BE49-F238E27FC236}">
                <a16:creationId xmlns:a16="http://schemas.microsoft.com/office/drawing/2014/main" id="{7E42AD60-8EA8-1D99-0162-73DCC2F3FC5D}"/>
              </a:ext>
            </a:extLst>
          </p:cNvPr>
          <p:cNvGrpSpPr>
            <a:grpSpLocks noChangeAspect="1"/>
          </p:cNvGrpSpPr>
          <p:nvPr/>
        </p:nvGrpSpPr>
        <p:grpSpPr>
          <a:xfrm>
            <a:off x="1050777" y="1381927"/>
            <a:ext cx="6763435" cy="7523147"/>
            <a:chOff x="687070" y="247650"/>
            <a:chExt cx="11148060" cy="12400280"/>
          </a:xfrm>
        </p:grpSpPr>
        <p:sp>
          <p:nvSpPr>
            <p:cNvPr id="54" name="Freeform 17">
              <a:extLst>
                <a:ext uri="{FF2B5EF4-FFF2-40B4-BE49-F238E27FC236}">
                  <a16:creationId xmlns:a16="http://schemas.microsoft.com/office/drawing/2014/main" id="{3CF60331-5867-9AFD-3397-ED936A19D9EB}"/>
                </a:ext>
              </a:extLst>
            </p:cNvPr>
            <p:cNvSpPr/>
            <p:nvPr/>
          </p:nvSpPr>
          <p:spPr>
            <a:xfrm>
              <a:off x="687070" y="247650"/>
              <a:ext cx="11148061" cy="12400280"/>
            </a:xfrm>
            <a:custGeom>
              <a:avLst/>
              <a:gdLst/>
              <a:ahLst/>
              <a:cxnLst/>
              <a:rect l="l" t="t" r="r" b="b"/>
              <a:pathLst>
                <a:path w="11148061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1"/>
                    <a:pt x="2499360" y="12005311"/>
                    <a:pt x="4248150" y="12081511"/>
                  </a:cubicBezTo>
                  <a:cubicBezTo>
                    <a:pt x="7001510" y="12400280"/>
                    <a:pt x="9088120" y="10502901"/>
                    <a:pt x="10118091" y="8309611"/>
                  </a:cubicBezTo>
                  <a:cubicBezTo>
                    <a:pt x="11148061" y="6116320"/>
                    <a:pt x="10782300" y="3361691"/>
                    <a:pt x="9215121" y="1497330"/>
                  </a:cubicBezTo>
                  <a:close/>
                </a:path>
              </a:pathLst>
            </a:custGeom>
            <a:blipFill>
              <a:blip r:embed="rId4"/>
              <a:stretch>
                <a:fillRect l="-6649" t="-16069" r="6649" b="-11979"/>
              </a:stretch>
            </a:blipFill>
          </p:spPr>
        </p:sp>
      </p:grpSp>
      <p:pic>
        <p:nvPicPr>
          <p:cNvPr id="55" name="Picture 18">
            <a:extLst>
              <a:ext uri="{FF2B5EF4-FFF2-40B4-BE49-F238E27FC236}">
                <a16:creationId xmlns:a16="http://schemas.microsoft.com/office/drawing/2014/main" id="{5BB3CADA-36B5-8EED-BF8A-86B0EE8DD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9258300"/>
            <a:ext cx="19877011" cy="2124043"/>
          </a:xfrm>
          <a:prstGeom prst="rect">
            <a:avLst/>
          </a:prstGeom>
        </p:spPr>
      </p:pic>
      <p:pic>
        <p:nvPicPr>
          <p:cNvPr id="56" name="Picture 19">
            <a:extLst>
              <a:ext uri="{FF2B5EF4-FFF2-40B4-BE49-F238E27FC236}">
                <a16:creationId xmlns:a16="http://schemas.microsoft.com/office/drawing/2014/main" id="{2B7D4567-D4C8-6846-CB02-F243AED7A1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821" r="56483" b="56933"/>
          <a:stretch>
            <a:fillRect/>
          </a:stretch>
        </p:blipFill>
        <p:spPr>
          <a:xfrm rot="-6427984">
            <a:off x="12805392" y="193332"/>
            <a:ext cx="7631642" cy="4581473"/>
          </a:xfrm>
          <a:prstGeom prst="rect">
            <a:avLst/>
          </a:prstGeom>
        </p:spPr>
      </p:pic>
      <p:pic>
        <p:nvPicPr>
          <p:cNvPr id="57" name="Picture 20">
            <a:extLst>
              <a:ext uri="{FF2B5EF4-FFF2-40B4-BE49-F238E27FC236}">
                <a16:creationId xmlns:a16="http://schemas.microsoft.com/office/drawing/2014/main" id="{585513C6-2C08-8782-6308-7B22FD910D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1025" t="73237"/>
          <a:stretch>
            <a:fillRect/>
          </a:stretch>
        </p:blipFill>
        <p:spPr>
          <a:xfrm rot="-1602916">
            <a:off x="-1136679" y="-889613"/>
            <a:ext cx="5488788" cy="2999340"/>
          </a:xfrm>
          <a:prstGeom prst="rect">
            <a:avLst/>
          </a:prstGeom>
        </p:spPr>
      </p:pic>
      <p:pic>
        <p:nvPicPr>
          <p:cNvPr id="58" name="Picture 21">
            <a:extLst>
              <a:ext uri="{FF2B5EF4-FFF2-40B4-BE49-F238E27FC236}">
                <a16:creationId xmlns:a16="http://schemas.microsoft.com/office/drawing/2014/main" id="{5709B42F-0A99-D07C-70E3-3E8377954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777353" y="719047"/>
            <a:ext cx="1765021" cy="1765021"/>
          </a:xfrm>
          <a:prstGeom prst="rect">
            <a:avLst/>
          </a:prstGeom>
        </p:spPr>
      </p:pic>
      <p:pic>
        <p:nvPicPr>
          <p:cNvPr id="59" name="Picture 22">
            <a:extLst>
              <a:ext uri="{FF2B5EF4-FFF2-40B4-BE49-F238E27FC236}">
                <a16:creationId xmlns:a16="http://schemas.microsoft.com/office/drawing/2014/main" id="{254B6088-7AA5-1D7C-3887-28282C295B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029845">
            <a:off x="564098" y="298169"/>
            <a:ext cx="2087234" cy="146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094134-AD17-F846-B5D9-FF56ACB29264}"/>
              </a:ext>
            </a:extLst>
          </p:cNvPr>
          <p:cNvSpPr/>
          <p:nvPr/>
        </p:nvSpPr>
        <p:spPr>
          <a:xfrm>
            <a:off x="0" y="83572"/>
            <a:ext cx="10210800" cy="96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400" b="1" spc="600">
                <a:solidFill>
                  <a:srgbClr val="C00000"/>
                </a:solidFill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	</a:t>
            </a:r>
            <a:r>
              <a:rPr lang="en-US" sz="4400" b="1" spc="600">
                <a:solidFill>
                  <a:srgbClr val="C00000"/>
                </a:solidFill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I.</a:t>
            </a:r>
            <a:r>
              <a:rPr lang="en-VN" sz="4400" b="1" spc="600">
                <a:solidFill>
                  <a:srgbClr val="C00000"/>
                </a:solidFill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 TRƯỜNG TỪ VỰNG LÀ GÌ</a:t>
            </a:r>
            <a:r>
              <a:rPr lang="en-US" sz="4400" b="1" spc="600">
                <a:solidFill>
                  <a:srgbClr val="C00000"/>
                </a:solidFill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?</a:t>
            </a:r>
            <a:r>
              <a:rPr lang="en-VN" sz="4400" b="1" spc="600">
                <a:solidFill>
                  <a:srgbClr val="C00000"/>
                </a:solidFill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 </a:t>
            </a:r>
            <a:endParaRPr lang="en-VN" sz="4400" b="1" spc="600" dirty="0">
              <a:solidFill>
                <a:srgbClr val="C00000"/>
              </a:solidFill>
              <a:latin typeface="UVN Chim Bien Nang" panose="0209080305050A020404" pitchFamily="18" charset="0"/>
              <a:cs typeface="#9Slide03 Arima Madurai Bold" panose="000008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C8B938-6A88-F242-8FAC-B66328B8EF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7" t="50886" r="51741" b="25570"/>
          <a:stretch/>
        </p:blipFill>
        <p:spPr>
          <a:xfrm>
            <a:off x="571500" y="2411560"/>
            <a:ext cx="17573932" cy="7462902"/>
          </a:xfrm>
          <a:prstGeom prst="rect">
            <a:avLst/>
          </a:prstGeom>
        </p:spPr>
      </p:pic>
      <p:sp>
        <p:nvSpPr>
          <p:cNvPr id="11" name="Line Callout 2 10">
            <a:extLst>
              <a:ext uri="{FF2B5EF4-FFF2-40B4-BE49-F238E27FC236}">
                <a16:creationId xmlns:a16="http://schemas.microsoft.com/office/drawing/2014/main" id="{8A3BE932-92A4-464F-B5D8-0203C5CB8411}"/>
              </a:ext>
            </a:extLst>
          </p:cNvPr>
          <p:cNvSpPr/>
          <p:nvPr/>
        </p:nvSpPr>
        <p:spPr>
          <a:xfrm>
            <a:off x="1371600" y="1199925"/>
            <a:ext cx="14317848" cy="916639"/>
          </a:xfrm>
          <a:prstGeom prst="borderCallout2">
            <a:avLst>
              <a:gd name="adj1" fmla="val 63081"/>
              <a:gd name="adj2" fmla="val -1003"/>
              <a:gd name="adj3" fmla="val 62912"/>
              <a:gd name="adj4" fmla="val -5497"/>
              <a:gd name="adj5" fmla="val 197141"/>
              <a:gd name="adj6" fmla="val 3333"/>
            </a:avLst>
          </a:prstGeom>
          <a:solidFill>
            <a:schemeClr val="accent6">
              <a:lumMod val="7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bg1"/>
                </a:solidFill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Đọc đoạn văn sau và cho biết các từ in đậm chỉ chung về điều gì ?</a:t>
            </a:r>
          </a:p>
          <a:p>
            <a:pPr algn="ctr"/>
            <a:endParaRPr lang="en-VN" dirty="0">
              <a:latin typeface="UVN Chim Bien Nang" panose="0209080305050A020404" pitchFamily="18" charset="0"/>
              <a:cs typeface="#9Slide03 Arima Madurai Bold" panose="00000800000000000000" pitchFamily="2" charset="0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A0CB67A3-D942-B42D-A8D7-58D0BB890DB2}"/>
              </a:ext>
            </a:extLst>
          </p:cNvPr>
          <p:cNvGrpSpPr/>
          <p:nvPr/>
        </p:nvGrpSpPr>
        <p:grpSpPr>
          <a:xfrm>
            <a:off x="1000432" y="8452095"/>
            <a:ext cx="17145000" cy="1717363"/>
            <a:chOff x="685800" y="7925657"/>
            <a:chExt cx="17145000" cy="1717363"/>
          </a:xfrm>
        </p:grpSpPr>
        <p:sp>
          <p:nvSpPr>
            <p:cNvPr id="13" name="Pentagon 12">
              <a:extLst>
                <a:ext uri="{FF2B5EF4-FFF2-40B4-BE49-F238E27FC236}">
                  <a16:creationId xmlns:a16="http://schemas.microsoft.com/office/drawing/2014/main" id="{3AD381D1-49FB-A343-8648-7F4398DCA647}"/>
                </a:ext>
              </a:extLst>
            </p:cNvPr>
            <p:cNvSpPr/>
            <p:nvPr/>
          </p:nvSpPr>
          <p:spPr>
            <a:xfrm>
              <a:off x="685800" y="7925657"/>
              <a:ext cx="17145000" cy="1717363"/>
            </a:xfrm>
            <a:prstGeom prst="homePlat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3600" dirty="0">
                <a:solidFill>
                  <a:schemeClr val="tx1"/>
                </a:solidFill>
                <a:latin typeface="UVN Chim Bien Nang" panose="0209080305050A020404" pitchFamily="18" charset="0"/>
                <a:cs typeface="#9Slide03 Arima Madurai Bold" panose="000008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37D914F-B357-5349-803E-59A7FB616D74}"/>
                </a:ext>
              </a:extLst>
            </p:cNvPr>
            <p:cNvSpPr txBox="1"/>
            <p:nvPr/>
          </p:nvSpPr>
          <p:spPr>
            <a:xfrm>
              <a:off x="1066800" y="8220653"/>
              <a:ext cx="157733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Wingdings" pitchFamily="2" charset="2"/>
                <a:buChar char="è"/>
              </a:pPr>
              <a:r>
                <a:rPr lang="en-US" sz="3600" b="1" dirty="0">
                  <a:solidFill>
                    <a:srgbClr val="0070C0"/>
                  </a:solidFill>
                  <a:latin typeface="UVN Chim Bien Nang" panose="0209080305050A020404" pitchFamily="18" charset="0"/>
                  <a:cs typeface="#9Slide03 Arima Madurai Bold" panose="00000800000000000000" pitchFamily="2" charset="0"/>
                </a:rPr>
                <a:t>M</a:t>
              </a:r>
              <a:r>
                <a:rPr lang="en-VN" sz="3600" b="1" dirty="0">
                  <a:solidFill>
                    <a:srgbClr val="0070C0"/>
                  </a:solidFill>
                  <a:latin typeface="UVN Chim Bien Nang" panose="0209080305050A020404" pitchFamily="18" charset="0"/>
                  <a:cs typeface="#9Slide03 Arima Madurai Bold" panose="00000800000000000000" pitchFamily="2" charset="0"/>
                </a:rPr>
                <a:t>ặt, mắt, da, gò má, đùi, đầu, cánh tay, miệng đều </a:t>
              </a:r>
              <a:r>
                <a:rPr lang="en-VN" sz="3600" b="1" u="sng" dirty="0">
                  <a:solidFill>
                    <a:srgbClr val="C00000"/>
                  </a:solidFill>
                  <a:latin typeface="UVN Chim Bien Nang" panose="0209080305050A020404" pitchFamily="18" charset="0"/>
                  <a:cs typeface="#9Slide03 Arima Madurai Bold" panose="00000800000000000000" pitchFamily="2" charset="0"/>
                </a:rPr>
                <a:t>chỉ chung </a:t>
              </a:r>
              <a:r>
                <a:rPr lang="en-VN" sz="3600" b="1" dirty="0">
                  <a:solidFill>
                    <a:srgbClr val="0070C0"/>
                  </a:solidFill>
                  <a:latin typeface="UVN Chim Bien Nang" panose="0209080305050A020404" pitchFamily="18" charset="0"/>
                  <a:cs typeface="#9Slide03 Arima Madurai Bold" panose="00000800000000000000" pitchFamily="2" charset="0"/>
                </a:rPr>
                <a:t>về</a:t>
              </a:r>
              <a:r>
                <a:rPr lang="en-VN" sz="3600" b="1" dirty="0">
                  <a:latin typeface="UVN Chim Bien Nang" panose="0209080305050A020404" pitchFamily="18" charset="0"/>
                  <a:cs typeface="#9Slide03 Arima Madurai Bold" panose="00000800000000000000" pitchFamily="2" charset="0"/>
                </a:rPr>
                <a:t> </a:t>
              </a:r>
              <a:r>
                <a:rPr lang="en-VN" sz="3600" b="1" u="sng" dirty="0">
                  <a:solidFill>
                    <a:srgbClr val="C00000"/>
                  </a:solidFill>
                  <a:latin typeface="UVN Chim Bien Nang" panose="0209080305050A020404" pitchFamily="18" charset="0"/>
                  <a:cs typeface="#9Slide03 Arima Madurai Bold" panose="00000800000000000000" pitchFamily="2" charset="0"/>
                </a:rPr>
                <a:t>bộ phận của cơ thể con </a:t>
              </a:r>
              <a:r>
                <a:rPr lang="en-VN" sz="3600" b="1" u="sng">
                  <a:solidFill>
                    <a:srgbClr val="C00000"/>
                  </a:solidFill>
                  <a:latin typeface="UVN Chim Bien Nang" panose="0209080305050A020404" pitchFamily="18" charset="0"/>
                  <a:cs typeface="#9Slide03 Arima Madurai Bold" panose="00000800000000000000" pitchFamily="2" charset="0"/>
                </a:rPr>
                <a:t>người</a:t>
              </a:r>
              <a:r>
                <a:rPr lang="en-VN" sz="3600" b="1">
                  <a:latin typeface="UVN Chim Bien Nang" panose="0209080305050A020404" pitchFamily="18" charset="0"/>
                  <a:cs typeface="#9Slide03 Arima Madurai Bold" panose="00000800000000000000" pitchFamily="2" charset="0"/>
                </a:rPr>
                <a:t>.</a:t>
              </a:r>
              <a:endParaRPr lang="en-VN" sz="3600" b="1" dirty="0">
                <a:latin typeface="UVN Chim Bien Nang" panose="0209080305050A020404" pitchFamily="18" charset="0"/>
                <a:cs typeface="#9Slide03 Arima Madurai Bold" panose="000008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08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C3032D-CF3B-0D40-8653-7D7C51C7F77C}"/>
              </a:ext>
            </a:extLst>
          </p:cNvPr>
          <p:cNvSpPr txBox="1"/>
          <p:nvPr/>
        </p:nvSpPr>
        <p:spPr>
          <a:xfrm>
            <a:off x="228600" y="151278"/>
            <a:ext cx="18059400" cy="12311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VN" sz="3700">
                <a:latin typeface="UVN Chim Bien Nang" panose="0209080305050A020404" pitchFamily="18" charset="0"/>
              </a:rPr>
              <a:t>	Xem </a:t>
            </a:r>
            <a:r>
              <a:rPr lang="en-VN" sz="3700" dirty="0">
                <a:latin typeface="UVN Chim Bien Nang" panose="0209080305050A020404" pitchFamily="18" charset="0"/>
              </a:rPr>
              <a:t>các hình dưới đây và gọi tên các từ thuộc các trường từ vựng thích hợp. Cho biết các từ đó thuộc trường từ vựng nào?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23785E-9C02-3B46-92BD-623587983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611711" y="4696883"/>
            <a:ext cx="2139097" cy="2066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76C809-ED4B-E34C-91FA-7F13F0486A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46525" y="4553086"/>
            <a:ext cx="1565740" cy="23544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5D0EBB-18A1-464E-8438-917E7E8F27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10061" y="1597726"/>
            <a:ext cx="3238668" cy="24633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B4256A-1702-C549-AD78-2225173BAB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434092" y="7304629"/>
            <a:ext cx="2494334" cy="2500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3C2C65-91B4-FC4E-AA82-0B6DEE818F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58913" y="7306047"/>
            <a:ext cx="2319357" cy="24977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10E1DA-15A7-5E47-BE82-31EA8ACAD3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52434" y="4915608"/>
            <a:ext cx="2732314" cy="16294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40921D-CF66-264A-89A0-1FF330692F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28600" y="1670440"/>
            <a:ext cx="3979983" cy="23178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8EC206-75FA-2B40-BFA2-4FEA3EED03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239275" y="1699229"/>
            <a:ext cx="2883968" cy="22603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5A6681-1D3D-4E4C-8697-6483FC5E4E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4181590" y="7395977"/>
            <a:ext cx="3895610" cy="23178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6B9C07-477D-3047-91FE-B0C375F932C7}"/>
              </a:ext>
            </a:extLst>
          </p:cNvPr>
          <p:cNvSpPr txBox="1"/>
          <p:nvPr/>
        </p:nvSpPr>
        <p:spPr>
          <a:xfrm>
            <a:off x="11506200" y="2536997"/>
            <a:ext cx="2725539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...</a:t>
            </a:r>
            <a:endParaRPr lang="en-VN" sz="3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0C4035-C7AD-CF4A-88DD-0DAC52183D0B}"/>
              </a:ext>
            </a:extLst>
          </p:cNvPr>
          <p:cNvSpPr txBox="1"/>
          <p:nvPr/>
        </p:nvSpPr>
        <p:spPr>
          <a:xfrm>
            <a:off x="11506200" y="5437947"/>
            <a:ext cx="2725538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…</a:t>
            </a:r>
            <a:endParaRPr lang="en-VN" sz="3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1F6751-F009-FE4D-A35D-CEB2F82744B6}"/>
              </a:ext>
            </a:extLst>
          </p:cNvPr>
          <p:cNvSpPr txBox="1"/>
          <p:nvPr/>
        </p:nvSpPr>
        <p:spPr>
          <a:xfrm>
            <a:off x="11506200" y="8262534"/>
            <a:ext cx="2725539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…</a:t>
            </a:r>
            <a:endParaRPr lang="en-VN" sz="3200" b="1" dirty="0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4F2B8AAF-AE60-BD4B-8EED-76560DFA085A}"/>
              </a:ext>
            </a:extLst>
          </p:cNvPr>
          <p:cNvSpPr/>
          <p:nvPr/>
        </p:nvSpPr>
        <p:spPr>
          <a:xfrm>
            <a:off x="14351504" y="3571436"/>
            <a:ext cx="423394" cy="5720836"/>
          </a:xfrm>
          <a:prstGeom prst="rightBrace">
            <a:avLst>
              <a:gd name="adj1" fmla="val 8333"/>
              <a:gd name="adj2" fmla="val 50742"/>
            </a:avLst>
          </a:prstGeom>
          <a:ln w="28575">
            <a:solidFill>
              <a:srgbClr val="0B89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D7E779-9475-4E4F-B02B-82DC0F581701}"/>
              </a:ext>
            </a:extLst>
          </p:cNvPr>
          <p:cNvSpPr txBox="1"/>
          <p:nvPr/>
        </p:nvSpPr>
        <p:spPr>
          <a:xfrm>
            <a:off x="15080971" y="5437947"/>
            <a:ext cx="3207029" cy="584775"/>
          </a:xfrm>
          <a:prstGeom prst="rect">
            <a:avLst/>
          </a:prstGeom>
          <a:solidFill>
            <a:srgbClr val="0B893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B893F"/>
                </a:solidFill>
              </a:rPr>
              <a:t>….</a:t>
            </a:r>
            <a:endParaRPr lang="en-VN" sz="3200" b="1" dirty="0">
              <a:solidFill>
                <a:srgbClr val="0B89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256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C3032D-CF3B-0D40-8653-7D7C51C7F77C}"/>
              </a:ext>
            </a:extLst>
          </p:cNvPr>
          <p:cNvSpPr txBox="1"/>
          <p:nvPr/>
        </p:nvSpPr>
        <p:spPr>
          <a:xfrm>
            <a:off x="228600" y="151278"/>
            <a:ext cx="18059400" cy="12311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VN" sz="3700">
                <a:latin typeface="UVN Chim Bien Nang" panose="0209080305050A020404" pitchFamily="18" charset="0"/>
              </a:rPr>
              <a:t>	Xem </a:t>
            </a:r>
            <a:r>
              <a:rPr lang="en-VN" sz="3700" dirty="0">
                <a:latin typeface="UVN Chim Bien Nang" panose="0209080305050A020404" pitchFamily="18" charset="0"/>
              </a:rPr>
              <a:t>các hình dưới đây và gọi tên các từ thuộc các trường từ vựng thích hợp. Cho biết các từ đó thuộc trường từ vựng nào?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6B9C07-477D-3047-91FE-B0C375F932C7}"/>
              </a:ext>
            </a:extLst>
          </p:cNvPr>
          <p:cNvSpPr txBox="1"/>
          <p:nvPr/>
        </p:nvSpPr>
        <p:spPr>
          <a:xfrm>
            <a:off x="11390605" y="2290775"/>
            <a:ext cx="2960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>
                <a:solidFill>
                  <a:srgbClr val="00B050"/>
                </a:solidFill>
                <a:latin typeface="UVN Chim Bien Nang" panose="0209080305050A020404" pitchFamily="18" charset="0"/>
              </a:rPr>
              <a:t>Phương tiện chiến đấu</a:t>
            </a:r>
            <a:endParaRPr lang="en-VN" sz="3200" dirty="0">
              <a:solidFill>
                <a:srgbClr val="00B050"/>
              </a:solidFill>
              <a:latin typeface="UVN Chim Bien Nang" panose="0209080305050A0204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0C4035-C7AD-CF4A-88DD-0DAC52183D0B}"/>
              </a:ext>
            </a:extLst>
          </p:cNvPr>
          <p:cNvSpPr txBox="1"/>
          <p:nvPr/>
        </p:nvSpPr>
        <p:spPr>
          <a:xfrm>
            <a:off x="11610902" y="5060923"/>
            <a:ext cx="2520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00B050"/>
                </a:solidFill>
                <a:latin typeface="UVN Chim Bien Nang" panose="0209080305050A020404" pitchFamily="18" charset="0"/>
              </a:rPr>
              <a:t>Vũ khí chiến đấu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1F6751-F009-FE4D-A35D-CEB2F82744B6}"/>
              </a:ext>
            </a:extLst>
          </p:cNvPr>
          <p:cNvSpPr txBox="1"/>
          <p:nvPr/>
        </p:nvSpPr>
        <p:spPr>
          <a:xfrm>
            <a:off x="11486947" y="8016312"/>
            <a:ext cx="2768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00B050"/>
                </a:solidFill>
                <a:latin typeface="UVN Chim Bien Nang" panose="0209080305050A020404" pitchFamily="18" charset="0"/>
              </a:rPr>
              <a:t>Cấp bậc, chức vụ khi chiến đấu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4F2B8AAF-AE60-BD4B-8EED-76560DFA085A}"/>
              </a:ext>
            </a:extLst>
          </p:cNvPr>
          <p:cNvSpPr/>
          <p:nvPr/>
        </p:nvSpPr>
        <p:spPr>
          <a:xfrm>
            <a:off x="14529120" y="2933700"/>
            <a:ext cx="245777" cy="6358572"/>
          </a:xfrm>
          <a:prstGeom prst="rightBrace">
            <a:avLst>
              <a:gd name="adj1" fmla="val 8333"/>
              <a:gd name="adj2" fmla="val 50742"/>
            </a:avLst>
          </a:prstGeom>
          <a:ln w="28575">
            <a:solidFill>
              <a:srgbClr val="0B89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dirty="0">
              <a:latin typeface="UVN Chim Bien Nang" panose="0209080305050A0204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D7E779-9475-4E4F-B02B-82DC0F581701}"/>
              </a:ext>
            </a:extLst>
          </p:cNvPr>
          <p:cNvSpPr txBox="1"/>
          <p:nvPr/>
        </p:nvSpPr>
        <p:spPr>
          <a:xfrm>
            <a:off x="14735598" y="5599532"/>
            <a:ext cx="340801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0B893F"/>
                </a:solidFill>
                <a:latin typeface="UVN Chim Bien Nang" panose="0209080305050A020404" pitchFamily="18" charset="0"/>
              </a:rPr>
              <a:t>Trường từ vựng chiến đấu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A3697117-86A4-5327-614E-C9A880BC7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611711" y="4696883"/>
            <a:ext cx="2139097" cy="2066903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0CCCE2A1-B86A-671C-D4A4-325A0F8AE7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46525" y="4553086"/>
            <a:ext cx="1565740" cy="2354496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CAE75031-7E1E-9629-1BAE-2E98BA214E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10061" y="1597726"/>
            <a:ext cx="3238668" cy="2463317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4ABFD0FE-7837-836D-636E-2039CAFE22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434092" y="7304629"/>
            <a:ext cx="2494334" cy="2500585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2640067A-6DB5-6735-26A5-3D208EDACE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58913" y="7306047"/>
            <a:ext cx="2319357" cy="2497749"/>
          </a:xfrm>
          <a:prstGeom prst="rect">
            <a:avLst/>
          </a:prstGeom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48E7B53B-4241-D465-E88E-64FDBAFBE9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52434" y="4915608"/>
            <a:ext cx="2732314" cy="1629453"/>
          </a:xfrm>
          <a:prstGeom prst="rect">
            <a:avLst/>
          </a:prstGeom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id="{DCA348CC-8C17-F05D-0783-92A7DD6BB04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28600" y="1670440"/>
            <a:ext cx="3979983" cy="2317888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AFF15F0C-9269-204C-FC09-BC6D89E9AC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239275" y="1699229"/>
            <a:ext cx="2883968" cy="2260310"/>
          </a:xfrm>
          <a:prstGeom prst="rect">
            <a:avLst/>
          </a:prstGeom>
        </p:spPr>
      </p:pic>
      <p:pic>
        <p:nvPicPr>
          <p:cNvPr id="26" name="Picture 11">
            <a:extLst>
              <a:ext uri="{FF2B5EF4-FFF2-40B4-BE49-F238E27FC236}">
                <a16:creationId xmlns:a16="http://schemas.microsoft.com/office/drawing/2014/main" id="{F2E1AC4A-B1D8-70AE-9F05-559AC29A9D8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4181590" y="7395977"/>
            <a:ext cx="3895610" cy="231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5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4F3123-533B-634B-982E-A1D0695F9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5" t="69500" r="14204" b="8000"/>
          <a:stretch/>
        </p:blipFill>
        <p:spPr>
          <a:xfrm>
            <a:off x="342971" y="2465981"/>
            <a:ext cx="17602058" cy="783972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83D5F16-5FDA-02A3-637C-16503A154615}"/>
              </a:ext>
            </a:extLst>
          </p:cNvPr>
          <p:cNvSpPr txBox="1"/>
          <p:nvPr/>
        </p:nvSpPr>
        <p:spPr>
          <a:xfrm>
            <a:off x="342971" y="190500"/>
            <a:ext cx="17647780" cy="1812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rgbClr val="C00000"/>
                </a:solidFill>
                <a:latin typeface="UVN Chim Bien Nang" panose="0209080305050A020404" pitchFamily="18" charset="0"/>
              </a:rPr>
              <a:t>Các từ in đậm trong đoạn văn sau thuộc những trường từ vựng nào? 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solidFill>
                  <a:srgbClr val="C00000"/>
                </a:solidFill>
                <a:latin typeface="UVN Chim Bien Nang" panose="0209080305050A020404" pitchFamily="18" charset="0"/>
              </a:rPr>
              <a:t>Những trường từ vựng ấy vốn thuộc đối tượng nào?</a:t>
            </a:r>
          </a:p>
        </p:txBody>
      </p:sp>
    </p:spTree>
    <p:extLst>
      <p:ext uri="{BB962C8B-B14F-4D97-AF65-F5344CB8AC3E}">
        <p14:creationId xmlns:p14="http://schemas.microsoft.com/office/powerpoint/2010/main" val="1865845112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47B6EE1-91E3-E84A-A216-5F84A16373C9}"/>
              </a:ext>
            </a:extLst>
          </p:cNvPr>
          <p:cNvSpPr txBox="1"/>
          <p:nvPr/>
        </p:nvSpPr>
        <p:spPr>
          <a:xfrm>
            <a:off x="609600" y="266700"/>
            <a:ext cx="17068800" cy="18125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4000" dirty="0">
                <a:solidFill>
                  <a:srgbClr val="C00000"/>
                </a:solidFill>
                <a:latin typeface="UVN Chim Bien Nang" panose="0209080305050A020404" pitchFamily="18" charset="0"/>
                <a:cs typeface="Times New Roman" panose="02020603050405020304" pitchFamily="18" charset="0"/>
              </a:rPr>
              <a:t>Trong đoạn thơ sau, tác giả đã chuyển các từ in đậm từ trường từ vựng nào sang trường từ vựng nào?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46BAFD-AC54-C341-8644-4D2F3B21C2AC}"/>
              </a:ext>
            </a:extLst>
          </p:cNvPr>
          <p:cNvSpPr txBox="1"/>
          <p:nvPr/>
        </p:nvSpPr>
        <p:spPr>
          <a:xfrm>
            <a:off x="4076700" y="3543300"/>
            <a:ext cx="10134600" cy="36592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i="1" dirty="0">
                <a:latin typeface="UVN Chim Bien Nang" panose="0209080305050A020404" pitchFamily="18" charset="0"/>
                <a:cs typeface="Times New Roman" panose="02020603050405020304" pitchFamily="18" charset="0"/>
              </a:rPr>
              <a:t>Ruộng rẫy là </a:t>
            </a:r>
            <a:r>
              <a:rPr lang="en-VN" sz="4000" i="1" dirty="0">
                <a:solidFill>
                  <a:srgbClr val="FF0000"/>
                </a:solidFill>
                <a:latin typeface="UVN Chim Bien Nang" panose="0209080305050A020404" pitchFamily="18" charset="0"/>
                <a:cs typeface="Times New Roman" panose="02020603050405020304" pitchFamily="18" charset="0"/>
              </a:rPr>
              <a:t>chiến trường</a:t>
            </a:r>
            <a:r>
              <a:rPr lang="en-VN" sz="4000" i="1" dirty="0">
                <a:latin typeface="UVN Chim Bien Nang" panose="0209080305050A0204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UVN Chim Bien Nang" panose="0209080305050A020404" pitchFamily="18" charset="0"/>
                <a:cs typeface="Times New Roman" panose="02020603050405020304" pitchFamily="18" charset="0"/>
              </a:rPr>
              <a:t>C</a:t>
            </a:r>
            <a:r>
              <a:rPr lang="en-VN" sz="4000" i="1" dirty="0">
                <a:latin typeface="UVN Chim Bien Nang" panose="0209080305050A020404" pitchFamily="18" charset="0"/>
                <a:cs typeface="Times New Roman" panose="02020603050405020304" pitchFamily="18" charset="0"/>
              </a:rPr>
              <a:t>uốc cày là </a:t>
            </a:r>
            <a:r>
              <a:rPr lang="en-VN" sz="4000" i="1" dirty="0">
                <a:solidFill>
                  <a:srgbClr val="FF0000"/>
                </a:solidFill>
                <a:latin typeface="UVN Chim Bien Nang" panose="0209080305050A020404" pitchFamily="18" charset="0"/>
                <a:cs typeface="Times New Roman" panose="02020603050405020304" pitchFamily="18" charset="0"/>
              </a:rPr>
              <a:t>vũ khí</a:t>
            </a:r>
            <a:r>
              <a:rPr lang="en-VN" sz="4000" i="1" dirty="0">
                <a:latin typeface="UVN Chim Bien Nang" panose="0209080305050A0204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UVN Chim Bien Nang" panose="0209080305050A020404" pitchFamily="18" charset="0"/>
                <a:cs typeface="Times New Roman" panose="02020603050405020304" pitchFamily="18" charset="0"/>
              </a:rPr>
              <a:t>N</a:t>
            </a:r>
            <a:r>
              <a:rPr lang="en-VN" sz="4000" i="1" dirty="0">
                <a:latin typeface="UVN Chim Bien Nang" panose="0209080305050A020404" pitchFamily="18" charset="0"/>
                <a:cs typeface="Times New Roman" panose="02020603050405020304" pitchFamily="18" charset="0"/>
              </a:rPr>
              <a:t>hà nông là </a:t>
            </a:r>
            <a:r>
              <a:rPr lang="en-VN" sz="4000" i="1" dirty="0">
                <a:solidFill>
                  <a:srgbClr val="FF0000"/>
                </a:solidFill>
                <a:latin typeface="UVN Chim Bien Nang" panose="0209080305050A020404" pitchFamily="18" charset="0"/>
                <a:cs typeface="Times New Roman" panose="02020603050405020304" pitchFamily="18" charset="0"/>
              </a:rPr>
              <a:t>chiến sĩ</a:t>
            </a:r>
            <a:r>
              <a:rPr lang="en-VN" sz="4000" i="1" dirty="0">
                <a:latin typeface="UVN Chim Bien Nang" panose="0209080305050A0204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UVN Chim Bien Nang" panose="0209080305050A020404" pitchFamily="18" charset="0"/>
                <a:cs typeface="Times New Roman" panose="02020603050405020304" pitchFamily="18" charset="0"/>
              </a:rPr>
              <a:t>H</a:t>
            </a:r>
            <a:r>
              <a:rPr lang="en-VN" sz="4000" i="1">
                <a:latin typeface="UVN Chim Bien Nang" panose="0209080305050A020404" pitchFamily="18" charset="0"/>
                <a:cs typeface="Times New Roman" panose="02020603050405020304" pitchFamily="18" charset="0"/>
              </a:rPr>
              <a:t>ậu phương </a:t>
            </a:r>
            <a:r>
              <a:rPr lang="en-VN" sz="4000" i="1" dirty="0">
                <a:latin typeface="UVN Chim Bien Nang" panose="0209080305050A020404" pitchFamily="18" charset="0"/>
                <a:cs typeface="Times New Roman" panose="02020603050405020304" pitchFamily="18" charset="0"/>
              </a:rPr>
              <a:t>thi đua với tiền phương.</a:t>
            </a:r>
          </a:p>
        </p:txBody>
      </p:sp>
    </p:spTree>
    <p:extLst>
      <p:ext uri="{BB962C8B-B14F-4D97-AF65-F5344CB8AC3E}">
        <p14:creationId xmlns:p14="http://schemas.microsoft.com/office/powerpoint/2010/main" val="4162640046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5400000">
            <a:off x="13937129" y="5944827"/>
            <a:ext cx="1240094" cy="146450"/>
            <a:chOff x="0" y="0"/>
            <a:chExt cx="2339590" cy="429260"/>
          </a:xfrm>
          <a:solidFill>
            <a:srgbClr val="0070C0"/>
          </a:solidFill>
        </p:grpSpPr>
        <p:sp>
          <p:nvSpPr>
            <p:cNvPr id="9" name="Freeform 9"/>
            <p:cNvSpPr/>
            <p:nvPr/>
          </p:nvSpPr>
          <p:spPr>
            <a:xfrm>
              <a:off x="0" y="-5080"/>
              <a:ext cx="2339590" cy="434340"/>
            </a:xfrm>
            <a:custGeom>
              <a:avLst/>
              <a:gdLst/>
              <a:ahLst/>
              <a:cxnLst/>
              <a:rect l="l" t="t" r="r" b="b"/>
              <a:pathLst>
                <a:path w="2339590" h="434340">
                  <a:moveTo>
                    <a:pt x="2321810" y="187960"/>
                  </a:moveTo>
                  <a:lnTo>
                    <a:pt x="2060190" y="11430"/>
                  </a:lnTo>
                  <a:cubicBezTo>
                    <a:pt x="2042410" y="0"/>
                    <a:pt x="2019550" y="3810"/>
                    <a:pt x="2006850" y="21590"/>
                  </a:cubicBezTo>
                  <a:cubicBezTo>
                    <a:pt x="1995420" y="39370"/>
                    <a:pt x="1999230" y="62230"/>
                    <a:pt x="2017010" y="74930"/>
                  </a:cubicBezTo>
                  <a:lnTo>
                    <a:pt x="2175760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2175760" y="257810"/>
                  </a:lnTo>
                  <a:lnTo>
                    <a:pt x="2017010" y="364490"/>
                  </a:lnTo>
                  <a:cubicBezTo>
                    <a:pt x="1999230" y="375920"/>
                    <a:pt x="1995420" y="400050"/>
                    <a:pt x="2006850" y="417830"/>
                  </a:cubicBezTo>
                  <a:cubicBezTo>
                    <a:pt x="2014470" y="429260"/>
                    <a:pt x="2025900" y="434340"/>
                    <a:pt x="2038600" y="434340"/>
                  </a:cubicBezTo>
                  <a:cubicBezTo>
                    <a:pt x="2046220" y="434340"/>
                    <a:pt x="2053840" y="431800"/>
                    <a:pt x="2060190" y="427990"/>
                  </a:cubicBezTo>
                  <a:lnTo>
                    <a:pt x="2323080" y="251460"/>
                  </a:lnTo>
                  <a:cubicBezTo>
                    <a:pt x="2333240" y="243840"/>
                    <a:pt x="2339590" y="232410"/>
                    <a:pt x="2339590" y="219710"/>
                  </a:cubicBezTo>
                  <a:cubicBezTo>
                    <a:pt x="2339590" y="207010"/>
                    <a:pt x="2333240" y="195580"/>
                    <a:pt x="2321810" y="1879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11279214" y="4988053"/>
            <a:ext cx="4499353" cy="650376"/>
            <a:chOff x="0" y="0"/>
            <a:chExt cx="1323748" cy="39509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23748" cy="395097"/>
            </a:xfrm>
            <a:custGeom>
              <a:avLst/>
              <a:gdLst/>
              <a:ahLst/>
              <a:cxnLst/>
              <a:rect l="l" t="t" r="r" b="b"/>
              <a:pathLst>
                <a:path w="1323748" h="395097">
                  <a:moveTo>
                    <a:pt x="0" y="0"/>
                  </a:moveTo>
                  <a:lnTo>
                    <a:pt x="1323748" y="0"/>
                  </a:lnTo>
                  <a:lnTo>
                    <a:pt x="1323748" y="395097"/>
                  </a:lnTo>
                  <a:lnTo>
                    <a:pt x="0" y="39509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0295821" y="5236062"/>
            <a:ext cx="983393" cy="340022"/>
            <a:chOff x="0" y="0"/>
            <a:chExt cx="2339590" cy="429260"/>
          </a:xfrm>
          <a:solidFill>
            <a:schemeClr val="accent4">
              <a:lumMod val="50000"/>
            </a:schemeClr>
          </a:solidFill>
        </p:grpSpPr>
        <p:sp>
          <p:nvSpPr>
            <p:cNvPr id="17" name="Freeform 17"/>
            <p:cNvSpPr/>
            <p:nvPr/>
          </p:nvSpPr>
          <p:spPr>
            <a:xfrm>
              <a:off x="0" y="-5080"/>
              <a:ext cx="2339590" cy="434340"/>
            </a:xfrm>
            <a:custGeom>
              <a:avLst/>
              <a:gdLst/>
              <a:ahLst/>
              <a:cxnLst/>
              <a:rect l="l" t="t" r="r" b="b"/>
              <a:pathLst>
                <a:path w="2339590" h="434340">
                  <a:moveTo>
                    <a:pt x="2321810" y="187960"/>
                  </a:moveTo>
                  <a:lnTo>
                    <a:pt x="2060190" y="11430"/>
                  </a:lnTo>
                  <a:cubicBezTo>
                    <a:pt x="2042410" y="0"/>
                    <a:pt x="2019550" y="3810"/>
                    <a:pt x="2006850" y="21590"/>
                  </a:cubicBezTo>
                  <a:cubicBezTo>
                    <a:pt x="1995420" y="39370"/>
                    <a:pt x="1999230" y="62230"/>
                    <a:pt x="2017010" y="74930"/>
                  </a:cubicBezTo>
                  <a:lnTo>
                    <a:pt x="2175760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2175760" y="257810"/>
                  </a:lnTo>
                  <a:lnTo>
                    <a:pt x="2017010" y="364490"/>
                  </a:lnTo>
                  <a:cubicBezTo>
                    <a:pt x="1999230" y="375920"/>
                    <a:pt x="1995420" y="400050"/>
                    <a:pt x="2006850" y="417830"/>
                  </a:cubicBezTo>
                  <a:cubicBezTo>
                    <a:pt x="2014470" y="429260"/>
                    <a:pt x="2025900" y="434340"/>
                    <a:pt x="2038600" y="434340"/>
                  </a:cubicBezTo>
                  <a:cubicBezTo>
                    <a:pt x="2046220" y="434340"/>
                    <a:pt x="2053840" y="431800"/>
                    <a:pt x="2060190" y="427990"/>
                  </a:cubicBezTo>
                  <a:lnTo>
                    <a:pt x="2323080" y="251460"/>
                  </a:lnTo>
                  <a:cubicBezTo>
                    <a:pt x="2333240" y="243840"/>
                    <a:pt x="2339590" y="232410"/>
                    <a:pt x="2339590" y="219710"/>
                  </a:cubicBezTo>
                  <a:cubicBezTo>
                    <a:pt x="2339590" y="207010"/>
                    <a:pt x="2333240" y="195580"/>
                    <a:pt x="2321810" y="1879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12730850" y="6655960"/>
            <a:ext cx="3870132" cy="1306056"/>
            <a:chOff x="0" y="0"/>
            <a:chExt cx="3742607" cy="2164399"/>
          </a:xfrm>
          <a:solidFill>
            <a:srgbClr val="0070C0"/>
          </a:solidFill>
        </p:grpSpPr>
        <p:sp>
          <p:nvSpPr>
            <p:cNvPr id="21" name="Freeform 21"/>
            <p:cNvSpPr/>
            <p:nvPr/>
          </p:nvSpPr>
          <p:spPr>
            <a:xfrm>
              <a:off x="0" y="0"/>
              <a:ext cx="3742607" cy="2164399"/>
            </a:xfrm>
            <a:custGeom>
              <a:avLst/>
              <a:gdLst/>
              <a:ahLst/>
              <a:cxnLst/>
              <a:rect l="l" t="t" r="r" b="b"/>
              <a:pathLst>
                <a:path w="3742607" h="2164399">
                  <a:moveTo>
                    <a:pt x="3618147" y="59690"/>
                  </a:moveTo>
                  <a:cubicBezTo>
                    <a:pt x="3653707" y="59690"/>
                    <a:pt x="3682917" y="88900"/>
                    <a:pt x="3682917" y="124460"/>
                  </a:cubicBezTo>
                  <a:lnTo>
                    <a:pt x="3682917" y="2039939"/>
                  </a:lnTo>
                  <a:cubicBezTo>
                    <a:pt x="3682917" y="2075499"/>
                    <a:pt x="3653707" y="2104709"/>
                    <a:pt x="3618147" y="2104709"/>
                  </a:cubicBezTo>
                  <a:lnTo>
                    <a:pt x="124460" y="2104709"/>
                  </a:lnTo>
                  <a:cubicBezTo>
                    <a:pt x="88900" y="2104709"/>
                    <a:pt x="59690" y="2075499"/>
                    <a:pt x="59690" y="203993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618147" y="59690"/>
                  </a:lnTo>
                  <a:moveTo>
                    <a:pt x="361814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039939"/>
                  </a:lnTo>
                  <a:cubicBezTo>
                    <a:pt x="0" y="2108519"/>
                    <a:pt x="55880" y="2164399"/>
                    <a:pt x="124460" y="2164399"/>
                  </a:cubicBezTo>
                  <a:lnTo>
                    <a:pt x="3618147" y="2164399"/>
                  </a:lnTo>
                  <a:cubicBezTo>
                    <a:pt x="3686727" y="2164399"/>
                    <a:pt x="3742607" y="2108519"/>
                    <a:pt x="3742607" y="2039939"/>
                  </a:cubicBezTo>
                  <a:lnTo>
                    <a:pt x="3742607" y="124460"/>
                  </a:lnTo>
                  <a:cubicBezTo>
                    <a:pt x="3742607" y="55880"/>
                    <a:pt x="3686727" y="0"/>
                    <a:pt x="3618147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6" name="TextBox 26"/>
          <p:cNvSpPr txBox="1"/>
          <p:nvPr/>
        </p:nvSpPr>
        <p:spPr>
          <a:xfrm>
            <a:off x="11415232" y="5083641"/>
            <a:ext cx="50439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dirty="0">
                <a:latin typeface="UVN Chim Bien Nang" panose="0209080305050A020404" pitchFamily="18" charset="0"/>
              </a:rPr>
              <a:t>02. </a:t>
            </a:r>
            <a:r>
              <a:rPr lang="en-US" sz="3200" dirty="0" err="1">
                <a:latin typeface="UVN Chim Bien Nang" panose="0209080305050A020404" pitchFamily="18" charset="0"/>
              </a:rPr>
              <a:t>Một</a:t>
            </a:r>
            <a:r>
              <a:rPr lang="en-US" sz="3200" dirty="0">
                <a:latin typeface="UVN Chim Bien Nang" panose="0209080305050A020404" pitchFamily="18" charset="0"/>
              </a:rPr>
              <a:t> </a:t>
            </a:r>
            <a:r>
              <a:rPr lang="en-US" sz="3200" dirty="0" err="1">
                <a:latin typeface="UVN Chim Bien Nang" panose="0209080305050A020404" pitchFamily="18" charset="0"/>
              </a:rPr>
              <a:t>trường</a:t>
            </a:r>
            <a:r>
              <a:rPr lang="en-US" sz="3200" dirty="0">
                <a:latin typeface="UVN Chim Bien Nang" panose="0209080305050A020404" pitchFamily="18" charset="0"/>
              </a:rPr>
              <a:t> </a:t>
            </a:r>
            <a:r>
              <a:rPr lang="en-US" sz="3200" dirty="0" err="1">
                <a:latin typeface="UVN Chim Bien Nang" panose="0209080305050A020404" pitchFamily="18" charset="0"/>
              </a:rPr>
              <a:t>từ</a:t>
            </a:r>
            <a:r>
              <a:rPr lang="en-US" sz="3200" dirty="0">
                <a:latin typeface="UVN Chim Bien Nang" panose="0209080305050A020404" pitchFamily="18" charset="0"/>
              </a:rPr>
              <a:t> </a:t>
            </a:r>
            <a:r>
              <a:rPr lang="en-US" sz="3200" dirty="0" err="1">
                <a:latin typeface="UVN Chim Bien Nang" panose="0209080305050A020404" pitchFamily="18" charset="0"/>
              </a:rPr>
              <a:t>vựng</a:t>
            </a:r>
            <a:endParaRPr lang="en-US" sz="3200" dirty="0">
              <a:latin typeface="UVN Chim Bien Nang" panose="0209080305050A020404" pitchFamily="18" charset="0"/>
            </a:endParaRPr>
          </a:p>
        </p:txBody>
      </p:sp>
      <p:grpSp>
        <p:nvGrpSpPr>
          <p:cNvPr id="33" name="Group 33"/>
          <p:cNvGrpSpPr/>
          <p:nvPr/>
        </p:nvGrpSpPr>
        <p:grpSpPr>
          <a:xfrm rot="-5400000">
            <a:off x="8150536" y="3555410"/>
            <a:ext cx="1616595" cy="324031"/>
            <a:chOff x="0" y="0"/>
            <a:chExt cx="2339590" cy="429260"/>
          </a:xfrm>
          <a:solidFill>
            <a:schemeClr val="accent4">
              <a:lumMod val="50000"/>
            </a:schemeClr>
          </a:solidFill>
        </p:grpSpPr>
        <p:sp>
          <p:nvSpPr>
            <p:cNvPr id="34" name="Freeform 34"/>
            <p:cNvSpPr/>
            <p:nvPr/>
          </p:nvSpPr>
          <p:spPr>
            <a:xfrm>
              <a:off x="0" y="-5080"/>
              <a:ext cx="2339590" cy="434340"/>
            </a:xfrm>
            <a:custGeom>
              <a:avLst/>
              <a:gdLst/>
              <a:ahLst/>
              <a:cxnLst/>
              <a:rect l="l" t="t" r="r" b="b"/>
              <a:pathLst>
                <a:path w="2339590" h="434340">
                  <a:moveTo>
                    <a:pt x="2321810" y="187960"/>
                  </a:moveTo>
                  <a:lnTo>
                    <a:pt x="2060190" y="11430"/>
                  </a:lnTo>
                  <a:cubicBezTo>
                    <a:pt x="2042410" y="0"/>
                    <a:pt x="2019550" y="3810"/>
                    <a:pt x="2006850" y="21590"/>
                  </a:cubicBezTo>
                  <a:cubicBezTo>
                    <a:pt x="1995420" y="39370"/>
                    <a:pt x="1999230" y="62230"/>
                    <a:pt x="2017010" y="74930"/>
                  </a:cubicBezTo>
                  <a:lnTo>
                    <a:pt x="2175760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2175760" y="257810"/>
                  </a:lnTo>
                  <a:lnTo>
                    <a:pt x="2017010" y="364490"/>
                  </a:lnTo>
                  <a:cubicBezTo>
                    <a:pt x="1999230" y="375920"/>
                    <a:pt x="1995420" y="400050"/>
                    <a:pt x="2006850" y="417830"/>
                  </a:cubicBezTo>
                  <a:cubicBezTo>
                    <a:pt x="2014470" y="429260"/>
                    <a:pt x="2025900" y="434340"/>
                    <a:pt x="2038600" y="434340"/>
                  </a:cubicBezTo>
                  <a:cubicBezTo>
                    <a:pt x="2046220" y="434340"/>
                    <a:pt x="2053840" y="431800"/>
                    <a:pt x="2060190" y="427990"/>
                  </a:cubicBezTo>
                  <a:lnTo>
                    <a:pt x="2323080" y="251460"/>
                  </a:lnTo>
                  <a:cubicBezTo>
                    <a:pt x="2333240" y="243840"/>
                    <a:pt x="2339590" y="232410"/>
                    <a:pt x="2339590" y="219710"/>
                  </a:cubicBezTo>
                  <a:cubicBezTo>
                    <a:pt x="2339590" y="207010"/>
                    <a:pt x="2333240" y="195580"/>
                    <a:pt x="2321810" y="1879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39" name="Group 39"/>
          <p:cNvGrpSpPr/>
          <p:nvPr/>
        </p:nvGrpSpPr>
        <p:grpSpPr>
          <a:xfrm>
            <a:off x="-155535" y="9688662"/>
            <a:ext cx="18592800" cy="922410"/>
            <a:chOff x="0" y="0"/>
            <a:chExt cx="6289416" cy="31202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6289416" cy="312025"/>
            </a:xfrm>
            <a:custGeom>
              <a:avLst/>
              <a:gdLst/>
              <a:ahLst/>
              <a:cxnLst/>
              <a:rect l="l" t="t" r="r" b="b"/>
              <a:pathLst>
                <a:path w="6289416" h="312025">
                  <a:moveTo>
                    <a:pt x="0" y="0"/>
                  </a:moveTo>
                  <a:lnTo>
                    <a:pt x="6289416" y="0"/>
                  </a:lnTo>
                  <a:lnTo>
                    <a:pt x="6289416" y="312025"/>
                  </a:lnTo>
                  <a:lnTo>
                    <a:pt x="0" y="3120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txBody>
            <a:bodyPr/>
            <a:lstStyle/>
            <a:p>
              <a:endParaRPr lang="en-VN" dirty="0">
                <a:latin typeface="UVN Chim Bien Nang" panose="0209080305050A020404" pitchFamily="18" charset="0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7556134" y="3778986"/>
            <a:ext cx="2821392" cy="2821392"/>
            <a:chOff x="0" y="0"/>
            <a:chExt cx="3761856" cy="3761856"/>
          </a:xfrm>
          <a:solidFill>
            <a:schemeClr val="accent4">
              <a:lumMod val="75000"/>
            </a:schemeClr>
          </a:solidFill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3761856" cy="3761856"/>
              <a:chOff x="0" y="0"/>
              <a:chExt cx="6350000" cy="6350000"/>
            </a:xfrm>
            <a:grpFill/>
          </p:grpSpPr>
          <p:sp>
            <p:nvSpPr>
              <p:cNvPr id="43" name="Freeform 4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>
                  <a:gd name="connsiteX0" fmla="*/ 3160833 w 6321665"/>
                  <a:gd name="connsiteY0" fmla="*/ 0 h 6350000"/>
                  <a:gd name="connsiteX1" fmla="*/ 3160833 w 6321665"/>
                  <a:gd name="connsiteY1" fmla="*/ 0 h 6350000"/>
                  <a:gd name="connsiteX2" fmla="*/ 6321666 w 6321665"/>
                  <a:gd name="connsiteY2" fmla="*/ 3175000 h 6350000"/>
                  <a:gd name="connsiteX3" fmla="*/ 3160833 w 6321665"/>
                  <a:gd name="connsiteY3" fmla="*/ 6350000 h 6350000"/>
                  <a:gd name="connsiteX4" fmla="*/ 0 w 6321665"/>
                  <a:gd name="connsiteY4" fmla="*/ 3175000 h 6350000"/>
                  <a:gd name="connsiteX5" fmla="*/ 3160833 w 6321665"/>
                  <a:gd name="connsiteY5" fmla="*/ 0 h 635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21665" h="6350000" fill="none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884718" y="-278886"/>
                      <a:pt x="6170389" y="1440931"/>
                      <a:pt x="6321666" y="3175000"/>
                    </a:cubicBezTo>
                    <a:cubicBezTo>
                      <a:pt x="6351156" y="5015570"/>
                      <a:pt x="4738078" y="5907767"/>
                      <a:pt x="3160833" y="6350000"/>
                    </a:cubicBezTo>
                    <a:cubicBezTo>
                      <a:pt x="1474423" y="5899369"/>
                      <a:pt x="9308" y="4866003"/>
                      <a:pt x="0" y="3175000"/>
                    </a:cubicBezTo>
                    <a:cubicBezTo>
                      <a:pt x="178375" y="1333118"/>
                      <a:pt x="1771378" y="-103374"/>
                      <a:pt x="3160833" y="0"/>
                    </a:cubicBezTo>
                    <a:close/>
                  </a:path>
                  <a:path w="6321665" h="6350000" stroke="0" extrusionOk="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37218" y="43684"/>
                      <a:pt x="6573088" y="1464375"/>
                      <a:pt x="6321666" y="3175000"/>
                    </a:cubicBezTo>
                    <a:cubicBezTo>
                      <a:pt x="5921330" y="4720588"/>
                      <a:pt x="5132512" y="6140322"/>
                      <a:pt x="3160833" y="6350000"/>
                    </a:cubicBezTo>
                    <a:cubicBezTo>
                      <a:pt x="1387616" y="6861487"/>
                      <a:pt x="112182" y="4455314"/>
                      <a:pt x="0" y="3175000"/>
                    </a:cubicBezTo>
                    <a:cubicBezTo>
                      <a:pt x="256487" y="1512219"/>
                      <a:pt x="1874071" y="-150291"/>
                      <a:pt x="3160833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accent1"/>
                </a:solidFill>
                <a:extLst>
                  <a:ext uri="{C807C97D-BFC1-408E-A445-0C87EB9F89A2}">
                    <ask:lineSketchStyleProps xmlns:ask="http://schemas.microsoft.com/office/drawing/2018/sketchyshapes" sd="1839681381"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321665" h="6350000">
                            <a:moveTo>
                              <a:pt x="3160833" y="0"/>
                            </a:moveTo>
                            <a:lnTo>
                              <a:pt x="3160833" y="0"/>
                            </a:lnTo>
                            <a:cubicBezTo>
                              <a:pt x="4908795" y="7817"/>
                              <a:pt x="6321666" y="1427021"/>
                              <a:pt x="6321666" y="3175000"/>
                            </a:cubicBezTo>
                            <a:cubicBezTo>
                              <a:pt x="6321666" y="4922979"/>
                              <a:pt x="4908795" y="6342183"/>
                              <a:pt x="3160833" y="6350000"/>
                            </a:cubicBezTo>
                            <a:cubicBezTo>
                              <a:pt x="1412871" y="6342183"/>
                              <a:pt x="0" y="4922979"/>
                              <a:pt x="0" y="3175000"/>
                            </a:cubicBezTo>
                            <a:cubicBezTo>
                              <a:pt x="0" y="1427021"/>
                              <a:pt x="1412871" y="7817"/>
                              <a:pt x="3160833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</p:sp>
        </p:grpSp>
        <p:sp>
          <p:nvSpPr>
            <p:cNvPr id="44" name="TextBox 44"/>
            <p:cNvSpPr txBox="1"/>
            <p:nvPr/>
          </p:nvSpPr>
          <p:spPr>
            <a:xfrm>
              <a:off x="184644" y="832447"/>
              <a:ext cx="3366129" cy="1881969"/>
            </a:xfrm>
            <a:custGeom>
              <a:avLst/>
              <a:gdLst>
                <a:gd name="connsiteX0" fmla="*/ 0 w 3366129"/>
                <a:gd name="connsiteY0" fmla="*/ 0 h 1881969"/>
                <a:gd name="connsiteX1" fmla="*/ 460038 w 3366129"/>
                <a:gd name="connsiteY1" fmla="*/ 0 h 1881969"/>
                <a:gd name="connsiteX2" fmla="*/ 953737 w 3366129"/>
                <a:gd name="connsiteY2" fmla="*/ 0 h 1881969"/>
                <a:gd name="connsiteX3" fmla="*/ 1447435 w 3366129"/>
                <a:gd name="connsiteY3" fmla="*/ 0 h 1881969"/>
                <a:gd name="connsiteX4" fmla="*/ 2042118 w 3366129"/>
                <a:gd name="connsiteY4" fmla="*/ 0 h 1881969"/>
                <a:gd name="connsiteX5" fmla="*/ 2569478 w 3366129"/>
                <a:gd name="connsiteY5" fmla="*/ 0 h 1881969"/>
                <a:gd name="connsiteX6" fmla="*/ 3366129 w 3366129"/>
                <a:gd name="connsiteY6" fmla="*/ 0 h 1881969"/>
                <a:gd name="connsiteX7" fmla="*/ 3366129 w 3366129"/>
                <a:gd name="connsiteY7" fmla="*/ 508132 h 1881969"/>
                <a:gd name="connsiteX8" fmla="*/ 3366129 w 3366129"/>
                <a:gd name="connsiteY8" fmla="*/ 997444 h 1881969"/>
                <a:gd name="connsiteX9" fmla="*/ 3366129 w 3366129"/>
                <a:gd name="connsiteY9" fmla="*/ 1411477 h 1881969"/>
                <a:gd name="connsiteX10" fmla="*/ 3366129 w 3366129"/>
                <a:gd name="connsiteY10" fmla="*/ 1881969 h 1881969"/>
                <a:gd name="connsiteX11" fmla="*/ 2805108 w 3366129"/>
                <a:gd name="connsiteY11" fmla="*/ 1881969 h 1881969"/>
                <a:gd name="connsiteX12" fmla="*/ 2311409 w 3366129"/>
                <a:gd name="connsiteY12" fmla="*/ 1881969 h 1881969"/>
                <a:gd name="connsiteX13" fmla="*/ 1851371 w 3366129"/>
                <a:gd name="connsiteY13" fmla="*/ 1881969 h 1881969"/>
                <a:gd name="connsiteX14" fmla="*/ 1223027 w 3366129"/>
                <a:gd name="connsiteY14" fmla="*/ 1881969 h 1881969"/>
                <a:gd name="connsiteX15" fmla="*/ 729328 w 3366129"/>
                <a:gd name="connsiteY15" fmla="*/ 1881969 h 1881969"/>
                <a:gd name="connsiteX16" fmla="*/ 0 w 3366129"/>
                <a:gd name="connsiteY16" fmla="*/ 1881969 h 1881969"/>
                <a:gd name="connsiteX17" fmla="*/ 0 w 3366129"/>
                <a:gd name="connsiteY17" fmla="*/ 1449116 h 1881969"/>
                <a:gd name="connsiteX18" fmla="*/ 0 w 3366129"/>
                <a:gd name="connsiteY18" fmla="*/ 997444 h 1881969"/>
                <a:gd name="connsiteX19" fmla="*/ 0 w 3366129"/>
                <a:gd name="connsiteY19" fmla="*/ 489312 h 1881969"/>
                <a:gd name="connsiteX20" fmla="*/ 0 w 3366129"/>
                <a:gd name="connsiteY20" fmla="*/ 0 h 1881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66129" h="1881969" extrusionOk="0">
                  <a:moveTo>
                    <a:pt x="0" y="0"/>
                  </a:moveTo>
                  <a:cubicBezTo>
                    <a:pt x="114613" y="-17837"/>
                    <a:pt x="299441" y="30542"/>
                    <a:pt x="460038" y="0"/>
                  </a:cubicBezTo>
                  <a:cubicBezTo>
                    <a:pt x="620635" y="-30542"/>
                    <a:pt x="850977" y="4603"/>
                    <a:pt x="953737" y="0"/>
                  </a:cubicBezTo>
                  <a:cubicBezTo>
                    <a:pt x="1056497" y="-4603"/>
                    <a:pt x="1341634" y="57187"/>
                    <a:pt x="1447435" y="0"/>
                  </a:cubicBezTo>
                  <a:cubicBezTo>
                    <a:pt x="1553236" y="-57187"/>
                    <a:pt x="1914578" y="68921"/>
                    <a:pt x="2042118" y="0"/>
                  </a:cubicBezTo>
                  <a:cubicBezTo>
                    <a:pt x="2169658" y="-68921"/>
                    <a:pt x="2349034" y="34194"/>
                    <a:pt x="2569478" y="0"/>
                  </a:cubicBezTo>
                  <a:cubicBezTo>
                    <a:pt x="2789922" y="-34194"/>
                    <a:pt x="3131763" y="66037"/>
                    <a:pt x="3366129" y="0"/>
                  </a:cubicBezTo>
                  <a:cubicBezTo>
                    <a:pt x="3383050" y="132485"/>
                    <a:pt x="3355408" y="283198"/>
                    <a:pt x="3366129" y="508132"/>
                  </a:cubicBezTo>
                  <a:cubicBezTo>
                    <a:pt x="3376850" y="733066"/>
                    <a:pt x="3317016" y="799903"/>
                    <a:pt x="3366129" y="997444"/>
                  </a:cubicBezTo>
                  <a:cubicBezTo>
                    <a:pt x="3415242" y="1194985"/>
                    <a:pt x="3361056" y="1311066"/>
                    <a:pt x="3366129" y="1411477"/>
                  </a:cubicBezTo>
                  <a:cubicBezTo>
                    <a:pt x="3371202" y="1511888"/>
                    <a:pt x="3360264" y="1741818"/>
                    <a:pt x="3366129" y="1881969"/>
                  </a:cubicBezTo>
                  <a:cubicBezTo>
                    <a:pt x="3178062" y="1938175"/>
                    <a:pt x="3054101" y="1861907"/>
                    <a:pt x="2805108" y="1881969"/>
                  </a:cubicBezTo>
                  <a:cubicBezTo>
                    <a:pt x="2556115" y="1902031"/>
                    <a:pt x="2520667" y="1854876"/>
                    <a:pt x="2311409" y="1881969"/>
                  </a:cubicBezTo>
                  <a:cubicBezTo>
                    <a:pt x="2102151" y="1909062"/>
                    <a:pt x="1958791" y="1855321"/>
                    <a:pt x="1851371" y="1881969"/>
                  </a:cubicBezTo>
                  <a:cubicBezTo>
                    <a:pt x="1743951" y="1908617"/>
                    <a:pt x="1387171" y="1814965"/>
                    <a:pt x="1223027" y="1881969"/>
                  </a:cubicBezTo>
                  <a:cubicBezTo>
                    <a:pt x="1058883" y="1948973"/>
                    <a:pt x="957087" y="1849145"/>
                    <a:pt x="729328" y="1881969"/>
                  </a:cubicBezTo>
                  <a:cubicBezTo>
                    <a:pt x="501569" y="1914793"/>
                    <a:pt x="198893" y="1851052"/>
                    <a:pt x="0" y="1881969"/>
                  </a:cubicBezTo>
                  <a:cubicBezTo>
                    <a:pt x="-34560" y="1730228"/>
                    <a:pt x="32957" y="1593902"/>
                    <a:pt x="0" y="1449116"/>
                  </a:cubicBezTo>
                  <a:cubicBezTo>
                    <a:pt x="-32957" y="1304330"/>
                    <a:pt x="2460" y="1148886"/>
                    <a:pt x="0" y="997444"/>
                  </a:cubicBezTo>
                  <a:cubicBezTo>
                    <a:pt x="-2460" y="846002"/>
                    <a:pt x="37243" y="721655"/>
                    <a:pt x="0" y="489312"/>
                  </a:cubicBezTo>
                  <a:cubicBezTo>
                    <a:pt x="-37243" y="256969"/>
                    <a:pt x="18038" y="109047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180108540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82">
                  <a:solidFill>
                    <a:srgbClr val="C00000"/>
                  </a:solidFill>
                  <a:latin typeface="UVN Chim Bien Nang" panose="0209080305050A020404" pitchFamily="18" charset="0"/>
                </a:rPr>
                <a:t>TRƯỜNG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3282">
                  <a:solidFill>
                    <a:srgbClr val="C00000"/>
                  </a:solidFill>
                  <a:latin typeface="UVN Chim Bien Nang" panose="0209080305050A020404" pitchFamily="18" charset="0"/>
                </a:rPr>
                <a:t>TỪ </a:t>
              </a:r>
              <a:r>
                <a:rPr lang="en-US" sz="3282" dirty="0">
                  <a:solidFill>
                    <a:srgbClr val="C00000"/>
                  </a:solidFill>
                  <a:latin typeface="UVN Chim Bien Nang" panose="0209080305050A020404" pitchFamily="18" charset="0"/>
                </a:rPr>
                <a:t>VỰNG</a:t>
              </a:r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6802918" y="1391889"/>
            <a:ext cx="4327824" cy="147732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dirty="0">
                <a:latin typeface="UVN Chim Bien Nang" panose="0209080305050A020404" pitchFamily="18" charset="0"/>
              </a:rPr>
              <a:t>01. </a:t>
            </a:r>
            <a:r>
              <a:rPr lang="en-VN" sz="3200" dirty="0">
                <a:latin typeface="UVN Chim Bien Nang" panose="0209080305050A020404" pitchFamily="18" charset="0"/>
                <a:ea typeface="A4.Vollkorn-Serif" pitchFamily="2" charset="0"/>
              </a:rPr>
              <a:t>Là tập hợp các từ có ít nhất một nét chung về nghĩa</a:t>
            </a:r>
            <a:r>
              <a:rPr lang="en-US" sz="3200" dirty="0">
                <a:latin typeface="UVN Chim Bien Nang" panose="0209080305050A020404" pitchFamily="18" charset="0"/>
                <a:ea typeface="A4.Vollkorn-Serif" pitchFamily="2" charset="0"/>
              </a:rPr>
              <a:t>.</a:t>
            </a:r>
            <a:r>
              <a:rPr lang="en-US" sz="3200" dirty="0">
                <a:latin typeface="UVN Chim Bien Nang" panose="0209080305050A020404" pitchFamily="18" charset="0"/>
              </a:rPr>
              <a:t> 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013141" y="476201"/>
            <a:ext cx="612772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4000" b="1" spc="300" dirty="0" err="1">
                <a:solidFill>
                  <a:srgbClr val="00B0F0"/>
                </a:solidFill>
                <a:latin typeface="UVN Chim Bien Nang" panose="0209080305050A020404" pitchFamily="18" charset="0"/>
              </a:rPr>
              <a:t>Tóm</a:t>
            </a:r>
            <a:r>
              <a:rPr lang="en-US" sz="4000" b="1" spc="300" dirty="0">
                <a:solidFill>
                  <a:srgbClr val="00B0F0"/>
                </a:solidFill>
                <a:latin typeface="UVN Chim Bien Nang" panose="0209080305050A020404" pitchFamily="18" charset="0"/>
              </a:rPr>
              <a:t> </a:t>
            </a:r>
            <a:r>
              <a:rPr lang="en-US" sz="4000" b="1" spc="300" dirty="0" err="1">
                <a:solidFill>
                  <a:srgbClr val="00B0F0"/>
                </a:solidFill>
                <a:latin typeface="UVN Chim Bien Nang" panose="0209080305050A020404" pitchFamily="18" charset="0"/>
              </a:rPr>
              <a:t>lại</a:t>
            </a:r>
            <a:r>
              <a:rPr lang="en-US" sz="4000" b="1" spc="300" dirty="0">
                <a:solidFill>
                  <a:srgbClr val="00B0F0"/>
                </a:solidFill>
                <a:latin typeface="UVN Chim Bien Nang" panose="0209080305050A020404" pitchFamily="18" charset="0"/>
              </a:rPr>
              <a:t> </a:t>
            </a:r>
            <a:r>
              <a:rPr lang="en-US" sz="4000" b="1" spc="300" dirty="0" err="1">
                <a:solidFill>
                  <a:srgbClr val="00B0F0"/>
                </a:solidFill>
                <a:latin typeface="UVN Chim Bien Nang" panose="0209080305050A020404" pitchFamily="18" charset="0"/>
              </a:rPr>
              <a:t>kiến</a:t>
            </a:r>
            <a:r>
              <a:rPr lang="en-US" sz="4000" b="1" spc="300" dirty="0">
                <a:solidFill>
                  <a:srgbClr val="00B0F0"/>
                </a:solidFill>
                <a:latin typeface="UVN Chim Bien Nang" panose="0209080305050A020404" pitchFamily="18" charset="0"/>
              </a:rPr>
              <a:t> </a:t>
            </a:r>
            <a:r>
              <a:rPr lang="en-US" sz="4000" b="1" spc="300" dirty="0" err="1">
                <a:solidFill>
                  <a:srgbClr val="00B0F0"/>
                </a:solidFill>
                <a:latin typeface="UVN Chim Bien Nang" panose="0209080305050A020404" pitchFamily="18" charset="0"/>
              </a:rPr>
              <a:t>thức</a:t>
            </a:r>
            <a:endParaRPr lang="en-US" sz="4000" b="1" spc="300" dirty="0">
              <a:solidFill>
                <a:srgbClr val="00B0F0"/>
              </a:solidFill>
              <a:latin typeface="UVN Chim Bien Nang" panose="0209080305050A020404" pitchFamily="18" charset="0"/>
            </a:endParaRPr>
          </a:p>
        </p:txBody>
      </p:sp>
      <p:grpSp>
        <p:nvGrpSpPr>
          <p:cNvPr id="52" name="Group 52"/>
          <p:cNvGrpSpPr/>
          <p:nvPr/>
        </p:nvGrpSpPr>
        <p:grpSpPr>
          <a:xfrm>
            <a:off x="5902967" y="7617109"/>
            <a:ext cx="6127723" cy="1882628"/>
            <a:chOff x="-263541" y="10527"/>
            <a:chExt cx="1453040" cy="360530"/>
          </a:xfrm>
        </p:grpSpPr>
        <p:sp>
          <p:nvSpPr>
            <p:cNvPr id="53" name="Freeform 53"/>
            <p:cNvSpPr/>
            <p:nvPr/>
          </p:nvSpPr>
          <p:spPr>
            <a:xfrm>
              <a:off x="-263541" y="10527"/>
              <a:ext cx="1453040" cy="360530"/>
            </a:xfrm>
            <a:custGeom>
              <a:avLst/>
              <a:gdLst/>
              <a:ahLst/>
              <a:cxnLst/>
              <a:rect l="l" t="t" r="r" b="b"/>
              <a:pathLst>
                <a:path w="1323748" h="395097">
                  <a:moveTo>
                    <a:pt x="0" y="0"/>
                  </a:moveTo>
                  <a:lnTo>
                    <a:pt x="1323748" y="0"/>
                  </a:lnTo>
                  <a:lnTo>
                    <a:pt x="1323748" y="395097"/>
                  </a:lnTo>
                  <a:lnTo>
                    <a:pt x="0" y="3950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algn="ctr"/>
              <a:r>
                <a:rPr lang="en-VN" sz="3200" dirty="0">
                  <a:latin typeface="UVN Chim Bien Nang" panose="0209080305050A020404" pitchFamily="18" charset="0"/>
                </a:rPr>
                <a:t>03. Một từ có thể thuộc nhiều trường từ vựng khác nhau.</a:t>
              </a:r>
            </a:p>
            <a:p>
              <a:pPr algn="ctr"/>
              <a:r>
                <a:rPr lang="en-VN" sz="3200" dirty="0">
                  <a:latin typeface="UVN Chim Bien Nang" panose="0209080305050A020404" pitchFamily="18" charset="0"/>
                </a:rPr>
                <a:t>(Do từ đó đa nghĩa)</a:t>
              </a:r>
            </a:p>
          </p:txBody>
        </p:sp>
      </p:grpSp>
      <p:grpSp>
        <p:nvGrpSpPr>
          <p:cNvPr id="54" name="Group 8">
            <a:extLst>
              <a:ext uri="{FF2B5EF4-FFF2-40B4-BE49-F238E27FC236}">
                <a16:creationId xmlns:a16="http://schemas.microsoft.com/office/drawing/2014/main" id="{E2DDD3FD-55C2-B242-B5E6-9477188D2794}"/>
              </a:ext>
            </a:extLst>
          </p:cNvPr>
          <p:cNvGrpSpPr/>
          <p:nvPr/>
        </p:nvGrpSpPr>
        <p:grpSpPr>
          <a:xfrm rot="16200000">
            <a:off x="14072260" y="4448451"/>
            <a:ext cx="939019" cy="177262"/>
            <a:chOff x="0" y="0"/>
            <a:chExt cx="2339590" cy="429260"/>
          </a:xfrm>
          <a:solidFill>
            <a:srgbClr val="0070C0"/>
          </a:solidFill>
        </p:grpSpPr>
        <p:sp>
          <p:nvSpPr>
            <p:cNvPr id="55" name="Freeform 9">
              <a:extLst>
                <a:ext uri="{FF2B5EF4-FFF2-40B4-BE49-F238E27FC236}">
                  <a16:creationId xmlns:a16="http://schemas.microsoft.com/office/drawing/2014/main" id="{BB8397F5-7126-9540-ACB0-06E9B37729E8}"/>
                </a:ext>
              </a:extLst>
            </p:cNvPr>
            <p:cNvSpPr/>
            <p:nvPr/>
          </p:nvSpPr>
          <p:spPr>
            <a:xfrm>
              <a:off x="0" y="-5080"/>
              <a:ext cx="2339590" cy="434340"/>
            </a:xfrm>
            <a:custGeom>
              <a:avLst/>
              <a:gdLst/>
              <a:ahLst/>
              <a:cxnLst/>
              <a:rect l="l" t="t" r="r" b="b"/>
              <a:pathLst>
                <a:path w="2339590" h="434340">
                  <a:moveTo>
                    <a:pt x="2321810" y="187960"/>
                  </a:moveTo>
                  <a:lnTo>
                    <a:pt x="2060190" y="11430"/>
                  </a:lnTo>
                  <a:cubicBezTo>
                    <a:pt x="2042410" y="0"/>
                    <a:pt x="2019550" y="3810"/>
                    <a:pt x="2006850" y="21590"/>
                  </a:cubicBezTo>
                  <a:cubicBezTo>
                    <a:pt x="1995420" y="39370"/>
                    <a:pt x="1999230" y="62230"/>
                    <a:pt x="2017010" y="74930"/>
                  </a:cubicBezTo>
                  <a:lnTo>
                    <a:pt x="2175760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2175760" y="257810"/>
                  </a:lnTo>
                  <a:lnTo>
                    <a:pt x="2017010" y="364490"/>
                  </a:lnTo>
                  <a:cubicBezTo>
                    <a:pt x="1999230" y="375920"/>
                    <a:pt x="1995420" y="400050"/>
                    <a:pt x="2006850" y="417830"/>
                  </a:cubicBezTo>
                  <a:cubicBezTo>
                    <a:pt x="2014470" y="429260"/>
                    <a:pt x="2025900" y="434340"/>
                    <a:pt x="2038600" y="434340"/>
                  </a:cubicBezTo>
                  <a:cubicBezTo>
                    <a:pt x="2046220" y="434340"/>
                    <a:pt x="2053840" y="431800"/>
                    <a:pt x="2060190" y="427990"/>
                  </a:cubicBezTo>
                  <a:lnTo>
                    <a:pt x="2323080" y="251460"/>
                  </a:lnTo>
                  <a:cubicBezTo>
                    <a:pt x="2333240" y="243840"/>
                    <a:pt x="2339590" y="232410"/>
                    <a:pt x="2339590" y="219710"/>
                  </a:cubicBezTo>
                  <a:cubicBezTo>
                    <a:pt x="2339590" y="207010"/>
                    <a:pt x="2333240" y="195580"/>
                    <a:pt x="2321810" y="1879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9AD1F5A8-0A8F-AB4E-A58F-471BCD6BE0E0}"/>
              </a:ext>
            </a:extLst>
          </p:cNvPr>
          <p:cNvSpPr txBox="1"/>
          <p:nvPr/>
        </p:nvSpPr>
        <p:spPr>
          <a:xfrm>
            <a:off x="12976228" y="6861245"/>
            <a:ext cx="3216228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UVN Chim Bien Nang" panose="0209080305050A020404" pitchFamily="18" charset="0"/>
              </a:rPr>
              <a:t>Có nhiều từ loại khác nhau</a:t>
            </a:r>
          </a:p>
        </p:txBody>
      </p:sp>
      <p:grpSp>
        <p:nvGrpSpPr>
          <p:cNvPr id="59" name="Group 20">
            <a:extLst>
              <a:ext uri="{FF2B5EF4-FFF2-40B4-BE49-F238E27FC236}">
                <a16:creationId xmlns:a16="http://schemas.microsoft.com/office/drawing/2014/main" id="{0EC0984D-A596-5A4F-B2F3-4FCF3DBBF658}"/>
              </a:ext>
            </a:extLst>
          </p:cNvPr>
          <p:cNvGrpSpPr/>
          <p:nvPr/>
        </p:nvGrpSpPr>
        <p:grpSpPr>
          <a:xfrm>
            <a:off x="12644033" y="2762402"/>
            <a:ext cx="4043767" cy="1306050"/>
            <a:chOff x="0" y="0"/>
            <a:chExt cx="3742607" cy="2164399"/>
          </a:xfrm>
          <a:solidFill>
            <a:srgbClr val="0070C0"/>
          </a:solidFill>
        </p:grpSpPr>
        <p:sp>
          <p:nvSpPr>
            <p:cNvPr id="60" name="Freeform 21">
              <a:extLst>
                <a:ext uri="{FF2B5EF4-FFF2-40B4-BE49-F238E27FC236}">
                  <a16:creationId xmlns:a16="http://schemas.microsoft.com/office/drawing/2014/main" id="{B0CBD445-8AA6-5441-9C88-4607D4325099}"/>
                </a:ext>
              </a:extLst>
            </p:cNvPr>
            <p:cNvSpPr/>
            <p:nvPr/>
          </p:nvSpPr>
          <p:spPr>
            <a:xfrm>
              <a:off x="0" y="0"/>
              <a:ext cx="3742607" cy="2164399"/>
            </a:xfrm>
            <a:custGeom>
              <a:avLst/>
              <a:gdLst/>
              <a:ahLst/>
              <a:cxnLst/>
              <a:rect l="l" t="t" r="r" b="b"/>
              <a:pathLst>
                <a:path w="3742607" h="2164399">
                  <a:moveTo>
                    <a:pt x="3618147" y="59690"/>
                  </a:moveTo>
                  <a:cubicBezTo>
                    <a:pt x="3653707" y="59690"/>
                    <a:pt x="3682917" y="88900"/>
                    <a:pt x="3682917" y="124460"/>
                  </a:cubicBezTo>
                  <a:lnTo>
                    <a:pt x="3682917" y="2039939"/>
                  </a:lnTo>
                  <a:cubicBezTo>
                    <a:pt x="3682917" y="2075499"/>
                    <a:pt x="3653707" y="2104709"/>
                    <a:pt x="3618147" y="2104709"/>
                  </a:cubicBezTo>
                  <a:lnTo>
                    <a:pt x="124460" y="2104709"/>
                  </a:lnTo>
                  <a:cubicBezTo>
                    <a:pt x="88900" y="2104709"/>
                    <a:pt x="59690" y="2075499"/>
                    <a:pt x="59690" y="203993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618147" y="59690"/>
                  </a:lnTo>
                  <a:moveTo>
                    <a:pt x="361814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039939"/>
                  </a:lnTo>
                  <a:cubicBezTo>
                    <a:pt x="0" y="2108519"/>
                    <a:pt x="55880" y="2164399"/>
                    <a:pt x="124460" y="2164399"/>
                  </a:cubicBezTo>
                  <a:lnTo>
                    <a:pt x="3618147" y="2164399"/>
                  </a:lnTo>
                  <a:cubicBezTo>
                    <a:pt x="3686727" y="2164399"/>
                    <a:pt x="3742607" y="2108519"/>
                    <a:pt x="3742607" y="2039939"/>
                  </a:cubicBezTo>
                  <a:lnTo>
                    <a:pt x="3742607" y="124460"/>
                  </a:lnTo>
                  <a:cubicBezTo>
                    <a:pt x="3742607" y="55880"/>
                    <a:pt x="3686727" y="0"/>
                    <a:pt x="3618147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D77ABEFF-568C-E246-B695-0575864A4371}"/>
              </a:ext>
            </a:extLst>
          </p:cNvPr>
          <p:cNvSpPr txBox="1"/>
          <p:nvPr/>
        </p:nvSpPr>
        <p:spPr>
          <a:xfrm>
            <a:off x="12730850" y="2938374"/>
            <a:ext cx="3870132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UVN Chim Bien Nang" panose="0209080305050A020404" pitchFamily="18" charset="0"/>
              </a:rPr>
              <a:t>Có nhiều trường từ vựng nhỏ hơn</a:t>
            </a:r>
          </a:p>
        </p:txBody>
      </p:sp>
      <p:grpSp>
        <p:nvGrpSpPr>
          <p:cNvPr id="62" name="Group 16">
            <a:extLst>
              <a:ext uri="{FF2B5EF4-FFF2-40B4-BE49-F238E27FC236}">
                <a16:creationId xmlns:a16="http://schemas.microsoft.com/office/drawing/2014/main" id="{B8B17448-FFD6-FD4D-B4FC-784376B4DC3A}"/>
              </a:ext>
            </a:extLst>
          </p:cNvPr>
          <p:cNvGrpSpPr/>
          <p:nvPr/>
        </p:nvGrpSpPr>
        <p:grpSpPr>
          <a:xfrm rot="5400000">
            <a:off x="8475133" y="6936685"/>
            <a:ext cx="983393" cy="340022"/>
            <a:chOff x="0" y="0"/>
            <a:chExt cx="2339590" cy="429260"/>
          </a:xfrm>
          <a:solidFill>
            <a:schemeClr val="accent4">
              <a:lumMod val="50000"/>
            </a:schemeClr>
          </a:solidFill>
        </p:grpSpPr>
        <p:sp>
          <p:nvSpPr>
            <p:cNvPr id="63" name="Freeform 17">
              <a:extLst>
                <a:ext uri="{FF2B5EF4-FFF2-40B4-BE49-F238E27FC236}">
                  <a16:creationId xmlns:a16="http://schemas.microsoft.com/office/drawing/2014/main" id="{0E3A86E3-D7FC-C447-9601-875766774D2F}"/>
                </a:ext>
              </a:extLst>
            </p:cNvPr>
            <p:cNvSpPr/>
            <p:nvPr/>
          </p:nvSpPr>
          <p:spPr>
            <a:xfrm>
              <a:off x="0" y="-5080"/>
              <a:ext cx="2339590" cy="434340"/>
            </a:xfrm>
            <a:custGeom>
              <a:avLst/>
              <a:gdLst/>
              <a:ahLst/>
              <a:cxnLst/>
              <a:rect l="l" t="t" r="r" b="b"/>
              <a:pathLst>
                <a:path w="2339590" h="434340">
                  <a:moveTo>
                    <a:pt x="2321810" y="187960"/>
                  </a:moveTo>
                  <a:lnTo>
                    <a:pt x="2060190" y="11430"/>
                  </a:lnTo>
                  <a:cubicBezTo>
                    <a:pt x="2042410" y="0"/>
                    <a:pt x="2019550" y="3810"/>
                    <a:pt x="2006850" y="21590"/>
                  </a:cubicBezTo>
                  <a:cubicBezTo>
                    <a:pt x="1995420" y="39370"/>
                    <a:pt x="1999230" y="62230"/>
                    <a:pt x="2017010" y="74930"/>
                  </a:cubicBezTo>
                  <a:lnTo>
                    <a:pt x="2175760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2175760" y="257810"/>
                  </a:lnTo>
                  <a:lnTo>
                    <a:pt x="2017010" y="364490"/>
                  </a:lnTo>
                  <a:cubicBezTo>
                    <a:pt x="1999230" y="375920"/>
                    <a:pt x="1995420" y="400050"/>
                    <a:pt x="2006850" y="417830"/>
                  </a:cubicBezTo>
                  <a:cubicBezTo>
                    <a:pt x="2014470" y="429260"/>
                    <a:pt x="2025900" y="434340"/>
                    <a:pt x="2038600" y="434340"/>
                  </a:cubicBezTo>
                  <a:cubicBezTo>
                    <a:pt x="2046220" y="434340"/>
                    <a:pt x="2053840" y="431800"/>
                    <a:pt x="2060190" y="427990"/>
                  </a:cubicBezTo>
                  <a:lnTo>
                    <a:pt x="2323080" y="251460"/>
                  </a:lnTo>
                  <a:cubicBezTo>
                    <a:pt x="2333240" y="243840"/>
                    <a:pt x="2339590" y="232410"/>
                    <a:pt x="2339590" y="219710"/>
                  </a:cubicBezTo>
                  <a:cubicBezTo>
                    <a:pt x="2339590" y="207010"/>
                    <a:pt x="2333240" y="195580"/>
                    <a:pt x="2321810" y="1879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64" name="Group 16">
            <a:extLst>
              <a:ext uri="{FF2B5EF4-FFF2-40B4-BE49-F238E27FC236}">
                <a16:creationId xmlns:a16="http://schemas.microsoft.com/office/drawing/2014/main" id="{3909D9E7-C1D8-B242-A631-A8BEB989D904}"/>
              </a:ext>
            </a:extLst>
          </p:cNvPr>
          <p:cNvGrpSpPr/>
          <p:nvPr/>
        </p:nvGrpSpPr>
        <p:grpSpPr>
          <a:xfrm rot="10800000">
            <a:off x="6579036" y="5159851"/>
            <a:ext cx="983393" cy="340022"/>
            <a:chOff x="0" y="0"/>
            <a:chExt cx="2339590" cy="429260"/>
          </a:xfrm>
          <a:solidFill>
            <a:schemeClr val="accent4">
              <a:lumMod val="50000"/>
            </a:schemeClr>
          </a:solidFill>
        </p:grpSpPr>
        <p:sp>
          <p:nvSpPr>
            <p:cNvPr id="65" name="Freeform 17">
              <a:extLst>
                <a:ext uri="{FF2B5EF4-FFF2-40B4-BE49-F238E27FC236}">
                  <a16:creationId xmlns:a16="http://schemas.microsoft.com/office/drawing/2014/main" id="{53698ECD-4A06-8945-A8DA-154D835C2C30}"/>
                </a:ext>
              </a:extLst>
            </p:cNvPr>
            <p:cNvSpPr/>
            <p:nvPr/>
          </p:nvSpPr>
          <p:spPr>
            <a:xfrm>
              <a:off x="0" y="-5080"/>
              <a:ext cx="2339590" cy="434340"/>
            </a:xfrm>
            <a:custGeom>
              <a:avLst/>
              <a:gdLst/>
              <a:ahLst/>
              <a:cxnLst/>
              <a:rect l="l" t="t" r="r" b="b"/>
              <a:pathLst>
                <a:path w="2339590" h="434340">
                  <a:moveTo>
                    <a:pt x="2321810" y="187960"/>
                  </a:moveTo>
                  <a:lnTo>
                    <a:pt x="2060190" y="11430"/>
                  </a:lnTo>
                  <a:cubicBezTo>
                    <a:pt x="2042410" y="0"/>
                    <a:pt x="2019550" y="3810"/>
                    <a:pt x="2006850" y="21590"/>
                  </a:cubicBezTo>
                  <a:cubicBezTo>
                    <a:pt x="1995420" y="39370"/>
                    <a:pt x="1999230" y="62230"/>
                    <a:pt x="2017010" y="74930"/>
                  </a:cubicBezTo>
                  <a:lnTo>
                    <a:pt x="2175760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2175760" y="257810"/>
                  </a:lnTo>
                  <a:lnTo>
                    <a:pt x="2017010" y="364490"/>
                  </a:lnTo>
                  <a:cubicBezTo>
                    <a:pt x="1999230" y="375920"/>
                    <a:pt x="1995420" y="400050"/>
                    <a:pt x="2006850" y="417830"/>
                  </a:cubicBezTo>
                  <a:cubicBezTo>
                    <a:pt x="2014470" y="429260"/>
                    <a:pt x="2025900" y="434340"/>
                    <a:pt x="2038600" y="434340"/>
                  </a:cubicBezTo>
                  <a:cubicBezTo>
                    <a:pt x="2046220" y="434340"/>
                    <a:pt x="2053840" y="431800"/>
                    <a:pt x="2060190" y="427990"/>
                  </a:cubicBezTo>
                  <a:lnTo>
                    <a:pt x="2323080" y="251460"/>
                  </a:lnTo>
                  <a:cubicBezTo>
                    <a:pt x="2333240" y="243840"/>
                    <a:pt x="2339590" y="232410"/>
                    <a:pt x="2339590" y="219710"/>
                  </a:cubicBezTo>
                  <a:cubicBezTo>
                    <a:pt x="2339590" y="207010"/>
                    <a:pt x="2333240" y="195580"/>
                    <a:pt x="2321810" y="1879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68" name="Freeform 53">
            <a:extLst>
              <a:ext uri="{FF2B5EF4-FFF2-40B4-BE49-F238E27FC236}">
                <a16:creationId xmlns:a16="http://schemas.microsoft.com/office/drawing/2014/main" id="{C89DAC61-FB5E-B44E-B9F9-B77EC9E21D48}"/>
              </a:ext>
            </a:extLst>
          </p:cNvPr>
          <p:cNvSpPr/>
          <p:nvPr/>
        </p:nvSpPr>
        <p:spPr>
          <a:xfrm>
            <a:off x="1105766" y="4522907"/>
            <a:ext cx="5406578" cy="1878378"/>
          </a:xfrm>
          <a:custGeom>
            <a:avLst/>
            <a:gdLst/>
            <a:ahLst/>
            <a:cxnLst/>
            <a:rect l="l" t="t" r="r" b="b"/>
            <a:pathLst>
              <a:path w="1323748" h="395097">
                <a:moveTo>
                  <a:pt x="0" y="0"/>
                </a:moveTo>
                <a:lnTo>
                  <a:pt x="1323748" y="0"/>
                </a:lnTo>
                <a:lnTo>
                  <a:pt x="1323748" y="395097"/>
                </a:lnTo>
                <a:lnTo>
                  <a:pt x="0" y="395097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 algn="ctr"/>
            <a:r>
              <a:rPr lang="en-VN" sz="3200" dirty="0">
                <a:latin typeface="UVN Chim Bien Nang" panose="0209080305050A020404" pitchFamily="18" charset="0"/>
              </a:rPr>
              <a:t>04. Việc chuyển qua lại các trường từ vựng để làm cho bài viết có nhiều cảm xúc và ấn tượng hơn.</a:t>
            </a:r>
          </a:p>
          <a:p>
            <a:pPr algn="ctr"/>
            <a:endParaRPr lang="en-VN" sz="3200" dirty="0">
              <a:latin typeface="UVN Chim Bien Nang" panose="0209080305050A020404" pitchFamily="18" charset="0"/>
            </a:endParaRPr>
          </a:p>
        </p:txBody>
      </p:sp>
      <p:pic>
        <p:nvPicPr>
          <p:cNvPr id="69" name="Picture 2">
            <a:extLst>
              <a:ext uri="{FF2B5EF4-FFF2-40B4-BE49-F238E27FC236}">
                <a16:creationId xmlns:a16="http://schemas.microsoft.com/office/drawing/2014/main" id="{6B88FE2D-89AC-C74A-A08C-643090CAE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1575" y="93505"/>
            <a:ext cx="1861566" cy="138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5" grpId="0" animBg="1"/>
      <p:bldP spid="46" grpId="0"/>
      <p:bldP spid="57" grpId="0"/>
      <p:bldP spid="61" grpId="0"/>
      <p:bldP spid="6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>
            <a:extLst>
              <a:ext uri="{FF2B5EF4-FFF2-40B4-BE49-F238E27FC236}">
                <a16:creationId xmlns:a16="http://schemas.microsoft.com/office/drawing/2014/main" id="{5231BB4B-3C24-6B95-ECE1-EB460F7B9C13}"/>
              </a:ext>
            </a:extLst>
          </p:cNvPr>
          <p:cNvSpPr/>
          <p:nvPr/>
        </p:nvSpPr>
        <p:spPr>
          <a:xfrm>
            <a:off x="152400" y="0"/>
            <a:ext cx="17631430" cy="9688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spc="600">
                <a:solidFill>
                  <a:srgbClr val="C00000"/>
                </a:solidFill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Tìm một từ khái quát nghĩa của đồ vật trong hình</a:t>
            </a:r>
            <a:endParaRPr lang="en-VN" sz="4400" b="1" spc="600" dirty="0">
              <a:solidFill>
                <a:srgbClr val="C00000"/>
              </a:solidFill>
              <a:latin typeface="UVN Chim Bien Nang" panose="0209080305050A020404" pitchFamily="18" charset="0"/>
              <a:cs typeface="#9Slide03 Arima Madurai Bold" panose="00000800000000000000" pitchFamily="2" charset="0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7002D25B-A516-B1F1-C96F-6B8A2E7D48B0}"/>
              </a:ext>
            </a:extLst>
          </p:cNvPr>
          <p:cNvGrpSpPr/>
          <p:nvPr/>
        </p:nvGrpSpPr>
        <p:grpSpPr>
          <a:xfrm>
            <a:off x="152400" y="1755436"/>
            <a:ext cx="17711092" cy="7279034"/>
            <a:chOff x="152400" y="1755436"/>
            <a:chExt cx="17711092" cy="7279034"/>
          </a:xfrm>
        </p:grpSpPr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211854AA-F997-D506-F80E-48B15C97E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" y="1755436"/>
              <a:ext cx="4042880" cy="3207937"/>
            </a:xfrm>
            <a:prstGeom prst="rect">
              <a:avLst/>
            </a:prstGeom>
          </p:spPr>
        </p:pic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600F4EEF-2641-93B0-F350-A3B434E20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" y="5133030"/>
              <a:ext cx="4715759" cy="3901440"/>
            </a:xfrm>
            <a:prstGeom prst="rect">
              <a:avLst/>
            </a:prstGeom>
          </p:spPr>
        </p:pic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183C7D14-73CD-3826-1066-CA9B1EA34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4000" y="2781300"/>
              <a:ext cx="6892122" cy="4761352"/>
            </a:xfrm>
            <a:prstGeom prst="rect">
              <a:avLst/>
            </a:prstGeom>
          </p:spPr>
        </p:pic>
        <p:pic>
          <p:nvPicPr>
            <p:cNvPr id="24" name="Hình ảnh 23">
              <a:extLst>
                <a:ext uri="{FF2B5EF4-FFF2-40B4-BE49-F238E27FC236}">
                  <a16:creationId xmlns:a16="http://schemas.microsoft.com/office/drawing/2014/main" id="{FE09B61C-8393-C6A0-2796-DB4E052C7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04933" y="2553750"/>
              <a:ext cx="5158559" cy="5158559"/>
            </a:xfrm>
            <a:prstGeom prst="rect">
              <a:avLst/>
            </a:prstGeom>
          </p:spPr>
        </p:pic>
      </p:grpSp>
      <p:sp>
        <p:nvSpPr>
          <p:cNvPr id="25" name="Rectangle 1">
            <a:extLst>
              <a:ext uri="{FF2B5EF4-FFF2-40B4-BE49-F238E27FC236}">
                <a16:creationId xmlns:a16="http://schemas.microsoft.com/office/drawing/2014/main" id="{7F1606C9-22E8-0DC9-5F47-7A16DE0EC726}"/>
              </a:ext>
            </a:extLst>
          </p:cNvPr>
          <p:cNvSpPr/>
          <p:nvPr/>
        </p:nvSpPr>
        <p:spPr>
          <a:xfrm>
            <a:off x="7482327" y="9034470"/>
            <a:ext cx="3323346" cy="9688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spc="600">
                <a:solidFill>
                  <a:srgbClr val="C00000"/>
                </a:solidFill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vật đựng</a:t>
            </a:r>
            <a:endParaRPr lang="en-VN" sz="4400" b="1" spc="600" dirty="0">
              <a:solidFill>
                <a:srgbClr val="C00000"/>
              </a:solidFill>
              <a:latin typeface="UVN Chim Bien Nang" panose="0209080305050A0204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9939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BC561D6C-27AF-E736-54FF-B3272DBB5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90600"/>
            <a:ext cx="6042702" cy="8305800"/>
          </a:xfrm>
          <a:prstGeom prst="rect">
            <a:avLst/>
          </a:prstGeom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5231BB4B-3C24-6B95-ECE1-EB460F7B9C13}"/>
              </a:ext>
            </a:extLst>
          </p:cNvPr>
          <p:cNvSpPr/>
          <p:nvPr/>
        </p:nvSpPr>
        <p:spPr>
          <a:xfrm>
            <a:off x="328285" y="21745"/>
            <a:ext cx="17631430" cy="9688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spc="600">
                <a:solidFill>
                  <a:srgbClr val="C00000"/>
                </a:solidFill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Tìm một từ khái quát nghĩa của đồ vật trong hình</a:t>
            </a:r>
            <a:endParaRPr lang="en-VN" sz="4400" b="1" spc="600" dirty="0">
              <a:solidFill>
                <a:srgbClr val="C00000"/>
              </a:solidFill>
              <a:latin typeface="UVN Chim Bien Nang" panose="0209080305050A0204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6ED688E-C495-DA69-9ED3-02F0F70DDC59}"/>
              </a:ext>
            </a:extLst>
          </p:cNvPr>
          <p:cNvSpPr/>
          <p:nvPr/>
        </p:nvSpPr>
        <p:spPr>
          <a:xfrm>
            <a:off x="10222091" y="4659072"/>
            <a:ext cx="5872120" cy="9688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spc="600">
                <a:solidFill>
                  <a:srgbClr val="C00000"/>
                </a:solidFill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Đồ dùng học tập</a:t>
            </a:r>
            <a:endParaRPr lang="en-VN" sz="4400" b="1" spc="600" dirty="0">
              <a:solidFill>
                <a:srgbClr val="C00000"/>
              </a:solidFill>
              <a:latin typeface="UVN Chim Bien Nang" panose="0209080305050A0204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634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32C6C66-7795-F8DF-5C27-E7F9E9D52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723" y="2019300"/>
            <a:ext cx="7665277" cy="7624612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2B354419-CDA1-0081-1FD5-10E822C0B568}"/>
              </a:ext>
            </a:extLst>
          </p:cNvPr>
          <p:cNvSpPr/>
          <p:nvPr/>
        </p:nvSpPr>
        <p:spPr>
          <a:xfrm>
            <a:off x="328285" y="21745"/>
            <a:ext cx="17631430" cy="9688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spc="600">
                <a:solidFill>
                  <a:srgbClr val="C00000"/>
                </a:solidFill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Tìm một từ khái quát nghĩa của đồ vật trong hình</a:t>
            </a:r>
            <a:endParaRPr lang="en-VN" sz="4400" b="1" spc="600" dirty="0">
              <a:solidFill>
                <a:srgbClr val="C00000"/>
              </a:solidFill>
              <a:latin typeface="UVN Chim Bien Nang" panose="0209080305050A0204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455F679-0C6D-DE32-62BE-D0CF9B515D06}"/>
              </a:ext>
            </a:extLst>
          </p:cNvPr>
          <p:cNvSpPr/>
          <p:nvPr/>
        </p:nvSpPr>
        <p:spPr>
          <a:xfrm>
            <a:off x="10210800" y="5347178"/>
            <a:ext cx="6838732" cy="9688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spc="600">
                <a:solidFill>
                  <a:srgbClr val="C00000"/>
                </a:solidFill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Trạng thái cảm xúc</a:t>
            </a:r>
            <a:endParaRPr lang="en-VN" sz="4400" b="1" spc="600" dirty="0">
              <a:solidFill>
                <a:srgbClr val="C00000"/>
              </a:solidFill>
              <a:latin typeface="UVN Chim Bien Nang" panose="0209080305050A0204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62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212FD2CA-EB21-DAF4-2E3F-20538E98A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095172"/>
            <a:ext cx="9065524" cy="8839200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621F64C7-A211-5B78-06DD-DF66894F1AA2}"/>
              </a:ext>
            </a:extLst>
          </p:cNvPr>
          <p:cNvSpPr/>
          <p:nvPr/>
        </p:nvSpPr>
        <p:spPr>
          <a:xfrm>
            <a:off x="328285" y="21745"/>
            <a:ext cx="17631430" cy="9688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spc="600">
                <a:solidFill>
                  <a:srgbClr val="C00000"/>
                </a:solidFill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Tìm một từ khái quát nghĩa của đồ vật trong hình</a:t>
            </a:r>
            <a:endParaRPr lang="en-VN" sz="4400" b="1" spc="600" dirty="0">
              <a:solidFill>
                <a:srgbClr val="C00000"/>
              </a:solidFill>
              <a:latin typeface="UVN Chim Bien Nang" panose="0209080305050A0204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83DE6605-9209-6E5B-216B-063D8C4FB022}"/>
              </a:ext>
            </a:extLst>
          </p:cNvPr>
          <p:cNvSpPr/>
          <p:nvPr/>
        </p:nvSpPr>
        <p:spPr>
          <a:xfrm>
            <a:off x="12649200" y="5143500"/>
            <a:ext cx="3183885" cy="9688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spc="600">
                <a:solidFill>
                  <a:srgbClr val="C00000"/>
                </a:solidFill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Thể thao</a:t>
            </a:r>
            <a:endParaRPr lang="en-VN" sz="4400" b="1" spc="600" dirty="0">
              <a:solidFill>
                <a:srgbClr val="C00000"/>
              </a:solidFill>
              <a:latin typeface="UVN Chim Bien Nang" panose="0209080305050A0204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05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>
            <a:extLst>
              <a:ext uri="{FF2B5EF4-FFF2-40B4-BE49-F238E27FC236}">
                <a16:creationId xmlns:a16="http://schemas.microsoft.com/office/drawing/2014/main" id="{5231BB4B-3C24-6B95-ECE1-EB460F7B9C13}"/>
              </a:ext>
            </a:extLst>
          </p:cNvPr>
          <p:cNvSpPr/>
          <p:nvPr/>
        </p:nvSpPr>
        <p:spPr>
          <a:xfrm>
            <a:off x="328285" y="21745"/>
            <a:ext cx="17631430" cy="9688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spc="600">
                <a:solidFill>
                  <a:srgbClr val="C00000"/>
                </a:solidFill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Tìm một từ khái quát nghĩa của đồ vật trong hình</a:t>
            </a:r>
            <a:endParaRPr lang="en-VN" sz="4400" b="1" spc="600" dirty="0">
              <a:solidFill>
                <a:srgbClr val="C00000"/>
              </a:solidFill>
              <a:latin typeface="UVN Chim Bien Nang" panose="0209080305050A020404" pitchFamily="18" charset="0"/>
              <a:cs typeface="#9Slide03 Arima Madurai Bold" panose="00000800000000000000" pitchFamily="2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71E409A-BEA7-D700-51D7-3FA7B8027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006002"/>
            <a:ext cx="8991600" cy="8823308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90C7591E-7878-C688-FD98-6E94A7FC35D7}"/>
              </a:ext>
            </a:extLst>
          </p:cNvPr>
          <p:cNvSpPr/>
          <p:nvPr/>
        </p:nvSpPr>
        <p:spPr>
          <a:xfrm>
            <a:off x="12146415" y="4425397"/>
            <a:ext cx="4705134" cy="19845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spc="600">
                <a:solidFill>
                  <a:srgbClr val="C00000"/>
                </a:solidFill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Phương tiện </a:t>
            </a:r>
          </a:p>
          <a:p>
            <a:pPr algn="ctr">
              <a:lnSpc>
                <a:spcPct val="150000"/>
              </a:lnSpc>
            </a:pPr>
            <a:r>
              <a:rPr lang="en-US" sz="4400" b="1" spc="600">
                <a:solidFill>
                  <a:srgbClr val="C00000"/>
                </a:solidFill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giao thông</a:t>
            </a:r>
            <a:endParaRPr lang="en-VN" sz="4400" b="1" spc="600" dirty="0">
              <a:solidFill>
                <a:srgbClr val="C00000"/>
              </a:solidFill>
              <a:latin typeface="UVN Chim Bien Nang" panose="0209080305050A0204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6824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B9B358F-A385-3FDB-87E9-5529EE406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491" y="482601"/>
            <a:ext cx="5126770" cy="435775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5420" y="0"/>
            <a:ext cx="137160" cy="10287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AE7B1BC3-C99D-5687-2335-D86CA8DF86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06321" y="482601"/>
            <a:ext cx="3780352" cy="435775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4920"/>
            <a:ext cx="9189720" cy="1371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98280" y="5074920"/>
            <a:ext cx="9189720" cy="1371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1EDDFDB3-51CB-4DB9-AB52-193EDEE97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921" y="5446644"/>
            <a:ext cx="6419906" cy="414084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E516043E-B82B-AA2B-048A-E17D04F7DE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CF2CF"/>
              </a:clrFrom>
              <a:clrTo>
                <a:srgbClr val="FCF2C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67852" y="5446644"/>
            <a:ext cx="4857289" cy="4140840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5EC501DD-577A-75EC-D0A9-0B7B94F1BE74}"/>
              </a:ext>
            </a:extLst>
          </p:cNvPr>
          <p:cNvSpPr/>
          <p:nvPr/>
        </p:nvSpPr>
        <p:spPr>
          <a:xfrm>
            <a:off x="5910442" y="4491821"/>
            <a:ext cx="6513322" cy="968855"/>
          </a:xfrm>
          <a:custGeom>
            <a:avLst/>
            <a:gdLst>
              <a:gd name="connsiteX0" fmla="*/ 0 w 6513322"/>
              <a:gd name="connsiteY0" fmla="*/ 0 h 968855"/>
              <a:gd name="connsiteX1" fmla="*/ 396721 w 6513322"/>
              <a:gd name="connsiteY1" fmla="*/ 0 h 968855"/>
              <a:gd name="connsiteX2" fmla="*/ 793441 w 6513322"/>
              <a:gd name="connsiteY2" fmla="*/ 0 h 968855"/>
              <a:gd name="connsiteX3" fmla="*/ 1450694 w 6513322"/>
              <a:gd name="connsiteY3" fmla="*/ 0 h 968855"/>
              <a:gd name="connsiteX4" fmla="*/ 2173081 w 6513322"/>
              <a:gd name="connsiteY4" fmla="*/ 0 h 968855"/>
              <a:gd name="connsiteX5" fmla="*/ 2700068 w 6513322"/>
              <a:gd name="connsiteY5" fmla="*/ 0 h 968855"/>
              <a:gd name="connsiteX6" fmla="*/ 3292188 w 6513322"/>
              <a:gd name="connsiteY6" fmla="*/ 0 h 968855"/>
              <a:gd name="connsiteX7" fmla="*/ 3819175 w 6513322"/>
              <a:gd name="connsiteY7" fmla="*/ 0 h 968855"/>
              <a:gd name="connsiteX8" fmla="*/ 4411295 w 6513322"/>
              <a:gd name="connsiteY8" fmla="*/ 0 h 968855"/>
              <a:gd name="connsiteX9" fmla="*/ 5003416 w 6513322"/>
              <a:gd name="connsiteY9" fmla="*/ 0 h 968855"/>
              <a:gd name="connsiteX10" fmla="*/ 5595536 w 6513322"/>
              <a:gd name="connsiteY10" fmla="*/ 0 h 968855"/>
              <a:gd name="connsiteX11" fmla="*/ 6513322 w 6513322"/>
              <a:gd name="connsiteY11" fmla="*/ 0 h 968855"/>
              <a:gd name="connsiteX12" fmla="*/ 6513322 w 6513322"/>
              <a:gd name="connsiteY12" fmla="*/ 465050 h 968855"/>
              <a:gd name="connsiteX13" fmla="*/ 6513322 w 6513322"/>
              <a:gd name="connsiteY13" fmla="*/ 968855 h 968855"/>
              <a:gd name="connsiteX14" fmla="*/ 6116601 w 6513322"/>
              <a:gd name="connsiteY14" fmla="*/ 968855 h 968855"/>
              <a:gd name="connsiteX15" fmla="*/ 5589615 w 6513322"/>
              <a:gd name="connsiteY15" fmla="*/ 968855 h 968855"/>
              <a:gd name="connsiteX16" fmla="*/ 5062628 w 6513322"/>
              <a:gd name="connsiteY16" fmla="*/ 968855 h 968855"/>
              <a:gd name="connsiteX17" fmla="*/ 4535641 w 6513322"/>
              <a:gd name="connsiteY17" fmla="*/ 968855 h 968855"/>
              <a:gd name="connsiteX18" fmla="*/ 4073787 w 6513322"/>
              <a:gd name="connsiteY18" fmla="*/ 968855 h 968855"/>
              <a:gd name="connsiteX19" fmla="*/ 3416533 w 6513322"/>
              <a:gd name="connsiteY19" fmla="*/ 968855 h 968855"/>
              <a:gd name="connsiteX20" fmla="*/ 2694147 w 6513322"/>
              <a:gd name="connsiteY20" fmla="*/ 968855 h 968855"/>
              <a:gd name="connsiteX21" fmla="*/ 2167160 w 6513322"/>
              <a:gd name="connsiteY21" fmla="*/ 968855 h 968855"/>
              <a:gd name="connsiteX22" fmla="*/ 1770439 w 6513322"/>
              <a:gd name="connsiteY22" fmla="*/ 968855 h 968855"/>
              <a:gd name="connsiteX23" fmla="*/ 1308586 w 6513322"/>
              <a:gd name="connsiteY23" fmla="*/ 968855 h 968855"/>
              <a:gd name="connsiteX24" fmla="*/ 846732 w 6513322"/>
              <a:gd name="connsiteY24" fmla="*/ 968855 h 968855"/>
              <a:gd name="connsiteX25" fmla="*/ 0 w 6513322"/>
              <a:gd name="connsiteY25" fmla="*/ 968855 h 968855"/>
              <a:gd name="connsiteX26" fmla="*/ 0 w 6513322"/>
              <a:gd name="connsiteY26" fmla="*/ 474739 h 968855"/>
              <a:gd name="connsiteX27" fmla="*/ 0 w 6513322"/>
              <a:gd name="connsiteY27" fmla="*/ 0 h 968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513322" h="968855" fill="none" extrusionOk="0">
                <a:moveTo>
                  <a:pt x="0" y="0"/>
                </a:moveTo>
                <a:cubicBezTo>
                  <a:pt x="88950" y="-44066"/>
                  <a:pt x="298855" y="20796"/>
                  <a:pt x="396721" y="0"/>
                </a:cubicBezTo>
                <a:cubicBezTo>
                  <a:pt x="494587" y="-20796"/>
                  <a:pt x="694787" y="2733"/>
                  <a:pt x="793441" y="0"/>
                </a:cubicBezTo>
                <a:cubicBezTo>
                  <a:pt x="892095" y="-2733"/>
                  <a:pt x="1149740" y="49468"/>
                  <a:pt x="1450694" y="0"/>
                </a:cubicBezTo>
                <a:cubicBezTo>
                  <a:pt x="1751648" y="-49468"/>
                  <a:pt x="1987169" y="10738"/>
                  <a:pt x="2173081" y="0"/>
                </a:cubicBezTo>
                <a:cubicBezTo>
                  <a:pt x="2358993" y="-10738"/>
                  <a:pt x="2499194" y="4974"/>
                  <a:pt x="2700068" y="0"/>
                </a:cubicBezTo>
                <a:cubicBezTo>
                  <a:pt x="2900942" y="-4974"/>
                  <a:pt x="3051331" y="874"/>
                  <a:pt x="3292188" y="0"/>
                </a:cubicBezTo>
                <a:cubicBezTo>
                  <a:pt x="3533045" y="-874"/>
                  <a:pt x="3637301" y="55241"/>
                  <a:pt x="3819175" y="0"/>
                </a:cubicBezTo>
                <a:cubicBezTo>
                  <a:pt x="4001049" y="-55241"/>
                  <a:pt x="4192548" y="34057"/>
                  <a:pt x="4411295" y="0"/>
                </a:cubicBezTo>
                <a:cubicBezTo>
                  <a:pt x="4630042" y="-34057"/>
                  <a:pt x="4710210" y="29841"/>
                  <a:pt x="5003416" y="0"/>
                </a:cubicBezTo>
                <a:cubicBezTo>
                  <a:pt x="5296622" y="-29841"/>
                  <a:pt x="5449599" y="70638"/>
                  <a:pt x="5595536" y="0"/>
                </a:cubicBezTo>
                <a:cubicBezTo>
                  <a:pt x="5741473" y="-70638"/>
                  <a:pt x="6272850" y="47260"/>
                  <a:pt x="6513322" y="0"/>
                </a:cubicBezTo>
                <a:cubicBezTo>
                  <a:pt x="6565684" y="137771"/>
                  <a:pt x="6473000" y="251856"/>
                  <a:pt x="6513322" y="465050"/>
                </a:cubicBezTo>
                <a:cubicBezTo>
                  <a:pt x="6553644" y="678244"/>
                  <a:pt x="6496933" y="819935"/>
                  <a:pt x="6513322" y="968855"/>
                </a:cubicBezTo>
                <a:cubicBezTo>
                  <a:pt x="6428752" y="1010244"/>
                  <a:pt x="6271635" y="930963"/>
                  <a:pt x="6116601" y="968855"/>
                </a:cubicBezTo>
                <a:cubicBezTo>
                  <a:pt x="5961567" y="1006747"/>
                  <a:pt x="5700062" y="933231"/>
                  <a:pt x="5589615" y="968855"/>
                </a:cubicBezTo>
                <a:cubicBezTo>
                  <a:pt x="5479168" y="1004479"/>
                  <a:pt x="5265681" y="914179"/>
                  <a:pt x="5062628" y="968855"/>
                </a:cubicBezTo>
                <a:cubicBezTo>
                  <a:pt x="4859575" y="1023531"/>
                  <a:pt x="4763627" y="950422"/>
                  <a:pt x="4535641" y="968855"/>
                </a:cubicBezTo>
                <a:cubicBezTo>
                  <a:pt x="4307655" y="987288"/>
                  <a:pt x="4256897" y="918278"/>
                  <a:pt x="4073787" y="968855"/>
                </a:cubicBezTo>
                <a:cubicBezTo>
                  <a:pt x="3890677" y="1019432"/>
                  <a:pt x="3573299" y="965571"/>
                  <a:pt x="3416533" y="968855"/>
                </a:cubicBezTo>
                <a:cubicBezTo>
                  <a:pt x="3259767" y="972139"/>
                  <a:pt x="2886215" y="950363"/>
                  <a:pt x="2694147" y="968855"/>
                </a:cubicBezTo>
                <a:cubicBezTo>
                  <a:pt x="2502079" y="987347"/>
                  <a:pt x="2290659" y="931548"/>
                  <a:pt x="2167160" y="968855"/>
                </a:cubicBezTo>
                <a:cubicBezTo>
                  <a:pt x="2043661" y="1006162"/>
                  <a:pt x="1853271" y="953021"/>
                  <a:pt x="1770439" y="968855"/>
                </a:cubicBezTo>
                <a:cubicBezTo>
                  <a:pt x="1687607" y="984689"/>
                  <a:pt x="1495092" y="952742"/>
                  <a:pt x="1308586" y="968855"/>
                </a:cubicBezTo>
                <a:cubicBezTo>
                  <a:pt x="1122080" y="984968"/>
                  <a:pt x="1031315" y="935345"/>
                  <a:pt x="846732" y="968855"/>
                </a:cubicBezTo>
                <a:cubicBezTo>
                  <a:pt x="662149" y="1002365"/>
                  <a:pt x="248804" y="872278"/>
                  <a:pt x="0" y="968855"/>
                </a:cubicBezTo>
                <a:cubicBezTo>
                  <a:pt x="-28475" y="739651"/>
                  <a:pt x="11701" y="638121"/>
                  <a:pt x="0" y="474739"/>
                </a:cubicBezTo>
                <a:cubicBezTo>
                  <a:pt x="-11701" y="311357"/>
                  <a:pt x="44775" y="209395"/>
                  <a:pt x="0" y="0"/>
                </a:cubicBezTo>
                <a:close/>
              </a:path>
              <a:path w="6513322" h="968855" stroke="0" extrusionOk="0">
                <a:moveTo>
                  <a:pt x="0" y="0"/>
                </a:moveTo>
                <a:cubicBezTo>
                  <a:pt x="238702" y="-74648"/>
                  <a:pt x="500462" y="40632"/>
                  <a:pt x="722387" y="0"/>
                </a:cubicBezTo>
                <a:cubicBezTo>
                  <a:pt x="944312" y="-40632"/>
                  <a:pt x="975499" y="36980"/>
                  <a:pt x="1184240" y="0"/>
                </a:cubicBezTo>
                <a:cubicBezTo>
                  <a:pt x="1392981" y="-36980"/>
                  <a:pt x="1500851" y="40720"/>
                  <a:pt x="1580961" y="0"/>
                </a:cubicBezTo>
                <a:cubicBezTo>
                  <a:pt x="1661071" y="-40720"/>
                  <a:pt x="2029060" y="60604"/>
                  <a:pt x="2173081" y="0"/>
                </a:cubicBezTo>
                <a:cubicBezTo>
                  <a:pt x="2317102" y="-60604"/>
                  <a:pt x="2460316" y="23675"/>
                  <a:pt x="2634935" y="0"/>
                </a:cubicBezTo>
                <a:cubicBezTo>
                  <a:pt x="2809554" y="-23675"/>
                  <a:pt x="2994066" y="57043"/>
                  <a:pt x="3161922" y="0"/>
                </a:cubicBezTo>
                <a:cubicBezTo>
                  <a:pt x="3329778" y="-57043"/>
                  <a:pt x="3641626" y="60695"/>
                  <a:pt x="3819175" y="0"/>
                </a:cubicBezTo>
                <a:cubicBezTo>
                  <a:pt x="3996724" y="-60695"/>
                  <a:pt x="4156879" y="6187"/>
                  <a:pt x="4476429" y="0"/>
                </a:cubicBezTo>
                <a:cubicBezTo>
                  <a:pt x="4795979" y="-6187"/>
                  <a:pt x="4685145" y="1602"/>
                  <a:pt x="4873149" y="0"/>
                </a:cubicBezTo>
                <a:cubicBezTo>
                  <a:pt x="5061153" y="-1602"/>
                  <a:pt x="5152968" y="54473"/>
                  <a:pt x="5335003" y="0"/>
                </a:cubicBezTo>
                <a:cubicBezTo>
                  <a:pt x="5517038" y="-54473"/>
                  <a:pt x="5812529" y="18898"/>
                  <a:pt x="5992256" y="0"/>
                </a:cubicBezTo>
                <a:cubicBezTo>
                  <a:pt x="6171983" y="-18898"/>
                  <a:pt x="6369540" y="4365"/>
                  <a:pt x="6513322" y="0"/>
                </a:cubicBezTo>
                <a:cubicBezTo>
                  <a:pt x="6557211" y="232757"/>
                  <a:pt x="6469845" y="383195"/>
                  <a:pt x="6513322" y="503805"/>
                </a:cubicBezTo>
                <a:cubicBezTo>
                  <a:pt x="6556799" y="624415"/>
                  <a:pt x="6511784" y="817563"/>
                  <a:pt x="6513322" y="968855"/>
                </a:cubicBezTo>
                <a:cubicBezTo>
                  <a:pt x="6407902" y="986059"/>
                  <a:pt x="6227571" y="925703"/>
                  <a:pt x="6116601" y="968855"/>
                </a:cubicBezTo>
                <a:cubicBezTo>
                  <a:pt x="6005631" y="1012007"/>
                  <a:pt x="5670308" y="892002"/>
                  <a:pt x="5394215" y="968855"/>
                </a:cubicBezTo>
                <a:cubicBezTo>
                  <a:pt x="5118122" y="1045708"/>
                  <a:pt x="5029613" y="935250"/>
                  <a:pt x="4802095" y="968855"/>
                </a:cubicBezTo>
                <a:cubicBezTo>
                  <a:pt x="4574577" y="1002460"/>
                  <a:pt x="4264313" y="891544"/>
                  <a:pt x="4079708" y="968855"/>
                </a:cubicBezTo>
                <a:cubicBezTo>
                  <a:pt x="3895103" y="1046166"/>
                  <a:pt x="3723509" y="912271"/>
                  <a:pt x="3422455" y="968855"/>
                </a:cubicBezTo>
                <a:cubicBezTo>
                  <a:pt x="3121401" y="1025439"/>
                  <a:pt x="2982196" y="904623"/>
                  <a:pt x="2700068" y="968855"/>
                </a:cubicBezTo>
                <a:cubicBezTo>
                  <a:pt x="2417940" y="1033087"/>
                  <a:pt x="2312967" y="918585"/>
                  <a:pt x="2173081" y="968855"/>
                </a:cubicBezTo>
                <a:cubicBezTo>
                  <a:pt x="2033195" y="1019125"/>
                  <a:pt x="1869660" y="960970"/>
                  <a:pt x="1776361" y="968855"/>
                </a:cubicBezTo>
                <a:cubicBezTo>
                  <a:pt x="1683062" y="976740"/>
                  <a:pt x="1404149" y="911209"/>
                  <a:pt x="1119107" y="968855"/>
                </a:cubicBezTo>
                <a:cubicBezTo>
                  <a:pt x="834065" y="1026501"/>
                  <a:pt x="796960" y="948479"/>
                  <a:pt x="592120" y="968855"/>
                </a:cubicBezTo>
                <a:cubicBezTo>
                  <a:pt x="387280" y="989231"/>
                  <a:pt x="266916" y="899071"/>
                  <a:pt x="0" y="968855"/>
                </a:cubicBezTo>
                <a:cubicBezTo>
                  <a:pt x="-55441" y="855860"/>
                  <a:pt x="36609" y="717796"/>
                  <a:pt x="0" y="494116"/>
                </a:cubicBezTo>
                <a:cubicBezTo>
                  <a:pt x="-36609" y="270436"/>
                  <a:pt x="53042" y="2045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853176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spc="600">
                <a:solidFill>
                  <a:srgbClr val="C00000"/>
                </a:solidFill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Hoạt động của tay</a:t>
            </a:r>
            <a:endParaRPr lang="en-VN" sz="4400" b="1" spc="600" dirty="0">
              <a:solidFill>
                <a:srgbClr val="C00000"/>
              </a:solidFill>
              <a:latin typeface="UVN Chim Bien Nang" panose="0209080305050A0204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40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094134-AD17-F846-B5D9-FF56ACB29264}"/>
              </a:ext>
            </a:extLst>
          </p:cNvPr>
          <p:cNvSpPr/>
          <p:nvPr/>
        </p:nvSpPr>
        <p:spPr>
          <a:xfrm>
            <a:off x="682757" y="222352"/>
            <a:ext cx="10357323" cy="9688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400" b="1" spc="600">
                <a:solidFill>
                  <a:srgbClr val="C00000"/>
                </a:solidFill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	</a:t>
            </a:r>
            <a:r>
              <a:rPr lang="en-US" sz="4400" b="1" spc="600">
                <a:solidFill>
                  <a:srgbClr val="C00000"/>
                </a:solidFill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I.</a:t>
            </a:r>
            <a:r>
              <a:rPr lang="en-VN" sz="4400" b="1" spc="600">
                <a:solidFill>
                  <a:srgbClr val="C00000"/>
                </a:solidFill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 TRƯỜNG TỪ VỰNG LÀ GÌ ?</a:t>
            </a:r>
            <a:endParaRPr lang="en-VN" sz="4400" b="1" spc="600" dirty="0">
              <a:solidFill>
                <a:srgbClr val="C00000"/>
              </a:solidFill>
              <a:latin typeface="UVN Chim Bien Nang" panose="0209080305050A0204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1746B957-294D-A475-30F0-CA6718A47949}"/>
              </a:ext>
            </a:extLst>
          </p:cNvPr>
          <p:cNvSpPr/>
          <p:nvPr/>
        </p:nvSpPr>
        <p:spPr>
          <a:xfrm>
            <a:off x="1371600" y="1533720"/>
            <a:ext cx="6636753" cy="9688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spc="600">
                <a:solidFill>
                  <a:srgbClr val="0070C0"/>
                </a:solidFill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* Ngữ liệu: SGK/21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A25B8CFF-6069-194E-D84F-9015E48666AC}"/>
              </a:ext>
            </a:extLst>
          </p:cNvPr>
          <p:cNvSpPr txBox="1"/>
          <p:nvPr/>
        </p:nvSpPr>
        <p:spPr>
          <a:xfrm>
            <a:off x="800100" y="2714820"/>
            <a:ext cx="15659100" cy="3000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400" i="1"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M</a:t>
            </a:r>
            <a:r>
              <a:rPr lang="en-VN" sz="4400" i="1" dirty="0"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ặt, mắt, da, gò má, đùi, đầu, cánh tay, miệng </a:t>
            </a:r>
            <a:r>
              <a:rPr lang="en-VN" sz="4400" dirty="0"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đều </a:t>
            </a:r>
            <a:r>
              <a:rPr lang="en-VN" sz="4400" u="sng">
                <a:solidFill>
                  <a:srgbClr val="00B050"/>
                </a:solidFill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chỉ chung</a:t>
            </a:r>
            <a:r>
              <a:rPr lang="en-US" sz="4400" u="sng" dirty="0">
                <a:solidFill>
                  <a:srgbClr val="00B050"/>
                </a:solidFill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 </a:t>
            </a:r>
            <a:r>
              <a:rPr lang="en-VN" sz="4400"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về </a:t>
            </a:r>
            <a:r>
              <a:rPr lang="en-VN" sz="4400" u="sng" dirty="0">
                <a:solidFill>
                  <a:srgbClr val="00B050"/>
                </a:solidFill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bộ phận của cơ thể con </a:t>
            </a:r>
            <a:r>
              <a:rPr lang="en-VN" sz="4400" u="sng">
                <a:solidFill>
                  <a:srgbClr val="00B050"/>
                </a:solidFill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VN" sz="4400"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.</a:t>
            </a:r>
            <a:endParaRPr lang="en-US" sz="4400">
              <a:latin typeface="UVN Chim Bien Nang" panose="0209080305050A020404" pitchFamily="18" charset="0"/>
              <a:cs typeface="#9Slide03 Arima Madurai Bold" panose="000008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4400">
                <a:solidFill>
                  <a:srgbClr val="C00000"/>
                </a:solidFill>
                <a:latin typeface="UVN Chim Bien Nang" panose="0209080305050A020404" pitchFamily="18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 Tập hợp những từ có nét chung về nghĩa</a:t>
            </a:r>
            <a:endParaRPr lang="en-VN" sz="4400" dirty="0">
              <a:solidFill>
                <a:srgbClr val="C00000"/>
              </a:solidFill>
              <a:latin typeface="UVN Chim Bien Nang" panose="0209080305050A0204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4E094365-BD8F-BEDF-5186-BF4D3B8527A8}"/>
              </a:ext>
            </a:extLst>
          </p:cNvPr>
          <p:cNvSpPr/>
          <p:nvPr/>
        </p:nvSpPr>
        <p:spPr>
          <a:xfrm>
            <a:off x="1347281" y="5927245"/>
            <a:ext cx="6308137" cy="9688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spc="600">
                <a:solidFill>
                  <a:srgbClr val="0070C0"/>
                </a:solidFill>
                <a:latin typeface="UVN Chim Bien Nang" panose="0209080305050A020404" pitchFamily="18" charset="0"/>
                <a:cs typeface="#9Slide03 Arima Madurai Bold" panose="00000800000000000000" pitchFamily="2" charset="0"/>
              </a:rPr>
              <a:t>* Ghi nhớ: SGK/21</a:t>
            </a:r>
          </a:p>
        </p:txBody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id="{E98DA69C-3CF2-C54B-7F4B-061A50DE2163}"/>
              </a:ext>
            </a:extLst>
          </p:cNvPr>
          <p:cNvGrpSpPr/>
          <p:nvPr/>
        </p:nvGrpSpPr>
        <p:grpSpPr>
          <a:xfrm>
            <a:off x="0" y="8695994"/>
            <a:ext cx="18288000" cy="3507346"/>
            <a:chOff x="0" y="0"/>
            <a:chExt cx="6350000" cy="1217828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7D8172DE-648E-C810-1D33-F83A6BA362CD}"/>
                </a:ext>
              </a:extLst>
            </p:cNvPr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73C4D4">
                <a:alpha val="80000"/>
              </a:srgbClr>
            </a:solidFill>
          </p:spPr>
        </p:sp>
      </p:grpSp>
      <p:pic>
        <p:nvPicPr>
          <p:cNvPr id="23" name="Picture 5">
            <a:extLst>
              <a:ext uri="{FF2B5EF4-FFF2-40B4-BE49-F238E27FC236}">
                <a16:creationId xmlns:a16="http://schemas.microsoft.com/office/drawing/2014/main" id="{2B955072-A0B5-2D57-E1CE-AFFF14638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1221"/>
          <a:stretch>
            <a:fillRect/>
          </a:stretch>
        </p:blipFill>
        <p:spPr>
          <a:xfrm rot="-6640818">
            <a:off x="15585460" y="277223"/>
            <a:ext cx="4201873" cy="2553695"/>
          </a:xfrm>
          <a:prstGeom prst="rect">
            <a:avLst/>
          </a:prstGeom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B9EE62A7-DDCC-A44C-7BFB-0BC17A3FC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29845">
            <a:off x="505428" y="7676060"/>
            <a:ext cx="2914096" cy="2039867"/>
          </a:xfrm>
          <a:prstGeom prst="rect">
            <a:avLst/>
          </a:prstGeom>
        </p:spPr>
      </p:pic>
      <p:pic>
        <p:nvPicPr>
          <p:cNvPr id="27" name="Picture 9">
            <a:extLst>
              <a:ext uri="{FF2B5EF4-FFF2-40B4-BE49-F238E27FC236}">
                <a16:creationId xmlns:a16="http://schemas.microsoft.com/office/drawing/2014/main" id="{E89312DF-588C-EDEE-1A3F-CA1D8BC0D2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958">
            <a:off x="15417668" y="5737366"/>
            <a:ext cx="2579474" cy="5048792"/>
          </a:xfrm>
          <a:prstGeom prst="rect">
            <a:avLst/>
          </a:prstGeom>
        </p:spPr>
      </p:pic>
      <p:pic>
        <p:nvPicPr>
          <p:cNvPr id="30" name="Picture 12">
            <a:extLst>
              <a:ext uri="{FF2B5EF4-FFF2-40B4-BE49-F238E27FC236}">
                <a16:creationId xmlns:a16="http://schemas.microsoft.com/office/drawing/2014/main" id="{9D1AC16E-33C6-464A-8D2B-B0641058E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173200" y="7073963"/>
            <a:ext cx="613671" cy="692436"/>
          </a:xfrm>
          <a:prstGeom prst="rect">
            <a:avLst/>
          </a:prstGeom>
        </p:spPr>
      </p:pic>
      <p:grpSp>
        <p:nvGrpSpPr>
          <p:cNvPr id="32" name="Nhóm 31">
            <a:extLst>
              <a:ext uri="{FF2B5EF4-FFF2-40B4-BE49-F238E27FC236}">
                <a16:creationId xmlns:a16="http://schemas.microsoft.com/office/drawing/2014/main" id="{1CC48BB5-15BD-81EF-E6FF-CA011CC17892}"/>
              </a:ext>
            </a:extLst>
          </p:cNvPr>
          <p:cNvGrpSpPr/>
          <p:nvPr/>
        </p:nvGrpSpPr>
        <p:grpSpPr>
          <a:xfrm>
            <a:off x="78059" y="186509"/>
            <a:ext cx="1209396" cy="1209396"/>
            <a:chOff x="-33588" y="54455"/>
            <a:chExt cx="1209396" cy="1209396"/>
          </a:xfrm>
        </p:grpSpPr>
        <p:pic>
          <p:nvPicPr>
            <p:cNvPr id="33" name="Đồ họa 32" descr="Signature outline">
              <a:extLst>
                <a:ext uri="{FF2B5EF4-FFF2-40B4-BE49-F238E27FC236}">
                  <a16:creationId xmlns:a16="http://schemas.microsoft.com/office/drawing/2014/main" id="{FF88B94C-F777-0108-2A17-95D8016FA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6200" y="266700"/>
              <a:ext cx="914400" cy="914400"/>
            </a:xfrm>
            <a:prstGeom prst="rect">
              <a:avLst/>
            </a:prstGeom>
          </p:spPr>
        </p:pic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id="{E42BCA2C-675E-3C84-ACCB-20D74F7B63AF}"/>
                </a:ext>
              </a:extLst>
            </p:cNvPr>
            <p:cNvSpPr/>
            <p:nvPr/>
          </p:nvSpPr>
          <p:spPr>
            <a:xfrm>
              <a:off x="-33588" y="54455"/>
              <a:ext cx="1209396" cy="1209396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598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952</TotalTime>
  <Words>1094</Words>
  <Application>Microsoft Office PowerPoint</Application>
  <PresentationFormat>Tùy chỉnh</PresentationFormat>
  <Paragraphs>134</Paragraphs>
  <Slides>24</Slides>
  <Notes>11</Notes>
  <HiddenSlides>2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33" baseType="lpstr">
      <vt:lpstr>#9Slide03 Arima Madurai Bold</vt:lpstr>
      <vt:lpstr>UVN Chim Bien Nang</vt:lpstr>
      <vt:lpstr>Arial</vt:lpstr>
      <vt:lpstr>Wingdings</vt:lpstr>
      <vt:lpstr>Calibri</vt:lpstr>
      <vt:lpstr>Times New Roman</vt:lpstr>
      <vt:lpstr>Sensei</vt:lpstr>
      <vt:lpstr>Calibri Light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Mỹ Trúc</cp:lastModifiedBy>
  <cp:revision>33</cp:revision>
  <dcterms:created xsi:type="dcterms:W3CDTF">2006-08-16T00:00:00Z</dcterms:created>
  <dcterms:modified xsi:type="dcterms:W3CDTF">2022-07-31T04:49:14Z</dcterms:modified>
  <dc:identifier>DAEoobnFOzg</dc:identifier>
</cp:coreProperties>
</file>