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4" r:id="rId1"/>
  </p:sldMasterIdLst>
  <p:notesMasterIdLst>
    <p:notesMasterId r:id="rId24"/>
  </p:notesMasterIdLst>
  <p:sldIdLst>
    <p:sldId id="257" r:id="rId2"/>
    <p:sldId id="287" r:id="rId3"/>
    <p:sldId id="288" r:id="rId4"/>
    <p:sldId id="289" r:id="rId5"/>
    <p:sldId id="262" r:id="rId6"/>
    <p:sldId id="263" r:id="rId7"/>
    <p:sldId id="291" r:id="rId8"/>
    <p:sldId id="292" r:id="rId9"/>
    <p:sldId id="269" r:id="rId10"/>
    <p:sldId id="293" r:id="rId11"/>
    <p:sldId id="294" r:id="rId12"/>
    <p:sldId id="272" r:id="rId13"/>
    <p:sldId id="296" r:id="rId14"/>
    <p:sldId id="297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h6OVuOC/3xA1BZDgzbWDc6fNP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0FF"/>
    <a:srgbClr val="F8B64A"/>
    <a:srgbClr val="F6A21A"/>
    <a:srgbClr val="FB4F41"/>
    <a:srgbClr val="007434"/>
    <a:srgbClr val="FE1B11"/>
    <a:srgbClr val="F81919"/>
    <a:srgbClr val="DA1E1E"/>
    <a:srgbClr val="DD1E1E"/>
    <a:srgbClr val="D66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73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894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73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743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57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52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39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8700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28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077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03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9006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19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封面/封底">
  <p:cSld name="封面/封底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6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/过渡">
  <p:cSld name="目录/过渡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02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3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525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229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55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8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457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077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132">
            <a:extLst>
              <a:ext uri="{FF2B5EF4-FFF2-40B4-BE49-F238E27FC236}">
                <a16:creationId xmlns:a16="http://schemas.microsoft.com/office/drawing/2014/main" id="{25128BB7-D1A3-4F7F-98A3-10B5DCE17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2132BF5-5139-A7B9-0E24-11FB408E65D2}"/>
              </a:ext>
            </a:extLst>
          </p:cNvPr>
          <p:cNvSpPr/>
          <p:nvPr/>
        </p:nvSpPr>
        <p:spPr>
          <a:xfrm>
            <a:off x="4109545" y="1156139"/>
            <a:ext cx="1019502" cy="3857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BB21644-0A20-0EC3-3A81-98DC38FE3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742" y="1977874"/>
            <a:ext cx="10932516" cy="1890978"/>
          </a:xfrm>
          <a:prstGeom prst="rect">
            <a:avLst/>
          </a:prstGeom>
        </p:spPr>
      </p:pic>
      <p:sp>
        <p:nvSpPr>
          <p:cNvPr id="50" name="Google Shape;113;p3">
            <a:extLst>
              <a:ext uri="{FF2B5EF4-FFF2-40B4-BE49-F238E27FC236}">
                <a16:creationId xmlns:a16="http://schemas.microsoft.com/office/drawing/2014/main" id="{3760DAA4-1FA4-D93A-D419-98A95829CBD9}"/>
              </a:ext>
            </a:extLst>
          </p:cNvPr>
          <p:cNvSpPr txBox="1"/>
          <p:nvPr/>
        </p:nvSpPr>
        <p:spPr>
          <a:xfrm>
            <a:off x="1324947" y="350417"/>
            <a:ext cx="94519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200" b="1">
                <a:solidFill>
                  <a:srgbClr val="C00000"/>
                </a:solidFill>
                <a:latin typeface="#9Slide03 FS Neusa Bold" panose="00000800000000000000" pitchFamily="2" charset="0"/>
                <a:ea typeface="Times New Roman"/>
                <a:cs typeface="Times New Roman"/>
                <a:sym typeface="Times New Roman"/>
              </a:rPr>
              <a:t>TRƯỜNG THCS VÂN ĐỒN</a:t>
            </a:r>
            <a:endParaRPr sz="3200" b="1" i="0" u="none" strike="noStrike" cap="none">
              <a:solidFill>
                <a:srgbClr val="C00000"/>
              </a:solidFill>
              <a:latin typeface="#9Slide03 FS Neusa Bold" panose="00000800000000000000" pitchFamily="2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>
            <a:off x="1397314" y="1118791"/>
            <a:ext cx="9932839" cy="1325054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C00000"/>
                </a:solidFill>
                <a:latin typeface="Times New Roman"/>
                <a:ea typeface="Arial"/>
                <a:cs typeface="Times New Roman"/>
                <a:sym typeface="Times New Roman"/>
              </a:rPr>
              <a:t>Những phát biểu nào dưới đây đúng khi nhận xét về cách sử dụng các từ in đậm trong mỗi ví dụ trên?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336331" y="3499757"/>
            <a:ext cx="11583526" cy="7075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B. Các từ ấy không thể làm thành một câu độc lập;</a:t>
            </a:r>
            <a:endParaRPr sz="2800" b="1" i="0" u="none" strike="noStrike" cap="none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36333" y="5170713"/>
            <a:ext cx="10993820" cy="94630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Các từ ấy có thể cùng những từ khác làm thành một câu và thường đứng đầu câu.</a:t>
            </a:r>
            <a:endParaRPr sz="2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336332" y="2618015"/>
            <a:ext cx="11583526" cy="7075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A. Các từ ấy có thể làm thành một câu độc lập;</a:t>
            </a:r>
            <a:endParaRPr sz="2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336332" y="4310742"/>
            <a:ext cx="11583526" cy="7075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C. Các từ ấy không thể làm một bộ phận của câu;</a:t>
            </a:r>
            <a:endParaRPr sz="2800" b="1" i="0" u="none" strike="noStrike" cap="none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43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9" name="Google Shape;152;p6">
            <a:extLst>
              <a:ext uri="{FF2B5EF4-FFF2-40B4-BE49-F238E27FC236}">
                <a16:creationId xmlns:a16="http://schemas.microsoft.com/office/drawing/2014/main" id="{0DC00A01-8558-BE07-8BAE-687A8155F2EA}"/>
              </a:ext>
            </a:extLst>
          </p:cNvPr>
          <p:cNvSpPr txBox="1"/>
          <p:nvPr/>
        </p:nvSpPr>
        <p:spPr>
          <a:xfrm>
            <a:off x="5636391" y="3753791"/>
            <a:ext cx="5861926" cy="1754286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dist="152400" dir="13500000" algn="br" rotWithShape="0">
              <a:prstClr val="black">
                <a:alpha val="7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000000"/>
              </a:buClr>
              <a:buSzPts val="3200"/>
            </a:pPr>
            <a:r>
              <a:rPr lang="vi-VN" sz="3600" b="1">
                <a:latin typeface="Times New Roman"/>
                <a:ea typeface="Times New Roman"/>
                <a:cs typeface="Times New Roman"/>
                <a:sym typeface="Times New Roman"/>
              </a:rPr>
              <a:t>+ Dùng để bộc lộ tình cảm, cảm xúc của người nói  </a:t>
            </a:r>
          </a:p>
          <a:p>
            <a:pPr lvl="0" algn="just">
              <a:buClr>
                <a:srgbClr val="000000"/>
              </a:buClr>
              <a:buSzPts val="3200"/>
            </a:pPr>
            <a:r>
              <a:rPr lang="vi-VN" sz="3600" b="1">
                <a:latin typeface="Times New Roman"/>
                <a:ea typeface="Times New Roman"/>
                <a:cs typeface="Times New Roman"/>
                <a:sym typeface="Times New Roman"/>
              </a:rPr>
              <a:t>+ Hoặc dùng để gọi đáp. </a:t>
            </a:r>
          </a:p>
        </p:txBody>
      </p:sp>
      <p:sp>
        <p:nvSpPr>
          <p:cNvPr id="11" name="Google Shape;155;p6">
            <a:extLst>
              <a:ext uri="{FF2B5EF4-FFF2-40B4-BE49-F238E27FC236}">
                <a16:creationId xmlns:a16="http://schemas.microsoft.com/office/drawing/2014/main" id="{77E53442-734F-1254-D35D-BCB55626A9F4}"/>
              </a:ext>
            </a:extLst>
          </p:cNvPr>
          <p:cNvSpPr txBox="1"/>
          <p:nvPr/>
        </p:nvSpPr>
        <p:spPr>
          <a:xfrm>
            <a:off x="5636391" y="1073749"/>
            <a:ext cx="5861926" cy="1754286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dist="152400" dir="13500000" algn="br" rotWithShape="0">
              <a:prstClr val="black">
                <a:alpha val="7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vi-VN" sz="3600" b="1">
                <a:latin typeface="Times New Roman"/>
                <a:ea typeface="Times New Roman"/>
                <a:cs typeface="Times New Roman"/>
                <a:sym typeface="Times New Roman"/>
              </a:rPr>
              <a:t>Là những từ thường đứng ở đầu câu, có khi tách ra thành một câu đặc biệt.</a:t>
            </a:r>
          </a:p>
        </p:txBody>
      </p:sp>
      <p:sp>
        <p:nvSpPr>
          <p:cNvPr id="13" name="Google Shape;153;p6">
            <a:extLst>
              <a:ext uri="{FF2B5EF4-FFF2-40B4-BE49-F238E27FC236}">
                <a16:creationId xmlns:a16="http://schemas.microsoft.com/office/drawing/2014/main" id="{8852A8C5-9F59-AEC0-65E1-BD801FCB572C}"/>
              </a:ext>
            </a:extLst>
          </p:cNvPr>
          <p:cNvSpPr txBox="1"/>
          <p:nvPr/>
        </p:nvSpPr>
        <p:spPr>
          <a:xfrm>
            <a:off x="371991" y="3230611"/>
            <a:ext cx="3892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8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GHI NHỚ: SGK/</a:t>
            </a: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70</a:t>
            </a:r>
            <a:endParaRPr sz="2800" b="1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D5A9287-667D-9A5A-7B5F-352FF7B2A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47020"/>
          <a:stretch/>
        </p:blipFill>
        <p:spPr>
          <a:xfrm>
            <a:off x="103360" y="1706896"/>
            <a:ext cx="4429288" cy="14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3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2125023" y="161526"/>
            <a:ext cx="8811491" cy="45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ra các thán từ trong các câu dưới đây</a:t>
            </a:r>
            <a:endParaRPr sz="36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1045029" y="936331"/>
            <a:ext cx="10971480" cy="536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478" marR="0" lvl="0" indent="-609478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lphaLcParenR"/>
            </a:pPr>
            <a:r>
              <a:rPr lang="en-US" sz="2800" b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- Này! Thằng cháu nhà tôi, đến một năm nay, chẳng có giấy má gì đấy, ông giáo ạ !</a:t>
            </a:r>
            <a:endParaRPr sz="14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        À! Thì ra lão đang nghĩ đến thằng con lão.</a:t>
            </a:r>
            <a:endParaRPr sz="2800" b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b) Ấy! Sự đời lại cứ thường như vậy đấy. Người ta định rồi chẳng bao giờ người ta làm được.</a:t>
            </a:r>
            <a:endParaRPr sz="14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c) Vâng! Ông giáo dạy phải! Đối với chúng mình thì thế là sung sướng.</a:t>
            </a:r>
            <a:endParaRPr sz="14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d) Chao ôi! Món ăn này sao lại ngon lạ lùng thế!</a:t>
            </a:r>
            <a:endParaRPr sz="14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e) Hỡi ơi lão Hạc! Thì ra đến lúc cùng lão cũng có thể làm liều như ai hết …</a:t>
            </a:r>
            <a:endParaRPr sz="1400" b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17"/>
          <p:cNvCxnSpPr/>
          <p:nvPr/>
        </p:nvCxnSpPr>
        <p:spPr>
          <a:xfrm>
            <a:off x="1852797" y="1421411"/>
            <a:ext cx="66501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17"/>
          <p:cNvCxnSpPr/>
          <p:nvPr/>
        </p:nvCxnSpPr>
        <p:spPr>
          <a:xfrm rot="10800000" flipH="1">
            <a:off x="1782507" y="2507396"/>
            <a:ext cx="335973" cy="692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17"/>
          <p:cNvCxnSpPr/>
          <p:nvPr/>
        </p:nvCxnSpPr>
        <p:spPr>
          <a:xfrm>
            <a:off x="1498061" y="3147621"/>
            <a:ext cx="45373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17"/>
          <p:cNvCxnSpPr/>
          <p:nvPr/>
        </p:nvCxnSpPr>
        <p:spPr>
          <a:xfrm>
            <a:off x="1394190" y="4259283"/>
            <a:ext cx="84859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1429654" y="4816268"/>
            <a:ext cx="123478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1386644" y="5477921"/>
            <a:ext cx="9854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36F17FA5-1A7F-C742-200E-7C207C025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89734"/>
              </p:ext>
            </p:extLst>
          </p:nvPr>
        </p:nvGraphicFramePr>
        <p:xfrm>
          <a:off x="1307224" y="932793"/>
          <a:ext cx="9749658" cy="522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465">
                  <a:extLst>
                    <a:ext uri="{9D8B030D-6E8A-4147-A177-3AD203B41FA5}">
                      <a16:colId xmlns:a16="http://schemas.microsoft.com/office/drawing/2014/main" val="973671129"/>
                    </a:ext>
                  </a:extLst>
                </a:gridCol>
                <a:gridCol w="1786759">
                  <a:extLst>
                    <a:ext uri="{9D8B030D-6E8A-4147-A177-3AD203B41FA5}">
                      <a16:colId xmlns:a16="http://schemas.microsoft.com/office/drawing/2014/main" val="1611166238"/>
                    </a:ext>
                  </a:extLst>
                </a:gridCol>
                <a:gridCol w="1965434">
                  <a:extLst>
                    <a:ext uri="{9D8B030D-6E8A-4147-A177-3AD203B41FA5}">
                      <a16:colId xmlns:a16="http://schemas.microsoft.com/office/drawing/2014/main" val="3215554993"/>
                    </a:ext>
                  </a:extLst>
                </a:gridCol>
              </a:tblGrid>
              <a:tr h="61222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 TỪ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802182"/>
                  </a:ext>
                </a:extLst>
              </a:tr>
              <a:tr h="618679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kết hợp từ ngữ khác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241410"/>
                  </a:ext>
                </a:extLst>
              </a:tr>
              <a:tr h="568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tạo thành câu đặc biệt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247128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 ở đầu 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889932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bộc lộ tình cảm, cảm xúc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436385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gọi - đáp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891236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nhấn mạnh sự vật, sự việc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299478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biểu thị thái độ đánh giá sự vật, sự việc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59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24906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7541AC-54D5-C5C9-738F-32F875972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61323"/>
              </p:ext>
            </p:extLst>
          </p:nvPr>
        </p:nvGraphicFramePr>
        <p:xfrm>
          <a:off x="1307224" y="932793"/>
          <a:ext cx="9749658" cy="522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465">
                  <a:extLst>
                    <a:ext uri="{9D8B030D-6E8A-4147-A177-3AD203B41FA5}">
                      <a16:colId xmlns:a16="http://schemas.microsoft.com/office/drawing/2014/main" val="973671129"/>
                    </a:ext>
                  </a:extLst>
                </a:gridCol>
                <a:gridCol w="1786759">
                  <a:extLst>
                    <a:ext uri="{9D8B030D-6E8A-4147-A177-3AD203B41FA5}">
                      <a16:colId xmlns:a16="http://schemas.microsoft.com/office/drawing/2014/main" val="1611166238"/>
                    </a:ext>
                  </a:extLst>
                </a:gridCol>
                <a:gridCol w="1965434">
                  <a:extLst>
                    <a:ext uri="{9D8B030D-6E8A-4147-A177-3AD203B41FA5}">
                      <a16:colId xmlns:a16="http://schemas.microsoft.com/office/drawing/2014/main" val="3215554993"/>
                    </a:ext>
                  </a:extLst>
                </a:gridCol>
              </a:tblGrid>
              <a:tr h="61222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 TỪ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802182"/>
                  </a:ext>
                </a:extLst>
              </a:tr>
              <a:tr h="618679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kết hợp từ ngữ khác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241410"/>
                  </a:ext>
                </a:extLst>
              </a:tr>
              <a:tr h="568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tạo thành câu đặc biệt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247128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 ở đầu 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889932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bộc lộ tình cảm, cảm xúc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436385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gọi - đáp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891236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nhấn mạnh sự vật, sự việc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299478"/>
                  </a:ext>
                </a:extLst>
              </a:tr>
              <a:tr h="619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biểu thị thái độ đánh giá sự vật, sự việc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59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42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4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1"/>
          <p:cNvSpPr txBox="1"/>
          <p:nvPr/>
        </p:nvSpPr>
        <p:spPr>
          <a:xfrm>
            <a:off x="557048" y="2229649"/>
            <a:ext cx="11077904" cy="144650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8800" b="0" i="0" u="none" strike="noStrike" cap="none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55A11"/>
                </a:solidFill>
                <a:latin typeface="#9Slide07 Crocante" panose="02000000000000000000" pitchFamily="2" charset="0"/>
                <a:ea typeface="Arial"/>
                <a:cs typeface="Arial"/>
                <a:sym typeface="Arial"/>
              </a:rPr>
              <a:t>Ai thông minh hơn</a:t>
            </a:r>
            <a:endParaRPr sz="7200" b="0" i="0" u="none" strike="noStrike" cap="none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55A11"/>
              </a:solidFill>
              <a:latin typeface="#9Slide07 Crocante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3820" y="585452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371;p23">
            <a:extLst>
              <a:ext uri="{FF2B5EF4-FFF2-40B4-BE49-F238E27FC236}">
                <a16:creationId xmlns:a16="http://schemas.microsoft.com/office/drawing/2014/main" id="{46BD6886-660D-80F7-DC0B-C4F3366064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2"/>
          <p:cNvSpPr/>
          <p:nvPr/>
        </p:nvSpPr>
        <p:spPr>
          <a:xfrm>
            <a:off x="1006749" y="667746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2159722" y="1189426"/>
            <a:ext cx="869746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 thích nghĩa của trợ từ in đậm trong câu sau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US" sz="32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“Mặc dầu non một năm ròng mẹ tôi không gửi cho tôi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một lá thư, nhắn người thăm tôi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một lời và gửi cho tôi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một đồng quà.”</a:t>
            </a:r>
            <a:endParaRPr sz="3200" b="0" i="1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6" name="Google Shape;356;p22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2"/>
          <p:cNvSpPr/>
          <p:nvPr/>
        </p:nvSpPr>
        <p:spPr>
          <a:xfrm>
            <a:off x="2159722" y="3722952"/>
            <a:ext cx="8073106" cy="1731520"/>
          </a:xfrm>
          <a:prstGeom prst="roundRect">
            <a:avLst/>
          </a:prstGeom>
          <a:solidFill>
            <a:srgbClr val="D2F0FF">
              <a:alpha val="4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⇨"/>
            </a:pP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ý nghĩa nhấn mạnh sự việc đã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 lâu Hồng không nhận được bất cứ một lá thư, lời hỏi thăm, sự quan tâm của mẹ.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22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0" y="2970102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3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2194286" y="903353"/>
            <a:ext cx="8442183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Giải thích nghĩa của trợ từ in đậm trong câu sau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	“Hai đứa mê nhau lắm. Bố mẹ đứa con gái biết vậy, nên cũng bằng lòng gả. Nhưng họ thách nặng quá: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2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tiền mặt phải một trăm đồng bạc, lại còn cau, còn rượu…cả cưới nữa thì mất</a:t>
            </a:r>
            <a:r>
              <a:rPr lang="en-US" sz="32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32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cứng hai trăm bạc.”</a:t>
            </a:r>
            <a:endParaRPr sz="3200" b="0" i="1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4" name="Google Shape;374;p23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3"/>
          <p:cNvSpPr/>
          <p:nvPr/>
        </p:nvSpPr>
        <p:spPr>
          <a:xfrm>
            <a:off x="2467591" y="4210677"/>
            <a:ext cx="7580299" cy="1286233"/>
          </a:xfrm>
          <a:prstGeom prst="roundRect">
            <a:avLst/>
          </a:prstGeom>
          <a:solidFill>
            <a:srgbClr val="D2F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nguyên: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tính tiền thách cưới quá nặng.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đến:</a:t>
            </a:r>
            <a:r>
              <a:rPr lang="en-US" sz="32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nhấn mạnh mức độ cao.</a:t>
            </a:r>
            <a:endParaRPr sz="32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Google Shape;377;p23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245753" y="3106892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4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4"/>
          <p:cNvSpPr/>
          <p:nvPr/>
        </p:nvSpPr>
        <p:spPr>
          <a:xfrm>
            <a:off x="1460938" y="1078843"/>
            <a:ext cx="943829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Giải thích nghĩa của trợ từ in đậm trong câu sau</a:t>
            </a:r>
            <a:r>
              <a:rPr lang="en-US" sz="3600" b="0" i="1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	“Tính ra cậu Vàng cậu ấy ăn khỏe hơn 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36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tôi, ông giáo ạ!</a:t>
            </a:r>
            <a:r>
              <a:rPr lang="en-US" sz="40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600" b="0" i="1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0" name="Google Shape;390;p24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4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4"/>
          <p:cNvSpPr/>
          <p:nvPr/>
        </p:nvSpPr>
        <p:spPr>
          <a:xfrm>
            <a:off x="2011239" y="3626560"/>
            <a:ext cx="8169522" cy="1376363"/>
          </a:xfrm>
          <a:prstGeom prst="roundRect">
            <a:avLst/>
          </a:prstGeom>
          <a:solidFill>
            <a:srgbClr val="D2F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Cả:</a:t>
            </a:r>
            <a:r>
              <a:rPr lang="en-US" sz="32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ý nhấn mạnh về mức độ cao, phạm vi không hạn chế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Cậu Vàng ăn rất khỏe.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3" name="Google Shape;393;p24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332839" y="3268439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5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5"/>
          <p:cNvSpPr/>
          <p:nvPr/>
        </p:nvSpPr>
        <p:spPr>
          <a:xfrm>
            <a:off x="1471447" y="1078843"/>
            <a:ext cx="958543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Giải thích nghĩa của trợ từ in đậm trong câu sau: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“Rồi 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</a:t>
            </a:r>
            <a:r>
              <a:rPr lang="en-US" sz="36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mỗi năm rằm tháng tám </a:t>
            </a:r>
            <a:endParaRPr sz="3600" b="0" i="1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      Tựa nhau trông xuống thế gian cười”</a:t>
            </a:r>
            <a:endParaRPr sz="4000" b="0" i="1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6" name="Google Shape;406;p25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5"/>
          <p:cNvSpPr/>
          <p:nvPr/>
        </p:nvSpPr>
        <p:spPr>
          <a:xfrm>
            <a:off x="2366952" y="3607855"/>
            <a:ext cx="7712469" cy="1868035"/>
          </a:xfrm>
          <a:prstGeom prst="roundRect">
            <a:avLst/>
          </a:prstGeom>
          <a:solidFill>
            <a:srgbClr val="D2F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Cứ: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thị ý khẳng định về hoạt động, trạng thái nhất định như thể bất chấp mọi điều kiện, nhấn mạnh một việc lặp đi lặp lại.</a:t>
            </a:r>
            <a:endParaRPr sz="32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" name="Google Shape;409;p25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572325" y="3222272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AF26941-50B6-4D7B-AE52-225540B7E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7521575" y="2187574"/>
            <a:ext cx="6857999" cy="248285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40134E3F-CA32-16AF-BBFD-320A37086E31}"/>
              </a:ext>
            </a:extLst>
          </p:cNvPr>
          <p:cNvSpPr txBox="1"/>
          <p:nvPr/>
        </p:nvSpPr>
        <p:spPr>
          <a:xfrm>
            <a:off x="363802" y="1354436"/>
            <a:ext cx="24828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Ví dụ:</a:t>
            </a:r>
            <a:endParaRPr sz="36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20;p4">
            <a:extLst>
              <a:ext uri="{FF2B5EF4-FFF2-40B4-BE49-F238E27FC236}">
                <a16:creationId xmlns:a16="http://schemas.microsoft.com/office/drawing/2014/main" id="{C8CB083A-6765-1E58-8399-7F8E001EADD5}"/>
              </a:ext>
            </a:extLst>
          </p:cNvPr>
          <p:cNvSpPr txBox="1"/>
          <p:nvPr/>
        </p:nvSpPr>
        <p:spPr>
          <a:xfrm>
            <a:off x="248947" y="2212104"/>
            <a:ext cx="44386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a.  Nó ăn hai bát cơm.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1;p4">
            <a:extLst>
              <a:ext uri="{FF2B5EF4-FFF2-40B4-BE49-F238E27FC236}">
                <a16:creationId xmlns:a16="http://schemas.microsoft.com/office/drawing/2014/main" id="{8328E113-55C1-B39C-EBBE-EF950A83E598}"/>
              </a:ext>
            </a:extLst>
          </p:cNvPr>
          <p:cNvSpPr txBox="1"/>
          <p:nvPr/>
        </p:nvSpPr>
        <p:spPr>
          <a:xfrm>
            <a:off x="248948" y="3070118"/>
            <a:ext cx="51954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b. Nó ăn những hai bát cơm.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2;p4">
            <a:extLst>
              <a:ext uri="{FF2B5EF4-FFF2-40B4-BE49-F238E27FC236}">
                <a16:creationId xmlns:a16="http://schemas.microsoft.com/office/drawing/2014/main" id="{AA9105E3-D5FF-5421-2F07-48464F0DC90E}"/>
              </a:ext>
            </a:extLst>
          </p:cNvPr>
          <p:cNvSpPr txBox="1"/>
          <p:nvPr/>
        </p:nvSpPr>
        <p:spPr>
          <a:xfrm>
            <a:off x="248948" y="3930555"/>
            <a:ext cx="45459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c. Nó ăn có hai bát cơm.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3;p4">
            <a:extLst>
              <a:ext uri="{FF2B5EF4-FFF2-40B4-BE49-F238E27FC236}">
                <a16:creationId xmlns:a16="http://schemas.microsoft.com/office/drawing/2014/main" id="{F2C73E08-3551-3F84-347C-E201147A8C48}"/>
              </a:ext>
            </a:extLst>
          </p:cNvPr>
          <p:cNvSpPr txBox="1"/>
          <p:nvPr/>
        </p:nvSpPr>
        <p:spPr>
          <a:xfrm>
            <a:off x="248948" y="4756142"/>
            <a:ext cx="61308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d. Chính việc đó đã giúp tôi tiến bộ.</a:t>
            </a:r>
            <a:endParaRPr sz="3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24;p4">
            <a:extLst>
              <a:ext uri="{FF2B5EF4-FFF2-40B4-BE49-F238E27FC236}">
                <a16:creationId xmlns:a16="http://schemas.microsoft.com/office/drawing/2014/main" id="{C4B95C8A-6564-D237-6A57-9A1AB76AA837}"/>
              </a:ext>
            </a:extLst>
          </p:cNvPr>
          <p:cNvSpPr txBox="1"/>
          <p:nvPr/>
        </p:nvSpPr>
        <p:spPr>
          <a:xfrm>
            <a:off x="290424" y="5632729"/>
            <a:ext cx="69932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e. Ngay tôi cũng không biết sự việc này.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466D4B85-8BFB-B08F-9271-37446DC15502}"/>
              </a:ext>
            </a:extLst>
          </p:cNvPr>
          <p:cNvSpPr/>
          <p:nvPr/>
        </p:nvSpPr>
        <p:spPr>
          <a:xfrm>
            <a:off x="7064477" y="1441450"/>
            <a:ext cx="691923" cy="349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1FBE7AC-70FD-B407-DABF-A0ED8D9ACC3F}"/>
              </a:ext>
            </a:extLst>
          </p:cNvPr>
          <p:cNvSpPr/>
          <p:nvPr/>
        </p:nvSpPr>
        <p:spPr>
          <a:xfrm>
            <a:off x="8441097" y="1120877"/>
            <a:ext cx="673406" cy="108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09A7F3-38E8-995D-7E37-1898EDBB3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84" b="11633"/>
          <a:stretch/>
        </p:blipFill>
        <p:spPr>
          <a:xfrm>
            <a:off x="4149987" y="122846"/>
            <a:ext cx="3892026" cy="16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6"/>
          <p:cNvSpPr/>
          <p:nvPr/>
        </p:nvSpPr>
        <p:spPr>
          <a:xfrm>
            <a:off x="711200" y="551213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6"/>
          <p:cNvSpPr/>
          <p:nvPr/>
        </p:nvSpPr>
        <p:spPr>
          <a:xfrm>
            <a:off x="2194286" y="1078843"/>
            <a:ext cx="804279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cảm xúc của t</a:t>
            </a: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hán từ trong câu sau đây: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60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Than ôi</a:t>
            </a:r>
            <a:r>
              <a:rPr lang="en-US" sz="36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! Thời oanh liệt nay còn đâu?”</a:t>
            </a:r>
            <a:endParaRPr sz="3200" b="0" i="1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" name="Google Shape;421;p26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6"/>
          <p:cNvSpPr/>
          <p:nvPr/>
        </p:nvSpPr>
        <p:spPr>
          <a:xfrm>
            <a:off x="2766622" y="4000119"/>
            <a:ext cx="6982691" cy="1213012"/>
          </a:xfrm>
          <a:prstGeom prst="roundRect">
            <a:avLst/>
          </a:prstGeom>
          <a:solidFill>
            <a:srgbClr val="D2F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ôi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thị sự đau buồn, tiếc nuối quá khứ huy hoàng.</a:t>
            </a:r>
            <a:endParaRPr sz="32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4" name="Google Shape;424;p26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180439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7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7"/>
          <p:cNvSpPr/>
          <p:nvPr/>
        </p:nvSpPr>
        <p:spPr>
          <a:xfrm>
            <a:off x="1660634" y="1078843"/>
            <a:ext cx="899685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cảm xúc của thán từ trong câu sau đây: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“Lũ chuột bò lên chạn, leo lên bác Nồi Đồng. Năm sáu thằng xúm lại húc mõm vào, cố mãi mới lật được cái vung nồi ra. “</a:t>
            </a:r>
            <a:r>
              <a:rPr lang="en-US" sz="280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Ha ha</a:t>
            </a:r>
            <a:r>
              <a:rPr lang="en-US" sz="2800" b="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! Cơm nguội! Lại có một bát cá kho! Cá rô kho khế: vừa dừ vừa thơm. Chít chít, anh em ơi, lại đánh chén đi thôi!”.</a:t>
            </a:r>
            <a:endParaRPr sz="4800" b="0" i="1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5" name="Google Shape;435;p27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7"/>
          <p:cNvSpPr/>
          <p:nvPr/>
        </p:nvSpPr>
        <p:spPr>
          <a:xfrm>
            <a:off x="2226613" y="4135501"/>
            <a:ext cx="7803427" cy="1317836"/>
          </a:xfrm>
          <a:prstGeom prst="roundRect">
            <a:avLst/>
          </a:prstGeom>
          <a:solidFill>
            <a:srgbClr val="D2F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 ha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Bộc lộ sự sảng khoái, sung sướng trước những phát hiện thú vị.</a:t>
            </a:r>
            <a:endParaRPr sz="4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38" name="Google Shape;438;p27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429491" y="3123140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8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1868465" y="1399301"/>
            <a:ext cx="8925659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cảm xúc của thán từ trong câu sau đây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just">
              <a:buClr>
                <a:srgbClr val="000000"/>
              </a:buClr>
              <a:buSzPts val="3200"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000" b="0" u="none" strike="noStrike" cap="none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en-US" sz="3000" b="0" u="none" strike="noStrike" cap="none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Bác Nồi Đồng run như cầy sấy: “Bùng boong.</a:t>
            </a:r>
            <a:r>
              <a:rPr lang="en-US" sz="3000" u="none" strike="noStrike" cap="none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 Ái ái! </a:t>
            </a:r>
            <a:r>
              <a:rPr lang="en-US" sz="3000" b="0" u="none" strike="noStrike" cap="none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Lạy các cậu, các ông, ăn thì ăn, nhưng đừng đánh đổ tôi xuống đất. Cái chạn cao thế này, tôi ngã xuống không vỡ cũng bẹp, chết mất!”.</a:t>
            </a:r>
            <a:endParaRPr sz="3000" b="0" u="none" strike="noStrike" cap="none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51" name="Google Shape;451;p28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8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8"/>
          <p:cNvSpPr/>
          <p:nvPr/>
        </p:nvSpPr>
        <p:spPr>
          <a:xfrm>
            <a:off x="2226613" y="4729338"/>
            <a:ext cx="8049501" cy="830633"/>
          </a:xfrm>
          <a:prstGeom prst="roundRect">
            <a:avLst/>
          </a:prstGeom>
          <a:solidFill>
            <a:srgbClr val="D2F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Ái ái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thốt lên khi bị đau đột ngột (sự sợ hãi)</a:t>
            </a:r>
            <a:endParaRPr sz="44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" name="Google Shape;454;p28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87096" y="3123140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84FA60-56E6-4C39-B1D1-F8DA36DE1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E4C130-74CE-48EE-A50F-2ADD6E53B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 b="12276"/>
          <a:stretch/>
        </p:blipFill>
        <p:spPr>
          <a:xfrm rot="16200000">
            <a:off x="7673974" y="2339972"/>
            <a:ext cx="6857999" cy="2178053"/>
          </a:xfrm>
          <a:prstGeom prst="rect">
            <a:avLst/>
          </a:prstGeom>
        </p:spPr>
      </p:pic>
      <p:sp>
        <p:nvSpPr>
          <p:cNvPr id="6" name="Google Shape;130;p5">
            <a:extLst>
              <a:ext uri="{FF2B5EF4-FFF2-40B4-BE49-F238E27FC236}">
                <a16:creationId xmlns:a16="http://schemas.microsoft.com/office/drawing/2014/main" id="{8C90DB5E-B1D2-04A7-4B95-FB47F5E4257C}"/>
              </a:ext>
            </a:extLst>
          </p:cNvPr>
          <p:cNvSpPr txBox="1"/>
          <p:nvPr/>
        </p:nvSpPr>
        <p:spPr>
          <a:xfrm>
            <a:off x="445066" y="1121922"/>
            <a:ext cx="84645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a.  Nó ăn hai bát cơm.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1;p5">
            <a:extLst>
              <a:ext uri="{FF2B5EF4-FFF2-40B4-BE49-F238E27FC236}">
                <a16:creationId xmlns:a16="http://schemas.microsoft.com/office/drawing/2014/main" id="{22195807-4C3C-9631-F3C2-2C8BAD3354CD}"/>
              </a:ext>
            </a:extLst>
          </p:cNvPr>
          <p:cNvSpPr txBox="1"/>
          <p:nvPr/>
        </p:nvSpPr>
        <p:spPr>
          <a:xfrm>
            <a:off x="445066" y="4586568"/>
            <a:ext cx="7656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d.  </a:t>
            </a:r>
            <a:r>
              <a:rPr lang="en-US" sz="32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sng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việc đó </a:t>
            </a: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đã giúp tôi tiến bộ.</a:t>
            </a:r>
            <a:endParaRPr sz="3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D92401E9-D86D-524C-7244-A3D687D2FEEF}"/>
              </a:ext>
            </a:extLst>
          </p:cNvPr>
          <p:cNvSpPr txBox="1"/>
          <p:nvPr/>
        </p:nvSpPr>
        <p:spPr>
          <a:xfrm>
            <a:off x="445066" y="1752228"/>
            <a:ext cx="4945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b. Nó ăn </a:t>
            </a:r>
            <a:r>
              <a:rPr lang="en-US" sz="3200" b="1" i="0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sng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hai bát cơm.</a:t>
            </a:r>
            <a:endParaRPr sz="3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33;p5">
            <a:extLst>
              <a:ext uri="{FF2B5EF4-FFF2-40B4-BE49-F238E27FC236}">
                <a16:creationId xmlns:a16="http://schemas.microsoft.com/office/drawing/2014/main" id="{1BC13C0A-C559-ED99-EF10-0345E9D65FDD}"/>
              </a:ext>
            </a:extLst>
          </p:cNvPr>
          <p:cNvSpPr txBox="1"/>
          <p:nvPr/>
        </p:nvSpPr>
        <p:spPr>
          <a:xfrm>
            <a:off x="445066" y="3164496"/>
            <a:ext cx="4945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c. Nó ăn </a:t>
            </a:r>
            <a:r>
              <a:rPr lang="en-US" sz="3200" b="1" i="0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sng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hai bát cơm</a:t>
            </a: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.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4;p5">
            <a:extLst>
              <a:ext uri="{FF2B5EF4-FFF2-40B4-BE49-F238E27FC236}">
                <a16:creationId xmlns:a16="http://schemas.microsoft.com/office/drawing/2014/main" id="{345826C7-FC62-35F2-5BA4-0149195E5D81}"/>
              </a:ext>
            </a:extLst>
          </p:cNvPr>
          <p:cNvSpPr txBox="1"/>
          <p:nvPr/>
        </p:nvSpPr>
        <p:spPr>
          <a:xfrm>
            <a:off x="445066" y="5340707"/>
            <a:ext cx="7656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e. </a:t>
            </a:r>
            <a:r>
              <a:rPr lang="en-US" sz="32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sng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 cũng không biết việc này.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5;p5">
            <a:extLst>
              <a:ext uri="{FF2B5EF4-FFF2-40B4-BE49-F238E27FC236}">
                <a16:creationId xmlns:a16="http://schemas.microsoft.com/office/drawing/2014/main" id="{4143BF62-499F-D615-28F5-DCA6E9FEBDCE}"/>
              </a:ext>
            </a:extLst>
          </p:cNvPr>
          <p:cNvSpPr txBox="1"/>
          <p:nvPr/>
        </p:nvSpPr>
        <p:spPr>
          <a:xfrm>
            <a:off x="445066" y="2348946"/>
            <a:ext cx="59114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(nhấn mạnh việc nó ăn hai bát cơm là nhiều hơn mức bình thường)</a:t>
            </a:r>
            <a:endParaRPr sz="24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36;p5">
            <a:extLst>
              <a:ext uri="{FF2B5EF4-FFF2-40B4-BE49-F238E27FC236}">
                <a16:creationId xmlns:a16="http://schemas.microsoft.com/office/drawing/2014/main" id="{49650308-0F5E-89CA-20DF-5ADB9ADCD49A}"/>
              </a:ext>
            </a:extLst>
          </p:cNvPr>
          <p:cNvSpPr txBox="1"/>
          <p:nvPr/>
        </p:nvSpPr>
        <p:spPr>
          <a:xfrm>
            <a:off x="7341369" y="1166564"/>
            <a:ext cx="3388193" cy="52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⭢ Thông báo sự việc</a:t>
            </a:r>
            <a:endParaRPr sz="2799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37;p5">
            <a:extLst>
              <a:ext uri="{FF2B5EF4-FFF2-40B4-BE49-F238E27FC236}">
                <a16:creationId xmlns:a16="http://schemas.microsoft.com/office/drawing/2014/main" id="{9FC13D72-523D-007D-3D13-CA574CDA706D}"/>
              </a:ext>
            </a:extLst>
          </p:cNvPr>
          <p:cNvSpPr/>
          <p:nvPr/>
        </p:nvSpPr>
        <p:spPr>
          <a:xfrm>
            <a:off x="6931286" y="2068978"/>
            <a:ext cx="244443" cy="2191036"/>
          </a:xfrm>
          <a:prstGeom prst="rightBrace">
            <a:avLst>
              <a:gd name="adj1" fmla="val 65442"/>
              <a:gd name="adj2" fmla="val 4913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8;p5">
            <a:extLst>
              <a:ext uri="{FF2B5EF4-FFF2-40B4-BE49-F238E27FC236}">
                <a16:creationId xmlns:a16="http://schemas.microsoft.com/office/drawing/2014/main" id="{9D1DEF42-66F6-037C-ECB0-3BE9BB77C30C}"/>
              </a:ext>
            </a:extLst>
          </p:cNvPr>
          <p:cNvSpPr txBox="1"/>
          <p:nvPr/>
        </p:nvSpPr>
        <p:spPr>
          <a:xfrm>
            <a:off x="7593901" y="2278583"/>
            <a:ext cx="2883130" cy="181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799"/>
              <a:buFont typeface="Times New Roman"/>
              <a:buNone/>
            </a:pPr>
            <a:r>
              <a:rPr lang="en-US" sz="2799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⭢ Thông báo khách quan + </a:t>
            </a:r>
            <a:r>
              <a:rPr lang="en-US" sz="2799" b="1" i="0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thị thái độ đánh giá sự vật sự việc</a:t>
            </a:r>
            <a:endParaRPr sz="1400" b="1" i="0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9;p5">
            <a:extLst>
              <a:ext uri="{FF2B5EF4-FFF2-40B4-BE49-F238E27FC236}">
                <a16:creationId xmlns:a16="http://schemas.microsoft.com/office/drawing/2014/main" id="{906AB87B-7029-C47C-70FD-E1A5F792F30C}"/>
              </a:ext>
            </a:extLst>
          </p:cNvPr>
          <p:cNvSpPr/>
          <p:nvPr/>
        </p:nvSpPr>
        <p:spPr>
          <a:xfrm>
            <a:off x="6903321" y="4878955"/>
            <a:ext cx="272408" cy="1112502"/>
          </a:xfrm>
          <a:prstGeom prst="rightBrace">
            <a:avLst>
              <a:gd name="adj1" fmla="val 61425"/>
              <a:gd name="adj2" fmla="val 50000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40;p5">
            <a:extLst>
              <a:ext uri="{FF2B5EF4-FFF2-40B4-BE49-F238E27FC236}">
                <a16:creationId xmlns:a16="http://schemas.microsoft.com/office/drawing/2014/main" id="{A8357EB1-47BE-7552-109D-F0995344D3AB}"/>
              </a:ext>
            </a:extLst>
          </p:cNvPr>
          <p:cNvSpPr txBox="1"/>
          <p:nvPr/>
        </p:nvSpPr>
        <p:spPr>
          <a:xfrm>
            <a:off x="7477433" y="4661216"/>
            <a:ext cx="2999598" cy="151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799"/>
              <a:buFont typeface="Arial"/>
              <a:buNone/>
            </a:pPr>
            <a:r>
              <a:rPr lang="en-US" sz="2799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⭢ </a:t>
            </a:r>
            <a:r>
              <a:rPr lang="en-US" sz="2799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Nhấn mạnh sự việc, đối tượng </a:t>
            </a:r>
            <a:r>
              <a:rPr lang="en-US" sz="2799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được nói đến.</a:t>
            </a:r>
            <a:endParaRPr sz="2799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41;p5">
            <a:extLst>
              <a:ext uri="{FF2B5EF4-FFF2-40B4-BE49-F238E27FC236}">
                <a16:creationId xmlns:a16="http://schemas.microsoft.com/office/drawing/2014/main" id="{5EE87EC4-7D54-8018-717F-85FECB82AC63}"/>
              </a:ext>
            </a:extLst>
          </p:cNvPr>
          <p:cNvSpPr txBox="1"/>
          <p:nvPr/>
        </p:nvSpPr>
        <p:spPr>
          <a:xfrm>
            <a:off x="445066" y="3650716"/>
            <a:ext cx="59114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(nhấn mạnh việc nó ăn hai bát cơm là ít hơn mức bình thường)</a:t>
            </a:r>
            <a:endParaRPr sz="24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142;p5">
            <a:extLst>
              <a:ext uri="{FF2B5EF4-FFF2-40B4-BE49-F238E27FC236}">
                <a16:creationId xmlns:a16="http://schemas.microsoft.com/office/drawing/2014/main" id="{3E051B48-72BB-9CBE-2E5D-3D1E376DCD42}"/>
              </a:ext>
            </a:extLst>
          </p:cNvPr>
          <p:cNvSpPr txBox="1"/>
          <p:nvPr/>
        </p:nvSpPr>
        <p:spPr>
          <a:xfrm>
            <a:off x="445066" y="416029"/>
            <a:ext cx="24751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Ví dụ :</a:t>
            </a:r>
            <a:endParaRPr sz="36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5497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5F3B811-8B45-1AE0-1344-2EB48B666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84" b="11633"/>
          <a:stretch/>
        </p:blipFill>
        <p:spPr>
          <a:xfrm>
            <a:off x="371991" y="1620195"/>
            <a:ext cx="3892026" cy="1610416"/>
          </a:xfrm>
          <a:prstGeom prst="rect">
            <a:avLst/>
          </a:prstGeom>
        </p:spPr>
      </p:pic>
      <p:sp>
        <p:nvSpPr>
          <p:cNvPr id="9" name="Google Shape;152;p6">
            <a:extLst>
              <a:ext uri="{FF2B5EF4-FFF2-40B4-BE49-F238E27FC236}">
                <a16:creationId xmlns:a16="http://schemas.microsoft.com/office/drawing/2014/main" id="{0DC00A01-8558-BE07-8BAE-687A8155F2EA}"/>
              </a:ext>
            </a:extLst>
          </p:cNvPr>
          <p:cNvSpPr txBox="1"/>
          <p:nvPr/>
        </p:nvSpPr>
        <p:spPr>
          <a:xfrm>
            <a:off x="5636391" y="3753791"/>
            <a:ext cx="5555226" cy="255450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dist="152400" dir="13500000" algn="br" rotWithShape="0">
              <a:prstClr val="black">
                <a:alpha val="7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+ Nhấn mạnh 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+ Biểu thị thái độ đánh giá sự vật, sự việc được nói đến ở từ ngữ đó.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55;p6">
            <a:extLst>
              <a:ext uri="{FF2B5EF4-FFF2-40B4-BE49-F238E27FC236}">
                <a16:creationId xmlns:a16="http://schemas.microsoft.com/office/drawing/2014/main" id="{77E53442-734F-1254-D35D-BCB55626A9F4}"/>
              </a:ext>
            </a:extLst>
          </p:cNvPr>
          <p:cNvSpPr txBox="1"/>
          <p:nvPr/>
        </p:nvSpPr>
        <p:spPr>
          <a:xfrm>
            <a:off x="6081421" y="737420"/>
            <a:ext cx="4665166" cy="1938952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dist="152400" dir="13500000" algn="br" rotWithShape="0">
              <a:prstClr val="black">
                <a:alpha val="7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Là những từ chuyên đi kèm một từ ngữ trong câu </a:t>
            </a:r>
            <a:endParaRPr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3;p6">
            <a:extLst>
              <a:ext uri="{FF2B5EF4-FFF2-40B4-BE49-F238E27FC236}">
                <a16:creationId xmlns:a16="http://schemas.microsoft.com/office/drawing/2014/main" id="{8852A8C5-9F59-AEC0-65E1-BD801FCB572C}"/>
              </a:ext>
            </a:extLst>
          </p:cNvPr>
          <p:cNvSpPr txBox="1"/>
          <p:nvPr/>
        </p:nvSpPr>
        <p:spPr>
          <a:xfrm>
            <a:off x="371991" y="3230611"/>
            <a:ext cx="3892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8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GHI NHỚ: SGK/69</a:t>
            </a:r>
            <a:endParaRPr sz="2800" b="1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09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404" y="3952429"/>
            <a:ext cx="3342528" cy="7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895927" y="297981"/>
            <a:ext cx="109470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từ loại của các từ in đậm trong mỗi câu dưới đây: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2082350" y="1440513"/>
            <a:ext cx="8296735" cy="426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478" marR="0" lvl="0" indent="-60947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 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thầy hiệu trưởng đã tặng tôi quyển sách này.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   Chị Dậu là nhân vật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của tác phẩm “Tắt đèn”.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  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tôi cũng không biết đến việc này.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   Anh phải nói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điều này cho cô giáo biết.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    Cha tôi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công nhân.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g)     Cô ấy đẹp ơi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đẹp.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h)    Tôi nhớ mãi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kỉ niệm thời niên thiếu.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romanL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nhắc anh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 bốn lần mà anh vẫn quên.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/>
        </p:nvSpPr>
        <p:spPr>
          <a:xfrm>
            <a:off x="895927" y="1440512"/>
            <a:ext cx="8296735" cy="426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478" marR="0" lvl="0" indent="-60947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 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thầy hiệu trưởng đã tặng tôi quyển sách này.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   Chị Dậu là nhân vật </a:t>
            </a:r>
            <a:r>
              <a:rPr lang="en-US" sz="2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tác phẩm “Tắt đèn”.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  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tôi cũng không biết đến việc này.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   Anh phải nói </a:t>
            </a:r>
            <a:r>
              <a:rPr lang="en-US" sz="2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điều này cho cô giáo biết.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    Cha tôi </a:t>
            </a:r>
            <a:r>
              <a:rPr lang="en-US" sz="28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công nhân.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g)     Cô ấy đẹp ơi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đẹp.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h)    Tôi nhớ mãi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kỉ niệm thời niên thiếu.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romanL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nhắc anh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 bốn lần mà anh vẫn quên.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9675979" y="1534886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</a:t>
            </a:r>
            <a:endParaRPr sz="3200" b="1" i="0" u="none" strike="noStrike" cap="non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9675979" y="2827177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</a:t>
            </a:r>
            <a:endParaRPr sz="3200" b="1" i="0" u="none" strike="noStrike" cap="non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9675979" y="4736986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</a:t>
            </a:r>
            <a:endParaRPr sz="3200" b="1" i="0" u="none" strike="noStrike" cap="non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9675979" y="6095444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</a:t>
            </a:r>
            <a:endParaRPr sz="3200" b="1" i="0" u="none" strike="noStrike" cap="non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9675979" y="2176888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từ</a:t>
            </a:r>
            <a:endParaRPr sz="3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9675979" y="3505860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từ</a:t>
            </a:r>
            <a:endParaRPr sz="3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9675979" y="4137381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 từ </a:t>
            </a:r>
            <a:endParaRPr sz="3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9675979" y="5385934"/>
            <a:ext cx="2514600" cy="64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 từ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5;p7">
            <a:extLst>
              <a:ext uri="{FF2B5EF4-FFF2-40B4-BE49-F238E27FC236}">
                <a16:creationId xmlns:a16="http://schemas.microsoft.com/office/drawing/2014/main" id="{34C08D74-3003-5C06-27A4-82D7C3AE4993}"/>
              </a:ext>
            </a:extLst>
          </p:cNvPr>
          <p:cNvSpPr/>
          <p:nvPr/>
        </p:nvSpPr>
        <p:spPr>
          <a:xfrm>
            <a:off x="895927" y="297981"/>
            <a:ext cx="109470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từ loại của các từ in đậm trong mỗi câu dưới đây: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AF26941-50B6-4D7B-AE52-225540B7E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7521575" y="2187574"/>
            <a:ext cx="6857999" cy="2482850"/>
          </a:xfrm>
          <a:prstGeom prst="rect">
            <a:avLst/>
          </a:prstGeom>
        </p:spPr>
      </p:pic>
      <p:sp>
        <p:nvSpPr>
          <p:cNvPr id="8" name="Google Shape;194;p9">
            <a:extLst>
              <a:ext uri="{FF2B5EF4-FFF2-40B4-BE49-F238E27FC236}">
                <a16:creationId xmlns:a16="http://schemas.microsoft.com/office/drawing/2014/main" id="{965DF2E6-00A0-F8B9-9B2E-E5F434A48EB0}"/>
              </a:ext>
            </a:extLst>
          </p:cNvPr>
          <p:cNvSpPr txBox="1"/>
          <p:nvPr/>
        </p:nvSpPr>
        <p:spPr>
          <a:xfrm>
            <a:off x="385081" y="407657"/>
            <a:ext cx="6719907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Có những từ có hình thức âm thanh giống với các trợ từ nhưng không phải là trợ từ (hiện tượng đồng âm khác loại). </a:t>
            </a:r>
            <a:r>
              <a:rPr lang="en-U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dụ: chính, là, ngay…</a:t>
            </a:r>
            <a:r>
              <a:rPr lang="en-US" sz="28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5;p9">
            <a:extLst>
              <a:ext uri="{FF2B5EF4-FFF2-40B4-BE49-F238E27FC236}">
                <a16:creationId xmlns:a16="http://schemas.microsoft.com/office/drawing/2014/main" id="{352A2441-FE57-59A3-E955-10FBC9D9F65D}"/>
              </a:ext>
            </a:extLst>
          </p:cNvPr>
          <p:cNvSpPr txBox="1"/>
          <p:nvPr/>
        </p:nvSpPr>
        <p:spPr>
          <a:xfrm>
            <a:off x="385081" y="2883826"/>
            <a:ext cx="671990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i="0" u="sng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phân biệt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Ta phải dựa vào tác dụng của trợ từ trong câu: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6;p9">
            <a:extLst>
              <a:ext uri="{FF2B5EF4-FFF2-40B4-BE49-F238E27FC236}">
                <a16:creationId xmlns:a16="http://schemas.microsoft.com/office/drawing/2014/main" id="{FF3A9388-6FB2-3FE8-6FBB-E4587A868745}"/>
              </a:ext>
            </a:extLst>
          </p:cNvPr>
          <p:cNvSpPr txBox="1"/>
          <p:nvPr/>
        </p:nvSpPr>
        <p:spPr>
          <a:xfrm>
            <a:off x="7987154" y="2701903"/>
            <a:ext cx="29634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7200" b="1" i="0" u="none" strike="noStrike" cap="none" spc="600">
                <a:solidFill>
                  <a:srgbClr val="C00000"/>
                </a:solidFill>
                <a:latin typeface="#9Slide07 Crocante" panose="02000000000000000000" pitchFamily="2" charset="0"/>
                <a:ea typeface="Calibri"/>
                <a:cs typeface="Calibri"/>
                <a:sym typeface="Calibri"/>
              </a:rPr>
              <a:t>LƯU Ý</a:t>
            </a:r>
            <a:endParaRPr sz="2400" b="0" i="0" u="none" strike="noStrike" cap="none" spc="600">
              <a:solidFill>
                <a:srgbClr val="C00000"/>
              </a:solidFill>
              <a:latin typeface="#9Slide07 Crocante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7;p9">
            <a:extLst>
              <a:ext uri="{FF2B5EF4-FFF2-40B4-BE49-F238E27FC236}">
                <a16:creationId xmlns:a16="http://schemas.microsoft.com/office/drawing/2014/main" id="{9A696DBA-251A-8CAF-ED19-F704D9869897}"/>
              </a:ext>
            </a:extLst>
          </p:cNvPr>
          <p:cNvSpPr txBox="1"/>
          <p:nvPr/>
        </p:nvSpPr>
        <p:spPr>
          <a:xfrm>
            <a:off x="385080" y="4238518"/>
            <a:ext cx="6719905" cy="212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</a:t>
            </a:r>
            <a:r>
              <a:rPr lang="en-US" sz="3200" b="0" i="1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kèm với từ, ngữ nào?</a:t>
            </a:r>
            <a:endParaRPr sz="3200" b="0" i="1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Có nhấn mạnh hoặc biểu thị thái độ đánh giá sự việc, sự vật của người nói không?                    </a:t>
            </a:r>
            <a:endParaRPr sz="3200" b="0" i="1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954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84FA60-56E6-4C39-B1D1-F8DA36DE1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4C130-74CE-48EE-A50F-2ADD6E53B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 b="12276"/>
          <a:stretch/>
        </p:blipFill>
        <p:spPr>
          <a:xfrm rot="16200000">
            <a:off x="7673974" y="2339972"/>
            <a:ext cx="6857999" cy="217805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BF0B2E4-15D6-E6D0-AF31-2CD605C091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47020"/>
          <a:stretch/>
        </p:blipFill>
        <p:spPr>
          <a:xfrm>
            <a:off x="4679499" y="193554"/>
            <a:ext cx="2833002" cy="924909"/>
          </a:xfrm>
          <a:prstGeom prst="rect">
            <a:avLst/>
          </a:prstGeom>
        </p:spPr>
      </p:pic>
      <p:sp>
        <p:nvSpPr>
          <p:cNvPr id="9" name="Google Shape;209;p11">
            <a:extLst>
              <a:ext uri="{FF2B5EF4-FFF2-40B4-BE49-F238E27FC236}">
                <a16:creationId xmlns:a16="http://schemas.microsoft.com/office/drawing/2014/main" id="{23CB4A60-5190-EA49-075F-71DFEC72B1DA}"/>
              </a:ext>
            </a:extLst>
          </p:cNvPr>
          <p:cNvSpPr txBox="1"/>
          <p:nvPr/>
        </p:nvSpPr>
        <p:spPr>
          <a:xfrm>
            <a:off x="323217" y="856873"/>
            <a:ext cx="40330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</a:t>
            </a: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SGK/ 69</a:t>
            </a:r>
            <a:endParaRPr sz="28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10;p11">
            <a:extLst>
              <a:ext uri="{FF2B5EF4-FFF2-40B4-BE49-F238E27FC236}">
                <a16:creationId xmlns:a16="http://schemas.microsoft.com/office/drawing/2014/main" id="{E58BB716-75E3-019B-937A-2762BB389A89}"/>
              </a:ext>
            </a:extLst>
          </p:cNvPr>
          <p:cNvSpPr txBox="1"/>
          <p:nvPr/>
        </p:nvSpPr>
        <p:spPr>
          <a:xfrm>
            <a:off x="323217" y="1285250"/>
            <a:ext cx="11125575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+mj-lt"/>
              <a:buAutoNum type="alphaLcParenR"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! Ông giáo ạ! … </a:t>
            </a:r>
            <a:endParaRPr lang="en-US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+mj-lt"/>
              <a:buAutoNum type="alphaLcParenR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80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ó kêu ư ử, nhìn tôi, như muốn bảo tôi rằng: “</a:t>
            </a: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! Lão già tệ lắm!... </a:t>
            </a: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+mj-lt"/>
              <a:buAutoNum type="alphaLcParenR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, bảo bác ấy có trốn đi đâu thì trốn.</a:t>
            </a:r>
          </a:p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Vâng</a:t>
            </a:r>
            <a:r>
              <a:rPr lang="vi-VN" sz="2800">
                <a:latin typeface="Times New Roman"/>
                <a:ea typeface="Times New Roman"/>
                <a:cs typeface="Times New Roman"/>
                <a:sym typeface="Times New Roman"/>
              </a:rPr>
              <a:t>, cháu cũng đã nghĩ như cụ…</a:t>
            </a:r>
            <a:endParaRPr lang="vi-VN" sz="1600"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+mj-lt"/>
              <a:buAutoNum type="alphaLcParenR"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! Mẹ đã về.</a:t>
            </a:r>
          </a:p>
          <a:p>
            <a:pPr marL="514350" lvl="0" indent="-514350" algn="just">
              <a:lnSpc>
                <a:spcPct val="200000"/>
              </a:lnSpc>
              <a:buClr>
                <a:schemeClr val="tx1"/>
              </a:buClr>
              <a:buSzPts val="2400"/>
              <a:buFont typeface="+mj-lt"/>
              <a:buAutoNum type="alphaLcParenR"/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Chao ôi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! Món ăn này sao lại ngon lạ lùng thế!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12DCBF6-C5A9-9041-0199-AD63E01FC3B0}"/>
              </a:ext>
            </a:extLst>
          </p:cNvPr>
          <p:cNvSpPr txBox="1"/>
          <p:nvPr/>
        </p:nvSpPr>
        <p:spPr>
          <a:xfrm>
            <a:off x="869333" y="2067490"/>
            <a:ext cx="646331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6B32BE-4B92-73D7-3FD1-EB06355288AB}"/>
              </a:ext>
            </a:extLst>
          </p:cNvPr>
          <p:cNvSpPr txBox="1"/>
          <p:nvPr/>
        </p:nvSpPr>
        <p:spPr>
          <a:xfrm>
            <a:off x="7065181" y="2883250"/>
            <a:ext cx="133402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208AA66-6328-5920-647E-FA372230A8EC}"/>
              </a:ext>
            </a:extLst>
          </p:cNvPr>
          <p:cNvSpPr txBox="1"/>
          <p:nvPr/>
        </p:nvSpPr>
        <p:spPr>
          <a:xfrm>
            <a:off x="1090050" y="3753008"/>
            <a:ext cx="646331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26BDCB0-EA23-A002-2C00-6268ECF08F6A}"/>
              </a:ext>
            </a:extLst>
          </p:cNvPr>
          <p:cNvSpPr txBox="1"/>
          <p:nvPr/>
        </p:nvSpPr>
        <p:spPr>
          <a:xfrm>
            <a:off x="1123755" y="4609880"/>
            <a:ext cx="71526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AC33CC6-1CAF-71B9-19F7-60CCBCE9CA43}"/>
              </a:ext>
            </a:extLst>
          </p:cNvPr>
          <p:cNvSpPr txBox="1"/>
          <p:nvPr/>
        </p:nvSpPr>
        <p:spPr>
          <a:xfrm>
            <a:off x="468412" y="5466752"/>
            <a:ext cx="1471878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mừng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9A7A018-45BA-72D3-BED9-283E191BC18F}"/>
              </a:ext>
            </a:extLst>
          </p:cNvPr>
          <p:cNvSpPr txBox="1"/>
          <p:nvPr/>
        </p:nvSpPr>
        <p:spPr>
          <a:xfrm>
            <a:off x="917583" y="6306846"/>
            <a:ext cx="1196161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ngờ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A5A358BC-999B-D400-7908-5CE1672DCF88}"/>
              </a:ext>
            </a:extLst>
          </p:cNvPr>
          <p:cNvGrpSpPr/>
          <p:nvPr/>
        </p:nvGrpSpPr>
        <p:grpSpPr>
          <a:xfrm>
            <a:off x="7924524" y="553764"/>
            <a:ext cx="2982686" cy="1647934"/>
            <a:chOff x="7879580" y="309811"/>
            <a:chExt cx="2982686" cy="1647934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FC1D3781-B15D-C542-546E-B4CE9BB8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79580" y="309811"/>
              <a:ext cx="2982686" cy="1647934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7F4C9389-E147-983E-4407-71F7F3609766}"/>
                </a:ext>
              </a:extLst>
            </p:cNvPr>
            <p:cNvSpPr txBox="1"/>
            <p:nvPr/>
          </p:nvSpPr>
          <p:spPr>
            <a:xfrm>
              <a:off x="7956518" y="735598"/>
              <a:ext cx="28288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nêu tác dụng của các từ in đậm trong mỗi ví dụ.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605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>
            <a:off x="1397314" y="1118791"/>
            <a:ext cx="9932839" cy="1325054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C00000"/>
                </a:solidFill>
                <a:latin typeface="Times New Roman"/>
                <a:ea typeface="Arial"/>
                <a:cs typeface="Times New Roman"/>
                <a:sym typeface="Times New Roman"/>
              </a:rPr>
              <a:t>Những phát biểu nào dưới đây đúng khi nhận xét về cách sử dụng các từ in đậm trong mỗi ví dụ trên?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336331" y="3499757"/>
            <a:ext cx="11583526" cy="7075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B. Các từ ấy không thể làm thành một câu độc lập;</a:t>
            </a:r>
            <a:endParaRPr sz="2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36333" y="5170713"/>
            <a:ext cx="10993820" cy="94630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Các từ ấy có thể cùng những từ khác làm thành một câu và thường đứng đầu câu.</a:t>
            </a:r>
            <a:endParaRPr sz="2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336332" y="2618015"/>
            <a:ext cx="11583526" cy="7075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A. Các từ ấy có thể làm thành một câu độc lập;</a:t>
            </a:r>
            <a:endParaRPr sz="2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336332" y="4310742"/>
            <a:ext cx="11583526" cy="7075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C. Các từ ấy không thể làm một bộ phận của câu;</a:t>
            </a:r>
            <a:endParaRPr sz="2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ệt hơi nước">
  <a:themeElements>
    <a:clrScheme name="Vệt hơi nước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ệt hơi nước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ệt hơi nước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TM04033937[[fn=Vệt hơi nước]]</Template>
  <TotalTime>28</TotalTime>
  <Words>1640</Words>
  <Application>Microsoft Office PowerPoint</Application>
  <PresentationFormat>Màn hình rộng</PresentationFormat>
  <Paragraphs>153</Paragraphs>
  <Slides>22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#9Slide03 FS Neusa Bold</vt:lpstr>
      <vt:lpstr>#9Slide07 Crocante</vt:lpstr>
      <vt:lpstr>Arial</vt:lpstr>
      <vt:lpstr>Calibri</vt:lpstr>
      <vt:lpstr>Century Gothic</vt:lpstr>
      <vt:lpstr>Noto Sans Symbols</vt:lpstr>
      <vt:lpstr>Times New Roman</vt:lpstr>
      <vt:lpstr>Vệt hơi nước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Mỹ Trúc</cp:lastModifiedBy>
  <cp:revision>4</cp:revision>
  <dcterms:modified xsi:type="dcterms:W3CDTF">2022-08-08T13:49:01Z</dcterms:modified>
</cp:coreProperties>
</file>