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wdp" ContentType="image/vnd.ms-photo"/>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sldIdLst>
    <p:sldId id="265" r:id="rId2"/>
    <p:sldId id="266" r:id="rId3"/>
    <p:sldId id="272" r:id="rId4"/>
    <p:sldId id="271" r:id="rId5"/>
    <p:sldId id="269" r:id="rId6"/>
    <p:sldId id="276" r:id="rId7"/>
    <p:sldId id="277" r:id="rId8"/>
    <p:sldId id="286" r:id="rId9"/>
    <p:sldId id="292" r:id="rId10"/>
    <p:sldId id="280" r:id="rId11"/>
    <p:sldId id="312" r:id="rId12"/>
    <p:sldId id="313" r:id="rId13"/>
    <p:sldId id="314" r:id="rId14"/>
    <p:sldId id="315" r:id="rId15"/>
    <p:sldId id="316" r:id="rId16"/>
    <p:sldId id="317" r:id="rId17"/>
    <p:sldId id="318" r:id="rId18"/>
    <p:sldId id="319" r:id="rId19"/>
    <p:sldId id="320" r:id="rId20"/>
    <p:sldId id="321" r:id="rId21"/>
    <p:sldId id="322" r:id="rId22"/>
    <p:sldId id="323" r:id="rId23"/>
    <p:sldId id="311" r:id="rId24"/>
    <p:sldId id="324" r:id="rId25"/>
    <p:sldId id="325" r:id="rId26"/>
    <p:sldId id="326" r:id="rId27"/>
    <p:sldId id="327" r:id="rId28"/>
    <p:sldId id="328" r:id="rId29"/>
    <p:sldId id="329" r:id="rId30"/>
    <p:sldId id="330" r:id="rId31"/>
    <p:sldId id="331" r:id="rId32"/>
    <p:sldId id="310" r:id="rId33"/>
    <p:sldId id="332" r:id="rId34"/>
    <p:sldId id="334" r:id="rId35"/>
    <p:sldId id="335" r:id="rId36"/>
    <p:sldId id="333" r:id="rId37"/>
    <p:sldId id="336" r:id="rId38"/>
    <p:sldId id="305" r:id="rId39"/>
    <p:sldId id="258" r:id="rId40"/>
    <p:sldId id="306" r:id="rId41"/>
    <p:sldId id="307" r:id="rId42"/>
    <p:sldId id="308" r:id="rId43"/>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horzBarState="maximized">
    <p:restoredLeft sz="15987" autoAdjust="0"/>
    <p:restoredTop sz="94660"/>
  </p:normalViewPr>
  <p:slideViewPr>
    <p:cSldViewPr snapToGrid="0">
      <p:cViewPr varScale="1">
        <p:scale>
          <a:sx n="81" d="100"/>
          <a:sy n="81" d="100"/>
        </p:scale>
        <p:origin x="634" y="67"/>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slide" Target="slides/slide38.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slide" Target="slides/slide41.xml"/><Relationship Id="rId47" Type="http://schemas.openxmlformats.org/officeDocument/2006/relationships/tableStyles" Target="tableStyles.xml"/><Relationship Id="rId7" Type="http://schemas.openxmlformats.org/officeDocument/2006/relationships/slide" Target="slides/slide6.xml"/><Relationship Id="rId2" Type="http://schemas.openxmlformats.org/officeDocument/2006/relationships/slide" Target="slides/slide1.xml"/><Relationship Id="rId16" Type="http://schemas.openxmlformats.org/officeDocument/2006/relationships/slide" Target="slides/slide15.xml"/><Relationship Id="rId29" Type="http://schemas.openxmlformats.org/officeDocument/2006/relationships/slide" Target="slides/slide28.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viewProps" Target="viewProp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4" Type="http://schemas.openxmlformats.org/officeDocument/2006/relationships/presProps" Target="presProp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8" Type="http://schemas.openxmlformats.org/officeDocument/2006/relationships/slide" Target="slides/slide7.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theme" Target="theme/theme1.xml"/><Relationship Id="rId20" Type="http://schemas.openxmlformats.org/officeDocument/2006/relationships/slide" Target="slides/slide19.xml"/><Relationship Id="rId41" Type="http://schemas.openxmlformats.org/officeDocument/2006/relationships/slide" Target="slides/slide40.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FF4BCA7-A022-ABB6-D727-1069CC585D5F}"/>
              </a:ext>
            </a:extLst>
          </p:cNvPr>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p>
        </p:txBody>
      </p:sp>
      <p:sp>
        <p:nvSpPr>
          <p:cNvPr id="3" name="Subtitle 2">
            <a:extLst>
              <a:ext uri="{FF2B5EF4-FFF2-40B4-BE49-F238E27FC236}">
                <a16:creationId xmlns:a16="http://schemas.microsoft.com/office/drawing/2014/main" id="{75EE0701-23E9-D83D-1AEA-73893ED8C5DD}"/>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4" name="Date Placeholder 3">
            <a:extLst>
              <a:ext uri="{FF2B5EF4-FFF2-40B4-BE49-F238E27FC236}">
                <a16:creationId xmlns:a16="http://schemas.microsoft.com/office/drawing/2014/main" id="{B5462F49-995D-D264-CE1A-BFA1015B926B}"/>
              </a:ext>
            </a:extLst>
          </p:cNvPr>
          <p:cNvSpPr>
            <a:spLocks noGrp="1"/>
          </p:cNvSpPr>
          <p:nvPr>
            <p:ph type="dt" sz="half" idx="10"/>
          </p:nvPr>
        </p:nvSpPr>
        <p:spPr/>
        <p:txBody>
          <a:bodyPr/>
          <a:lstStyle/>
          <a:p>
            <a:fld id="{83B044BC-3A4C-4ECF-8EE3-D37061197B40}" type="datetimeFigureOut">
              <a:rPr lang="en-US" smtClean="0"/>
              <a:t>8/13/2022</a:t>
            </a:fld>
            <a:endParaRPr lang="en-US"/>
          </a:p>
        </p:txBody>
      </p:sp>
      <p:sp>
        <p:nvSpPr>
          <p:cNvPr id="5" name="Footer Placeholder 4">
            <a:extLst>
              <a:ext uri="{FF2B5EF4-FFF2-40B4-BE49-F238E27FC236}">
                <a16:creationId xmlns:a16="http://schemas.microsoft.com/office/drawing/2014/main" id="{0EC84D66-9051-D4B1-7F6F-000048B673FC}"/>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30F6A4C3-D74C-252D-D553-2B9CA1C563CD}"/>
              </a:ext>
            </a:extLst>
          </p:cNvPr>
          <p:cNvSpPr>
            <a:spLocks noGrp="1"/>
          </p:cNvSpPr>
          <p:nvPr>
            <p:ph type="sldNum" sz="quarter" idx="12"/>
          </p:nvPr>
        </p:nvSpPr>
        <p:spPr/>
        <p:txBody>
          <a:bodyPr/>
          <a:lstStyle/>
          <a:p>
            <a:fld id="{893AAB03-B011-4504-9853-B1BC5BE871A8}" type="slidenum">
              <a:rPr lang="en-US" smtClean="0"/>
              <a:t>‹#›</a:t>
            </a:fld>
            <a:endParaRPr lang="en-US"/>
          </a:p>
        </p:txBody>
      </p:sp>
    </p:spTree>
    <p:extLst>
      <p:ext uri="{BB962C8B-B14F-4D97-AF65-F5344CB8AC3E}">
        <p14:creationId xmlns:p14="http://schemas.microsoft.com/office/powerpoint/2010/main" val="1821828859"/>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CBC1C21-3C52-4841-E318-C5657AF4101C}"/>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8732F577-1880-6D6D-47DA-1E7718578134}"/>
              </a:ext>
            </a:extLst>
          </p:cNvPr>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F5870B47-F5FD-DA76-4173-B43E2F694FD2}"/>
              </a:ext>
            </a:extLst>
          </p:cNvPr>
          <p:cNvSpPr>
            <a:spLocks noGrp="1"/>
          </p:cNvSpPr>
          <p:nvPr>
            <p:ph type="dt" sz="half" idx="10"/>
          </p:nvPr>
        </p:nvSpPr>
        <p:spPr/>
        <p:txBody>
          <a:bodyPr/>
          <a:lstStyle/>
          <a:p>
            <a:fld id="{83B044BC-3A4C-4ECF-8EE3-D37061197B40}" type="datetimeFigureOut">
              <a:rPr lang="en-US" smtClean="0"/>
              <a:t>8/13/2022</a:t>
            </a:fld>
            <a:endParaRPr lang="en-US"/>
          </a:p>
        </p:txBody>
      </p:sp>
      <p:sp>
        <p:nvSpPr>
          <p:cNvPr id="5" name="Footer Placeholder 4">
            <a:extLst>
              <a:ext uri="{FF2B5EF4-FFF2-40B4-BE49-F238E27FC236}">
                <a16:creationId xmlns:a16="http://schemas.microsoft.com/office/drawing/2014/main" id="{E13B0D8A-E570-8412-21C3-B48D699F4D31}"/>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94DFCFFF-A6B6-BAB6-F7E1-E22712313815}"/>
              </a:ext>
            </a:extLst>
          </p:cNvPr>
          <p:cNvSpPr>
            <a:spLocks noGrp="1"/>
          </p:cNvSpPr>
          <p:nvPr>
            <p:ph type="sldNum" sz="quarter" idx="12"/>
          </p:nvPr>
        </p:nvSpPr>
        <p:spPr/>
        <p:txBody>
          <a:bodyPr/>
          <a:lstStyle/>
          <a:p>
            <a:fld id="{893AAB03-B011-4504-9853-B1BC5BE871A8}" type="slidenum">
              <a:rPr lang="en-US" smtClean="0"/>
              <a:t>‹#›</a:t>
            </a:fld>
            <a:endParaRPr lang="en-US"/>
          </a:p>
        </p:txBody>
      </p:sp>
    </p:spTree>
    <p:extLst>
      <p:ext uri="{BB962C8B-B14F-4D97-AF65-F5344CB8AC3E}">
        <p14:creationId xmlns:p14="http://schemas.microsoft.com/office/powerpoint/2010/main" val="1823012767"/>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0B1D384-983F-F5E9-0D93-1BA1170A3420}"/>
              </a:ext>
            </a:extLst>
          </p:cNvPr>
          <p:cNvSpPr>
            <a:spLocks noGrp="1"/>
          </p:cNvSpPr>
          <p:nvPr>
            <p:ph type="title"/>
          </p:nvPr>
        </p:nvSpPr>
        <p:spPr>
          <a:xfrm>
            <a:off x="831850" y="1709738"/>
            <a:ext cx="10515600" cy="2852737"/>
          </a:xfrm>
        </p:spPr>
        <p:txBody>
          <a:bodyPr anchor="b"/>
          <a:lstStyle>
            <a:lvl1pPr>
              <a:defRPr sz="6000"/>
            </a:lvl1pPr>
          </a:lstStyle>
          <a:p>
            <a:r>
              <a:rPr lang="en-US"/>
              <a:t>Click to edit Master title style</a:t>
            </a:r>
          </a:p>
        </p:txBody>
      </p:sp>
      <p:sp>
        <p:nvSpPr>
          <p:cNvPr id="3" name="Text Placeholder 2">
            <a:extLst>
              <a:ext uri="{FF2B5EF4-FFF2-40B4-BE49-F238E27FC236}">
                <a16:creationId xmlns:a16="http://schemas.microsoft.com/office/drawing/2014/main" id="{F260BAB5-07A0-6795-E134-B6D8D87A3B15}"/>
              </a:ext>
            </a:extLst>
          </p:cNvPr>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
        <p:nvSpPr>
          <p:cNvPr id="4" name="Date Placeholder 3">
            <a:extLst>
              <a:ext uri="{FF2B5EF4-FFF2-40B4-BE49-F238E27FC236}">
                <a16:creationId xmlns:a16="http://schemas.microsoft.com/office/drawing/2014/main" id="{9992070C-FB19-688B-B6D0-D7859FD90F12}"/>
              </a:ext>
            </a:extLst>
          </p:cNvPr>
          <p:cNvSpPr>
            <a:spLocks noGrp="1"/>
          </p:cNvSpPr>
          <p:nvPr>
            <p:ph type="dt" sz="half" idx="10"/>
          </p:nvPr>
        </p:nvSpPr>
        <p:spPr/>
        <p:txBody>
          <a:bodyPr/>
          <a:lstStyle/>
          <a:p>
            <a:fld id="{83B044BC-3A4C-4ECF-8EE3-D37061197B40}" type="datetimeFigureOut">
              <a:rPr lang="en-US" smtClean="0"/>
              <a:t>8/13/2022</a:t>
            </a:fld>
            <a:endParaRPr lang="en-US"/>
          </a:p>
        </p:txBody>
      </p:sp>
      <p:sp>
        <p:nvSpPr>
          <p:cNvPr id="5" name="Footer Placeholder 4">
            <a:extLst>
              <a:ext uri="{FF2B5EF4-FFF2-40B4-BE49-F238E27FC236}">
                <a16:creationId xmlns:a16="http://schemas.microsoft.com/office/drawing/2014/main" id="{EFAF0756-1901-21C7-0B0A-84768E2C74BE}"/>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84F6626B-49D5-0DE0-25F2-01A95E15ECE8}"/>
              </a:ext>
            </a:extLst>
          </p:cNvPr>
          <p:cNvSpPr>
            <a:spLocks noGrp="1"/>
          </p:cNvSpPr>
          <p:nvPr>
            <p:ph type="sldNum" sz="quarter" idx="12"/>
          </p:nvPr>
        </p:nvSpPr>
        <p:spPr/>
        <p:txBody>
          <a:bodyPr/>
          <a:lstStyle/>
          <a:p>
            <a:fld id="{893AAB03-B011-4504-9853-B1BC5BE871A8}" type="slidenum">
              <a:rPr lang="en-US" smtClean="0"/>
              <a:t>‹#›</a:t>
            </a:fld>
            <a:endParaRPr lang="en-US"/>
          </a:p>
        </p:txBody>
      </p:sp>
    </p:spTree>
    <p:extLst>
      <p:ext uri="{BB962C8B-B14F-4D97-AF65-F5344CB8AC3E}">
        <p14:creationId xmlns:p14="http://schemas.microsoft.com/office/powerpoint/2010/main" val="2246327072"/>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5A41348-85B3-3249-F40B-41C7CD5CB57D}"/>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564CF72C-C04C-0061-01F8-983D5E94BA29}"/>
              </a:ext>
            </a:extLst>
          </p:cNvPr>
          <p:cNvSpPr>
            <a:spLocks noGrp="1"/>
          </p:cNvSpPr>
          <p:nvPr>
            <p:ph sz="half" idx="1"/>
          </p:nvPr>
        </p:nvSpPr>
        <p:spPr>
          <a:xfrm>
            <a:off x="838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a:extLst>
              <a:ext uri="{FF2B5EF4-FFF2-40B4-BE49-F238E27FC236}">
                <a16:creationId xmlns:a16="http://schemas.microsoft.com/office/drawing/2014/main" id="{B4B2A694-CC91-8314-DED9-CD75E9AE7DD2}"/>
              </a:ext>
            </a:extLst>
          </p:cNvPr>
          <p:cNvSpPr>
            <a:spLocks noGrp="1"/>
          </p:cNvSpPr>
          <p:nvPr>
            <p:ph sz="half" idx="2"/>
          </p:nvPr>
        </p:nvSpPr>
        <p:spPr>
          <a:xfrm>
            <a:off x="6172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a:extLst>
              <a:ext uri="{FF2B5EF4-FFF2-40B4-BE49-F238E27FC236}">
                <a16:creationId xmlns:a16="http://schemas.microsoft.com/office/drawing/2014/main" id="{FE07D792-7FD2-2B73-60A5-6FC1E50C7B7F}"/>
              </a:ext>
            </a:extLst>
          </p:cNvPr>
          <p:cNvSpPr>
            <a:spLocks noGrp="1"/>
          </p:cNvSpPr>
          <p:nvPr>
            <p:ph type="dt" sz="half" idx="10"/>
          </p:nvPr>
        </p:nvSpPr>
        <p:spPr/>
        <p:txBody>
          <a:bodyPr/>
          <a:lstStyle/>
          <a:p>
            <a:fld id="{83B044BC-3A4C-4ECF-8EE3-D37061197B40}" type="datetimeFigureOut">
              <a:rPr lang="en-US" smtClean="0"/>
              <a:t>8/13/2022</a:t>
            </a:fld>
            <a:endParaRPr lang="en-US"/>
          </a:p>
        </p:txBody>
      </p:sp>
      <p:sp>
        <p:nvSpPr>
          <p:cNvPr id="6" name="Footer Placeholder 5">
            <a:extLst>
              <a:ext uri="{FF2B5EF4-FFF2-40B4-BE49-F238E27FC236}">
                <a16:creationId xmlns:a16="http://schemas.microsoft.com/office/drawing/2014/main" id="{F3A597FF-653B-6DAB-C6FE-FC51781F54EE}"/>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D048B2AB-D280-D47A-1A3B-0323CEE72468}"/>
              </a:ext>
            </a:extLst>
          </p:cNvPr>
          <p:cNvSpPr>
            <a:spLocks noGrp="1"/>
          </p:cNvSpPr>
          <p:nvPr>
            <p:ph type="sldNum" sz="quarter" idx="12"/>
          </p:nvPr>
        </p:nvSpPr>
        <p:spPr/>
        <p:txBody>
          <a:bodyPr/>
          <a:lstStyle/>
          <a:p>
            <a:fld id="{893AAB03-B011-4504-9853-B1BC5BE871A8}" type="slidenum">
              <a:rPr lang="en-US" smtClean="0"/>
              <a:t>‹#›</a:t>
            </a:fld>
            <a:endParaRPr lang="en-US"/>
          </a:p>
        </p:txBody>
      </p:sp>
    </p:spTree>
    <p:extLst>
      <p:ext uri="{BB962C8B-B14F-4D97-AF65-F5344CB8AC3E}">
        <p14:creationId xmlns:p14="http://schemas.microsoft.com/office/powerpoint/2010/main" val="2283109565"/>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B6D4DA6-F5FE-D6A1-80DB-179857B982FB}"/>
              </a:ext>
            </a:extLst>
          </p:cNvPr>
          <p:cNvSpPr>
            <a:spLocks noGrp="1"/>
          </p:cNvSpPr>
          <p:nvPr>
            <p:ph type="title"/>
          </p:nvPr>
        </p:nvSpPr>
        <p:spPr>
          <a:xfrm>
            <a:off x="839788" y="365125"/>
            <a:ext cx="10515600" cy="1325563"/>
          </a:xfrm>
        </p:spPr>
        <p:txBody>
          <a:bodyPr/>
          <a:lstStyle/>
          <a:p>
            <a:r>
              <a:rPr lang="en-US"/>
              <a:t>Click to edit Master title style</a:t>
            </a:r>
          </a:p>
        </p:txBody>
      </p:sp>
      <p:sp>
        <p:nvSpPr>
          <p:cNvPr id="3" name="Text Placeholder 2">
            <a:extLst>
              <a:ext uri="{FF2B5EF4-FFF2-40B4-BE49-F238E27FC236}">
                <a16:creationId xmlns:a16="http://schemas.microsoft.com/office/drawing/2014/main" id="{94FB5C99-8BAF-C86E-547A-F5E74375F6E6}"/>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a:extLst>
              <a:ext uri="{FF2B5EF4-FFF2-40B4-BE49-F238E27FC236}">
                <a16:creationId xmlns:a16="http://schemas.microsoft.com/office/drawing/2014/main" id="{F8ED4382-9BCD-52D5-5E03-10C38E62E831}"/>
              </a:ext>
            </a:extLst>
          </p:cNvPr>
          <p:cNvSpPr>
            <a:spLocks noGrp="1"/>
          </p:cNvSpPr>
          <p:nvPr>
            <p:ph sz="half" idx="2"/>
          </p:nvPr>
        </p:nvSpPr>
        <p:spPr>
          <a:xfrm>
            <a:off x="839788" y="2505075"/>
            <a:ext cx="515778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a:extLst>
              <a:ext uri="{FF2B5EF4-FFF2-40B4-BE49-F238E27FC236}">
                <a16:creationId xmlns:a16="http://schemas.microsoft.com/office/drawing/2014/main" id="{89041505-7018-1CC3-AA29-3E361FCD7E59}"/>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a:extLst>
              <a:ext uri="{FF2B5EF4-FFF2-40B4-BE49-F238E27FC236}">
                <a16:creationId xmlns:a16="http://schemas.microsoft.com/office/drawing/2014/main" id="{739EBB8E-77A9-DC6B-65A7-0C8B29919999}"/>
              </a:ext>
            </a:extLst>
          </p:cNvPr>
          <p:cNvSpPr>
            <a:spLocks noGrp="1"/>
          </p:cNvSpPr>
          <p:nvPr>
            <p:ph sz="quarter" idx="4"/>
          </p:nvPr>
        </p:nvSpPr>
        <p:spPr>
          <a:xfrm>
            <a:off x="6172200" y="2505075"/>
            <a:ext cx="51831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a:extLst>
              <a:ext uri="{FF2B5EF4-FFF2-40B4-BE49-F238E27FC236}">
                <a16:creationId xmlns:a16="http://schemas.microsoft.com/office/drawing/2014/main" id="{A95D85C5-EFC8-FE79-F304-05F048E89E14}"/>
              </a:ext>
            </a:extLst>
          </p:cNvPr>
          <p:cNvSpPr>
            <a:spLocks noGrp="1"/>
          </p:cNvSpPr>
          <p:nvPr>
            <p:ph type="dt" sz="half" idx="10"/>
          </p:nvPr>
        </p:nvSpPr>
        <p:spPr/>
        <p:txBody>
          <a:bodyPr/>
          <a:lstStyle/>
          <a:p>
            <a:fld id="{83B044BC-3A4C-4ECF-8EE3-D37061197B40}" type="datetimeFigureOut">
              <a:rPr lang="en-US" smtClean="0"/>
              <a:t>8/13/2022</a:t>
            </a:fld>
            <a:endParaRPr lang="en-US"/>
          </a:p>
        </p:txBody>
      </p:sp>
      <p:sp>
        <p:nvSpPr>
          <p:cNvPr id="8" name="Footer Placeholder 7">
            <a:extLst>
              <a:ext uri="{FF2B5EF4-FFF2-40B4-BE49-F238E27FC236}">
                <a16:creationId xmlns:a16="http://schemas.microsoft.com/office/drawing/2014/main" id="{4913E28C-3BD1-C87D-E0A7-A631979C0C56}"/>
              </a:ext>
            </a:extLst>
          </p:cNvPr>
          <p:cNvSpPr>
            <a:spLocks noGrp="1"/>
          </p:cNvSpPr>
          <p:nvPr>
            <p:ph type="ftr" sz="quarter" idx="11"/>
          </p:nvPr>
        </p:nvSpPr>
        <p:spPr/>
        <p:txBody>
          <a:bodyPr/>
          <a:lstStyle/>
          <a:p>
            <a:endParaRPr lang="en-US"/>
          </a:p>
        </p:txBody>
      </p:sp>
      <p:sp>
        <p:nvSpPr>
          <p:cNvPr id="9" name="Slide Number Placeholder 8">
            <a:extLst>
              <a:ext uri="{FF2B5EF4-FFF2-40B4-BE49-F238E27FC236}">
                <a16:creationId xmlns:a16="http://schemas.microsoft.com/office/drawing/2014/main" id="{70A9B432-3AED-BD74-0E5B-A5D013BA88C5}"/>
              </a:ext>
            </a:extLst>
          </p:cNvPr>
          <p:cNvSpPr>
            <a:spLocks noGrp="1"/>
          </p:cNvSpPr>
          <p:nvPr>
            <p:ph type="sldNum" sz="quarter" idx="12"/>
          </p:nvPr>
        </p:nvSpPr>
        <p:spPr/>
        <p:txBody>
          <a:bodyPr/>
          <a:lstStyle/>
          <a:p>
            <a:fld id="{893AAB03-B011-4504-9853-B1BC5BE871A8}" type="slidenum">
              <a:rPr lang="en-US" smtClean="0"/>
              <a:t>‹#›</a:t>
            </a:fld>
            <a:endParaRPr lang="en-US"/>
          </a:p>
        </p:txBody>
      </p:sp>
    </p:spTree>
    <p:extLst>
      <p:ext uri="{BB962C8B-B14F-4D97-AF65-F5344CB8AC3E}">
        <p14:creationId xmlns:p14="http://schemas.microsoft.com/office/powerpoint/2010/main" val="1852075261"/>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3146CB2-E99C-BACE-E43D-7BDB43534A38}"/>
              </a:ext>
            </a:extLst>
          </p:cNvPr>
          <p:cNvSpPr>
            <a:spLocks noGrp="1"/>
          </p:cNvSpPr>
          <p:nvPr>
            <p:ph type="title"/>
          </p:nvPr>
        </p:nvSpPr>
        <p:spPr/>
        <p:txBody>
          <a:bodyPr/>
          <a:lstStyle/>
          <a:p>
            <a:r>
              <a:rPr lang="en-US"/>
              <a:t>Click to edit Master title style</a:t>
            </a:r>
          </a:p>
        </p:txBody>
      </p:sp>
      <p:sp>
        <p:nvSpPr>
          <p:cNvPr id="3" name="Date Placeholder 2">
            <a:extLst>
              <a:ext uri="{FF2B5EF4-FFF2-40B4-BE49-F238E27FC236}">
                <a16:creationId xmlns:a16="http://schemas.microsoft.com/office/drawing/2014/main" id="{7EF420C7-57B0-0073-2067-9FAC78A045A9}"/>
              </a:ext>
            </a:extLst>
          </p:cNvPr>
          <p:cNvSpPr>
            <a:spLocks noGrp="1"/>
          </p:cNvSpPr>
          <p:nvPr>
            <p:ph type="dt" sz="half" idx="10"/>
          </p:nvPr>
        </p:nvSpPr>
        <p:spPr/>
        <p:txBody>
          <a:bodyPr/>
          <a:lstStyle/>
          <a:p>
            <a:fld id="{83B044BC-3A4C-4ECF-8EE3-D37061197B40}" type="datetimeFigureOut">
              <a:rPr lang="en-US" smtClean="0"/>
              <a:t>8/13/2022</a:t>
            </a:fld>
            <a:endParaRPr lang="en-US"/>
          </a:p>
        </p:txBody>
      </p:sp>
      <p:sp>
        <p:nvSpPr>
          <p:cNvPr id="4" name="Footer Placeholder 3">
            <a:extLst>
              <a:ext uri="{FF2B5EF4-FFF2-40B4-BE49-F238E27FC236}">
                <a16:creationId xmlns:a16="http://schemas.microsoft.com/office/drawing/2014/main" id="{0F87253F-1657-E838-ABB2-EF484D72417D}"/>
              </a:ext>
            </a:extLst>
          </p:cNvPr>
          <p:cNvSpPr>
            <a:spLocks noGrp="1"/>
          </p:cNvSpPr>
          <p:nvPr>
            <p:ph type="ftr" sz="quarter" idx="11"/>
          </p:nvPr>
        </p:nvSpPr>
        <p:spPr/>
        <p:txBody>
          <a:bodyPr/>
          <a:lstStyle/>
          <a:p>
            <a:endParaRPr lang="en-US"/>
          </a:p>
        </p:txBody>
      </p:sp>
      <p:sp>
        <p:nvSpPr>
          <p:cNvPr id="5" name="Slide Number Placeholder 4">
            <a:extLst>
              <a:ext uri="{FF2B5EF4-FFF2-40B4-BE49-F238E27FC236}">
                <a16:creationId xmlns:a16="http://schemas.microsoft.com/office/drawing/2014/main" id="{3E81A2BA-3927-177E-FCD1-9ED3C548DA0C}"/>
              </a:ext>
            </a:extLst>
          </p:cNvPr>
          <p:cNvSpPr>
            <a:spLocks noGrp="1"/>
          </p:cNvSpPr>
          <p:nvPr>
            <p:ph type="sldNum" sz="quarter" idx="12"/>
          </p:nvPr>
        </p:nvSpPr>
        <p:spPr/>
        <p:txBody>
          <a:bodyPr/>
          <a:lstStyle/>
          <a:p>
            <a:fld id="{893AAB03-B011-4504-9853-B1BC5BE871A8}" type="slidenum">
              <a:rPr lang="en-US" smtClean="0"/>
              <a:t>‹#›</a:t>
            </a:fld>
            <a:endParaRPr lang="en-US"/>
          </a:p>
        </p:txBody>
      </p:sp>
    </p:spTree>
    <p:extLst>
      <p:ext uri="{BB962C8B-B14F-4D97-AF65-F5344CB8AC3E}">
        <p14:creationId xmlns:p14="http://schemas.microsoft.com/office/powerpoint/2010/main" val="3836679186"/>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95DDF57F-B043-5635-87C5-8701B89D6C0A}"/>
              </a:ext>
            </a:extLst>
          </p:cNvPr>
          <p:cNvSpPr>
            <a:spLocks noGrp="1"/>
          </p:cNvSpPr>
          <p:nvPr>
            <p:ph type="dt" sz="half" idx="10"/>
          </p:nvPr>
        </p:nvSpPr>
        <p:spPr/>
        <p:txBody>
          <a:bodyPr/>
          <a:lstStyle/>
          <a:p>
            <a:fld id="{83B044BC-3A4C-4ECF-8EE3-D37061197B40}" type="datetimeFigureOut">
              <a:rPr lang="en-US" smtClean="0"/>
              <a:t>8/13/2022</a:t>
            </a:fld>
            <a:endParaRPr lang="en-US"/>
          </a:p>
        </p:txBody>
      </p:sp>
      <p:sp>
        <p:nvSpPr>
          <p:cNvPr id="3" name="Footer Placeholder 2">
            <a:extLst>
              <a:ext uri="{FF2B5EF4-FFF2-40B4-BE49-F238E27FC236}">
                <a16:creationId xmlns:a16="http://schemas.microsoft.com/office/drawing/2014/main" id="{D1D6265A-E0F2-8C19-74BB-26323EAB2EDC}"/>
              </a:ext>
            </a:extLst>
          </p:cNvPr>
          <p:cNvSpPr>
            <a:spLocks noGrp="1"/>
          </p:cNvSpPr>
          <p:nvPr>
            <p:ph type="ftr" sz="quarter" idx="11"/>
          </p:nvPr>
        </p:nvSpPr>
        <p:spPr/>
        <p:txBody>
          <a:bodyPr/>
          <a:lstStyle/>
          <a:p>
            <a:endParaRPr lang="en-US"/>
          </a:p>
        </p:txBody>
      </p:sp>
      <p:sp>
        <p:nvSpPr>
          <p:cNvPr id="4" name="Slide Number Placeholder 3">
            <a:extLst>
              <a:ext uri="{FF2B5EF4-FFF2-40B4-BE49-F238E27FC236}">
                <a16:creationId xmlns:a16="http://schemas.microsoft.com/office/drawing/2014/main" id="{DADDAB43-B836-0D1B-F247-CF26600598F8}"/>
              </a:ext>
            </a:extLst>
          </p:cNvPr>
          <p:cNvSpPr>
            <a:spLocks noGrp="1"/>
          </p:cNvSpPr>
          <p:nvPr>
            <p:ph type="sldNum" sz="quarter" idx="12"/>
          </p:nvPr>
        </p:nvSpPr>
        <p:spPr/>
        <p:txBody>
          <a:bodyPr/>
          <a:lstStyle/>
          <a:p>
            <a:fld id="{893AAB03-B011-4504-9853-B1BC5BE871A8}" type="slidenum">
              <a:rPr lang="en-US" smtClean="0"/>
              <a:t>‹#›</a:t>
            </a:fld>
            <a:endParaRPr lang="en-US"/>
          </a:p>
        </p:txBody>
      </p:sp>
    </p:spTree>
    <p:extLst>
      <p:ext uri="{BB962C8B-B14F-4D97-AF65-F5344CB8AC3E}">
        <p14:creationId xmlns:p14="http://schemas.microsoft.com/office/powerpoint/2010/main" val="4046579613"/>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60D3516-4A60-88CA-4ACF-1EE60286BEDE}"/>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Content Placeholder 2">
            <a:extLst>
              <a:ext uri="{FF2B5EF4-FFF2-40B4-BE49-F238E27FC236}">
                <a16:creationId xmlns:a16="http://schemas.microsoft.com/office/drawing/2014/main" id="{A43A428C-77EA-2548-9A20-08DEF238A14C}"/>
              </a:ext>
            </a:extLst>
          </p:cNvPr>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a:extLst>
              <a:ext uri="{FF2B5EF4-FFF2-40B4-BE49-F238E27FC236}">
                <a16:creationId xmlns:a16="http://schemas.microsoft.com/office/drawing/2014/main" id="{DCF2F9F0-82AD-CA22-56C9-472F0F5245D8}"/>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36D15FC2-14B7-DA05-7B42-6CF0431710B3}"/>
              </a:ext>
            </a:extLst>
          </p:cNvPr>
          <p:cNvSpPr>
            <a:spLocks noGrp="1"/>
          </p:cNvSpPr>
          <p:nvPr>
            <p:ph type="dt" sz="half" idx="10"/>
          </p:nvPr>
        </p:nvSpPr>
        <p:spPr/>
        <p:txBody>
          <a:bodyPr/>
          <a:lstStyle/>
          <a:p>
            <a:fld id="{83B044BC-3A4C-4ECF-8EE3-D37061197B40}" type="datetimeFigureOut">
              <a:rPr lang="en-US" smtClean="0"/>
              <a:t>8/13/2022</a:t>
            </a:fld>
            <a:endParaRPr lang="en-US"/>
          </a:p>
        </p:txBody>
      </p:sp>
      <p:sp>
        <p:nvSpPr>
          <p:cNvPr id="6" name="Footer Placeholder 5">
            <a:extLst>
              <a:ext uri="{FF2B5EF4-FFF2-40B4-BE49-F238E27FC236}">
                <a16:creationId xmlns:a16="http://schemas.microsoft.com/office/drawing/2014/main" id="{2506C3FA-EA42-8D74-B889-1B415CF7D957}"/>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C2BB0381-108A-BBF8-0942-0725630B213B}"/>
              </a:ext>
            </a:extLst>
          </p:cNvPr>
          <p:cNvSpPr>
            <a:spLocks noGrp="1"/>
          </p:cNvSpPr>
          <p:nvPr>
            <p:ph type="sldNum" sz="quarter" idx="12"/>
          </p:nvPr>
        </p:nvSpPr>
        <p:spPr/>
        <p:txBody>
          <a:bodyPr/>
          <a:lstStyle/>
          <a:p>
            <a:fld id="{893AAB03-B011-4504-9853-B1BC5BE871A8}" type="slidenum">
              <a:rPr lang="en-US" smtClean="0"/>
              <a:t>‹#›</a:t>
            </a:fld>
            <a:endParaRPr lang="en-US"/>
          </a:p>
        </p:txBody>
      </p:sp>
    </p:spTree>
    <p:extLst>
      <p:ext uri="{BB962C8B-B14F-4D97-AF65-F5344CB8AC3E}">
        <p14:creationId xmlns:p14="http://schemas.microsoft.com/office/powerpoint/2010/main" val="1238219193"/>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CBDF1AA-2B26-272F-0060-C36A5639E013}"/>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Picture Placeholder 2">
            <a:extLst>
              <a:ext uri="{FF2B5EF4-FFF2-40B4-BE49-F238E27FC236}">
                <a16:creationId xmlns:a16="http://schemas.microsoft.com/office/drawing/2014/main" id="{A1AEE65C-8821-A56C-23DB-BD41A7D12D58}"/>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Click icon to add picture</a:t>
            </a:r>
          </a:p>
        </p:txBody>
      </p:sp>
      <p:sp>
        <p:nvSpPr>
          <p:cNvPr id="4" name="Text Placeholder 3">
            <a:extLst>
              <a:ext uri="{FF2B5EF4-FFF2-40B4-BE49-F238E27FC236}">
                <a16:creationId xmlns:a16="http://schemas.microsoft.com/office/drawing/2014/main" id="{1B5320A1-35E0-1999-B8F0-0F6E9CD724B0}"/>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A5E94093-122E-A58C-8D1A-C4C92D01D491}"/>
              </a:ext>
            </a:extLst>
          </p:cNvPr>
          <p:cNvSpPr>
            <a:spLocks noGrp="1"/>
          </p:cNvSpPr>
          <p:nvPr>
            <p:ph type="dt" sz="half" idx="10"/>
          </p:nvPr>
        </p:nvSpPr>
        <p:spPr/>
        <p:txBody>
          <a:bodyPr/>
          <a:lstStyle/>
          <a:p>
            <a:fld id="{83B044BC-3A4C-4ECF-8EE3-D37061197B40}" type="datetimeFigureOut">
              <a:rPr lang="en-US" smtClean="0"/>
              <a:t>8/13/2022</a:t>
            </a:fld>
            <a:endParaRPr lang="en-US"/>
          </a:p>
        </p:txBody>
      </p:sp>
      <p:sp>
        <p:nvSpPr>
          <p:cNvPr id="6" name="Footer Placeholder 5">
            <a:extLst>
              <a:ext uri="{FF2B5EF4-FFF2-40B4-BE49-F238E27FC236}">
                <a16:creationId xmlns:a16="http://schemas.microsoft.com/office/drawing/2014/main" id="{23C049C1-56B7-AEEB-D3B4-284BBBE3CC18}"/>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56875DDF-C895-762F-139A-CB6DB1683705}"/>
              </a:ext>
            </a:extLst>
          </p:cNvPr>
          <p:cNvSpPr>
            <a:spLocks noGrp="1"/>
          </p:cNvSpPr>
          <p:nvPr>
            <p:ph type="sldNum" sz="quarter" idx="12"/>
          </p:nvPr>
        </p:nvSpPr>
        <p:spPr/>
        <p:txBody>
          <a:bodyPr/>
          <a:lstStyle/>
          <a:p>
            <a:fld id="{893AAB03-B011-4504-9853-B1BC5BE871A8}" type="slidenum">
              <a:rPr lang="en-US" smtClean="0"/>
              <a:t>‹#›</a:t>
            </a:fld>
            <a:endParaRPr lang="en-US"/>
          </a:p>
        </p:txBody>
      </p:sp>
    </p:spTree>
    <p:extLst>
      <p:ext uri="{BB962C8B-B14F-4D97-AF65-F5344CB8AC3E}">
        <p14:creationId xmlns:p14="http://schemas.microsoft.com/office/powerpoint/2010/main" val="2710809511"/>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FF9D46D-BEBD-DE70-28CD-06BB8AA9A15D}"/>
              </a:ext>
            </a:extLst>
          </p:cNvPr>
          <p:cNvSpPr>
            <a:spLocks noGrp="1"/>
          </p:cNvSpPr>
          <p:nvPr>
            <p:ph type="title"/>
          </p:nvPr>
        </p:nvSpPr>
        <p:spPr/>
        <p:txBody>
          <a:bodyPr/>
          <a:lstStyle/>
          <a:p>
            <a:r>
              <a:rPr lang="en-US"/>
              <a:t>Click to edit Master title style</a:t>
            </a:r>
          </a:p>
        </p:txBody>
      </p:sp>
      <p:sp>
        <p:nvSpPr>
          <p:cNvPr id="3" name="Vertical Text Placeholder 2">
            <a:extLst>
              <a:ext uri="{FF2B5EF4-FFF2-40B4-BE49-F238E27FC236}">
                <a16:creationId xmlns:a16="http://schemas.microsoft.com/office/drawing/2014/main" id="{9C4259B7-9176-3300-EF37-7A3E68832F33}"/>
              </a:ext>
            </a:extLst>
          </p:cNvPr>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29A7EA74-9B41-70F8-1206-910507348C47}"/>
              </a:ext>
            </a:extLst>
          </p:cNvPr>
          <p:cNvSpPr>
            <a:spLocks noGrp="1"/>
          </p:cNvSpPr>
          <p:nvPr>
            <p:ph type="dt" sz="half" idx="10"/>
          </p:nvPr>
        </p:nvSpPr>
        <p:spPr/>
        <p:txBody>
          <a:bodyPr/>
          <a:lstStyle/>
          <a:p>
            <a:fld id="{83B044BC-3A4C-4ECF-8EE3-D37061197B40}" type="datetimeFigureOut">
              <a:rPr lang="en-US" smtClean="0"/>
              <a:t>8/13/2022</a:t>
            </a:fld>
            <a:endParaRPr lang="en-US"/>
          </a:p>
        </p:txBody>
      </p:sp>
      <p:sp>
        <p:nvSpPr>
          <p:cNvPr id="5" name="Footer Placeholder 4">
            <a:extLst>
              <a:ext uri="{FF2B5EF4-FFF2-40B4-BE49-F238E27FC236}">
                <a16:creationId xmlns:a16="http://schemas.microsoft.com/office/drawing/2014/main" id="{FBB08927-FFFA-2E06-265E-831EBACC6FCD}"/>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FFA3F56C-5E3F-F7AF-0509-B4A8EBDB67C5}"/>
              </a:ext>
            </a:extLst>
          </p:cNvPr>
          <p:cNvSpPr>
            <a:spLocks noGrp="1"/>
          </p:cNvSpPr>
          <p:nvPr>
            <p:ph type="sldNum" sz="quarter" idx="12"/>
          </p:nvPr>
        </p:nvSpPr>
        <p:spPr/>
        <p:txBody>
          <a:bodyPr/>
          <a:lstStyle/>
          <a:p>
            <a:fld id="{893AAB03-B011-4504-9853-B1BC5BE871A8}" type="slidenum">
              <a:rPr lang="en-US" smtClean="0"/>
              <a:t>‹#›</a:t>
            </a:fld>
            <a:endParaRPr lang="en-US"/>
          </a:p>
        </p:txBody>
      </p:sp>
    </p:spTree>
    <p:extLst>
      <p:ext uri="{BB962C8B-B14F-4D97-AF65-F5344CB8AC3E}">
        <p14:creationId xmlns:p14="http://schemas.microsoft.com/office/powerpoint/2010/main" val="4286797519"/>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a:extLst>
              <a:ext uri="{FF2B5EF4-FFF2-40B4-BE49-F238E27FC236}">
                <a16:creationId xmlns:a16="http://schemas.microsoft.com/office/drawing/2014/main" id="{A8E390CC-53D7-811C-0F9A-8CAD6A2EDB4B}"/>
              </a:ext>
            </a:extLst>
          </p:cNvPr>
          <p:cNvSpPr>
            <a:spLocks noGrp="1"/>
          </p:cNvSpPr>
          <p:nvPr>
            <p:ph type="title" orient="vert"/>
          </p:nvPr>
        </p:nvSpPr>
        <p:spPr>
          <a:xfrm>
            <a:off x="8724900" y="365125"/>
            <a:ext cx="2628900" cy="5811838"/>
          </a:xfrm>
        </p:spPr>
        <p:txBody>
          <a:bodyPr vert="eaVert"/>
          <a:lstStyle/>
          <a:p>
            <a:r>
              <a:rPr lang="en-US"/>
              <a:t>Click to edit Master title style</a:t>
            </a:r>
          </a:p>
        </p:txBody>
      </p:sp>
      <p:sp>
        <p:nvSpPr>
          <p:cNvPr id="3" name="Vertical Text Placeholder 2">
            <a:extLst>
              <a:ext uri="{FF2B5EF4-FFF2-40B4-BE49-F238E27FC236}">
                <a16:creationId xmlns:a16="http://schemas.microsoft.com/office/drawing/2014/main" id="{29445AAB-3DAE-2E09-4E45-8C8D524B3BEB}"/>
              </a:ext>
            </a:extLst>
          </p:cNvPr>
          <p:cNvSpPr>
            <a:spLocks noGrp="1"/>
          </p:cNvSpPr>
          <p:nvPr>
            <p:ph type="body" orient="vert" idx="1"/>
          </p:nvPr>
        </p:nvSpPr>
        <p:spPr>
          <a:xfrm>
            <a:off x="838200" y="365125"/>
            <a:ext cx="7734300" cy="5811838"/>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29181255-E0AA-5263-EFC6-8FDC82B56EB7}"/>
              </a:ext>
            </a:extLst>
          </p:cNvPr>
          <p:cNvSpPr>
            <a:spLocks noGrp="1"/>
          </p:cNvSpPr>
          <p:nvPr>
            <p:ph type="dt" sz="half" idx="10"/>
          </p:nvPr>
        </p:nvSpPr>
        <p:spPr/>
        <p:txBody>
          <a:bodyPr/>
          <a:lstStyle/>
          <a:p>
            <a:fld id="{83B044BC-3A4C-4ECF-8EE3-D37061197B40}" type="datetimeFigureOut">
              <a:rPr lang="en-US" smtClean="0"/>
              <a:t>8/13/2022</a:t>
            </a:fld>
            <a:endParaRPr lang="en-US"/>
          </a:p>
        </p:txBody>
      </p:sp>
      <p:sp>
        <p:nvSpPr>
          <p:cNvPr id="5" name="Footer Placeholder 4">
            <a:extLst>
              <a:ext uri="{FF2B5EF4-FFF2-40B4-BE49-F238E27FC236}">
                <a16:creationId xmlns:a16="http://schemas.microsoft.com/office/drawing/2014/main" id="{07055A7F-4DDD-5212-FC5E-A26FE00AEBAD}"/>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62F673BE-51B9-DCD5-33C9-8C5AA78E0CC6}"/>
              </a:ext>
            </a:extLst>
          </p:cNvPr>
          <p:cNvSpPr>
            <a:spLocks noGrp="1"/>
          </p:cNvSpPr>
          <p:nvPr>
            <p:ph type="sldNum" sz="quarter" idx="12"/>
          </p:nvPr>
        </p:nvSpPr>
        <p:spPr/>
        <p:txBody>
          <a:bodyPr/>
          <a:lstStyle/>
          <a:p>
            <a:fld id="{893AAB03-B011-4504-9853-B1BC5BE871A8}" type="slidenum">
              <a:rPr lang="en-US" smtClean="0"/>
              <a:t>‹#›</a:t>
            </a:fld>
            <a:endParaRPr lang="en-US"/>
          </a:p>
        </p:txBody>
      </p:sp>
    </p:spTree>
    <p:extLst>
      <p:ext uri="{BB962C8B-B14F-4D97-AF65-F5344CB8AC3E}">
        <p14:creationId xmlns:p14="http://schemas.microsoft.com/office/powerpoint/2010/main" val="3244017130"/>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2485B58E-7B56-50DD-5D4C-A188E73450CA}"/>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a:extLst>
              <a:ext uri="{FF2B5EF4-FFF2-40B4-BE49-F238E27FC236}">
                <a16:creationId xmlns:a16="http://schemas.microsoft.com/office/drawing/2014/main" id="{6820F0B9-4AD8-515A-7199-DDBD9ED61D4D}"/>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7D6C91F1-9B58-47F5-766B-B4ACB2682A45}"/>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83B044BC-3A4C-4ECF-8EE3-D37061197B40}" type="datetimeFigureOut">
              <a:rPr lang="en-US" smtClean="0"/>
              <a:t>8/13/2022</a:t>
            </a:fld>
            <a:endParaRPr lang="en-US"/>
          </a:p>
        </p:txBody>
      </p:sp>
      <p:sp>
        <p:nvSpPr>
          <p:cNvPr id="5" name="Footer Placeholder 4">
            <a:extLst>
              <a:ext uri="{FF2B5EF4-FFF2-40B4-BE49-F238E27FC236}">
                <a16:creationId xmlns:a16="http://schemas.microsoft.com/office/drawing/2014/main" id="{4138480D-7B4C-1486-D373-8476D6E61E27}"/>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a:extLst>
              <a:ext uri="{FF2B5EF4-FFF2-40B4-BE49-F238E27FC236}">
                <a16:creationId xmlns:a16="http://schemas.microsoft.com/office/drawing/2014/main" id="{10FA57CD-CA00-CA8F-1C08-B81F5CCC7C80}"/>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893AAB03-B011-4504-9853-B1BC5BE871A8}" type="slidenum">
              <a:rPr lang="en-US" smtClean="0"/>
              <a:t>‹#›</a:t>
            </a:fld>
            <a:endParaRPr lang="en-US"/>
          </a:p>
        </p:txBody>
      </p:sp>
    </p:spTree>
    <p:extLst>
      <p:ext uri="{BB962C8B-B14F-4D97-AF65-F5344CB8AC3E}">
        <p14:creationId xmlns:p14="http://schemas.microsoft.com/office/powerpoint/2010/main" val="1002481153"/>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Layout" Target="../slideLayouts/slideLayout2.xml"/></Relationships>
</file>

<file path=ppt/slides/_rels/slide2.xml.rels><?xml version="1.0" encoding="UTF-8" standalone="yes"?>
<Relationships xmlns="http://schemas.openxmlformats.org/package/2006/relationships"><Relationship Id="rId3" Type="http://schemas.microsoft.com/office/2007/relationships/hdphoto" Target="../media/hdphoto1.wdp"/><Relationship Id="rId2" Type="http://schemas.openxmlformats.org/officeDocument/2006/relationships/image" Target="../media/image2.png"/><Relationship Id="rId1" Type="http://schemas.openxmlformats.org/officeDocument/2006/relationships/slideLayout" Target="../slideLayouts/slideLayout1.xml"/></Relationships>
</file>

<file path=ppt/slides/_rels/slide3.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Layout" Target="../slideLayouts/slideLayout1.xml"/></Relationships>
</file>

<file path=ppt/slides/_rels/slide6.xml.rels><?xml version="1.0" encoding="UTF-8" standalone="yes"?>
<Relationships xmlns="http://schemas.openxmlformats.org/package/2006/relationships"><Relationship Id="rId3" Type="http://schemas.microsoft.com/office/2007/relationships/hdphoto" Target="../media/hdphoto1.wdp"/><Relationship Id="rId2" Type="http://schemas.openxmlformats.org/officeDocument/2006/relationships/image" Target="../media/image2.png"/><Relationship Id="rId1" Type="http://schemas.openxmlformats.org/officeDocument/2006/relationships/slideLayout" Target="../slideLayouts/slideLayout1.xml"/></Relationships>
</file>

<file path=ppt/slides/_rels/slide7.xml.rels><?xml version="1.0" encoding="UTF-8" standalone="yes"?>
<Relationships xmlns="http://schemas.openxmlformats.org/package/2006/relationships"><Relationship Id="rId3" Type="http://schemas.microsoft.com/office/2007/relationships/hdphoto" Target="../media/hdphoto1.wdp"/><Relationship Id="rId2" Type="http://schemas.openxmlformats.org/officeDocument/2006/relationships/image" Target="../media/image2.png"/><Relationship Id="rId1" Type="http://schemas.openxmlformats.org/officeDocument/2006/relationships/slideLayout" Target="../slideLayouts/slideLayout1.xml"/></Relationships>
</file>

<file path=ppt/slides/_rels/slide8.xml.rels><?xml version="1.0" encoding="UTF-8" standalone="yes"?>
<Relationships xmlns="http://schemas.openxmlformats.org/package/2006/relationships"><Relationship Id="rId3" Type="http://schemas.microsoft.com/office/2007/relationships/hdphoto" Target="../media/hdphoto1.wdp"/><Relationship Id="rId2" Type="http://schemas.openxmlformats.org/officeDocument/2006/relationships/image" Target="../media/image2.png"/><Relationship Id="rId1" Type="http://schemas.openxmlformats.org/officeDocument/2006/relationships/slideLayout" Target="../slideLayouts/slideLayout1.xml"/></Relationships>
</file>

<file path=ppt/slides/_rels/slide9.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6.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8.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9.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30.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Layout" Target="../slideLayouts/slideLayout1.xml"/></Relationships>
</file>

<file path=ppt/slides/_rels/slide31.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Layout" Target="../slideLayouts/slideLayout1.xml"/></Relationships>
</file>

<file path=ppt/slides/_rels/slide32.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33.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34.xml.rels><?xml version="1.0" encoding="UTF-8" standalone="yes"?>
<Relationships xmlns="http://schemas.openxmlformats.org/package/2006/relationships"><Relationship Id="rId2" Type="http://schemas.openxmlformats.org/officeDocument/2006/relationships/image" Target="../media/image5.png"/><Relationship Id="rId1" Type="http://schemas.openxmlformats.org/officeDocument/2006/relationships/slideLayout" Target="../slideLayouts/slideLayout1.xml"/></Relationships>
</file>

<file path=ppt/slides/_rels/slide35.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36.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37.xml.rels><?xml version="1.0" encoding="UTF-8" standalone="yes"?>
<Relationships xmlns="http://schemas.openxmlformats.org/package/2006/relationships"><Relationship Id="rId2" Type="http://schemas.openxmlformats.org/officeDocument/2006/relationships/image" Target="../media/image6.png"/><Relationship Id="rId1" Type="http://schemas.openxmlformats.org/officeDocument/2006/relationships/slideLayout" Target="../slideLayouts/slideLayout1.xml"/></Relationships>
</file>

<file path=ppt/slides/_rels/slide38.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Layout" Target="../slideLayouts/slideLayout2.xml"/></Relationships>
</file>

<file path=ppt/slides/_rels/slide39.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40.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41.xml.rels><?xml version="1.0" encoding="UTF-8" standalone="yes"?>
<Relationships xmlns="http://schemas.openxmlformats.org/package/2006/relationships"><Relationship Id="rId2" Type="http://schemas.openxmlformats.org/officeDocument/2006/relationships/image" Target="../media/image7.png"/><Relationship Id="rId1" Type="http://schemas.openxmlformats.org/officeDocument/2006/relationships/slideLayout" Target="../slideLayouts/slideLayout1.xml"/></Relationships>
</file>

<file path=ppt/slides/_rels/slide42.xml.rels><?xml version="1.0" encoding="UTF-8" standalone="yes"?>
<Relationships xmlns="http://schemas.openxmlformats.org/package/2006/relationships"><Relationship Id="rId8" Type="http://schemas.openxmlformats.org/officeDocument/2006/relationships/image" Target="../media/image2.png"/><Relationship Id="rId3" Type="http://schemas.microsoft.com/office/2007/relationships/hdphoto" Target="../media/hdphoto2.wdp"/><Relationship Id="rId7" Type="http://schemas.microsoft.com/office/2007/relationships/hdphoto" Target="../media/hdphoto4.wdp"/><Relationship Id="rId2" Type="http://schemas.openxmlformats.org/officeDocument/2006/relationships/image" Target="../media/image8.png"/><Relationship Id="rId1" Type="http://schemas.openxmlformats.org/officeDocument/2006/relationships/slideLayout" Target="../slideLayouts/slideLayout1.xml"/><Relationship Id="rId6" Type="http://schemas.openxmlformats.org/officeDocument/2006/relationships/image" Target="../media/image10.png"/><Relationship Id="rId5" Type="http://schemas.microsoft.com/office/2007/relationships/hdphoto" Target="../media/hdphoto3.wdp"/><Relationship Id="rId4" Type="http://schemas.openxmlformats.org/officeDocument/2006/relationships/image" Target="../media/image9.png"/><Relationship Id="rId9" Type="http://schemas.microsoft.com/office/2007/relationships/hdphoto" Target="../media/hdphoto1.wdp"/></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 name="Picture 7">
            <a:extLst>
              <a:ext uri="{FF2B5EF4-FFF2-40B4-BE49-F238E27FC236}">
                <a16:creationId xmlns:a16="http://schemas.microsoft.com/office/drawing/2014/main" id="{979056C6-1D62-756F-D1E2-61802254AFC9}"/>
              </a:ext>
            </a:extLst>
          </p:cNvPr>
          <p:cNvPicPr>
            <a:picLocks noChangeAspect="1"/>
          </p:cNvPicPr>
          <p:nvPr/>
        </p:nvPicPr>
        <p:blipFill>
          <a:blip r:embed="rId2"/>
          <a:stretch>
            <a:fillRect/>
          </a:stretch>
        </p:blipFill>
        <p:spPr>
          <a:xfrm>
            <a:off x="1258243" y="574198"/>
            <a:ext cx="9446003" cy="4824539"/>
          </a:xfrm>
          <a:prstGeom prst="rect">
            <a:avLst/>
          </a:prstGeom>
        </p:spPr>
      </p:pic>
      <p:sp>
        <p:nvSpPr>
          <p:cNvPr id="9" name="TextBox 8">
            <a:extLst>
              <a:ext uri="{FF2B5EF4-FFF2-40B4-BE49-F238E27FC236}">
                <a16:creationId xmlns:a16="http://schemas.microsoft.com/office/drawing/2014/main" id="{E97DB426-1EFF-F446-B859-E18E2A8B58D5}"/>
              </a:ext>
            </a:extLst>
          </p:cNvPr>
          <p:cNvSpPr txBox="1"/>
          <p:nvPr/>
        </p:nvSpPr>
        <p:spPr>
          <a:xfrm>
            <a:off x="801859" y="2105561"/>
            <a:ext cx="10358773" cy="1323439"/>
          </a:xfrm>
          <a:prstGeom prst="rect">
            <a:avLst/>
          </a:prstGeom>
          <a:noFill/>
        </p:spPr>
        <p:txBody>
          <a:bodyPr wrap="square" rtlCol="0">
            <a:spAutoFit/>
          </a:bodyPr>
          <a:lstStyle/>
          <a:p>
            <a:pPr algn="ctr"/>
            <a:r>
              <a:rPr lang="en-US" sz="8000" dirty="0">
                <a:latin typeface="Times New Roman" panose="02020603050405020304" pitchFamily="18" charset="0"/>
                <a:cs typeface="Times New Roman" panose="02020603050405020304" pitchFamily="18" charset="0"/>
              </a:rPr>
              <a:t>KHỞI ĐỘNG</a:t>
            </a:r>
          </a:p>
        </p:txBody>
      </p:sp>
    </p:spTree>
    <p:extLst>
      <p:ext uri="{BB962C8B-B14F-4D97-AF65-F5344CB8AC3E}">
        <p14:creationId xmlns:p14="http://schemas.microsoft.com/office/powerpoint/2010/main" val="2172911543"/>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000">
        <p15:prstTrans prst="drape"/>
      </p:transition>
    </mc:Choice>
    <mc:Fallback xmlns="">
      <p:transition spd="slow">
        <p:fade/>
      </p:transition>
    </mc:Fallback>
  </mc:AlternateContent>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D0B47823-3148-58A8-0E32-A60513085E93}"/>
              </a:ext>
            </a:extLst>
          </p:cNvPr>
          <p:cNvPicPr>
            <a:picLocks noChangeAspect="1"/>
          </p:cNvPicPr>
          <p:nvPr/>
        </p:nvPicPr>
        <p:blipFill>
          <a:blip r:embed="rId2">
            <a:extLst>
              <a:ext uri="{BEBA8EAE-BF5A-486C-A8C5-ECC9F3942E4B}">
                <a14:imgProps xmlns:a14="http://schemas.microsoft.com/office/drawing/2010/main">
                  <a14:imgLayer r:embed="rId3">
                    <a14:imgEffect>
                      <a14:backgroundRemoval t="10000" b="90000" l="10000" r="90000">
                        <a14:foregroundMark x1="62667" y1="30667" x2="62667" y2="30667"/>
                        <a14:foregroundMark x1="62222" y1="31111" x2="62222" y2="31111"/>
                        <a14:foregroundMark x1="62222" y1="31111" x2="62222" y2="31111"/>
                        <a14:foregroundMark x1="46222" y1="37333" x2="46222" y2="37333"/>
                        <a14:foregroundMark x1="41778" y1="39111" x2="40000" y2="40889"/>
                        <a14:foregroundMark x1="35111" y1="42667" x2="34222" y2="42667"/>
                        <a14:foregroundMark x1="26667" y1="35111" x2="26667" y2="35111"/>
                        <a14:foregroundMark x1="26667" y1="34667" x2="26667" y2="34667"/>
                        <a14:foregroundMark x1="25333" y1="29778" x2="25333" y2="29778"/>
                        <a14:foregroundMark x1="25333" y1="28889" x2="25333" y2="28889"/>
                        <a14:foregroundMark x1="25333" y1="28444" x2="25333" y2="28444"/>
                        <a14:foregroundMark x1="25333" y1="28000" x2="25333" y2="28000"/>
                        <a14:foregroundMark x1="25333" y1="27556" x2="25333" y2="27556"/>
                        <a14:foregroundMark x1="28000" y1="26667" x2="28000" y2="26667"/>
                        <a14:foregroundMark x1="28444" y1="26667" x2="28444" y2="26667"/>
                        <a14:foregroundMark x1="28444" y1="26667" x2="28444" y2="26667"/>
                        <a14:foregroundMark x1="21778" y1="27111" x2="21778" y2="27111"/>
                        <a14:foregroundMark x1="20000" y1="28444" x2="20000" y2="28444"/>
                        <a14:foregroundMark x1="17778" y1="29778" x2="17778" y2="29778"/>
                        <a14:foregroundMark x1="15556" y1="31556" x2="15556" y2="31556"/>
                        <a14:foregroundMark x1="15556" y1="33778" x2="15556" y2="34667"/>
                        <a14:foregroundMark x1="16000" y1="40444" x2="17778" y2="43556"/>
                        <a14:foregroundMark x1="21778" y1="47111" x2="43556" y2="57778"/>
                        <a14:foregroundMark x1="50222" y1="58667" x2="51111" y2="58667"/>
                        <a14:foregroundMark x1="56444" y1="58667" x2="57778" y2="58667"/>
                      </a14:backgroundRemoval>
                    </a14:imgEffect>
                  </a14:imgLayer>
                </a14:imgProps>
              </a:ext>
            </a:extLst>
          </a:blip>
          <a:stretch>
            <a:fillRect/>
          </a:stretch>
        </p:blipFill>
        <p:spPr>
          <a:xfrm>
            <a:off x="-410886" y="81185"/>
            <a:ext cx="6456727" cy="6017611"/>
          </a:xfrm>
          <a:prstGeom prst="rect">
            <a:avLst/>
          </a:prstGeom>
        </p:spPr>
      </p:pic>
      <p:sp>
        <p:nvSpPr>
          <p:cNvPr id="4" name="TextBox 3">
            <a:extLst>
              <a:ext uri="{FF2B5EF4-FFF2-40B4-BE49-F238E27FC236}">
                <a16:creationId xmlns:a16="http://schemas.microsoft.com/office/drawing/2014/main" id="{B4C87CF7-ABC9-B6B5-329E-83E8CBD5A90C}"/>
              </a:ext>
            </a:extLst>
          </p:cNvPr>
          <p:cNvSpPr txBox="1"/>
          <p:nvPr/>
        </p:nvSpPr>
        <p:spPr>
          <a:xfrm>
            <a:off x="654341" y="1588850"/>
            <a:ext cx="4353888" cy="2554545"/>
          </a:xfrm>
          <a:prstGeom prst="rect">
            <a:avLst/>
          </a:prstGeom>
          <a:noFill/>
        </p:spPr>
        <p:txBody>
          <a:bodyPr wrap="square">
            <a:spAutoFit/>
          </a:bodyPr>
          <a:lstStyle/>
          <a:p>
            <a:pPr algn="just"/>
            <a:r>
              <a:rPr lang="vi-VN" sz="3200" i="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Em hãy đặt 3 câu văn thể hiện một sự việc xảy ra trong quá khứ, xảy ra ở hiện tại và xảy ra ở tương lai</a:t>
            </a:r>
            <a:endParaRPr lang="en-US" sz="3200" dirty="0">
              <a:effectLst/>
              <a:latin typeface=".VnTime" panose="020B7200000000000000" pitchFamily="34" charset="0"/>
              <a:ea typeface="Times New Roman" panose="02020603050405020304" pitchFamily="18" charset="0"/>
              <a:cs typeface="Times New Roman" panose="02020603050405020304" pitchFamily="18" charset="0"/>
            </a:endParaRPr>
          </a:p>
        </p:txBody>
      </p:sp>
      <p:sp>
        <p:nvSpPr>
          <p:cNvPr id="5" name="TextBox 4">
            <a:extLst>
              <a:ext uri="{FF2B5EF4-FFF2-40B4-BE49-F238E27FC236}">
                <a16:creationId xmlns:a16="http://schemas.microsoft.com/office/drawing/2014/main" id="{29AE67D3-81E6-8812-8DB0-2F15CFDEF7C7}"/>
              </a:ext>
            </a:extLst>
          </p:cNvPr>
          <p:cNvSpPr txBox="1"/>
          <p:nvPr/>
        </p:nvSpPr>
        <p:spPr>
          <a:xfrm>
            <a:off x="5739118" y="759204"/>
            <a:ext cx="5619576" cy="769441"/>
          </a:xfrm>
          <a:prstGeom prst="rect">
            <a:avLst/>
          </a:prstGeom>
          <a:noFill/>
        </p:spPr>
        <p:txBody>
          <a:bodyPr wrap="square">
            <a:spAutoFit/>
          </a:bodyPr>
          <a:lstStyle/>
          <a:p>
            <a:pPr algn="just"/>
            <a:r>
              <a:rPr lang="vi-VN" sz="4400" i="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Em đã ăn cơm</a:t>
            </a:r>
            <a:endParaRPr lang="en-US" sz="4400" dirty="0">
              <a:effectLst/>
              <a:latin typeface=".VnTime" panose="020B7200000000000000" pitchFamily="34" charset="0"/>
              <a:ea typeface="Times New Roman" panose="02020603050405020304" pitchFamily="18" charset="0"/>
              <a:cs typeface="Times New Roman" panose="02020603050405020304" pitchFamily="18" charset="0"/>
            </a:endParaRPr>
          </a:p>
        </p:txBody>
      </p:sp>
      <p:sp>
        <p:nvSpPr>
          <p:cNvPr id="8" name="TextBox 7">
            <a:extLst>
              <a:ext uri="{FF2B5EF4-FFF2-40B4-BE49-F238E27FC236}">
                <a16:creationId xmlns:a16="http://schemas.microsoft.com/office/drawing/2014/main" id="{D0D5BBF0-0B1E-0124-6306-70BC8A61A98C}"/>
              </a:ext>
            </a:extLst>
          </p:cNvPr>
          <p:cNvSpPr txBox="1"/>
          <p:nvPr/>
        </p:nvSpPr>
        <p:spPr>
          <a:xfrm>
            <a:off x="5739118" y="1895236"/>
            <a:ext cx="5619576" cy="769441"/>
          </a:xfrm>
          <a:prstGeom prst="rect">
            <a:avLst/>
          </a:prstGeom>
          <a:noFill/>
        </p:spPr>
        <p:txBody>
          <a:bodyPr wrap="square">
            <a:spAutoFit/>
          </a:bodyPr>
          <a:lstStyle/>
          <a:p>
            <a:pPr algn="just"/>
            <a:r>
              <a:rPr lang="vi-VN" sz="4400" i="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Em đ</a:t>
            </a:r>
            <a:r>
              <a:rPr lang="en-US" sz="4400" i="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ang</a:t>
            </a:r>
            <a:r>
              <a:rPr lang="vi-VN" sz="4400" i="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ăn cơm</a:t>
            </a:r>
            <a:endParaRPr lang="en-US" sz="4400" dirty="0">
              <a:effectLst/>
              <a:latin typeface=".VnTime" panose="020B7200000000000000" pitchFamily="34" charset="0"/>
              <a:ea typeface="Times New Roman" panose="02020603050405020304" pitchFamily="18" charset="0"/>
              <a:cs typeface="Times New Roman" panose="02020603050405020304" pitchFamily="18" charset="0"/>
            </a:endParaRPr>
          </a:p>
        </p:txBody>
      </p:sp>
      <p:sp>
        <p:nvSpPr>
          <p:cNvPr id="9" name="TextBox 8">
            <a:extLst>
              <a:ext uri="{FF2B5EF4-FFF2-40B4-BE49-F238E27FC236}">
                <a16:creationId xmlns:a16="http://schemas.microsoft.com/office/drawing/2014/main" id="{1E839C97-EDAB-E783-01E0-A3A4D4F9B0EB}"/>
              </a:ext>
            </a:extLst>
          </p:cNvPr>
          <p:cNvSpPr txBox="1"/>
          <p:nvPr/>
        </p:nvSpPr>
        <p:spPr>
          <a:xfrm>
            <a:off x="5739118" y="3089990"/>
            <a:ext cx="5619576" cy="769441"/>
          </a:xfrm>
          <a:prstGeom prst="rect">
            <a:avLst/>
          </a:prstGeom>
          <a:noFill/>
        </p:spPr>
        <p:txBody>
          <a:bodyPr wrap="square">
            <a:spAutoFit/>
          </a:bodyPr>
          <a:lstStyle/>
          <a:p>
            <a:pPr algn="just"/>
            <a:r>
              <a:rPr lang="vi-VN" sz="4400" i="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Em </a:t>
            </a:r>
            <a:r>
              <a:rPr lang="en-US" sz="4400" i="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sẽ</a:t>
            </a:r>
            <a:r>
              <a:rPr lang="en-US" sz="4400" i="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r>
              <a:rPr lang="vi-VN" sz="4400" i="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ăn cơm</a:t>
            </a:r>
            <a:endParaRPr lang="en-US" sz="4400" dirty="0">
              <a:effectLst/>
              <a:latin typeface=".VnTime" panose="020B7200000000000000" pitchFamily="34" charset="0"/>
              <a:ea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690530295"/>
      </p:ext>
    </p:extLst>
  </p:cSld>
  <p:clrMapOvr>
    <a:masterClrMapping/>
  </p:clrMapOvr>
  <p:transition spd="slow">
    <p:comb/>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31" presetClass="entr" presetSubtype="0" fill="hold" grpId="0" nodeType="clickEffect">
                                  <p:stCondLst>
                                    <p:cond delay="0"/>
                                  </p:stCondLst>
                                  <p:childTnLst>
                                    <p:set>
                                      <p:cBhvr>
                                        <p:cTn id="6" dur="1" fill="hold">
                                          <p:stCondLst>
                                            <p:cond delay="0"/>
                                          </p:stCondLst>
                                        </p:cTn>
                                        <p:tgtEl>
                                          <p:spTgt spid="4"/>
                                        </p:tgtEl>
                                        <p:attrNameLst>
                                          <p:attrName>style.visibility</p:attrName>
                                        </p:attrNameLst>
                                      </p:cBhvr>
                                      <p:to>
                                        <p:strVal val="visible"/>
                                      </p:to>
                                    </p:set>
                                    <p:anim calcmode="lin" valueType="num">
                                      <p:cBhvr>
                                        <p:cTn id="7" dur="1000" fill="hold"/>
                                        <p:tgtEl>
                                          <p:spTgt spid="4"/>
                                        </p:tgtEl>
                                        <p:attrNameLst>
                                          <p:attrName>ppt_w</p:attrName>
                                        </p:attrNameLst>
                                      </p:cBhvr>
                                      <p:tavLst>
                                        <p:tav tm="0">
                                          <p:val>
                                            <p:fltVal val="0"/>
                                          </p:val>
                                        </p:tav>
                                        <p:tav tm="100000">
                                          <p:val>
                                            <p:strVal val="#ppt_w"/>
                                          </p:val>
                                        </p:tav>
                                      </p:tavLst>
                                    </p:anim>
                                    <p:anim calcmode="lin" valueType="num">
                                      <p:cBhvr>
                                        <p:cTn id="8" dur="1000" fill="hold"/>
                                        <p:tgtEl>
                                          <p:spTgt spid="4"/>
                                        </p:tgtEl>
                                        <p:attrNameLst>
                                          <p:attrName>ppt_h</p:attrName>
                                        </p:attrNameLst>
                                      </p:cBhvr>
                                      <p:tavLst>
                                        <p:tav tm="0">
                                          <p:val>
                                            <p:fltVal val="0"/>
                                          </p:val>
                                        </p:tav>
                                        <p:tav tm="100000">
                                          <p:val>
                                            <p:strVal val="#ppt_h"/>
                                          </p:val>
                                        </p:tav>
                                      </p:tavLst>
                                    </p:anim>
                                    <p:anim calcmode="lin" valueType="num">
                                      <p:cBhvr>
                                        <p:cTn id="9" dur="1000" fill="hold"/>
                                        <p:tgtEl>
                                          <p:spTgt spid="4"/>
                                        </p:tgtEl>
                                        <p:attrNameLst>
                                          <p:attrName>style.rotation</p:attrName>
                                        </p:attrNameLst>
                                      </p:cBhvr>
                                      <p:tavLst>
                                        <p:tav tm="0">
                                          <p:val>
                                            <p:fltVal val="90"/>
                                          </p:val>
                                        </p:tav>
                                        <p:tav tm="100000">
                                          <p:val>
                                            <p:fltVal val="0"/>
                                          </p:val>
                                        </p:tav>
                                      </p:tavLst>
                                    </p:anim>
                                    <p:animEffect transition="in" filter="fade">
                                      <p:cBhvr>
                                        <p:cTn id="10" dur="1000"/>
                                        <p:tgtEl>
                                          <p:spTgt spid="4"/>
                                        </p:tgtEl>
                                      </p:cBhvr>
                                    </p:animEffect>
                                  </p:childTnLst>
                                </p:cTn>
                              </p:par>
                              <p:par>
                                <p:cTn id="11" presetID="31" presetClass="entr" presetSubtype="0" fill="hold" nodeType="withEffect">
                                  <p:stCondLst>
                                    <p:cond delay="0"/>
                                  </p:stCondLst>
                                  <p:childTnLst>
                                    <p:set>
                                      <p:cBhvr>
                                        <p:cTn id="12" dur="1" fill="hold">
                                          <p:stCondLst>
                                            <p:cond delay="0"/>
                                          </p:stCondLst>
                                        </p:cTn>
                                        <p:tgtEl>
                                          <p:spTgt spid="3"/>
                                        </p:tgtEl>
                                        <p:attrNameLst>
                                          <p:attrName>style.visibility</p:attrName>
                                        </p:attrNameLst>
                                      </p:cBhvr>
                                      <p:to>
                                        <p:strVal val="visible"/>
                                      </p:to>
                                    </p:set>
                                    <p:anim calcmode="lin" valueType="num">
                                      <p:cBhvr>
                                        <p:cTn id="13" dur="1000" fill="hold"/>
                                        <p:tgtEl>
                                          <p:spTgt spid="3"/>
                                        </p:tgtEl>
                                        <p:attrNameLst>
                                          <p:attrName>ppt_w</p:attrName>
                                        </p:attrNameLst>
                                      </p:cBhvr>
                                      <p:tavLst>
                                        <p:tav tm="0">
                                          <p:val>
                                            <p:fltVal val="0"/>
                                          </p:val>
                                        </p:tav>
                                        <p:tav tm="100000">
                                          <p:val>
                                            <p:strVal val="#ppt_w"/>
                                          </p:val>
                                        </p:tav>
                                      </p:tavLst>
                                    </p:anim>
                                    <p:anim calcmode="lin" valueType="num">
                                      <p:cBhvr>
                                        <p:cTn id="14" dur="1000" fill="hold"/>
                                        <p:tgtEl>
                                          <p:spTgt spid="3"/>
                                        </p:tgtEl>
                                        <p:attrNameLst>
                                          <p:attrName>ppt_h</p:attrName>
                                        </p:attrNameLst>
                                      </p:cBhvr>
                                      <p:tavLst>
                                        <p:tav tm="0">
                                          <p:val>
                                            <p:fltVal val="0"/>
                                          </p:val>
                                        </p:tav>
                                        <p:tav tm="100000">
                                          <p:val>
                                            <p:strVal val="#ppt_h"/>
                                          </p:val>
                                        </p:tav>
                                      </p:tavLst>
                                    </p:anim>
                                    <p:anim calcmode="lin" valueType="num">
                                      <p:cBhvr>
                                        <p:cTn id="15" dur="1000" fill="hold"/>
                                        <p:tgtEl>
                                          <p:spTgt spid="3"/>
                                        </p:tgtEl>
                                        <p:attrNameLst>
                                          <p:attrName>style.rotation</p:attrName>
                                        </p:attrNameLst>
                                      </p:cBhvr>
                                      <p:tavLst>
                                        <p:tav tm="0">
                                          <p:val>
                                            <p:fltVal val="90"/>
                                          </p:val>
                                        </p:tav>
                                        <p:tav tm="100000">
                                          <p:val>
                                            <p:fltVal val="0"/>
                                          </p:val>
                                        </p:tav>
                                      </p:tavLst>
                                    </p:anim>
                                    <p:animEffect transition="in" filter="fade">
                                      <p:cBhvr>
                                        <p:cTn id="16" dur="1000"/>
                                        <p:tgtEl>
                                          <p:spTgt spid="3"/>
                                        </p:tgtEl>
                                      </p:cBhvr>
                                    </p:animEffect>
                                  </p:childTnLst>
                                </p:cTn>
                              </p:par>
                            </p:childTnLst>
                          </p:cTn>
                        </p:par>
                      </p:childTnLst>
                    </p:cTn>
                  </p:par>
                  <p:par>
                    <p:cTn id="17" fill="hold">
                      <p:stCondLst>
                        <p:cond delay="indefinite"/>
                      </p:stCondLst>
                      <p:childTnLst>
                        <p:par>
                          <p:cTn id="18" fill="hold">
                            <p:stCondLst>
                              <p:cond delay="0"/>
                            </p:stCondLst>
                            <p:childTnLst>
                              <p:par>
                                <p:cTn id="19" presetID="53" presetClass="entr" presetSubtype="16" fill="hold" grpId="0" nodeType="clickEffect">
                                  <p:stCondLst>
                                    <p:cond delay="0"/>
                                  </p:stCondLst>
                                  <p:childTnLst>
                                    <p:set>
                                      <p:cBhvr>
                                        <p:cTn id="20" dur="1" fill="hold">
                                          <p:stCondLst>
                                            <p:cond delay="0"/>
                                          </p:stCondLst>
                                        </p:cTn>
                                        <p:tgtEl>
                                          <p:spTgt spid="5"/>
                                        </p:tgtEl>
                                        <p:attrNameLst>
                                          <p:attrName>style.visibility</p:attrName>
                                        </p:attrNameLst>
                                      </p:cBhvr>
                                      <p:to>
                                        <p:strVal val="visible"/>
                                      </p:to>
                                    </p:set>
                                    <p:anim calcmode="lin" valueType="num">
                                      <p:cBhvr>
                                        <p:cTn id="21" dur="500" fill="hold"/>
                                        <p:tgtEl>
                                          <p:spTgt spid="5"/>
                                        </p:tgtEl>
                                        <p:attrNameLst>
                                          <p:attrName>ppt_w</p:attrName>
                                        </p:attrNameLst>
                                      </p:cBhvr>
                                      <p:tavLst>
                                        <p:tav tm="0">
                                          <p:val>
                                            <p:fltVal val="0"/>
                                          </p:val>
                                        </p:tav>
                                        <p:tav tm="100000">
                                          <p:val>
                                            <p:strVal val="#ppt_w"/>
                                          </p:val>
                                        </p:tav>
                                      </p:tavLst>
                                    </p:anim>
                                    <p:anim calcmode="lin" valueType="num">
                                      <p:cBhvr>
                                        <p:cTn id="22" dur="500" fill="hold"/>
                                        <p:tgtEl>
                                          <p:spTgt spid="5"/>
                                        </p:tgtEl>
                                        <p:attrNameLst>
                                          <p:attrName>ppt_h</p:attrName>
                                        </p:attrNameLst>
                                      </p:cBhvr>
                                      <p:tavLst>
                                        <p:tav tm="0">
                                          <p:val>
                                            <p:fltVal val="0"/>
                                          </p:val>
                                        </p:tav>
                                        <p:tav tm="100000">
                                          <p:val>
                                            <p:strVal val="#ppt_h"/>
                                          </p:val>
                                        </p:tav>
                                      </p:tavLst>
                                    </p:anim>
                                    <p:animEffect transition="in" filter="fade">
                                      <p:cBhvr>
                                        <p:cTn id="23" dur="500"/>
                                        <p:tgtEl>
                                          <p:spTgt spid="5"/>
                                        </p:tgtEl>
                                      </p:cBhvr>
                                    </p:animEffect>
                                  </p:childTnLst>
                                </p:cTn>
                              </p:par>
                            </p:childTnLst>
                          </p:cTn>
                        </p:par>
                      </p:childTnLst>
                    </p:cTn>
                  </p:par>
                  <p:par>
                    <p:cTn id="24" fill="hold">
                      <p:stCondLst>
                        <p:cond delay="indefinite"/>
                      </p:stCondLst>
                      <p:childTnLst>
                        <p:par>
                          <p:cTn id="25" fill="hold">
                            <p:stCondLst>
                              <p:cond delay="0"/>
                            </p:stCondLst>
                            <p:childTnLst>
                              <p:par>
                                <p:cTn id="26" presetID="53" presetClass="entr" presetSubtype="16" fill="hold" grpId="0" nodeType="clickEffect">
                                  <p:stCondLst>
                                    <p:cond delay="0"/>
                                  </p:stCondLst>
                                  <p:childTnLst>
                                    <p:set>
                                      <p:cBhvr>
                                        <p:cTn id="27" dur="1" fill="hold">
                                          <p:stCondLst>
                                            <p:cond delay="0"/>
                                          </p:stCondLst>
                                        </p:cTn>
                                        <p:tgtEl>
                                          <p:spTgt spid="8"/>
                                        </p:tgtEl>
                                        <p:attrNameLst>
                                          <p:attrName>style.visibility</p:attrName>
                                        </p:attrNameLst>
                                      </p:cBhvr>
                                      <p:to>
                                        <p:strVal val="visible"/>
                                      </p:to>
                                    </p:set>
                                    <p:anim calcmode="lin" valueType="num">
                                      <p:cBhvr>
                                        <p:cTn id="28" dur="500" fill="hold"/>
                                        <p:tgtEl>
                                          <p:spTgt spid="8"/>
                                        </p:tgtEl>
                                        <p:attrNameLst>
                                          <p:attrName>ppt_w</p:attrName>
                                        </p:attrNameLst>
                                      </p:cBhvr>
                                      <p:tavLst>
                                        <p:tav tm="0">
                                          <p:val>
                                            <p:fltVal val="0"/>
                                          </p:val>
                                        </p:tav>
                                        <p:tav tm="100000">
                                          <p:val>
                                            <p:strVal val="#ppt_w"/>
                                          </p:val>
                                        </p:tav>
                                      </p:tavLst>
                                    </p:anim>
                                    <p:anim calcmode="lin" valueType="num">
                                      <p:cBhvr>
                                        <p:cTn id="29" dur="500" fill="hold"/>
                                        <p:tgtEl>
                                          <p:spTgt spid="8"/>
                                        </p:tgtEl>
                                        <p:attrNameLst>
                                          <p:attrName>ppt_h</p:attrName>
                                        </p:attrNameLst>
                                      </p:cBhvr>
                                      <p:tavLst>
                                        <p:tav tm="0">
                                          <p:val>
                                            <p:fltVal val="0"/>
                                          </p:val>
                                        </p:tav>
                                        <p:tav tm="100000">
                                          <p:val>
                                            <p:strVal val="#ppt_h"/>
                                          </p:val>
                                        </p:tav>
                                      </p:tavLst>
                                    </p:anim>
                                    <p:animEffect transition="in" filter="fade">
                                      <p:cBhvr>
                                        <p:cTn id="30" dur="500"/>
                                        <p:tgtEl>
                                          <p:spTgt spid="8"/>
                                        </p:tgtEl>
                                      </p:cBhvr>
                                    </p:animEffect>
                                  </p:childTnLst>
                                </p:cTn>
                              </p:par>
                            </p:childTnLst>
                          </p:cTn>
                        </p:par>
                      </p:childTnLst>
                    </p:cTn>
                  </p:par>
                  <p:par>
                    <p:cTn id="31" fill="hold">
                      <p:stCondLst>
                        <p:cond delay="indefinite"/>
                      </p:stCondLst>
                      <p:childTnLst>
                        <p:par>
                          <p:cTn id="32" fill="hold">
                            <p:stCondLst>
                              <p:cond delay="0"/>
                            </p:stCondLst>
                            <p:childTnLst>
                              <p:par>
                                <p:cTn id="33" presetID="53" presetClass="entr" presetSubtype="16" fill="hold" grpId="0" nodeType="clickEffect">
                                  <p:stCondLst>
                                    <p:cond delay="0"/>
                                  </p:stCondLst>
                                  <p:childTnLst>
                                    <p:set>
                                      <p:cBhvr>
                                        <p:cTn id="34" dur="1" fill="hold">
                                          <p:stCondLst>
                                            <p:cond delay="0"/>
                                          </p:stCondLst>
                                        </p:cTn>
                                        <p:tgtEl>
                                          <p:spTgt spid="9"/>
                                        </p:tgtEl>
                                        <p:attrNameLst>
                                          <p:attrName>style.visibility</p:attrName>
                                        </p:attrNameLst>
                                      </p:cBhvr>
                                      <p:to>
                                        <p:strVal val="visible"/>
                                      </p:to>
                                    </p:set>
                                    <p:anim calcmode="lin" valueType="num">
                                      <p:cBhvr>
                                        <p:cTn id="35" dur="500" fill="hold"/>
                                        <p:tgtEl>
                                          <p:spTgt spid="9"/>
                                        </p:tgtEl>
                                        <p:attrNameLst>
                                          <p:attrName>ppt_w</p:attrName>
                                        </p:attrNameLst>
                                      </p:cBhvr>
                                      <p:tavLst>
                                        <p:tav tm="0">
                                          <p:val>
                                            <p:fltVal val="0"/>
                                          </p:val>
                                        </p:tav>
                                        <p:tav tm="100000">
                                          <p:val>
                                            <p:strVal val="#ppt_w"/>
                                          </p:val>
                                        </p:tav>
                                      </p:tavLst>
                                    </p:anim>
                                    <p:anim calcmode="lin" valueType="num">
                                      <p:cBhvr>
                                        <p:cTn id="36" dur="500" fill="hold"/>
                                        <p:tgtEl>
                                          <p:spTgt spid="9"/>
                                        </p:tgtEl>
                                        <p:attrNameLst>
                                          <p:attrName>ppt_h</p:attrName>
                                        </p:attrNameLst>
                                      </p:cBhvr>
                                      <p:tavLst>
                                        <p:tav tm="0">
                                          <p:val>
                                            <p:fltVal val="0"/>
                                          </p:val>
                                        </p:tav>
                                        <p:tav tm="100000">
                                          <p:val>
                                            <p:strVal val="#ppt_h"/>
                                          </p:val>
                                        </p:tav>
                                      </p:tavLst>
                                    </p:anim>
                                    <p:animEffect transition="in" filter="fade">
                                      <p:cBhvr>
                                        <p:cTn id="37" dur="500"/>
                                        <p:tgtEl>
                                          <p:spTgt spid="9"/>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p:bldP spid="5" grpId="0"/>
      <p:bldP spid="8" grpId="0"/>
      <p:bldP spid="9" grpId="0"/>
    </p:bld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 name="Picture 7">
            <a:extLst>
              <a:ext uri="{FF2B5EF4-FFF2-40B4-BE49-F238E27FC236}">
                <a16:creationId xmlns:a16="http://schemas.microsoft.com/office/drawing/2014/main" id="{979056C6-1D62-756F-D1E2-61802254AFC9}"/>
              </a:ext>
            </a:extLst>
          </p:cNvPr>
          <p:cNvPicPr>
            <a:picLocks noChangeAspect="1"/>
          </p:cNvPicPr>
          <p:nvPr/>
        </p:nvPicPr>
        <p:blipFill>
          <a:blip r:embed="rId2"/>
          <a:stretch>
            <a:fillRect/>
          </a:stretch>
        </p:blipFill>
        <p:spPr>
          <a:xfrm>
            <a:off x="456262" y="438366"/>
            <a:ext cx="11279935" cy="5761219"/>
          </a:xfrm>
          <a:prstGeom prst="rect">
            <a:avLst/>
          </a:prstGeom>
        </p:spPr>
      </p:pic>
      <p:sp>
        <p:nvSpPr>
          <p:cNvPr id="9" name="TextBox 8">
            <a:extLst>
              <a:ext uri="{FF2B5EF4-FFF2-40B4-BE49-F238E27FC236}">
                <a16:creationId xmlns:a16="http://schemas.microsoft.com/office/drawing/2014/main" id="{E97DB426-1EFF-F446-B859-E18E2A8B58D5}"/>
              </a:ext>
            </a:extLst>
          </p:cNvPr>
          <p:cNvSpPr txBox="1"/>
          <p:nvPr/>
        </p:nvSpPr>
        <p:spPr>
          <a:xfrm>
            <a:off x="765028" y="1526377"/>
            <a:ext cx="10358773" cy="923330"/>
          </a:xfrm>
          <a:prstGeom prst="rect">
            <a:avLst/>
          </a:prstGeom>
          <a:noFill/>
        </p:spPr>
        <p:txBody>
          <a:bodyPr wrap="square" rtlCol="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5400" b="0" i="0" u="none" strike="noStrike" kern="1200" cap="none" spc="0" normalizeH="0" baseline="0" noProof="0" dirty="0" err="1">
                <a:ln>
                  <a:noFill/>
                </a:ln>
                <a:solidFill>
                  <a:prstClr val="black"/>
                </a:solidFill>
                <a:effectLst/>
                <a:uLnTx/>
                <a:uFillTx/>
                <a:latin typeface="Times New Roman" panose="02020603050405020304" pitchFamily="18" charset="0"/>
                <a:ea typeface="+mn-ea"/>
                <a:cs typeface="Times New Roman" panose="02020603050405020304" pitchFamily="18" charset="0"/>
              </a:rPr>
              <a:t>Tiết</a:t>
            </a:r>
            <a:r>
              <a:rPr kumimoji="0" lang="en-US" sz="5400" b="0"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t>: 4</a:t>
            </a:r>
          </a:p>
        </p:txBody>
      </p:sp>
      <p:sp>
        <p:nvSpPr>
          <p:cNvPr id="6" name="TextBox 5">
            <a:extLst>
              <a:ext uri="{FF2B5EF4-FFF2-40B4-BE49-F238E27FC236}">
                <a16:creationId xmlns:a16="http://schemas.microsoft.com/office/drawing/2014/main" id="{A28DDE6E-DF0E-7C20-1CA1-909888C07C1D}"/>
              </a:ext>
            </a:extLst>
          </p:cNvPr>
          <p:cNvSpPr txBox="1"/>
          <p:nvPr/>
        </p:nvSpPr>
        <p:spPr>
          <a:xfrm>
            <a:off x="983140" y="2737626"/>
            <a:ext cx="10358773" cy="923330"/>
          </a:xfrm>
          <a:prstGeom prst="rect">
            <a:avLst/>
          </a:prstGeom>
          <a:noFill/>
        </p:spPr>
        <p:txBody>
          <a:bodyPr wrap="square" rtlCol="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5400" b="0"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t>THỰC HÀNH TIẾNG VIỆT</a:t>
            </a:r>
          </a:p>
        </p:txBody>
      </p:sp>
      <p:sp>
        <p:nvSpPr>
          <p:cNvPr id="7" name="TextBox 6">
            <a:extLst>
              <a:ext uri="{FF2B5EF4-FFF2-40B4-BE49-F238E27FC236}">
                <a16:creationId xmlns:a16="http://schemas.microsoft.com/office/drawing/2014/main" id="{A0CB0F4D-2E09-15EA-5CE5-7B04C63D1E04}"/>
              </a:ext>
            </a:extLst>
          </p:cNvPr>
          <p:cNvSpPr txBox="1"/>
          <p:nvPr/>
        </p:nvSpPr>
        <p:spPr>
          <a:xfrm>
            <a:off x="983140" y="3838095"/>
            <a:ext cx="10358773" cy="923330"/>
          </a:xfrm>
          <a:prstGeom prst="rect">
            <a:avLst/>
          </a:prstGeom>
          <a:noFill/>
        </p:spPr>
        <p:txBody>
          <a:bodyPr wrap="square" rtlCol="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lang="en-US" sz="5400" dirty="0">
                <a:solidFill>
                  <a:prstClr val="black"/>
                </a:solidFill>
                <a:latin typeface="Times New Roman" panose="02020603050405020304" pitchFamily="18" charset="0"/>
                <a:cs typeface="Times New Roman" panose="02020603050405020304" pitchFamily="18" charset="0"/>
              </a:rPr>
              <a:t>PHÓ TỪ</a:t>
            </a:r>
            <a:endParaRPr kumimoji="0" lang="en-US" sz="5400" b="0"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endParaRPr>
          </a:p>
        </p:txBody>
      </p:sp>
    </p:spTree>
    <p:extLst>
      <p:ext uri="{BB962C8B-B14F-4D97-AF65-F5344CB8AC3E}">
        <p14:creationId xmlns:p14="http://schemas.microsoft.com/office/powerpoint/2010/main" val="1586371509"/>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000">
        <p15:prstTrans prst="drape"/>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grpId="0" nodeType="clickEffect">
                                  <p:stCondLst>
                                    <p:cond delay="0"/>
                                  </p:stCondLst>
                                  <p:childTnLst>
                                    <p:set>
                                      <p:cBhvr>
                                        <p:cTn id="6" dur="1" fill="hold">
                                          <p:stCondLst>
                                            <p:cond delay="0"/>
                                          </p:stCondLst>
                                        </p:cTn>
                                        <p:tgtEl>
                                          <p:spTgt spid="9"/>
                                        </p:tgtEl>
                                        <p:attrNameLst>
                                          <p:attrName>style.visibility</p:attrName>
                                        </p:attrNameLst>
                                      </p:cBhvr>
                                      <p:to>
                                        <p:strVal val="visible"/>
                                      </p:to>
                                    </p:set>
                                    <p:anim calcmode="lin" valueType="num">
                                      <p:cBhvr>
                                        <p:cTn id="7" dur="500" fill="hold"/>
                                        <p:tgtEl>
                                          <p:spTgt spid="9"/>
                                        </p:tgtEl>
                                        <p:attrNameLst>
                                          <p:attrName>ppt_w</p:attrName>
                                        </p:attrNameLst>
                                      </p:cBhvr>
                                      <p:tavLst>
                                        <p:tav tm="0">
                                          <p:val>
                                            <p:fltVal val="0"/>
                                          </p:val>
                                        </p:tav>
                                        <p:tav tm="100000">
                                          <p:val>
                                            <p:strVal val="#ppt_w"/>
                                          </p:val>
                                        </p:tav>
                                      </p:tavLst>
                                    </p:anim>
                                    <p:anim calcmode="lin" valueType="num">
                                      <p:cBhvr>
                                        <p:cTn id="8" dur="500" fill="hold"/>
                                        <p:tgtEl>
                                          <p:spTgt spid="9"/>
                                        </p:tgtEl>
                                        <p:attrNameLst>
                                          <p:attrName>ppt_h</p:attrName>
                                        </p:attrNameLst>
                                      </p:cBhvr>
                                      <p:tavLst>
                                        <p:tav tm="0">
                                          <p:val>
                                            <p:fltVal val="0"/>
                                          </p:val>
                                        </p:tav>
                                        <p:tav tm="100000">
                                          <p:val>
                                            <p:strVal val="#ppt_h"/>
                                          </p:val>
                                        </p:tav>
                                      </p:tavLst>
                                    </p:anim>
                                    <p:animEffect transition="in" filter="fade">
                                      <p:cBhvr>
                                        <p:cTn id="9" dur="500"/>
                                        <p:tgtEl>
                                          <p:spTgt spid="9"/>
                                        </p:tgtEl>
                                      </p:cBhvr>
                                    </p:animEffect>
                                  </p:childTnLst>
                                </p:cTn>
                              </p:par>
                              <p:par>
                                <p:cTn id="10" presetID="53" presetClass="entr" presetSubtype="16" fill="hold" grpId="0" nodeType="withEffect">
                                  <p:stCondLst>
                                    <p:cond delay="0"/>
                                  </p:stCondLst>
                                  <p:childTnLst>
                                    <p:set>
                                      <p:cBhvr>
                                        <p:cTn id="11" dur="1" fill="hold">
                                          <p:stCondLst>
                                            <p:cond delay="0"/>
                                          </p:stCondLst>
                                        </p:cTn>
                                        <p:tgtEl>
                                          <p:spTgt spid="6"/>
                                        </p:tgtEl>
                                        <p:attrNameLst>
                                          <p:attrName>style.visibility</p:attrName>
                                        </p:attrNameLst>
                                      </p:cBhvr>
                                      <p:to>
                                        <p:strVal val="visible"/>
                                      </p:to>
                                    </p:set>
                                    <p:anim calcmode="lin" valueType="num">
                                      <p:cBhvr>
                                        <p:cTn id="12" dur="500" fill="hold"/>
                                        <p:tgtEl>
                                          <p:spTgt spid="6"/>
                                        </p:tgtEl>
                                        <p:attrNameLst>
                                          <p:attrName>ppt_w</p:attrName>
                                        </p:attrNameLst>
                                      </p:cBhvr>
                                      <p:tavLst>
                                        <p:tav tm="0">
                                          <p:val>
                                            <p:fltVal val="0"/>
                                          </p:val>
                                        </p:tav>
                                        <p:tav tm="100000">
                                          <p:val>
                                            <p:strVal val="#ppt_w"/>
                                          </p:val>
                                        </p:tav>
                                      </p:tavLst>
                                    </p:anim>
                                    <p:anim calcmode="lin" valueType="num">
                                      <p:cBhvr>
                                        <p:cTn id="13" dur="500" fill="hold"/>
                                        <p:tgtEl>
                                          <p:spTgt spid="6"/>
                                        </p:tgtEl>
                                        <p:attrNameLst>
                                          <p:attrName>ppt_h</p:attrName>
                                        </p:attrNameLst>
                                      </p:cBhvr>
                                      <p:tavLst>
                                        <p:tav tm="0">
                                          <p:val>
                                            <p:fltVal val="0"/>
                                          </p:val>
                                        </p:tav>
                                        <p:tav tm="100000">
                                          <p:val>
                                            <p:strVal val="#ppt_h"/>
                                          </p:val>
                                        </p:tav>
                                      </p:tavLst>
                                    </p:anim>
                                    <p:animEffect transition="in" filter="fade">
                                      <p:cBhvr>
                                        <p:cTn id="14" dur="500"/>
                                        <p:tgtEl>
                                          <p:spTgt spid="6"/>
                                        </p:tgtEl>
                                      </p:cBhvr>
                                    </p:animEffect>
                                  </p:childTnLst>
                                </p:cTn>
                              </p:par>
                            </p:childTnLst>
                          </p:cTn>
                        </p:par>
                      </p:childTnLst>
                    </p:cTn>
                  </p:par>
                  <p:par>
                    <p:cTn id="15" fill="hold">
                      <p:stCondLst>
                        <p:cond delay="indefinite"/>
                      </p:stCondLst>
                      <p:childTnLst>
                        <p:par>
                          <p:cTn id="16" fill="hold">
                            <p:stCondLst>
                              <p:cond delay="0"/>
                            </p:stCondLst>
                            <p:childTnLst>
                              <p:par>
                                <p:cTn id="17" presetID="53" presetClass="entr" presetSubtype="16" fill="hold" grpId="0" nodeType="clickEffect">
                                  <p:stCondLst>
                                    <p:cond delay="0"/>
                                  </p:stCondLst>
                                  <p:childTnLst>
                                    <p:set>
                                      <p:cBhvr>
                                        <p:cTn id="18" dur="1" fill="hold">
                                          <p:stCondLst>
                                            <p:cond delay="0"/>
                                          </p:stCondLst>
                                        </p:cTn>
                                        <p:tgtEl>
                                          <p:spTgt spid="7"/>
                                        </p:tgtEl>
                                        <p:attrNameLst>
                                          <p:attrName>style.visibility</p:attrName>
                                        </p:attrNameLst>
                                      </p:cBhvr>
                                      <p:to>
                                        <p:strVal val="visible"/>
                                      </p:to>
                                    </p:set>
                                    <p:anim calcmode="lin" valueType="num">
                                      <p:cBhvr>
                                        <p:cTn id="19" dur="500" fill="hold"/>
                                        <p:tgtEl>
                                          <p:spTgt spid="7"/>
                                        </p:tgtEl>
                                        <p:attrNameLst>
                                          <p:attrName>ppt_w</p:attrName>
                                        </p:attrNameLst>
                                      </p:cBhvr>
                                      <p:tavLst>
                                        <p:tav tm="0">
                                          <p:val>
                                            <p:fltVal val="0"/>
                                          </p:val>
                                        </p:tav>
                                        <p:tav tm="100000">
                                          <p:val>
                                            <p:strVal val="#ppt_w"/>
                                          </p:val>
                                        </p:tav>
                                      </p:tavLst>
                                    </p:anim>
                                    <p:anim calcmode="lin" valueType="num">
                                      <p:cBhvr>
                                        <p:cTn id="20" dur="500" fill="hold"/>
                                        <p:tgtEl>
                                          <p:spTgt spid="7"/>
                                        </p:tgtEl>
                                        <p:attrNameLst>
                                          <p:attrName>ppt_h</p:attrName>
                                        </p:attrNameLst>
                                      </p:cBhvr>
                                      <p:tavLst>
                                        <p:tav tm="0">
                                          <p:val>
                                            <p:fltVal val="0"/>
                                          </p:val>
                                        </p:tav>
                                        <p:tav tm="100000">
                                          <p:val>
                                            <p:strVal val="#ppt_h"/>
                                          </p:val>
                                        </p:tav>
                                      </p:tavLst>
                                    </p:anim>
                                    <p:animEffect transition="in" filter="fade">
                                      <p:cBhvr>
                                        <p:cTn id="21" dur="500"/>
                                        <p:tgtEl>
                                          <p:spTgt spid="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9" grpId="0"/>
      <p:bldP spid="6" grpId="0"/>
      <p:bldP spid="7" grpId="0"/>
    </p:bld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 name="Picture 7">
            <a:extLst>
              <a:ext uri="{FF2B5EF4-FFF2-40B4-BE49-F238E27FC236}">
                <a16:creationId xmlns:a16="http://schemas.microsoft.com/office/drawing/2014/main" id="{979056C6-1D62-756F-D1E2-61802254AFC9}"/>
              </a:ext>
            </a:extLst>
          </p:cNvPr>
          <p:cNvPicPr>
            <a:picLocks noChangeAspect="1"/>
          </p:cNvPicPr>
          <p:nvPr/>
        </p:nvPicPr>
        <p:blipFill>
          <a:blip r:embed="rId2"/>
          <a:stretch>
            <a:fillRect/>
          </a:stretch>
        </p:blipFill>
        <p:spPr>
          <a:xfrm>
            <a:off x="522951" y="574197"/>
            <a:ext cx="11364249" cy="5804281"/>
          </a:xfrm>
          <a:prstGeom prst="rect">
            <a:avLst/>
          </a:prstGeom>
        </p:spPr>
      </p:pic>
      <p:sp>
        <p:nvSpPr>
          <p:cNvPr id="9" name="TextBox 8">
            <a:extLst>
              <a:ext uri="{FF2B5EF4-FFF2-40B4-BE49-F238E27FC236}">
                <a16:creationId xmlns:a16="http://schemas.microsoft.com/office/drawing/2014/main" id="{E97DB426-1EFF-F446-B859-E18E2A8B58D5}"/>
              </a:ext>
            </a:extLst>
          </p:cNvPr>
          <p:cNvSpPr txBox="1"/>
          <p:nvPr/>
        </p:nvSpPr>
        <p:spPr>
          <a:xfrm>
            <a:off x="522951" y="2680596"/>
            <a:ext cx="11245597" cy="1200329"/>
          </a:xfrm>
          <a:prstGeom prst="rect">
            <a:avLst/>
          </a:prstGeom>
          <a:noFill/>
        </p:spPr>
        <p:txBody>
          <a:bodyPr wrap="square" rtlCol="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lang="en-US" sz="7200" dirty="0">
                <a:solidFill>
                  <a:prstClr val="black"/>
                </a:solidFill>
                <a:latin typeface="Times New Roman" panose="02020603050405020304" pitchFamily="18" charset="0"/>
                <a:cs typeface="Times New Roman" panose="02020603050405020304" pitchFamily="18" charset="0"/>
              </a:rPr>
              <a:t>HÌNH THÀNH KIẾN THỨC</a:t>
            </a:r>
            <a:endParaRPr kumimoji="0" lang="en-US" sz="7200" b="0"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endParaRPr>
          </a:p>
        </p:txBody>
      </p:sp>
    </p:spTree>
    <p:extLst>
      <p:ext uri="{BB962C8B-B14F-4D97-AF65-F5344CB8AC3E}">
        <p14:creationId xmlns:p14="http://schemas.microsoft.com/office/powerpoint/2010/main" val="2441652597"/>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000">
        <p15:prstTrans prst="drape"/>
      </p:transition>
    </mc:Choice>
    <mc:Fallback xmlns="">
      <p:transition spd="slow">
        <p:fade/>
      </p:transition>
    </mc:Fallback>
  </mc:AlternateContent>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13" name="Straight Connector 12">
            <a:extLst>
              <a:ext uri="{FF2B5EF4-FFF2-40B4-BE49-F238E27FC236}">
                <a16:creationId xmlns:a16="http://schemas.microsoft.com/office/drawing/2014/main" id="{75A0C5EE-1BEC-FDEA-FC51-AFD9A28C47D8}"/>
              </a:ext>
            </a:extLst>
          </p:cNvPr>
          <p:cNvCxnSpPr/>
          <p:nvPr/>
        </p:nvCxnSpPr>
        <p:spPr>
          <a:xfrm>
            <a:off x="4229100" y="9217025"/>
            <a:ext cx="3067050" cy="1143000"/>
          </a:xfrm>
          <a:prstGeom prst="line">
            <a:avLst/>
          </a:prstGeom>
        </p:spPr>
        <p:style>
          <a:lnRef idx="1">
            <a:schemeClr val="accent1"/>
          </a:lnRef>
          <a:fillRef idx="0">
            <a:schemeClr val="accent1"/>
          </a:fillRef>
          <a:effectRef idx="0">
            <a:schemeClr val="accent1"/>
          </a:effectRef>
          <a:fontRef idx="minor">
            <a:schemeClr val="tx1"/>
          </a:fontRef>
        </p:style>
      </p:cxnSp>
      <p:pic>
        <p:nvPicPr>
          <p:cNvPr id="4" name="Picture 3">
            <a:extLst>
              <a:ext uri="{FF2B5EF4-FFF2-40B4-BE49-F238E27FC236}">
                <a16:creationId xmlns:a16="http://schemas.microsoft.com/office/drawing/2014/main" id="{F29664CD-E47A-1171-AC9A-8BE9346BC519}"/>
              </a:ext>
            </a:extLst>
          </p:cNvPr>
          <p:cNvPicPr>
            <a:picLocks noChangeAspect="1"/>
          </p:cNvPicPr>
          <p:nvPr/>
        </p:nvPicPr>
        <p:blipFill>
          <a:blip r:embed="rId2"/>
          <a:stretch>
            <a:fillRect/>
          </a:stretch>
        </p:blipFill>
        <p:spPr>
          <a:xfrm>
            <a:off x="398694" y="1399574"/>
            <a:ext cx="11126164" cy="5541744"/>
          </a:xfrm>
          <a:prstGeom prst="rect">
            <a:avLst/>
          </a:prstGeom>
        </p:spPr>
      </p:pic>
      <p:sp>
        <p:nvSpPr>
          <p:cNvPr id="11" name="Rectangle 10">
            <a:extLst>
              <a:ext uri="{FF2B5EF4-FFF2-40B4-BE49-F238E27FC236}">
                <a16:creationId xmlns:a16="http://schemas.microsoft.com/office/drawing/2014/main" id="{7BF8EDBC-E741-4FC9-A8E2-37B6C6549581}"/>
              </a:ext>
            </a:extLst>
          </p:cNvPr>
          <p:cNvSpPr/>
          <p:nvPr/>
        </p:nvSpPr>
        <p:spPr>
          <a:xfrm>
            <a:off x="0" y="4190"/>
            <a:ext cx="12192000" cy="603063"/>
          </a:xfrm>
          <a:prstGeom prst="rect">
            <a:avLst/>
          </a:prstGeom>
          <a:solidFill>
            <a:schemeClr val="accent4">
              <a:lumMod val="20000"/>
              <a:lumOff val="80000"/>
            </a:schemeClr>
          </a:solidFill>
          <a:ln>
            <a:solidFill>
              <a:schemeClr val="accent4">
                <a:lumMod val="20000"/>
                <a:lumOff val="8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vi-VN"/>
          </a:p>
        </p:txBody>
      </p:sp>
      <p:sp>
        <p:nvSpPr>
          <p:cNvPr id="12" name="TextBox 11">
            <a:extLst>
              <a:ext uri="{FF2B5EF4-FFF2-40B4-BE49-F238E27FC236}">
                <a16:creationId xmlns:a16="http://schemas.microsoft.com/office/drawing/2014/main" id="{CC2D27AA-F877-4938-AB13-F6102C9DF9FA}"/>
              </a:ext>
            </a:extLst>
          </p:cNvPr>
          <p:cNvSpPr txBox="1"/>
          <p:nvPr/>
        </p:nvSpPr>
        <p:spPr>
          <a:xfrm>
            <a:off x="576747" y="629763"/>
            <a:ext cx="6199602" cy="523220"/>
          </a:xfrm>
          <a:prstGeom prst="rect">
            <a:avLst/>
          </a:prstGeom>
          <a:noFill/>
          <a:ln>
            <a:noFill/>
          </a:ln>
        </p:spPr>
        <p:style>
          <a:lnRef idx="0">
            <a:scrgbClr r="0" g="0" b="0"/>
          </a:lnRef>
          <a:fillRef idx="0">
            <a:scrgbClr r="0" g="0" b="0"/>
          </a:fillRef>
          <a:effectRef idx="0">
            <a:scrgbClr r="0" g="0" b="0"/>
          </a:effectRef>
          <a:fontRef idx="minor">
            <a:schemeClr val="accent6"/>
          </a:fontRef>
        </p:style>
        <p:txBody>
          <a:bodyPr wrap="square" rtlCol="0">
            <a:spAutoFit/>
          </a:bodyPr>
          <a:lstStyle/>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n-US" sz="2800" b="1" i="0" u="none" strike="noStrike" kern="1200" cap="none" spc="0" normalizeH="0" baseline="0" noProof="0" dirty="0">
                <a:ln>
                  <a:noFill/>
                </a:ln>
                <a:solidFill>
                  <a:srgbClr val="FF0000"/>
                </a:solidFill>
                <a:effectLst/>
                <a:uLnTx/>
                <a:uFillTx/>
                <a:latin typeface="Times New Roman" panose="02020603050405020304" pitchFamily="18" charset="0"/>
                <a:ea typeface="+mn-ea"/>
                <a:cs typeface="Times New Roman" panose="02020603050405020304" pitchFamily="18" charset="0"/>
              </a:rPr>
              <a:t>I. </a:t>
            </a:r>
            <a:r>
              <a:rPr lang="en-US" sz="2800" b="1" dirty="0">
                <a:solidFill>
                  <a:srgbClr val="FF0000"/>
                </a:solidFill>
                <a:latin typeface="Times New Roman" panose="02020603050405020304" pitchFamily="18" charset="0"/>
                <a:cs typeface="Times New Roman" panose="02020603050405020304" pitchFamily="18" charset="0"/>
              </a:rPr>
              <a:t>LÍ THUYẾT</a:t>
            </a:r>
            <a:endParaRPr kumimoji="0" lang="en-US" sz="2800" b="1" i="0" u="none" strike="noStrike" kern="1200" cap="none" spc="0" normalizeH="0" baseline="0" noProof="0" dirty="0">
              <a:ln>
                <a:noFill/>
              </a:ln>
              <a:solidFill>
                <a:srgbClr val="FF0000"/>
              </a:solidFill>
              <a:effectLst/>
              <a:uLnTx/>
              <a:uFillTx/>
              <a:latin typeface="Times New Roman" panose="02020603050405020304" pitchFamily="18" charset="0"/>
              <a:ea typeface="+mn-ea"/>
              <a:cs typeface="Times New Roman" panose="02020603050405020304" pitchFamily="18" charset="0"/>
            </a:endParaRPr>
          </a:p>
        </p:txBody>
      </p:sp>
      <p:sp>
        <p:nvSpPr>
          <p:cNvPr id="14" name="Rectangle 13">
            <a:extLst>
              <a:ext uri="{FF2B5EF4-FFF2-40B4-BE49-F238E27FC236}">
                <a16:creationId xmlns:a16="http://schemas.microsoft.com/office/drawing/2014/main" id="{7929CA3A-0A32-422A-A751-45FE3D31AA78}"/>
              </a:ext>
            </a:extLst>
          </p:cNvPr>
          <p:cNvSpPr/>
          <p:nvPr/>
        </p:nvSpPr>
        <p:spPr>
          <a:xfrm>
            <a:off x="131975" y="22479"/>
            <a:ext cx="11915481" cy="584775"/>
          </a:xfrm>
          <a:prstGeom prst="rect">
            <a:avLst/>
          </a:prstGeom>
          <a:noFill/>
        </p:spPr>
        <p:txBody>
          <a:bodyPr wrap="square" lIns="91440" tIns="45720" rIns="91440" bIns="45720">
            <a:spAutoFit/>
          </a:bodyPr>
          <a:lstStyle/>
          <a:p>
            <a:pPr algn="ctr"/>
            <a:r>
              <a:rPr lang="en-US" sz="3200" b="0" cap="none" spc="0" dirty="0">
                <a:ln w="0">
                  <a:noFill/>
                </a:ln>
                <a:solidFill>
                  <a:srgbClr val="FF0000"/>
                </a:solidFill>
                <a:effectLst>
                  <a:outerShdw blurRad="38100" dist="19050" dir="2700000" algn="tl" rotWithShape="0">
                    <a:schemeClr val="dk1">
                      <a:alpha val="40000"/>
                    </a:schemeClr>
                  </a:outerShdw>
                </a:effectLst>
                <a:latin typeface="StarsStripes" panose="00000400000000000000" pitchFamily="2" charset="0"/>
              </a:rPr>
              <a:t>PHÓ TỪ</a:t>
            </a:r>
          </a:p>
        </p:txBody>
      </p:sp>
    </p:spTree>
    <p:extLst>
      <p:ext uri="{BB962C8B-B14F-4D97-AF65-F5344CB8AC3E}">
        <p14:creationId xmlns:p14="http://schemas.microsoft.com/office/powerpoint/2010/main" val="2130220585"/>
      </p:ext>
    </p:extLst>
  </p:cSld>
  <p:clrMapOvr>
    <a:masterClrMapping/>
  </p:clrMapOvr>
  <p:transition spd="slow">
    <p:comb/>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grpId="0" nodeType="clickEffect">
                                  <p:stCondLst>
                                    <p:cond delay="0"/>
                                  </p:stCondLst>
                                  <p:childTnLst>
                                    <p:set>
                                      <p:cBhvr>
                                        <p:cTn id="6" dur="1" fill="hold">
                                          <p:stCondLst>
                                            <p:cond delay="0"/>
                                          </p:stCondLst>
                                        </p:cTn>
                                        <p:tgtEl>
                                          <p:spTgt spid="12"/>
                                        </p:tgtEl>
                                        <p:attrNameLst>
                                          <p:attrName>style.visibility</p:attrName>
                                        </p:attrNameLst>
                                      </p:cBhvr>
                                      <p:to>
                                        <p:strVal val="visible"/>
                                      </p:to>
                                    </p:set>
                                    <p:anim calcmode="lin" valueType="num">
                                      <p:cBhvr>
                                        <p:cTn id="7" dur="500" fill="hold"/>
                                        <p:tgtEl>
                                          <p:spTgt spid="12"/>
                                        </p:tgtEl>
                                        <p:attrNameLst>
                                          <p:attrName>ppt_w</p:attrName>
                                        </p:attrNameLst>
                                      </p:cBhvr>
                                      <p:tavLst>
                                        <p:tav tm="0">
                                          <p:val>
                                            <p:fltVal val="0"/>
                                          </p:val>
                                        </p:tav>
                                        <p:tav tm="100000">
                                          <p:val>
                                            <p:strVal val="#ppt_w"/>
                                          </p:val>
                                        </p:tav>
                                      </p:tavLst>
                                    </p:anim>
                                    <p:anim calcmode="lin" valueType="num">
                                      <p:cBhvr>
                                        <p:cTn id="8" dur="500" fill="hold"/>
                                        <p:tgtEl>
                                          <p:spTgt spid="12"/>
                                        </p:tgtEl>
                                        <p:attrNameLst>
                                          <p:attrName>ppt_h</p:attrName>
                                        </p:attrNameLst>
                                      </p:cBhvr>
                                      <p:tavLst>
                                        <p:tav tm="0">
                                          <p:val>
                                            <p:fltVal val="0"/>
                                          </p:val>
                                        </p:tav>
                                        <p:tav tm="100000">
                                          <p:val>
                                            <p:strVal val="#ppt_h"/>
                                          </p:val>
                                        </p:tav>
                                      </p:tavLst>
                                    </p:anim>
                                    <p:animEffect transition="in" filter="fade">
                                      <p:cBhvr>
                                        <p:cTn id="9" dur="500"/>
                                        <p:tgtEl>
                                          <p:spTgt spid="1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2" grpId="0"/>
    </p:bld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1" name="Picture 10">
            <a:extLst>
              <a:ext uri="{FF2B5EF4-FFF2-40B4-BE49-F238E27FC236}">
                <a16:creationId xmlns:a16="http://schemas.microsoft.com/office/drawing/2014/main" id="{CE57634C-14CE-C842-1120-1310E1DCFC5F}"/>
              </a:ext>
            </a:extLst>
          </p:cNvPr>
          <p:cNvPicPr>
            <a:picLocks noChangeAspect="1"/>
          </p:cNvPicPr>
          <p:nvPr/>
        </p:nvPicPr>
        <p:blipFill>
          <a:blip r:embed="rId2">
            <a:extLst>
              <a:ext uri="{BEBA8EAE-BF5A-486C-A8C5-ECC9F3942E4B}">
                <a14:imgProps xmlns:a14="http://schemas.microsoft.com/office/drawing/2010/main">
                  <a14:imgLayer r:embed="rId3">
                    <a14:imgEffect>
                      <a14:backgroundRemoval t="10000" b="90000" l="10000" r="90000">
                        <a14:foregroundMark x1="62667" y1="30667" x2="62667" y2="30667"/>
                        <a14:foregroundMark x1="62222" y1="31111" x2="62222" y2="31111"/>
                        <a14:foregroundMark x1="62222" y1="31111" x2="62222" y2="31111"/>
                        <a14:foregroundMark x1="46222" y1="37333" x2="46222" y2="37333"/>
                        <a14:foregroundMark x1="41778" y1="39111" x2="40000" y2="40889"/>
                        <a14:foregroundMark x1="35111" y1="42667" x2="34222" y2="42667"/>
                        <a14:foregroundMark x1="26667" y1="35111" x2="26667" y2="35111"/>
                        <a14:foregroundMark x1="26667" y1="34667" x2="26667" y2="34667"/>
                        <a14:foregroundMark x1="25333" y1="29778" x2="25333" y2="29778"/>
                        <a14:foregroundMark x1="25333" y1="28889" x2="25333" y2="28889"/>
                        <a14:foregroundMark x1="25333" y1="28444" x2="25333" y2="28444"/>
                        <a14:foregroundMark x1="25333" y1="28000" x2="25333" y2="28000"/>
                        <a14:foregroundMark x1="25333" y1="27556" x2="25333" y2="27556"/>
                        <a14:foregroundMark x1="28000" y1="26667" x2="28000" y2="26667"/>
                        <a14:foregroundMark x1="28444" y1="26667" x2="28444" y2="26667"/>
                        <a14:foregroundMark x1="28444" y1="26667" x2="28444" y2="26667"/>
                        <a14:foregroundMark x1="21778" y1="27111" x2="21778" y2="27111"/>
                        <a14:foregroundMark x1="20000" y1="28444" x2="20000" y2="28444"/>
                        <a14:foregroundMark x1="17778" y1="29778" x2="17778" y2="29778"/>
                        <a14:foregroundMark x1="15556" y1="31556" x2="15556" y2="31556"/>
                        <a14:foregroundMark x1="15556" y1="33778" x2="15556" y2="34667"/>
                        <a14:foregroundMark x1="16000" y1="40444" x2="17778" y2="43556"/>
                        <a14:foregroundMark x1="21778" y1="47111" x2="43556" y2="57778"/>
                        <a14:foregroundMark x1="50222" y1="58667" x2="51111" y2="58667"/>
                        <a14:foregroundMark x1="56444" y1="58667" x2="57778" y2="58667"/>
                      </a14:backgroundRemoval>
                    </a14:imgEffect>
                  </a14:imgLayer>
                </a14:imgProps>
              </a:ext>
            </a:extLst>
          </a:blip>
          <a:stretch>
            <a:fillRect/>
          </a:stretch>
        </p:blipFill>
        <p:spPr>
          <a:xfrm flipH="1">
            <a:off x="3352420" y="1571488"/>
            <a:ext cx="6040073" cy="4474754"/>
          </a:xfrm>
          <a:prstGeom prst="rect">
            <a:avLst/>
          </a:prstGeom>
        </p:spPr>
      </p:pic>
      <p:sp>
        <p:nvSpPr>
          <p:cNvPr id="12" name="TextBox 11">
            <a:extLst>
              <a:ext uri="{FF2B5EF4-FFF2-40B4-BE49-F238E27FC236}">
                <a16:creationId xmlns:a16="http://schemas.microsoft.com/office/drawing/2014/main" id="{9182AF13-C276-5F89-12A8-BC91811A9AE7}"/>
              </a:ext>
            </a:extLst>
          </p:cNvPr>
          <p:cNvSpPr txBox="1"/>
          <p:nvPr/>
        </p:nvSpPr>
        <p:spPr>
          <a:xfrm>
            <a:off x="4407512" y="2677948"/>
            <a:ext cx="4097673" cy="2062103"/>
          </a:xfrm>
          <a:prstGeom prst="rect">
            <a:avLst/>
          </a:prstGeom>
          <a:noFill/>
        </p:spPr>
        <p:txBody>
          <a:bodyPr wrap="square">
            <a:spAutoFit/>
          </a:bodyPr>
          <a:lstStyle/>
          <a:p>
            <a:pPr lvl="0" algn="just"/>
            <a:r>
              <a:rPr lang="en-US" sz="3200" b="1" i="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Phó</a:t>
            </a:r>
            <a:r>
              <a:rPr lang="en-US" sz="3200" b="1" i="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3200" b="1" i="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từ</a:t>
            </a:r>
            <a:r>
              <a:rPr lang="en-US" sz="3200" b="1" i="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3200" b="1" i="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là</a:t>
            </a:r>
            <a:r>
              <a:rPr lang="en-US" sz="3200" b="1" i="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3200" b="1" i="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những</a:t>
            </a:r>
            <a:r>
              <a:rPr lang="en-US" sz="3200" b="1" i="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3200" b="1" i="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từ</a:t>
            </a:r>
            <a:r>
              <a:rPr lang="en-US" sz="3200" b="1" i="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3200" b="1" i="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chuyên</a:t>
            </a:r>
            <a:r>
              <a:rPr lang="en-US" sz="3200" b="1" i="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3200" b="1" i="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đi</a:t>
            </a:r>
            <a:r>
              <a:rPr lang="en-US" sz="3200" b="1" i="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3200" b="1" i="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kèm</a:t>
            </a:r>
            <a:r>
              <a:rPr lang="en-US" sz="3200" b="1" i="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3200" b="1" i="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với</a:t>
            </a:r>
            <a:r>
              <a:rPr lang="en-US" sz="3200" b="1" i="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3200" b="1" i="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danh</a:t>
            </a:r>
            <a:r>
              <a:rPr lang="en-US" sz="3200" b="1" i="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3200" b="1" i="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từ</a:t>
            </a:r>
            <a:r>
              <a:rPr lang="en-US" sz="3200" b="1" i="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3200" b="1" i="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động</a:t>
            </a:r>
            <a:r>
              <a:rPr lang="en-US" sz="3200" b="1" i="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3200" b="1" i="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từ</a:t>
            </a:r>
            <a:r>
              <a:rPr lang="en-US" sz="3200" b="1" i="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3200" b="1" i="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tính</a:t>
            </a:r>
            <a:r>
              <a:rPr lang="en-US" sz="3200" b="1" i="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3200" b="1" i="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từ</a:t>
            </a:r>
            <a:r>
              <a:rPr lang="en-US" sz="3200" b="1" i="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endParaRPr kumimoji="0" lang="en-US" sz="3200" b="1" i="0" u="none" strike="noStrike" kern="1200" cap="none" spc="0" normalizeH="0" baseline="0" noProof="0" dirty="0">
              <a:ln>
                <a:noFill/>
              </a:ln>
              <a:solidFill>
                <a:prstClr val="black"/>
              </a:solidFill>
              <a:effectLst/>
              <a:uLnTx/>
              <a:uFillTx/>
              <a:latin typeface=".VnTime" panose="020B7200000000000000" pitchFamily="34" charset="0"/>
              <a:ea typeface="Times New Roman" panose="02020603050405020304" pitchFamily="18" charset="0"/>
              <a:cs typeface="Times New Roman" panose="02020603050405020304" pitchFamily="18" charset="0"/>
            </a:endParaRPr>
          </a:p>
        </p:txBody>
      </p:sp>
      <p:sp>
        <p:nvSpPr>
          <p:cNvPr id="13" name="Rectangle 12">
            <a:extLst>
              <a:ext uri="{FF2B5EF4-FFF2-40B4-BE49-F238E27FC236}">
                <a16:creationId xmlns:a16="http://schemas.microsoft.com/office/drawing/2014/main" id="{37002B93-DC32-4C7B-81C3-DACFC47A2634}"/>
              </a:ext>
            </a:extLst>
          </p:cNvPr>
          <p:cNvSpPr/>
          <p:nvPr/>
        </p:nvSpPr>
        <p:spPr>
          <a:xfrm>
            <a:off x="0" y="4190"/>
            <a:ext cx="12192000" cy="603063"/>
          </a:xfrm>
          <a:prstGeom prst="rect">
            <a:avLst/>
          </a:prstGeom>
          <a:solidFill>
            <a:schemeClr val="accent4">
              <a:lumMod val="20000"/>
              <a:lumOff val="80000"/>
            </a:schemeClr>
          </a:solidFill>
          <a:ln>
            <a:solidFill>
              <a:schemeClr val="accent4">
                <a:lumMod val="20000"/>
                <a:lumOff val="8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vi-VN"/>
          </a:p>
        </p:txBody>
      </p:sp>
      <p:sp>
        <p:nvSpPr>
          <p:cNvPr id="14" name="TextBox 13">
            <a:extLst>
              <a:ext uri="{FF2B5EF4-FFF2-40B4-BE49-F238E27FC236}">
                <a16:creationId xmlns:a16="http://schemas.microsoft.com/office/drawing/2014/main" id="{549EF020-8B3E-4F41-8AA6-9CDE7E0C7A95}"/>
              </a:ext>
            </a:extLst>
          </p:cNvPr>
          <p:cNvSpPr txBox="1"/>
          <p:nvPr/>
        </p:nvSpPr>
        <p:spPr>
          <a:xfrm>
            <a:off x="576747" y="629763"/>
            <a:ext cx="6199602" cy="523220"/>
          </a:xfrm>
          <a:prstGeom prst="rect">
            <a:avLst/>
          </a:prstGeom>
          <a:noFill/>
          <a:ln>
            <a:noFill/>
          </a:ln>
        </p:spPr>
        <p:style>
          <a:lnRef idx="0">
            <a:scrgbClr r="0" g="0" b="0"/>
          </a:lnRef>
          <a:fillRef idx="0">
            <a:scrgbClr r="0" g="0" b="0"/>
          </a:fillRef>
          <a:effectRef idx="0">
            <a:scrgbClr r="0" g="0" b="0"/>
          </a:effectRef>
          <a:fontRef idx="minor">
            <a:schemeClr val="accent6"/>
          </a:fontRef>
        </p:style>
        <p:txBody>
          <a:bodyPr wrap="square" rtlCol="0">
            <a:spAutoFit/>
          </a:bodyPr>
          <a:lstStyle/>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n-US" sz="2800" b="1" i="0" u="none" strike="noStrike" kern="1200" cap="none" spc="0" normalizeH="0" baseline="0" noProof="0" dirty="0">
                <a:ln>
                  <a:noFill/>
                </a:ln>
                <a:solidFill>
                  <a:srgbClr val="FF0000"/>
                </a:solidFill>
                <a:effectLst/>
                <a:uLnTx/>
                <a:uFillTx/>
                <a:latin typeface="Times New Roman" panose="02020603050405020304" pitchFamily="18" charset="0"/>
                <a:ea typeface="+mn-ea"/>
                <a:cs typeface="Times New Roman" panose="02020603050405020304" pitchFamily="18" charset="0"/>
              </a:rPr>
              <a:t>I. LÍ</a:t>
            </a:r>
            <a:r>
              <a:rPr kumimoji="0" lang="en-US" sz="2800" b="1" i="0" u="none" strike="noStrike" kern="1200" cap="none" spc="0" normalizeH="0" noProof="0" dirty="0">
                <a:ln>
                  <a:noFill/>
                </a:ln>
                <a:solidFill>
                  <a:srgbClr val="FF0000"/>
                </a:solidFill>
                <a:effectLst/>
                <a:uLnTx/>
                <a:uFillTx/>
                <a:latin typeface="Times New Roman" panose="02020603050405020304" pitchFamily="18" charset="0"/>
                <a:ea typeface="+mn-ea"/>
                <a:cs typeface="Times New Roman" panose="02020603050405020304" pitchFamily="18" charset="0"/>
              </a:rPr>
              <a:t> THUYẾT</a:t>
            </a:r>
            <a:endParaRPr kumimoji="0" lang="en-US" sz="2800" b="1" i="0" u="none" strike="noStrike" kern="1200" cap="none" spc="0" normalizeH="0" baseline="0" noProof="0" dirty="0">
              <a:ln>
                <a:noFill/>
              </a:ln>
              <a:solidFill>
                <a:srgbClr val="FF0000"/>
              </a:solidFill>
              <a:effectLst/>
              <a:uLnTx/>
              <a:uFillTx/>
              <a:latin typeface="Times New Roman" panose="02020603050405020304" pitchFamily="18" charset="0"/>
              <a:ea typeface="+mn-ea"/>
              <a:cs typeface="Times New Roman" panose="02020603050405020304" pitchFamily="18" charset="0"/>
            </a:endParaRPr>
          </a:p>
        </p:txBody>
      </p:sp>
      <p:sp>
        <p:nvSpPr>
          <p:cNvPr id="15" name="Rectangle 14">
            <a:extLst>
              <a:ext uri="{FF2B5EF4-FFF2-40B4-BE49-F238E27FC236}">
                <a16:creationId xmlns:a16="http://schemas.microsoft.com/office/drawing/2014/main" id="{1403AAA3-A61E-44B7-AE8A-DB5824A8197E}"/>
              </a:ext>
            </a:extLst>
          </p:cNvPr>
          <p:cNvSpPr/>
          <p:nvPr/>
        </p:nvSpPr>
        <p:spPr>
          <a:xfrm>
            <a:off x="131975" y="22479"/>
            <a:ext cx="11915481" cy="584775"/>
          </a:xfrm>
          <a:prstGeom prst="rect">
            <a:avLst/>
          </a:prstGeom>
          <a:noFill/>
        </p:spPr>
        <p:txBody>
          <a:bodyPr wrap="square" lIns="91440" tIns="45720" rIns="91440" bIns="45720">
            <a:spAutoFit/>
          </a:bodyPr>
          <a:lstStyle/>
          <a:p>
            <a:pPr algn="ctr"/>
            <a:r>
              <a:rPr lang="en-US" sz="3200" b="0" cap="none" spc="0" dirty="0">
                <a:ln w="0">
                  <a:noFill/>
                </a:ln>
                <a:solidFill>
                  <a:srgbClr val="FF0000"/>
                </a:solidFill>
                <a:effectLst>
                  <a:outerShdw blurRad="38100" dist="19050" dir="2700000" algn="tl" rotWithShape="0">
                    <a:schemeClr val="dk1">
                      <a:alpha val="40000"/>
                    </a:schemeClr>
                  </a:outerShdw>
                </a:effectLst>
                <a:latin typeface="StarsStripes" panose="00000400000000000000" pitchFamily="2" charset="0"/>
              </a:rPr>
              <a:t>PHÓ TỪ</a:t>
            </a:r>
          </a:p>
        </p:txBody>
      </p:sp>
      <p:sp>
        <p:nvSpPr>
          <p:cNvPr id="16" name="TextBox 15">
            <a:extLst>
              <a:ext uri="{FF2B5EF4-FFF2-40B4-BE49-F238E27FC236}">
                <a16:creationId xmlns:a16="http://schemas.microsoft.com/office/drawing/2014/main" id="{C8477539-A9FF-4597-B757-50AEF25C636D}"/>
              </a:ext>
            </a:extLst>
          </p:cNvPr>
          <p:cNvSpPr txBox="1"/>
          <p:nvPr/>
        </p:nvSpPr>
        <p:spPr>
          <a:xfrm>
            <a:off x="992856" y="1106458"/>
            <a:ext cx="5924223" cy="523220"/>
          </a:xfrm>
          <a:prstGeom prst="rect">
            <a:avLst/>
          </a:prstGeom>
          <a:noFill/>
          <a:ln>
            <a:noFill/>
          </a:ln>
        </p:spPr>
        <p:style>
          <a:lnRef idx="0">
            <a:scrgbClr r="0" g="0" b="0"/>
          </a:lnRef>
          <a:fillRef idx="0">
            <a:scrgbClr r="0" g="0" b="0"/>
          </a:fillRef>
          <a:effectRef idx="0">
            <a:scrgbClr r="0" g="0" b="0"/>
          </a:effectRef>
          <a:fontRef idx="minor">
            <a:schemeClr val="accent6"/>
          </a:fontRef>
        </p:style>
        <p:txBody>
          <a:bodyPr wrap="square" rtlCol="0">
            <a:spAutoFit/>
          </a:bodyPr>
          <a:lstStyle/>
          <a:p>
            <a:pPr lvl="0" algn="just">
              <a:defRPr/>
            </a:pPr>
            <a:r>
              <a:rPr lang="en-US" sz="2800" b="1" dirty="0">
                <a:solidFill>
                  <a:srgbClr val="00B050"/>
                </a:solidFill>
                <a:latin typeface="Times New Roman" panose="02020603050405020304" pitchFamily="18" charset="0"/>
                <a:cs typeface="Times New Roman" panose="02020603050405020304" pitchFamily="18" charset="0"/>
              </a:rPr>
              <a:t>1. </a:t>
            </a:r>
            <a:r>
              <a:rPr lang="en-US" sz="2800" b="1" dirty="0" err="1">
                <a:solidFill>
                  <a:srgbClr val="00B050"/>
                </a:solidFill>
                <a:latin typeface="Times New Roman" panose="02020603050405020304" pitchFamily="18" charset="0"/>
                <a:cs typeface="Times New Roman" panose="02020603050405020304" pitchFamily="18" charset="0"/>
              </a:rPr>
              <a:t>Định</a:t>
            </a:r>
            <a:r>
              <a:rPr lang="en-US" sz="2800" b="1" dirty="0">
                <a:solidFill>
                  <a:srgbClr val="00B050"/>
                </a:solidFill>
                <a:latin typeface="Times New Roman" panose="02020603050405020304" pitchFamily="18" charset="0"/>
                <a:cs typeface="Times New Roman" panose="02020603050405020304" pitchFamily="18" charset="0"/>
              </a:rPr>
              <a:t> </a:t>
            </a:r>
            <a:r>
              <a:rPr lang="en-US" sz="2800" b="1" dirty="0" err="1">
                <a:solidFill>
                  <a:srgbClr val="00B050"/>
                </a:solidFill>
                <a:latin typeface="Times New Roman" panose="02020603050405020304" pitchFamily="18" charset="0"/>
                <a:cs typeface="Times New Roman" panose="02020603050405020304" pitchFamily="18" charset="0"/>
              </a:rPr>
              <a:t>nghĩa</a:t>
            </a:r>
            <a:endParaRPr lang="en-US" sz="2800" b="1" dirty="0">
              <a:solidFill>
                <a:srgbClr val="00B050"/>
              </a:solidFill>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2124858905"/>
      </p:ext>
    </p:extLst>
  </p:cSld>
  <p:clrMapOvr>
    <a:masterClrMapping/>
  </p:clrMapOvr>
  <p:transition spd="slow">
    <p:comb/>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grpId="0" nodeType="clickEffect">
                                  <p:stCondLst>
                                    <p:cond delay="0"/>
                                  </p:stCondLst>
                                  <p:childTnLst>
                                    <p:set>
                                      <p:cBhvr>
                                        <p:cTn id="6" dur="1" fill="hold">
                                          <p:stCondLst>
                                            <p:cond delay="0"/>
                                          </p:stCondLst>
                                        </p:cTn>
                                        <p:tgtEl>
                                          <p:spTgt spid="12"/>
                                        </p:tgtEl>
                                        <p:attrNameLst>
                                          <p:attrName>style.visibility</p:attrName>
                                        </p:attrNameLst>
                                      </p:cBhvr>
                                      <p:to>
                                        <p:strVal val="visible"/>
                                      </p:to>
                                    </p:set>
                                    <p:anim calcmode="lin" valueType="num">
                                      <p:cBhvr>
                                        <p:cTn id="7" dur="500" fill="hold"/>
                                        <p:tgtEl>
                                          <p:spTgt spid="12"/>
                                        </p:tgtEl>
                                        <p:attrNameLst>
                                          <p:attrName>ppt_w</p:attrName>
                                        </p:attrNameLst>
                                      </p:cBhvr>
                                      <p:tavLst>
                                        <p:tav tm="0">
                                          <p:val>
                                            <p:fltVal val="0"/>
                                          </p:val>
                                        </p:tav>
                                        <p:tav tm="100000">
                                          <p:val>
                                            <p:strVal val="#ppt_w"/>
                                          </p:val>
                                        </p:tav>
                                      </p:tavLst>
                                    </p:anim>
                                    <p:anim calcmode="lin" valueType="num">
                                      <p:cBhvr>
                                        <p:cTn id="8" dur="500" fill="hold"/>
                                        <p:tgtEl>
                                          <p:spTgt spid="12"/>
                                        </p:tgtEl>
                                        <p:attrNameLst>
                                          <p:attrName>ppt_h</p:attrName>
                                        </p:attrNameLst>
                                      </p:cBhvr>
                                      <p:tavLst>
                                        <p:tav tm="0">
                                          <p:val>
                                            <p:fltVal val="0"/>
                                          </p:val>
                                        </p:tav>
                                        <p:tav tm="100000">
                                          <p:val>
                                            <p:strVal val="#ppt_h"/>
                                          </p:val>
                                        </p:tav>
                                      </p:tavLst>
                                    </p:anim>
                                    <p:animEffect transition="in" filter="fade">
                                      <p:cBhvr>
                                        <p:cTn id="9" dur="500"/>
                                        <p:tgtEl>
                                          <p:spTgt spid="12"/>
                                        </p:tgtEl>
                                      </p:cBhvr>
                                    </p:animEffect>
                                  </p:childTnLst>
                                </p:cTn>
                              </p:par>
                              <p:par>
                                <p:cTn id="10" presetID="53" presetClass="entr" presetSubtype="16" fill="hold" nodeType="withEffect">
                                  <p:stCondLst>
                                    <p:cond delay="0"/>
                                  </p:stCondLst>
                                  <p:childTnLst>
                                    <p:set>
                                      <p:cBhvr>
                                        <p:cTn id="11" dur="1" fill="hold">
                                          <p:stCondLst>
                                            <p:cond delay="0"/>
                                          </p:stCondLst>
                                        </p:cTn>
                                        <p:tgtEl>
                                          <p:spTgt spid="11"/>
                                        </p:tgtEl>
                                        <p:attrNameLst>
                                          <p:attrName>style.visibility</p:attrName>
                                        </p:attrNameLst>
                                      </p:cBhvr>
                                      <p:to>
                                        <p:strVal val="visible"/>
                                      </p:to>
                                    </p:set>
                                    <p:anim calcmode="lin" valueType="num">
                                      <p:cBhvr>
                                        <p:cTn id="12" dur="500" fill="hold"/>
                                        <p:tgtEl>
                                          <p:spTgt spid="11"/>
                                        </p:tgtEl>
                                        <p:attrNameLst>
                                          <p:attrName>ppt_w</p:attrName>
                                        </p:attrNameLst>
                                      </p:cBhvr>
                                      <p:tavLst>
                                        <p:tav tm="0">
                                          <p:val>
                                            <p:fltVal val="0"/>
                                          </p:val>
                                        </p:tav>
                                        <p:tav tm="100000">
                                          <p:val>
                                            <p:strVal val="#ppt_w"/>
                                          </p:val>
                                        </p:tav>
                                      </p:tavLst>
                                    </p:anim>
                                    <p:anim calcmode="lin" valueType="num">
                                      <p:cBhvr>
                                        <p:cTn id="13" dur="500" fill="hold"/>
                                        <p:tgtEl>
                                          <p:spTgt spid="11"/>
                                        </p:tgtEl>
                                        <p:attrNameLst>
                                          <p:attrName>ppt_h</p:attrName>
                                        </p:attrNameLst>
                                      </p:cBhvr>
                                      <p:tavLst>
                                        <p:tav tm="0">
                                          <p:val>
                                            <p:fltVal val="0"/>
                                          </p:val>
                                        </p:tav>
                                        <p:tav tm="100000">
                                          <p:val>
                                            <p:strVal val="#ppt_h"/>
                                          </p:val>
                                        </p:tav>
                                      </p:tavLst>
                                    </p:anim>
                                    <p:animEffect transition="in" filter="fade">
                                      <p:cBhvr>
                                        <p:cTn id="14" dur="500"/>
                                        <p:tgtEl>
                                          <p:spTgt spid="11"/>
                                        </p:tgtEl>
                                      </p:cBhvr>
                                    </p:animEffect>
                                  </p:childTnLst>
                                </p:cTn>
                              </p:par>
                            </p:childTnLst>
                          </p:cTn>
                        </p:par>
                      </p:childTnLst>
                    </p:cTn>
                  </p:par>
                  <p:par>
                    <p:cTn id="15" fill="hold">
                      <p:stCondLst>
                        <p:cond delay="indefinite"/>
                      </p:stCondLst>
                      <p:childTnLst>
                        <p:par>
                          <p:cTn id="16" fill="hold">
                            <p:stCondLst>
                              <p:cond delay="0"/>
                            </p:stCondLst>
                            <p:childTnLst>
                              <p:par>
                                <p:cTn id="17" presetID="53" presetClass="entr" presetSubtype="16" fill="hold" grpId="0" nodeType="clickEffect">
                                  <p:stCondLst>
                                    <p:cond delay="0"/>
                                  </p:stCondLst>
                                  <p:childTnLst>
                                    <p:set>
                                      <p:cBhvr>
                                        <p:cTn id="18" dur="1" fill="hold">
                                          <p:stCondLst>
                                            <p:cond delay="0"/>
                                          </p:stCondLst>
                                        </p:cTn>
                                        <p:tgtEl>
                                          <p:spTgt spid="14"/>
                                        </p:tgtEl>
                                        <p:attrNameLst>
                                          <p:attrName>style.visibility</p:attrName>
                                        </p:attrNameLst>
                                      </p:cBhvr>
                                      <p:to>
                                        <p:strVal val="visible"/>
                                      </p:to>
                                    </p:set>
                                    <p:anim calcmode="lin" valueType="num">
                                      <p:cBhvr>
                                        <p:cTn id="19" dur="500" fill="hold"/>
                                        <p:tgtEl>
                                          <p:spTgt spid="14"/>
                                        </p:tgtEl>
                                        <p:attrNameLst>
                                          <p:attrName>ppt_w</p:attrName>
                                        </p:attrNameLst>
                                      </p:cBhvr>
                                      <p:tavLst>
                                        <p:tav tm="0">
                                          <p:val>
                                            <p:fltVal val="0"/>
                                          </p:val>
                                        </p:tav>
                                        <p:tav tm="100000">
                                          <p:val>
                                            <p:strVal val="#ppt_w"/>
                                          </p:val>
                                        </p:tav>
                                      </p:tavLst>
                                    </p:anim>
                                    <p:anim calcmode="lin" valueType="num">
                                      <p:cBhvr>
                                        <p:cTn id="20" dur="500" fill="hold"/>
                                        <p:tgtEl>
                                          <p:spTgt spid="14"/>
                                        </p:tgtEl>
                                        <p:attrNameLst>
                                          <p:attrName>ppt_h</p:attrName>
                                        </p:attrNameLst>
                                      </p:cBhvr>
                                      <p:tavLst>
                                        <p:tav tm="0">
                                          <p:val>
                                            <p:fltVal val="0"/>
                                          </p:val>
                                        </p:tav>
                                        <p:tav tm="100000">
                                          <p:val>
                                            <p:strVal val="#ppt_h"/>
                                          </p:val>
                                        </p:tav>
                                      </p:tavLst>
                                    </p:anim>
                                    <p:animEffect transition="in" filter="fade">
                                      <p:cBhvr>
                                        <p:cTn id="21" dur="500"/>
                                        <p:tgtEl>
                                          <p:spTgt spid="14"/>
                                        </p:tgtEl>
                                      </p:cBhvr>
                                    </p:animEffect>
                                  </p:childTnLst>
                                </p:cTn>
                              </p:par>
                            </p:childTnLst>
                          </p:cTn>
                        </p:par>
                      </p:childTnLst>
                    </p:cTn>
                  </p:par>
                  <p:par>
                    <p:cTn id="22" fill="hold">
                      <p:stCondLst>
                        <p:cond delay="indefinite"/>
                      </p:stCondLst>
                      <p:childTnLst>
                        <p:par>
                          <p:cTn id="23" fill="hold">
                            <p:stCondLst>
                              <p:cond delay="0"/>
                            </p:stCondLst>
                            <p:childTnLst>
                              <p:par>
                                <p:cTn id="24" presetID="53" presetClass="entr" presetSubtype="16" fill="hold" grpId="0" nodeType="clickEffect">
                                  <p:stCondLst>
                                    <p:cond delay="0"/>
                                  </p:stCondLst>
                                  <p:childTnLst>
                                    <p:set>
                                      <p:cBhvr>
                                        <p:cTn id="25" dur="1" fill="hold">
                                          <p:stCondLst>
                                            <p:cond delay="0"/>
                                          </p:stCondLst>
                                        </p:cTn>
                                        <p:tgtEl>
                                          <p:spTgt spid="16"/>
                                        </p:tgtEl>
                                        <p:attrNameLst>
                                          <p:attrName>style.visibility</p:attrName>
                                        </p:attrNameLst>
                                      </p:cBhvr>
                                      <p:to>
                                        <p:strVal val="visible"/>
                                      </p:to>
                                    </p:set>
                                    <p:anim calcmode="lin" valueType="num">
                                      <p:cBhvr>
                                        <p:cTn id="26" dur="500" fill="hold"/>
                                        <p:tgtEl>
                                          <p:spTgt spid="16"/>
                                        </p:tgtEl>
                                        <p:attrNameLst>
                                          <p:attrName>ppt_w</p:attrName>
                                        </p:attrNameLst>
                                      </p:cBhvr>
                                      <p:tavLst>
                                        <p:tav tm="0">
                                          <p:val>
                                            <p:fltVal val="0"/>
                                          </p:val>
                                        </p:tav>
                                        <p:tav tm="100000">
                                          <p:val>
                                            <p:strVal val="#ppt_w"/>
                                          </p:val>
                                        </p:tav>
                                      </p:tavLst>
                                    </p:anim>
                                    <p:anim calcmode="lin" valueType="num">
                                      <p:cBhvr>
                                        <p:cTn id="27" dur="500" fill="hold"/>
                                        <p:tgtEl>
                                          <p:spTgt spid="16"/>
                                        </p:tgtEl>
                                        <p:attrNameLst>
                                          <p:attrName>ppt_h</p:attrName>
                                        </p:attrNameLst>
                                      </p:cBhvr>
                                      <p:tavLst>
                                        <p:tav tm="0">
                                          <p:val>
                                            <p:fltVal val="0"/>
                                          </p:val>
                                        </p:tav>
                                        <p:tav tm="100000">
                                          <p:val>
                                            <p:strVal val="#ppt_h"/>
                                          </p:val>
                                        </p:tav>
                                      </p:tavLst>
                                    </p:anim>
                                    <p:animEffect transition="in" filter="fade">
                                      <p:cBhvr>
                                        <p:cTn id="28" dur="500"/>
                                        <p:tgtEl>
                                          <p:spTgt spid="1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2" grpId="0"/>
      <p:bldP spid="14" grpId="0"/>
      <p:bldP spid="16" grpId="0"/>
    </p:bld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1" name="Picture 10">
            <a:extLst>
              <a:ext uri="{FF2B5EF4-FFF2-40B4-BE49-F238E27FC236}">
                <a16:creationId xmlns:a16="http://schemas.microsoft.com/office/drawing/2014/main" id="{CE57634C-14CE-C842-1120-1310E1DCFC5F}"/>
              </a:ext>
            </a:extLst>
          </p:cNvPr>
          <p:cNvPicPr>
            <a:picLocks noChangeAspect="1"/>
          </p:cNvPicPr>
          <p:nvPr/>
        </p:nvPicPr>
        <p:blipFill>
          <a:blip r:embed="rId2">
            <a:extLst>
              <a:ext uri="{BEBA8EAE-BF5A-486C-A8C5-ECC9F3942E4B}">
                <a14:imgProps xmlns:a14="http://schemas.microsoft.com/office/drawing/2010/main">
                  <a14:imgLayer r:embed="rId3">
                    <a14:imgEffect>
                      <a14:backgroundRemoval t="10000" b="90000" l="10000" r="90000">
                        <a14:foregroundMark x1="62667" y1="30667" x2="62667" y2="30667"/>
                        <a14:foregroundMark x1="62222" y1="31111" x2="62222" y2="31111"/>
                        <a14:foregroundMark x1="62222" y1="31111" x2="62222" y2="31111"/>
                        <a14:foregroundMark x1="46222" y1="37333" x2="46222" y2="37333"/>
                        <a14:foregroundMark x1="41778" y1="39111" x2="40000" y2="40889"/>
                        <a14:foregroundMark x1="35111" y1="42667" x2="34222" y2="42667"/>
                        <a14:foregroundMark x1="26667" y1="35111" x2="26667" y2="35111"/>
                        <a14:foregroundMark x1="26667" y1="34667" x2="26667" y2="34667"/>
                        <a14:foregroundMark x1="25333" y1="29778" x2="25333" y2="29778"/>
                        <a14:foregroundMark x1="25333" y1="28889" x2="25333" y2="28889"/>
                        <a14:foregroundMark x1="25333" y1="28444" x2="25333" y2="28444"/>
                        <a14:foregroundMark x1="25333" y1="28000" x2="25333" y2="28000"/>
                        <a14:foregroundMark x1="25333" y1="27556" x2="25333" y2="27556"/>
                        <a14:foregroundMark x1="28000" y1="26667" x2="28000" y2="26667"/>
                        <a14:foregroundMark x1="28444" y1="26667" x2="28444" y2="26667"/>
                        <a14:foregroundMark x1="28444" y1="26667" x2="28444" y2="26667"/>
                        <a14:foregroundMark x1="21778" y1="27111" x2="21778" y2="27111"/>
                        <a14:foregroundMark x1="20000" y1="28444" x2="20000" y2="28444"/>
                        <a14:foregroundMark x1="17778" y1="29778" x2="17778" y2="29778"/>
                        <a14:foregroundMark x1="15556" y1="31556" x2="15556" y2="31556"/>
                        <a14:foregroundMark x1="15556" y1="33778" x2="15556" y2="34667"/>
                        <a14:foregroundMark x1="16000" y1="40444" x2="17778" y2="43556"/>
                        <a14:foregroundMark x1="21778" y1="47111" x2="43556" y2="57778"/>
                        <a14:foregroundMark x1="50222" y1="58667" x2="51111" y2="58667"/>
                        <a14:foregroundMark x1="56444" y1="58667" x2="57778" y2="58667"/>
                      </a14:backgroundRemoval>
                    </a14:imgEffect>
                  </a14:imgLayer>
                </a14:imgProps>
              </a:ext>
            </a:extLst>
          </a:blip>
          <a:stretch>
            <a:fillRect/>
          </a:stretch>
        </p:blipFill>
        <p:spPr>
          <a:xfrm flipH="1">
            <a:off x="1019661" y="620873"/>
            <a:ext cx="5259023" cy="6173637"/>
          </a:xfrm>
          <a:prstGeom prst="rect">
            <a:avLst/>
          </a:prstGeom>
        </p:spPr>
      </p:pic>
      <p:sp>
        <p:nvSpPr>
          <p:cNvPr id="12" name="TextBox 11">
            <a:extLst>
              <a:ext uri="{FF2B5EF4-FFF2-40B4-BE49-F238E27FC236}">
                <a16:creationId xmlns:a16="http://schemas.microsoft.com/office/drawing/2014/main" id="{9182AF13-C276-5F89-12A8-BC91811A9AE7}"/>
              </a:ext>
            </a:extLst>
          </p:cNvPr>
          <p:cNvSpPr txBox="1"/>
          <p:nvPr/>
        </p:nvSpPr>
        <p:spPr>
          <a:xfrm>
            <a:off x="1911970" y="2330681"/>
            <a:ext cx="3392639" cy="2554545"/>
          </a:xfrm>
          <a:prstGeom prst="rect">
            <a:avLst/>
          </a:prstGeom>
          <a:noFill/>
        </p:spPr>
        <p:txBody>
          <a:bodyPr wrap="square">
            <a:spAutoFit/>
          </a:bodyPr>
          <a:lstStyle/>
          <a:p>
            <a:pPr lvl="0" algn="just"/>
            <a:r>
              <a:rPr lang="vi-VN" sz="3200" b="1" i="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Nhóm phó từ chuyên đi kèm trước danh từ, bổ sung ý nghĩa về số lượng cho danh từ</a:t>
            </a:r>
            <a:endParaRPr kumimoji="0" lang="en-US" sz="3200" b="1" i="0" u="none" strike="noStrike" kern="1200" cap="none" spc="0" normalizeH="0" baseline="0" noProof="0" dirty="0">
              <a:ln>
                <a:noFill/>
              </a:ln>
              <a:solidFill>
                <a:prstClr val="black"/>
              </a:solidFill>
              <a:effectLst/>
              <a:uLnTx/>
              <a:uFillTx/>
              <a:latin typeface=".VnTime" panose="020B7200000000000000" pitchFamily="34" charset="0"/>
              <a:ea typeface="Times New Roman" panose="02020603050405020304" pitchFamily="18" charset="0"/>
              <a:cs typeface="Times New Roman" panose="02020603050405020304" pitchFamily="18" charset="0"/>
            </a:endParaRPr>
          </a:p>
        </p:txBody>
      </p:sp>
      <p:pic>
        <p:nvPicPr>
          <p:cNvPr id="13" name="Picture 12">
            <a:extLst>
              <a:ext uri="{FF2B5EF4-FFF2-40B4-BE49-F238E27FC236}">
                <a16:creationId xmlns:a16="http://schemas.microsoft.com/office/drawing/2014/main" id="{33294DB9-81D8-E429-0B51-251BB6AFD76A}"/>
              </a:ext>
            </a:extLst>
          </p:cNvPr>
          <p:cNvPicPr>
            <a:picLocks noChangeAspect="1"/>
          </p:cNvPicPr>
          <p:nvPr/>
        </p:nvPicPr>
        <p:blipFill>
          <a:blip r:embed="rId2">
            <a:extLst>
              <a:ext uri="{BEBA8EAE-BF5A-486C-A8C5-ECC9F3942E4B}">
                <a14:imgProps xmlns:a14="http://schemas.microsoft.com/office/drawing/2010/main">
                  <a14:imgLayer r:embed="rId3">
                    <a14:imgEffect>
                      <a14:backgroundRemoval t="10000" b="90000" l="10000" r="90000">
                        <a14:foregroundMark x1="62667" y1="30667" x2="62667" y2="30667"/>
                        <a14:foregroundMark x1="62222" y1="31111" x2="62222" y2="31111"/>
                        <a14:foregroundMark x1="62222" y1="31111" x2="62222" y2="31111"/>
                        <a14:foregroundMark x1="46222" y1="37333" x2="46222" y2="37333"/>
                        <a14:foregroundMark x1="41778" y1="39111" x2="40000" y2="40889"/>
                        <a14:foregroundMark x1="35111" y1="42667" x2="34222" y2="42667"/>
                        <a14:foregroundMark x1="26667" y1="35111" x2="26667" y2="35111"/>
                        <a14:foregroundMark x1="26667" y1="34667" x2="26667" y2="34667"/>
                        <a14:foregroundMark x1="25333" y1="29778" x2="25333" y2="29778"/>
                        <a14:foregroundMark x1="25333" y1="28889" x2="25333" y2="28889"/>
                        <a14:foregroundMark x1="25333" y1="28444" x2="25333" y2="28444"/>
                        <a14:foregroundMark x1="25333" y1="28000" x2="25333" y2="28000"/>
                        <a14:foregroundMark x1="25333" y1="27556" x2="25333" y2="27556"/>
                        <a14:foregroundMark x1="28000" y1="26667" x2="28000" y2="26667"/>
                        <a14:foregroundMark x1="28444" y1="26667" x2="28444" y2="26667"/>
                        <a14:foregroundMark x1="28444" y1="26667" x2="28444" y2="26667"/>
                        <a14:foregroundMark x1="21778" y1="27111" x2="21778" y2="27111"/>
                        <a14:foregroundMark x1="20000" y1="28444" x2="20000" y2="28444"/>
                        <a14:foregroundMark x1="17778" y1="29778" x2="17778" y2="29778"/>
                        <a14:foregroundMark x1="15556" y1="31556" x2="15556" y2="31556"/>
                        <a14:foregroundMark x1="15556" y1="33778" x2="15556" y2="34667"/>
                        <a14:foregroundMark x1="16000" y1="40444" x2="17778" y2="43556"/>
                        <a14:foregroundMark x1="21778" y1="47111" x2="43556" y2="57778"/>
                        <a14:foregroundMark x1="50222" y1="58667" x2="51111" y2="58667"/>
                        <a14:foregroundMark x1="56444" y1="58667" x2="57778" y2="58667"/>
                      </a14:backgroundRemoval>
                    </a14:imgEffect>
                  </a14:imgLayer>
                </a14:imgProps>
              </a:ext>
            </a:extLst>
          </a:blip>
          <a:stretch>
            <a:fillRect/>
          </a:stretch>
        </p:blipFill>
        <p:spPr>
          <a:xfrm>
            <a:off x="6109109" y="771031"/>
            <a:ext cx="6258186" cy="5420044"/>
          </a:xfrm>
          <a:prstGeom prst="rect">
            <a:avLst/>
          </a:prstGeom>
        </p:spPr>
      </p:pic>
      <p:sp>
        <p:nvSpPr>
          <p:cNvPr id="14" name="TextBox 13">
            <a:extLst>
              <a:ext uri="{FF2B5EF4-FFF2-40B4-BE49-F238E27FC236}">
                <a16:creationId xmlns:a16="http://schemas.microsoft.com/office/drawing/2014/main" id="{AF12B854-AFE1-1DEA-7634-9DA897176306}"/>
              </a:ext>
            </a:extLst>
          </p:cNvPr>
          <p:cNvSpPr txBox="1"/>
          <p:nvPr/>
        </p:nvSpPr>
        <p:spPr>
          <a:xfrm>
            <a:off x="7332974" y="2045018"/>
            <a:ext cx="3861174" cy="2308324"/>
          </a:xfrm>
          <a:prstGeom prst="rect">
            <a:avLst/>
          </a:prstGeom>
          <a:noFill/>
        </p:spPr>
        <p:txBody>
          <a:bodyPr wrap="square">
            <a:spAutoFit/>
          </a:bodyPr>
          <a:lstStyle/>
          <a:p>
            <a:pPr lvl="0" algn="just"/>
            <a:r>
              <a:rPr lang="vi-VN" sz="3600" b="1" i="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Nhóm phó từ chuyên đi kèm trước hoặc sau động từ, tính từ</a:t>
            </a:r>
            <a:endParaRPr kumimoji="0" lang="en-US" sz="3600" b="1" i="0" u="none" strike="noStrike" kern="1200" cap="none" spc="0" normalizeH="0" baseline="0" noProof="0" dirty="0">
              <a:ln>
                <a:noFill/>
              </a:ln>
              <a:solidFill>
                <a:prstClr val="black"/>
              </a:solidFill>
              <a:effectLst/>
              <a:uLnTx/>
              <a:uFillTx/>
              <a:latin typeface=".VnTime" panose="020B7200000000000000" pitchFamily="34" charset="0"/>
              <a:ea typeface="Times New Roman" panose="02020603050405020304" pitchFamily="18" charset="0"/>
              <a:cs typeface="Times New Roman" panose="02020603050405020304" pitchFamily="18" charset="0"/>
            </a:endParaRPr>
          </a:p>
        </p:txBody>
      </p:sp>
      <p:sp>
        <p:nvSpPr>
          <p:cNvPr id="19" name="Rectangle 18">
            <a:extLst>
              <a:ext uri="{FF2B5EF4-FFF2-40B4-BE49-F238E27FC236}">
                <a16:creationId xmlns:a16="http://schemas.microsoft.com/office/drawing/2014/main" id="{393E202D-ACA7-4A30-8FDA-81727AC936A5}"/>
              </a:ext>
            </a:extLst>
          </p:cNvPr>
          <p:cNvSpPr/>
          <p:nvPr/>
        </p:nvSpPr>
        <p:spPr>
          <a:xfrm>
            <a:off x="0" y="4190"/>
            <a:ext cx="12192000" cy="603063"/>
          </a:xfrm>
          <a:prstGeom prst="rect">
            <a:avLst/>
          </a:prstGeom>
          <a:solidFill>
            <a:schemeClr val="accent4">
              <a:lumMod val="20000"/>
              <a:lumOff val="80000"/>
            </a:schemeClr>
          </a:solidFill>
          <a:ln>
            <a:solidFill>
              <a:schemeClr val="accent4">
                <a:lumMod val="20000"/>
                <a:lumOff val="8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vi-VN"/>
          </a:p>
        </p:txBody>
      </p:sp>
      <p:sp>
        <p:nvSpPr>
          <p:cNvPr id="20" name="TextBox 19">
            <a:extLst>
              <a:ext uri="{FF2B5EF4-FFF2-40B4-BE49-F238E27FC236}">
                <a16:creationId xmlns:a16="http://schemas.microsoft.com/office/drawing/2014/main" id="{0AE0244F-F92B-461A-977C-BEE72299FB8E}"/>
              </a:ext>
            </a:extLst>
          </p:cNvPr>
          <p:cNvSpPr txBox="1"/>
          <p:nvPr/>
        </p:nvSpPr>
        <p:spPr>
          <a:xfrm>
            <a:off x="576747" y="629763"/>
            <a:ext cx="6199602" cy="523220"/>
          </a:xfrm>
          <a:prstGeom prst="rect">
            <a:avLst/>
          </a:prstGeom>
          <a:noFill/>
          <a:ln>
            <a:noFill/>
          </a:ln>
        </p:spPr>
        <p:style>
          <a:lnRef idx="0">
            <a:scrgbClr r="0" g="0" b="0"/>
          </a:lnRef>
          <a:fillRef idx="0">
            <a:scrgbClr r="0" g="0" b="0"/>
          </a:fillRef>
          <a:effectRef idx="0">
            <a:scrgbClr r="0" g="0" b="0"/>
          </a:effectRef>
          <a:fontRef idx="minor">
            <a:schemeClr val="accent6"/>
          </a:fontRef>
        </p:style>
        <p:txBody>
          <a:bodyPr wrap="square" rtlCol="0">
            <a:spAutoFit/>
          </a:bodyPr>
          <a:lstStyle/>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n-US" sz="2800" b="1" i="0" u="none" strike="noStrike" kern="1200" cap="none" spc="0" normalizeH="0" baseline="0" noProof="0" dirty="0">
                <a:ln>
                  <a:noFill/>
                </a:ln>
                <a:solidFill>
                  <a:srgbClr val="FF0000"/>
                </a:solidFill>
                <a:effectLst/>
                <a:uLnTx/>
                <a:uFillTx/>
                <a:latin typeface="Times New Roman" panose="02020603050405020304" pitchFamily="18" charset="0"/>
                <a:ea typeface="+mn-ea"/>
                <a:cs typeface="Times New Roman" panose="02020603050405020304" pitchFamily="18" charset="0"/>
              </a:rPr>
              <a:t>I. LÍ</a:t>
            </a:r>
            <a:r>
              <a:rPr kumimoji="0" lang="en-US" sz="2800" b="1" i="0" u="none" strike="noStrike" kern="1200" cap="none" spc="0" normalizeH="0" noProof="0" dirty="0">
                <a:ln>
                  <a:noFill/>
                </a:ln>
                <a:solidFill>
                  <a:srgbClr val="FF0000"/>
                </a:solidFill>
                <a:effectLst/>
                <a:uLnTx/>
                <a:uFillTx/>
                <a:latin typeface="Times New Roman" panose="02020603050405020304" pitchFamily="18" charset="0"/>
                <a:ea typeface="+mn-ea"/>
                <a:cs typeface="Times New Roman" panose="02020603050405020304" pitchFamily="18" charset="0"/>
              </a:rPr>
              <a:t> THUYẾT</a:t>
            </a:r>
            <a:endParaRPr kumimoji="0" lang="en-US" sz="2800" b="1" i="0" u="none" strike="noStrike" kern="1200" cap="none" spc="0" normalizeH="0" baseline="0" noProof="0" dirty="0">
              <a:ln>
                <a:noFill/>
              </a:ln>
              <a:solidFill>
                <a:srgbClr val="FF0000"/>
              </a:solidFill>
              <a:effectLst/>
              <a:uLnTx/>
              <a:uFillTx/>
              <a:latin typeface="Times New Roman" panose="02020603050405020304" pitchFamily="18" charset="0"/>
              <a:ea typeface="+mn-ea"/>
              <a:cs typeface="Times New Roman" panose="02020603050405020304" pitchFamily="18" charset="0"/>
            </a:endParaRPr>
          </a:p>
        </p:txBody>
      </p:sp>
      <p:sp>
        <p:nvSpPr>
          <p:cNvPr id="21" name="Rectangle 20">
            <a:extLst>
              <a:ext uri="{FF2B5EF4-FFF2-40B4-BE49-F238E27FC236}">
                <a16:creationId xmlns:a16="http://schemas.microsoft.com/office/drawing/2014/main" id="{2E90FFEB-16D9-4CBD-A5DD-84D34798C2E4}"/>
              </a:ext>
            </a:extLst>
          </p:cNvPr>
          <p:cNvSpPr/>
          <p:nvPr/>
        </p:nvSpPr>
        <p:spPr>
          <a:xfrm>
            <a:off x="131975" y="22479"/>
            <a:ext cx="11915481" cy="584775"/>
          </a:xfrm>
          <a:prstGeom prst="rect">
            <a:avLst/>
          </a:prstGeom>
          <a:noFill/>
        </p:spPr>
        <p:txBody>
          <a:bodyPr wrap="square" lIns="91440" tIns="45720" rIns="91440" bIns="45720">
            <a:spAutoFit/>
          </a:bodyPr>
          <a:lstStyle/>
          <a:p>
            <a:pPr algn="ctr"/>
            <a:r>
              <a:rPr lang="en-US" sz="3200" b="0" cap="none" spc="0" dirty="0">
                <a:ln w="0">
                  <a:noFill/>
                </a:ln>
                <a:solidFill>
                  <a:srgbClr val="FF0000"/>
                </a:solidFill>
                <a:effectLst>
                  <a:outerShdw blurRad="38100" dist="19050" dir="2700000" algn="tl" rotWithShape="0">
                    <a:schemeClr val="dk1">
                      <a:alpha val="40000"/>
                    </a:schemeClr>
                  </a:outerShdw>
                </a:effectLst>
                <a:latin typeface="StarsStripes" panose="00000400000000000000" pitchFamily="2" charset="0"/>
              </a:rPr>
              <a:t>PHÓ TỪ</a:t>
            </a:r>
          </a:p>
        </p:txBody>
      </p:sp>
      <p:sp>
        <p:nvSpPr>
          <p:cNvPr id="22" name="TextBox 21">
            <a:extLst>
              <a:ext uri="{FF2B5EF4-FFF2-40B4-BE49-F238E27FC236}">
                <a16:creationId xmlns:a16="http://schemas.microsoft.com/office/drawing/2014/main" id="{A12DA276-4503-4001-8026-D6CD4AA6A052}"/>
              </a:ext>
            </a:extLst>
          </p:cNvPr>
          <p:cNvSpPr txBox="1"/>
          <p:nvPr/>
        </p:nvSpPr>
        <p:spPr>
          <a:xfrm>
            <a:off x="992856" y="1106458"/>
            <a:ext cx="5924223" cy="523220"/>
          </a:xfrm>
          <a:prstGeom prst="rect">
            <a:avLst/>
          </a:prstGeom>
          <a:noFill/>
          <a:ln>
            <a:noFill/>
          </a:ln>
        </p:spPr>
        <p:style>
          <a:lnRef idx="0">
            <a:scrgbClr r="0" g="0" b="0"/>
          </a:lnRef>
          <a:fillRef idx="0">
            <a:scrgbClr r="0" g="0" b="0"/>
          </a:fillRef>
          <a:effectRef idx="0">
            <a:scrgbClr r="0" g="0" b="0"/>
          </a:effectRef>
          <a:fontRef idx="minor">
            <a:schemeClr val="accent6"/>
          </a:fontRef>
        </p:style>
        <p:txBody>
          <a:bodyPr wrap="square" rtlCol="0">
            <a:spAutoFit/>
          </a:bodyPr>
          <a:lstStyle/>
          <a:p>
            <a:pPr lvl="0" algn="just">
              <a:defRPr/>
            </a:pPr>
            <a:r>
              <a:rPr lang="en-US" sz="2800" b="1" dirty="0">
                <a:solidFill>
                  <a:srgbClr val="00B050"/>
                </a:solidFill>
                <a:latin typeface="Times New Roman" panose="02020603050405020304" pitchFamily="18" charset="0"/>
                <a:cs typeface="Times New Roman" panose="02020603050405020304" pitchFamily="18" charset="0"/>
              </a:rPr>
              <a:t>2. </a:t>
            </a:r>
            <a:r>
              <a:rPr lang="en-US" sz="2800" b="1" dirty="0" err="1">
                <a:solidFill>
                  <a:srgbClr val="00B050"/>
                </a:solidFill>
                <a:latin typeface="Times New Roman" panose="02020603050405020304" pitchFamily="18" charset="0"/>
                <a:cs typeface="Times New Roman" panose="02020603050405020304" pitchFamily="18" charset="0"/>
              </a:rPr>
              <a:t>Phân</a:t>
            </a:r>
            <a:r>
              <a:rPr lang="en-US" sz="2800" b="1" dirty="0">
                <a:solidFill>
                  <a:srgbClr val="00B050"/>
                </a:solidFill>
                <a:latin typeface="Times New Roman" panose="02020603050405020304" pitchFamily="18" charset="0"/>
                <a:cs typeface="Times New Roman" panose="02020603050405020304" pitchFamily="18" charset="0"/>
              </a:rPr>
              <a:t> </a:t>
            </a:r>
            <a:r>
              <a:rPr lang="en-US" sz="2800" b="1" dirty="0" err="1">
                <a:solidFill>
                  <a:srgbClr val="00B050"/>
                </a:solidFill>
                <a:latin typeface="Times New Roman" panose="02020603050405020304" pitchFamily="18" charset="0"/>
                <a:cs typeface="Times New Roman" panose="02020603050405020304" pitchFamily="18" charset="0"/>
              </a:rPr>
              <a:t>loại</a:t>
            </a:r>
            <a:endParaRPr lang="en-US" sz="2800" b="1" dirty="0">
              <a:solidFill>
                <a:srgbClr val="00B050"/>
              </a:solidFill>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2903191515"/>
      </p:ext>
    </p:extLst>
  </p:cSld>
  <p:clrMapOvr>
    <a:masterClrMapping/>
  </p:clrMapOvr>
  <p:transition spd="slow">
    <p:comb/>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grpId="0" nodeType="clickEffect">
                                  <p:stCondLst>
                                    <p:cond delay="0"/>
                                  </p:stCondLst>
                                  <p:childTnLst>
                                    <p:set>
                                      <p:cBhvr>
                                        <p:cTn id="6" dur="1" fill="hold">
                                          <p:stCondLst>
                                            <p:cond delay="0"/>
                                          </p:stCondLst>
                                        </p:cTn>
                                        <p:tgtEl>
                                          <p:spTgt spid="12"/>
                                        </p:tgtEl>
                                        <p:attrNameLst>
                                          <p:attrName>style.visibility</p:attrName>
                                        </p:attrNameLst>
                                      </p:cBhvr>
                                      <p:to>
                                        <p:strVal val="visible"/>
                                      </p:to>
                                    </p:set>
                                    <p:anim calcmode="lin" valueType="num">
                                      <p:cBhvr>
                                        <p:cTn id="7" dur="500" fill="hold"/>
                                        <p:tgtEl>
                                          <p:spTgt spid="12"/>
                                        </p:tgtEl>
                                        <p:attrNameLst>
                                          <p:attrName>ppt_w</p:attrName>
                                        </p:attrNameLst>
                                      </p:cBhvr>
                                      <p:tavLst>
                                        <p:tav tm="0">
                                          <p:val>
                                            <p:fltVal val="0"/>
                                          </p:val>
                                        </p:tav>
                                        <p:tav tm="100000">
                                          <p:val>
                                            <p:strVal val="#ppt_w"/>
                                          </p:val>
                                        </p:tav>
                                      </p:tavLst>
                                    </p:anim>
                                    <p:anim calcmode="lin" valueType="num">
                                      <p:cBhvr>
                                        <p:cTn id="8" dur="500" fill="hold"/>
                                        <p:tgtEl>
                                          <p:spTgt spid="12"/>
                                        </p:tgtEl>
                                        <p:attrNameLst>
                                          <p:attrName>ppt_h</p:attrName>
                                        </p:attrNameLst>
                                      </p:cBhvr>
                                      <p:tavLst>
                                        <p:tav tm="0">
                                          <p:val>
                                            <p:fltVal val="0"/>
                                          </p:val>
                                        </p:tav>
                                        <p:tav tm="100000">
                                          <p:val>
                                            <p:strVal val="#ppt_h"/>
                                          </p:val>
                                        </p:tav>
                                      </p:tavLst>
                                    </p:anim>
                                    <p:animEffect transition="in" filter="fade">
                                      <p:cBhvr>
                                        <p:cTn id="9" dur="500"/>
                                        <p:tgtEl>
                                          <p:spTgt spid="12"/>
                                        </p:tgtEl>
                                      </p:cBhvr>
                                    </p:animEffect>
                                  </p:childTnLst>
                                </p:cTn>
                              </p:par>
                              <p:par>
                                <p:cTn id="10" presetID="53" presetClass="entr" presetSubtype="16" fill="hold" nodeType="withEffect">
                                  <p:stCondLst>
                                    <p:cond delay="0"/>
                                  </p:stCondLst>
                                  <p:childTnLst>
                                    <p:set>
                                      <p:cBhvr>
                                        <p:cTn id="11" dur="1" fill="hold">
                                          <p:stCondLst>
                                            <p:cond delay="0"/>
                                          </p:stCondLst>
                                        </p:cTn>
                                        <p:tgtEl>
                                          <p:spTgt spid="11"/>
                                        </p:tgtEl>
                                        <p:attrNameLst>
                                          <p:attrName>style.visibility</p:attrName>
                                        </p:attrNameLst>
                                      </p:cBhvr>
                                      <p:to>
                                        <p:strVal val="visible"/>
                                      </p:to>
                                    </p:set>
                                    <p:anim calcmode="lin" valueType="num">
                                      <p:cBhvr>
                                        <p:cTn id="12" dur="500" fill="hold"/>
                                        <p:tgtEl>
                                          <p:spTgt spid="11"/>
                                        </p:tgtEl>
                                        <p:attrNameLst>
                                          <p:attrName>ppt_w</p:attrName>
                                        </p:attrNameLst>
                                      </p:cBhvr>
                                      <p:tavLst>
                                        <p:tav tm="0">
                                          <p:val>
                                            <p:fltVal val="0"/>
                                          </p:val>
                                        </p:tav>
                                        <p:tav tm="100000">
                                          <p:val>
                                            <p:strVal val="#ppt_w"/>
                                          </p:val>
                                        </p:tav>
                                      </p:tavLst>
                                    </p:anim>
                                    <p:anim calcmode="lin" valueType="num">
                                      <p:cBhvr>
                                        <p:cTn id="13" dur="500" fill="hold"/>
                                        <p:tgtEl>
                                          <p:spTgt spid="11"/>
                                        </p:tgtEl>
                                        <p:attrNameLst>
                                          <p:attrName>ppt_h</p:attrName>
                                        </p:attrNameLst>
                                      </p:cBhvr>
                                      <p:tavLst>
                                        <p:tav tm="0">
                                          <p:val>
                                            <p:fltVal val="0"/>
                                          </p:val>
                                        </p:tav>
                                        <p:tav tm="100000">
                                          <p:val>
                                            <p:strVal val="#ppt_h"/>
                                          </p:val>
                                        </p:tav>
                                      </p:tavLst>
                                    </p:anim>
                                    <p:animEffect transition="in" filter="fade">
                                      <p:cBhvr>
                                        <p:cTn id="14" dur="500"/>
                                        <p:tgtEl>
                                          <p:spTgt spid="11"/>
                                        </p:tgtEl>
                                      </p:cBhvr>
                                    </p:animEffect>
                                  </p:childTnLst>
                                </p:cTn>
                              </p:par>
                            </p:childTnLst>
                          </p:cTn>
                        </p:par>
                      </p:childTnLst>
                    </p:cTn>
                  </p:par>
                  <p:par>
                    <p:cTn id="15" fill="hold">
                      <p:stCondLst>
                        <p:cond delay="indefinite"/>
                      </p:stCondLst>
                      <p:childTnLst>
                        <p:par>
                          <p:cTn id="16" fill="hold">
                            <p:stCondLst>
                              <p:cond delay="0"/>
                            </p:stCondLst>
                            <p:childTnLst>
                              <p:par>
                                <p:cTn id="17" presetID="53" presetClass="entr" presetSubtype="16" fill="hold" grpId="0" nodeType="clickEffect">
                                  <p:stCondLst>
                                    <p:cond delay="0"/>
                                  </p:stCondLst>
                                  <p:childTnLst>
                                    <p:set>
                                      <p:cBhvr>
                                        <p:cTn id="18" dur="1" fill="hold">
                                          <p:stCondLst>
                                            <p:cond delay="0"/>
                                          </p:stCondLst>
                                        </p:cTn>
                                        <p:tgtEl>
                                          <p:spTgt spid="14"/>
                                        </p:tgtEl>
                                        <p:attrNameLst>
                                          <p:attrName>style.visibility</p:attrName>
                                        </p:attrNameLst>
                                      </p:cBhvr>
                                      <p:to>
                                        <p:strVal val="visible"/>
                                      </p:to>
                                    </p:set>
                                    <p:anim calcmode="lin" valueType="num">
                                      <p:cBhvr>
                                        <p:cTn id="19" dur="500" fill="hold"/>
                                        <p:tgtEl>
                                          <p:spTgt spid="14"/>
                                        </p:tgtEl>
                                        <p:attrNameLst>
                                          <p:attrName>ppt_w</p:attrName>
                                        </p:attrNameLst>
                                      </p:cBhvr>
                                      <p:tavLst>
                                        <p:tav tm="0">
                                          <p:val>
                                            <p:fltVal val="0"/>
                                          </p:val>
                                        </p:tav>
                                        <p:tav tm="100000">
                                          <p:val>
                                            <p:strVal val="#ppt_w"/>
                                          </p:val>
                                        </p:tav>
                                      </p:tavLst>
                                    </p:anim>
                                    <p:anim calcmode="lin" valueType="num">
                                      <p:cBhvr>
                                        <p:cTn id="20" dur="500" fill="hold"/>
                                        <p:tgtEl>
                                          <p:spTgt spid="14"/>
                                        </p:tgtEl>
                                        <p:attrNameLst>
                                          <p:attrName>ppt_h</p:attrName>
                                        </p:attrNameLst>
                                      </p:cBhvr>
                                      <p:tavLst>
                                        <p:tav tm="0">
                                          <p:val>
                                            <p:fltVal val="0"/>
                                          </p:val>
                                        </p:tav>
                                        <p:tav tm="100000">
                                          <p:val>
                                            <p:strVal val="#ppt_h"/>
                                          </p:val>
                                        </p:tav>
                                      </p:tavLst>
                                    </p:anim>
                                    <p:animEffect transition="in" filter="fade">
                                      <p:cBhvr>
                                        <p:cTn id="21" dur="500"/>
                                        <p:tgtEl>
                                          <p:spTgt spid="14"/>
                                        </p:tgtEl>
                                      </p:cBhvr>
                                    </p:animEffect>
                                  </p:childTnLst>
                                </p:cTn>
                              </p:par>
                              <p:par>
                                <p:cTn id="22" presetID="53" presetClass="entr" presetSubtype="16" fill="hold" nodeType="withEffect">
                                  <p:stCondLst>
                                    <p:cond delay="0"/>
                                  </p:stCondLst>
                                  <p:childTnLst>
                                    <p:set>
                                      <p:cBhvr>
                                        <p:cTn id="23" dur="1" fill="hold">
                                          <p:stCondLst>
                                            <p:cond delay="0"/>
                                          </p:stCondLst>
                                        </p:cTn>
                                        <p:tgtEl>
                                          <p:spTgt spid="13"/>
                                        </p:tgtEl>
                                        <p:attrNameLst>
                                          <p:attrName>style.visibility</p:attrName>
                                        </p:attrNameLst>
                                      </p:cBhvr>
                                      <p:to>
                                        <p:strVal val="visible"/>
                                      </p:to>
                                    </p:set>
                                    <p:anim calcmode="lin" valueType="num">
                                      <p:cBhvr>
                                        <p:cTn id="24" dur="500" fill="hold"/>
                                        <p:tgtEl>
                                          <p:spTgt spid="13"/>
                                        </p:tgtEl>
                                        <p:attrNameLst>
                                          <p:attrName>ppt_w</p:attrName>
                                        </p:attrNameLst>
                                      </p:cBhvr>
                                      <p:tavLst>
                                        <p:tav tm="0">
                                          <p:val>
                                            <p:fltVal val="0"/>
                                          </p:val>
                                        </p:tav>
                                        <p:tav tm="100000">
                                          <p:val>
                                            <p:strVal val="#ppt_w"/>
                                          </p:val>
                                        </p:tav>
                                      </p:tavLst>
                                    </p:anim>
                                    <p:anim calcmode="lin" valueType="num">
                                      <p:cBhvr>
                                        <p:cTn id="25" dur="500" fill="hold"/>
                                        <p:tgtEl>
                                          <p:spTgt spid="13"/>
                                        </p:tgtEl>
                                        <p:attrNameLst>
                                          <p:attrName>ppt_h</p:attrName>
                                        </p:attrNameLst>
                                      </p:cBhvr>
                                      <p:tavLst>
                                        <p:tav tm="0">
                                          <p:val>
                                            <p:fltVal val="0"/>
                                          </p:val>
                                        </p:tav>
                                        <p:tav tm="100000">
                                          <p:val>
                                            <p:strVal val="#ppt_h"/>
                                          </p:val>
                                        </p:tav>
                                      </p:tavLst>
                                    </p:anim>
                                    <p:animEffect transition="in" filter="fade">
                                      <p:cBhvr>
                                        <p:cTn id="26" dur="500"/>
                                        <p:tgtEl>
                                          <p:spTgt spid="13"/>
                                        </p:tgtEl>
                                      </p:cBhvr>
                                    </p:animEffect>
                                  </p:childTnLst>
                                </p:cTn>
                              </p:par>
                            </p:childTnLst>
                          </p:cTn>
                        </p:par>
                      </p:childTnLst>
                    </p:cTn>
                  </p:par>
                  <p:par>
                    <p:cTn id="27" fill="hold">
                      <p:stCondLst>
                        <p:cond delay="indefinite"/>
                      </p:stCondLst>
                      <p:childTnLst>
                        <p:par>
                          <p:cTn id="28" fill="hold">
                            <p:stCondLst>
                              <p:cond delay="0"/>
                            </p:stCondLst>
                            <p:childTnLst>
                              <p:par>
                                <p:cTn id="29" presetID="53" presetClass="entr" presetSubtype="16" fill="hold" grpId="0" nodeType="clickEffect">
                                  <p:stCondLst>
                                    <p:cond delay="0"/>
                                  </p:stCondLst>
                                  <p:childTnLst>
                                    <p:set>
                                      <p:cBhvr>
                                        <p:cTn id="30" dur="1" fill="hold">
                                          <p:stCondLst>
                                            <p:cond delay="0"/>
                                          </p:stCondLst>
                                        </p:cTn>
                                        <p:tgtEl>
                                          <p:spTgt spid="20"/>
                                        </p:tgtEl>
                                        <p:attrNameLst>
                                          <p:attrName>style.visibility</p:attrName>
                                        </p:attrNameLst>
                                      </p:cBhvr>
                                      <p:to>
                                        <p:strVal val="visible"/>
                                      </p:to>
                                    </p:set>
                                    <p:anim calcmode="lin" valueType="num">
                                      <p:cBhvr>
                                        <p:cTn id="31" dur="500" fill="hold"/>
                                        <p:tgtEl>
                                          <p:spTgt spid="20"/>
                                        </p:tgtEl>
                                        <p:attrNameLst>
                                          <p:attrName>ppt_w</p:attrName>
                                        </p:attrNameLst>
                                      </p:cBhvr>
                                      <p:tavLst>
                                        <p:tav tm="0">
                                          <p:val>
                                            <p:fltVal val="0"/>
                                          </p:val>
                                        </p:tav>
                                        <p:tav tm="100000">
                                          <p:val>
                                            <p:strVal val="#ppt_w"/>
                                          </p:val>
                                        </p:tav>
                                      </p:tavLst>
                                    </p:anim>
                                    <p:anim calcmode="lin" valueType="num">
                                      <p:cBhvr>
                                        <p:cTn id="32" dur="500" fill="hold"/>
                                        <p:tgtEl>
                                          <p:spTgt spid="20"/>
                                        </p:tgtEl>
                                        <p:attrNameLst>
                                          <p:attrName>ppt_h</p:attrName>
                                        </p:attrNameLst>
                                      </p:cBhvr>
                                      <p:tavLst>
                                        <p:tav tm="0">
                                          <p:val>
                                            <p:fltVal val="0"/>
                                          </p:val>
                                        </p:tav>
                                        <p:tav tm="100000">
                                          <p:val>
                                            <p:strVal val="#ppt_h"/>
                                          </p:val>
                                        </p:tav>
                                      </p:tavLst>
                                    </p:anim>
                                    <p:animEffect transition="in" filter="fade">
                                      <p:cBhvr>
                                        <p:cTn id="33" dur="500"/>
                                        <p:tgtEl>
                                          <p:spTgt spid="20"/>
                                        </p:tgtEl>
                                      </p:cBhvr>
                                    </p:animEffect>
                                  </p:childTnLst>
                                </p:cTn>
                              </p:par>
                            </p:childTnLst>
                          </p:cTn>
                        </p:par>
                      </p:childTnLst>
                    </p:cTn>
                  </p:par>
                  <p:par>
                    <p:cTn id="34" fill="hold">
                      <p:stCondLst>
                        <p:cond delay="indefinite"/>
                      </p:stCondLst>
                      <p:childTnLst>
                        <p:par>
                          <p:cTn id="35" fill="hold">
                            <p:stCondLst>
                              <p:cond delay="0"/>
                            </p:stCondLst>
                            <p:childTnLst>
                              <p:par>
                                <p:cTn id="36" presetID="53" presetClass="entr" presetSubtype="16" fill="hold" grpId="0" nodeType="clickEffect">
                                  <p:stCondLst>
                                    <p:cond delay="0"/>
                                  </p:stCondLst>
                                  <p:childTnLst>
                                    <p:set>
                                      <p:cBhvr>
                                        <p:cTn id="37" dur="1" fill="hold">
                                          <p:stCondLst>
                                            <p:cond delay="0"/>
                                          </p:stCondLst>
                                        </p:cTn>
                                        <p:tgtEl>
                                          <p:spTgt spid="22"/>
                                        </p:tgtEl>
                                        <p:attrNameLst>
                                          <p:attrName>style.visibility</p:attrName>
                                        </p:attrNameLst>
                                      </p:cBhvr>
                                      <p:to>
                                        <p:strVal val="visible"/>
                                      </p:to>
                                    </p:set>
                                    <p:anim calcmode="lin" valueType="num">
                                      <p:cBhvr>
                                        <p:cTn id="38" dur="500" fill="hold"/>
                                        <p:tgtEl>
                                          <p:spTgt spid="22"/>
                                        </p:tgtEl>
                                        <p:attrNameLst>
                                          <p:attrName>ppt_w</p:attrName>
                                        </p:attrNameLst>
                                      </p:cBhvr>
                                      <p:tavLst>
                                        <p:tav tm="0">
                                          <p:val>
                                            <p:fltVal val="0"/>
                                          </p:val>
                                        </p:tav>
                                        <p:tav tm="100000">
                                          <p:val>
                                            <p:strVal val="#ppt_w"/>
                                          </p:val>
                                        </p:tav>
                                      </p:tavLst>
                                    </p:anim>
                                    <p:anim calcmode="lin" valueType="num">
                                      <p:cBhvr>
                                        <p:cTn id="39" dur="500" fill="hold"/>
                                        <p:tgtEl>
                                          <p:spTgt spid="22"/>
                                        </p:tgtEl>
                                        <p:attrNameLst>
                                          <p:attrName>ppt_h</p:attrName>
                                        </p:attrNameLst>
                                      </p:cBhvr>
                                      <p:tavLst>
                                        <p:tav tm="0">
                                          <p:val>
                                            <p:fltVal val="0"/>
                                          </p:val>
                                        </p:tav>
                                        <p:tav tm="100000">
                                          <p:val>
                                            <p:strVal val="#ppt_h"/>
                                          </p:val>
                                        </p:tav>
                                      </p:tavLst>
                                    </p:anim>
                                    <p:animEffect transition="in" filter="fade">
                                      <p:cBhvr>
                                        <p:cTn id="40" dur="500"/>
                                        <p:tgtEl>
                                          <p:spTgt spid="2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2" grpId="0"/>
      <p:bldP spid="14" grpId="0"/>
      <p:bldP spid="20" grpId="0"/>
      <p:bldP spid="22" grpId="0"/>
    </p:bld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3" name="Picture 12">
            <a:extLst>
              <a:ext uri="{FF2B5EF4-FFF2-40B4-BE49-F238E27FC236}">
                <a16:creationId xmlns:a16="http://schemas.microsoft.com/office/drawing/2014/main" id="{33294DB9-81D8-E429-0B51-251BB6AFD76A}"/>
              </a:ext>
            </a:extLst>
          </p:cNvPr>
          <p:cNvPicPr>
            <a:picLocks noChangeAspect="1"/>
          </p:cNvPicPr>
          <p:nvPr/>
        </p:nvPicPr>
        <p:blipFill>
          <a:blip r:embed="rId2">
            <a:extLst>
              <a:ext uri="{BEBA8EAE-BF5A-486C-A8C5-ECC9F3942E4B}">
                <a14:imgProps xmlns:a14="http://schemas.microsoft.com/office/drawing/2010/main">
                  <a14:imgLayer r:embed="rId3">
                    <a14:imgEffect>
                      <a14:backgroundRemoval t="10000" b="90000" l="10000" r="90000">
                        <a14:foregroundMark x1="62667" y1="30667" x2="62667" y2="30667"/>
                        <a14:foregroundMark x1="62222" y1="31111" x2="62222" y2="31111"/>
                        <a14:foregroundMark x1="62222" y1="31111" x2="62222" y2="31111"/>
                        <a14:foregroundMark x1="46222" y1="37333" x2="46222" y2="37333"/>
                        <a14:foregroundMark x1="41778" y1="39111" x2="40000" y2="40889"/>
                        <a14:foregroundMark x1="35111" y1="42667" x2="34222" y2="42667"/>
                        <a14:foregroundMark x1="26667" y1="35111" x2="26667" y2="35111"/>
                        <a14:foregroundMark x1="26667" y1="34667" x2="26667" y2="34667"/>
                        <a14:foregroundMark x1="25333" y1="29778" x2="25333" y2="29778"/>
                        <a14:foregroundMark x1="25333" y1="28889" x2="25333" y2="28889"/>
                        <a14:foregroundMark x1="25333" y1="28444" x2="25333" y2="28444"/>
                        <a14:foregroundMark x1="25333" y1="28000" x2="25333" y2="28000"/>
                        <a14:foregroundMark x1="25333" y1="27556" x2="25333" y2="27556"/>
                        <a14:foregroundMark x1="28000" y1="26667" x2="28000" y2="26667"/>
                        <a14:foregroundMark x1="28444" y1="26667" x2="28444" y2="26667"/>
                        <a14:foregroundMark x1="28444" y1="26667" x2="28444" y2="26667"/>
                        <a14:foregroundMark x1="21778" y1="27111" x2="21778" y2="27111"/>
                        <a14:foregroundMark x1="20000" y1="28444" x2="20000" y2="28444"/>
                        <a14:foregroundMark x1="17778" y1="29778" x2="17778" y2="29778"/>
                        <a14:foregroundMark x1="15556" y1="31556" x2="15556" y2="31556"/>
                        <a14:foregroundMark x1="15556" y1="33778" x2="15556" y2="34667"/>
                        <a14:foregroundMark x1="16000" y1="40444" x2="17778" y2="43556"/>
                        <a14:foregroundMark x1="21778" y1="47111" x2="43556" y2="57778"/>
                        <a14:foregroundMark x1="50222" y1="58667" x2="51111" y2="58667"/>
                        <a14:foregroundMark x1="56444" y1="58667" x2="57778" y2="58667"/>
                      </a14:backgroundRemoval>
                    </a14:imgEffect>
                  </a14:imgLayer>
                </a14:imgProps>
              </a:ext>
            </a:extLst>
          </a:blip>
          <a:stretch>
            <a:fillRect/>
          </a:stretch>
        </p:blipFill>
        <p:spPr>
          <a:xfrm>
            <a:off x="6139059" y="-137274"/>
            <a:ext cx="6258186" cy="6217874"/>
          </a:xfrm>
          <a:prstGeom prst="rect">
            <a:avLst/>
          </a:prstGeom>
        </p:spPr>
      </p:pic>
      <p:sp>
        <p:nvSpPr>
          <p:cNvPr id="14" name="TextBox 13">
            <a:extLst>
              <a:ext uri="{FF2B5EF4-FFF2-40B4-BE49-F238E27FC236}">
                <a16:creationId xmlns:a16="http://schemas.microsoft.com/office/drawing/2014/main" id="{AF12B854-AFE1-1DEA-7634-9DA897176306}"/>
              </a:ext>
            </a:extLst>
          </p:cNvPr>
          <p:cNvSpPr txBox="1"/>
          <p:nvPr/>
        </p:nvSpPr>
        <p:spPr>
          <a:xfrm>
            <a:off x="7416323" y="1401656"/>
            <a:ext cx="3861174" cy="2554545"/>
          </a:xfrm>
          <a:prstGeom prst="rect">
            <a:avLst/>
          </a:prstGeom>
          <a:noFill/>
        </p:spPr>
        <p:txBody>
          <a:bodyPr wrap="square">
            <a:spAutoFit/>
          </a:bodyPr>
          <a:lstStyle/>
          <a:p>
            <a:pPr lvl="0" algn="just">
              <a:defRPr/>
            </a:pPr>
            <a:r>
              <a:rPr lang="vi-VN" sz="3200" i="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Khi đứng sau động từ, tính từ, phó từ thường bổ sung mức độ, khả năng, kết quả và phương hướng,…</a:t>
            </a:r>
            <a:endParaRPr kumimoji="0" lang="en-US" sz="3200" b="0" i="0" u="none" strike="noStrike" kern="1200" cap="none" spc="0" normalizeH="0" baseline="0" noProof="0" dirty="0">
              <a:ln>
                <a:noFill/>
              </a:ln>
              <a:solidFill>
                <a:prstClr val="black"/>
              </a:solidFill>
              <a:effectLst/>
              <a:uLnTx/>
              <a:uFillTx/>
              <a:latin typeface=".VnTime" panose="020B7200000000000000" pitchFamily="34" charset="0"/>
              <a:ea typeface="Times New Roman" panose="02020603050405020304" pitchFamily="18" charset="0"/>
              <a:cs typeface="Times New Roman" panose="02020603050405020304" pitchFamily="18" charset="0"/>
            </a:endParaRPr>
          </a:p>
        </p:txBody>
      </p:sp>
      <p:pic>
        <p:nvPicPr>
          <p:cNvPr id="15" name="Picture 14">
            <a:extLst>
              <a:ext uri="{FF2B5EF4-FFF2-40B4-BE49-F238E27FC236}">
                <a16:creationId xmlns:a16="http://schemas.microsoft.com/office/drawing/2014/main" id="{97560873-AAA2-07E9-EF67-858F7B0C963B}"/>
              </a:ext>
            </a:extLst>
          </p:cNvPr>
          <p:cNvPicPr>
            <a:picLocks noChangeAspect="1"/>
          </p:cNvPicPr>
          <p:nvPr/>
        </p:nvPicPr>
        <p:blipFill>
          <a:blip r:embed="rId2">
            <a:extLst>
              <a:ext uri="{BEBA8EAE-BF5A-486C-A8C5-ECC9F3942E4B}">
                <a14:imgProps xmlns:a14="http://schemas.microsoft.com/office/drawing/2010/main">
                  <a14:imgLayer r:embed="rId3">
                    <a14:imgEffect>
                      <a14:backgroundRemoval t="10000" b="90000" l="10000" r="90000">
                        <a14:foregroundMark x1="62667" y1="30667" x2="62667" y2="30667"/>
                        <a14:foregroundMark x1="62222" y1="31111" x2="62222" y2="31111"/>
                        <a14:foregroundMark x1="62222" y1="31111" x2="62222" y2="31111"/>
                        <a14:foregroundMark x1="46222" y1="37333" x2="46222" y2="37333"/>
                        <a14:foregroundMark x1="41778" y1="39111" x2="40000" y2="40889"/>
                        <a14:foregroundMark x1="35111" y1="42667" x2="34222" y2="42667"/>
                        <a14:foregroundMark x1="26667" y1="35111" x2="26667" y2="35111"/>
                        <a14:foregroundMark x1="26667" y1="34667" x2="26667" y2="34667"/>
                        <a14:foregroundMark x1="25333" y1="29778" x2="25333" y2="29778"/>
                        <a14:foregroundMark x1="25333" y1="28889" x2="25333" y2="28889"/>
                        <a14:foregroundMark x1="25333" y1="28444" x2="25333" y2="28444"/>
                        <a14:foregroundMark x1="25333" y1="28000" x2="25333" y2="28000"/>
                        <a14:foregroundMark x1="25333" y1="27556" x2="25333" y2="27556"/>
                        <a14:foregroundMark x1="28000" y1="26667" x2="28000" y2="26667"/>
                        <a14:foregroundMark x1="28444" y1="26667" x2="28444" y2="26667"/>
                        <a14:foregroundMark x1="28444" y1="26667" x2="28444" y2="26667"/>
                        <a14:foregroundMark x1="21778" y1="27111" x2="21778" y2="27111"/>
                        <a14:foregroundMark x1="20000" y1="28444" x2="20000" y2="28444"/>
                        <a14:foregroundMark x1="17778" y1="29778" x2="17778" y2="29778"/>
                        <a14:foregroundMark x1="15556" y1="31556" x2="15556" y2="31556"/>
                        <a14:foregroundMark x1="15556" y1="33778" x2="15556" y2="34667"/>
                        <a14:foregroundMark x1="16000" y1="40444" x2="17778" y2="43556"/>
                        <a14:foregroundMark x1="21778" y1="47111" x2="43556" y2="57778"/>
                        <a14:foregroundMark x1="50222" y1="58667" x2="51111" y2="58667"/>
                        <a14:foregroundMark x1="56444" y1="58667" x2="57778" y2="58667"/>
                      </a14:backgroundRemoval>
                    </a14:imgEffect>
                  </a14:imgLayer>
                </a14:imgProps>
              </a:ext>
            </a:extLst>
          </a:blip>
          <a:stretch>
            <a:fillRect/>
          </a:stretch>
        </p:blipFill>
        <p:spPr>
          <a:xfrm>
            <a:off x="-325300" y="961459"/>
            <a:ext cx="7672152" cy="6318272"/>
          </a:xfrm>
          <a:prstGeom prst="rect">
            <a:avLst/>
          </a:prstGeom>
        </p:spPr>
      </p:pic>
      <p:sp>
        <p:nvSpPr>
          <p:cNvPr id="16" name="TextBox 15">
            <a:extLst>
              <a:ext uri="{FF2B5EF4-FFF2-40B4-BE49-F238E27FC236}">
                <a16:creationId xmlns:a16="http://schemas.microsoft.com/office/drawing/2014/main" id="{11010F8E-6586-98C3-6E9E-4ABC08534257}"/>
              </a:ext>
            </a:extLst>
          </p:cNvPr>
          <p:cNvSpPr txBox="1"/>
          <p:nvPr/>
        </p:nvSpPr>
        <p:spPr>
          <a:xfrm>
            <a:off x="1077458" y="2678928"/>
            <a:ext cx="4975485" cy="2554545"/>
          </a:xfrm>
          <a:prstGeom prst="rect">
            <a:avLst/>
          </a:prstGeom>
          <a:noFill/>
        </p:spPr>
        <p:txBody>
          <a:bodyPr wrap="square">
            <a:spAutoFit/>
          </a:bodyPr>
          <a:lstStyle/>
          <a:p>
            <a:pPr lvl="0" algn="just">
              <a:defRPr/>
            </a:pPr>
            <a:r>
              <a:rPr lang="vi-VN" sz="3200" i="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Khi đứng trước động từ, tính từ, phó từ thường bổ sung quan hệ thời gian, mức độ, sự tiếp diễn tương tự, sự phủ định, sự cầu khiến,…</a:t>
            </a:r>
            <a:endParaRPr kumimoji="0" lang="en-US" sz="3200" b="0" i="0" u="none" strike="noStrike" kern="1200" cap="none" spc="0" normalizeH="0" baseline="0" noProof="0" dirty="0">
              <a:ln>
                <a:noFill/>
              </a:ln>
              <a:solidFill>
                <a:prstClr val="black"/>
              </a:solidFill>
              <a:effectLst/>
              <a:uLnTx/>
              <a:uFillTx/>
              <a:latin typeface=".VnTime" panose="020B7200000000000000" pitchFamily="34" charset="0"/>
              <a:ea typeface="Times New Roman" panose="02020603050405020304" pitchFamily="18" charset="0"/>
              <a:cs typeface="Times New Roman" panose="02020603050405020304" pitchFamily="18" charset="0"/>
            </a:endParaRPr>
          </a:p>
        </p:txBody>
      </p:sp>
      <p:sp>
        <p:nvSpPr>
          <p:cNvPr id="12" name="Rectangle 11">
            <a:extLst>
              <a:ext uri="{FF2B5EF4-FFF2-40B4-BE49-F238E27FC236}">
                <a16:creationId xmlns:a16="http://schemas.microsoft.com/office/drawing/2014/main" id="{60270157-D91A-4A29-91BE-44DBCDB8597E}"/>
              </a:ext>
            </a:extLst>
          </p:cNvPr>
          <p:cNvSpPr/>
          <p:nvPr/>
        </p:nvSpPr>
        <p:spPr>
          <a:xfrm>
            <a:off x="0" y="4190"/>
            <a:ext cx="12192000" cy="603063"/>
          </a:xfrm>
          <a:prstGeom prst="rect">
            <a:avLst/>
          </a:prstGeom>
          <a:solidFill>
            <a:schemeClr val="accent4">
              <a:lumMod val="20000"/>
              <a:lumOff val="80000"/>
            </a:schemeClr>
          </a:solidFill>
          <a:ln>
            <a:solidFill>
              <a:schemeClr val="accent4">
                <a:lumMod val="20000"/>
                <a:lumOff val="8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vi-VN"/>
          </a:p>
        </p:txBody>
      </p:sp>
      <p:sp>
        <p:nvSpPr>
          <p:cNvPr id="17" name="TextBox 16">
            <a:extLst>
              <a:ext uri="{FF2B5EF4-FFF2-40B4-BE49-F238E27FC236}">
                <a16:creationId xmlns:a16="http://schemas.microsoft.com/office/drawing/2014/main" id="{266CA758-8B6C-4270-B932-12559D9A02C5}"/>
              </a:ext>
            </a:extLst>
          </p:cNvPr>
          <p:cNvSpPr txBox="1"/>
          <p:nvPr/>
        </p:nvSpPr>
        <p:spPr>
          <a:xfrm>
            <a:off x="576747" y="629763"/>
            <a:ext cx="6199602" cy="523220"/>
          </a:xfrm>
          <a:prstGeom prst="rect">
            <a:avLst/>
          </a:prstGeom>
          <a:noFill/>
          <a:ln>
            <a:noFill/>
          </a:ln>
        </p:spPr>
        <p:style>
          <a:lnRef idx="0">
            <a:scrgbClr r="0" g="0" b="0"/>
          </a:lnRef>
          <a:fillRef idx="0">
            <a:scrgbClr r="0" g="0" b="0"/>
          </a:fillRef>
          <a:effectRef idx="0">
            <a:scrgbClr r="0" g="0" b="0"/>
          </a:effectRef>
          <a:fontRef idx="minor">
            <a:schemeClr val="accent6"/>
          </a:fontRef>
        </p:style>
        <p:txBody>
          <a:bodyPr wrap="square" rtlCol="0">
            <a:spAutoFit/>
          </a:bodyPr>
          <a:lstStyle/>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n-US" sz="2800" b="1" i="0" u="none" strike="noStrike" kern="1200" cap="none" spc="0" normalizeH="0" baseline="0" noProof="0" dirty="0">
                <a:ln>
                  <a:noFill/>
                </a:ln>
                <a:solidFill>
                  <a:srgbClr val="FF0000"/>
                </a:solidFill>
                <a:effectLst/>
                <a:uLnTx/>
                <a:uFillTx/>
                <a:latin typeface="Times New Roman" panose="02020603050405020304" pitchFamily="18" charset="0"/>
                <a:ea typeface="+mn-ea"/>
                <a:cs typeface="Times New Roman" panose="02020603050405020304" pitchFamily="18" charset="0"/>
              </a:rPr>
              <a:t>I. LÍ</a:t>
            </a:r>
            <a:r>
              <a:rPr kumimoji="0" lang="en-US" sz="2800" b="1" i="0" u="none" strike="noStrike" kern="1200" cap="none" spc="0" normalizeH="0" noProof="0" dirty="0">
                <a:ln>
                  <a:noFill/>
                </a:ln>
                <a:solidFill>
                  <a:srgbClr val="FF0000"/>
                </a:solidFill>
                <a:effectLst/>
                <a:uLnTx/>
                <a:uFillTx/>
                <a:latin typeface="Times New Roman" panose="02020603050405020304" pitchFamily="18" charset="0"/>
                <a:ea typeface="+mn-ea"/>
                <a:cs typeface="Times New Roman" panose="02020603050405020304" pitchFamily="18" charset="0"/>
              </a:rPr>
              <a:t> THUYẾT</a:t>
            </a:r>
            <a:endParaRPr kumimoji="0" lang="en-US" sz="2800" b="1" i="0" u="none" strike="noStrike" kern="1200" cap="none" spc="0" normalizeH="0" baseline="0" noProof="0" dirty="0">
              <a:ln>
                <a:noFill/>
              </a:ln>
              <a:solidFill>
                <a:srgbClr val="FF0000"/>
              </a:solidFill>
              <a:effectLst/>
              <a:uLnTx/>
              <a:uFillTx/>
              <a:latin typeface="Times New Roman" panose="02020603050405020304" pitchFamily="18" charset="0"/>
              <a:ea typeface="+mn-ea"/>
              <a:cs typeface="Times New Roman" panose="02020603050405020304" pitchFamily="18" charset="0"/>
            </a:endParaRPr>
          </a:p>
        </p:txBody>
      </p:sp>
      <p:sp>
        <p:nvSpPr>
          <p:cNvPr id="18" name="Rectangle 17">
            <a:extLst>
              <a:ext uri="{FF2B5EF4-FFF2-40B4-BE49-F238E27FC236}">
                <a16:creationId xmlns:a16="http://schemas.microsoft.com/office/drawing/2014/main" id="{CCDC4343-3D12-4ED9-A77E-B6A992374166}"/>
              </a:ext>
            </a:extLst>
          </p:cNvPr>
          <p:cNvSpPr/>
          <p:nvPr/>
        </p:nvSpPr>
        <p:spPr>
          <a:xfrm>
            <a:off x="131975" y="22479"/>
            <a:ext cx="11915481" cy="584775"/>
          </a:xfrm>
          <a:prstGeom prst="rect">
            <a:avLst/>
          </a:prstGeom>
          <a:noFill/>
        </p:spPr>
        <p:txBody>
          <a:bodyPr wrap="square" lIns="91440" tIns="45720" rIns="91440" bIns="45720">
            <a:spAutoFit/>
          </a:bodyPr>
          <a:lstStyle/>
          <a:p>
            <a:pPr algn="ctr"/>
            <a:r>
              <a:rPr lang="en-US" sz="3200" b="0" cap="none" spc="0" dirty="0">
                <a:ln w="0">
                  <a:noFill/>
                </a:ln>
                <a:solidFill>
                  <a:srgbClr val="FF0000"/>
                </a:solidFill>
                <a:effectLst>
                  <a:outerShdw blurRad="38100" dist="19050" dir="2700000" algn="tl" rotWithShape="0">
                    <a:schemeClr val="dk1">
                      <a:alpha val="40000"/>
                    </a:schemeClr>
                  </a:outerShdw>
                </a:effectLst>
                <a:latin typeface="StarsStripes" panose="00000400000000000000" pitchFamily="2" charset="0"/>
              </a:rPr>
              <a:t>PHÓ TỪ</a:t>
            </a:r>
          </a:p>
        </p:txBody>
      </p:sp>
      <p:sp>
        <p:nvSpPr>
          <p:cNvPr id="19" name="TextBox 18">
            <a:extLst>
              <a:ext uri="{FF2B5EF4-FFF2-40B4-BE49-F238E27FC236}">
                <a16:creationId xmlns:a16="http://schemas.microsoft.com/office/drawing/2014/main" id="{C079DED8-0F04-49B9-A865-0B5EFAB9C4E4}"/>
              </a:ext>
            </a:extLst>
          </p:cNvPr>
          <p:cNvSpPr txBox="1"/>
          <p:nvPr/>
        </p:nvSpPr>
        <p:spPr>
          <a:xfrm>
            <a:off x="992856" y="1106458"/>
            <a:ext cx="5924223" cy="523220"/>
          </a:xfrm>
          <a:prstGeom prst="rect">
            <a:avLst/>
          </a:prstGeom>
          <a:noFill/>
          <a:ln>
            <a:noFill/>
          </a:ln>
        </p:spPr>
        <p:style>
          <a:lnRef idx="0">
            <a:scrgbClr r="0" g="0" b="0"/>
          </a:lnRef>
          <a:fillRef idx="0">
            <a:scrgbClr r="0" g="0" b="0"/>
          </a:fillRef>
          <a:effectRef idx="0">
            <a:scrgbClr r="0" g="0" b="0"/>
          </a:effectRef>
          <a:fontRef idx="minor">
            <a:schemeClr val="accent6"/>
          </a:fontRef>
        </p:style>
        <p:txBody>
          <a:bodyPr wrap="square" rtlCol="0">
            <a:spAutoFit/>
          </a:bodyPr>
          <a:lstStyle/>
          <a:p>
            <a:pPr lvl="0" algn="just">
              <a:defRPr/>
            </a:pPr>
            <a:r>
              <a:rPr lang="en-US" sz="2800" b="1" dirty="0">
                <a:solidFill>
                  <a:srgbClr val="00B050"/>
                </a:solidFill>
                <a:latin typeface="Times New Roman" panose="02020603050405020304" pitchFamily="18" charset="0"/>
                <a:cs typeface="Times New Roman" panose="02020603050405020304" pitchFamily="18" charset="0"/>
              </a:rPr>
              <a:t>3. </a:t>
            </a:r>
            <a:r>
              <a:rPr lang="en-US" sz="2800" b="1" dirty="0" err="1">
                <a:solidFill>
                  <a:srgbClr val="00B050"/>
                </a:solidFill>
                <a:latin typeface="Times New Roman" panose="02020603050405020304" pitchFamily="18" charset="0"/>
                <a:cs typeface="Times New Roman" panose="02020603050405020304" pitchFamily="18" charset="0"/>
              </a:rPr>
              <a:t>Chức</a:t>
            </a:r>
            <a:r>
              <a:rPr lang="en-US" sz="2800" b="1" dirty="0">
                <a:solidFill>
                  <a:srgbClr val="00B050"/>
                </a:solidFill>
                <a:latin typeface="Times New Roman" panose="02020603050405020304" pitchFamily="18" charset="0"/>
                <a:cs typeface="Times New Roman" panose="02020603050405020304" pitchFamily="18" charset="0"/>
              </a:rPr>
              <a:t> </a:t>
            </a:r>
            <a:r>
              <a:rPr lang="en-US" sz="2800" b="1" dirty="0" err="1">
                <a:solidFill>
                  <a:srgbClr val="00B050"/>
                </a:solidFill>
                <a:latin typeface="Times New Roman" panose="02020603050405020304" pitchFamily="18" charset="0"/>
                <a:cs typeface="Times New Roman" panose="02020603050405020304" pitchFamily="18" charset="0"/>
              </a:rPr>
              <a:t>năng</a:t>
            </a:r>
            <a:endParaRPr lang="en-US" sz="2800" b="1" dirty="0">
              <a:solidFill>
                <a:srgbClr val="00B050"/>
              </a:solidFill>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1571984425"/>
      </p:ext>
    </p:extLst>
  </p:cSld>
  <p:clrMapOvr>
    <a:masterClrMapping/>
  </p:clrMapOvr>
  <p:transition spd="slow">
    <p:comb/>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16"/>
                                        </p:tgtEl>
                                        <p:attrNameLst>
                                          <p:attrName>style.visibility</p:attrName>
                                        </p:attrNameLst>
                                      </p:cBhvr>
                                      <p:to>
                                        <p:strVal val="visible"/>
                                      </p:to>
                                    </p:set>
                                    <p:animEffect transition="in" filter="barn(inVertical)">
                                      <p:cBhvr>
                                        <p:cTn id="7" dur="500"/>
                                        <p:tgtEl>
                                          <p:spTgt spid="16"/>
                                        </p:tgtEl>
                                      </p:cBhvr>
                                    </p:animEffect>
                                  </p:childTnLst>
                                </p:cTn>
                              </p:par>
                              <p:par>
                                <p:cTn id="8" presetID="16" presetClass="entr" presetSubtype="21" fill="hold" nodeType="withEffect">
                                  <p:stCondLst>
                                    <p:cond delay="0"/>
                                  </p:stCondLst>
                                  <p:childTnLst>
                                    <p:set>
                                      <p:cBhvr>
                                        <p:cTn id="9" dur="1" fill="hold">
                                          <p:stCondLst>
                                            <p:cond delay="0"/>
                                          </p:stCondLst>
                                        </p:cTn>
                                        <p:tgtEl>
                                          <p:spTgt spid="15"/>
                                        </p:tgtEl>
                                        <p:attrNameLst>
                                          <p:attrName>style.visibility</p:attrName>
                                        </p:attrNameLst>
                                      </p:cBhvr>
                                      <p:to>
                                        <p:strVal val="visible"/>
                                      </p:to>
                                    </p:set>
                                    <p:animEffect transition="in" filter="barn(inVertical)">
                                      <p:cBhvr>
                                        <p:cTn id="10" dur="500"/>
                                        <p:tgtEl>
                                          <p:spTgt spid="15"/>
                                        </p:tgtEl>
                                      </p:cBhvr>
                                    </p:animEffect>
                                  </p:childTnLst>
                                </p:cTn>
                              </p:par>
                            </p:childTnLst>
                          </p:cTn>
                        </p:par>
                      </p:childTnLst>
                    </p:cTn>
                  </p:par>
                  <p:par>
                    <p:cTn id="11" fill="hold">
                      <p:stCondLst>
                        <p:cond delay="indefinite"/>
                      </p:stCondLst>
                      <p:childTnLst>
                        <p:par>
                          <p:cTn id="12" fill="hold">
                            <p:stCondLst>
                              <p:cond delay="0"/>
                            </p:stCondLst>
                            <p:childTnLst>
                              <p:par>
                                <p:cTn id="13" presetID="53" presetClass="entr" presetSubtype="16" fill="hold" grpId="0" nodeType="clickEffect">
                                  <p:stCondLst>
                                    <p:cond delay="0"/>
                                  </p:stCondLst>
                                  <p:childTnLst>
                                    <p:set>
                                      <p:cBhvr>
                                        <p:cTn id="14" dur="1" fill="hold">
                                          <p:stCondLst>
                                            <p:cond delay="0"/>
                                          </p:stCondLst>
                                        </p:cTn>
                                        <p:tgtEl>
                                          <p:spTgt spid="17"/>
                                        </p:tgtEl>
                                        <p:attrNameLst>
                                          <p:attrName>style.visibility</p:attrName>
                                        </p:attrNameLst>
                                      </p:cBhvr>
                                      <p:to>
                                        <p:strVal val="visible"/>
                                      </p:to>
                                    </p:set>
                                    <p:anim calcmode="lin" valueType="num">
                                      <p:cBhvr>
                                        <p:cTn id="15" dur="500" fill="hold"/>
                                        <p:tgtEl>
                                          <p:spTgt spid="17"/>
                                        </p:tgtEl>
                                        <p:attrNameLst>
                                          <p:attrName>ppt_w</p:attrName>
                                        </p:attrNameLst>
                                      </p:cBhvr>
                                      <p:tavLst>
                                        <p:tav tm="0">
                                          <p:val>
                                            <p:fltVal val="0"/>
                                          </p:val>
                                        </p:tav>
                                        <p:tav tm="100000">
                                          <p:val>
                                            <p:strVal val="#ppt_w"/>
                                          </p:val>
                                        </p:tav>
                                      </p:tavLst>
                                    </p:anim>
                                    <p:anim calcmode="lin" valueType="num">
                                      <p:cBhvr>
                                        <p:cTn id="16" dur="500" fill="hold"/>
                                        <p:tgtEl>
                                          <p:spTgt spid="17"/>
                                        </p:tgtEl>
                                        <p:attrNameLst>
                                          <p:attrName>ppt_h</p:attrName>
                                        </p:attrNameLst>
                                      </p:cBhvr>
                                      <p:tavLst>
                                        <p:tav tm="0">
                                          <p:val>
                                            <p:fltVal val="0"/>
                                          </p:val>
                                        </p:tav>
                                        <p:tav tm="100000">
                                          <p:val>
                                            <p:strVal val="#ppt_h"/>
                                          </p:val>
                                        </p:tav>
                                      </p:tavLst>
                                    </p:anim>
                                    <p:animEffect transition="in" filter="fade">
                                      <p:cBhvr>
                                        <p:cTn id="17" dur="500"/>
                                        <p:tgtEl>
                                          <p:spTgt spid="17"/>
                                        </p:tgtEl>
                                      </p:cBhvr>
                                    </p:animEffect>
                                  </p:childTnLst>
                                </p:cTn>
                              </p:par>
                            </p:childTnLst>
                          </p:cTn>
                        </p:par>
                      </p:childTnLst>
                    </p:cTn>
                  </p:par>
                  <p:par>
                    <p:cTn id="18" fill="hold">
                      <p:stCondLst>
                        <p:cond delay="indefinite"/>
                      </p:stCondLst>
                      <p:childTnLst>
                        <p:par>
                          <p:cTn id="19" fill="hold">
                            <p:stCondLst>
                              <p:cond delay="0"/>
                            </p:stCondLst>
                            <p:childTnLst>
                              <p:par>
                                <p:cTn id="20" presetID="53" presetClass="entr" presetSubtype="16" fill="hold" grpId="0" nodeType="clickEffect">
                                  <p:stCondLst>
                                    <p:cond delay="0"/>
                                  </p:stCondLst>
                                  <p:childTnLst>
                                    <p:set>
                                      <p:cBhvr>
                                        <p:cTn id="21" dur="1" fill="hold">
                                          <p:stCondLst>
                                            <p:cond delay="0"/>
                                          </p:stCondLst>
                                        </p:cTn>
                                        <p:tgtEl>
                                          <p:spTgt spid="19"/>
                                        </p:tgtEl>
                                        <p:attrNameLst>
                                          <p:attrName>style.visibility</p:attrName>
                                        </p:attrNameLst>
                                      </p:cBhvr>
                                      <p:to>
                                        <p:strVal val="visible"/>
                                      </p:to>
                                    </p:set>
                                    <p:anim calcmode="lin" valueType="num">
                                      <p:cBhvr>
                                        <p:cTn id="22" dur="500" fill="hold"/>
                                        <p:tgtEl>
                                          <p:spTgt spid="19"/>
                                        </p:tgtEl>
                                        <p:attrNameLst>
                                          <p:attrName>ppt_w</p:attrName>
                                        </p:attrNameLst>
                                      </p:cBhvr>
                                      <p:tavLst>
                                        <p:tav tm="0">
                                          <p:val>
                                            <p:fltVal val="0"/>
                                          </p:val>
                                        </p:tav>
                                        <p:tav tm="100000">
                                          <p:val>
                                            <p:strVal val="#ppt_w"/>
                                          </p:val>
                                        </p:tav>
                                      </p:tavLst>
                                    </p:anim>
                                    <p:anim calcmode="lin" valueType="num">
                                      <p:cBhvr>
                                        <p:cTn id="23" dur="500" fill="hold"/>
                                        <p:tgtEl>
                                          <p:spTgt spid="19"/>
                                        </p:tgtEl>
                                        <p:attrNameLst>
                                          <p:attrName>ppt_h</p:attrName>
                                        </p:attrNameLst>
                                      </p:cBhvr>
                                      <p:tavLst>
                                        <p:tav tm="0">
                                          <p:val>
                                            <p:fltVal val="0"/>
                                          </p:val>
                                        </p:tav>
                                        <p:tav tm="100000">
                                          <p:val>
                                            <p:strVal val="#ppt_h"/>
                                          </p:val>
                                        </p:tav>
                                      </p:tavLst>
                                    </p:anim>
                                    <p:animEffect transition="in" filter="fade">
                                      <p:cBhvr>
                                        <p:cTn id="24" dur="500"/>
                                        <p:tgtEl>
                                          <p:spTgt spid="19"/>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6" grpId="0"/>
      <p:bldP spid="17" grpId="0"/>
      <p:bldP spid="19" grpId="0"/>
    </p:bld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 name="Picture 7">
            <a:extLst>
              <a:ext uri="{FF2B5EF4-FFF2-40B4-BE49-F238E27FC236}">
                <a16:creationId xmlns:a16="http://schemas.microsoft.com/office/drawing/2014/main" id="{979056C6-1D62-756F-D1E2-61802254AFC9}"/>
              </a:ext>
            </a:extLst>
          </p:cNvPr>
          <p:cNvPicPr>
            <a:picLocks noChangeAspect="1"/>
          </p:cNvPicPr>
          <p:nvPr/>
        </p:nvPicPr>
        <p:blipFill>
          <a:blip r:embed="rId2"/>
          <a:stretch>
            <a:fillRect/>
          </a:stretch>
        </p:blipFill>
        <p:spPr>
          <a:xfrm>
            <a:off x="1258243" y="574198"/>
            <a:ext cx="9446003" cy="4824539"/>
          </a:xfrm>
          <a:prstGeom prst="rect">
            <a:avLst/>
          </a:prstGeom>
        </p:spPr>
      </p:pic>
      <p:sp>
        <p:nvSpPr>
          <p:cNvPr id="9" name="TextBox 8">
            <a:extLst>
              <a:ext uri="{FF2B5EF4-FFF2-40B4-BE49-F238E27FC236}">
                <a16:creationId xmlns:a16="http://schemas.microsoft.com/office/drawing/2014/main" id="{E97DB426-1EFF-F446-B859-E18E2A8B58D5}"/>
              </a:ext>
            </a:extLst>
          </p:cNvPr>
          <p:cNvSpPr txBox="1"/>
          <p:nvPr/>
        </p:nvSpPr>
        <p:spPr>
          <a:xfrm>
            <a:off x="1487754" y="2197840"/>
            <a:ext cx="8627157" cy="1323439"/>
          </a:xfrm>
          <a:prstGeom prst="rect">
            <a:avLst/>
          </a:prstGeom>
          <a:noFill/>
        </p:spPr>
        <p:txBody>
          <a:bodyPr wrap="square" rtlCol="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8000" b="0"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t>LUYỆN TẬP</a:t>
            </a:r>
          </a:p>
        </p:txBody>
      </p:sp>
    </p:spTree>
    <p:extLst>
      <p:ext uri="{BB962C8B-B14F-4D97-AF65-F5344CB8AC3E}">
        <p14:creationId xmlns:p14="http://schemas.microsoft.com/office/powerpoint/2010/main" val="3768915338"/>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000">
        <p15:prstTrans prst="drape"/>
      </p:transition>
    </mc:Choice>
    <mc:Fallback xmlns="">
      <p:transition spd="slow">
        <p:fade/>
      </p:transition>
    </mc:Fallback>
  </mc:AlternateContent>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 name="TextBox 15">
            <a:extLst>
              <a:ext uri="{FF2B5EF4-FFF2-40B4-BE49-F238E27FC236}">
                <a16:creationId xmlns:a16="http://schemas.microsoft.com/office/drawing/2014/main" id="{97DAE4A4-03DD-F840-C557-7C65AD501A69}"/>
              </a:ext>
            </a:extLst>
          </p:cNvPr>
          <p:cNvSpPr txBox="1"/>
          <p:nvPr/>
        </p:nvSpPr>
        <p:spPr>
          <a:xfrm>
            <a:off x="822471" y="48624"/>
            <a:ext cx="10547058" cy="6858609"/>
          </a:xfrm>
          <a:prstGeom prst="rect">
            <a:avLst/>
          </a:prstGeom>
          <a:noFill/>
        </p:spPr>
        <p:txBody>
          <a:bodyPr wrap="square">
            <a:spAutoFit/>
          </a:bodyPr>
          <a:lstStyle/>
          <a:p>
            <a:pPr algn="just">
              <a:lnSpc>
                <a:spcPct val="150000"/>
              </a:lnSpc>
            </a:pPr>
            <a:r>
              <a:rPr lang="en-US" sz="2400" b="1" dirty="0">
                <a:solidFill>
                  <a:srgbClr val="FF0000"/>
                </a:solidFill>
                <a:latin typeface="Times New Roman" panose="02020603050405020304" pitchFamily="18" charset="0"/>
                <a:cs typeface="Times New Roman" panose="02020603050405020304" pitchFamily="18" charset="0"/>
              </a:rPr>
              <a:t>	</a:t>
            </a:r>
            <a:r>
              <a:rPr lang="en-US" sz="2400" b="1" dirty="0" err="1">
                <a:solidFill>
                  <a:srgbClr val="FF0000"/>
                </a:solidFill>
                <a:latin typeface="Times New Roman" panose="02020603050405020304" pitchFamily="18" charset="0"/>
                <a:cs typeface="Times New Roman" panose="02020603050405020304" pitchFamily="18" charset="0"/>
              </a:rPr>
              <a:t>Bài</a:t>
            </a:r>
            <a:r>
              <a:rPr lang="en-US" sz="2400" b="1" dirty="0">
                <a:solidFill>
                  <a:srgbClr val="FF0000"/>
                </a:solidFill>
                <a:latin typeface="Times New Roman" panose="02020603050405020304" pitchFamily="18" charset="0"/>
                <a:cs typeface="Times New Roman" panose="02020603050405020304" pitchFamily="18" charset="0"/>
              </a:rPr>
              <a:t> </a:t>
            </a:r>
            <a:r>
              <a:rPr lang="vi-VN" sz="2400" b="1" i="0" dirty="0">
                <a:solidFill>
                  <a:srgbClr val="FF0000"/>
                </a:solidFill>
                <a:effectLst/>
                <a:latin typeface="Times New Roman" panose="02020603050405020304" pitchFamily="18" charset="0"/>
                <a:cs typeface="Times New Roman" panose="02020603050405020304" pitchFamily="18" charset="0"/>
              </a:rPr>
              <a:t>1: Tìm phó từ trong những trường hợp sau, cho biết các phó từ ấy bổ sung ý nghĩa cho danh từ, động từ, tính từ nào?</a:t>
            </a:r>
          </a:p>
          <a:p>
            <a:pPr algn="just">
              <a:lnSpc>
                <a:spcPct val="150000"/>
              </a:lnSpc>
            </a:pPr>
            <a:r>
              <a:rPr lang="vi-VN" sz="2400" b="1" i="1" dirty="0">
                <a:effectLst/>
                <a:latin typeface="Times New Roman" panose="02020603050405020304" pitchFamily="18" charset="0"/>
                <a:cs typeface="Times New Roman" panose="02020603050405020304" pitchFamily="18" charset="0"/>
              </a:rPr>
              <a:t>a. Chưa gieo xuông đất</a:t>
            </a:r>
            <a:endParaRPr lang="vi-VN" sz="2400" b="1" i="0" dirty="0">
              <a:effectLst/>
              <a:latin typeface="Times New Roman" panose="02020603050405020304" pitchFamily="18" charset="0"/>
              <a:cs typeface="Times New Roman" panose="02020603050405020304" pitchFamily="18" charset="0"/>
            </a:endParaRPr>
          </a:p>
          <a:p>
            <a:pPr algn="just">
              <a:lnSpc>
                <a:spcPct val="150000"/>
              </a:lnSpc>
            </a:pPr>
            <a:r>
              <a:rPr lang="vi-VN" sz="2400" b="1" i="1" dirty="0">
                <a:effectLst/>
                <a:latin typeface="Times New Roman" panose="02020603050405020304" pitchFamily="18" charset="0"/>
                <a:cs typeface="Times New Roman" panose="02020603050405020304" pitchFamily="18" charset="0"/>
              </a:rPr>
              <a:t>    Hạt nằm lặng thinh.</a:t>
            </a:r>
            <a:endParaRPr lang="vi-VN" sz="2400" b="1" i="0" dirty="0">
              <a:effectLst/>
              <a:latin typeface="Times New Roman" panose="02020603050405020304" pitchFamily="18" charset="0"/>
              <a:cs typeface="Times New Roman" panose="02020603050405020304" pitchFamily="18" charset="0"/>
            </a:endParaRPr>
          </a:p>
          <a:p>
            <a:pPr algn="just">
              <a:lnSpc>
                <a:spcPct val="50000"/>
              </a:lnSpc>
            </a:pPr>
            <a:r>
              <a:rPr lang="vi-VN" sz="2400" b="1" i="0" dirty="0">
                <a:solidFill>
                  <a:srgbClr val="333333"/>
                </a:solidFill>
                <a:effectLst/>
                <a:latin typeface="Times New Roman" panose="02020603050405020304" pitchFamily="18" charset="0"/>
                <a:cs typeface="Times New Roman" panose="02020603050405020304" pitchFamily="18" charset="0"/>
              </a:rPr>
              <a:t>                               (Trần Hữu Thung, Lời của cây)</a:t>
            </a:r>
          </a:p>
          <a:p>
            <a:pPr algn="just">
              <a:lnSpc>
                <a:spcPct val="150000"/>
              </a:lnSpc>
            </a:pPr>
            <a:r>
              <a:rPr lang="vi-VN" sz="2400" b="1" i="1" dirty="0">
                <a:effectLst/>
                <a:latin typeface="Times New Roman" panose="02020603050405020304" pitchFamily="18" charset="0"/>
                <a:cs typeface="Times New Roman" panose="02020603050405020304" pitchFamily="18" charset="0"/>
              </a:rPr>
              <a:t>b. Mầm đã thì thầm</a:t>
            </a:r>
            <a:endParaRPr lang="vi-VN" sz="2400" b="1" i="0" dirty="0">
              <a:effectLst/>
              <a:latin typeface="Times New Roman" panose="02020603050405020304" pitchFamily="18" charset="0"/>
              <a:cs typeface="Times New Roman" panose="02020603050405020304" pitchFamily="18" charset="0"/>
            </a:endParaRPr>
          </a:p>
          <a:p>
            <a:pPr algn="just">
              <a:lnSpc>
                <a:spcPct val="150000"/>
              </a:lnSpc>
            </a:pPr>
            <a:r>
              <a:rPr lang="vi-VN" sz="2400" b="1" i="1" dirty="0">
                <a:effectLst/>
                <a:latin typeface="Times New Roman" panose="02020603050405020304" pitchFamily="18" charset="0"/>
                <a:cs typeface="Times New Roman" panose="02020603050405020304" pitchFamily="18" charset="0"/>
              </a:rPr>
              <a:t>    Ghé tai nghe rõ.</a:t>
            </a:r>
            <a:endParaRPr lang="vi-VN" sz="2400" b="1" i="0" dirty="0">
              <a:effectLst/>
              <a:latin typeface="Times New Roman" panose="02020603050405020304" pitchFamily="18" charset="0"/>
              <a:cs typeface="Times New Roman" panose="02020603050405020304" pitchFamily="18" charset="0"/>
            </a:endParaRPr>
          </a:p>
          <a:p>
            <a:pPr algn="just">
              <a:lnSpc>
                <a:spcPct val="150000"/>
              </a:lnSpc>
            </a:pPr>
            <a:r>
              <a:rPr lang="vi-VN" sz="2400" b="1" i="0" dirty="0">
                <a:solidFill>
                  <a:srgbClr val="333333"/>
                </a:solidFill>
                <a:effectLst/>
                <a:latin typeface="Times New Roman" panose="02020603050405020304" pitchFamily="18" charset="0"/>
                <a:cs typeface="Times New Roman" panose="02020603050405020304" pitchFamily="18" charset="0"/>
              </a:rPr>
              <a:t>                              (Trần Hữu Thung, Lời của cây)</a:t>
            </a:r>
          </a:p>
          <a:p>
            <a:pPr algn="just">
              <a:lnSpc>
                <a:spcPct val="150000"/>
              </a:lnSpc>
            </a:pPr>
            <a:r>
              <a:rPr lang="vi-VN" sz="2400" b="1" i="1" dirty="0">
                <a:effectLst/>
                <a:latin typeface="Times New Roman" panose="02020603050405020304" pitchFamily="18" charset="0"/>
                <a:cs typeface="Times New Roman" panose="02020603050405020304" pitchFamily="18" charset="0"/>
              </a:rPr>
              <a:t>c. Vẫn còn bao nhiêu nắng</a:t>
            </a:r>
            <a:endParaRPr lang="vi-VN" sz="2400" b="1" i="0" dirty="0">
              <a:effectLst/>
              <a:latin typeface="Times New Roman" panose="02020603050405020304" pitchFamily="18" charset="0"/>
              <a:cs typeface="Times New Roman" panose="02020603050405020304" pitchFamily="18" charset="0"/>
            </a:endParaRPr>
          </a:p>
          <a:p>
            <a:pPr algn="just">
              <a:lnSpc>
                <a:spcPct val="150000"/>
              </a:lnSpc>
            </a:pPr>
            <a:r>
              <a:rPr lang="vi-VN" sz="2400" b="1" i="1" dirty="0">
                <a:effectLst/>
                <a:latin typeface="Times New Roman" panose="02020603050405020304" pitchFamily="18" charset="0"/>
                <a:cs typeface="Times New Roman" panose="02020603050405020304" pitchFamily="18" charset="0"/>
              </a:rPr>
              <a:t>    Đã vơi dần cơn mưa</a:t>
            </a:r>
            <a:endParaRPr lang="vi-VN" sz="2400" b="1" i="0" dirty="0">
              <a:effectLst/>
              <a:latin typeface="Times New Roman" panose="02020603050405020304" pitchFamily="18" charset="0"/>
              <a:cs typeface="Times New Roman" panose="02020603050405020304" pitchFamily="18" charset="0"/>
            </a:endParaRPr>
          </a:p>
          <a:p>
            <a:pPr algn="just">
              <a:lnSpc>
                <a:spcPct val="150000"/>
              </a:lnSpc>
            </a:pPr>
            <a:r>
              <a:rPr lang="vi-VN" sz="2400" b="1" i="1" dirty="0">
                <a:effectLst/>
                <a:latin typeface="Times New Roman" panose="02020603050405020304" pitchFamily="18" charset="0"/>
                <a:cs typeface="Times New Roman" panose="02020603050405020304" pitchFamily="18" charset="0"/>
              </a:rPr>
              <a:t>    Sấm cũng bớt bất ngờ</a:t>
            </a:r>
            <a:endParaRPr lang="vi-VN" sz="2400" b="1" i="0" dirty="0">
              <a:effectLst/>
              <a:latin typeface="Times New Roman" panose="02020603050405020304" pitchFamily="18" charset="0"/>
              <a:cs typeface="Times New Roman" panose="02020603050405020304" pitchFamily="18" charset="0"/>
            </a:endParaRPr>
          </a:p>
          <a:p>
            <a:pPr algn="just">
              <a:lnSpc>
                <a:spcPct val="150000"/>
              </a:lnSpc>
            </a:pPr>
            <a:r>
              <a:rPr lang="vi-VN" sz="2400" b="1" i="1" dirty="0">
                <a:effectLst/>
                <a:latin typeface="Times New Roman" panose="02020603050405020304" pitchFamily="18" charset="0"/>
                <a:cs typeface="Times New Roman" panose="02020603050405020304" pitchFamily="18" charset="0"/>
              </a:rPr>
              <a:t>    Trên hàng cây đứng tuổi.</a:t>
            </a:r>
            <a:endParaRPr lang="vi-VN" sz="2400" b="1" i="0" dirty="0">
              <a:effectLst/>
              <a:latin typeface="Times New Roman" panose="02020603050405020304" pitchFamily="18" charset="0"/>
              <a:cs typeface="Times New Roman" panose="02020603050405020304" pitchFamily="18" charset="0"/>
            </a:endParaRPr>
          </a:p>
          <a:p>
            <a:pPr algn="just">
              <a:lnSpc>
                <a:spcPct val="150000"/>
              </a:lnSpc>
            </a:pPr>
            <a:r>
              <a:rPr lang="vi-VN" sz="2400" b="1" i="0" dirty="0">
                <a:solidFill>
                  <a:srgbClr val="333333"/>
                </a:solidFill>
                <a:effectLst/>
                <a:latin typeface="Times New Roman" panose="02020603050405020304" pitchFamily="18" charset="0"/>
                <a:cs typeface="Times New Roman" panose="02020603050405020304" pitchFamily="18" charset="0"/>
              </a:rPr>
              <a:t>                              (Hữu Thỉnh, Sang Thu)</a:t>
            </a:r>
          </a:p>
        </p:txBody>
      </p:sp>
    </p:spTree>
    <p:extLst>
      <p:ext uri="{BB962C8B-B14F-4D97-AF65-F5344CB8AC3E}">
        <p14:creationId xmlns:p14="http://schemas.microsoft.com/office/powerpoint/2010/main" val="1363712084"/>
      </p:ext>
    </p:extLst>
  </p:cSld>
  <p:clrMapOvr>
    <a:masterClrMapping/>
  </p:clrMapOvr>
  <p:transition spd="slow">
    <p:comb/>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grpId="0" nodeType="clickEffect">
                                  <p:stCondLst>
                                    <p:cond delay="0"/>
                                  </p:stCondLst>
                                  <p:childTnLst>
                                    <p:set>
                                      <p:cBhvr>
                                        <p:cTn id="6" dur="1" fill="hold">
                                          <p:stCondLst>
                                            <p:cond delay="0"/>
                                          </p:stCondLst>
                                        </p:cTn>
                                        <p:tgtEl>
                                          <p:spTgt spid="16"/>
                                        </p:tgtEl>
                                        <p:attrNameLst>
                                          <p:attrName>style.visibility</p:attrName>
                                        </p:attrNameLst>
                                      </p:cBhvr>
                                      <p:to>
                                        <p:strVal val="visible"/>
                                      </p:to>
                                    </p:set>
                                    <p:anim calcmode="lin" valueType="num">
                                      <p:cBhvr>
                                        <p:cTn id="7" dur="500" fill="hold"/>
                                        <p:tgtEl>
                                          <p:spTgt spid="16"/>
                                        </p:tgtEl>
                                        <p:attrNameLst>
                                          <p:attrName>ppt_w</p:attrName>
                                        </p:attrNameLst>
                                      </p:cBhvr>
                                      <p:tavLst>
                                        <p:tav tm="0">
                                          <p:val>
                                            <p:fltVal val="0"/>
                                          </p:val>
                                        </p:tav>
                                        <p:tav tm="100000">
                                          <p:val>
                                            <p:strVal val="#ppt_w"/>
                                          </p:val>
                                        </p:tav>
                                      </p:tavLst>
                                    </p:anim>
                                    <p:anim calcmode="lin" valueType="num">
                                      <p:cBhvr>
                                        <p:cTn id="8" dur="500" fill="hold"/>
                                        <p:tgtEl>
                                          <p:spTgt spid="16"/>
                                        </p:tgtEl>
                                        <p:attrNameLst>
                                          <p:attrName>ppt_h</p:attrName>
                                        </p:attrNameLst>
                                      </p:cBhvr>
                                      <p:tavLst>
                                        <p:tav tm="0">
                                          <p:val>
                                            <p:fltVal val="0"/>
                                          </p:val>
                                        </p:tav>
                                        <p:tav tm="100000">
                                          <p:val>
                                            <p:strVal val="#ppt_h"/>
                                          </p:val>
                                        </p:tav>
                                      </p:tavLst>
                                    </p:anim>
                                    <p:animEffect transition="in" filter="fade">
                                      <p:cBhvr>
                                        <p:cTn id="9" dur="500"/>
                                        <p:tgtEl>
                                          <p:spTgt spid="1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6" grpId="0"/>
    </p:bld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 name="TextBox 15">
            <a:extLst>
              <a:ext uri="{FF2B5EF4-FFF2-40B4-BE49-F238E27FC236}">
                <a16:creationId xmlns:a16="http://schemas.microsoft.com/office/drawing/2014/main" id="{97DAE4A4-03DD-F840-C557-7C65AD501A69}"/>
              </a:ext>
            </a:extLst>
          </p:cNvPr>
          <p:cNvSpPr txBox="1"/>
          <p:nvPr/>
        </p:nvSpPr>
        <p:spPr>
          <a:xfrm>
            <a:off x="235671" y="491941"/>
            <a:ext cx="11811786" cy="5734903"/>
          </a:xfrm>
          <a:prstGeom prst="rect">
            <a:avLst/>
          </a:prstGeom>
          <a:noFill/>
        </p:spPr>
        <p:txBody>
          <a:bodyPr wrap="square">
            <a:spAutoFit/>
          </a:bodyPr>
          <a:lstStyle/>
          <a:p>
            <a:pPr algn="just">
              <a:lnSpc>
                <a:spcPct val="120000"/>
              </a:lnSpc>
            </a:pPr>
            <a:r>
              <a:rPr lang="en-US" sz="2800" b="1" i="0" dirty="0">
                <a:solidFill>
                  <a:srgbClr val="FF0000"/>
                </a:solidFill>
                <a:effectLst/>
                <a:latin typeface="Times New Roman" panose="02020603050405020304" pitchFamily="18" charset="0"/>
                <a:cs typeface="Times New Roman" panose="02020603050405020304" pitchFamily="18" charset="0"/>
              </a:rPr>
              <a:t>	</a:t>
            </a:r>
            <a:r>
              <a:rPr lang="en-US" sz="2800" b="1" i="0" dirty="0" err="1">
                <a:solidFill>
                  <a:srgbClr val="FF0000"/>
                </a:solidFill>
                <a:effectLst/>
                <a:latin typeface="Times New Roman" panose="02020603050405020304" pitchFamily="18" charset="0"/>
                <a:cs typeface="Times New Roman" panose="02020603050405020304" pitchFamily="18" charset="0"/>
              </a:rPr>
              <a:t>Bài</a:t>
            </a:r>
            <a:r>
              <a:rPr lang="en-US" sz="2800" b="1" i="0" dirty="0">
                <a:solidFill>
                  <a:srgbClr val="FF0000"/>
                </a:solidFill>
                <a:effectLst/>
                <a:latin typeface="Times New Roman" panose="02020603050405020304" pitchFamily="18" charset="0"/>
                <a:cs typeface="Times New Roman" panose="02020603050405020304" pitchFamily="18" charset="0"/>
              </a:rPr>
              <a:t> 1</a:t>
            </a:r>
            <a:r>
              <a:rPr lang="vi-VN" sz="2800" b="1" i="0" dirty="0">
                <a:solidFill>
                  <a:srgbClr val="FF0000"/>
                </a:solidFill>
                <a:effectLst/>
                <a:latin typeface="Times New Roman" panose="02020603050405020304" pitchFamily="18" charset="0"/>
                <a:cs typeface="Times New Roman" panose="02020603050405020304" pitchFamily="18" charset="0"/>
              </a:rPr>
              <a:t>: Tìm phó từ trong những trường hợp sau, cho biết các phó từ ấy bổ sung ý nghĩa cho danh từ, động từ, tính từ nào?</a:t>
            </a:r>
          </a:p>
          <a:p>
            <a:pPr algn="just">
              <a:lnSpc>
                <a:spcPct val="120000"/>
              </a:lnSpc>
            </a:pPr>
            <a:r>
              <a:rPr lang="vi-VN" sz="2800" b="1" i="1" dirty="0">
                <a:solidFill>
                  <a:srgbClr val="333333"/>
                </a:solidFill>
                <a:effectLst/>
                <a:latin typeface="Times New Roman" panose="02020603050405020304" pitchFamily="18" charset="0"/>
                <a:cs typeface="Times New Roman" panose="02020603050405020304" pitchFamily="18" charset="0"/>
              </a:rPr>
              <a:t>d. Những buổi chiều tôi hay nhắm mắt sờ những bông hoa rồi tập đoán. Tôi đoán được hai loại hoa: hoa mồng gà và hoa hướng dương. Bố cười khà khà khen tiến bộ lắm! Một hôm khác, tôi đoán được ba loại hoa.</a:t>
            </a:r>
            <a:endParaRPr lang="vi-VN" sz="2800" b="1" i="0" dirty="0">
              <a:solidFill>
                <a:srgbClr val="333333"/>
              </a:solidFill>
              <a:effectLst/>
              <a:latin typeface="Times New Roman" panose="02020603050405020304" pitchFamily="18" charset="0"/>
              <a:cs typeface="Times New Roman" panose="02020603050405020304" pitchFamily="18" charset="0"/>
            </a:endParaRPr>
          </a:p>
          <a:p>
            <a:pPr algn="r">
              <a:lnSpc>
                <a:spcPct val="120000"/>
              </a:lnSpc>
            </a:pPr>
            <a:r>
              <a:rPr lang="vi-VN" sz="2800" b="1" i="0" dirty="0">
                <a:solidFill>
                  <a:srgbClr val="333333"/>
                </a:solidFill>
                <a:effectLst/>
                <a:latin typeface="Times New Roman" panose="02020603050405020304" pitchFamily="18" charset="0"/>
                <a:cs typeface="Times New Roman" panose="02020603050405020304" pitchFamily="18" charset="0"/>
              </a:rPr>
              <a:t>(Nguyễn Ngọc Thuần, Vừa nhắm mắt vừa mở cửa sổ)</a:t>
            </a:r>
          </a:p>
          <a:p>
            <a:pPr algn="just">
              <a:lnSpc>
                <a:spcPct val="120000"/>
              </a:lnSpc>
            </a:pPr>
            <a:r>
              <a:rPr lang="vi-VN" sz="2800" b="1" i="1" dirty="0">
                <a:solidFill>
                  <a:srgbClr val="333333"/>
                </a:solidFill>
                <a:effectLst/>
                <a:latin typeface="Times New Roman" panose="02020603050405020304" pitchFamily="18" charset="0"/>
                <a:cs typeface="Times New Roman" panose="02020603050405020304" pitchFamily="18" charset="0"/>
              </a:rPr>
              <a:t>đ. Nó vẫn giúp người quản tượng phá rẫy, kéo gỗ, nhưng chỉ khuây khỏa những lúc làm việc rồi sau đó lại đứng buồn thiu.</a:t>
            </a:r>
            <a:endParaRPr lang="vi-VN" sz="2800" b="1" i="0" dirty="0">
              <a:solidFill>
                <a:srgbClr val="333333"/>
              </a:solidFill>
              <a:effectLst/>
              <a:latin typeface="Times New Roman" panose="02020603050405020304" pitchFamily="18" charset="0"/>
              <a:cs typeface="Times New Roman" panose="02020603050405020304" pitchFamily="18" charset="0"/>
            </a:endParaRPr>
          </a:p>
          <a:p>
            <a:pPr algn="r">
              <a:lnSpc>
                <a:spcPct val="120000"/>
              </a:lnSpc>
            </a:pPr>
            <a:r>
              <a:rPr lang="vi-VN" sz="2800" b="1" i="0" dirty="0">
                <a:solidFill>
                  <a:srgbClr val="333333"/>
                </a:solidFill>
                <a:effectLst/>
                <a:latin typeface="Times New Roman" panose="02020603050405020304" pitchFamily="18" charset="0"/>
                <a:cs typeface="Times New Roman" panose="02020603050405020304" pitchFamily="18" charset="0"/>
              </a:rPr>
              <a:t>(Vũ Hùng, Ông Một)</a:t>
            </a:r>
          </a:p>
          <a:p>
            <a:pPr algn="just">
              <a:lnSpc>
                <a:spcPct val="120000"/>
              </a:lnSpc>
            </a:pPr>
            <a:r>
              <a:rPr lang="vi-VN" sz="2800" b="1" i="1" dirty="0">
                <a:solidFill>
                  <a:srgbClr val="333333"/>
                </a:solidFill>
                <a:effectLst/>
                <a:latin typeface="Times New Roman" panose="02020603050405020304" pitchFamily="18" charset="0"/>
                <a:cs typeface="Times New Roman" panose="02020603050405020304" pitchFamily="18" charset="0"/>
              </a:rPr>
              <a:t>e. Khi biết mọi tiếng rống lên gọi đều vô ích, con voi lồng chạy vào nhà.</a:t>
            </a:r>
            <a:endParaRPr lang="vi-VN" sz="2800" b="1" i="0" dirty="0">
              <a:solidFill>
                <a:srgbClr val="333333"/>
              </a:solidFill>
              <a:effectLst/>
              <a:latin typeface="Times New Roman" panose="02020603050405020304" pitchFamily="18" charset="0"/>
              <a:cs typeface="Times New Roman" panose="02020603050405020304" pitchFamily="18" charset="0"/>
            </a:endParaRPr>
          </a:p>
          <a:p>
            <a:pPr algn="r">
              <a:lnSpc>
                <a:spcPct val="120000"/>
              </a:lnSpc>
            </a:pPr>
            <a:r>
              <a:rPr lang="vi-VN" sz="2800" b="1" i="0" dirty="0">
                <a:solidFill>
                  <a:srgbClr val="333333"/>
                </a:solidFill>
                <a:effectLst/>
                <a:latin typeface="Times New Roman" panose="02020603050405020304" pitchFamily="18" charset="0"/>
                <a:cs typeface="Times New Roman" panose="02020603050405020304" pitchFamily="18" charset="0"/>
              </a:rPr>
              <a:t>(Vũ Hùng, Ông Một)</a:t>
            </a:r>
          </a:p>
        </p:txBody>
      </p:sp>
    </p:spTree>
    <p:extLst>
      <p:ext uri="{BB962C8B-B14F-4D97-AF65-F5344CB8AC3E}">
        <p14:creationId xmlns:p14="http://schemas.microsoft.com/office/powerpoint/2010/main" val="698734841"/>
      </p:ext>
    </p:extLst>
  </p:cSld>
  <p:clrMapOvr>
    <a:masterClrMapping/>
  </p:clrMapOvr>
  <p:transition spd="slow">
    <p:comb/>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grpId="0" nodeType="clickEffect">
                                  <p:stCondLst>
                                    <p:cond delay="0"/>
                                  </p:stCondLst>
                                  <p:childTnLst>
                                    <p:set>
                                      <p:cBhvr>
                                        <p:cTn id="6" dur="1" fill="hold">
                                          <p:stCondLst>
                                            <p:cond delay="0"/>
                                          </p:stCondLst>
                                        </p:cTn>
                                        <p:tgtEl>
                                          <p:spTgt spid="16"/>
                                        </p:tgtEl>
                                        <p:attrNameLst>
                                          <p:attrName>style.visibility</p:attrName>
                                        </p:attrNameLst>
                                      </p:cBhvr>
                                      <p:to>
                                        <p:strVal val="visible"/>
                                      </p:to>
                                    </p:set>
                                    <p:anim calcmode="lin" valueType="num">
                                      <p:cBhvr>
                                        <p:cTn id="7" dur="500" fill="hold"/>
                                        <p:tgtEl>
                                          <p:spTgt spid="16"/>
                                        </p:tgtEl>
                                        <p:attrNameLst>
                                          <p:attrName>ppt_w</p:attrName>
                                        </p:attrNameLst>
                                      </p:cBhvr>
                                      <p:tavLst>
                                        <p:tav tm="0">
                                          <p:val>
                                            <p:fltVal val="0"/>
                                          </p:val>
                                        </p:tav>
                                        <p:tav tm="100000">
                                          <p:val>
                                            <p:strVal val="#ppt_w"/>
                                          </p:val>
                                        </p:tav>
                                      </p:tavLst>
                                    </p:anim>
                                    <p:anim calcmode="lin" valueType="num">
                                      <p:cBhvr>
                                        <p:cTn id="8" dur="500" fill="hold"/>
                                        <p:tgtEl>
                                          <p:spTgt spid="16"/>
                                        </p:tgtEl>
                                        <p:attrNameLst>
                                          <p:attrName>ppt_h</p:attrName>
                                        </p:attrNameLst>
                                      </p:cBhvr>
                                      <p:tavLst>
                                        <p:tav tm="0">
                                          <p:val>
                                            <p:fltVal val="0"/>
                                          </p:val>
                                        </p:tav>
                                        <p:tav tm="100000">
                                          <p:val>
                                            <p:strVal val="#ppt_h"/>
                                          </p:val>
                                        </p:tav>
                                      </p:tavLst>
                                    </p:anim>
                                    <p:animEffect transition="in" filter="fade">
                                      <p:cBhvr>
                                        <p:cTn id="9" dur="500"/>
                                        <p:tgtEl>
                                          <p:spTgt spid="1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6" grpId="0"/>
    </p:bld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 name="TextBox 15">
            <a:extLst>
              <a:ext uri="{FF2B5EF4-FFF2-40B4-BE49-F238E27FC236}">
                <a16:creationId xmlns:a16="http://schemas.microsoft.com/office/drawing/2014/main" id="{97DAE4A4-03DD-F840-C557-7C65AD501A69}"/>
              </a:ext>
            </a:extLst>
          </p:cNvPr>
          <p:cNvSpPr txBox="1"/>
          <p:nvPr/>
        </p:nvSpPr>
        <p:spPr>
          <a:xfrm>
            <a:off x="822471" y="350283"/>
            <a:ext cx="10547058" cy="1569660"/>
          </a:xfrm>
          <a:prstGeom prst="rect">
            <a:avLst/>
          </a:prstGeom>
          <a:noFill/>
        </p:spPr>
        <p:txBody>
          <a:bodyPr wrap="square">
            <a:spAutoFit/>
          </a:bodyPr>
          <a:lstStyle/>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n-US" sz="3200" b="1" i="0" u="none" strike="noStrike" kern="1200" cap="none" spc="0" normalizeH="0" baseline="0" noProof="0" dirty="0">
                <a:ln>
                  <a:noFill/>
                </a:ln>
                <a:solidFill>
                  <a:srgbClr val="FF0000"/>
                </a:solidFill>
                <a:effectLst/>
                <a:uLnTx/>
                <a:uFillTx/>
                <a:latin typeface="Times New Roman" panose="02020603050405020304" pitchFamily="18" charset="0"/>
                <a:ea typeface="+mn-ea"/>
                <a:cs typeface="Times New Roman" panose="02020603050405020304" pitchFamily="18" charset="0"/>
              </a:rPr>
              <a:t>	</a:t>
            </a:r>
            <a:r>
              <a:rPr kumimoji="0" lang="en-US" sz="3200" b="1" i="0" u="none" strike="noStrike" kern="1200" cap="none" spc="0" normalizeH="0" baseline="0" noProof="0" dirty="0" err="1">
                <a:ln>
                  <a:noFill/>
                </a:ln>
                <a:effectLst/>
                <a:uLnTx/>
                <a:uFillTx/>
                <a:latin typeface="Times New Roman" panose="02020603050405020304" pitchFamily="18" charset="0"/>
                <a:ea typeface="+mn-ea"/>
                <a:cs typeface="Times New Roman" panose="02020603050405020304" pitchFamily="18" charset="0"/>
              </a:rPr>
              <a:t>Bài</a:t>
            </a:r>
            <a:r>
              <a:rPr kumimoji="0" lang="en-US" sz="3200" b="1" i="0" u="none" strike="noStrike" kern="1200" cap="none" spc="0" normalizeH="0" baseline="0" noProof="0" dirty="0">
                <a:ln>
                  <a:noFill/>
                </a:ln>
                <a:effectLst/>
                <a:uLnTx/>
                <a:uFillTx/>
                <a:latin typeface="Times New Roman" panose="02020603050405020304" pitchFamily="18" charset="0"/>
                <a:ea typeface="+mn-ea"/>
                <a:cs typeface="Times New Roman" panose="02020603050405020304" pitchFamily="18" charset="0"/>
              </a:rPr>
              <a:t> </a:t>
            </a:r>
            <a:r>
              <a:rPr kumimoji="0" lang="vi-VN" sz="3200" b="1" i="0" u="none" strike="noStrike" kern="1200" cap="none" spc="0" normalizeH="0" baseline="0" noProof="0" dirty="0">
                <a:ln>
                  <a:noFill/>
                </a:ln>
                <a:effectLst/>
                <a:uLnTx/>
                <a:uFillTx/>
                <a:latin typeface="Times New Roman" panose="02020603050405020304" pitchFamily="18" charset="0"/>
                <a:ea typeface="+mn-ea"/>
                <a:cs typeface="Times New Roman" panose="02020603050405020304" pitchFamily="18" charset="0"/>
              </a:rPr>
              <a:t>1: Tìm phó từ trong những trường hợp sau, cho biết các phó từ ấy bổ sung ý nghĩa cho danh từ, động từ, tính từ nào?</a:t>
            </a:r>
          </a:p>
        </p:txBody>
      </p:sp>
      <p:sp>
        <p:nvSpPr>
          <p:cNvPr id="4" name="TextBox 3">
            <a:extLst>
              <a:ext uri="{FF2B5EF4-FFF2-40B4-BE49-F238E27FC236}">
                <a16:creationId xmlns:a16="http://schemas.microsoft.com/office/drawing/2014/main" id="{9EC87140-B9AE-C2CD-7918-41D6A6B4C866}"/>
              </a:ext>
            </a:extLst>
          </p:cNvPr>
          <p:cNvSpPr txBox="1"/>
          <p:nvPr/>
        </p:nvSpPr>
        <p:spPr>
          <a:xfrm>
            <a:off x="889583" y="1785149"/>
            <a:ext cx="10547058" cy="1569660"/>
          </a:xfrm>
          <a:prstGeom prst="rect">
            <a:avLst/>
          </a:prstGeom>
          <a:noFill/>
        </p:spPr>
        <p:txBody>
          <a:bodyPr wrap="square">
            <a:spAutoFit/>
          </a:bodyPr>
          <a:lstStyle/>
          <a:p>
            <a:pPr marL="0" marR="0" lvl="0" indent="0" algn="just" defTabSz="914400" rtl="0" eaLnBrk="1" fontAlgn="auto" latinLnBrk="0" hangingPunct="1">
              <a:lnSpc>
                <a:spcPct val="100000"/>
              </a:lnSpc>
              <a:spcBef>
                <a:spcPts val="0"/>
              </a:spcBef>
              <a:spcAft>
                <a:spcPts val="0"/>
              </a:spcAft>
              <a:buClrTx/>
              <a:buSzTx/>
              <a:buFontTx/>
              <a:buNone/>
              <a:tabLst/>
              <a:defRPr/>
            </a:pPr>
            <a:r>
              <a:rPr kumimoji="0" lang="vi-VN" sz="3200" b="1" i="1" u="none" strike="noStrike" kern="1200" cap="none" spc="0" normalizeH="0" baseline="0" noProof="0" dirty="0">
                <a:ln>
                  <a:noFill/>
                </a:ln>
                <a:solidFill>
                  <a:srgbClr val="333333"/>
                </a:solidFill>
                <a:effectLst/>
                <a:uLnTx/>
                <a:uFillTx/>
                <a:latin typeface="Times New Roman" panose="02020603050405020304" pitchFamily="18" charset="0"/>
                <a:ea typeface="+mn-ea"/>
                <a:cs typeface="Times New Roman" panose="02020603050405020304" pitchFamily="18" charset="0"/>
              </a:rPr>
              <a:t>a. Chưa gieo xuông đất</a:t>
            </a:r>
            <a:endParaRPr kumimoji="0" lang="vi-VN" sz="3200" b="1" i="0" u="none" strike="noStrike" kern="1200" cap="none" spc="0" normalizeH="0" baseline="0" noProof="0" dirty="0">
              <a:ln>
                <a:noFill/>
              </a:ln>
              <a:solidFill>
                <a:srgbClr val="333333"/>
              </a:solidFill>
              <a:effectLst/>
              <a:uLnTx/>
              <a:uFillTx/>
              <a:latin typeface="Times New Roman" panose="02020603050405020304" pitchFamily="18" charset="0"/>
              <a:ea typeface="+mn-ea"/>
              <a:cs typeface="Times New Roman" panose="02020603050405020304" pitchFamily="18" charset="0"/>
            </a:endParaRPr>
          </a:p>
          <a:p>
            <a:pPr marL="0" marR="0" lvl="0" indent="0" algn="just" defTabSz="914400" rtl="0" eaLnBrk="1" fontAlgn="auto" latinLnBrk="0" hangingPunct="1">
              <a:lnSpc>
                <a:spcPct val="100000"/>
              </a:lnSpc>
              <a:spcBef>
                <a:spcPts val="0"/>
              </a:spcBef>
              <a:spcAft>
                <a:spcPts val="0"/>
              </a:spcAft>
              <a:buClrTx/>
              <a:buSzTx/>
              <a:buFontTx/>
              <a:buNone/>
              <a:tabLst/>
              <a:defRPr/>
            </a:pPr>
            <a:r>
              <a:rPr kumimoji="0" lang="vi-VN" sz="3200" b="1" i="1" u="none" strike="noStrike" kern="1200" cap="none" spc="0" normalizeH="0" baseline="0" noProof="0" dirty="0">
                <a:ln>
                  <a:noFill/>
                </a:ln>
                <a:solidFill>
                  <a:srgbClr val="333333"/>
                </a:solidFill>
                <a:effectLst/>
                <a:uLnTx/>
                <a:uFillTx/>
                <a:latin typeface="Times New Roman" panose="02020603050405020304" pitchFamily="18" charset="0"/>
                <a:ea typeface="+mn-ea"/>
                <a:cs typeface="Times New Roman" panose="02020603050405020304" pitchFamily="18" charset="0"/>
              </a:rPr>
              <a:t>    Hạt nằm lặng thinh.</a:t>
            </a:r>
            <a:endParaRPr kumimoji="0" lang="vi-VN" sz="3200" b="1" i="0" u="none" strike="noStrike" kern="1200" cap="none" spc="0" normalizeH="0" baseline="0" noProof="0" dirty="0">
              <a:ln>
                <a:noFill/>
              </a:ln>
              <a:solidFill>
                <a:srgbClr val="333333"/>
              </a:solidFill>
              <a:effectLst/>
              <a:uLnTx/>
              <a:uFillTx/>
              <a:latin typeface="Times New Roman" panose="02020603050405020304" pitchFamily="18" charset="0"/>
              <a:ea typeface="+mn-ea"/>
              <a:cs typeface="Times New Roman" panose="02020603050405020304" pitchFamily="18" charset="0"/>
            </a:endParaRPr>
          </a:p>
          <a:p>
            <a:pPr marL="0" marR="0" lvl="0" indent="0" algn="just" defTabSz="914400" rtl="0" eaLnBrk="1" fontAlgn="auto" latinLnBrk="0" hangingPunct="1">
              <a:lnSpc>
                <a:spcPct val="100000"/>
              </a:lnSpc>
              <a:spcBef>
                <a:spcPts val="0"/>
              </a:spcBef>
              <a:spcAft>
                <a:spcPts val="0"/>
              </a:spcAft>
              <a:buClrTx/>
              <a:buSzTx/>
              <a:buFontTx/>
              <a:buNone/>
              <a:tabLst/>
              <a:defRPr/>
            </a:pPr>
            <a:r>
              <a:rPr kumimoji="0" lang="vi-VN" sz="3200" b="1" i="0" u="none" strike="noStrike" kern="1200" cap="none" spc="0" normalizeH="0" baseline="0" noProof="0" dirty="0">
                <a:ln>
                  <a:noFill/>
                </a:ln>
                <a:solidFill>
                  <a:srgbClr val="333333"/>
                </a:solidFill>
                <a:effectLst/>
                <a:uLnTx/>
                <a:uFillTx/>
                <a:latin typeface="Times New Roman" panose="02020603050405020304" pitchFamily="18" charset="0"/>
                <a:ea typeface="+mn-ea"/>
                <a:cs typeface="Times New Roman" panose="02020603050405020304" pitchFamily="18" charset="0"/>
              </a:rPr>
              <a:t>                               (Trần Hữu Thung, Lời của cây</a:t>
            </a:r>
          </a:p>
        </p:txBody>
      </p:sp>
      <p:sp>
        <p:nvSpPr>
          <p:cNvPr id="5" name="TextBox 4">
            <a:extLst>
              <a:ext uri="{FF2B5EF4-FFF2-40B4-BE49-F238E27FC236}">
                <a16:creationId xmlns:a16="http://schemas.microsoft.com/office/drawing/2014/main" id="{FB6FD275-C987-F565-4B06-CFC20AF94E41}"/>
              </a:ext>
            </a:extLst>
          </p:cNvPr>
          <p:cNvSpPr txBox="1"/>
          <p:nvPr/>
        </p:nvSpPr>
        <p:spPr>
          <a:xfrm>
            <a:off x="822471" y="3705092"/>
            <a:ext cx="9084927" cy="1200329"/>
          </a:xfrm>
          <a:prstGeom prst="rect">
            <a:avLst/>
          </a:prstGeom>
          <a:noFill/>
        </p:spPr>
        <p:txBody>
          <a:bodyPr wrap="square">
            <a:spAutoFit/>
          </a:bodyPr>
          <a:lstStyle/>
          <a:p>
            <a:pPr lvl="0" algn="just"/>
            <a:r>
              <a:rPr lang="en-US" sz="3600" b="1" i="1" dirty="0">
                <a:solidFill>
                  <a:srgbClr val="FF0000"/>
                </a:solidFill>
                <a:latin typeface="Times New Roman" panose="02020603050405020304" pitchFamily="18" charset="0"/>
                <a:cs typeface="Times New Roman" panose="02020603050405020304" pitchFamily="18" charset="0"/>
              </a:rPr>
              <a:t>-&gt; </a:t>
            </a:r>
            <a:r>
              <a:rPr lang="vi-VN" sz="3600" b="1" i="1" dirty="0">
                <a:solidFill>
                  <a:srgbClr val="FF0000"/>
                </a:solidFill>
                <a:latin typeface="Times New Roman" panose="02020603050405020304" pitchFamily="18" charset="0"/>
                <a:cs typeface="Times New Roman" panose="02020603050405020304" pitchFamily="18" charset="0"/>
              </a:rPr>
              <a:t>Phó từ "chưa" bổ sung ý nghĩa phủ định cho động từ "gieo".</a:t>
            </a:r>
            <a:endParaRPr kumimoji="0" lang="vi-VN" sz="3600" b="1" i="0" u="none" strike="noStrike" kern="1200" cap="none" spc="0" normalizeH="0" baseline="0" noProof="0" dirty="0">
              <a:ln>
                <a:noFill/>
              </a:ln>
              <a:solidFill>
                <a:srgbClr val="FF0000"/>
              </a:solidFill>
              <a:effectLst/>
              <a:uLnTx/>
              <a:uFillTx/>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2064113172"/>
      </p:ext>
    </p:extLst>
  </p:cSld>
  <p:clrMapOvr>
    <a:masterClrMapping/>
  </p:clrMapOvr>
  <p:transition spd="slow">
    <p:comb/>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grpId="0" nodeType="clickEffect">
                                  <p:stCondLst>
                                    <p:cond delay="0"/>
                                  </p:stCondLst>
                                  <p:childTnLst>
                                    <p:set>
                                      <p:cBhvr>
                                        <p:cTn id="6" dur="1" fill="hold">
                                          <p:stCondLst>
                                            <p:cond delay="0"/>
                                          </p:stCondLst>
                                        </p:cTn>
                                        <p:tgtEl>
                                          <p:spTgt spid="16"/>
                                        </p:tgtEl>
                                        <p:attrNameLst>
                                          <p:attrName>style.visibility</p:attrName>
                                        </p:attrNameLst>
                                      </p:cBhvr>
                                      <p:to>
                                        <p:strVal val="visible"/>
                                      </p:to>
                                    </p:set>
                                    <p:anim calcmode="lin" valueType="num">
                                      <p:cBhvr>
                                        <p:cTn id="7" dur="500" fill="hold"/>
                                        <p:tgtEl>
                                          <p:spTgt spid="16"/>
                                        </p:tgtEl>
                                        <p:attrNameLst>
                                          <p:attrName>ppt_w</p:attrName>
                                        </p:attrNameLst>
                                      </p:cBhvr>
                                      <p:tavLst>
                                        <p:tav tm="0">
                                          <p:val>
                                            <p:fltVal val="0"/>
                                          </p:val>
                                        </p:tav>
                                        <p:tav tm="100000">
                                          <p:val>
                                            <p:strVal val="#ppt_w"/>
                                          </p:val>
                                        </p:tav>
                                      </p:tavLst>
                                    </p:anim>
                                    <p:anim calcmode="lin" valueType="num">
                                      <p:cBhvr>
                                        <p:cTn id="8" dur="500" fill="hold"/>
                                        <p:tgtEl>
                                          <p:spTgt spid="16"/>
                                        </p:tgtEl>
                                        <p:attrNameLst>
                                          <p:attrName>ppt_h</p:attrName>
                                        </p:attrNameLst>
                                      </p:cBhvr>
                                      <p:tavLst>
                                        <p:tav tm="0">
                                          <p:val>
                                            <p:fltVal val="0"/>
                                          </p:val>
                                        </p:tav>
                                        <p:tav tm="100000">
                                          <p:val>
                                            <p:strVal val="#ppt_h"/>
                                          </p:val>
                                        </p:tav>
                                      </p:tavLst>
                                    </p:anim>
                                    <p:animEffect transition="in" filter="fade">
                                      <p:cBhvr>
                                        <p:cTn id="9" dur="500"/>
                                        <p:tgtEl>
                                          <p:spTgt spid="16"/>
                                        </p:tgtEl>
                                      </p:cBhvr>
                                    </p:animEffect>
                                  </p:childTnLst>
                                </p:cTn>
                              </p:par>
                            </p:childTnLst>
                          </p:cTn>
                        </p:par>
                      </p:childTnLst>
                    </p:cTn>
                  </p:par>
                  <p:par>
                    <p:cTn id="10" fill="hold">
                      <p:stCondLst>
                        <p:cond delay="indefinite"/>
                      </p:stCondLst>
                      <p:childTnLst>
                        <p:par>
                          <p:cTn id="11" fill="hold">
                            <p:stCondLst>
                              <p:cond delay="0"/>
                            </p:stCondLst>
                            <p:childTnLst>
                              <p:par>
                                <p:cTn id="12" presetID="53" presetClass="entr" presetSubtype="16" fill="hold" grpId="0" nodeType="clickEffect">
                                  <p:stCondLst>
                                    <p:cond delay="0"/>
                                  </p:stCondLst>
                                  <p:childTnLst>
                                    <p:set>
                                      <p:cBhvr>
                                        <p:cTn id="13" dur="1" fill="hold">
                                          <p:stCondLst>
                                            <p:cond delay="0"/>
                                          </p:stCondLst>
                                        </p:cTn>
                                        <p:tgtEl>
                                          <p:spTgt spid="4"/>
                                        </p:tgtEl>
                                        <p:attrNameLst>
                                          <p:attrName>style.visibility</p:attrName>
                                        </p:attrNameLst>
                                      </p:cBhvr>
                                      <p:to>
                                        <p:strVal val="visible"/>
                                      </p:to>
                                    </p:set>
                                    <p:anim calcmode="lin" valueType="num">
                                      <p:cBhvr>
                                        <p:cTn id="14" dur="500" fill="hold"/>
                                        <p:tgtEl>
                                          <p:spTgt spid="4"/>
                                        </p:tgtEl>
                                        <p:attrNameLst>
                                          <p:attrName>ppt_w</p:attrName>
                                        </p:attrNameLst>
                                      </p:cBhvr>
                                      <p:tavLst>
                                        <p:tav tm="0">
                                          <p:val>
                                            <p:fltVal val="0"/>
                                          </p:val>
                                        </p:tav>
                                        <p:tav tm="100000">
                                          <p:val>
                                            <p:strVal val="#ppt_w"/>
                                          </p:val>
                                        </p:tav>
                                      </p:tavLst>
                                    </p:anim>
                                    <p:anim calcmode="lin" valueType="num">
                                      <p:cBhvr>
                                        <p:cTn id="15" dur="500" fill="hold"/>
                                        <p:tgtEl>
                                          <p:spTgt spid="4"/>
                                        </p:tgtEl>
                                        <p:attrNameLst>
                                          <p:attrName>ppt_h</p:attrName>
                                        </p:attrNameLst>
                                      </p:cBhvr>
                                      <p:tavLst>
                                        <p:tav tm="0">
                                          <p:val>
                                            <p:fltVal val="0"/>
                                          </p:val>
                                        </p:tav>
                                        <p:tav tm="100000">
                                          <p:val>
                                            <p:strVal val="#ppt_h"/>
                                          </p:val>
                                        </p:tav>
                                      </p:tavLst>
                                    </p:anim>
                                    <p:animEffect transition="in" filter="fade">
                                      <p:cBhvr>
                                        <p:cTn id="16" dur="500"/>
                                        <p:tgtEl>
                                          <p:spTgt spid="4"/>
                                        </p:tgtEl>
                                      </p:cBhvr>
                                    </p:animEffect>
                                  </p:childTnLst>
                                </p:cTn>
                              </p:par>
                            </p:childTnLst>
                          </p:cTn>
                        </p:par>
                      </p:childTnLst>
                    </p:cTn>
                  </p:par>
                  <p:par>
                    <p:cTn id="17" fill="hold">
                      <p:stCondLst>
                        <p:cond delay="indefinite"/>
                      </p:stCondLst>
                      <p:childTnLst>
                        <p:par>
                          <p:cTn id="18" fill="hold">
                            <p:stCondLst>
                              <p:cond delay="0"/>
                            </p:stCondLst>
                            <p:childTnLst>
                              <p:par>
                                <p:cTn id="19" presetID="53" presetClass="entr" presetSubtype="16" fill="hold" grpId="0" nodeType="clickEffect">
                                  <p:stCondLst>
                                    <p:cond delay="0"/>
                                  </p:stCondLst>
                                  <p:childTnLst>
                                    <p:set>
                                      <p:cBhvr>
                                        <p:cTn id="20" dur="1" fill="hold">
                                          <p:stCondLst>
                                            <p:cond delay="0"/>
                                          </p:stCondLst>
                                        </p:cTn>
                                        <p:tgtEl>
                                          <p:spTgt spid="5"/>
                                        </p:tgtEl>
                                        <p:attrNameLst>
                                          <p:attrName>style.visibility</p:attrName>
                                        </p:attrNameLst>
                                      </p:cBhvr>
                                      <p:to>
                                        <p:strVal val="visible"/>
                                      </p:to>
                                    </p:set>
                                    <p:anim calcmode="lin" valueType="num">
                                      <p:cBhvr>
                                        <p:cTn id="21" dur="500" fill="hold"/>
                                        <p:tgtEl>
                                          <p:spTgt spid="5"/>
                                        </p:tgtEl>
                                        <p:attrNameLst>
                                          <p:attrName>ppt_w</p:attrName>
                                        </p:attrNameLst>
                                      </p:cBhvr>
                                      <p:tavLst>
                                        <p:tav tm="0">
                                          <p:val>
                                            <p:fltVal val="0"/>
                                          </p:val>
                                        </p:tav>
                                        <p:tav tm="100000">
                                          <p:val>
                                            <p:strVal val="#ppt_w"/>
                                          </p:val>
                                        </p:tav>
                                      </p:tavLst>
                                    </p:anim>
                                    <p:anim calcmode="lin" valueType="num">
                                      <p:cBhvr>
                                        <p:cTn id="22" dur="500" fill="hold"/>
                                        <p:tgtEl>
                                          <p:spTgt spid="5"/>
                                        </p:tgtEl>
                                        <p:attrNameLst>
                                          <p:attrName>ppt_h</p:attrName>
                                        </p:attrNameLst>
                                      </p:cBhvr>
                                      <p:tavLst>
                                        <p:tav tm="0">
                                          <p:val>
                                            <p:fltVal val="0"/>
                                          </p:val>
                                        </p:tav>
                                        <p:tav tm="100000">
                                          <p:val>
                                            <p:strVal val="#ppt_h"/>
                                          </p:val>
                                        </p:tav>
                                      </p:tavLst>
                                    </p:anim>
                                    <p:animEffect transition="in" filter="fade">
                                      <p:cBhvr>
                                        <p:cTn id="23" dur="500"/>
                                        <p:tgtEl>
                                          <p:spTgt spid="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6" grpId="0"/>
      <p:bldP spid="4" grpId="0"/>
      <p:bldP spid="5" grpId="0"/>
    </p:bld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 name="TextBox 15">
            <a:extLst>
              <a:ext uri="{FF2B5EF4-FFF2-40B4-BE49-F238E27FC236}">
                <a16:creationId xmlns:a16="http://schemas.microsoft.com/office/drawing/2014/main" id="{97DAE4A4-03DD-F840-C557-7C65AD501A69}"/>
              </a:ext>
            </a:extLst>
          </p:cNvPr>
          <p:cNvSpPr txBox="1"/>
          <p:nvPr/>
        </p:nvSpPr>
        <p:spPr>
          <a:xfrm>
            <a:off x="822471" y="350283"/>
            <a:ext cx="10547058" cy="1569660"/>
          </a:xfrm>
          <a:prstGeom prst="rect">
            <a:avLst/>
          </a:prstGeom>
          <a:noFill/>
        </p:spPr>
        <p:txBody>
          <a:bodyPr wrap="square">
            <a:spAutoFit/>
          </a:bodyPr>
          <a:lstStyle/>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n-US" sz="3200" b="1" i="0" u="none" strike="noStrike" kern="1200" cap="none" spc="0" normalizeH="0" baseline="0" noProof="0" dirty="0">
                <a:ln>
                  <a:noFill/>
                </a:ln>
                <a:solidFill>
                  <a:srgbClr val="333333"/>
                </a:solidFill>
                <a:effectLst/>
                <a:uLnTx/>
                <a:uFillTx/>
                <a:latin typeface="Times New Roman" panose="02020603050405020304" pitchFamily="18" charset="0"/>
                <a:ea typeface="+mn-ea"/>
                <a:cs typeface="Times New Roman" panose="02020603050405020304" pitchFamily="18" charset="0"/>
              </a:rPr>
              <a:t>	</a:t>
            </a:r>
            <a:r>
              <a:rPr kumimoji="0" lang="en-US" sz="3200" b="1" i="0" u="none" strike="noStrike" kern="1200" cap="none" spc="0" normalizeH="0" baseline="0" noProof="0" dirty="0" err="1">
                <a:ln>
                  <a:noFill/>
                </a:ln>
                <a:solidFill>
                  <a:srgbClr val="333333"/>
                </a:solidFill>
                <a:effectLst/>
                <a:uLnTx/>
                <a:uFillTx/>
                <a:latin typeface="Times New Roman" panose="02020603050405020304" pitchFamily="18" charset="0"/>
                <a:ea typeface="+mn-ea"/>
                <a:cs typeface="Times New Roman" panose="02020603050405020304" pitchFamily="18" charset="0"/>
              </a:rPr>
              <a:t>Bài</a:t>
            </a:r>
            <a:r>
              <a:rPr kumimoji="0" lang="en-US" sz="3200" b="1" i="0" u="none" strike="noStrike" kern="1200" cap="none" spc="0" normalizeH="0" baseline="0" noProof="0" dirty="0">
                <a:ln>
                  <a:noFill/>
                </a:ln>
                <a:solidFill>
                  <a:srgbClr val="333333"/>
                </a:solidFill>
                <a:effectLst/>
                <a:uLnTx/>
                <a:uFillTx/>
                <a:latin typeface="Times New Roman" panose="02020603050405020304" pitchFamily="18" charset="0"/>
                <a:ea typeface="+mn-ea"/>
                <a:cs typeface="Times New Roman" panose="02020603050405020304" pitchFamily="18" charset="0"/>
              </a:rPr>
              <a:t> </a:t>
            </a:r>
            <a:r>
              <a:rPr kumimoji="0" lang="vi-VN" sz="3200" b="1" i="0" u="none" strike="noStrike" kern="1200" cap="none" spc="0" normalizeH="0" baseline="0" noProof="0" dirty="0">
                <a:ln>
                  <a:noFill/>
                </a:ln>
                <a:solidFill>
                  <a:srgbClr val="333333"/>
                </a:solidFill>
                <a:effectLst/>
                <a:uLnTx/>
                <a:uFillTx/>
                <a:latin typeface="Times New Roman" panose="02020603050405020304" pitchFamily="18" charset="0"/>
                <a:ea typeface="+mn-ea"/>
                <a:cs typeface="Times New Roman" panose="02020603050405020304" pitchFamily="18" charset="0"/>
              </a:rPr>
              <a:t>1: Tìm phó từ trong những trường hợp sau, cho biết các phó từ ấy bổ sung ý nghĩa cho danh từ, động từ, tính từ nào?</a:t>
            </a:r>
          </a:p>
        </p:txBody>
      </p:sp>
      <p:sp>
        <p:nvSpPr>
          <p:cNvPr id="4" name="TextBox 3">
            <a:extLst>
              <a:ext uri="{FF2B5EF4-FFF2-40B4-BE49-F238E27FC236}">
                <a16:creationId xmlns:a16="http://schemas.microsoft.com/office/drawing/2014/main" id="{9EC87140-B9AE-C2CD-7918-41D6A6B4C866}"/>
              </a:ext>
            </a:extLst>
          </p:cNvPr>
          <p:cNvSpPr txBox="1"/>
          <p:nvPr/>
        </p:nvSpPr>
        <p:spPr>
          <a:xfrm>
            <a:off x="889583" y="1785149"/>
            <a:ext cx="10547058" cy="1569660"/>
          </a:xfrm>
          <a:prstGeom prst="rect">
            <a:avLst/>
          </a:prstGeom>
          <a:noFill/>
        </p:spPr>
        <p:txBody>
          <a:bodyPr wrap="square">
            <a:spAutoFit/>
          </a:bodyPr>
          <a:lstStyle/>
          <a:p>
            <a:pPr lvl="0" algn="just">
              <a:defRPr/>
            </a:pPr>
            <a:r>
              <a:rPr lang="vi-VN" sz="3200" b="1" i="1" dirty="0">
                <a:solidFill>
                  <a:srgbClr val="333333"/>
                </a:solidFill>
                <a:latin typeface="Times New Roman" panose="02020603050405020304" pitchFamily="18" charset="0"/>
                <a:cs typeface="Times New Roman" panose="02020603050405020304" pitchFamily="18" charset="0"/>
              </a:rPr>
              <a:t>b. Mầm đã thì thầm</a:t>
            </a:r>
          </a:p>
          <a:p>
            <a:pPr lvl="0" algn="just">
              <a:defRPr/>
            </a:pPr>
            <a:r>
              <a:rPr lang="vi-VN" sz="3200" b="1" i="1" dirty="0">
                <a:solidFill>
                  <a:srgbClr val="333333"/>
                </a:solidFill>
                <a:latin typeface="Times New Roman" panose="02020603050405020304" pitchFamily="18" charset="0"/>
                <a:cs typeface="Times New Roman" panose="02020603050405020304" pitchFamily="18" charset="0"/>
              </a:rPr>
              <a:t>    Ghé tai nghe rõ.</a:t>
            </a:r>
          </a:p>
          <a:p>
            <a:pPr lvl="0" algn="just">
              <a:defRPr/>
            </a:pPr>
            <a:r>
              <a:rPr lang="vi-VN" sz="3200" b="1" i="1" dirty="0">
                <a:solidFill>
                  <a:srgbClr val="333333"/>
                </a:solidFill>
                <a:latin typeface="Times New Roman" panose="02020603050405020304" pitchFamily="18" charset="0"/>
                <a:cs typeface="Times New Roman" panose="02020603050405020304" pitchFamily="18" charset="0"/>
              </a:rPr>
              <a:t>                              (Trần Hữu Thung, Lời của cây)</a:t>
            </a:r>
          </a:p>
        </p:txBody>
      </p:sp>
      <p:sp>
        <p:nvSpPr>
          <p:cNvPr id="5" name="TextBox 4">
            <a:extLst>
              <a:ext uri="{FF2B5EF4-FFF2-40B4-BE49-F238E27FC236}">
                <a16:creationId xmlns:a16="http://schemas.microsoft.com/office/drawing/2014/main" id="{FB6FD275-C987-F565-4B06-CFC20AF94E41}"/>
              </a:ext>
            </a:extLst>
          </p:cNvPr>
          <p:cNvSpPr txBox="1"/>
          <p:nvPr/>
        </p:nvSpPr>
        <p:spPr>
          <a:xfrm>
            <a:off x="822471" y="3705092"/>
            <a:ext cx="9084927" cy="1200329"/>
          </a:xfrm>
          <a:prstGeom prst="rect">
            <a:avLst/>
          </a:prstGeom>
          <a:noFill/>
        </p:spPr>
        <p:txBody>
          <a:bodyPr wrap="square">
            <a:spAutoFit/>
          </a:bodyPr>
          <a:lstStyle/>
          <a:p>
            <a:pPr lvl="0" algn="just"/>
            <a:r>
              <a:rPr lang="en-US" sz="3600" b="1" i="1" dirty="0">
                <a:solidFill>
                  <a:srgbClr val="FF0000"/>
                </a:solidFill>
                <a:latin typeface="Times New Roman" panose="02020603050405020304" pitchFamily="18" charset="0"/>
                <a:cs typeface="Times New Roman" panose="02020603050405020304" pitchFamily="18" charset="0"/>
              </a:rPr>
              <a:t>-&gt; </a:t>
            </a:r>
            <a:r>
              <a:rPr lang="vi-VN" sz="3600" b="1" i="1" dirty="0">
                <a:solidFill>
                  <a:srgbClr val="FF0000"/>
                </a:solidFill>
                <a:latin typeface="Times New Roman" panose="02020603050405020304" pitchFamily="18" charset="0"/>
                <a:cs typeface="Times New Roman" panose="02020603050405020304" pitchFamily="18" charset="0"/>
              </a:rPr>
              <a:t>Phó từ "đã" bổ sung ý nghĩa thời gian cho động từ thì "thầm".</a:t>
            </a:r>
            <a:endParaRPr kumimoji="0" lang="vi-VN" sz="3600" b="1" i="0" u="none" strike="noStrike" kern="1200" cap="none" spc="0" normalizeH="0" baseline="0" noProof="0" dirty="0">
              <a:ln>
                <a:noFill/>
              </a:ln>
              <a:solidFill>
                <a:srgbClr val="FF0000"/>
              </a:solidFill>
              <a:effectLst/>
              <a:uLnTx/>
              <a:uFillTx/>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3159456048"/>
      </p:ext>
    </p:extLst>
  </p:cSld>
  <p:clrMapOvr>
    <a:masterClrMapping/>
  </p:clrMapOvr>
  <p:transition spd="slow">
    <p:comb/>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grpId="0" nodeType="clickEffect">
                                  <p:stCondLst>
                                    <p:cond delay="0"/>
                                  </p:stCondLst>
                                  <p:childTnLst>
                                    <p:set>
                                      <p:cBhvr>
                                        <p:cTn id="6" dur="1" fill="hold">
                                          <p:stCondLst>
                                            <p:cond delay="0"/>
                                          </p:stCondLst>
                                        </p:cTn>
                                        <p:tgtEl>
                                          <p:spTgt spid="16"/>
                                        </p:tgtEl>
                                        <p:attrNameLst>
                                          <p:attrName>style.visibility</p:attrName>
                                        </p:attrNameLst>
                                      </p:cBhvr>
                                      <p:to>
                                        <p:strVal val="visible"/>
                                      </p:to>
                                    </p:set>
                                    <p:anim calcmode="lin" valueType="num">
                                      <p:cBhvr>
                                        <p:cTn id="7" dur="500" fill="hold"/>
                                        <p:tgtEl>
                                          <p:spTgt spid="16"/>
                                        </p:tgtEl>
                                        <p:attrNameLst>
                                          <p:attrName>ppt_w</p:attrName>
                                        </p:attrNameLst>
                                      </p:cBhvr>
                                      <p:tavLst>
                                        <p:tav tm="0">
                                          <p:val>
                                            <p:fltVal val="0"/>
                                          </p:val>
                                        </p:tav>
                                        <p:tav tm="100000">
                                          <p:val>
                                            <p:strVal val="#ppt_w"/>
                                          </p:val>
                                        </p:tav>
                                      </p:tavLst>
                                    </p:anim>
                                    <p:anim calcmode="lin" valueType="num">
                                      <p:cBhvr>
                                        <p:cTn id="8" dur="500" fill="hold"/>
                                        <p:tgtEl>
                                          <p:spTgt spid="16"/>
                                        </p:tgtEl>
                                        <p:attrNameLst>
                                          <p:attrName>ppt_h</p:attrName>
                                        </p:attrNameLst>
                                      </p:cBhvr>
                                      <p:tavLst>
                                        <p:tav tm="0">
                                          <p:val>
                                            <p:fltVal val="0"/>
                                          </p:val>
                                        </p:tav>
                                        <p:tav tm="100000">
                                          <p:val>
                                            <p:strVal val="#ppt_h"/>
                                          </p:val>
                                        </p:tav>
                                      </p:tavLst>
                                    </p:anim>
                                    <p:animEffect transition="in" filter="fade">
                                      <p:cBhvr>
                                        <p:cTn id="9" dur="500"/>
                                        <p:tgtEl>
                                          <p:spTgt spid="16"/>
                                        </p:tgtEl>
                                      </p:cBhvr>
                                    </p:animEffect>
                                  </p:childTnLst>
                                </p:cTn>
                              </p:par>
                            </p:childTnLst>
                          </p:cTn>
                        </p:par>
                      </p:childTnLst>
                    </p:cTn>
                  </p:par>
                  <p:par>
                    <p:cTn id="10" fill="hold">
                      <p:stCondLst>
                        <p:cond delay="indefinite"/>
                      </p:stCondLst>
                      <p:childTnLst>
                        <p:par>
                          <p:cTn id="11" fill="hold">
                            <p:stCondLst>
                              <p:cond delay="0"/>
                            </p:stCondLst>
                            <p:childTnLst>
                              <p:par>
                                <p:cTn id="12" presetID="53" presetClass="entr" presetSubtype="16" fill="hold" grpId="0" nodeType="clickEffect">
                                  <p:stCondLst>
                                    <p:cond delay="0"/>
                                  </p:stCondLst>
                                  <p:childTnLst>
                                    <p:set>
                                      <p:cBhvr>
                                        <p:cTn id="13" dur="1" fill="hold">
                                          <p:stCondLst>
                                            <p:cond delay="0"/>
                                          </p:stCondLst>
                                        </p:cTn>
                                        <p:tgtEl>
                                          <p:spTgt spid="4"/>
                                        </p:tgtEl>
                                        <p:attrNameLst>
                                          <p:attrName>style.visibility</p:attrName>
                                        </p:attrNameLst>
                                      </p:cBhvr>
                                      <p:to>
                                        <p:strVal val="visible"/>
                                      </p:to>
                                    </p:set>
                                    <p:anim calcmode="lin" valueType="num">
                                      <p:cBhvr>
                                        <p:cTn id="14" dur="500" fill="hold"/>
                                        <p:tgtEl>
                                          <p:spTgt spid="4"/>
                                        </p:tgtEl>
                                        <p:attrNameLst>
                                          <p:attrName>ppt_w</p:attrName>
                                        </p:attrNameLst>
                                      </p:cBhvr>
                                      <p:tavLst>
                                        <p:tav tm="0">
                                          <p:val>
                                            <p:fltVal val="0"/>
                                          </p:val>
                                        </p:tav>
                                        <p:tav tm="100000">
                                          <p:val>
                                            <p:strVal val="#ppt_w"/>
                                          </p:val>
                                        </p:tav>
                                      </p:tavLst>
                                    </p:anim>
                                    <p:anim calcmode="lin" valueType="num">
                                      <p:cBhvr>
                                        <p:cTn id="15" dur="500" fill="hold"/>
                                        <p:tgtEl>
                                          <p:spTgt spid="4"/>
                                        </p:tgtEl>
                                        <p:attrNameLst>
                                          <p:attrName>ppt_h</p:attrName>
                                        </p:attrNameLst>
                                      </p:cBhvr>
                                      <p:tavLst>
                                        <p:tav tm="0">
                                          <p:val>
                                            <p:fltVal val="0"/>
                                          </p:val>
                                        </p:tav>
                                        <p:tav tm="100000">
                                          <p:val>
                                            <p:strVal val="#ppt_h"/>
                                          </p:val>
                                        </p:tav>
                                      </p:tavLst>
                                    </p:anim>
                                    <p:animEffect transition="in" filter="fade">
                                      <p:cBhvr>
                                        <p:cTn id="16" dur="500"/>
                                        <p:tgtEl>
                                          <p:spTgt spid="4"/>
                                        </p:tgtEl>
                                      </p:cBhvr>
                                    </p:animEffect>
                                  </p:childTnLst>
                                </p:cTn>
                              </p:par>
                            </p:childTnLst>
                          </p:cTn>
                        </p:par>
                      </p:childTnLst>
                    </p:cTn>
                  </p:par>
                  <p:par>
                    <p:cTn id="17" fill="hold">
                      <p:stCondLst>
                        <p:cond delay="indefinite"/>
                      </p:stCondLst>
                      <p:childTnLst>
                        <p:par>
                          <p:cTn id="18" fill="hold">
                            <p:stCondLst>
                              <p:cond delay="0"/>
                            </p:stCondLst>
                            <p:childTnLst>
                              <p:par>
                                <p:cTn id="19" presetID="53" presetClass="entr" presetSubtype="16" fill="hold" grpId="0" nodeType="clickEffect">
                                  <p:stCondLst>
                                    <p:cond delay="0"/>
                                  </p:stCondLst>
                                  <p:childTnLst>
                                    <p:set>
                                      <p:cBhvr>
                                        <p:cTn id="20" dur="1" fill="hold">
                                          <p:stCondLst>
                                            <p:cond delay="0"/>
                                          </p:stCondLst>
                                        </p:cTn>
                                        <p:tgtEl>
                                          <p:spTgt spid="5"/>
                                        </p:tgtEl>
                                        <p:attrNameLst>
                                          <p:attrName>style.visibility</p:attrName>
                                        </p:attrNameLst>
                                      </p:cBhvr>
                                      <p:to>
                                        <p:strVal val="visible"/>
                                      </p:to>
                                    </p:set>
                                    <p:anim calcmode="lin" valueType="num">
                                      <p:cBhvr>
                                        <p:cTn id="21" dur="500" fill="hold"/>
                                        <p:tgtEl>
                                          <p:spTgt spid="5"/>
                                        </p:tgtEl>
                                        <p:attrNameLst>
                                          <p:attrName>ppt_w</p:attrName>
                                        </p:attrNameLst>
                                      </p:cBhvr>
                                      <p:tavLst>
                                        <p:tav tm="0">
                                          <p:val>
                                            <p:fltVal val="0"/>
                                          </p:val>
                                        </p:tav>
                                        <p:tav tm="100000">
                                          <p:val>
                                            <p:strVal val="#ppt_w"/>
                                          </p:val>
                                        </p:tav>
                                      </p:tavLst>
                                    </p:anim>
                                    <p:anim calcmode="lin" valueType="num">
                                      <p:cBhvr>
                                        <p:cTn id="22" dur="500" fill="hold"/>
                                        <p:tgtEl>
                                          <p:spTgt spid="5"/>
                                        </p:tgtEl>
                                        <p:attrNameLst>
                                          <p:attrName>ppt_h</p:attrName>
                                        </p:attrNameLst>
                                      </p:cBhvr>
                                      <p:tavLst>
                                        <p:tav tm="0">
                                          <p:val>
                                            <p:fltVal val="0"/>
                                          </p:val>
                                        </p:tav>
                                        <p:tav tm="100000">
                                          <p:val>
                                            <p:strVal val="#ppt_h"/>
                                          </p:val>
                                        </p:tav>
                                      </p:tavLst>
                                    </p:anim>
                                    <p:animEffect transition="in" filter="fade">
                                      <p:cBhvr>
                                        <p:cTn id="23" dur="500"/>
                                        <p:tgtEl>
                                          <p:spTgt spid="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6" grpId="0"/>
      <p:bldP spid="4" grpId="0"/>
      <p:bldP spid="5" grpId="0"/>
    </p:bld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 name="TextBox 15">
            <a:extLst>
              <a:ext uri="{FF2B5EF4-FFF2-40B4-BE49-F238E27FC236}">
                <a16:creationId xmlns:a16="http://schemas.microsoft.com/office/drawing/2014/main" id="{97DAE4A4-03DD-F840-C557-7C65AD501A69}"/>
              </a:ext>
            </a:extLst>
          </p:cNvPr>
          <p:cNvSpPr txBox="1"/>
          <p:nvPr/>
        </p:nvSpPr>
        <p:spPr>
          <a:xfrm>
            <a:off x="822471" y="350283"/>
            <a:ext cx="10547058" cy="1569660"/>
          </a:xfrm>
          <a:prstGeom prst="rect">
            <a:avLst/>
          </a:prstGeom>
          <a:noFill/>
        </p:spPr>
        <p:txBody>
          <a:bodyPr wrap="square">
            <a:spAutoFit/>
          </a:bodyPr>
          <a:lstStyle/>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n-US" sz="3200" b="1" i="0" u="none" strike="noStrike" kern="1200" cap="none" spc="0" normalizeH="0" baseline="0" noProof="0" dirty="0">
                <a:ln>
                  <a:noFill/>
                </a:ln>
                <a:solidFill>
                  <a:srgbClr val="333333"/>
                </a:solidFill>
                <a:effectLst/>
                <a:uLnTx/>
                <a:uFillTx/>
                <a:latin typeface="Times New Roman" panose="02020603050405020304" pitchFamily="18" charset="0"/>
                <a:ea typeface="+mn-ea"/>
                <a:cs typeface="Times New Roman" panose="02020603050405020304" pitchFamily="18" charset="0"/>
              </a:rPr>
              <a:t>	</a:t>
            </a:r>
            <a:r>
              <a:rPr kumimoji="0" lang="en-US" sz="3200" b="1" i="0" u="none" strike="noStrike" kern="1200" cap="none" spc="0" normalizeH="0" baseline="0" noProof="0" dirty="0" err="1">
                <a:ln>
                  <a:noFill/>
                </a:ln>
                <a:solidFill>
                  <a:srgbClr val="333333"/>
                </a:solidFill>
                <a:effectLst/>
                <a:uLnTx/>
                <a:uFillTx/>
                <a:latin typeface="Times New Roman" panose="02020603050405020304" pitchFamily="18" charset="0"/>
                <a:ea typeface="+mn-ea"/>
                <a:cs typeface="Times New Roman" panose="02020603050405020304" pitchFamily="18" charset="0"/>
              </a:rPr>
              <a:t>Bài</a:t>
            </a:r>
            <a:r>
              <a:rPr kumimoji="0" lang="en-US" sz="3200" b="1" i="0" u="none" strike="noStrike" kern="1200" cap="none" spc="0" normalizeH="0" baseline="0" noProof="0" dirty="0">
                <a:ln>
                  <a:noFill/>
                </a:ln>
                <a:solidFill>
                  <a:srgbClr val="333333"/>
                </a:solidFill>
                <a:effectLst/>
                <a:uLnTx/>
                <a:uFillTx/>
                <a:latin typeface="Times New Roman" panose="02020603050405020304" pitchFamily="18" charset="0"/>
                <a:ea typeface="+mn-ea"/>
                <a:cs typeface="Times New Roman" panose="02020603050405020304" pitchFamily="18" charset="0"/>
              </a:rPr>
              <a:t> </a:t>
            </a:r>
            <a:r>
              <a:rPr kumimoji="0" lang="vi-VN" sz="3200" b="1" i="0" u="none" strike="noStrike" kern="1200" cap="none" spc="0" normalizeH="0" baseline="0" noProof="0" dirty="0">
                <a:ln>
                  <a:noFill/>
                </a:ln>
                <a:solidFill>
                  <a:srgbClr val="333333"/>
                </a:solidFill>
                <a:effectLst/>
                <a:uLnTx/>
                <a:uFillTx/>
                <a:latin typeface="Times New Roman" panose="02020603050405020304" pitchFamily="18" charset="0"/>
                <a:ea typeface="+mn-ea"/>
                <a:cs typeface="Times New Roman" panose="02020603050405020304" pitchFamily="18" charset="0"/>
              </a:rPr>
              <a:t>1: Tìm phó từ trong những trường hợp sau, cho biết các phó từ ấy bổ sung ý nghĩa cho danh từ, động từ, tính từ nào?</a:t>
            </a:r>
          </a:p>
        </p:txBody>
      </p:sp>
      <p:sp>
        <p:nvSpPr>
          <p:cNvPr id="4" name="TextBox 3">
            <a:extLst>
              <a:ext uri="{FF2B5EF4-FFF2-40B4-BE49-F238E27FC236}">
                <a16:creationId xmlns:a16="http://schemas.microsoft.com/office/drawing/2014/main" id="{9EC87140-B9AE-C2CD-7918-41D6A6B4C866}"/>
              </a:ext>
            </a:extLst>
          </p:cNvPr>
          <p:cNvSpPr txBox="1"/>
          <p:nvPr/>
        </p:nvSpPr>
        <p:spPr>
          <a:xfrm>
            <a:off x="881194" y="1919943"/>
            <a:ext cx="10547058" cy="2554545"/>
          </a:xfrm>
          <a:prstGeom prst="rect">
            <a:avLst/>
          </a:prstGeom>
          <a:noFill/>
        </p:spPr>
        <p:txBody>
          <a:bodyPr wrap="square">
            <a:spAutoFit/>
          </a:bodyPr>
          <a:lstStyle/>
          <a:p>
            <a:pPr lvl="0" algn="just">
              <a:defRPr/>
            </a:pPr>
            <a:r>
              <a:rPr lang="vi-VN" sz="3200" b="1" i="1" dirty="0">
                <a:solidFill>
                  <a:srgbClr val="333333"/>
                </a:solidFill>
                <a:latin typeface="Times New Roman" panose="02020603050405020304" pitchFamily="18" charset="0"/>
                <a:cs typeface="Times New Roman" panose="02020603050405020304" pitchFamily="18" charset="0"/>
              </a:rPr>
              <a:t>c. Vẫn còn bao nhiêu nắng</a:t>
            </a:r>
          </a:p>
          <a:p>
            <a:pPr lvl="0" algn="just">
              <a:defRPr/>
            </a:pPr>
            <a:r>
              <a:rPr lang="vi-VN" sz="3200" b="1" i="1" dirty="0">
                <a:solidFill>
                  <a:srgbClr val="333333"/>
                </a:solidFill>
                <a:latin typeface="Times New Roman" panose="02020603050405020304" pitchFamily="18" charset="0"/>
                <a:cs typeface="Times New Roman" panose="02020603050405020304" pitchFamily="18" charset="0"/>
              </a:rPr>
              <a:t>    Đã vơi dần cơn mưa</a:t>
            </a:r>
          </a:p>
          <a:p>
            <a:pPr lvl="0" algn="just">
              <a:defRPr/>
            </a:pPr>
            <a:r>
              <a:rPr lang="vi-VN" sz="3200" b="1" i="1" dirty="0">
                <a:solidFill>
                  <a:srgbClr val="333333"/>
                </a:solidFill>
                <a:latin typeface="Times New Roman" panose="02020603050405020304" pitchFamily="18" charset="0"/>
                <a:cs typeface="Times New Roman" panose="02020603050405020304" pitchFamily="18" charset="0"/>
              </a:rPr>
              <a:t>    Sấm cũng bớt bất ngờ</a:t>
            </a:r>
          </a:p>
          <a:p>
            <a:pPr lvl="0" algn="just">
              <a:defRPr/>
            </a:pPr>
            <a:r>
              <a:rPr lang="vi-VN" sz="3200" b="1" i="1" dirty="0">
                <a:solidFill>
                  <a:srgbClr val="333333"/>
                </a:solidFill>
                <a:latin typeface="Times New Roman" panose="02020603050405020304" pitchFamily="18" charset="0"/>
                <a:cs typeface="Times New Roman" panose="02020603050405020304" pitchFamily="18" charset="0"/>
              </a:rPr>
              <a:t>    Trên hàng cây đứng tuổi.</a:t>
            </a:r>
          </a:p>
          <a:p>
            <a:pPr lvl="0" algn="just">
              <a:defRPr/>
            </a:pPr>
            <a:r>
              <a:rPr lang="vi-VN" sz="3200" b="1" i="1" dirty="0">
                <a:solidFill>
                  <a:srgbClr val="333333"/>
                </a:solidFill>
                <a:latin typeface="Times New Roman" panose="02020603050405020304" pitchFamily="18" charset="0"/>
                <a:cs typeface="Times New Roman" panose="02020603050405020304" pitchFamily="18" charset="0"/>
              </a:rPr>
              <a:t>                              (Hữu Thỉnh, Sang Thu)</a:t>
            </a:r>
          </a:p>
        </p:txBody>
      </p:sp>
      <p:sp>
        <p:nvSpPr>
          <p:cNvPr id="5" name="TextBox 4">
            <a:extLst>
              <a:ext uri="{FF2B5EF4-FFF2-40B4-BE49-F238E27FC236}">
                <a16:creationId xmlns:a16="http://schemas.microsoft.com/office/drawing/2014/main" id="{FB6FD275-C987-F565-4B06-CFC20AF94E41}"/>
              </a:ext>
            </a:extLst>
          </p:cNvPr>
          <p:cNvSpPr txBox="1"/>
          <p:nvPr/>
        </p:nvSpPr>
        <p:spPr>
          <a:xfrm>
            <a:off x="939917" y="4585936"/>
            <a:ext cx="11131841" cy="1754326"/>
          </a:xfrm>
          <a:prstGeom prst="rect">
            <a:avLst/>
          </a:prstGeom>
          <a:noFill/>
        </p:spPr>
        <p:txBody>
          <a:bodyPr wrap="square">
            <a:spAutoFit/>
          </a:bodyPr>
          <a:lstStyle/>
          <a:p>
            <a:pPr lvl="0" algn="just"/>
            <a:r>
              <a:rPr lang="en-US" sz="3600" b="1" i="1" dirty="0">
                <a:solidFill>
                  <a:srgbClr val="FF0000"/>
                </a:solidFill>
                <a:latin typeface="Times New Roman" panose="02020603050405020304" pitchFamily="18" charset="0"/>
                <a:cs typeface="Times New Roman" panose="02020603050405020304" pitchFamily="18" charset="0"/>
              </a:rPr>
              <a:t>-&gt; </a:t>
            </a:r>
            <a:r>
              <a:rPr lang="vi-VN" sz="3600" b="1" i="1" dirty="0">
                <a:solidFill>
                  <a:srgbClr val="FF0000"/>
                </a:solidFill>
                <a:latin typeface="Times New Roman" panose="02020603050405020304" pitchFamily="18" charset="0"/>
                <a:cs typeface="Times New Roman" panose="02020603050405020304" pitchFamily="18" charset="0"/>
              </a:rPr>
              <a:t>Phó từ "vẫn" bổ sung ý nghĩa tiếp tục, tiếp diễn, không có gì thay đổi vào thời điểm được nói đến của trạng thái cho động từ "còn".</a:t>
            </a:r>
            <a:endParaRPr kumimoji="0" lang="vi-VN" sz="3600" b="1" i="0" u="none" strike="noStrike" kern="1200" cap="none" spc="0" normalizeH="0" baseline="0" noProof="0" dirty="0">
              <a:ln>
                <a:noFill/>
              </a:ln>
              <a:solidFill>
                <a:srgbClr val="FF0000"/>
              </a:solidFill>
              <a:effectLst/>
              <a:uLnTx/>
              <a:uFillTx/>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1710024564"/>
      </p:ext>
    </p:extLst>
  </p:cSld>
  <p:clrMapOvr>
    <a:masterClrMapping/>
  </p:clrMapOvr>
  <p:transition spd="slow">
    <p:comb/>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grpId="0" nodeType="clickEffect">
                                  <p:stCondLst>
                                    <p:cond delay="0"/>
                                  </p:stCondLst>
                                  <p:childTnLst>
                                    <p:set>
                                      <p:cBhvr>
                                        <p:cTn id="6" dur="1" fill="hold">
                                          <p:stCondLst>
                                            <p:cond delay="0"/>
                                          </p:stCondLst>
                                        </p:cTn>
                                        <p:tgtEl>
                                          <p:spTgt spid="16"/>
                                        </p:tgtEl>
                                        <p:attrNameLst>
                                          <p:attrName>style.visibility</p:attrName>
                                        </p:attrNameLst>
                                      </p:cBhvr>
                                      <p:to>
                                        <p:strVal val="visible"/>
                                      </p:to>
                                    </p:set>
                                    <p:anim calcmode="lin" valueType="num">
                                      <p:cBhvr>
                                        <p:cTn id="7" dur="500" fill="hold"/>
                                        <p:tgtEl>
                                          <p:spTgt spid="16"/>
                                        </p:tgtEl>
                                        <p:attrNameLst>
                                          <p:attrName>ppt_w</p:attrName>
                                        </p:attrNameLst>
                                      </p:cBhvr>
                                      <p:tavLst>
                                        <p:tav tm="0">
                                          <p:val>
                                            <p:fltVal val="0"/>
                                          </p:val>
                                        </p:tav>
                                        <p:tav tm="100000">
                                          <p:val>
                                            <p:strVal val="#ppt_w"/>
                                          </p:val>
                                        </p:tav>
                                      </p:tavLst>
                                    </p:anim>
                                    <p:anim calcmode="lin" valueType="num">
                                      <p:cBhvr>
                                        <p:cTn id="8" dur="500" fill="hold"/>
                                        <p:tgtEl>
                                          <p:spTgt spid="16"/>
                                        </p:tgtEl>
                                        <p:attrNameLst>
                                          <p:attrName>ppt_h</p:attrName>
                                        </p:attrNameLst>
                                      </p:cBhvr>
                                      <p:tavLst>
                                        <p:tav tm="0">
                                          <p:val>
                                            <p:fltVal val="0"/>
                                          </p:val>
                                        </p:tav>
                                        <p:tav tm="100000">
                                          <p:val>
                                            <p:strVal val="#ppt_h"/>
                                          </p:val>
                                        </p:tav>
                                      </p:tavLst>
                                    </p:anim>
                                    <p:animEffect transition="in" filter="fade">
                                      <p:cBhvr>
                                        <p:cTn id="9" dur="500"/>
                                        <p:tgtEl>
                                          <p:spTgt spid="16"/>
                                        </p:tgtEl>
                                      </p:cBhvr>
                                    </p:animEffect>
                                  </p:childTnLst>
                                </p:cTn>
                              </p:par>
                            </p:childTnLst>
                          </p:cTn>
                        </p:par>
                      </p:childTnLst>
                    </p:cTn>
                  </p:par>
                  <p:par>
                    <p:cTn id="10" fill="hold">
                      <p:stCondLst>
                        <p:cond delay="indefinite"/>
                      </p:stCondLst>
                      <p:childTnLst>
                        <p:par>
                          <p:cTn id="11" fill="hold">
                            <p:stCondLst>
                              <p:cond delay="0"/>
                            </p:stCondLst>
                            <p:childTnLst>
                              <p:par>
                                <p:cTn id="12" presetID="53" presetClass="entr" presetSubtype="16" fill="hold" grpId="0" nodeType="clickEffect">
                                  <p:stCondLst>
                                    <p:cond delay="0"/>
                                  </p:stCondLst>
                                  <p:childTnLst>
                                    <p:set>
                                      <p:cBhvr>
                                        <p:cTn id="13" dur="1" fill="hold">
                                          <p:stCondLst>
                                            <p:cond delay="0"/>
                                          </p:stCondLst>
                                        </p:cTn>
                                        <p:tgtEl>
                                          <p:spTgt spid="4"/>
                                        </p:tgtEl>
                                        <p:attrNameLst>
                                          <p:attrName>style.visibility</p:attrName>
                                        </p:attrNameLst>
                                      </p:cBhvr>
                                      <p:to>
                                        <p:strVal val="visible"/>
                                      </p:to>
                                    </p:set>
                                    <p:anim calcmode="lin" valueType="num">
                                      <p:cBhvr>
                                        <p:cTn id="14" dur="500" fill="hold"/>
                                        <p:tgtEl>
                                          <p:spTgt spid="4"/>
                                        </p:tgtEl>
                                        <p:attrNameLst>
                                          <p:attrName>ppt_w</p:attrName>
                                        </p:attrNameLst>
                                      </p:cBhvr>
                                      <p:tavLst>
                                        <p:tav tm="0">
                                          <p:val>
                                            <p:fltVal val="0"/>
                                          </p:val>
                                        </p:tav>
                                        <p:tav tm="100000">
                                          <p:val>
                                            <p:strVal val="#ppt_w"/>
                                          </p:val>
                                        </p:tav>
                                      </p:tavLst>
                                    </p:anim>
                                    <p:anim calcmode="lin" valueType="num">
                                      <p:cBhvr>
                                        <p:cTn id="15" dur="500" fill="hold"/>
                                        <p:tgtEl>
                                          <p:spTgt spid="4"/>
                                        </p:tgtEl>
                                        <p:attrNameLst>
                                          <p:attrName>ppt_h</p:attrName>
                                        </p:attrNameLst>
                                      </p:cBhvr>
                                      <p:tavLst>
                                        <p:tav tm="0">
                                          <p:val>
                                            <p:fltVal val="0"/>
                                          </p:val>
                                        </p:tav>
                                        <p:tav tm="100000">
                                          <p:val>
                                            <p:strVal val="#ppt_h"/>
                                          </p:val>
                                        </p:tav>
                                      </p:tavLst>
                                    </p:anim>
                                    <p:animEffect transition="in" filter="fade">
                                      <p:cBhvr>
                                        <p:cTn id="16" dur="500"/>
                                        <p:tgtEl>
                                          <p:spTgt spid="4"/>
                                        </p:tgtEl>
                                      </p:cBhvr>
                                    </p:animEffect>
                                  </p:childTnLst>
                                </p:cTn>
                              </p:par>
                            </p:childTnLst>
                          </p:cTn>
                        </p:par>
                      </p:childTnLst>
                    </p:cTn>
                  </p:par>
                  <p:par>
                    <p:cTn id="17" fill="hold">
                      <p:stCondLst>
                        <p:cond delay="indefinite"/>
                      </p:stCondLst>
                      <p:childTnLst>
                        <p:par>
                          <p:cTn id="18" fill="hold">
                            <p:stCondLst>
                              <p:cond delay="0"/>
                            </p:stCondLst>
                            <p:childTnLst>
                              <p:par>
                                <p:cTn id="19" presetID="53" presetClass="entr" presetSubtype="16" fill="hold" grpId="0" nodeType="clickEffect">
                                  <p:stCondLst>
                                    <p:cond delay="0"/>
                                  </p:stCondLst>
                                  <p:childTnLst>
                                    <p:set>
                                      <p:cBhvr>
                                        <p:cTn id="20" dur="1" fill="hold">
                                          <p:stCondLst>
                                            <p:cond delay="0"/>
                                          </p:stCondLst>
                                        </p:cTn>
                                        <p:tgtEl>
                                          <p:spTgt spid="5"/>
                                        </p:tgtEl>
                                        <p:attrNameLst>
                                          <p:attrName>style.visibility</p:attrName>
                                        </p:attrNameLst>
                                      </p:cBhvr>
                                      <p:to>
                                        <p:strVal val="visible"/>
                                      </p:to>
                                    </p:set>
                                    <p:anim calcmode="lin" valueType="num">
                                      <p:cBhvr>
                                        <p:cTn id="21" dur="500" fill="hold"/>
                                        <p:tgtEl>
                                          <p:spTgt spid="5"/>
                                        </p:tgtEl>
                                        <p:attrNameLst>
                                          <p:attrName>ppt_w</p:attrName>
                                        </p:attrNameLst>
                                      </p:cBhvr>
                                      <p:tavLst>
                                        <p:tav tm="0">
                                          <p:val>
                                            <p:fltVal val="0"/>
                                          </p:val>
                                        </p:tav>
                                        <p:tav tm="100000">
                                          <p:val>
                                            <p:strVal val="#ppt_w"/>
                                          </p:val>
                                        </p:tav>
                                      </p:tavLst>
                                    </p:anim>
                                    <p:anim calcmode="lin" valueType="num">
                                      <p:cBhvr>
                                        <p:cTn id="22" dur="500" fill="hold"/>
                                        <p:tgtEl>
                                          <p:spTgt spid="5"/>
                                        </p:tgtEl>
                                        <p:attrNameLst>
                                          <p:attrName>ppt_h</p:attrName>
                                        </p:attrNameLst>
                                      </p:cBhvr>
                                      <p:tavLst>
                                        <p:tav tm="0">
                                          <p:val>
                                            <p:fltVal val="0"/>
                                          </p:val>
                                        </p:tav>
                                        <p:tav tm="100000">
                                          <p:val>
                                            <p:strVal val="#ppt_h"/>
                                          </p:val>
                                        </p:tav>
                                      </p:tavLst>
                                    </p:anim>
                                    <p:animEffect transition="in" filter="fade">
                                      <p:cBhvr>
                                        <p:cTn id="23" dur="500"/>
                                        <p:tgtEl>
                                          <p:spTgt spid="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6" grpId="0"/>
      <p:bldP spid="4" grpId="0"/>
      <p:bldP spid="5" grpId="0"/>
    </p:bld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 name="TextBox 15">
            <a:extLst>
              <a:ext uri="{FF2B5EF4-FFF2-40B4-BE49-F238E27FC236}">
                <a16:creationId xmlns:a16="http://schemas.microsoft.com/office/drawing/2014/main" id="{97DAE4A4-03DD-F840-C557-7C65AD501A69}"/>
              </a:ext>
            </a:extLst>
          </p:cNvPr>
          <p:cNvSpPr txBox="1"/>
          <p:nvPr/>
        </p:nvSpPr>
        <p:spPr>
          <a:xfrm>
            <a:off x="822471" y="350283"/>
            <a:ext cx="10547058" cy="1569660"/>
          </a:xfrm>
          <a:prstGeom prst="rect">
            <a:avLst/>
          </a:prstGeom>
          <a:noFill/>
        </p:spPr>
        <p:txBody>
          <a:bodyPr wrap="square">
            <a:spAutoFit/>
          </a:bodyPr>
          <a:lstStyle/>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n-US" sz="3200" b="1" i="0" u="none" strike="noStrike" kern="1200" cap="none" spc="0" normalizeH="0" baseline="0" noProof="0" dirty="0">
                <a:ln>
                  <a:noFill/>
                </a:ln>
                <a:solidFill>
                  <a:srgbClr val="333333"/>
                </a:solidFill>
                <a:effectLst/>
                <a:uLnTx/>
                <a:uFillTx/>
                <a:latin typeface="Times New Roman" panose="02020603050405020304" pitchFamily="18" charset="0"/>
                <a:ea typeface="+mn-ea"/>
                <a:cs typeface="Times New Roman" panose="02020603050405020304" pitchFamily="18" charset="0"/>
              </a:rPr>
              <a:t>	</a:t>
            </a:r>
            <a:r>
              <a:rPr kumimoji="0" lang="en-US" sz="3200" b="1" i="0" u="none" strike="noStrike" kern="1200" cap="none" spc="0" normalizeH="0" baseline="0" noProof="0" dirty="0" err="1">
                <a:ln>
                  <a:noFill/>
                </a:ln>
                <a:solidFill>
                  <a:srgbClr val="333333"/>
                </a:solidFill>
                <a:effectLst/>
                <a:uLnTx/>
                <a:uFillTx/>
                <a:latin typeface="Times New Roman" panose="02020603050405020304" pitchFamily="18" charset="0"/>
                <a:ea typeface="+mn-ea"/>
                <a:cs typeface="Times New Roman" panose="02020603050405020304" pitchFamily="18" charset="0"/>
              </a:rPr>
              <a:t>Bài</a:t>
            </a:r>
            <a:r>
              <a:rPr kumimoji="0" lang="en-US" sz="3200" b="1" i="0" u="none" strike="noStrike" kern="1200" cap="none" spc="0" normalizeH="0" baseline="0" noProof="0" dirty="0">
                <a:ln>
                  <a:noFill/>
                </a:ln>
                <a:solidFill>
                  <a:srgbClr val="333333"/>
                </a:solidFill>
                <a:effectLst/>
                <a:uLnTx/>
                <a:uFillTx/>
                <a:latin typeface="Times New Roman" panose="02020603050405020304" pitchFamily="18" charset="0"/>
                <a:ea typeface="+mn-ea"/>
                <a:cs typeface="Times New Roman" panose="02020603050405020304" pitchFamily="18" charset="0"/>
              </a:rPr>
              <a:t> </a:t>
            </a:r>
            <a:r>
              <a:rPr kumimoji="0" lang="vi-VN" sz="3200" b="1" i="0" u="none" strike="noStrike" kern="1200" cap="none" spc="0" normalizeH="0" baseline="0" noProof="0" dirty="0">
                <a:ln>
                  <a:noFill/>
                </a:ln>
                <a:solidFill>
                  <a:srgbClr val="333333"/>
                </a:solidFill>
                <a:effectLst/>
                <a:uLnTx/>
                <a:uFillTx/>
                <a:latin typeface="Times New Roman" panose="02020603050405020304" pitchFamily="18" charset="0"/>
                <a:ea typeface="+mn-ea"/>
                <a:cs typeface="Times New Roman" panose="02020603050405020304" pitchFamily="18" charset="0"/>
              </a:rPr>
              <a:t>1: Tìm phó từ trong những trường hợp sau, cho biết các phó từ ấy bổ sung ý nghĩa cho danh từ, động từ, tính từ nào?</a:t>
            </a:r>
          </a:p>
        </p:txBody>
      </p:sp>
      <p:sp>
        <p:nvSpPr>
          <p:cNvPr id="4" name="TextBox 3">
            <a:extLst>
              <a:ext uri="{FF2B5EF4-FFF2-40B4-BE49-F238E27FC236}">
                <a16:creationId xmlns:a16="http://schemas.microsoft.com/office/drawing/2014/main" id="{9EC87140-B9AE-C2CD-7918-41D6A6B4C866}"/>
              </a:ext>
            </a:extLst>
          </p:cNvPr>
          <p:cNvSpPr txBox="1"/>
          <p:nvPr/>
        </p:nvSpPr>
        <p:spPr>
          <a:xfrm>
            <a:off x="881194" y="1919943"/>
            <a:ext cx="10547058" cy="2554545"/>
          </a:xfrm>
          <a:prstGeom prst="rect">
            <a:avLst/>
          </a:prstGeom>
          <a:noFill/>
        </p:spPr>
        <p:txBody>
          <a:bodyPr wrap="square">
            <a:spAutoFit/>
          </a:bodyPr>
          <a:lstStyle/>
          <a:p>
            <a:pPr lvl="0" algn="just">
              <a:defRPr/>
            </a:pPr>
            <a:r>
              <a:rPr lang="vi-VN" sz="3200" b="1" i="1" dirty="0">
                <a:solidFill>
                  <a:srgbClr val="333333"/>
                </a:solidFill>
                <a:latin typeface="Times New Roman" panose="02020603050405020304" pitchFamily="18" charset="0"/>
                <a:cs typeface="Times New Roman" panose="02020603050405020304" pitchFamily="18" charset="0"/>
              </a:rPr>
              <a:t>c. Vẫn còn bao nhiêu nắng</a:t>
            </a:r>
          </a:p>
          <a:p>
            <a:pPr lvl="0" algn="just">
              <a:defRPr/>
            </a:pPr>
            <a:r>
              <a:rPr lang="vi-VN" sz="3200" b="1" i="1" dirty="0">
                <a:solidFill>
                  <a:srgbClr val="333333"/>
                </a:solidFill>
                <a:latin typeface="Times New Roman" panose="02020603050405020304" pitchFamily="18" charset="0"/>
                <a:cs typeface="Times New Roman" panose="02020603050405020304" pitchFamily="18" charset="0"/>
              </a:rPr>
              <a:t>    Đã vơi dần cơn mưa</a:t>
            </a:r>
          </a:p>
          <a:p>
            <a:pPr lvl="0" algn="just">
              <a:defRPr/>
            </a:pPr>
            <a:r>
              <a:rPr lang="vi-VN" sz="3200" b="1" i="1" dirty="0">
                <a:solidFill>
                  <a:srgbClr val="333333"/>
                </a:solidFill>
                <a:latin typeface="Times New Roman" panose="02020603050405020304" pitchFamily="18" charset="0"/>
                <a:cs typeface="Times New Roman" panose="02020603050405020304" pitchFamily="18" charset="0"/>
              </a:rPr>
              <a:t>    Sấm cũng bớt bất ngờ</a:t>
            </a:r>
          </a:p>
          <a:p>
            <a:pPr lvl="0" algn="just">
              <a:defRPr/>
            </a:pPr>
            <a:r>
              <a:rPr lang="vi-VN" sz="3200" b="1" i="1" dirty="0">
                <a:solidFill>
                  <a:srgbClr val="333333"/>
                </a:solidFill>
                <a:latin typeface="Times New Roman" panose="02020603050405020304" pitchFamily="18" charset="0"/>
                <a:cs typeface="Times New Roman" panose="02020603050405020304" pitchFamily="18" charset="0"/>
              </a:rPr>
              <a:t>    Trên hàng cây đứng tuổi.</a:t>
            </a:r>
          </a:p>
          <a:p>
            <a:pPr lvl="0" algn="just">
              <a:defRPr/>
            </a:pPr>
            <a:r>
              <a:rPr lang="vi-VN" sz="3200" b="1" i="1" dirty="0">
                <a:solidFill>
                  <a:srgbClr val="333333"/>
                </a:solidFill>
                <a:latin typeface="Times New Roman" panose="02020603050405020304" pitchFamily="18" charset="0"/>
                <a:cs typeface="Times New Roman" panose="02020603050405020304" pitchFamily="18" charset="0"/>
              </a:rPr>
              <a:t>                              (Hữu Thỉnh, Sang Thu)</a:t>
            </a:r>
          </a:p>
        </p:txBody>
      </p:sp>
      <p:sp>
        <p:nvSpPr>
          <p:cNvPr id="5" name="TextBox 4">
            <a:extLst>
              <a:ext uri="{FF2B5EF4-FFF2-40B4-BE49-F238E27FC236}">
                <a16:creationId xmlns:a16="http://schemas.microsoft.com/office/drawing/2014/main" id="{FB6FD275-C987-F565-4B06-CFC20AF94E41}"/>
              </a:ext>
            </a:extLst>
          </p:cNvPr>
          <p:cNvSpPr txBox="1"/>
          <p:nvPr/>
        </p:nvSpPr>
        <p:spPr>
          <a:xfrm>
            <a:off x="939917" y="4585936"/>
            <a:ext cx="11131841" cy="1200329"/>
          </a:xfrm>
          <a:prstGeom prst="rect">
            <a:avLst/>
          </a:prstGeom>
          <a:noFill/>
        </p:spPr>
        <p:txBody>
          <a:bodyPr wrap="square">
            <a:spAutoFit/>
          </a:bodyPr>
          <a:lstStyle/>
          <a:p>
            <a:pPr lvl="0" algn="just"/>
            <a:r>
              <a:rPr lang="en-US" sz="3600" b="1" i="1" dirty="0">
                <a:solidFill>
                  <a:srgbClr val="FF0000"/>
                </a:solidFill>
                <a:latin typeface="Times New Roman" panose="02020603050405020304" pitchFamily="18" charset="0"/>
                <a:cs typeface="Times New Roman" panose="02020603050405020304" pitchFamily="18" charset="0"/>
              </a:rPr>
              <a:t>-&gt; </a:t>
            </a:r>
            <a:r>
              <a:rPr lang="vi-VN" sz="3600" b="1" i="1" dirty="0">
                <a:solidFill>
                  <a:srgbClr val="FF0000"/>
                </a:solidFill>
                <a:latin typeface="Times New Roman" panose="02020603050405020304" pitchFamily="18" charset="0"/>
                <a:cs typeface="Times New Roman" panose="02020603050405020304" pitchFamily="18" charset="0"/>
              </a:rPr>
              <a:t>Phó từ "đã" bổ sung ý nghĩa thời gian cho động từ "vơi".</a:t>
            </a:r>
            <a:endParaRPr kumimoji="0" lang="vi-VN" sz="3600" b="1" i="0" u="none" strike="noStrike" kern="1200" cap="none" spc="0" normalizeH="0" baseline="0" noProof="0" dirty="0">
              <a:ln>
                <a:noFill/>
              </a:ln>
              <a:solidFill>
                <a:srgbClr val="FF0000"/>
              </a:solidFill>
              <a:effectLst/>
              <a:uLnTx/>
              <a:uFillTx/>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312715026"/>
      </p:ext>
    </p:extLst>
  </p:cSld>
  <p:clrMapOvr>
    <a:masterClrMapping/>
  </p:clrMapOvr>
  <p:transition spd="slow">
    <p:comb/>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grpId="0" nodeType="clickEffect">
                                  <p:stCondLst>
                                    <p:cond delay="0"/>
                                  </p:stCondLst>
                                  <p:childTnLst>
                                    <p:set>
                                      <p:cBhvr>
                                        <p:cTn id="6" dur="1" fill="hold">
                                          <p:stCondLst>
                                            <p:cond delay="0"/>
                                          </p:stCondLst>
                                        </p:cTn>
                                        <p:tgtEl>
                                          <p:spTgt spid="16"/>
                                        </p:tgtEl>
                                        <p:attrNameLst>
                                          <p:attrName>style.visibility</p:attrName>
                                        </p:attrNameLst>
                                      </p:cBhvr>
                                      <p:to>
                                        <p:strVal val="visible"/>
                                      </p:to>
                                    </p:set>
                                    <p:anim calcmode="lin" valueType="num">
                                      <p:cBhvr>
                                        <p:cTn id="7" dur="500" fill="hold"/>
                                        <p:tgtEl>
                                          <p:spTgt spid="16"/>
                                        </p:tgtEl>
                                        <p:attrNameLst>
                                          <p:attrName>ppt_w</p:attrName>
                                        </p:attrNameLst>
                                      </p:cBhvr>
                                      <p:tavLst>
                                        <p:tav tm="0">
                                          <p:val>
                                            <p:fltVal val="0"/>
                                          </p:val>
                                        </p:tav>
                                        <p:tav tm="100000">
                                          <p:val>
                                            <p:strVal val="#ppt_w"/>
                                          </p:val>
                                        </p:tav>
                                      </p:tavLst>
                                    </p:anim>
                                    <p:anim calcmode="lin" valueType="num">
                                      <p:cBhvr>
                                        <p:cTn id="8" dur="500" fill="hold"/>
                                        <p:tgtEl>
                                          <p:spTgt spid="16"/>
                                        </p:tgtEl>
                                        <p:attrNameLst>
                                          <p:attrName>ppt_h</p:attrName>
                                        </p:attrNameLst>
                                      </p:cBhvr>
                                      <p:tavLst>
                                        <p:tav tm="0">
                                          <p:val>
                                            <p:fltVal val="0"/>
                                          </p:val>
                                        </p:tav>
                                        <p:tav tm="100000">
                                          <p:val>
                                            <p:strVal val="#ppt_h"/>
                                          </p:val>
                                        </p:tav>
                                      </p:tavLst>
                                    </p:anim>
                                    <p:animEffect transition="in" filter="fade">
                                      <p:cBhvr>
                                        <p:cTn id="9" dur="500"/>
                                        <p:tgtEl>
                                          <p:spTgt spid="16"/>
                                        </p:tgtEl>
                                      </p:cBhvr>
                                    </p:animEffect>
                                  </p:childTnLst>
                                </p:cTn>
                              </p:par>
                            </p:childTnLst>
                          </p:cTn>
                        </p:par>
                      </p:childTnLst>
                    </p:cTn>
                  </p:par>
                  <p:par>
                    <p:cTn id="10" fill="hold">
                      <p:stCondLst>
                        <p:cond delay="indefinite"/>
                      </p:stCondLst>
                      <p:childTnLst>
                        <p:par>
                          <p:cTn id="11" fill="hold">
                            <p:stCondLst>
                              <p:cond delay="0"/>
                            </p:stCondLst>
                            <p:childTnLst>
                              <p:par>
                                <p:cTn id="12" presetID="53" presetClass="entr" presetSubtype="16" fill="hold" grpId="0" nodeType="clickEffect">
                                  <p:stCondLst>
                                    <p:cond delay="0"/>
                                  </p:stCondLst>
                                  <p:childTnLst>
                                    <p:set>
                                      <p:cBhvr>
                                        <p:cTn id="13" dur="1" fill="hold">
                                          <p:stCondLst>
                                            <p:cond delay="0"/>
                                          </p:stCondLst>
                                        </p:cTn>
                                        <p:tgtEl>
                                          <p:spTgt spid="4"/>
                                        </p:tgtEl>
                                        <p:attrNameLst>
                                          <p:attrName>style.visibility</p:attrName>
                                        </p:attrNameLst>
                                      </p:cBhvr>
                                      <p:to>
                                        <p:strVal val="visible"/>
                                      </p:to>
                                    </p:set>
                                    <p:anim calcmode="lin" valueType="num">
                                      <p:cBhvr>
                                        <p:cTn id="14" dur="500" fill="hold"/>
                                        <p:tgtEl>
                                          <p:spTgt spid="4"/>
                                        </p:tgtEl>
                                        <p:attrNameLst>
                                          <p:attrName>ppt_w</p:attrName>
                                        </p:attrNameLst>
                                      </p:cBhvr>
                                      <p:tavLst>
                                        <p:tav tm="0">
                                          <p:val>
                                            <p:fltVal val="0"/>
                                          </p:val>
                                        </p:tav>
                                        <p:tav tm="100000">
                                          <p:val>
                                            <p:strVal val="#ppt_w"/>
                                          </p:val>
                                        </p:tav>
                                      </p:tavLst>
                                    </p:anim>
                                    <p:anim calcmode="lin" valueType="num">
                                      <p:cBhvr>
                                        <p:cTn id="15" dur="500" fill="hold"/>
                                        <p:tgtEl>
                                          <p:spTgt spid="4"/>
                                        </p:tgtEl>
                                        <p:attrNameLst>
                                          <p:attrName>ppt_h</p:attrName>
                                        </p:attrNameLst>
                                      </p:cBhvr>
                                      <p:tavLst>
                                        <p:tav tm="0">
                                          <p:val>
                                            <p:fltVal val="0"/>
                                          </p:val>
                                        </p:tav>
                                        <p:tav tm="100000">
                                          <p:val>
                                            <p:strVal val="#ppt_h"/>
                                          </p:val>
                                        </p:tav>
                                      </p:tavLst>
                                    </p:anim>
                                    <p:animEffect transition="in" filter="fade">
                                      <p:cBhvr>
                                        <p:cTn id="16" dur="500"/>
                                        <p:tgtEl>
                                          <p:spTgt spid="4"/>
                                        </p:tgtEl>
                                      </p:cBhvr>
                                    </p:animEffect>
                                  </p:childTnLst>
                                </p:cTn>
                              </p:par>
                            </p:childTnLst>
                          </p:cTn>
                        </p:par>
                      </p:childTnLst>
                    </p:cTn>
                  </p:par>
                  <p:par>
                    <p:cTn id="17" fill="hold">
                      <p:stCondLst>
                        <p:cond delay="indefinite"/>
                      </p:stCondLst>
                      <p:childTnLst>
                        <p:par>
                          <p:cTn id="18" fill="hold">
                            <p:stCondLst>
                              <p:cond delay="0"/>
                            </p:stCondLst>
                            <p:childTnLst>
                              <p:par>
                                <p:cTn id="19" presetID="53" presetClass="entr" presetSubtype="16" fill="hold" grpId="0" nodeType="clickEffect">
                                  <p:stCondLst>
                                    <p:cond delay="0"/>
                                  </p:stCondLst>
                                  <p:childTnLst>
                                    <p:set>
                                      <p:cBhvr>
                                        <p:cTn id="20" dur="1" fill="hold">
                                          <p:stCondLst>
                                            <p:cond delay="0"/>
                                          </p:stCondLst>
                                        </p:cTn>
                                        <p:tgtEl>
                                          <p:spTgt spid="5"/>
                                        </p:tgtEl>
                                        <p:attrNameLst>
                                          <p:attrName>style.visibility</p:attrName>
                                        </p:attrNameLst>
                                      </p:cBhvr>
                                      <p:to>
                                        <p:strVal val="visible"/>
                                      </p:to>
                                    </p:set>
                                    <p:anim calcmode="lin" valueType="num">
                                      <p:cBhvr>
                                        <p:cTn id="21" dur="500" fill="hold"/>
                                        <p:tgtEl>
                                          <p:spTgt spid="5"/>
                                        </p:tgtEl>
                                        <p:attrNameLst>
                                          <p:attrName>ppt_w</p:attrName>
                                        </p:attrNameLst>
                                      </p:cBhvr>
                                      <p:tavLst>
                                        <p:tav tm="0">
                                          <p:val>
                                            <p:fltVal val="0"/>
                                          </p:val>
                                        </p:tav>
                                        <p:tav tm="100000">
                                          <p:val>
                                            <p:strVal val="#ppt_w"/>
                                          </p:val>
                                        </p:tav>
                                      </p:tavLst>
                                    </p:anim>
                                    <p:anim calcmode="lin" valueType="num">
                                      <p:cBhvr>
                                        <p:cTn id="22" dur="500" fill="hold"/>
                                        <p:tgtEl>
                                          <p:spTgt spid="5"/>
                                        </p:tgtEl>
                                        <p:attrNameLst>
                                          <p:attrName>ppt_h</p:attrName>
                                        </p:attrNameLst>
                                      </p:cBhvr>
                                      <p:tavLst>
                                        <p:tav tm="0">
                                          <p:val>
                                            <p:fltVal val="0"/>
                                          </p:val>
                                        </p:tav>
                                        <p:tav tm="100000">
                                          <p:val>
                                            <p:strVal val="#ppt_h"/>
                                          </p:val>
                                        </p:tav>
                                      </p:tavLst>
                                    </p:anim>
                                    <p:animEffect transition="in" filter="fade">
                                      <p:cBhvr>
                                        <p:cTn id="23" dur="500"/>
                                        <p:tgtEl>
                                          <p:spTgt spid="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6" grpId="0"/>
      <p:bldP spid="4" grpId="0"/>
      <p:bldP spid="5" grpId="0"/>
    </p:bld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 name="TextBox 15">
            <a:extLst>
              <a:ext uri="{FF2B5EF4-FFF2-40B4-BE49-F238E27FC236}">
                <a16:creationId xmlns:a16="http://schemas.microsoft.com/office/drawing/2014/main" id="{97DAE4A4-03DD-F840-C557-7C65AD501A69}"/>
              </a:ext>
            </a:extLst>
          </p:cNvPr>
          <p:cNvSpPr txBox="1"/>
          <p:nvPr/>
        </p:nvSpPr>
        <p:spPr>
          <a:xfrm>
            <a:off x="822471" y="350283"/>
            <a:ext cx="10547058" cy="1569660"/>
          </a:xfrm>
          <a:prstGeom prst="rect">
            <a:avLst/>
          </a:prstGeom>
          <a:noFill/>
        </p:spPr>
        <p:txBody>
          <a:bodyPr wrap="square">
            <a:spAutoFit/>
          </a:bodyPr>
          <a:lstStyle/>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n-US" sz="3200" b="1" i="0" u="none" strike="noStrike" kern="1200" cap="none" spc="0" normalizeH="0" baseline="0" noProof="0" dirty="0">
                <a:ln>
                  <a:noFill/>
                </a:ln>
                <a:solidFill>
                  <a:srgbClr val="333333"/>
                </a:solidFill>
                <a:effectLst/>
                <a:uLnTx/>
                <a:uFillTx/>
                <a:latin typeface="Times New Roman" panose="02020603050405020304" pitchFamily="18" charset="0"/>
                <a:ea typeface="+mn-ea"/>
                <a:cs typeface="Times New Roman" panose="02020603050405020304" pitchFamily="18" charset="0"/>
              </a:rPr>
              <a:t>	</a:t>
            </a:r>
            <a:r>
              <a:rPr kumimoji="0" lang="en-US" sz="3200" b="1" i="0" u="none" strike="noStrike" kern="1200" cap="none" spc="0" normalizeH="0" baseline="0" noProof="0" dirty="0" err="1">
                <a:ln>
                  <a:noFill/>
                </a:ln>
                <a:solidFill>
                  <a:srgbClr val="333333"/>
                </a:solidFill>
                <a:effectLst/>
                <a:uLnTx/>
                <a:uFillTx/>
                <a:latin typeface="Times New Roman" panose="02020603050405020304" pitchFamily="18" charset="0"/>
                <a:ea typeface="+mn-ea"/>
                <a:cs typeface="Times New Roman" panose="02020603050405020304" pitchFamily="18" charset="0"/>
              </a:rPr>
              <a:t>Bài</a:t>
            </a:r>
            <a:r>
              <a:rPr kumimoji="0" lang="en-US" sz="3200" b="1" i="0" u="none" strike="noStrike" kern="1200" cap="none" spc="0" normalizeH="0" baseline="0" noProof="0" dirty="0">
                <a:ln>
                  <a:noFill/>
                </a:ln>
                <a:solidFill>
                  <a:srgbClr val="333333"/>
                </a:solidFill>
                <a:effectLst/>
                <a:uLnTx/>
                <a:uFillTx/>
                <a:latin typeface="Times New Roman" panose="02020603050405020304" pitchFamily="18" charset="0"/>
                <a:ea typeface="+mn-ea"/>
                <a:cs typeface="Times New Roman" panose="02020603050405020304" pitchFamily="18" charset="0"/>
              </a:rPr>
              <a:t> </a:t>
            </a:r>
            <a:r>
              <a:rPr kumimoji="0" lang="vi-VN" sz="3200" b="1" i="0" u="none" strike="noStrike" kern="1200" cap="none" spc="0" normalizeH="0" baseline="0" noProof="0" dirty="0">
                <a:ln>
                  <a:noFill/>
                </a:ln>
                <a:solidFill>
                  <a:srgbClr val="333333"/>
                </a:solidFill>
                <a:effectLst/>
                <a:uLnTx/>
                <a:uFillTx/>
                <a:latin typeface="Times New Roman" panose="02020603050405020304" pitchFamily="18" charset="0"/>
                <a:ea typeface="+mn-ea"/>
                <a:cs typeface="Times New Roman" panose="02020603050405020304" pitchFamily="18" charset="0"/>
              </a:rPr>
              <a:t>1: Tìm phó từ trong những trường hợp sau, cho biết các phó từ ấy bổ sung ý nghĩa cho danh từ, động từ, tính từ nào?</a:t>
            </a:r>
          </a:p>
        </p:txBody>
      </p:sp>
      <p:sp>
        <p:nvSpPr>
          <p:cNvPr id="4" name="TextBox 3">
            <a:extLst>
              <a:ext uri="{FF2B5EF4-FFF2-40B4-BE49-F238E27FC236}">
                <a16:creationId xmlns:a16="http://schemas.microsoft.com/office/drawing/2014/main" id="{9EC87140-B9AE-C2CD-7918-41D6A6B4C866}"/>
              </a:ext>
            </a:extLst>
          </p:cNvPr>
          <p:cNvSpPr txBox="1"/>
          <p:nvPr/>
        </p:nvSpPr>
        <p:spPr>
          <a:xfrm>
            <a:off x="881194" y="1919943"/>
            <a:ext cx="10547058" cy="2554545"/>
          </a:xfrm>
          <a:prstGeom prst="rect">
            <a:avLst/>
          </a:prstGeom>
          <a:noFill/>
        </p:spPr>
        <p:txBody>
          <a:bodyPr wrap="square">
            <a:spAutoFit/>
          </a:bodyPr>
          <a:lstStyle/>
          <a:p>
            <a:pPr lvl="0" algn="just">
              <a:defRPr/>
            </a:pPr>
            <a:r>
              <a:rPr lang="vi-VN" sz="3200" b="1" i="1" dirty="0">
                <a:solidFill>
                  <a:srgbClr val="333333"/>
                </a:solidFill>
                <a:latin typeface="Times New Roman" panose="02020603050405020304" pitchFamily="18" charset="0"/>
                <a:cs typeface="Times New Roman" panose="02020603050405020304" pitchFamily="18" charset="0"/>
              </a:rPr>
              <a:t>c. Vẫn còn bao nhiêu nắng</a:t>
            </a:r>
          </a:p>
          <a:p>
            <a:pPr lvl="0" algn="just">
              <a:defRPr/>
            </a:pPr>
            <a:r>
              <a:rPr lang="vi-VN" sz="3200" b="1" i="1" dirty="0">
                <a:solidFill>
                  <a:srgbClr val="333333"/>
                </a:solidFill>
                <a:latin typeface="Times New Roman" panose="02020603050405020304" pitchFamily="18" charset="0"/>
                <a:cs typeface="Times New Roman" panose="02020603050405020304" pitchFamily="18" charset="0"/>
              </a:rPr>
              <a:t>    Đã vơi dần cơn mưa</a:t>
            </a:r>
          </a:p>
          <a:p>
            <a:pPr lvl="0" algn="just">
              <a:defRPr/>
            </a:pPr>
            <a:r>
              <a:rPr lang="vi-VN" sz="3200" b="1" i="1" dirty="0">
                <a:solidFill>
                  <a:srgbClr val="333333"/>
                </a:solidFill>
                <a:latin typeface="Times New Roman" panose="02020603050405020304" pitchFamily="18" charset="0"/>
                <a:cs typeface="Times New Roman" panose="02020603050405020304" pitchFamily="18" charset="0"/>
              </a:rPr>
              <a:t>    Sấm cũng bớt bất ngờ</a:t>
            </a:r>
          </a:p>
          <a:p>
            <a:pPr lvl="0" algn="just">
              <a:defRPr/>
            </a:pPr>
            <a:r>
              <a:rPr lang="vi-VN" sz="3200" b="1" i="1" dirty="0">
                <a:solidFill>
                  <a:srgbClr val="333333"/>
                </a:solidFill>
                <a:latin typeface="Times New Roman" panose="02020603050405020304" pitchFamily="18" charset="0"/>
                <a:cs typeface="Times New Roman" panose="02020603050405020304" pitchFamily="18" charset="0"/>
              </a:rPr>
              <a:t>    Trên hàng cây đứng tuổi.</a:t>
            </a:r>
          </a:p>
          <a:p>
            <a:pPr lvl="0" algn="just">
              <a:defRPr/>
            </a:pPr>
            <a:r>
              <a:rPr lang="vi-VN" sz="3200" b="1" i="1" dirty="0">
                <a:solidFill>
                  <a:srgbClr val="333333"/>
                </a:solidFill>
                <a:latin typeface="Times New Roman" panose="02020603050405020304" pitchFamily="18" charset="0"/>
                <a:cs typeface="Times New Roman" panose="02020603050405020304" pitchFamily="18" charset="0"/>
              </a:rPr>
              <a:t>                              (Hữu Thỉnh, Sang Thu)</a:t>
            </a:r>
          </a:p>
        </p:txBody>
      </p:sp>
      <p:sp>
        <p:nvSpPr>
          <p:cNvPr id="5" name="TextBox 4">
            <a:extLst>
              <a:ext uri="{FF2B5EF4-FFF2-40B4-BE49-F238E27FC236}">
                <a16:creationId xmlns:a16="http://schemas.microsoft.com/office/drawing/2014/main" id="{FB6FD275-C987-F565-4B06-CFC20AF94E41}"/>
              </a:ext>
            </a:extLst>
          </p:cNvPr>
          <p:cNvSpPr txBox="1"/>
          <p:nvPr/>
        </p:nvSpPr>
        <p:spPr>
          <a:xfrm>
            <a:off x="881194" y="4474488"/>
            <a:ext cx="11131841" cy="1754326"/>
          </a:xfrm>
          <a:prstGeom prst="rect">
            <a:avLst/>
          </a:prstGeom>
          <a:noFill/>
        </p:spPr>
        <p:txBody>
          <a:bodyPr wrap="square">
            <a:spAutoFit/>
          </a:bodyPr>
          <a:lstStyle/>
          <a:p>
            <a:pPr lvl="0" algn="just"/>
            <a:r>
              <a:rPr lang="en-US" sz="3600" b="1" i="1" dirty="0">
                <a:solidFill>
                  <a:srgbClr val="FF0000"/>
                </a:solidFill>
                <a:latin typeface="Times New Roman" panose="02020603050405020304" pitchFamily="18" charset="0"/>
                <a:cs typeface="Times New Roman" panose="02020603050405020304" pitchFamily="18" charset="0"/>
              </a:rPr>
              <a:t>-&gt; </a:t>
            </a:r>
            <a:r>
              <a:rPr lang="vi-VN" sz="3600" b="1" i="1" dirty="0">
                <a:solidFill>
                  <a:srgbClr val="FF0000"/>
                </a:solidFill>
                <a:latin typeface="Times New Roman" panose="02020603050405020304" pitchFamily="18" charset="0"/>
                <a:cs typeface="Times New Roman" panose="02020603050405020304" pitchFamily="18" charset="0"/>
              </a:rPr>
              <a:t>Phó từ "cũng" bổ sung ý nghĩa khẳng định về một sự giống nhau của hiện tượng, trạng thái cho động từ "bớt".</a:t>
            </a:r>
            <a:endParaRPr kumimoji="0" lang="vi-VN" sz="3600" b="1" i="0" u="none" strike="noStrike" kern="1200" cap="none" spc="0" normalizeH="0" baseline="0" noProof="0" dirty="0">
              <a:ln>
                <a:noFill/>
              </a:ln>
              <a:solidFill>
                <a:srgbClr val="FF0000"/>
              </a:solidFill>
              <a:effectLst/>
              <a:uLnTx/>
              <a:uFillTx/>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3419541931"/>
      </p:ext>
    </p:extLst>
  </p:cSld>
  <p:clrMapOvr>
    <a:masterClrMapping/>
  </p:clrMapOvr>
  <p:transition spd="slow">
    <p:comb/>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grpId="0" nodeType="clickEffect">
                                  <p:stCondLst>
                                    <p:cond delay="0"/>
                                  </p:stCondLst>
                                  <p:childTnLst>
                                    <p:set>
                                      <p:cBhvr>
                                        <p:cTn id="6" dur="1" fill="hold">
                                          <p:stCondLst>
                                            <p:cond delay="0"/>
                                          </p:stCondLst>
                                        </p:cTn>
                                        <p:tgtEl>
                                          <p:spTgt spid="16"/>
                                        </p:tgtEl>
                                        <p:attrNameLst>
                                          <p:attrName>style.visibility</p:attrName>
                                        </p:attrNameLst>
                                      </p:cBhvr>
                                      <p:to>
                                        <p:strVal val="visible"/>
                                      </p:to>
                                    </p:set>
                                    <p:anim calcmode="lin" valueType="num">
                                      <p:cBhvr>
                                        <p:cTn id="7" dur="500" fill="hold"/>
                                        <p:tgtEl>
                                          <p:spTgt spid="16"/>
                                        </p:tgtEl>
                                        <p:attrNameLst>
                                          <p:attrName>ppt_w</p:attrName>
                                        </p:attrNameLst>
                                      </p:cBhvr>
                                      <p:tavLst>
                                        <p:tav tm="0">
                                          <p:val>
                                            <p:fltVal val="0"/>
                                          </p:val>
                                        </p:tav>
                                        <p:tav tm="100000">
                                          <p:val>
                                            <p:strVal val="#ppt_w"/>
                                          </p:val>
                                        </p:tav>
                                      </p:tavLst>
                                    </p:anim>
                                    <p:anim calcmode="lin" valueType="num">
                                      <p:cBhvr>
                                        <p:cTn id="8" dur="500" fill="hold"/>
                                        <p:tgtEl>
                                          <p:spTgt spid="16"/>
                                        </p:tgtEl>
                                        <p:attrNameLst>
                                          <p:attrName>ppt_h</p:attrName>
                                        </p:attrNameLst>
                                      </p:cBhvr>
                                      <p:tavLst>
                                        <p:tav tm="0">
                                          <p:val>
                                            <p:fltVal val="0"/>
                                          </p:val>
                                        </p:tav>
                                        <p:tav tm="100000">
                                          <p:val>
                                            <p:strVal val="#ppt_h"/>
                                          </p:val>
                                        </p:tav>
                                      </p:tavLst>
                                    </p:anim>
                                    <p:animEffect transition="in" filter="fade">
                                      <p:cBhvr>
                                        <p:cTn id="9" dur="500"/>
                                        <p:tgtEl>
                                          <p:spTgt spid="16"/>
                                        </p:tgtEl>
                                      </p:cBhvr>
                                    </p:animEffect>
                                  </p:childTnLst>
                                </p:cTn>
                              </p:par>
                            </p:childTnLst>
                          </p:cTn>
                        </p:par>
                      </p:childTnLst>
                    </p:cTn>
                  </p:par>
                  <p:par>
                    <p:cTn id="10" fill="hold">
                      <p:stCondLst>
                        <p:cond delay="indefinite"/>
                      </p:stCondLst>
                      <p:childTnLst>
                        <p:par>
                          <p:cTn id="11" fill="hold">
                            <p:stCondLst>
                              <p:cond delay="0"/>
                            </p:stCondLst>
                            <p:childTnLst>
                              <p:par>
                                <p:cTn id="12" presetID="53" presetClass="entr" presetSubtype="16" fill="hold" grpId="0" nodeType="clickEffect">
                                  <p:stCondLst>
                                    <p:cond delay="0"/>
                                  </p:stCondLst>
                                  <p:childTnLst>
                                    <p:set>
                                      <p:cBhvr>
                                        <p:cTn id="13" dur="1" fill="hold">
                                          <p:stCondLst>
                                            <p:cond delay="0"/>
                                          </p:stCondLst>
                                        </p:cTn>
                                        <p:tgtEl>
                                          <p:spTgt spid="4"/>
                                        </p:tgtEl>
                                        <p:attrNameLst>
                                          <p:attrName>style.visibility</p:attrName>
                                        </p:attrNameLst>
                                      </p:cBhvr>
                                      <p:to>
                                        <p:strVal val="visible"/>
                                      </p:to>
                                    </p:set>
                                    <p:anim calcmode="lin" valueType="num">
                                      <p:cBhvr>
                                        <p:cTn id="14" dur="500" fill="hold"/>
                                        <p:tgtEl>
                                          <p:spTgt spid="4"/>
                                        </p:tgtEl>
                                        <p:attrNameLst>
                                          <p:attrName>ppt_w</p:attrName>
                                        </p:attrNameLst>
                                      </p:cBhvr>
                                      <p:tavLst>
                                        <p:tav tm="0">
                                          <p:val>
                                            <p:fltVal val="0"/>
                                          </p:val>
                                        </p:tav>
                                        <p:tav tm="100000">
                                          <p:val>
                                            <p:strVal val="#ppt_w"/>
                                          </p:val>
                                        </p:tav>
                                      </p:tavLst>
                                    </p:anim>
                                    <p:anim calcmode="lin" valueType="num">
                                      <p:cBhvr>
                                        <p:cTn id="15" dur="500" fill="hold"/>
                                        <p:tgtEl>
                                          <p:spTgt spid="4"/>
                                        </p:tgtEl>
                                        <p:attrNameLst>
                                          <p:attrName>ppt_h</p:attrName>
                                        </p:attrNameLst>
                                      </p:cBhvr>
                                      <p:tavLst>
                                        <p:tav tm="0">
                                          <p:val>
                                            <p:fltVal val="0"/>
                                          </p:val>
                                        </p:tav>
                                        <p:tav tm="100000">
                                          <p:val>
                                            <p:strVal val="#ppt_h"/>
                                          </p:val>
                                        </p:tav>
                                      </p:tavLst>
                                    </p:anim>
                                    <p:animEffect transition="in" filter="fade">
                                      <p:cBhvr>
                                        <p:cTn id="16" dur="500"/>
                                        <p:tgtEl>
                                          <p:spTgt spid="4"/>
                                        </p:tgtEl>
                                      </p:cBhvr>
                                    </p:animEffect>
                                  </p:childTnLst>
                                </p:cTn>
                              </p:par>
                            </p:childTnLst>
                          </p:cTn>
                        </p:par>
                      </p:childTnLst>
                    </p:cTn>
                  </p:par>
                  <p:par>
                    <p:cTn id="17" fill="hold">
                      <p:stCondLst>
                        <p:cond delay="indefinite"/>
                      </p:stCondLst>
                      <p:childTnLst>
                        <p:par>
                          <p:cTn id="18" fill="hold">
                            <p:stCondLst>
                              <p:cond delay="0"/>
                            </p:stCondLst>
                            <p:childTnLst>
                              <p:par>
                                <p:cTn id="19" presetID="53" presetClass="entr" presetSubtype="16" fill="hold" grpId="0" nodeType="clickEffect">
                                  <p:stCondLst>
                                    <p:cond delay="0"/>
                                  </p:stCondLst>
                                  <p:childTnLst>
                                    <p:set>
                                      <p:cBhvr>
                                        <p:cTn id="20" dur="1" fill="hold">
                                          <p:stCondLst>
                                            <p:cond delay="0"/>
                                          </p:stCondLst>
                                        </p:cTn>
                                        <p:tgtEl>
                                          <p:spTgt spid="5"/>
                                        </p:tgtEl>
                                        <p:attrNameLst>
                                          <p:attrName>style.visibility</p:attrName>
                                        </p:attrNameLst>
                                      </p:cBhvr>
                                      <p:to>
                                        <p:strVal val="visible"/>
                                      </p:to>
                                    </p:set>
                                    <p:anim calcmode="lin" valueType="num">
                                      <p:cBhvr>
                                        <p:cTn id="21" dur="500" fill="hold"/>
                                        <p:tgtEl>
                                          <p:spTgt spid="5"/>
                                        </p:tgtEl>
                                        <p:attrNameLst>
                                          <p:attrName>ppt_w</p:attrName>
                                        </p:attrNameLst>
                                      </p:cBhvr>
                                      <p:tavLst>
                                        <p:tav tm="0">
                                          <p:val>
                                            <p:fltVal val="0"/>
                                          </p:val>
                                        </p:tav>
                                        <p:tav tm="100000">
                                          <p:val>
                                            <p:strVal val="#ppt_w"/>
                                          </p:val>
                                        </p:tav>
                                      </p:tavLst>
                                    </p:anim>
                                    <p:anim calcmode="lin" valueType="num">
                                      <p:cBhvr>
                                        <p:cTn id="22" dur="500" fill="hold"/>
                                        <p:tgtEl>
                                          <p:spTgt spid="5"/>
                                        </p:tgtEl>
                                        <p:attrNameLst>
                                          <p:attrName>ppt_h</p:attrName>
                                        </p:attrNameLst>
                                      </p:cBhvr>
                                      <p:tavLst>
                                        <p:tav tm="0">
                                          <p:val>
                                            <p:fltVal val="0"/>
                                          </p:val>
                                        </p:tav>
                                        <p:tav tm="100000">
                                          <p:val>
                                            <p:strVal val="#ppt_h"/>
                                          </p:val>
                                        </p:tav>
                                      </p:tavLst>
                                    </p:anim>
                                    <p:animEffect transition="in" filter="fade">
                                      <p:cBhvr>
                                        <p:cTn id="23" dur="500"/>
                                        <p:tgtEl>
                                          <p:spTgt spid="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6" grpId="0"/>
      <p:bldP spid="4" grpId="0"/>
      <p:bldP spid="5" grpId="0"/>
    </p:bld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 name="TextBox 15">
            <a:extLst>
              <a:ext uri="{FF2B5EF4-FFF2-40B4-BE49-F238E27FC236}">
                <a16:creationId xmlns:a16="http://schemas.microsoft.com/office/drawing/2014/main" id="{97DAE4A4-03DD-F840-C557-7C65AD501A69}"/>
              </a:ext>
            </a:extLst>
          </p:cNvPr>
          <p:cNvSpPr txBox="1"/>
          <p:nvPr/>
        </p:nvSpPr>
        <p:spPr>
          <a:xfrm>
            <a:off x="822471" y="350283"/>
            <a:ext cx="10547058" cy="1569660"/>
          </a:xfrm>
          <a:prstGeom prst="rect">
            <a:avLst/>
          </a:prstGeom>
          <a:noFill/>
        </p:spPr>
        <p:txBody>
          <a:bodyPr wrap="square">
            <a:spAutoFit/>
          </a:bodyPr>
          <a:lstStyle/>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n-US" sz="3200" b="1" i="0" u="none" strike="noStrike" kern="1200" cap="none" spc="0" normalizeH="0" baseline="0" noProof="0" dirty="0">
                <a:ln>
                  <a:noFill/>
                </a:ln>
                <a:solidFill>
                  <a:srgbClr val="333333"/>
                </a:solidFill>
                <a:effectLst/>
                <a:uLnTx/>
                <a:uFillTx/>
                <a:latin typeface="Times New Roman" panose="02020603050405020304" pitchFamily="18" charset="0"/>
                <a:ea typeface="+mn-ea"/>
                <a:cs typeface="Times New Roman" panose="02020603050405020304" pitchFamily="18" charset="0"/>
              </a:rPr>
              <a:t>	</a:t>
            </a:r>
            <a:r>
              <a:rPr kumimoji="0" lang="en-US" sz="3200" b="1" i="0" u="none" strike="noStrike" kern="1200" cap="none" spc="0" normalizeH="0" baseline="0" noProof="0" dirty="0" err="1">
                <a:ln>
                  <a:noFill/>
                </a:ln>
                <a:solidFill>
                  <a:srgbClr val="333333"/>
                </a:solidFill>
                <a:effectLst/>
                <a:uLnTx/>
                <a:uFillTx/>
                <a:latin typeface="Times New Roman" panose="02020603050405020304" pitchFamily="18" charset="0"/>
                <a:ea typeface="+mn-ea"/>
                <a:cs typeface="Times New Roman" panose="02020603050405020304" pitchFamily="18" charset="0"/>
              </a:rPr>
              <a:t>Bài</a:t>
            </a:r>
            <a:r>
              <a:rPr kumimoji="0" lang="en-US" sz="3200" b="1" i="0" u="none" strike="noStrike" kern="1200" cap="none" spc="0" normalizeH="0" baseline="0" noProof="0" dirty="0">
                <a:ln>
                  <a:noFill/>
                </a:ln>
                <a:solidFill>
                  <a:srgbClr val="333333"/>
                </a:solidFill>
                <a:effectLst/>
                <a:uLnTx/>
                <a:uFillTx/>
                <a:latin typeface="Times New Roman" panose="02020603050405020304" pitchFamily="18" charset="0"/>
                <a:ea typeface="+mn-ea"/>
                <a:cs typeface="Times New Roman" panose="02020603050405020304" pitchFamily="18" charset="0"/>
              </a:rPr>
              <a:t> </a:t>
            </a:r>
            <a:r>
              <a:rPr kumimoji="0" lang="vi-VN" sz="3200" b="1" i="0" u="none" strike="noStrike" kern="1200" cap="none" spc="0" normalizeH="0" baseline="0" noProof="0" dirty="0">
                <a:ln>
                  <a:noFill/>
                </a:ln>
                <a:solidFill>
                  <a:srgbClr val="333333"/>
                </a:solidFill>
                <a:effectLst/>
                <a:uLnTx/>
                <a:uFillTx/>
                <a:latin typeface="Times New Roman" panose="02020603050405020304" pitchFamily="18" charset="0"/>
                <a:ea typeface="+mn-ea"/>
                <a:cs typeface="Times New Roman" panose="02020603050405020304" pitchFamily="18" charset="0"/>
              </a:rPr>
              <a:t>1: Tìm phó từ trong những trường hợp sau, cho biết các phó từ ấy bổ sung ý nghĩa cho danh từ, động từ, tính từ nào?</a:t>
            </a:r>
          </a:p>
        </p:txBody>
      </p:sp>
      <p:sp>
        <p:nvSpPr>
          <p:cNvPr id="4" name="TextBox 3">
            <a:extLst>
              <a:ext uri="{FF2B5EF4-FFF2-40B4-BE49-F238E27FC236}">
                <a16:creationId xmlns:a16="http://schemas.microsoft.com/office/drawing/2014/main" id="{9EC87140-B9AE-C2CD-7918-41D6A6B4C866}"/>
              </a:ext>
            </a:extLst>
          </p:cNvPr>
          <p:cNvSpPr txBox="1"/>
          <p:nvPr/>
        </p:nvSpPr>
        <p:spPr>
          <a:xfrm>
            <a:off x="881194" y="1919943"/>
            <a:ext cx="10547058" cy="3046988"/>
          </a:xfrm>
          <a:prstGeom prst="rect">
            <a:avLst/>
          </a:prstGeom>
          <a:noFill/>
        </p:spPr>
        <p:txBody>
          <a:bodyPr wrap="square">
            <a:spAutoFit/>
          </a:bodyPr>
          <a:lstStyle/>
          <a:p>
            <a:pPr lvl="0" algn="just">
              <a:defRPr/>
            </a:pPr>
            <a:r>
              <a:rPr lang="vi-VN" sz="3200" b="1" i="1" dirty="0">
                <a:solidFill>
                  <a:srgbClr val="333333"/>
                </a:solidFill>
                <a:latin typeface="Times New Roman" panose="02020603050405020304" pitchFamily="18" charset="0"/>
                <a:cs typeface="Times New Roman" panose="02020603050405020304" pitchFamily="18" charset="0"/>
              </a:rPr>
              <a:t>d. Những buổi chiều tôi hay nhắm mắt sờ những bông hoa rồi tập đoán. Tôi đoán được hai loại hoa: hoa mồng gà và hoa hướng dương. Bố cười khà khà khen tiến bộ lắm! Một hôm khác, tôi đoán được ba loại hoa.</a:t>
            </a:r>
          </a:p>
          <a:p>
            <a:pPr lvl="0" algn="just">
              <a:defRPr/>
            </a:pPr>
            <a:r>
              <a:rPr lang="vi-VN" sz="3200" b="1" i="1" dirty="0">
                <a:solidFill>
                  <a:srgbClr val="333333"/>
                </a:solidFill>
                <a:latin typeface="Times New Roman" panose="02020603050405020304" pitchFamily="18" charset="0"/>
                <a:cs typeface="Times New Roman" panose="02020603050405020304" pitchFamily="18" charset="0"/>
              </a:rPr>
              <a:t>(Nguyễn Ngọc Thuần, Vừa nhắm mắt vừa mở cửa sổ)</a:t>
            </a:r>
          </a:p>
          <a:p>
            <a:pPr lvl="0" algn="just">
              <a:defRPr/>
            </a:pPr>
            <a:endParaRPr lang="vi-VN" sz="3200" b="1" i="1" dirty="0">
              <a:solidFill>
                <a:srgbClr val="333333"/>
              </a:solidFill>
              <a:latin typeface="Times New Roman" panose="02020603050405020304" pitchFamily="18" charset="0"/>
              <a:cs typeface="Times New Roman" panose="02020603050405020304" pitchFamily="18" charset="0"/>
            </a:endParaRPr>
          </a:p>
        </p:txBody>
      </p:sp>
      <p:sp>
        <p:nvSpPr>
          <p:cNvPr id="5" name="TextBox 4">
            <a:extLst>
              <a:ext uri="{FF2B5EF4-FFF2-40B4-BE49-F238E27FC236}">
                <a16:creationId xmlns:a16="http://schemas.microsoft.com/office/drawing/2014/main" id="{FB6FD275-C987-F565-4B06-CFC20AF94E41}"/>
              </a:ext>
            </a:extLst>
          </p:cNvPr>
          <p:cNvSpPr txBox="1"/>
          <p:nvPr/>
        </p:nvSpPr>
        <p:spPr>
          <a:xfrm>
            <a:off x="763748" y="4671543"/>
            <a:ext cx="11131841" cy="1200329"/>
          </a:xfrm>
          <a:prstGeom prst="rect">
            <a:avLst/>
          </a:prstGeom>
          <a:noFill/>
        </p:spPr>
        <p:txBody>
          <a:bodyPr wrap="square">
            <a:spAutoFit/>
          </a:bodyPr>
          <a:lstStyle/>
          <a:p>
            <a:pPr lvl="0" algn="just"/>
            <a:r>
              <a:rPr lang="en-US" sz="3600" b="1" i="1" dirty="0">
                <a:solidFill>
                  <a:srgbClr val="FF0000"/>
                </a:solidFill>
                <a:latin typeface="Times New Roman" panose="02020603050405020304" pitchFamily="18" charset="0"/>
                <a:cs typeface="Times New Roman" panose="02020603050405020304" pitchFamily="18" charset="0"/>
              </a:rPr>
              <a:t>-&gt; </a:t>
            </a:r>
            <a:r>
              <a:rPr lang="vi-VN" sz="3600" b="1" i="1" dirty="0">
                <a:solidFill>
                  <a:srgbClr val="FF0000"/>
                </a:solidFill>
                <a:latin typeface="Times New Roman" panose="02020603050405020304" pitchFamily="18" charset="0"/>
                <a:cs typeface="Times New Roman" panose="02020603050405020304" pitchFamily="18" charset="0"/>
              </a:rPr>
              <a:t>Phó từ "vẫn" bổ sung ý nghĩa tiếp tục, tiếp diễn cho động từ "giúp". </a:t>
            </a:r>
            <a:endParaRPr kumimoji="0" lang="vi-VN" sz="3600" b="1" i="0" u="none" strike="noStrike" kern="1200" cap="none" spc="0" normalizeH="0" baseline="0" noProof="0" dirty="0">
              <a:ln>
                <a:noFill/>
              </a:ln>
              <a:solidFill>
                <a:srgbClr val="FF0000"/>
              </a:solidFill>
              <a:effectLst/>
              <a:uLnTx/>
              <a:uFillTx/>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945410067"/>
      </p:ext>
    </p:extLst>
  </p:cSld>
  <p:clrMapOvr>
    <a:masterClrMapping/>
  </p:clrMapOvr>
  <p:transition spd="slow">
    <p:comb/>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grpId="0" nodeType="clickEffect">
                                  <p:stCondLst>
                                    <p:cond delay="0"/>
                                  </p:stCondLst>
                                  <p:childTnLst>
                                    <p:set>
                                      <p:cBhvr>
                                        <p:cTn id="6" dur="1" fill="hold">
                                          <p:stCondLst>
                                            <p:cond delay="0"/>
                                          </p:stCondLst>
                                        </p:cTn>
                                        <p:tgtEl>
                                          <p:spTgt spid="16"/>
                                        </p:tgtEl>
                                        <p:attrNameLst>
                                          <p:attrName>style.visibility</p:attrName>
                                        </p:attrNameLst>
                                      </p:cBhvr>
                                      <p:to>
                                        <p:strVal val="visible"/>
                                      </p:to>
                                    </p:set>
                                    <p:anim calcmode="lin" valueType="num">
                                      <p:cBhvr>
                                        <p:cTn id="7" dur="500" fill="hold"/>
                                        <p:tgtEl>
                                          <p:spTgt spid="16"/>
                                        </p:tgtEl>
                                        <p:attrNameLst>
                                          <p:attrName>ppt_w</p:attrName>
                                        </p:attrNameLst>
                                      </p:cBhvr>
                                      <p:tavLst>
                                        <p:tav tm="0">
                                          <p:val>
                                            <p:fltVal val="0"/>
                                          </p:val>
                                        </p:tav>
                                        <p:tav tm="100000">
                                          <p:val>
                                            <p:strVal val="#ppt_w"/>
                                          </p:val>
                                        </p:tav>
                                      </p:tavLst>
                                    </p:anim>
                                    <p:anim calcmode="lin" valueType="num">
                                      <p:cBhvr>
                                        <p:cTn id="8" dur="500" fill="hold"/>
                                        <p:tgtEl>
                                          <p:spTgt spid="16"/>
                                        </p:tgtEl>
                                        <p:attrNameLst>
                                          <p:attrName>ppt_h</p:attrName>
                                        </p:attrNameLst>
                                      </p:cBhvr>
                                      <p:tavLst>
                                        <p:tav tm="0">
                                          <p:val>
                                            <p:fltVal val="0"/>
                                          </p:val>
                                        </p:tav>
                                        <p:tav tm="100000">
                                          <p:val>
                                            <p:strVal val="#ppt_h"/>
                                          </p:val>
                                        </p:tav>
                                      </p:tavLst>
                                    </p:anim>
                                    <p:animEffect transition="in" filter="fade">
                                      <p:cBhvr>
                                        <p:cTn id="9" dur="500"/>
                                        <p:tgtEl>
                                          <p:spTgt spid="16"/>
                                        </p:tgtEl>
                                      </p:cBhvr>
                                    </p:animEffect>
                                  </p:childTnLst>
                                </p:cTn>
                              </p:par>
                            </p:childTnLst>
                          </p:cTn>
                        </p:par>
                      </p:childTnLst>
                    </p:cTn>
                  </p:par>
                  <p:par>
                    <p:cTn id="10" fill="hold">
                      <p:stCondLst>
                        <p:cond delay="indefinite"/>
                      </p:stCondLst>
                      <p:childTnLst>
                        <p:par>
                          <p:cTn id="11" fill="hold">
                            <p:stCondLst>
                              <p:cond delay="0"/>
                            </p:stCondLst>
                            <p:childTnLst>
                              <p:par>
                                <p:cTn id="12" presetID="53" presetClass="entr" presetSubtype="16" fill="hold" grpId="0" nodeType="clickEffect">
                                  <p:stCondLst>
                                    <p:cond delay="0"/>
                                  </p:stCondLst>
                                  <p:childTnLst>
                                    <p:set>
                                      <p:cBhvr>
                                        <p:cTn id="13" dur="1" fill="hold">
                                          <p:stCondLst>
                                            <p:cond delay="0"/>
                                          </p:stCondLst>
                                        </p:cTn>
                                        <p:tgtEl>
                                          <p:spTgt spid="4"/>
                                        </p:tgtEl>
                                        <p:attrNameLst>
                                          <p:attrName>style.visibility</p:attrName>
                                        </p:attrNameLst>
                                      </p:cBhvr>
                                      <p:to>
                                        <p:strVal val="visible"/>
                                      </p:to>
                                    </p:set>
                                    <p:anim calcmode="lin" valueType="num">
                                      <p:cBhvr>
                                        <p:cTn id="14" dur="500" fill="hold"/>
                                        <p:tgtEl>
                                          <p:spTgt spid="4"/>
                                        </p:tgtEl>
                                        <p:attrNameLst>
                                          <p:attrName>ppt_w</p:attrName>
                                        </p:attrNameLst>
                                      </p:cBhvr>
                                      <p:tavLst>
                                        <p:tav tm="0">
                                          <p:val>
                                            <p:fltVal val="0"/>
                                          </p:val>
                                        </p:tav>
                                        <p:tav tm="100000">
                                          <p:val>
                                            <p:strVal val="#ppt_w"/>
                                          </p:val>
                                        </p:tav>
                                      </p:tavLst>
                                    </p:anim>
                                    <p:anim calcmode="lin" valueType="num">
                                      <p:cBhvr>
                                        <p:cTn id="15" dur="500" fill="hold"/>
                                        <p:tgtEl>
                                          <p:spTgt spid="4"/>
                                        </p:tgtEl>
                                        <p:attrNameLst>
                                          <p:attrName>ppt_h</p:attrName>
                                        </p:attrNameLst>
                                      </p:cBhvr>
                                      <p:tavLst>
                                        <p:tav tm="0">
                                          <p:val>
                                            <p:fltVal val="0"/>
                                          </p:val>
                                        </p:tav>
                                        <p:tav tm="100000">
                                          <p:val>
                                            <p:strVal val="#ppt_h"/>
                                          </p:val>
                                        </p:tav>
                                      </p:tavLst>
                                    </p:anim>
                                    <p:animEffect transition="in" filter="fade">
                                      <p:cBhvr>
                                        <p:cTn id="16" dur="500"/>
                                        <p:tgtEl>
                                          <p:spTgt spid="4"/>
                                        </p:tgtEl>
                                      </p:cBhvr>
                                    </p:animEffect>
                                  </p:childTnLst>
                                </p:cTn>
                              </p:par>
                            </p:childTnLst>
                          </p:cTn>
                        </p:par>
                      </p:childTnLst>
                    </p:cTn>
                  </p:par>
                  <p:par>
                    <p:cTn id="17" fill="hold">
                      <p:stCondLst>
                        <p:cond delay="indefinite"/>
                      </p:stCondLst>
                      <p:childTnLst>
                        <p:par>
                          <p:cTn id="18" fill="hold">
                            <p:stCondLst>
                              <p:cond delay="0"/>
                            </p:stCondLst>
                            <p:childTnLst>
                              <p:par>
                                <p:cTn id="19" presetID="53" presetClass="entr" presetSubtype="16" fill="hold" grpId="0" nodeType="clickEffect">
                                  <p:stCondLst>
                                    <p:cond delay="0"/>
                                  </p:stCondLst>
                                  <p:childTnLst>
                                    <p:set>
                                      <p:cBhvr>
                                        <p:cTn id="20" dur="1" fill="hold">
                                          <p:stCondLst>
                                            <p:cond delay="0"/>
                                          </p:stCondLst>
                                        </p:cTn>
                                        <p:tgtEl>
                                          <p:spTgt spid="5"/>
                                        </p:tgtEl>
                                        <p:attrNameLst>
                                          <p:attrName>style.visibility</p:attrName>
                                        </p:attrNameLst>
                                      </p:cBhvr>
                                      <p:to>
                                        <p:strVal val="visible"/>
                                      </p:to>
                                    </p:set>
                                    <p:anim calcmode="lin" valueType="num">
                                      <p:cBhvr>
                                        <p:cTn id="21" dur="500" fill="hold"/>
                                        <p:tgtEl>
                                          <p:spTgt spid="5"/>
                                        </p:tgtEl>
                                        <p:attrNameLst>
                                          <p:attrName>ppt_w</p:attrName>
                                        </p:attrNameLst>
                                      </p:cBhvr>
                                      <p:tavLst>
                                        <p:tav tm="0">
                                          <p:val>
                                            <p:fltVal val="0"/>
                                          </p:val>
                                        </p:tav>
                                        <p:tav tm="100000">
                                          <p:val>
                                            <p:strVal val="#ppt_w"/>
                                          </p:val>
                                        </p:tav>
                                      </p:tavLst>
                                    </p:anim>
                                    <p:anim calcmode="lin" valueType="num">
                                      <p:cBhvr>
                                        <p:cTn id="22" dur="500" fill="hold"/>
                                        <p:tgtEl>
                                          <p:spTgt spid="5"/>
                                        </p:tgtEl>
                                        <p:attrNameLst>
                                          <p:attrName>ppt_h</p:attrName>
                                        </p:attrNameLst>
                                      </p:cBhvr>
                                      <p:tavLst>
                                        <p:tav tm="0">
                                          <p:val>
                                            <p:fltVal val="0"/>
                                          </p:val>
                                        </p:tav>
                                        <p:tav tm="100000">
                                          <p:val>
                                            <p:strVal val="#ppt_h"/>
                                          </p:val>
                                        </p:tav>
                                      </p:tavLst>
                                    </p:anim>
                                    <p:animEffect transition="in" filter="fade">
                                      <p:cBhvr>
                                        <p:cTn id="23" dur="500"/>
                                        <p:tgtEl>
                                          <p:spTgt spid="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6" grpId="0"/>
      <p:bldP spid="4" grpId="0"/>
      <p:bldP spid="5" grpId="0"/>
    </p:bld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 name="TextBox 15">
            <a:extLst>
              <a:ext uri="{FF2B5EF4-FFF2-40B4-BE49-F238E27FC236}">
                <a16:creationId xmlns:a16="http://schemas.microsoft.com/office/drawing/2014/main" id="{97DAE4A4-03DD-F840-C557-7C65AD501A69}"/>
              </a:ext>
            </a:extLst>
          </p:cNvPr>
          <p:cNvSpPr txBox="1"/>
          <p:nvPr/>
        </p:nvSpPr>
        <p:spPr>
          <a:xfrm>
            <a:off x="822471" y="350283"/>
            <a:ext cx="10547058" cy="1569660"/>
          </a:xfrm>
          <a:prstGeom prst="rect">
            <a:avLst/>
          </a:prstGeom>
          <a:noFill/>
        </p:spPr>
        <p:txBody>
          <a:bodyPr wrap="square">
            <a:spAutoFit/>
          </a:bodyPr>
          <a:lstStyle/>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n-US" sz="3200" b="1" i="0" u="none" strike="noStrike" kern="1200" cap="none" spc="0" normalizeH="0" baseline="0" noProof="0" dirty="0">
                <a:ln>
                  <a:noFill/>
                </a:ln>
                <a:solidFill>
                  <a:srgbClr val="333333"/>
                </a:solidFill>
                <a:effectLst/>
                <a:uLnTx/>
                <a:uFillTx/>
                <a:latin typeface="Times New Roman" panose="02020603050405020304" pitchFamily="18" charset="0"/>
                <a:ea typeface="+mn-ea"/>
                <a:cs typeface="Times New Roman" panose="02020603050405020304" pitchFamily="18" charset="0"/>
              </a:rPr>
              <a:t>	</a:t>
            </a:r>
            <a:r>
              <a:rPr kumimoji="0" lang="en-US" sz="3200" b="1" i="0" u="none" strike="noStrike" kern="1200" cap="none" spc="0" normalizeH="0" baseline="0" noProof="0" dirty="0" err="1">
                <a:ln>
                  <a:noFill/>
                </a:ln>
                <a:solidFill>
                  <a:srgbClr val="333333"/>
                </a:solidFill>
                <a:effectLst/>
                <a:uLnTx/>
                <a:uFillTx/>
                <a:latin typeface="Times New Roman" panose="02020603050405020304" pitchFamily="18" charset="0"/>
                <a:ea typeface="+mn-ea"/>
                <a:cs typeface="Times New Roman" panose="02020603050405020304" pitchFamily="18" charset="0"/>
              </a:rPr>
              <a:t>Bài</a:t>
            </a:r>
            <a:r>
              <a:rPr kumimoji="0" lang="en-US" sz="3200" b="1" i="0" u="none" strike="noStrike" kern="1200" cap="none" spc="0" normalizeH="0" baseline="0" noProof="0" dirty="0">
                <a:ln>
                  <a:noFill/>
                </a:ln>
                <a:solidFill>
                  <a:srgbClr val="333333"/>
                </a:solidFill>
                <a:effectLst/>
                <a:uLnTx/>
                <a:uFillTx/>
                <a:latin typeface="Times New Roman" panose="02020603050405020304" pitchFamily="18" charset="0"/>
                <a:ea typeface="+mn-ea"/>
                <a:cs typeface="Times New Roman" panose="02020603050405020304" pitchFamily="18" charset="0"/>
              </a:rPr>
              <a:t> </a:t>
            </a:r>
            <a:r>
              <a:rPr kumimoji="0" lang="vi-VN" sz="3200" b="1" i="0" u="none" strike="noStrike" kern="1200" cap="none" spc="0" normalizeH="0" baseline="0" noProof="0" dirty="0">
                <a:ln>
                  <a:noFill/>
                </a:ln>
                <a:solidFill>
                  <a:srgbClr val="333333"/>
                </a:solidFill>
                <a:effectLst/>
                <a:uLnTx/>
                <a:uFillTx/>
                <a:latin typeface="Times New Roman" panose="02020603050405020304" pitchFamily="18" charset="0"/>
                <a:ea typeface="+mn-ea"/>
                <a:cs typeface="Times New Roman" panose="02020603050405020304" pitchFamily="18" charset="0"/>
              </a:rPr>
              <a:t>1: Tìm phó từ trong những trường hợp sau, cho biết các phó từ ấy bổ sung ý nghĩa cho danh từ, động từ, tính từ nào?</a:t>
            </a:r>
          </a:p>
        </p:txBody>
      </p:sp>
      <p:sp>
        <p:nvSpPr>
          <p:cNvPr id="4" name="TextBox 3">
            <a:extLst>
              <a:ext uri="{FF2B5EF4-FFF2-40B4-BE49-F238E27FC236}">
                <a16:creationId xmlns:a16="http://schemas.microsoft.com/office/drawing/2014/main" id="{9EC87140-B9AE-C2CD-7918-41D6A6B4C866}"/>
              </a:ext>
            </a:extLst>
          </p:cNvPr>
          <p:cNvSpPr txBox="1"/>
          <p:nvPr/>
        </p:nvSpPr>
        <p:spPr>
          <a:xfrm>
            <a:off x="881194" y="1919943"/>
            <a:ext cx="10547058" cy="3046988"/>
          </a:xfrm>
          <a:prstGeom prst="rect">
            <a:avLst/>
          </a:prstGeom>
          <a:noFill/>
        </p:spPr>
        <p:txBody>
          <a:bodyPr wrap="square">
            <a:spAutoFit/>
          </a:bodyPr>
          <a:lstStyle/>
          <a:p>
            <a:pPr lvl="0" algn="just">
              <a:defRPr/>
            </a:pPr>
            <a:r>
              <a:rPr lang="vi-VN" sz="3200" b="1" i="1" dirty="0">
                <a:solidFill>
                  <a:srgbClr val="333333"/>
                </a:solidFill>
                <a:latin typeface="Times New Roman" panose="02020603050405020304" pitchFamily="18" charset="0"/>
                <a:cs typeface="Times New Roman" panose="02020603050405020304" pitchFamily="18" charset="0"/>
              </a:rPr>
              <a:t>d. Những buổi chiều tôi hay nhắm mắt sờ những bông hoa rồi tập đoán. Tôi đoán được hai loại hoa: hoa mồng gà và hoa hướng dương. Bố cười khà khà khen tiến bộ lắm! Một hôm khác, tôi đoán được ba loại hoa.</a:t>
            </a:r>
          </a:p>
          <a:p>
            <a:pPr lvl="0" algn="just">
              <a:defRPr/>
            </a:pPr>
            <a:r>
              <a:rPr lang="vi-VN" sz="3200" b="1" i="1" dirty="0">
                <a:solidFill>
                  <a:srgbClr val="333333"/>
                </a:solidFill>
                <a:latin typeface="Times New Roman" panose="02020603050405020304" pitchFamily="18" charset="0"/>
                <a:cs typeface="Times New Roman" panose="02020603050405020304" pitchFamily="18" charset="0"/>
              </a:rPr>
              <a:t>(Nguyễn Ngọc Thuần, Vừa nhắm mắt vừa mở cửa sổ)</a:t>
            </a:r>
          </a:p>
          <a:p>
            <a:pPr lvl="0" algn="just">
              <a:defRPr/>
            </a:pPr>
            <a:endParaRPr lang="vi-VN" sz="3200" b="1" i="1" dirty="0">
              <a:solidFill>
                <a:srgbClr val="333333"/>
              </a:solidFill>
              <a:latin typeface="Times New Roman" panose="02020603050405020304" pitchFamily="18" charset="0"/>
              <a:cs typeface="Times New Roman" panose="02020603050405020304" pitchFamily="18" charset="0"/>
            </a:endParaRPr>
          </a:p>
        </p:txBody>
      </p:sp>
      <p:sp>
        <p:nvSpPr>
          <p:cNvPr id="5" name="TextBox 4">
            <a:extLst>
              <a:ext uri="{FF2B5EF4-FFF2-40B4-BE49-F238E27FC236}">
                <a16:creationId xmlns:a16="http://schemas.microsoft.com/office/drawing/2014/main" id="{FB6FD275-C987-F565-4B06-CFC20AF94E41}"/>
              </a:ext>
            </a:extLst>
          </p:cNvPr>
          <p:cNvSpPr txBox="1"/>
          <p:nvPr/>
        </p:nvSpPr>
        <p:spPr>
          <a:xfrm>
            <a:off x="763748" y="4671543"/>
            <a:ext cx="11131841" cy="1200329"/>
          </a:xfrm>
          <a:prstGeom prst="rect">
            <a:avLst/>
          </a:prstGeom>
          <a:noFill/>
        </p:spPr>
        <p:txBody>
          <a:bodyPr wrap="square">
            <a:spAutoFit/>
          </a:bodyPr>
          <a:lstStyle/>
          <a:p>
            <a:pPr lvl="0" algn="just"/>
            <a:r>
              <a:rPr lang="en-US" sz="3600" b="1" i="1" dirty="0">
                <a:solidFill>
                  <a:srgbClr val="FF0000"/>
                </a:solidFill>
                <a:latin typeface="Times New Roman" panose="02020603050405020304" pitchFamily="18" charset="0"/>
                <a:cs typeface="Times New Roman" panose="02020603050405020304" pitchFamily="18" charset="0"/>
              </a:rPr>
              <a:t>-&gt; </a:t>
            </a:r>
            <a:r>
              <a:rPr lang="vi-VN" sz="3600" b="1" i="1" dirty="0">
                <a:solidFill>
                  <a:srgbClr val="FF0000"/>
                </a:solidFill>
                <a:latin typeface="Times New Roman" panose="02020603050405020304" pitchFamily="18" charset="0"/>
                <a:cs typeface="Times New Roman" panose="02020603050405020304" pitchFamily="18" charset="0"/>
              </a:rPr>
              <a:t>Phó từ "những" bổ sung ý nghĩa số lượng cho danh từ "lúc".</a:t>
            </a:r>
            <a:endParaRPr kumimoji="0" lang="vi-VN" sz="3600" b="1" i="0" u="none" strike="noStrike" kern="1200" cap="none" spc="0" normalizeH="0" baseline="0" noProof="0" dirty="0">
              <a:ln>
                <a:noFill/>
              </a:ln>
              <a:solidFill>
                <a:srgbClr val="FF0000"/>
              </a:solidFill>
              <a:effectLst/>
              <a:uLnTx/>
              <a:uFillTx/>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1330843195"/>
      </p:ext>
    </p:extLst>
  </p:cSld>
  <p:clrMapOvr>
    <a:masterClrMapping/>
  </p:clrMapOvr>
  <p:transition spd="slow">
    <p:comb/>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grpId="0" nodeType="clickEffect">
                                  <p:stCondLst>
                                    <p:cond delay="0"/>
                                  </p:stCondLst>
                                  <p:childTnLst>
                                    <p:set>
                                      <p:cBhvr>
                                        <p:cTn id="6" dur="1" fill="hold">
                                          <p:stCondLst>
                                            <p:cond delay="0"/>
                                          </p:stCondLst>
                                        </p:cTn>
                                        <p:tgtEl>
                                          <p:spTgt spid="16"/>
                                        </p:tgtEl>
                                        <p:attrNameLst>
                                          <p:attrName>style.visibility</p:attrName>
                                        </p:attrNameLst>
                                      </p:cBhvr>
                                      <p:to>
                                        <p:strVal val="visible"/>
                                      </p:to>
                                    </p:set>
                                    <p:anim calcmode="lin" valueType="num">
                                      <p:cBhvr>
                                        <p:cTn id="7" dur="500" fill="hold"/>
                                        <p:tgtEl>
                                          <p:spTgt spid="16"/>
                                        </p:tgtEl>
                                        <p:attrNameLst>
                                          <p:attrName>ppt_w</p:attrName>
                                        </p:attrNameLst>
                                      </p:cBhvr>
                                      <p:tavLst>
                                        <p:tav tm="0">
                                          <p:val>
                                            <p:fltVal val="0"/>
                                          </p:val>
                                        </p:tav>
                                        <p:tav tm="100000">
                                          <p:val>
                                            <p:strVal val="#ppt_w"/>
                                          </p:val>
                                        </p:tav>
                                      </p:tavLst>
                                    </p:anim>
                                    <p:anim calcmode="lin" valueType="num">
                                      <p:cBhvr>
                                        <p:cTn id="8" dur="500" fill="hold"/>
                                        <p:tgtEl>
                                          <p:spTgt spid="16"/>
                                        </p:tgtEl>
                                        <p:attrNameLst>
                                          <p:attrName>ppt_h</p:attrName>
                                        </p:attrNameLst>
                                      </p:cBhvr>
                                      <p:tavLst>
                                        <p:tav tm="0">
                                          <p:val>
                                            <p:fltVal val="0"/>
                                          </p:val>
                                        </p:tav>
                                        <p:tav tm="100000">
                                          <p:val>
                                            <p:strVal val="#ppt_h"/>
                                          </p:val>
                                        </p:tav>
                                      </p:tavLst>
                                    </p:anim>
                                    <p:animEffect transition="in" filter="fade">
                                      <p:cBhvr>
                                        <p:cTn id="9" dur="500"/>
                                        <p:tgtEl>
                                          <p:spTgt spid="16"/>
                                        </p:tgtEl>
                                      </p:cBhvr>
                                    </p:animEffect>
                                  </p:childTnLst>
                                </p:cTn>
                              </p:par>
                            </p:childTnLst>
                          </p:cTn>
                        </p:par>
                      </p:childTnLst>
                    </p:cTn>
                  </p:par>
                  <p:par>
                    <p:cTn id="10" fill="hold">
                      <p:stCondLst>
                        <p:cond delay="indefinite"/>
                      </p:stCondLst>
                      <p:childTnLst>
                        <p:par>
                          <p:cTn id="11" fill="hold">
                            <p:stCondLst>
                              <p:cond delay="0"/>
                            </p:stCondLst>
                            <p:childTnLst>
                              <p:par>
                                <p:cTn id="12" presetID="53" presetClass="entr" presetSubtype="16" fill="hold" grpId="0" nodeType="clickEffect">
                                  <p:stCondLst>
                                    <p:cond delay="0"/>
                                  </p:stCondLst>
                                  <p:childTnLst>
                                    <p:set>
                                      <p:cBhvr>
                                        <p:cTn id="13" dur="1" fill="hold">
                                          <p:stCondLst>
                                            <p:cond delay="0"/>
                                          </p:stCondLst>
                                        </p:cTn>
                                        <p:tgtEl>
                                          <p:spTgt spid="4"/>
                                        </p:tgtEl>
                                        <p:attrNameLst>
                                          <p:attrName>style.visibility</p:attrName>
                                        </p:attrNameLst>
                                      </p:cBhvr>
                                      <p:to>
                                        <p:strVal val="visible"/>
                                      </p:to>
                                    </p:set>
                                    <p:anim calcmode="lin" valueType="num">
                                      <p:cBhvr>
                                        <p:cTn id="14" dur="500" fill="hold"/>
                                        <p:tgtEl>
                                          <p:spTgt spid="4"/>
                                        </p:tgtEl>
                                        <p:attrNameLst>
                                          <p:attrName>ppt_w</p:attrName>
                                        </p:attrNameLst>
                                      </p:cBhvr>
                                      <p:tavLst>
                                        <p:tav tm="0">
                                          <p:val>
                                            <p:fltVal val="0"/>
                                          </p:val>
                                        </p:tav>
                                        <p:tav tm="100000">
                                          <p:val>
                                            <p:strVal val="#ppt_w"/>
                                          </p:val>
                                        </p:tav>
                                      </p:tavLst>
                                    </p:anim>
                                    <p:anim calcmode="lin" valueType="num">
                                      <p:cBhvr>
                                        <p:cTn id="15" dur="500" fill="hold"/>
                                        <p:tgtEl>
                                          <p:spTgt spid="4"/>
                                        </p:tgtEl>
                                        <p:attrNameLst>
                                          <p:attrName>ppt_h</p:attrName>
                                        </p:attrNameLst>
                                      </p:cBhvr>
                                      <p:tavLst>
                                        <p:tav tm="0">
                                          <p:val>
                                            <p:fltVal val="0"/>
                                          </p:val>
                                        </p:tav>
                                        <p:tav tm="100000">
                                          <p:val>
                                            <p:strVal val="#ppt_h"/>
                                          </p:val>
                                        </p:tav>
                                      </p:tavLst>
                                    </p:anim>
                                    <p:animEffect transition="in" filter="fade">
                                      <p:cBhvr>
                                        <p:cTn id="16" dur="500"/>
                                        <p:tgtEl>
                                          <p:spTgt spid="4"/>
                                        </p:tgtEl>
                                      </p:cBhvr>
                                    </p:animEffect>
                                  </p:childTnLst>
                                </p:cTn>
                              </p:par>
                            </p:childTnLst>
                          </p:cTn>
                        </p:par>
                      </p:childTnLst>
                    </p:cTn>
                  </p:par>
                  <p:par>
                    <p:cTn id="17" fill="hold">
                      <p:stCondLst>
                        <p:cond delay="indefinite"/>
                      </p:stCondLst>
                      <p:childTnLst>
                        <p:par>
                          <p:cTn id="18" fill="hold">
                            <p:stCondLst>
                              <p:cond delay="0"/>
                            </p:stCondLst>
                            <p:childTnLst>
                              <p:par>
                                <p:cTn id="19" presetID="53" presetClass="entr" presetSubtype="16" fill="hold" grpId="0" nodeType="clickEffect">
                                  <p:stCondLst>
                                    <p:cond delay="0"/>
                                  </p:stCondLst>
                                  <p:childTnLst>
                                    <p:set>
                                      <p:cBhvr>
                                        <p:cTn id="20" dur="1" fill="hold">
                                          <p:stCondLst>
                                            <p:cond delay="0"/>
                                          </p:stCondLst>
                                        </p:cTn>
                                        <p:tgtEl>
                                          <p:spTgt spid="5"/>
                                        </p:tgtEl>
                                        <p:attrNameLst>
                                          <p:attrName>style.visibility</p:attrName>
                                        </p:attrNameLst>
                                      </p:cBhvr>
                                      <p:to>
                                        <p:strVal val="visible"/>
                                      </p:to>
                                    </p:set>
                                    <p:anim calcmode="lin" valueType="num">
                                      <p:cBhvr>
                                        <p:cTn id="21" dur="500" fill="hold"/>
                                        <p:tgtEl>
                                          <p:spTgt spid="5"/>
                                        </p:tgtEl>
                                        <p:attrNameLst>
                                          <p:attrName>ppt_w</p:attrName>
                                        </p:attrNameLst>
                                      </p:cBhvr>
                                      <p:tavLst>
                                        <p:tav tm="0">
                                          <p:val>
                                            <p:fltVal val="0"/>
                                          </p:val>
                                        </p:tav>
                                        <p:tav tm="100000">
                                          <p:val>
                                            <p:strVal val="#ppt_w"/>
                                          </p:val>
                                        </p:tav>
                                      </p:tavLst>
                                    </p:anim>
                                    <p:anim calcmode="lin" valueType="num">
                                      <p:cBhvr>
                                        <p:cTn id="22" dur="500" fill="hold"/>
                                        <p:tgtEl>
                                          <p:spTgt spid="5"/>
                                        </p:tgtEl>
                                        <p:attrNameLst>
                                          <p:attrName>ppt_h</p:attrName>
                                        </p:attrNameLst>
                                      </p:cBhvr>
                                      <p:tavLst>
                                        <p:tav tm="0">
                                          <p:val>
                                            <p:fltVal val="0"/>
                                          </p:val>
                                        </p:tav>
                                        <p:tav tm="100000">
                                          <p:val>
                                            <p:strVal val="#ppt_h"/>
                                          </p:val>
                                        </p:tav>
                                      </p:tavLst>
                                    </p:anim>
                                    <p:animEffect transition="in" filter="fade">
                                      <p:cBhvr>
                                        <p:cTn id="23" dur="500"/>
                                        <p:tgtEl>
                                          <p:spTgt spid="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6" grpId="0"/>
      <p:bldP spid="4" grpId="0"/>
      <p:bldP spid="5" grpId="0"/>
    </p:bld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 name="TextBox 15">
            <a:extLst>
              <a:ext uri="{FF2B5EF4-FFF2-40B4-BE49-F238E27FC236}">
                <a16:creationId xmlns:a16="http://schemas.microsoft.com/office/drawing/2014/main" id="{97DAE4A4-03DD-F840-C557-7C65AD501A69}"/>
              </a:ext>
            </a:extLst>
          </p:cNvPr>
          <p:cNvSpPr txBox="1"/>
          <p:nvPr/>
        </p:nvSpPr>
        <p:spPr>
          <a:xfrm>
            <a:off x="822471" y="350283"/>
            <a:ext cx="10547058" cy="1569660"/>
          </a:xfrm>
          <a:prstGeom prst="rect">
            <a:avLst/>
          </a:prstGeom>
          <a:noFill/>
        </p:spPr>
        <p:txBody>
          <a:bodyPr wrap="square">
            <a:spAutoFit/>
          </a:bodyPr>
          <a:lstStyle/>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n-US" sz="3200" b="1" i="0" u="none" strike="noStrike" kern="1200" cap="none" spc="0" normalizeH="0" baseline="0" noProof="0" dirty="0">
                <a:ln>
                  <a:noFill/>
                </a:ln>
                <a:solidFill>
                  <a:srgbClr val="333333"/>
                </a:solidFill>
                <a:effectLst/>
                <a:uLnTx/>
                <a:uFillTx/>
                <a:latin typeface="Times New Roman" panose="02020603050405020304" pitchFamily="18" charset="0"/>
                <a:ea typeface="+mn-ea"/>
                <a:cs typeface="Times New Roman" panose="02020603050405020304" pitchFamily="18" charset="0"/>
              </a:rPr>
              <a:t>	</a:t>
            </a:r>
            <a:r>
              <a:rPr kumimoji="0" lang="en-US" sz="3200" b="1" i="0" u="none" strike="noStrike" kern="1200" cap="none" spc="0" normalizeH="0" baseline="0" noProof="0" dirty="0" err="1">
                <a:ln>
                  <a:noFill/>
                </a:ln>
                <a:solidFill>
                  <a:srgbClr val="333333"/>
                </a:solidFill>
                <a:effectLst/>
                <a:uLnTx/>
                <a:uFillTx/>
                <a:latin typeface="Times New Roman" panose="02020603050405020304" pitchFamily="18" charset="0"/>
                <a:ea typeface="+mn-ea"/>
                <a:cs typeface="Times New Roman" panose="02020603050405020304" pitchFamily="18" charset="0"/>
              </a:rPr>
              <a:t>Bài</a:t>
            </a:r>
            <a:r>
              <a:rPr kumimoji="0" lang="en-US" sz="3200" b="1" i="0" u="none" strike="noStrike" kern="1200" cap="none" spc="0" normalizeH="0" baseline="0" noProof="0" dirty="0">
                <a:ln>
                  <a:noFill/>
                </a:ln>
                <a:solidFill>
                  <a:srgbClr val="333333"/>
                </a:solidFill>
                <a:effectLst/>
                <a:uLnTx/>
                <a:uFillTx/>
                <a:latin typeface="Times New Roman" panose="02020603050405020304" pitchFamily="18" charset="0"/>
                <a:ea typeface="+mn-ea"/>
                <a:cs typeface="Times New Roman" panose="02020603050405020304" pitchFamily="18" charset="0"/>
              </a:rPr>
              <a:t> </a:t>
            </a:r>
            <a:r>
              <a:rPr kumimoji="0" lang="vi-VN" sz="3200" b="1" i="0" u="none" strike="noStrike" kern="1200" cap="none" spc="0" normalizeH="0" baseline="0" noProof="0" dirty="0">
                <a:ln>
                  <a:noFill/>
                </a:ln>
                <a:solidFill>
                  <a:srgbClr val="333333"/>
                </a:solidFill>
                <a:effectLst/>
                <a:uLnTx/>
                <a:uFillTx/>
                <a:latin typeface="Times New Roman" panose="02020603050405020304" pitchFamily="18" charset="0"/>
                <a:ea typeface="+mn-ea"/>
                <a:cs typeface="Times New Roman" panose="02020603050405020304" pitchFamily="18" charset="0"/>
              </a:rPr>
              <a:t>1: Tìm phó từ trong những trường hợp sau, cho biết các phó từ ấy bổ sung ý nghĩa cho danh từ, động từ, tính từ nào?</a:t>
            </a:r>
          </a:p>
        </p:txBody>
      </p:sp>
      <p:sp>
        <p:nvSpPr>
          <p:cNvPr id="4" name="TextBox 3">
            <a:extLst>
              <a:ext uri="{FF2B5EF4-FFF2-40B4-BE49-F238E27FC236}">
                <a16:creationId xmlns:a16="http://schemas.microsoft.com/office/drawing/2014/main" id="{9EC87140-B9AE-C2CD-7918-41D6A6B4C866}"/>
              </a:ext>
            </a:extLst>
          </p:cNvPr>
          <p:cNvSpPr txBox="1"/>
          <p:nvPr/>
        </p:nvSpPr>
        <p:spPr>
          <a:xfrm>
            <a:off x="881194" y="1919943"/>
            <a:ext cx="10547058" cy="1569660"/>
          </a:xfrm>
          <a:prstGeom prst="rect">
            <a:avLst/>
          </a:prstGeom>
          <a:noFill/>
        </p:spPr>
        <p:txBody>
          <a:bodyPr wrap="square">
            <a:spAutoFit/>
          </a:bodyPr>
          <a:lstStyle/>
          <a:p>
            <a:pPr lvl="0" algn="just">
              <a:defRPr/>
            </a:pPr>
            <a:r>
              <a:rPr lang="vi-VN" sz="3200" b="1" i="1">
                <a:solidFill>
                  <a:srgbClr val="333333"/>
                </a:solidFill>
                <a:latin typeface="Times New Roman" panose="02020603050405020304" pitchFamily="18" charset="0"/>
                <a:cs typeface="Times New Roman" panose="02020603050405020304" pitchFamily="18" charset="0"/>
              </a:rPr>
              <a:t>đ. Nó vẫn giúp người quản tượng phá rẫy, kéo gỗ, nhưng chỉ khuây khỏa những lúc làm việc rồi sau đó lại đứng buồn thiu.</a:t>
            </a:r>
            <a:endParaRPr lang="vi-VN" sz="3200" b="1" i="1" dirty="0">
              <a:solidFill>
                <a:srgbClr val="333333"/>
              </a:solidFill>
              <a:latin typeface="Times New Roman" panose="02020603050405020304" pitchFamily="18" charset="0"/>
              <a:cs typeface="Times New Roman" panose="02020603050405020304" pitchFamily="18" charset="0"/>
            </a:endParaRPr>
          </a:p>
        </p:txBody>
      </p:sp>
      <p:sp>
        <p:nvSpPr>
          <p:cNvPr id="5" name="TextBox 4">
            <a:extLst>
              <a:ext uri="{FF2B5EF4-FFF2-40B4-BE49-F238E27FC236}">
                <a16:creationId xmlns:a16="http://schemas.microsoft.com/office/drawing/2014/main" id="{FB6FD275-C987-F565-4B06-CFC20AF94E41}"/>
              </a:ext>
            </a:extLst>
          </p:cNvPr>
          <p:cNvSpPr txBox="1"/>
          <p:nvPr/>
        </p:nvSpPr>
        <p:spPr>
          <a:xfrm>
            <a:off x="822471" y="3748214"/>
            <a:ext cx="11131841" cy="1200329"/>
          </a:xfrm>
          <a:prstGeom prst="rect">
            <a:avLst/>
          </a:prstGeom>
          <a:noFill/>
        </p:spPr>
        <p:txBody>
          <a:bodyPr wrap="square">
            <a:spAutoFit/>
          </a:bodyPr>
          <a:lstStyle/>
          <a:p>
            <a:pPr lvl="0" algn="just"/>
            <a:r>
              <a:rPr lang="en-US" sz="3600" b="1" i="1" dirty="0">
                <a:solidFill>
                  <a:srgbClr val="FF0000"/>
                </a:solidFill>
                <a:latin typeface="Times New Roman" panose="02020603050405020304" pitchFamily="18" charset="0"/>
                <a:cs typeface="Times New Roman" panose="02020603050405020304" pitchFamily="18" charset="0"/>
              </a:rPr>
              <a:t>-&gt; </a:t>
            </a:r>
            <a:r>
              <a:rPr lang="vi-VN" sz="3600" b="1" i="1" dirty="0">
                <a:solidFill>
                  <a:srgbClr val="FF0000"/>
                </a:solidFill>
                <a:latin typeface="Times New Roman" panose="02020603050405020304" pitchFamily="18" charset="0"/>
                <a:cs typeface="Times New Roman" panose="02020603050405020304" pitchFamily="18" charset="0"/>
              </a:rPr>
              <a:t>Phó từ "chỉ" bổ sung ý nghĩa giới hạn phạm vi cho động từ "khuây khỏa".</a:t>
            </a:r>
            <a:endParaRPr kumimoji="0" lang="vi-VN" sz="3600" b="1" i="0" u="none" strike="noStrike" kern="1200" cap="none" spc="0" normalizeH="0" baseline="0" noProof="0" dirty="0">
              <a:ln>
                <a:noFill/>
              </a:ln>
              <a:solidFill>
                <a:srgbClr val="FF0000"/>
              </a:solidFill>
              <a:effectLst/>
              <a:uLnTx/>
              <a:uFillTx/>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3267321914"/>
      </p:ext>
    </p:extLst>
  </p:cSld>
  <p:clrMapOvr>
    <a:masterClrMapping/>
  </p:clrMapOvr>
  <p:transition spd="slow">
    <p:comb/>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grpId="0" nodeType="clickEffect">
                                  <p:stCondLst>
                                    <p:cond delay="0"/>
                                  </p:stCondLst>
                                  <p:childTnLst>
                                    <p:set>
                                      <p:cBhvr>
                                        <p:cTn id="6" dur="1" fill="hold">
                                          <p:stCondLst>
                                            <p:cond delay="0"/>
                                          </p:stCondLst>
                                        </p:cTn>
                                        <p:tgtEl>
                                          <p:spTgt spid="16"/>
                                        </p:tgtEl>
                                        <p:attrNameLst>
                                          <p:attrName>style.visibility</p:attrName>
                                        </p:attrNameLst>
                                      </p:cBhvr>
                                      <p:to>
                                        <p:strVal val="visible"/>
                                      </p:to>
                                    </p:set>
                                    <p:anim calcmode="lin" valueType="num">
                                      <p:cBhvr>
                                        <p:cTn id="7" dur="500" fill="hold"/>
                                        <p:tgtEl>
                                          <p:spTgt spid="16"/>
                                        </p:tgtEl>
                                        <p:attrNameLst>
                                          <p:attrName>ppt_w</p:attrName>
                                        </p:attrNameLst>
                                      </p:cBhvr>
                                      <p:tavLst>
                                        <p:tav tm="0">
                                          <p:val>
                                            <p:fltVal val="0"/>
                                          </p:val>
                                        </p:tav>
                                        <p:tav tm="100000">
                                          <p:val>
                                            <p:strVal val="#ppt_w"/>
                                          </p:val>
                                        </p:tav>
                                      </p:tavLst>
                                    </p:anim>
                                    <p:anim calcmode="lin" valueType="num">
                                      <p:cBhvr>
                                        <p:cTn id="8" dur="500" fill="hold"/>
                                        <p:tgtEl>
                                          <p:spTgt spid="16"/>
                                        </p:tgtEl>
                                        <p:attrNameLst>
                                          <p:attrName>ppt_h</p:attrName>
                                        </p:attrNameLst>
                                      </p:cBhvr>
                                      <p:tavLst>
                                        <p:tav tm="0">
                                          <p:val>
                                            <p:fltVal val="0"/>
                                          </p:val>
                                        </p:tav>
                                        <p:tav tm="100000">
                                          <p:val>
                                            <p:strVal val="#ppt_h"/>
                                          </p:val>
                                        </p:tav>
                                      </p:tavLst>
                                    </p:anim>
                                    <p:animEffect transition="in" filter="fade">
                                      <p:cBhvr>
                                        <p:cTn id="9" dur="500"/>
                                        <p:tgtEl>
                                          <p:spTgt spid="16"/>
                                        </p:tgtEl>
                                      </p:cBhvr>
                                    </p:animEffect>
                                  </p:childTnLst>
                                </p:cTn>
                              </p:par>
                            </p:childTnLst>
                          </p:cTn>
                        </p:par>
                      </p:childTnLst>
                    </p:cTn>
                  </p:par>
                  <p:par>
                    <p:cTn id="10" fill="hold">
                      <p:stCondLst>
                        <p:cond delay="indefinite"/>
                      </p:stCondLst>
                      <p:childTnLst>
                        <p:par>
                          <p:cTn id="11" fill="hold">
                            <p:stCondLst>
                              <p:cond delay="0"/>
                            </p:stCondLst>
                            <p:childTnLst>
                              <p:par>
                                <p:cTn id="12" presetID="53" presetClass="entr" presetSubtype="16" fill="hold" grpId="0" nodeType="clickEffect">
                                  <p:stCondLst>
                                    <p:cond delay="0"/>
                                  </p:stCondLst>
                                  <p:childTnLst>
                                    <p:set>
                                      <p:cBhvr>
                                        <p:cTn id="13" dur="1" fill="hold">
                                          <p:stCondLst>
                                            <p:cond delay="0"/>
                                          </p:stCondLst>
                                        </p:cTn>
                                        <p:tgtEl>
                                          <p:spTgt spid="4"/>
                                        </p:tgtEl>
                                        <p:attrNameLst>
                                          <p:attrName>style.visibility</p:attrName>
                                        </p:attrNameLst>
                                      </p:cBhvr>
                                      <p:to>
                                        <p:strVal val="visible"/>
                                      </p:to>
                                    </p:set>
                                    <p:anim calcmode="lin" valueType="num">
                                      <p:cBhvr>
                                        <p:cTn id="14" dur="500" fill="hold"/>
                                        <p:tgtEl>
                                          <p:spTgt spid="4"/>
                                        </p:tgtEl>
                                        <p:attrNameLst>
                                          <p:attrName>ppt_w</p:attrName>
                                        </p:attrNameLst>
                                      </p:cBhvr>
                                      <p:tavLst>
                                        <p:tav tm="0">
                                          <p:val>
                                            <p:fltVal val="0"/>
                                          </p:val>
                                        </p:tav>
                                        <p:tav tm="100000">
                                          <p:val>
                                            <p:strVal val="#ppt_w"/>
                                          </p:val>
                                        </p:tav>
                                      </p:tavLst>
                                    </p:anim>
                                    <p:anim calcmode="lin" valueType="num">
                                      <p:cBhvr>
                                        <p:cTn id="15" dur="500" fill="hold"/>
                                        <p:tgtEl>
                                          <p:spTgt spid="4"/>
                                        </p:tgtEl>
                                        <p:attrNameLst>
                                          <p:attrName>ppt_h</p:attrName>
                                        </p:attrNameLst>
                                      </p:cBhvr>
                                      <p:tavLst>
                                        <p:tav tm="0">
                                          <p:val>
                                            <p:fltVal val="0"/>
                                          </p:val>
                                        </p:tav>
                                        <p:tav tm="100000">
                                          <p:val>
                                            <p:strVal val="#ppt_h"/>
                                          </p:val>
                                        </p:tav>
                                      </p:tavLst>
                                    </p:anim>
                                    <p:animEffect transition="in" filter="fade">
                                      <p:cBhvr>
                                        <p:cTn id="16" dur="500"/>
                                        <p:tgtEl>
                                          <p:spTgt spid="4"/>
                                        </p:tgtEl>
                                      </p:cBhvr>
                                    </p:animEffect>
                                  </p:childTnLst>
                                </p:cTn>
                              </p:par>
                            </p:childTnLst>
                          </p:cTn>
                        </p:par>
                      </p:childTnLst>
                    </p:cTn>
                  </p:par>
                  <p:par>
                    <p:cTn id="17" fill="hold">
                      <p:stCondLst>
                        <p:cond delay="indefinite"/>
                      </p:stCondLst>
                      <p:childTnLst>
                        <p:par>
                          <p:cTn id="18" fill="hold">
                            <p:stCondLst>
                              <p:cond delay="0"/>
                            </p:stCondLst>
                            <p:childTnLst>
                              <p:par>
                                <p:cTn id="19" presetID="53" presetClass="entr" presetSubtype="16" fill="hold" grpId="0" nodeType="clickEffect">
                                  <p:stCondLst>
                                    <p:cond delay="0"/>
                                  </p:stCondLst>
                                  <p:childTnLst>
                                    <p:set>
                                      <p:cBhvr>
                                        <p:cTn id="20" dur="1" fill="hold">
                                          <p:stCondLst>
                                            <p:cond delay="0"/>
                                          </p:stCondLst>
                                        </p:cTn>
                                        <p:tgtEl>
                                          <p:spTgt spid="5"/>
                                        </p:tgtEl>
                                        <p:attrNameLst>
                                          <p:attrName>style.visibility</p:attrName>
                                        </p:attrNameLst>
                                      </p:cBhvr>
                                      <p:to>
                                        <p:strVal val="visible"/>
                                      </p:to>
                                    </p:set>
                                    <p:anim calcmode="lin" valueType="num">
                                      <p:cBhvr>
                                        <p:cTn id="21" dur="500" fill="hold"/>
                                        <p:tgtEl>
                                          <p:spTgt spid="5"/>
                                        </p:tgtEl>
                                        <p:attrNameLst>
                                          <p:attrName>ppt_w</p:attrName>
                                        </p:attrNameLst>
                                      </p:cBhvr>
                                      <p:tavLst>
                                        <p:tav tm="0">
                                          <p:val>
                                            <p:fltVal val="0"/>
                                          </p:val>
                                        </p:tav>
                                        <p:tav tm="100000">
                                          <p:val>
                                            <p:strVal val="#ppt_w"/>
                                          </p:val>
                                        </p:tav>
                                      </p:tavLst>
                                    </p:anim>
                                    <p:anim calcmode="lin" valueType="num">
                                      <p:cBhvr>
                                        <p:cTn id="22" dur="500" fill="hold"/>
                                        <p:tgtEl>
                                          <p:spTgt spid="5"/>
                                        </p:tgtEl>
                                        <p:attrNameLst>
                                          <p:attrName>ppt_h</p:attrName>
                                        </p:attrNameLst>
                                      </p:cBhvr>
                                      <p:tavLst>
                                        <p:tav tm="0">
                                          <p:val>
                                            <p:fltVal val="0"/>
                                          </p:val>
                                        </p:tav>
                                        <p:tav tm="100000">
                                          <p:val>
                                            <p:strVal val="#ppt_h"/>
                                          </p:val>
                                        </p:tav>
                                      </p:tavLst>
                                    </p:anim>
                                    <p:animEffect transition="in" filter="fade">
                                      <p:cBhvr>
                                        <p:cTn id="23" dur="500"/>
                                        <p:tgtEl>
                                          <p:spTgt spid="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6" grpId="0"/>
      <p:bldP spid="4" grpId="0"/>
      <p:bldP spid="5" grpId="0"/>
    </p:bld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 name="TextBox 15">
            <a:extLst>
              <a:ext uri="{FF2B5EF4-FFF2-40B4-BE49-F238E27FC236}">
                <a16:creationId xmlns:a16="http://schemas.microsoft.com/office/drawing/2014/main" id="{97DAE4A4-03DD-F840-C557-7C65AD501A69}"/>
              </a:ext>
            </a:extLst>
          </p:cNvPr>
          <p:cNvSpPr txBox="1"/>
          <p:nvPr/>
        </p:nvSpPr>
        <p:spPr>
          <a:xfrm>
            <a:off x="822471" y="350283"/>
            <a:ext cx="10547058" cy="1569660"/>
          </a:xfrm>
          <a:prstGeom prst="rect">
            <a:avLst/>
          </a:prstGeom>
          <a:noFill/>
        </p:spPr>
        <p:txBody>
          <a:bodyPr wrap="square">
            <a:spAutoFit/>
          </a:bodyPr>
          <a:lstStyle/>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n-US" sz="3200" b="1" i="0" u="none" strike="noStrike" kern="1200" cap="none" spc="0" normalizeH="0" baseline="0" noProof="0" dirty="0" err="1">
                <a:ln>
                  <a:noFill/>
                </a:ln>
                <a:solidFill>
                  <a:srgbClr val="333333"/>
                </a:solidFill>
                <a:effectLst/>
                <a:uLnTx/>
                <a:uFillTx/>
                <a:latin typeface="Times New Roman" panose="02020603050405020304" pitchFamily="18" charset="0"/>
                <a:ea typeface="+mn-ea"/>
                <a:cs typeface="Times New Roman" panose="02020603050405020304" pitchFamily="18" charset="0"/>
              </a:rPr>
              <a:t>Bài</a:t>
            </a:r>
            <a:r>
              <a:rPr kumimoji="0" lang="en-US" sz="3200" b="1" i="0" u="none" strike="noStrike" kern="1200" cap="none" spc="0" normalizeH="0" baseline="0" noProof="0" dirty="0">
                <a:ln>
                  <a:noFill/>
                </a:ln>
                <a:solidFill>
                  <a:srgbClr val="333333"/>
                </a:solidFill>
                <a:effectLst/>
                <a:uLnTx/>
                <a:uFillTx/>
                <a:latin typeface="Times New Roman" panose="02020603050405020304" pitchFamily="18" charset="0"/>
                <a:ea typeface="+mn-ea"/>
                <a:cs typeface="Times New Roman" panose="02020603050405020304" pitchFamily="18" charset="0"/>
              </a:rPr>
              <a:t> </a:t>
            </a:r>
            <a:r>
              <a:rPr kumimoji="0" lang="vi-VN" sz="3200" b="1" i="0" u="none" strike="noStrike" kern="1200" cap="none" spc="0" normalizeH="0" baseline="0" noProof="0" dirty="0">
                <a:ln>
                  <a:noFill/>
                </a:ln>
                <a:solidFill>
                  <a:srgbClr val="333333"/>
                </a:solidFill>
                <a:effectLst/>
                <a:uLnTx/>
                <a:uFillTx/>
                <a:latin typeface="Times New Roman" panose="02020603050405020304" pitchFamily="18" charset="0"/>
                <a:ea typeface="+mn-ea"/>
                <a:cs typeface="Times New Roman" panose="02020603050405020304" pitchFamily="18" charset="0"/>
              </a:rPr>
              <a:t>1: Tìm phó từ trong những trường hợp sau, cho biết các phó từ ấy bổ sung ý nghĩa cho danh từ, động từ, tính từ nào?</a:t>
            </a:r>
          </a:p>
        </p:txBody>
      </p:sp>
      <p:sp>
        <p:nvSpPr>
          <p:cNvPr id="4" name="TextBox 3">
            <a:extLst>
              <a:ext uri="{FF2B5EF4-FFF2-40B4-BE49-F238E27FC236}">
                <a16:creationId xmlns:a16="http://schemas.microsoft.com/office/drawing/2014/main" id="{9EC87140-B9AE-C2CD-7918-41D6A6B4C866}"/>
              </a:ext>
            </a:extLst>
          </p:cNvPr>
          <p:cNvSpPr txBox="1"/>
          <p:nvPr/>
        </p:nvSpPr>
        <p:spPr>
          <a:xfrm>
            <a:off x="881194" y="1919943"/>
            <a:ext cx="10547058" cy="2062103"/>
          </a:xfrm>
          <a:prstGeom prst="rect">
            <a:avLst/>
          </a:prstGeom>
          <a:noFill/>
        </p:spPr>
        <p:txBody>
          <a:bodyPr wrap="square">
            <a:spAutoFit/>
          </a:bodyPr>
          <a:lstStyle/>
          <a:p>
            <a:pPr lvl="0" algn="just">
              <a:defRPr/>
            </a:pPr>
            <a:r>
              <a:rPr lang="vi-VN" sz="3200" b="1" i="1" dirty="0">
                <a:solidFill>
                  <a:srgbClr val="333333"/>
                </a:solidFill>
                <a:latin typeface="Times New Roman" panose="02020603050405020304" pitchFamily="18" charset="0"/>
                <a:cs typeface="Times New Roman" panose="02020603050405020304" pitchFamily="18" charset="0"/>
              </a:rPr>
              <a:t>đ. Nó vẫn giúp người quản tượng phá rẫy, kéo gỗ, nhưng chỉ khuây khỏa những lúc làm việc rồi sau đó lại đứng buồn thiu.</a:t>
            </a:r>
          </a:p>
          <a:p>
            <a:pPr lvl="0" algn="just">
              <a:defRPr/>
            </a:pPr>
            <a:endParaRPr lang="vi-VN" sz="3200" b="1" i="1" dirty="0">
              <a:solidFill>
                <a:srgbClr val="333333"/>
              </a:solidFill>
              <a:latin typeface="Times New Roman" panose="02020603050405020304" pitchFamily="18" charset="0"/>
              <a:cs typeface="Times New Roman" panose="02020603050405020304" pitchFamily="18" charset="0"/>
            </a:endParaRPr>
          </a:p>
        </p:txBody>
      </p:sp>
      <p:sp>
        <p:nvSpPr>
          <p:cNvPr id="5" name="TextBox 4">
            <a:extLst>
              <a:ext uri="{FF2B5EF4-FFF2-40B4-BE49-F238E27FC236}">
                <a16:creationId xmlns:a16="http://schemas.microsoft.com/office/drawing/2014/main" id="{FB6FD275-C987-F565-4B06-CFC20AF94E41}"/>
              </a:ext>
            </a:extLst>
          </p:cNvPr>
          <p:cNvSpPr txBox="1"/>
          <p:nvPr/>
        </p:nvSpPr>
        <p:spPr>
          <a:xfrm>
            <a:off x="881194" y="3982046"/>
            <a:ext cx="11131841" cy="1200329"/>
          </a:xfrm>
          <a:prstGeom prst="rect">
            <a:avLst/>
          </a:prstGeom>
          <a:noFill/>
        </p:spPr>
        <p:txBody>
          <a:bodyPr wrap="square">
            <a:spAutoFit/>
          </a:bodyPr>
          <a:lstStyle/>
          <a:p>
            <a:pPr lvl="0" algn="just"/>
            <a:r>
              <a:rPr lang="en-US" sz="3600" b="1" i="1" dirty="0">
                <a:solidFill>
                  <a:srgbClr val="FF0000"/>
                </a:solidFill>
                <a:latin typeface="Times New Roman" panose="02020603050405020304" pitchFamily="18" charset="0"/>
                <a:cs typeface="Times New Roman" panose="02020603050405020304" pitchFamily="18" charset="0"/>
              </a:rPr>
              <a:t>-&gt; </a:t>
            </a:r>
            <a:r>
              <a:rPr lang="vi-VN" sz="3600" b="1" i="1" dirty="0">
                <a:solidFill>
                  <a:srgbClr val="FF0000"/>
                </a:solidFill>
                <a:latin typeface="Times New Roman" panose="02020603050405020304" pitchFamily="18" charset="0"/>
                <a:cs typeface="Times New Roman" panose="02020603050405020304" pitchFamily="18" charset="0"/>
              </a:rPr>
              <a:t>Phó từ "lại" bổ sung ý nghĩa lặp lại, tái diễn cho động từ "đứng".</a:t>
            </a:r>
            <a:endParaRPr kumimoji="0" lang="vi-VN" sz="3600" b="1" i="0" u="none" strike="noStrike" kern="1200" cap="none" spc="0" normalizeH="0" baseline="0" noProof="0" dirty="0">
              <a:ln>
                <a:noFill/>
              </a:ln>
              <a:solidFill>
                <a:srgbClr val="FF0000"/>
              </a:solidFill>
              <a:effectLst/>
              <a:uLnTx/>
              <a:uFillTx/>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3968704198"/>
      </p:ext>
    </p:extLst>
  </p:cSld>
  <p:clrMapOvr>
    <a:masterClrMapping/>
  </p:clrMapOvr>
  <p:transition spd="slow">
    <p:comb/>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grpId="0" nodeType="clickEffect">
                                  <p:stCondLst>
                                    <p:cond delay="0"/>
                                  </p:stCondLst>
                                  <p:childTnLst>
                                    <p:set>
                                      <p:cBhvr>
                                        <p:cTn id="6" dur="1" fill="hold">
                                          <p:stCondLst>
                                            <p:cond delay="0"/>
                                          </p:stCondLst>
                                        </p:cTn>
                                        <p:tgtEl>
                                          <p:spTgt spid="16"/>
                                        </p:tgtEl>
                                        <p:attrNameLst>
                                          <p:attrName>style.visibility</p:attrName>
                                        </p:attrNameLst>
                                      </p:cBhvr>
                                      <p:to>
                                        <p:strVal val="visible"/>
                                      </p:to>
                                    </p:set>
                                    <p:anim calcmode="lin" valueType="num">
                                      <p:cBhvr>
                                        <p:cTn id="7" dur="500" fill="hold"/>
                                        <p:tgtEl>
                                          <p:spTgt spid="16"/>
                                        </p:tgtEl>
                                        <p:attrNameLst>
                                          <p:attrName>ppt_w</p:attrName>
                                        </p:attrNameLst>
                                      </p:cBhvr>
                                      <p:tavLst>
                                        <p:tav tm="0">
                                          <p:val>
                                            <p:fltVal val="0"/>
                                          </p:val>
                                        </p:tav>
                                        <p:tav tm="100000">
                                          <p:val>
                                            <p:strVal val="#ppt_w"/>
                                          </p:val>
                                        </p:tav>
                                      </p:tavLst>
                                    </p:anim>
                                    <p:anim calcmode="lin" valueType="num">
                                      <p:cBhvr>
                                        <p:cTn id="8" dur="500" fill="hold"/>
                                        <p:tgtEl>
                                          <p:spTgt spid="16"/>
                                        </p:tgtEl>
                                        <p:attrNameLst>
                                          <p:attrName>ppt_h</p:attrName>
                                        </p:attrNameLst>
                                      </p:cBhvr>
                                      <p:tavLst>
                                        <p:tav tm="0">
                                          <p:val>
                                            <p:fltVal val="0"/>
                                          </p:val>
                                        </p:tav>
                                        <p:tav tm="100000">
                                          <p:val>
                                            <p:strVal val="#ppt_h"/>
                                          </p:val>
                                        </p:tav>
                                      </p:tavLst>
                                    </p:anim>
                                    <p:animEffect transition="in" filter="fade">
                                      <p:cBhvr>
                                        <p:cTn id="9" dur="500"/>
                                        <p:tgtEl>
                                          <p:spTgt spid="16"/>
                                        </p:tgtEl>
                                      </p:cBhvr>
                                    </p:animEffect>
                                  </p:childTnLst>
                                </p:cTn>
                              </p:par>
                            </p:childTnLst>
                          </p:cTn>
                        </p:par>
                      </p:childTnLst>
                    </p:cTn>
                  </p:par>
                  <p:par>
                    <p:cTn id="10" fill="hold">
                      <p:stCondLst>
                        <p:cond delay="indefinite"/>
                      </p:stCondLst>
                      <p:childTnLst>
                        <p:par>
                          <p:cTn id="11" fill="hold">
                            <p:stCondLst>
                              <p:cond delay="0"/>
                            </p:stCondLst>
                            <p:childTnLst>
                              <p:par>
                                <p:cTn id="12" presetID="53" presetClass="entr" presetSubtype="16" fill="hold" grpId="0" nodeType="clickEffect">
                                  <p:stCondLst>
                                    <p:cond delay="0"/>
                                  </p:stCondLst>
                                  <p:childTnLst>
                                    <p:set>
                                      <p:cBhvr>
                                        <p:cTn id="13" dur="1" fill="hold">
                                          <p:stCondLst>
                                            <p:cond delay="0"/>
                                          </p:stCondLst>
                                        </p:cTn>
                                        <p:tgtEl>
                                          <p:spTgt spid="4"/>
                                        </p:tgtEl>
                                        <p:attrNameLst>
                                          <p:attrName>style.visibility</p:attrName>
                                        </p:attrNameLst>
                                      </p:cBhvr>
                                      <p:to>
                                        <p:strVal val="visible"/>
                                      </p:to>
                                    </p:set>
                                    <p:anim calcmode="lin" valueType="num">
                                      <p:cBhvr>
                                        <p:cTn id="14" dur="500" fill="hold"/>
                                        <p:tgtEl>
                                          <p:spTgt spid="4"/>
                                        </p:tgtEl>
                                        <p:attrNameLst>
                                          <p:attrName>ppt_w</p:attrName>
                                        </p:attrNameLst>
                                      </p:cBhvr>
                                      <p:tavLst>
                                        <p:tav tm="0">
                                          <p:val>
                                            <p:fltVal val="0"/>
                                          </p:val>
                                        </p:tav>
                                        <p:tav tm="100000">
                                          <p:val>
                                            <p:strVal val="#ppt_w"/>
                                          </p:val>
                                        </p:tav>
                                      </p:tavLst>
                                    </p:anim>
                                    <p:anim calcmode="lin" valueType="num">
                                      <p:cBhvr>
                                        <p:cTn id="15" dur="500" fill="hold"/>
                                        <p:tgtEl>
                                          <p:spTgt spid="4"/>
                                        </p:tgtEl>
                                        <p:attrNameLst>
                                          <p:attrName>ppt_h</p:attrName>
                                        </p:attrNameLst>
                                      </p:cBhvr>
                                      <p:tavLst>
                                        <p:tav tm="0">
                                          <p:val>
                                            <p:fltVal val="0"/>
                                          </p:val>
                                        </p:tav>
                                        <p:tav tm="100000">
                                          <p:val>
                                            <p:strVal val="#ppt_h"/>
                                          </p:val>
                                        </p:tav>
                                      </p:tavLst>
                                    </p:anim>
                                    <p:animEffect transition="in" filter="fade">
                                      <p:cBhvr>
                                        <p:cTn id="16" dur="500"/>
                                        <p:tgtEl>
                                          <p:spTgt spid="4"/>
                                        </p:tgtEl>
                                      </p:cBhvr>
                                    </p:animEffect>
                                  </p:childTnLst>
                                </p:cTn>
                              </p:par>
                            </p:childTnLst>
                          </p:cTn>
                        </p:par>
                      </p:childTnLst>
                    </p:cTn>
                  </p:par>
                  <p:par>
                    <p:cTn id="17" fill="hold">
                      <p:stCondLst>
                        <p:cond delay="indefinite"/>
                      </p:stCondLst>
                      <p:childTnLst>
                        <p:par>
                          <p:cTn id="18" fill="hold">
                            <p:stCondLst>
                              <p:cond delay="0"/>
                            </p:stCondLst>
                            <p:childTnLst>
                              <p:par>
                                <p:cTn id="19" presetID="53" presetClass="entr" presetSubtype="16" fill="hold" grpId="0" nodeType="clickEffect">
                                  <p:stCondLst>
                                    <p:cond delay="0"/>
                                  </p:stCondLst>
                                  <p:childTnLst>
                                    <p:set>
                                      <p:cBhvr>
                                        <p:cTn id="20" dur="1" fill="hold">
                                          <p:stCondLst>
                                            <p:cond delay="0"/>
                                          </p:stCondLst>
                                        </p:cTn>
                                        <p:tgtEl>
                                          <p:spTgt spid="5"/>
                                        </p:tgtEl>
                                        <p:attrNameLst>
                                          <p:attrName>style.visibility</p:attrName>
                                        </p:attrNameLst>
                                      </p:cBhvr>
                                      <p:to>
                                        <p:strVal val="visible"/>
                                      </p:to>
                                    </p:set>
                                    <p:anim calcmode="lin" valueType="num">
                                      <p:cBhvr>
                                        <p:cTn id="21" dur="500" fill="hold"/>
                                        <p:tgtEl>
                                          <p:spTgt spid="5"/>
                                        </p:tgtEl>
                                        <p:attrNameLst>
                                          <p:attrName>ppt_w</p:attrName>
                                        </p:attrNameLst>
                                      </p:cBhvr>
                                      <p:tavLst>
                                        <p:tav tm="0">
                                          <p:val>
                                            <p:fltVal val="0"/>
                                          </p:val>
                                        </p:tav>
                                        <p:tav tm="100000">
                                          <p:val>
                                            <p:strVal val="#ppt_w"/>
                                          </p:val>
                                        </p:tav>
                                      </p:tavLst>
                                    </p:anim>
                                    <p:anim calcmode="lin" valueType="num">
                                      <p:cBhvr>
                                        <p:cTn id="22" dur="500" fill="hold"/>
                                        <p:tgtEl>
                                          <p:spTgt spid="5"/>
                                        </p:tgtEl>
                                        <p:attrNameLst>
                                          <p:attrName>ppt_h</p:attrName>
                                        </p:attrNameLst>
                                      </p:cBhvr>
                                      <p:tavLst>
                                        <p:tav tm="0">
                                          <p:val>
                                            <p:fltVal val="0"/>
                                          </p:val>
                                        </p:tav>
                                        <p:tav tm="100000">
                                          <p:val>
                                            <p:strVal val="#ppt_h"/>
                                          </p:val>
                                        </p:tav>
                                      </p:tavLst>
                                    </p:anim>
                                    <p:animEffect transition="in" filter="fade">
                                      <p:cBhvr>
                                        <p:cTn id="23" dur="500"/>
                                        <p:tgtEl>
                                          <p:spTgt spid="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6" grpId="0"/>
      <p:bldP spid="4" grpId="0"/>
      <p:bldP spid="5" grpId="0"/>
    </p:bld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 name="TextBox 15">
            <a:extLst>
              <a:ext uri="{FF2B5EF4-FFF2-40B4-BE49-F238E27FC236}">
                <a16:creationId xmlns:a16="http://schemas.microsoft.com/office/drawing/2014/main" id="{97DAE4A4-03DD-F840-C557-7C65AD501A69}"/>
              </a:ext>
            </a:extLst>
          </p:cNvPr>
          <p:cNvSpPr txBox="1"/>
          <p:nvPr/>
        </p:nvSpPr>
        <p:spPr>
          <a:xfrm>
            <a:off x="822471" y="350283"/>
            <a:ext cx="10547058" cy="1569660"/>
          </a:xfrm>
          <a:prstGeom prst="rect">
            <a:avLst/>
          </a:prstGeom>
          <a:noFill/>
        </p:spPr>
        <p:txBody>
          <a:bodyPr wrap="square">
            <a:spAutoFit/>
          </a:bodyPr>
          <a:lstStyle/>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n-US" sz="3200" b="1" i="0" u="none" strike="noStrike" kern="1200" cap="none" spc="0" normalizeH="0" baseline="0" noProof="0" dirty="0">
                <a:ln>
                  <a:noFill/>
                </a:ln>
                <a:solidFill>
                  <a:srgbClr val="333333"/>
                </a:solidFill>
                <a:effectLst/>
                <a:uLnTx/>
                <a:uFillTx/>
                <a:latin typeface="Times New Roman" panose="02020603050405020304" pitchFamily="18" charset="0"/>
                <a:ea typeface="+mn-ea"/>
                <a:cs typeface="Times New Roman" panose="02020603050405020304" pitchFamily="18" charset="0"/>
              </a:rPr>
              <a:t>	</a:t>
            </a:r>
            <a:r>
              <a:rPr kumimoji="0" lang="en-US" sz="3200" b="1" i="0" u="none" strike="noStrike" kern="1200" cap="none" spc="0" normalizeH="0" baseline="0" noProof="0" dirty="0" err="1">
                <a:ln>
                  <a:noFill/>
                </a:ln>
                <a:solidFill>
                  <a:srgbClr val="333333"/>
                </a:solidFill>
                <a:effectLst/>
                <a:uLnTx/>
                <a:uFillTx/>
                <a:latin typeface="Times New Roman" panose="02020603050405020304" pitchFamily="18" charset="0"/>
                <a:ea typeface="+mn-ea"/>
                <a:cs typeface="Times New Roman" panose="02020603050405020304" pitchFamily="18" charset="0"/>
              </a:rPr>
              <a:t>Bài</a:t>
            </a:r>
            <a:r>
              <a:rPr kumimoji="0" lang="en-US" sz="3200" b="1" i="0" u="none" strike="noStrike" kern="1200" cap="none" spc="0" normalizeH="0" baseline="0" noProof="0" dirty="0">
                <a:ln>
                  <a:noFill/>
                </a:ln>
                <a:solidFill>
                  <a:srgbClr val="333333"/>
                </a:solidFill>
                <a:effectLst/>
                <a:uLnTx/>
                <a:uFillTx/>
                <a:latin typeface="Times New Roman" panose="02020603050405020304" pitchFamily="18" charset="0"/>
                <a:ea typeface="+mn-ea"/>
                <a:cs typeface="Times New Roman" panose="02020603050405020304" pitchFamily="18" charset="0"/>
              </a:rPr>
              <a:t> </a:t>
            </a:r>
            <a:r>
              <a:rPr kumimoji="0" lang="vi-VN" sz="3200" b="1" i="0" u="none" strike="noStrike" kern="1200" cap="none" spc="0" normalizeH="0" baseline="0" noProof="0" dirty="0">
                <a:ln>
                  <a:noFill/>
                </a:ln>
                <a:solidFill>
                  <a:srgbClr val="333333"/>
                </a:solidFill>
                <a:effectLst/>
                <a:uLnTx/>
                <a:uFillTx/>
                <a:latin typeface="Times New Roman" panose="02020603050405020304" pitchFamily="18" charset="0"/>
                <a:ea typeface="+mn-ea"/>
                <a:cs typeface="Times New Roman" panose="02020603050405020304" pitchFamily="18" charset="0"/>
              </a:rPr>
              <a:t>1: Tìm phó từ trong những trường hợp sau, cho biết các phó từ ấy bổ sung ý nghĩa cho danh từ, động từ, tính từ nào?</a:t>
            </a:r>
          </a:p>
        </p:txBody>
      </p:sp>
      <p:sp>
        <p:nvSpPr>
          <p:cNvPr id="4" name="TextBox 3">
            <a:extLst>
              <a:ext uri="{FF2B5EF4-FFF2-40B4-BE49-F238E27FC236}">
                <a16:creationId xmlns:a16="http://schemas.microsoft.com/office/drawing/2014/main" id="{9EC87140-B9AE-C2CD-7918-41D6A6B4C866}"/>
              </a:ext>
            </a:extLst>
          </p:cNvPr>
          <p:cNvSpPr txBox="1"/>
          <p:nvPr/>
        </p:nvSpPr>
        <p:spPr>
          <a:xfrm>
            <a:off x="889583" y="2397948"/>
            <a:ext cx="10547058" cy="2062103"/>
          </a:xfrm>
          <a:prstGeom prst="rect">
            <a:avLst/>
          </a:prstGeom>
          <a:noFill/>
        </p:spPr>
        <p:txBody>
          <a:bodyPr wrap="square">
            <a:spAutoFit/>
          </a:bodyPr>
          <a:lstStyle/>
          <a:p>
            <a:pPr lvl="0" algn="just">
              <a:defRPr/>
            </a:pPr>
            <a:r>
              <a:rPr lang="vi-VN" sz="3200" b="1" i="1" dirty="0">
                <a:solidFill>
                  <a:srgbClr val="333333"/>
                </a:solidFill>
                <a:latin typeface="Times New Roman" panose="02020603050405020304" pitchFamily="18" charset="0"/>
                <a:cs typeface="Times New Roman" panose="02020603050405020304" pitchFamily="18" charset="0"/>
              </a:rPr>
              <a:t>e. Khi biết mọi tiếng rống lên gọi đều vô ích, con voi lồng chạy vào nhà.</a:t>
            </a:r>
          </a:p>
          <a:p>
            <a:pPr lvl="0" algn="just">
              <a:defRPr/>
            </a:pPr>
            <a:r>
              <a:rPr lang="vi-VN" sz="3200" b="1" i="1" dirty="0">
                <a:solidFill>
                  <a:srgbClr val="333333"/>
                </a:solidFill>
                <a:latin typeface="Times New Roman" panose="02020603050405020304" pitchFamily="18" charset="0"/>
                <a:cs typeface="Times New Roman" panose="02020603050405020304" pitchFamily="18" charset="0"/>
              </a:rPr>
              <a:t>(Vũ Hùng, Ông Một)</a:t>
            </a:r>
          </a:p>
          <a:p>
            <a:pPr lvl="0" algn="just">
              <a:defRPr/>
            </a:pPr>
            <a:endParaRPr lang="vi-VN" sz="3200" b="1" i="1" dirty="0">
              <a:solidFill>
                <a:srgbClr val="333333"/>
              </a:solidFill>
              <a:latin typeface="Times New Roman" panose="02020603050405020304" pitchFamily="18" charset="0"/>
              <a:cs typeface="Times New Roman" panose="02020603050405020304" pitchFamily="18" charset="0"/>
            </a:endParaRPr>
          </a:p>
        </p:txBody>
      </p:sp>
      <p:sp>
        <p:nvSpPr>
          <p:cNvPr id="5" name="TextBox 4">
            <a:extLst>
              <a:ext uri="{FF2B5EF4-FFF2-40B4-BE49-F238E27FC236}">
                <a16:creationId xmlns:a16="http://schemas.microsoft.com/office/drawing/2014/main" id="{FB6FD275-C987-F565-4B06-CFC20AF94E41}"/>
              </a:ext>
            </a:extLst>
          </p:cNvPr>
          <p:cNvSpPr txBox="1"/>
          <p:nvPr/>
        </p:nvSpPr>
        <p:spPr>
          <a:xfrm>
            <a:off x="763748" y="4671543"/>
            <a:ext cx="11131841" cy="1200329"/>
          </a:xfrm>
          <a:prstGeom prst="rect">
            <a:avLst/>
          </a:prstGeom>
          <a:noFill/>
        </p:spPr>
        <p:txBody>
          <a:bodyPr wrap="square">
            <a:spAutoFit/>
          </a:bodyPr>
          <a:lstStyle/>
          <a:p>
            <a:pPr lvl="0" algn="just"/>
            <a:r>
              <a:rPr lang="vi-VN" sz="3600" b="1" i="1" dirty="0">
                <a:solidFill>
                  <a:srgbClr val="FF0000"/>
                </a:solidFill>
                <a:latin typeface="Times New Roman" panose="02020603050405020304" pitchFamily="18" charset="0"/>
                <a:cs typeface="Times New Roman" panose="02020603050405020304" pitchFamily="18" charset="0"/>
              </a:rPr>
              <a:t>-</a:t>
            </a:r>
            <a:r>
              <a:rPr lang="en-US" sz="3600" b="1" i="1" dirty="0">
                <a:solidFill>
                  <a:srgbClr val="FF0000"/>
                </a:solidFill>
                <a:latin typeface="Times New Roman" panose="02020603050405020304" pitchFamily="18" charset="0"/>
                <a:cs typeface="Times New Roman" panose="02020603050405020304" pitchFamily="18" charset="0"/>
              </a:rPr>
              <a:t>&gt;</a:t>
            </a:r>
            <a:r>
              <a:rPr lang="vi-VN" sz="3600" b="1" i="1" dirty="0">
                <a:solidFill>
                  <a:srgbClr val="FF0000"/>
                </a:solidFill>
                <a:latin typeface="Times New Roman" panose="02020603050405020304" pitchFamily="18" charset="0"/>
                <a:cs typeface="Times New Roman" panose="02020603050405020304" pitchFamily="18" charset="0"/>
              </a:rPr>
              <a:t> Phó từ "mọi" bổ sung ý nghĩa số lượng cho danh từ "tiếng".</a:t>
            </a:r>
            <a:endParaRPr kumimoji="0" lang="vi-VN" sz="3600" b="1" i="0" u="none" strike="noStrike" kern="1200" cap="none" spc="0" normalizeH="0" baseline="0" noProof="0" dirty="0">
              <a:ln>
                <a:noFill/>
              </a:ln>
              <a:solidFill>
                <a:srgbClr val="FF0000"/>
              </a:solidFill>
              <a:effectLst/>
              <a:uLnTx/>
              <a:uFillTx/>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469580949"/>
      </p:ext>
    </p:extLst>
  </p:cSld>
  <p:clrMapOvr>
    <a:masterClrMapping/>
  </p:clrMapOvr>
  <p:transition spd="slow">
    <p:comb/>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grpId="0" nodeType="clickEffect">
                                  <p:stCondLst>
                                    <p:cond delay="0"/>
                                  </p:stCondLst>
                                  <p:childTnLst>
                                    <p:set>
                                      <p:cBhvr>
                                        <p:cTn id="6" dur="1" fill="hold">
                                          <p:stCondLst>
                                            <p:cond delay="0"/>
                                          </p:stCondLst>
                                        </p:cTn>
                                        <p:tgtEl>
                                          <p:spTgt spid="16"/>
                                        </p:tgtEl>
                                        <p:attrNameLst>
                                          <p:attrName>style.visibility</p:attrName>
                                        </p:attrNameLst>
                                      </p:cBhvr>
                                      <p:to>
                                        <p:strVal val="visible"/>
                                      </p:to>
                                    </p:set>
                                    <p:anim calcmode="lin" valueType="num">
                                      <p:cBhvr>
                                        <p:cTn id="7" dur="500" fill="hold"/>
                                        <p:tgtEl>
                                          <p:spTgt spid="16"/>
                                        </p:tgtEl>
                                        <p:attrNameLst>
                                          <p:attrName>ppt_w</p:attrName>
                                        </p:attrNameLst>
                                      </p:cBhvr>
                                      <p:tavLst>
                                        <p:tav tm="0">
                                          <p:val>
                                            <p:fltVal val="0"/>
                                          </p:val>
                                        </p:tav>
                                        <p:tav tm="100000">
                                          <p:val>
                                            <p:strVal val="#ppt_w"/>
                                          </p:val>
                                        </p:tav>
                                      </p:tavLst>
                                    </p:anim>
                                    <p:anim calcmode="lin" valueType="num">
                                      <p:cBhvr>
                                        <p:cTn id="8" dur="500" fill="hold"/>
                                        <p:tgtEl>
                                          <p:spTgt spid="16"/>
                                        </p:tgtEl>
                                        <p:attrNameLst>
                                          <p:attrName>ppt_h</p:attrName>
                                        </p:attrNameLst>
                                      </p:cBhvr>
                                      <p:tavLst>
                                        <p:tav tm="0">
                                          <p:val>
                                            <p:fltVal val="0"/>
                                          </p:val>
                                        </p:tav>
                                        <p:tav tm="100000">
                                          <p:val>
                                            <p:strVal val="#ppt_h"/>
                                          </p:val>
                                        </p:tav>
                                      </p:tavLst>
                                    </p:anim>
                                    <p:animEffect transition="in" filter="fade">
                                      <p:cBhvr>
                                        <p:cTn id="9" dur="500"/>
                                        <p:tgtEl>
                                          <p:spTgt spid="16"/>
                                        </p:tgtEl>
                                      </p:cBhvr>
                                    </p:animEffect>
                                  </p:childTnLst>
                                </p:cTn>
                              </p:par>
                            </p:childTnLst>
                          </p:cTn>
                        </p:par>
                      </p:childTnLst>
                    </p:cTn>
                  </p:par>
                  <p:par>
                    <p:cTn id="10" fill="hold">
                      <p:stCondLst>
                        <p:cond delay="indefinite"/>
                      </p:stCondLst>
                      <p:childTnLst>
                        <p:par>
                          <p:cTn id="11" fill="hold">
                            <p:stCondLst>
                              <p:cond delay="0"/>
                            </p:stCondLst>
                            <p:childTnLst>
                              <p:par>
                                <p:cTn id="12" presetID="53" presetClass="entr" presetSubtype="16" fill="hold" grpId="0" nodeType="clickEffect">
                                  <p:stCondLst>
                                    <p:cond delay="0"/>
                                  </p:stCondLst>
                                  <p:childTnLst>
                                    <p:set>
                                      <p:cBhvr>
                                        <p:cTn id="13" dur="1" fill="hold">
                                          <p:stCondLst>
                                            <p:cond delay="0"/>
                                          </p:stCondLst>
                                        </p:cTn>
                                        <p:tgtEl>
                                          <p:spTgt spid="4"/>
                                        </p:tgtEl>
                                        <p:attrNameLst>
                                          <p:attrName>style.visibility</p:attrName>
                                        </p:attrNameLst>
                                      </p:cBhvr>
                                      <p:to>
                                        <p:strVal val="visible"/>
                                      </p:to>
                                    </p:set>
                                    <p:anim calcmode="lin" valueType="num">
                                      <p:cBhvr>
                                        <p:cTn id="14" dur="500" fill="hold"/>
                                        <p:tgtEl>
                                          <p:spTgt spid="4"/>
                                        </p:tgtEl>
                                        <p:attrNameLst>
                                          <p:attrName>ppt_w</p:attrName>
                                        </p:attrNameLst>
                                      </p:cBhvr>
                                      <p:tavLst>
                                        <p:tav tm="0">
                                          <p:val>
                                            <p:fltVal val="0"/>
                                          </p:val>
                                        </p:tav>
                                        <p:tav tm="100000">
                                          <p:val>
                                            <p:strVal val="#ppt_w"/>
                                          </p:val>
                                        </p:tav>
                                      </p:tavLst>
                                    </p:anim>
                                    <p:anim calcmode="lin" valueType="num">
                                      <p:cBhvr>
                                        <p:cTn id="15" dur="500" fill="hold"/>
                                        <p:tgtEl>
                                          <p:spTgt spid="4"/>
                                        </p:tgtEl>
                                        <p:attrNameLst>
                                          <p:attrName>ppt_h</p:attrName>
                                        </p:attrNameLst>
                                      </p:cBhvr>
                                      <p:tavLst>
                                        <p:tav tm="0">
                                          <p:val>
                                            <p:fltVal val="0"/>
                                          </p:val>
                                        </p:tav>
                                        <p:tav tm="100000">
                                          <p:val>
                                            <p:strVal val="#ppt_h"/>
                                          </p:val>
                                        </p:tav>
                                      </p:tavLst>
                                    </p:anim>
                                    <p:animEffect transition="in" filter="fade">
                                      <p:cBhvr>
                                        <p:cTn id="16" dur="500"/>
                                        <p:tgtEl>
                                          <p:spTgt spid="4"/>
                                        </p:tgtEl>
                                      </p:cBhvr>
                                    </p:animEffect>
                                  </p:childTnLst>
                                </p:cTn>
                              </p:par>
                            </p:childTnLst>
                          </p:cTn>
                        </p:par>
                      </p:childTnLst>
                    </p:cTn>
                  </p:par>
                  <p:par>
                    <p:cTn id="17" fill="hold">
                      <p:stCondLst>
                        <p:cond delay="indefinite"/>
                      </p:stCondLst>
                      <p:childTnLst>
                        <p:par>
                          <p:cTn id="18" fill="hold">
                            <p:stCondLst>
                              <p:cond delay="0"/>
                            </p:stCondLst>
                            <p:childTnLst>
                              <p:par>
                                <p:cTn id="19" presetID="53" presetClass="entr" presetSubtype="16" fill="hold" grpId="0" nodeType="clickEffect">
                                  <p:stCondLst>
                                    <p:cond delay="0"/>
                                  </p:stCondLst>
                                  <p:childTnLst>
                                    <p:set>
                                      <p:cBhvr>
                                        <p:cTn id="20" dur="1" fill="hold">
                                          <p:stCondLst>
                                            <p:cond delay="0"/>
                                          </p:stCondLst>
                                        </p:cTn>
                                        <p:tgtEl>
                                          <p:spTgt spid="5"/>
                                        </p:tgtEl>
                                        <p:attrNameLst>
                                          <p:attrName>style.visibility</p:attrName>
                                        </p:attrNameLst>
                                      </p:cBhvr>
                                      <p:to>
                                        <p:strVal val="visible"/>
                                      </p:to>
                                    </p:set>
                                    <p:anim calcmode="lin" valueType="num">
                                      <p:cBhvr>
                                        <p:cTn id="21" dur="500" fill="hold"/>
                                        <p:tgtEl>
                                          <p:spTgt spid="5"/>
                                        </p:tgtEl>
                                        <p:attrNameLst>
                                          <p:attrName>ppt_w</p:attrName>
                                        </p:attrNameLst>
                                      </p:cBhvr>
                                      <p:tavLst>
                                        <p:tav tm="0">
                                          <p:val>
                                            <p:fltVal val="0"/>
                                          </p:val>
                                        </p:tav>
                                        <p:tav tm="100000">
                                          <p:val>
                                            <p:strVal val="#ppt_w"/>
                                          </p:val>
                                        </p:tav>
                                      </p:tavLst>
                                    </p:anim>
                                    <p:anim calcmode="lin" valueType="num">
                                      <p:cBhvr>
                                        <p:cTn id="22" dur="500" fill="hold"/>
                                        <p:tgtEl>
                                          <p:spTgt spid="5"/>
                                        </p:tgtEl>
                                        <p:attrNameLst>
                                          <p:attrName>ppt_h</p:attrName>
                                        </p:attrNameLst>
                                      </p:cBhvr>
                                      <p:tavLst>
                                        <p:tav tm="0">
                                          <p:val>
                                            <p:fltVal val="0"/>
                                          </p:val>
                                        </p:tav>
                                        <p:tav tm="100000">
                                          <p:val>
                                            <p:strVal val="#ppt_h"/>
                                          </p:val>
                                        </p:tav>
                                      </p:tavLst>
                                    </p:anim>
                                    <p:animEffect transition="in" filter="fade">
                                      <p:cBhvr>
                                        <p:cTn id="23" dur="500"/>
                                        <p:tgtEl>
                                          <p:spTgt spid="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6" grpId="0"/>
      <p:bldP spid="4" grpId="0"/>
      <p:bldP spid="5" grpId="0"/>
    </p:bld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 name="TextBox 15">
            <a:extLst>
              <a:ext uri="{FF2B5EF4-FFF2-40B4-BE49-F238E27FC236}">
                <a16:creationId xmlns:a16="http://schemas.microsoft.com/office/drawing/2014/main" id="{97DAE4A4-03DD-F840-C557-7C65AD501A69}"/>
              </a:ext>
            </a:extLst>
          </p:cNvPr>
          <p:cNvSpPr txBox="1"/>
          <p:nvPr/>
        </p:nvSpPr>
        <p:spPr>
          <a:xfrm>
            <a:off x="822471" y="350283"/>
            <a:ext cx="10547058" cy="1569660"/>
          </a:xfrm>
          <a:prstGeom prst="rect">
            <a:avLst/>
          </a:prstGeom>
          <a:noFill/>
        </p:spPr>
        <p:txBody>
          <a:bodyPr wrap="square">
            <a:spAutoFit/>
          </a:bodyPr>
          <a:lstStyle/>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n-US" sz="3200" b="1" i="0" u="none" strike="noStrike" kern="1200" cap="none" spc="0" normalizeH="0" baseline="0" noProof="0" dirty="0">
                <a:ln>
                  <a:noFill/>
                </a:ln>
                <a:solidFill>
                  <a:srgbClr val="333333"/>
                </a:solidFill>
                <a:effectLst/>
                <a:uLnTx/>
                <a:uFillTx/>
                <a:latin typeface="Times New Roman" panose="02020603050405020304" pitchFamily="18" charset="0"/>
                <a:ea typeface="+mn-ea"/>
                <a:cs typeface="Times New Roman" panose="02020603050405020304" pitchFamily="18" charset="0"/>
              </a:rPr>
              <a:t>	</a:t>
            </a:r>
            <a:r>
              <a:rPr kumimoji="0" lang="en-US" sz="3200" b="1" i="0" u="none" strike="noStrike" kern="1200" cap="none" spc="0" normalizeH="0" baseline="0" noProof="0" dirty="0" err="1">
                <a:ln>
                  <a:noFill/>
                </a:ln>
                <a:solidFill>
                  <a:srgbClr val="333333"/>
                </a:solidFill>
                <a:effectLst/>
                <a:uLnTx/>
                <a:uFillTx/>
                <a:latin typeface="Times New Roman" panose="02020603050405020304" pitchFamily="18" charset="0"/>
                <a:ea typeface="+mn-ea"/>
                <a:cs typeface="Times New Roman" panose="02020603050405020304" pitchFamily="18" charset="0"/>
              </a:rPr>
              <a:t>Bài</a:t>
            </a:r>
            <a:r>
              <a:rPr kumimoji="0" lang="en-US" sz="3200" b="1" i="0" u="none" strike="noStrike" kern="1200" cap="none" spc="0" normalizeH="0" baseline="0" noProof="0" dirty="0">
                <a:ln>
                  <a:noFill/>
                </a:ln>
                <a:solidFill>
                  <a:srgbClr val="333333"/>
                </a:solidFill>
                <a:effectLst/>
                <a:uLnTx/>
                <a:uFillTx/>
                <a:latin typeface="Times New Roman" panose="02020603050405020304" pitchFamily="18" charset="0"/>
                <a:ea typeface="+mn-ea"/>
                <a:cs typeface="Times New Roman" panose="02020603050405020304" pitchFamily="18" charset="0"/>
              </a:rPr>
              <a:t> </a:t>
            </a:r>
            <a:r>
              <a:rPr kumimoji="0" lang="vi-VN" sz="3200" b="1" i="0" u="none" strike="noStrike" kern="1200" cap="none" spc="0" normalizeH="0" baseline="0" noProof="0" dirty="0">
                <a:ln>
                  <a:noFill/>
                </a:ln>
                <a:solidFill>
                  <a:srgbClr val="333333"/>
                </a:solidFill>
                <a:effectLst/>
                <a:uLnTx/>
                <a:uFillTx/>
                <a:latin typeface="Times New Roman" panose="02020603050405020304" pitchFamily="18" charset="0"/>
                <a:ea typeface="+mn-ea"/>
                <a:cs typeface="Times New Roman" panose="02020603050405020304" pitchFamily="18" charset="0"/>
              </a:rPr>
              <a:t>1: Tìm phó từ trong những trường hợp sau, cho biết các phó từ ấy bổ sung ý nghĩa cho danh từ, động từ, tính từ nào?</a:t>
            </a:r>
          </a:p>
        </p:txBody>
      </p:sp>
      <p:sp>
        <p:nvSpPr>
          <p:cNvPr id="4" name="TextBox 3">
            <a:extLst>
              <a:ext uri="{FF2B5EF4-FFF2-40B4-BE49-F238E27FC236}">
                <a16:creationId xmlns:a16="http://schemas.microsoft.com/office/drawing/2014/main" id="{9EC87140-B9AE-C2CD-7918-41D6A6B4C866}"/>
              </a:ext>
            </a:extLst>
          </p:cNvPr>
          <p:cNvSpPr txBox="1"/>
          <p:nvPr/>
        </p:nvSpPr>
        <p:spPr>
          <a:xfrm>
            <a:off x="763748" y="1995277"/>
            <a:ext cx="10547058" cy="2062103"/>
          </a:xfrm>
          <a:prstGeom prst="rect">
            <a:avLst/>
          </a:prstGeom>
          <a:noFill/>
        </p:spPr>
        <p:txBody>
          <a:bodyPr wrap="square">
            <a:spAutoFit/>
          </a:bodyPr>
          <a:lstStyle/>
          <a:p>
            <a:pPr lvl="0" algn="just">
              <a:defRPr/>
            </a:pPr>
            <a:r>
              <a:rPr lang="vi-VN" sz="3200" b="1" i="1" dirty="0">
                <a:solidFill>
                  <a:srgbClr val="333333"/>
                </a:solidFill>
                <a:latin typeface="Times New Roman" panose="02020603050405020304" pitchFamily="18" charset="0"/>
                <a:cs typeface="Times New Roman" panose="02020603050405020304" pitchFamily="18" charset="0"/>
              </a:rPr>
              <a:t>e. Khi biết mọi tiếng rống lên gọi đều vô ích, con voi lồng chạy vào nhà.</a:t>
            </a:r>
          </a:p>
          <a:p>
            <a:pPr lvl="0" algn="just">
              <a:defRPr/>
            </a:pPr>
            <a:r>
              <a:rPr lang="vi-VN" sz="3200" b="1" i="1" dirty="0">
                <a:solidFill>
                  <a:srgbClr val="333333"/>
                </a:solidFill>
                <a:latin typeface="Times New Roman" panose="02020603050405020304" pitchFamily="18" charset="0"/>
                <a:cs typeface="Times New Roman" panose="02020603050405020304" pitchFamily="18" charset="0"/>
              </a:rPr>
              <a:t>(Vũ Hùng, Ông Một)</a:t>
            </a:r>
          </a:p>
          <a:p>
            <a:pPr lvl="0" algn="just">
              <a:defRPr/>
            </a:pPr>
            <a:endParaRPr lang="vi-VN" sz="3200" b="1" i="1" dirty="0">
              <a:solidFill>
                <a:srgbClr val="333333"/>
              </a:solidFill>
              <a:latin typeface="Times New Roman" panose="02020603050405020304" pitchFamily="18" charset="0"/>
              <a:cs typeface="Times New Roman" panose="02020603050405020304" pitchFamily="18" charset="0"/>
            </a:endParaRPr>
          </a:p>
        </p:txBody>
      </p:sp>
      <p:sp>
        <p:nvSpPr>
          <p:cNvPr id="5" name="TextBox 4">
            <a:extLst>
              <a:ext uri="{FF2B5EF4-FFF2-40B4-BE49-F238E27FC236}">
                <a16:creationId xmlns:a16="http://schemas.microsoft.com/office/drawing/2014/main" id="{FB6FD275-C987-F565-4B06-CFC20AF94E41}"/>
              </a:ext>
            </a:extLst>
          </p:cNvPr>
          <p:cNvSpPr txBox="1"/>
          <p:nvPr/>
        </p:nvSpPr>
        <p:spPr>
          <a:xfrm>
            <a:off x="822471" y="4132714"/>
            <a:ext cx="11131841" cy="1200329"/>
          </a:xfrm>
          <a:prstGeom prst="rect">
            <a:avLst/>
          </a:prstGeom>
          <a:noFill/>
        </p:spPr>
        <p:txBody>
          <a:bodyPr wrap="square">
            <a:spAutoFit/>
          </a:bodyPr>
          <a:lstStyle/>
          <a:p>
            <a:pPr lvl="0" algn="just"/>
            <a:r>
              <a:rPr lang="vi-VN" sz="3600" b="1" i="1" dirty="0">
                <a:solidFill>
                  <a:srgbClr val="FF0000"/>
                </a:solidFill>
                <a:latin typeface="Times New Roman" panose="02020603050405020304" pitchFamily="18" charset="0"/>
                <a:cs typeface="Times New Roman" panose="02020603050405020304" pitchFamily="18" charset="0"/>
              </a:rPr>
              <a:t>-</a:t>
            </a:r>
            <a:r>
              <a:rPr lang="en-US" sz="3600" b="1" i="1" dirty="0">
                <a:solidFill>
                  <a:srgbClr val="FF0000"/>
                </a:solidFill>
                <a:latin typeface="Times New Roman" panose="02020603050405020304" pitchFamily="18" charset="0"/>
                <a:cs typeface="Times New Roman" panose="02020603050405020304" pitchFamily="18" charset="0"/>
              </a:rPr>
              <a:t>&gt;</a:t>
            </a:r>
            <a:r>
              <a:rPr lang="vi-VN" sz="3600" b="1" i="1" dirty="0">
                <a:solidFill>
                  <a:srgbClr val="FF0000"/>
                </a:solidFill>
                <a:latin typeface="Times New Roman" panose="02020603050405020304" pitchFamily="18" charset="0"/>
                <a:cs typeface="Times New Roman" panose="02020603050405020304" pitchFamily="18" charset="0"/>
              </a:rPr>
              <a:t> Phó từ "đều" bổ sung ý nghĩa   đồng nhất về tính chất của nhiều đối tượng cho tính từ "vô ích".</a:t>
            </a:r>
            <a:endParaRPr kumimoji="0" lang="vi-VN" sz="3600" b="1" i="0" u="none" strike="noStrike" kern="1200" cap="none" spc="0" normalizeH="0" baseline="0" noProof="0" dirty="0">
              <a:ln>
                <a:noFill/>
              </a:ln>
              <a:solidFill>
                <a:srgbClr val="FF0000"/>
              </a:solidFill>
              <a:effectLst/>
              <a:uLnTx/>
              <a:uFillTx/>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4206529102"/>
      </p:ext>
    </p:extLst>
  </p:cSld>
  <p:clrMapOvr>
    <a:masterClrMapping/>
  </p:clrMapOvr>
  <p:transition spd="slow">
    <p:comb/>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grpId="0" nodeType="clickEffect">
                                  <p:stCondLst>
                                    <p:cond delay="0"/>
                                  </p:stCondLst>
                                  <p:childTnLst>
                                    <p:set>
                                      <p:cBhvr>
                                        <p:cTn id="6" dur="1" fill="hold">
                                          <p:stCondLst>
                                            <p:cond delay="0"/>
                                          </p:stCondLst>
                                        </p:cTn>
                                        <p:tgtEl>
                                          <p:spTgt spid="16"/>
                                        </p:tgtEl>
                                        <p:attrNameLst>
                                          <p:attrName>style.visibility</p:attrName>
                                        </p:attrNameLst>
                                      </p:cBhvr>
                                      <p:to>
                                        <p:strVal val="visible"/>
                                      </p:to>
                                    </p:set>
                                    <p:anim calcmode="lin" valueType="num">
                                      <p:cBhvr>
                                        <p:cTn id="7" dur="500" fill="hold"/>
                                        <p:tgtEl>
                                          <p:spTgt spid="16"/>
                                        </p:tgtEl>
                                        <p:attrNameLst>
                                          <p:attrName>ppt_w</p:attrName>
                                        </p:attrNameLst>
                                      </p:cBhvr>
                                      <p:tavLst>
                                        <p:tav tm="0">
                                          <p:val>
                                            <p:fltVal val="0"/>
                                          </p:val>
                                        </p:tav>
                                        <p:tav tm="100000">
                                          <p:val>
                                            <p:strVal val="#ppt_w"/>
                                          </p:val>
                                        </p:tav>
                                      </p:tavLst>
                                    </p:anim>
                                    <p:anim calcmode="lin" valueType="num">
                                      <p:cBhvr>
                                        <p:cTn id="8" dur="500" fill="hold"/>
                                        <p:tgtEl>
                                          <p:spTgt spid="16"/>
                                        </p:tgtEl>
                                        <p:attrNameLst>
                                          <p:attrName>ppt_h</p:attrName>
                                        </p:attrNameLst>
                                      </p:cBhvr>
                                      <p:tavLst>
                                        <p:tav tm="0">
                                          <p:val>
                                            <p:fltVal val="0"/>
                                          </p:val>
                                        </p:tav>
                                        <p:tav tm="100000">
                                          <p:val>
                                            <p:strVal val="#ppt_h"/>
                                          </p:val>
                                        </p:tav>
                                      </p:tavLst>
                                    </p:anim>
                                    <p:animEffect transition="in" filter="fade">
                                      <p:cBhvr>
                                        <p:cTn id="9" dur="500"/>
                                        <p:tgtEl>
                                          <p:spTgt spid="16"/>
                                        </p:tgtEl>
                                      </p:cBhvr>
                                    </p:animEffect>
                                  </p:childTnLst>
                                </p:cTn>
                              </p:par>
                            </p:childTnLst>
                          </p:cTn>
                        </p:par>
                      </p:childTnLst>
                    </p:cTn>
                  </p:par>
                  <p:par>
                    <p:cTn id="10" fill="hold">
                      <p:stCondLst>
                        <p:cond delay="indefinite"/>
                      </p:stCondLst>
                      <p:childTnLst>
                        <p:par>
                          <p:cTn id="11" fill="hold">
                            <p:stCondLst>
                              <p:cond delay="0"/>
                            </p:stCondLst>
                            <p:childTnLst>
                              <p:par>
                                <p:cTn id="12" presetID="53" presetClass="entr" presetSubtype="16" fill="hold" grpId="0" nodeType="clickEffect">
                                  <p:stCondLst>
                                    <p:cond delay="0"/>
                                  </p:stCondLst>
                                  <p:childTnLst>
                                    <p:set>
                                      <p:cBhvr>
                                        <p:cTn id="13" dur="1" fill="hold">
                                          <p:stCondLst>
                                            <p:cond delay="0"/>
                                          </p:stCondLst>
                                        </p:cTn>
                                        <p:tgtEl>
                                          <p:spTgt spid="4"/>
                                        </p:tgtEl>
                                        <p:attrNameLst>
                                          <p:attrName>style.visibility</p:attrName>
                                        </p:attrNameLst>
                                      </p:cBhvr>
                                      <p:to>
                                        <p:strVal val="visible"/>
                                      </p:to>
                                    </p:set>
                                    <p:anim calcmode="lin" valueType="num">
                                      <p:cBhvr>
                                        <p:cTn id="14" dur="500" fill="hold"/>
                                        <p:tgtEl>
                                          <p:spTgt spid="4"/>
                                        </p:tgtEl>
                                        <p:attrNameLst>
                                          <p:attrName>ppt_w</p:attrName>
                                        </p:attrNameLst>
                                      </p:cBhvr>
                                      <p:tavLst>
                                        <p:tav tm="0">
                                          <p:val>
                                            <p:fltVal val="0"/>
                                          </p:val>
                                        </p:tav>
                                        <p:tav tm="100000">
                                          <p:val>
                                            <p:strVal val="#ppt_w"/>
                                          </p:val>
                                        </p:tav>
                                      </p:tavLst>
                                    </p:anim>
                                    <p:anim calcmode="lin" valueType="num">
                                      <p:cBhvr>
                                        <p:cTn id="15" dur="500" fill="hold"/>
                                        <p:tgtEl>
                                          <p:spTgt spid="4"/>
                                        </p:tgtEl>
                                        <p:attrNameLst>
                                          <p:attrName>ppt_h</p:attrName>
                                        </p:attrNameLst>
                                      </p:cBhvr>
                                      <p:tavLst>
                                        <p:tav tm="0">
                                          <p:val>
                                            <p:fltVal val="0"/>
                                          </p:val>
                                        </p:tav>
                                        <p:tav tm="100000">
                                          <p:val>
                                            <p:strVal val="#ppt_h"/>
                                          </p:val>
                                        </p:tav>
                                      </p:tavLst>
                                    </p:anim>
                                    <p:animEffect transition="in" filter="fade">
                                      <p:cBhvr>
                                        <p:cTn id="16" dur="500"/>
                                        <p:tgtEl>
                                          <p:spTgt spid="4"/>
                                        </p:tgtEl>
                                      </p:cBhvr>
                                    </p:animEffect>
                                  </p:childTnLst>
                                </p:cTn>
                              </p:par>
                            </p:childTnLst>
                          </p:cTn>
                        </p:par>
                      </p:childTnLst>
                    </p:cTn>
                  </p:par>
                  <p:par>
                    <p:cTn id="17" fill="hold">
                      <p:stCondLst>
                        <p:cond delay="indefinite"/>
                      </p:stCondLst>
                      <p:childTnLst>
                        <p:par>
                          <p:cTn id="18" fill="hold">
                            <p:stCondLst>
                              <p:cond delay="0"/>
                            </p:stCondLst>
                            <p:childTnLst>
                              <p:par>
                                <p:cTn id="19" presetID="53" presetClass="entr" presetSubtype="16" fill="hold" grpId="0" nodeType="clickEffect">
                                  <p:stCondLst>
                                    <p:cond delay="0"/>
                                  </p:stCondLst>
                                  <p:childTnLst>
                                    <p:set>
                                      <p:cBhvr>
                                        <p:cTn id="20" dur="1" fill="hold">
                                          <p:stCondLst>
                                            <p:cond delay="0"/>
                                          </p:stCondLst>
                                        </p:cTn>
                                        <p:tgtEl>
                                          <p:spTgt spid="5"/>
                                        </p:tgtEl>
                                        <p:attrNameLst>
                                          <p:attrName>style.visibility</p:attrName>
                                        </p:attrNameLst>
                                      </p:cBhvr>
                                      <p:to>
                                        <p:strVal val="visible"/>
                                      </p:to>
                                    </p:set>
                                    <p:anim calcmode="lin" valueType="num">
                                      <p:cBhvr>
                                        <p:cTn id="21" dur="500" fill="hold"/>
                                        <p:tgtEl>
                                          <p:spTgt spid="5"/>
                                        </p:tgtEl>
                                        <p:attrNameLst>
                                          <p:attrName>ppt_w</p:attrName>
                                        </p:attrNameLst>
                                      </p:cBhvr>
                                      <p:tavLst>
                                        <p:tav tm="0">
                                          <p:val>
                                            <p:fltVal val="0"/>
                                          </p:val>
                                        </p:tav>
                                        <p:tav tm="100000">
                                          <p:val>
                                            <p:strVal val="#ppt_w"/>
                                          </p:val>
                                        </p:tav>
                                      </p:tavLst>
                                    </p:anim>
                                    <p:anim calcmode="lin" valueType="num">
                                      <p:cBhvr>
                                        <p:cTn id="22" dur="500" fill="hold"/>
                                        <p:tgtEl>
                                          <p:spTgt spid="5"/>
                                        </p:tgtEl>
                                        <p:attrNameLst>
                                          <p:attrName>ppt_h</p:attrName>
                                        </p:attrNameLst>
                                      </p:cBhvr>
                                      <p:tavLst>
                                        <p:tav tm="0">
                                          <p:val>
                                            <p:fltVal val="0"/>
                                          </p:val>
                                        </p:tav>
                                        <p:tav tm="100000">
                                          <p:val>
                                            <p:strVal val="#ppt_h"/>
                                          </p:val>
                                        </p:tav>
                                      </p:tavLst>
                                    </p:anim>
                                    <p:animEffect transition="in" filter="fade">
                                      <p:cBhvr>
                                        <p:cTn id="23" dur="500"/>
                                        <p:tgtEl>
                                          <p:spTgt spid="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6" grpId="0"/>
      <p:bldP spid="4" grpId="0"/>
      <p:bldP spid="5" grpId="0"/>
    </p:bld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Box 3">
            <a:extLst>
              <a:ext uri="{FF2B5EF4-FFF2-40B4-BE49-F238E27FC236}">
                <a16:creationId xmlns:a16="http://schemas.microsoft.com/office/drawing/2014/main" id="{D947B597-C46B-B5A7-53E5-5FA631DCA085}"/>
              </a:ext>
            </a:extLst>
          </p:cNvPr>
          <p:cNvSpPr txBox="1"/>
          <p:nvPr/>
        </p:nvSpPr>
        <p:spPr>
          <a:xfrm>
            <a:off x="1163973" y="250264"/>
            <a:ext cx="10169554" cy="5632311"/>
          </a:xfrm>
          <a:prstGeom prst="rect">
            <a:avLst/>
          </a:prstGeom>
          <a:noFill/>
        </p:spPr>
        <p:txBody>
          <a:bodyPr wrap="square">
            <a:spAutoFit/>
          </a:bodyPr>
          <a:lstStyle/>
          <a:p>
            <a:pPr algn="just"/>
            <a:r>
              <a:rPr lang="en-US" sz="2400" b="1" i="0" dirty="0">
                <a:solidFill>
                  <a:srgbClr val="333333"/>
                </a:solidFill>
                <a:effectLst/>
                <a:latin typeface="Times New Roman" panose="02020603050405020304" pitchFamily="18" charset="0"/>
                <a:cs typeface="Times New Roman" panose="02020603050405020304" pitchFamily="18" charset="0"/>
              </a:rPr>
              <a:t>	</a:t>
            </a:r>
            <a:r>
              <a:rPr lang="en-US" sz="2400" b="1" i="0" dirty="0" err="1">
                <a:solidFill>
                  <a:srgbClr val="333333"/>
                </a:solidFill>
                <a:effectLst/>
                <a:latin typeface="Times New Roman" panose="02020603050405020304" pitchFamily="18" charset="0"/>
                <a:cs typeface="Times New Roman" panose="02020603050405020304" pitchFamily="18" charset="0"/>
              </a:rPr>
              <a:t>Bài</a:t>
            </a:r>
            <a:r>
              <a:rPr lang="en-US" sz="2400" b="1" i="0" dirty="0">
                <a:solidFill>
                  <a:srgbClr val="333333"/>
                </a:solidFill>
                <a:effectLst/>
                <a:latin typeface="Times New Roman" panose="02020603050405020304" pitchFamily="18" charset="0"/>
                <a:cs typeface="Times New Roman" panose="02020603050405020304" pitchFamily="18" charset="0"/>
              </a:rPr>
              <a:t> </a:t>
            </a:r>
            <a:r>
              <a:rPr lang="vi-VN" sz="2400" b="1" i="0" dirty="0">
                <a:solidFill>
                  <a:srgbClr val="333333"/>
                </a:solidFill>
                <a:effectLst/>
                <a:latin typeface="Times New Roman" panose="02020603050405020304" pitchFamily="18" charset="0"/>
                <a:cs typeface="Times New Roman" panose="02020603050405020304" pitchFamily="18" charset="0"/>
              </a:rPr>
              <a:t>2: Trong những trường hợp sau, phó từ được in đậm bổ sung ý nghĩa cho động từ hoặc tính từ nào? Xác định ý nghĩa bổ sung trong trường từng trường hợp.</a:t>
            </a:r>
          </a:p>
          <a:p>
            <a:pPr algn="just"/>
            <a:r>
              <a:rPr lang="vi-VN" sz="2400" b="1" i="1" dirty="0">
                <a:solidFill>
                  <a:srgbClr val="333333"/>
                </a:solidFill>
                <a:effectLst/>
                <a:latin typeface="Times New Roman" panose="02020603050405020304" pitchFamily="18" charset="0"/>
                <a:cs typeface="Times New Roman" panose="02020603050405020304" pitchFamily="18" charset="0"/>
              </a:rPr>
              <a:t>a. Rằng các bạn ơi</a:t>
            </a:r>
            <a:endParaRPr lang="vi-VN" sz="2400" b="1" i="0" dirty="0">
              <a:solidFill>
                <a:srgbClr val="333333"/>
              </a:solidFill>
              <a:effectLst/>
              <a:latin typeface="Times New Roman" panose="02020603050405020304" pitchFamily="18" charset="0"/>
              <a:cs typeface="Times New Roman" panose="02020603050405020304" pitchFamily="18" charset="0"/>
            </a:endParaRPr>
          </a:p>
          <a:p>
            <a:pPr algn="just"/>
            <a:r>
              <a:rPr lang="vi-VN" sz="2400" b="1" i="1" dirty="0">
                <a:solidFill>
                  <a:srgbClr val="333333"/>
                </a:solidFill>
                <a:effectLst/>
                <a:latin typeface="Times New Roman" panose="02020603050405020304" pitchFamily="18" charset="0"/>
                <a:cs typeface="Times New Roman" panose="02020603050405020304" pitchFamily="18" charset="0"/>
              </a:rPr>
              <a:t>    Cây chính là tôi</a:t>
            </a:r>
            <a:endParaRPr lang="vi-VN" sz="2400" b="1" i="0" dirty="0">
              <a:solidFill>
                <a:srgbClr val="333333"/>
              </a:solidFill>
              <a:effectLst/>
              <a:latin typeface="Times New Roman" panose="02020603050405020304" pitchFamily="18" charset="0"/>
              <a:cs typeface="Times New Roman" panose="02020603050405020304" pitchFamily="18" charset="0"/>
            </a:endParaRPr>
          </a:p>
          <a:p>
            <a:pPr algn="just"/>
            <a:r>
              <a:rPr lang="vi-VN" sz="2400" b="1" i="1" dirty="0">
                <a:solidFill>
                  <a:srgbClr val="333333"/>
                </a:solidFill>
                <a:effectLst/>
                <a:latin typeface="Times New Roman" panose="02020603050405020304" pitchFamily="18" charset="0"/>
                <a:cs typeface="Times New Roman" panose="02020603050405020304" pitchFamily="18" charset="0"/>
              </a:rPr>
              <a:t>    Nay mai sẽ lớn</a:t>
            </a:r>
            <a:endParaRPr lang="vi-VN" sz="2400" b="1" i="0" dirty="0">
              <a:solidFill>
                <a:srgbClr val="333333"/>
              </a:solidFill>
              <a:effectLst/>
              <a:latin typeface="Times New Roman" panose="02020603050405020304" pitchFamily="18" charset="0"/>
              <a:cs typeface="Times New Roman" panose="02020603050405020304" pitchFamily="18" charset="0"/>
            </a:endParaRPr>
          </a:p>
          <a:p>
            <a:pPr algn="just"/>
            <a:r>
              <a:rPr lang="vi-VN" sz="2400" b="1" i="1" dirty="0">
                <a:solidFill>
                  <a:srgbClr val="333333"/>
                </a:solidFill>
                <a:effectLst/>
                <a:latin typeface="Times New Roman" panose="02020603050405020304" pitchFamily="18" charset="0"/>
                <a:cs typeface="Times New Roman" panose="02020603050405020304" pitchFamily="18" charset="0"/>
              </a:rPr>
              <a:t>    Góp xanh đất trời</a:t>
            </a:r>
            <a:endParaRPr lang="vi-VN" sz="2400" b="1" i="0" dirty="0">
              <a:solidFill>
                <a:srgbClr val="333333"/>
              </a:solidFill>
              <a:effectLst/>
              <a:latin typeface="Times New Roman" panose="02020603050405020304" pitchFamily="18" charset="0"/>
              <a:cs typeface="Times New Roman" panose="02020603050405020304" pitchFamily="18" charset="0"/>
            </a:endParaRPr>
          </a:p>
          <a:p>
            <a:pPr algn="just"/>
            <a:r>
              <a:rPr lang="vi-VN" sz="2400" b="1" i="0" dirty="0">
                <a:solidFill>
                  <a:srgbClr val="333333"/>
                </a:solidFill>
                <a:effectLst/>
                <a:latin typeface="Times New Roman" panose="02020603050405020304" pitchFamily="18" charset="0"/>
                <a:cs typeface="Times New Roman" panose="02020603050405020304" pitchFamily="18" charset="0"/>
              </a:rPr>
              <a:t>                 (Trần Hữu Thung, Lời của cây)</a:t>
            </a:r>
          </a:p>
          <a:p>
            <a:pPr algn="just"/>
            <a:r>
              <a:rPr lang="vi-VN" sz="2400" b="1" i="1" dirty="0">
                <a:solidFill>
                  <a:srgbClr val="333333"/>
                </a:solidFill>
                <a:effectLst/>
                <a:latin typeface="Times New Roman" panose="02020603050405020304" pitchFamily="18" charset="0"/>
                <a:cs typeface="Times New Roman" panose="02020603050405020304" pitchFamily="18" charset="0"/>
              </a:rPr>
              <a:t>b. Sương chùng chình qua ngõ</a:t>
            </a:r>
            <a:endParaRPr lang="vi-VN" sz="2400" b="1" i="0" dirty="0">
              <a:solidFill>
                <a:srgbClr val="333333"/>
              </a:solidFill>
              <a:effectLst/>
              <a:latin typeface="Times New Roman" panose="02020603050405020304" pitchFamily="18" charset="0"/>
              <a:cs typeface="Times New Roman" panose="02020603050405020304" pitchFamily="18" charset="0"/>
            </a:endParaRPr>
          </a:p>
          <a:p>
            <a:pPr algn="just"/>
            <a:r>
              <a:rPr lang="vi-VN" sz="2400" b="1" i="1" dirty="0">
                <a:solidFill>
                  <a:srgbClr val="333333"/>
                </a:solidFill>
                <a:effectLst/>
                <a:latin typeface="Times New Roman" panose="02020603050405020304" pitchFamily="18" charset="0"/>
                <a:cs typeface="Times New Roman" panose="02020603050405020304" pitchFamily="18" charset="0"/>
              </a:rPr>
              <a:t>    Hình như thu đã về.</a:t>
            </a:r>
            <a:endParaRPr lang="vi-VN" sz="2400" b="1" i="0" dirty="0">
              <a:solidFill>
                <a:srgbClr val="333333"/>
              </a:solidFill>
              <a:effectLst/>
              <a:latin typeface="Times New Roman" panose="02020603050405020304" pitchFamily="18" charset="0"/>
              <a:cs typeface="Times New Roman" panose="02020603050405020304" pitchFamily="18" charset="0"/>
            </a:endParaRPr>
          </a:p>
          <a:p>
            <a:pPr algn="just"/>
            <a:r>
              <a:rPr lang="vi-VN" sz="2400" b="1" i="0" dirty="0">
                <a:solidFill>
                  <a:srgbClr val="333333"/>
                </a:solidFill>
                <a:effectLst/>
                <a:latin typeface="Times New Roman" panose="02020603050405020304" pitchFamily="18" charset="0"/>
                <a:cs typeface="Times New Roman" panose="02020603050405020304" pitchFamily="18" charset="0"/>
              </a:rPr>
              <a:t>                  (Hữu Thỉnh, Sang thu)</a:t>
            </a:r>
          </a:p>
          <a:p>
            <a:pPr algn="just"/>
            <a:r>
              <a:rPr lang="vi-VN" sz="2400" b="1" i="1" dirty="0">
                <a:solidFill>
                  <a:srgbClr val="333333"/>
                </a:solidFill>
                <a:effectLst/>
                <a:latin typeface="Times New Roman" panose="02020603050405020304" pitchFamily="18" charset="0"/>
                <a:cs typeface="Times New Roman" panose="02020603050405020304" pitchFamily="18" charset="0"/>
              </a:rPr>
              <a:t>c. Ngày nào ông cũng cho nó ăn ăn thêm hai vác mía to, hai thúng cháo.</a:t>
            </a:r>
            <a:endParaRPr lang="vi-VN" sz="2400" b="1" i="0" dirty="0">
              <a:solidFill>
                <a:srgbClr val="333333"/>
              </a:solidFill>
              <a:effectLst/>
              <a:latin typeface="Times New Roman" panose="02020603050405020304" pitchFamily="18" charset="0"/>
              <a:cs typeface="Times New Roman" panose="02020603050405020304" pitchFamily="18" charset="0"/>
            </a:endParaRPr>
          </a:p>
          <a:p>
            <a:pPr algn="just"/>
            <a:r>
              <a:rPr lang="vi-VN" sz="2400" b="1" i="0" dirty="0">
                <a:solidFill>
                  <a:srgbClr val="333333"/>
                </a:solidFill>
                <a:effectLst/>
                <a:latin typeface="Times New Roman" panose="02020603050405020304" pitchFamily="18" charset="0"/>
                <a:cs typeface="Times New Roman" panose="02020603050405020304" pitchFamily="18" charset="0"/>
              </a:rPr>
              <a:t>                                                                                           (Vũ Hùng, Ông Một)</a:t>
            </a:r>
          </a:p>
          <a:p>
            <a:pPr algn="just"/>
            <a:r>
              <a:rPr lang="vi-VN" sz="2400" b="1" i="1" dirty="0">
                <a:solidFill>
                  <a:srgbClr val="333333"/>
                </a:solidFill>
                <a:effectLst/>
                <a:latin typeface="Times New Roman" panose="02020603050405020304" pitchFamily="18" charset="0"/>
                <a:cs typeface="Times New Roman" panose="02020603050405020304" pitchFamily="18" charset="0"/>
              </a:rPr>
              <a:t>d. Ông quen nó quá, khó xa rời nó được.</a:t>
            </a:r>
            <a:endParaRPr lang="vi-VN" sz="2400" b="1" i="0" dirty="0">
              <a:solidFill>
                <a:srgbClr val="333333"/>
              </a:solidFill>
              <a:effectLst/>
              <a:latin typeface="Times New Roman" panose="02020603050405020304" pitchFamily="18" charset="0"/>
              <a:cs typeface="Times New Roman" panose="02020603050405020304" pitchFamily="18" charset="0"/>
            </a:endParaRPr>
          </a:p>
          <a:p>
            <a:pPr algn="just"/>
            <a:r>
              <a:rPr lang="vi-VN" sz="2400" b="1" i="0" dirty="0">
                <a:solidFill>
                  <a:srgbClr val="333333"/>
                </a:solidFill>
                <a:effectLst/>
                <a:latin typeface="Times New Roman" panose="02020603050405020304" pitchFamily="18" charset="0"/>
                <a:cs typeface="Times New Roman" panose="02020603050405020304" pitchFamily="18" charset="0"/>
              </a:rPr>
              <a:t>                                          (Vũ Hùng, Ông Một)</a:t>
            </a:r>
          </a:p>
        </p:txBody>
      </p:sp>
    </p:spTree>
    <p:extLst>
      <p:ext uri="{BB962C8B-B14F-4D97-AF65-F5344CB8AC3E}">
        <p14:creationId xmlns:p14="http://schemas.microsoft.com/office/powerpoint/2010/main" val="1320640267"/>
      </p:ext>
    </p:extLst>
  </p:cSld>
  <p:clrMapOvr>
    <a:masterClrMapping/>
  </p:clrMapOvr>
  <p:transition spd="slow">
    <p:comb/>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4"/>
                                        </p:tgtEl>
                                        <p:attrNameLst>
                                          <p:attrName>style.visibility</p:attrName>
                                        </p:attrNameLst>
                                      </p:cBhvr>
                                      <p:to>
                                        <p:strVal val="visible"/>
                                      </p:to>
                                    </p:set>
                                    <p:animEffect transition="in" filter="barn(inVertical)">
                                      <p:cBhvr>
                                        <p:cTn id="7" dur="500"/>
                                        <p:tgtEl>
                                          <p:spTgt spid="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p:bld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Box 3">
            <a:extLst>
              <a:ext uri="{FF2B5EF4-FFF2-40B4-BE49-F238E27FC236}">
                <a16:creationId xmlns:a16="http://schemas.microsoft.com/office/drawing/2014/main" id="{D947B597-C46B-B5A7-53E5-5FA631DCA085}"/>
              </a:ext>
            </a:extLst>
          </p:cNvPr>
          <p:cNvSpPr txBox="1"/>
          <p:nvPr/>
        </p:nvSpPr>
        <p:spPr>
          <a:xfrm>
            <a:off x="5138606" y="137336"/>
            <a:ext cx="1914787" cy="646331"/>
          </a:xfrm>
          <a:prstGeom prst="rect">
            <a:avLst/>
          </a:prstGeom>
          <a:noFill/>
        </p:spPr>
        <p:txBody>
          <a:bodyPr wrap="square">
            <a:spAutoFit/>
          </a:bodyPr>
          <a:lstStyle/>
          <a:p>
            <a:pPr algn="just"/>
            <a:r>
              <a:rPr lang="en-US" sz="3600" b="1" i="0" dirty="0" err="1">
                <a:solidFill>
                  <a:srgbClr val="333333"/>
                </a:solidFill>
                <a:effectLst/>
                <a:latin typeface="Times New Roman" panose="02020603050405020304" pitchFamily="18" charset="0"/>
                <a:cs typeface="Times New Roman" panose="02020603050405020304" pitchFamily="18" charset="0"/>
              </a:rPr>
              <a:t>Bài</a:t>
            </a:r>
            <a:r>
              <a:rPr lang="en-US" sz="3600" b="1" i="0" dirty="0">
                <a:solidFill>
                  <a:srgbClr val="333333"/>
                </a:solidFill>
                <a:effectLst/>
                <a:latin typeface="Times New Roman" panose="02020603050405020304" pitchFamily="18" charset="0"/>
                <a:cs typeface="Times New Roman" panose="02020603050405020304" pitchFamily="18" charset="0"/>
              </a:rPr>
              <a:t> </a:t>
            </a:r>
            <a:r>
              <a:rPr lang="vi-VN" sz="3600" b="1" i="0" dirty="0">
                <a:solidFill>
                  <a:srgbClr val="333333"/>
                </a:solidFill>
                <a:effectLst/>
                <a:latin typeface="Times New Roman" panose="02020603050405020304" pitchFamily="18" charset="0"/>
                <a:cs typeface="Times New Roman" panose="02020603050405020304" pitchFamily="18" charset="0"/>
              </a:rPr>
              <a:t>2</a:t>
            </a:r>
          </a:p>
        </p:txBody>
      </p:sp>
      <p:sp>
        <p:nvSpPr>
          <p:cNvPr id="5" name="TextBox 4">
            <a:extLst>
              <a:ext uri="{FF2B5EF4-FFF2-40B4-BE49-F238E27FC236}">
                <a16:creationId xmlns:a16="http://schemas.microsoft.com/office/drawing/2014/main" id="{71C0A135-0B99-BD79-197C-7F1748829C0D}"/>
              </a:ext>
            </a:extLst>
          </p:cNvPr>
          <p:cNvSpPr txBox="1"/>
          <p:nvPr/>
        </p:nvSpPr>
        <p:spPr>
          <a:xfrm>
            <a:off x="903915" y="736339"/>
            <a:ext cx="10169554" cy="2862322"/>
          </a:xfrm>
          <a:prstGeom prst="rect">
            <a:avLst/>
          </a:prstGeom>
          <a:noFill/>
        </p:spPr>
        <p:txBody>
          <a:bodyPr wrap="square">
            <a:spAutoFit/>
          </a:bodyPr>
          <a:lstStyle/>
          <a:p>
            <a:pPr algn="just"/>
            <a:r>
              <a:rPr lang="vi-VN" sz="3600" b="1" i="1" dirty="0">
                <a:solidFill>
                  <a:srgbClr val="333333"/>
                </a:solidFill>
                <a:effectLst/>
                <a:latin typeface="Times New Roman" panose="02020603050405020304" pitchFamily="18" charset="0"/>
                <a:cs typeface="Times New Roman" panose="02020603050405020304" pitchFamily="18" charset="0"/>
              </a:rPr>
              <a:t>a. Rằng các bạn ơi</a:t>
            </a:r>
            <a:endParaRPr lang="vi-VN" sz="3600" b="1" i="0" dirty="0">
              <a:solidFill>
                <a:srgbClr val="333333"/>
              </a:solidFill>
              <a:effectLst/>
              <a:latin typeface="Times New Roman" panose="02020603050405020304" pitchFamily="18" charset="0"/>
              <a:cs typeface="Times New Roman" panose="02020603050405020304" pitchFamily="18" charset="0"/>
            </a:endParaRPr>
          </a:p>
          <a:p>
            <a:pPr algn="just"/>
            <a:r>
              <a:rPr lang="vi-VN" sz="3600" b="1" i="1" dirty="0">
                <a:solidFill>
                  <a:srgbClr val="333333"/>
                </a:solidFill>
                <a:effectLst/>
                <a:latin typeface="Times New Roman" panose="02020603050405020304" pitchFamily="18" charset="0"/>
                <a:cs typeface="Times New Roman" panose="02020603050405020304" pitchFamily="18" charset="0"/>
              </a:rPr>
              <a:t>    Cây chính là tôi</a:t>
            </a:r>
            <a:endParaRPr lang="vi-VN" sz="3600" b="1" i="0" dirty="0">
              <a:solidFill>
                <a:srgbClr val="333333"/>
              </a:solidFill>
              <a:effectLst/>
              <a:latin typeface="Times New Roman" panose="02020603050405020304" pitchFamily="18" charset="0"/>
              <a:cs typeface="Times New Roman" panose="02020603050405020304" pitchFamily="18" charset="0"/>
            </a:endParaRPr>
          </a:p>
          <a:p>
            <a:pPr algn="just"/>
            <a:r>
              <a:rPr lang="vi-VN" sz="3600" b="1" i="1" dirty="0">
                <a:solidFill>
                  <a:srgbClr val="333333"/>
                </a:solidFill>
                <a:effectLst/>
                <a:latin typeface="Times New Roman" panose="02020603050405020304" pitchFamily="18" charset="0"/>
                <a:cs typeface="Times New Roman" panose="02020603050405020304" pitchFamily="18" charset="0"/>
              </a:rPr>
              <a:t>    Nay mai sẽ lớn</a:t>
            </a:r>
            <a:endParaRPr lang="vi-VN" sz="3600" b="1" i="0" dirty="0">
              <a:solidFill>
                <a:srgbClr val="333333"/>
              </a:solidFill>
              <a:effectLst/>
              <a:latin typeface="Times New Roman" panose="02020603050405020304" pitchFamily="18" charset="0"/>
              <a:cs typeface="Times New Roman" panose="02020603050405020304" pitchFamily="18" charset="0"/>
            </a:endParaRPr>
          </a:p>
          <a:p>
            <a:pPr algn="just"/>
            <a:r>
              <a:rPr lang="vi-VN" sz="3600" b="1" i="1" dirty="0">
                <a:solidFill>
                  <a:srgbClr val="333333"/>
                </a:solidFill>
                <a:effectLst/>
                <a:latin typeface="Times New Roman" panose="02020603050405020304" pitchFamily="18" charset="0"/>
                <a:cs typeface="Times New Roman" panose="02020603050405020304" pitchFamily="18" charset="0"/>
              </a:rPr>
              <a:t>    Góp xanh đất trời</a:t>
            </a:r>
            <a:endParaRPr lang="vi-VN" sz="3600" b="1" i="0" dirty="0">
              <a:solidFill>
                <a:srgbClr val="333333"/>
              </a:solidFill>
              <a:effectLst/>
              <a:latin typeface="Times New Roman" panose="02020603050405020304" pitchFamily="18" charset="0"/>
              <a:cs typeface="Times New Roman" panose="02020603050405020304" pitchFamily="18" charset="0"/>
            </a:endParaRPr>
          </a:p>
          <a:p>
            <a:pPr algn="just"/>
            <a:r>
              <a:rPr lang="vi-VN" sz="3600" b="1" i="0" dirty="0">
                <a:solidFill>
                  <a:srgbClr val="333333"/>
                </a:solidFill>
                <a:effectLst/>
                <a:latin typeface="Times New Roman" panose="02020603050405020304" pitchFamily="18" charset="0"/>
                <a:cs typeface="Times New Roman" panose="02020603050405020304" pitchFamily="18" charset="0"/>
              </a:rPr>
              <a:t>                 (Trần Hữu Thung, Lời của cây)</a:t>
            </a:r>
          </a:p>
        </p:txBody>
      </p:sp>
      <p:sp>
        <p:nvSpPr>
          <p:cNvPr id="6" name="TextBox 5">
            <a:extLst>
              <a:ext uri="{FF2B5EF4-FFF2-40B4-BE49-F238E27FC236}">
                <a16:creationId xmlns:a16="http://schemas.microsoft.com/office/drawing/2014/main" id="{BDF50B40-49F1-34F8-BF4F-A2EBF24809C8}"/>
              </a:ext>
            </a:extLst>
          </p:cNvPr>
          <p:cNvSpPr txBox="1"/>
          <p:nvPr/>
        </p:nvSpPr>
        <p:spPr>
          <a:xfrm>
            <a:off x="903915" y="3927102"/>
            <a:ext cx="10169554" cy="1200329"/>
          </a:xfrm>
          <a:prstGeom prst="rect">
            <a:avLst/>
          </a:prstGeom>
          <a:noFill/>
        </p:spPr>
        <p:txBody>
          <a:bodyPr wrap="square">
            <a:spAutoFit/>
          </a:bodyPr>
          <a:lstStyle/>
          <a:p>
            <a:pPr algn="just"/>
            <a:r>
              <a:rPr lang="en-US" sz="3600" b="1" i="1" dirty="0">
                <a:solidFill>
                  <a:srgbClr val="FF0000"/>
                </a:solidFill>
                <a:latin typeface="Times New Roman" panose="02020603050405020304" pitchFamily="18" charset="0"/>
                <a:cs typeface="Times New Roman" panose="02020603050405020304" pitchFamily="18" charset="0"/>
              </a:rPr>
              <a:t>-&gt; </a:t>
            </a:r>
            <a:r>
              <a:rPr lang="vi-VN" sz="3600" b="1" i="1" dirty="0">
                <a:solidFill>
                  <a:srgbClr val="FF0000"/>
                </a:solidFill>
                <a:latin typeface="Times New Roman" panose="02020603050405020304" pitchFamily="18" charset="0"/>
                <a:cs typeface="Times New Roman" panose="02020603050405020304" pitchFamily="18" charset="0"/>
              </a:rPr>
              <a:t>Phó từ "sẽ" bổ sung ý nghĩa về thời gian cho động từ "lớn".</a:t>
            </a:r>
            <a:endParaRPr lang="vi-VN" sz="3600" b="1" i="0" dirty="0">
              <a:solidFill>
                <a:srgbClr val="FF0000"/>
              </a:solidFill>
              <a:effectLst/>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3152326123"/>
      </p:ext>
    </p:extLst>
  </p:cSld>
  <p:clrMapOvr>
    <a:masterClrMapping/>
  </p:clrMapOvr>
  <p:transition spd="slow">
    <p:comb/>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4"/>
                                        </p:tgtEl>
                                        <p:attrNameLst>
                                          <p:attrName>style.visibility</p:attrName>
                                        </p:attrNameLst>
                                      </p:cBhvr>
                                      <p:to>
                                        <p:strVal val="visible"/>
                                      </p:to>
                                    </p:set>
                                    <p:animEffect transition="in" filter="barn(inVertical)">
                                      <p:cBhvr>
                                        <p:cTn id="7" dur="500"/>
                                        <p:tgtEl>
                                          <p:spTgt spid="4"/>
                                        </p:tgtEl>
                                      </p:cBhvr>
                                    </p:animEffect>
                                  </p:childTnLst>
                                </p:cTn>
                              </p:par>
                            </p:childTnLst>
                          </p:cTn>
                        </p:par>
                      </p:childTnLst>
                    </p:cTn>
                  </p:par>
                  <p:par>
                    <p:cTn id="8" fill="hold">
                      <p:stCondLst>
                        <p:cond delay="indefinite"/>
                      </p:stCondLst>
                      <p:childTnLst>
                        <p:par>
                          <p:cTn id="9" fill="hold">
                            <p:stCondLst>
                              <p:cond delay="0"/>
                            </p:stCondLst>
                            <p:childTnLst>
                              <p:par>
                                <p:cTn id="10" presetID="16" presetClass="entr" presetSubtype="21" fill="hold" grpId="0" nodeType="clickEffect">
                                  <p:stCondLst>
                                    <p:cond delay="0"/>
                                  </p:stCondLst>
                                  <p:childTnLst>
                                    <p:set>
                                      <p:cBhvr>
                                        <p:cTn id="11" dur="1" fill="hold">
                                          <p:stCondLst>
                                            <p:cond delay="0"/>
                                          </p:stCondLst>
                                        </p:cTn>
                                        <p:tgtEl>
                                          <p:spTgt spid="5"/>
                                        </p:tgtEl>
                                        <p:attrNameLst>
                                          <p:attrName>style.visibility</p:attrName>
                                        </p:attrNameLst>
                                      </p:cBhvr>
                                      <p:to>
                                        <p:strVal val="visible"/>
                                      </p:to>
                                    </p:set>
                                    <p:animEffect transition="in" filter="barn(inVertical)">
                                      <p:cBhvr>
                                        <p:cTn id="12" dur="500"/>
                                        <p:tgtEl>
                                          <p:spTgt spid="5"/>
                                        </p:tgtEl>
                                      </p:cBhvr>
                                    </p:animEffect>
                                  </p:childTnLst>
                                </p:cTn>
                              </p:par>
                            </p:childTnLst>
                          </p:cTn>
                        </p:par>
                      </p:childTnLst>
                    </p:cTn>
                  </p:par>
                  <p:par>
                    <p:cTn id="13" fill="hold">
                      <p:stCondLst>
                        <p:cond delay="indefinite"/>
                      </p:stCondLst>
                      <p:childTnLst>
                        <p:par>
                          <p:cTn id="14" fill="hold">
                            <p:stCondLst>
                              <p:cond delay="0"/>
                            </p:stCondLst>
                            <p:childTnLst>
                              <p:par>
                                <p:cTn id="15" presetID="16" presetClass="entr" presetSubtype="21" fill="hold" grpId="0" nodeType="clickEffect">
                                  <p:stCondLst>
                                    <p:cond delay="0"/>
                                  </p:stCondLst>
                                  <p:childTnLst>
                                    <p:set>
                                      <p:cBhvr>
                                        <p:cTn id="16" dur="1" fill="hold">
                                          <p:stCondLst>
                                            <p:cond delay="0"/>
                                          </p:stCondLst>
                                        </p:cTn>
                                        <p:tgtEl>
                                          <p:spTgt spid="6"/>
                                        </p:tgtEl>
                                        <p:attrNameLst>
                                          <p:attrName>style.visibility</p:attrName>
                                        </p:attrNameLst>
                                      </p:cBhvr>
                                      <p:to>
                                        <p:strVal val="visible"/>
                                      </p:to>
                                    </p:set>
                                    <p:animEffect transition="in" filter="barn(inVertical)">
                                      <p:cBhvr>
                                        <p:cTn id="17" dur="500"/>
                                        <p:tgtEl>
                                          <p:spTgt spid="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p:bldP spid="5" grpId="0"/>
      <p:bldP spid="6" grpId="0"/>
    </p:bld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Box 3">
            <a:extLst>
              <a:ext uri="{FF2B5EF4-FFF2-40B4-BE49-F238E27FC236}">
                <a16:creationId xmlns:a16="http://schemas.microsoft.com/office/drawing/2014/main" id="{D947B597-C46B-B5A7-53E5-5FA631DCA085}"/>
              </a:ext>
            </a:extLst>
          </p:cNvPr>
          <p:cNvSpPr txBox="1"/>
          <p:nvPr/>
        </p:nvSpPr>
        <p:spPr>
          <a:xfrm>
            <a:off x="5138606" y="137336"/>
            <a:ext cx="1914787" cy="646331"/>
          </a:xfrm>
          <a:prstGeom prst="rect">
            <a:avLst/>
          </a:prstGeom>
          <a:noFill/>
        </p:spPr>
        <p:txBody>
          <a:bodyPr wrap="square">
            <a:spAutoFit/>
          </a:bodyPr>
          <a:lstStyle/>
          <a:p>
            <a:pPr algn="just"/>
            <a:r>
              <a:rPr lang="en-US" sz="3600" b="1" i="0" dirty="0" err="1">
                <a:solidFill>
                  <a:srgbClr val="333333"/>
                </a:solidFill>
                <a:effectLst/>
                <a:latin typeface="Times New Roman" panose="02020603050405020304" pitchFamily="18" charset="0"/>
                <a:cs typeface="Times New Roman" panose="02020603050405020304" pitchFamily="18" charset="0"/>
              </a:rPr>
              <a:t>Bài</a:t>
            </a:r>
            <a:r>
              <a:rPr lang="en-US" sz="3600" b="1" i="0" dirty="0">
                <a:solidFill>
                  <a:srgbClr val="333333"/>
                </a:solidFill>
                <a:effectLst/>
                <a:latin typeface="Times New Roman" panose="02020603050405020304" pitchFamily="18" charset="0"/>
                <a:cs typeface="Times New Roman" panose="02020603050405020304" pitchFamily="18" charset="0"/>
              </a:rPr>
              <a:t> </a:t>
            </a:r>
            <a:r>
              <a:rPr lang="vi-VN" sz="3600" b="1" i="0" dirty="0">
                <a:solidFill>
                  <a:srgbClr val="333333"/>
                </a:solidFill>
                <a:effectLst/>
                <a:latin typeface="Times New Roman" panose="02020603050405020304" pitchFamily="18" charset="0"/>
                <a:cs typeface="Times New Roman" panose="02020603050405020304" pitchFamily="18" charset="0"/>
              </a:rPr>
              <a:t>2</a:t>
            </a:r>
          </a:p>
        </p:txBody>
      </p:sp>
      <p:sp>
        <p:nvSpPr>
          <p:cNvPr id="5" name="TextBox 4">
            <a:extLst>
              <a:ext uri="{FF2B5EF4-FFF2-40B4-BE49-F238E27FC236}">
                <a16:creationId xmlns:a16="http://schemas.microsoft.com/office/drawing/2014/main" id="{71C0A135-0B99-BD79-197C-7F1748829C0D}"/>
              </a:ext>
            </a:extLst>
          </p:cNvPr>
          <p:cNvSpPr txBox="1"/>
          <p:nvPr/>
        </p:nvSpPr>
        <p:spPr>
          <a:xfrm>
            <a:off x="903915" y="1086388"/>
            <a:ext cx="10169554" cy="1754326"/>
          </a:xfrm>
          <a:prstGeom prst="rect">
            <a:avLst/>
          </a:prstGeom>
          <a:noFill/>
        </p:spPr>
        <p:txBody>
          <a:bodyPr wrap="square">
            <a:spAutoFit/>
          </a:bodyPr>
          <a:lstStyle/>
          <a:p>
            <a:pPr algn="just"/>
            <a:r>
              <a:rPr lang="vi-VN" sz="3600" b="1" i="1">
                <a:solidFill>
                  <a:srgbClr val="333333"/>
                </a:solidFill>
                <a:latin typeface="Times New Roman" panose="02020603050405020304" pitchFamily="18" charset="0"/>
                <a:cs typeface="Times New Roman" panose="02020603050405020304" pitchFamily="18" charset="0"/>
              </a:rPr>
              <a:t>b. Sương chùng chình qua ngõ</a:t>
            </a:r>
          </a:p>
          <a:p>
            <a:pPr algn="just"/>
            <a:r>
              <a:rPr lang="vi-VN" sz="3600" b="1" i="1">
                <a:solidFill>
                  <a:srgbClr val="333333"/>
                </a:solidFill>
                <a:latin typeface="Times New Roman" panose="02020603050405020304" pitchFamily="18" charset="0"/>
                <a:cs typeface="Times New Roman" panose="02020603050405020304" pitchFamily="18" charset="0"/>
              </a:rPr>
              <a:t>    Hình như thu đã về.</a:t>
            </a:r>
          </a:p>
          <a:p>
            <a:pPr algn="just"/>
            <a:r>
              <a:rPr lang="vi-VN" sz="3600" b="1" i="1">
                <a:solidFill>
                  <a:srgbClr val="333333"/>
                </a:solidFill>
                <a:latin typeface="Times New Roman" panose="02020603050405020304" pitchFamily="18" charset="0"/>
                <a:cs typeface="Times New Roman" panose="02020603050405020304" pitchFamily="18" charset="0"/>
              </a:rPr>
              <a:t>                  (Hữu Thỉnh, Sang thu)</a:t>
            </a:r>
            <a:endParaRPr lang="vi-VN" sz="3600" b="1" i="1" dirty="0">
              <a:solidFill>
                <a:srgbClr val="333333"/>
              </a:solidFill>
              <a:latin typeface="Times New Roman" panose="02020603050405020304" pitchFamily="18" charset="0"/>
              <a:cs typeface="Times New Roman" panose="02020603050405020304" pitchFamily="18" charset="0"/>
            </a:endParaRPr>
          </a:p>
        </p:txBody>
      </p:sp>
      <p:sp>
        <p:nvSpPr>
          <p:cNvPr id="6" name="TextBox 5">
            <a:extLst>
              <a:ext uri="{FF2B5EF4-FFF2-40B4-BE49-F238E27FC236}">
                <a16:creationId xmlns:a16="http://schemas.microsoft.com/office/drawing/2014/main" id="{BDF50B40-49F1-34F8-BF4F-A2EBF24809C8}"/>
              </a:ext>
            </a:extLst>
          </p:cNvPr>
          <p:cNvSpPr txBox="1"/>
          <p:nvPr/>
        </p:nvSpPr>
        <p:spPr>
          <a:xfrm>
            <a:off x="903915" y="3927102"/>
            <a:ext cx="10169554" cy="1200329"/>
          </a:xfrm>
          <a:prstGeom prst="rect">
            <a:avLst/>
          </a:prstGeom>
          <a:noFill/>
        </p:spPr>
        <p:txBody>
          <a:bodyPr wrap="square">
            <a:spAutoFit/>
          </a:bodyPr>
          <a:lstStyle/>
          <a:p>
            <a:pPr algn="just"/>
            <a:r>
              <a:rPr lang="en-US" sz="3600" b="1" i="1" dirty="0">
                <a:solidFill>
                  <a:srgbClr val="FF0000"/>
                </a:solidFill>
                <a:latin typeface="Times New Roman" panose="02020603050405020304" pitchFamily="18" charset="0"/>
                <a:cs typeface="Times New Roman" panose="02020603050405020304" pitchFamily="18" charset="0"/>
              </a:rPr>
              <a:t>-&gt; </a:t>
            </a:r>
            <a:r>
              <a:rPr lang="vi-VN" sz="3600" b="1" i="1" dirty="0">
                <a:solidFill>
                  <a:srgbClr val="FF0000"/>
                </a:solidFill>
                <a:latin typeface="Times New Roman" panose="02020603050405020304" pitchFamily="18" charset="0"/>
                <a:cs typeface="Times New Roman" panose="02020603050405020304" pitchFamily="18" charset="0"/>
              </a:rPr>
              <a:t>Phó từ "đã" bổ sung ý nghĩa thời gian cho động từ "về".</a:t>
            </a:r>
            <a:endParaRPr lang="vi-VN" sz="3600" b="1" i="0" dirty="0">
              <a:solidFill>
                <a:srgbClr val="FF0000"/>
              </a:solidFill>
              <a:effectLst/>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1138181186"/>
      </p:ext>
    </p:extLst>
  </p:cSld>
  <p:clrMapOvr>
    <a:masterClrMapping/>
  </p:clrMapOvr>
  <p:transition spd="slow">
    <p:comb/>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4"/>
                                        </p:tgtEl>
                                        <p:attrNameLst>
                                          <p:attrName>style.visibility</p:attrName>
                                        </p:attrNameLst>
                                      </p:cBhvr>
                                      <p:to>
                                        <p:strVal val="visible"/>
                                      </p:to>
                                    </p:set>
                                    <p:animEffect transition="in" filter="barn(inVertical)">
                                      <p:cBhvr>
                                        <p:cTn id="7" dur="500"/>
                                        <p:tgtEl>
                                          <p:spTgt spid="4"/>
                                        </p:tgtEl>
                                      </p:cBhvr>
                                    </p:animEffect>
                                  </p:childTnLst>
                                </p:cTn>
                              </p:par>
                            </p:childTnLst>
                          </p:cTn>
                        </p:par>
                      </p:childTnLst>
                    </p:cTn>
                  </p:par>
                  <p:par>
                    <p:cTn id="8" fill="hold">
                      <p:stCondLst>
                        <p:cond delay="indefinite"/>
                      </p:stCondLst>
                      <p:childTnLst>
                        <p:par>
                          <p:cTn id="9" fill="hold">
                            <p:stCondLst>
                              <p:cond delay="0"/>
                            </p:stCondLst>
                            <p:childTnLst>
                              <p:par>
                                <p:cTn id="10" presetID="16" presetClass="entr" presetSubtype="21" fill="hold" grpId="0" nodeType="clickEffect">
                                  <p:stCondLst>
                                    <p:cond delay="0"/>
                                  </p:stCondLst>
                                  <p:childTnLst>
                                    <p:set>
                                      <p:cBhvr>
                                        <p:cTn id="11" dur="1" fill="hold">
                                          <p:stCondLst>
                                            <p:cond delay="0"/>
                                          </p:stCondLst>
                                        </p:cTn>
                                        <p:tgtEl>
                                          <p:spTgt spid="5"/>
                                        </p:tgtEl>
                                        <p:attrNameLst>
                                          <p:attrName>style.visibility</p:attrName>
                                        </p:attrNameLst>
                                      </p:cBhvr>
                                      <p:to>
                                        <p:strVal val="visible"/>
                                      </p:to>
                                    </p:set>
                                    <p:animEffect transition="in" filter="barn(inVertical)">
                                      <p:cBhvr>
                                        <p:cTn id="12" dur="500"/>
                                        <p:tgtEl>
                                          <p:spTgt spid="5"/>
                                        </p:tgtEl>
                                      </p:cBhvr>
                                    </p:animEffect>
                                  </p:childTnLst>
                                </p:cTn>
                              </p:par>
                            </p:childTnLst>
                          </p:cTn>
                        </p:par>
                      </p:childTnLst>
                    </p:cTn>
                  </p:par>
                  <p:par>
                    <p:cTn id="13" fill="hold">
                      <p:stCondLst>
                        <p:cond delay="indefinite"/>
                      </p:stCondLst>
                      <p:childTnLst>
                        <p:par>
                          <p:cTn id="14" fill="hold">
                            <p:stCondLst>
                              <p:cond delay="0"/>
                            </p:stCondLst>
                            <p:childTnLst>
                              <p:par>
                                <p:cTn id="15" presetID="16" presetClass="entr" presetSubtype="21" fill="hold" grpId="0" nodeType="clickEffect">
                                  <p:stCondLst>
                                    <p:cond delay="0"/>
                                  </p:stCondLst>
                                  <p:childTnLst>
                                    <p:set>
                                      <p:cBhvr>
                                        <p:cTn id="16" dur="1" fill="hold">
                                          <p:stCondLst>
                                            <p:cond delay="0"/>
                                          </p:stCondLst>
                                        </p:cTn>
                                        <p:tgtEl>
                                          <p:spTgt spid="6"/>
                                        </p:tgtEl>
                                        <p:attrNameLst>
                                          <p:attrName>style.visibility</p:attrName>
                                        </p:attrNameLst>
                                      </p:cBhvr>
                                      <p:to>
                                        <p:strVal val="visible"/>
                                      </p:to>
                                    </p:set>
                                    <p:animEffect transition="in" filter="barn(inVertical)">
                                      <p:cBhvr>
                                        <p:cTn id="17" dur="500"/>
                                        <p:tgtEl>
                                          <p:spTgt spid="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p:bldP spid="5" grpId="0"/>
      <p:bldP spid="6" grpId="0"/>
    </p:bld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Box 3">
            <a:extLst>
              <a:ext uri="{FF2B5EF4-FFF2-40B4-BE49-F238E27FC236}">
                <a16:creationId xmlns:a16="http://schemas.microsoft.com/office/drawing/2014/main" id="{D947B597-C46B-B5A7-53E5-5FA631DCA085}"/>
              </a:ext>
            </a:extLst>
          </p:cNvPr>
          <p:cNvSpPr txBox="1"/>
          <p:nvPr/>
        </p:nvSpPr>
        <p:spPr>
          <a:xfrm>
            <a:off x="5138606" y="137336"/>
            <a:ext cx="1914787" cy="646331"/>
          </a:xfrm>
          <a:prstGeom prst="rect">
            <a:avLst/>
          </a:prstGeom>
          <a:noFill/>
        </p:spPr>
        <p:txBody>
          <a:bodyPr wrap="square">
            <a:spAutoFit/>
          </a:bodyPr>
          <a:lstStyle/>
          <a:p>
            <a:pPr algn="just"/>
            <a:r>
              <a:rPr lang="en-US" sz="3600" b="1" i="0" dirty="0" err="1">
                <a:solidFill>
                  <a:srgbClr val="333333"/>
                </a:solidFill>
                <a:effectLst/>
                <a:latin typeface="Times New Roman" panose="02020603050405020304" pitchFamily="18" charset="0"/>
                <a:cs typeface="Times New Roman" panose="02020603050405020304" pitchFamily="18" charset="0"/>
              </a:rPr>
              <a:t>Bài</a:t>
            </a:r>
            <a:r>
              <a:rPr lang="en-US" sz="3600" b="1" i="0" dirty="0">
                <a:solidFill>
                  <a:srgbClr val="333333"/>
                </a:solidFill>
                <a:effectLst/>
                <a:latin typeface="Times New Roman" panose="02020603050405020304" pitchFamily="18" charset="0"/>
                <a:cs typeface="Times New Roman" panose="02020603050405020304" pitchFamily="18" charset="0"/>
              </a:rPr>
              <a:t> </a:t>
            </a:r>
            <a:r>
              <a:rPr lang="vi-VN" sz="3600" b="1" i="0" dirty="0">
                <a:solidFill>
                  <a:srgbClr val="333333"/>
                </a:solidFill>
                <a:effectLst/>
                <a:latin typeface="Times New Roman" panose="02020603050405020304" pitchFamily="18" charset="0"/>
                <a:cs typeface="Times New Roman" panose="02020603050405020304" pitchFamily="18" charset="0"/>
              </a:rPr>
              <a:t>2</a:t>
            </a:r>
          </a:p>
        </p:txBody>
      </p:sp>
      <p:sp>
        <p:nvSpPr>
          <p:cNvPr id="5" name="TextBox 4">
            <a:extLst>
              <a:ext uri="{FF2B5EF4-FFF2-40B4-BE49-F238E27FC236}">
                <a16:creationId xmlns:a16="http://schemas.microsoft.com/office/drawing/2014/main" id="{71C0A135-0B99-BD79-197C-7F1748829C0D}"/>
              </a:ext>
            </a:extLst>
          </p:cNvPr>
          <p:cNvSpPr txBox="1"/>
          <p:nvPr/>
        </p:nvSpPr>
        <p:spPr>
          <a:xfrm>
            <a:off x="903915" y="1086388"/>
            <a:ext cx="10169554" cy="2308324"/>
          </a:xfrm>
          <a:prstGeom prst="rect">
            <a:avLst/>
          </a:prstGeom>
          <a:noFill/>
        </p:spPr>
        <p:txBody>
          <a:bodyPr wrap="square">
            <a:spAutoFit/>
          </a:bodyPr>
          <a:lstStyle/>
          <a:p>
            <a:pPr algn="just"/>
            <a:r>
              <a:rPr lang="en-US" sz="3600" b="1" i="1" dirty="0">
                <a:solidFill>
                  <a:srgbClr val="333333"/>
                </a:solidFill>
                <a:latin typeface="Times New Roman" panose="02020603050405020304" pitchFamily="18" charset="0"/>
                <a:cs typeface="Times New Roman" panose="02020603050405020304" pitchFamily="18" charset="0"/>
              </a:rPr>
              <a:t>c</a:t>
            </a:r>
            <a:r>
              <a:rPr lang="vi-VN" sz="3600" b="1" i="1" dirty="0">
                <a:solidFill>
                  <a:srgbClr val="333333"/>
                </a:solidFill>
                <a:latin typeface="Times New Roman" panose="02020603050405020304" pitchFamily="18" charset="0"/>
                <a:cs typeface="Times New Roman" panose="02020603050405020304" pitchFamily="18" charset="0"/>
              </a:rPr>
              <a:t>. Ngày nào ông cũng cho nó ăn ăn thêm hai vác mía to, hai thúng cháo.</a:t>
            </a:r>
          </a:p>
          <a:p>
            <a:pPr algn="just"/>
            <a:r>
              <a:rPr lang="vi-VN" sz="3600" b="1" i="1" dirty="0">
                <a:solidFill>
                  <a:srgbClr val="333333"/>
                </a:solidFill>
                <a:latin typeface="Times New Roman" panose="02020603050405020304" pitchFamily="18" charset="0"/>
                <a:cs typeface="Times New Roman" panose="02020603050405020304" pitchFamily="18" charset="0"/>
              </a:rPr>
              <a:t>                                                                                           </a:t>
            </a:r>
            <a:r>
              <a:rPr lang="en-US" sz="3600" b="1" i="1" dirty="0">
                <a:solidFill>
                  <a:srgbClr val="333333"/>
                </a:solidFill>
                <a:latin typeface="Times New Roman" panose="02020603050405020304" pitchFamily="18" charset="0"/>
                <a:cs typeface="Times New Roman" panose="02020603050405020304" pitchFamily="18" charset="0"/>
              </a:rPr>
              <a:t>                              </a:t>
            </a:r>
            <a:r>
              <a:rPr lang="vi-VN" sz="3600" b="1" i="1" dirty="0">
                <a:solidFill>
                  <a:srgbClr val="333333"/>
                </a:solidFill>
                <a:latin typeface="Times New Roman" panose="02020603050405020304" pitchFamily="18" charset="0"/>
                <a:cs typeface="Times New Roman" panose="02020603050405020304" pitchFamily="18" charset="0"/>
              </a:rPr>
              <a:t>(Vũ Hùng, Ông Một)</a:t>
            </a:r>
          </a:p>
        </p:txBody>
      </p:sp>
      <p:sp>
        <p:nvSpPr>
          <p:cNvPr id="6" name="TextBox 5">
            <a:extLst>
              <a:ext uri="{FF2B5EF4-FFF2-40B4-BE49-F238E27FC236}">
                <a16:creationId xmlns:a16="http://schemas.microsoft.com/office/drawing/2014/main" id="{BDF50B40-49F1-34F8-BF4F-A2EBF24809C8}"/>
              </a:ext>
            </a:extLst>
          </p:cNvPr>
          <p:cNvSpPr txBox="1"/>
          <p:nvPr/>
        </p:nvSpPr>
        <p:spPr>
          <a:xfrm>
            <a:off x="903915" y="3927102"/>
            <a:ext cx="10169554" cy="1754326"/>
          </a:xfrm>
          <a:prstGeom prst="rect">
            <a:avLst/>
          </a:prstGeom>
          <a:noFill/>
        </p:spPr>
        <p:txBody>
          <a:bodyPr wrap="square">
            <a:spAutoFit/>
          </a:bodyPr>
          <a:lstStyle/>
          <a:p>
            <a:pPr algn="just"/>
            <a:r>
              <a:rPr lang="en-US" sz="3600" b="1" i="1" dirty="0">
                <a:solidFill>
                  <a:srgbClr val="FF0000"/>
                </a:solidFill>
                <a:latin typeface="Times New Roman" panose="02020603050405020304" pitchFamily="18" charset="0"/>
                <a:cs typeface="Times New Roman" panose="02020603050405020304" pitchFamily="18" charset="0"/>
              </a:rPr>
              <a:t>-&gt; </a:t>
            </a:r>
            <a:r>
              <a:rPr lang="vi-VN" sz="3600" b="1" i="1" dirty="0">
                <a:solidFill>
                  <a:srgbClr val="FF0000"/>
                </a:solidFill>
                <a:latin typeface="Times New Roman" panose="02020603050405020304" pitchFamily="18" charset="0"/>
                <a:cs typeface="Times New Roman" panose="02020603050405020304" pitchFamily="18" charset="0"/>
              </a:rPr>
              <a:t>Phó từ "cũng" bổ sung ý nghĩa khẳng định về một sự giống nhau của hoạt động cho động từ "cho".</a:t>
            </a:r>
            <a:endParaRPr lang="vi-VN" sz="3600" b="1" i="0" dirty="0">
              <a:solidFill>
                <a:srgbClr val="FF0000"/>
              </a:solidFill>
              <a:effectLst/>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1045157222"/>
      </p:ext>
    </p:extLst>
  </p:cSld>
  <p:clrMapOvr>
    <a:masterClrMapping/>
  </p:clrMapOvr>
  <p:transition spd="slow">
    <p:comb/>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4"/>
                                        </p:tgtEl>
                                        <p:attrNameLst>
                                          <p:attrName>style.visibility</p:attrName>
                                        </p:attrNameLst>
                                      </p:cBhvr>
                                      <p:to>
                                        <p:strVal val="visible"/>
                                      </p:to>
                                    </p:set>
                                    <p:animEffect transition="in" filter="barn(inVertical)">
                                      <p:cBhvr>
                                        <p:cTn id="7" dur="500"/>
                                        <p:tgtEl>
                                          <p:spTgt spid="4"/>
                                        </p:tgtEl>
                                      </p:cBhvr>
                                    </p:animEffect>
                                  </p:childTnLst>
                                </p:cTn>
                              </p:par>
                            </p:childTnLst>
                          </p:cTn>
                        </p:par>
                      </p:childTnLst>
                    </p:cTn>
                  </p:par>
                  <p:par>
                    <p:cTn id="8" fill="hold">
                      <p:stCondLst>
                        <p:cond delay="indefinite"/>
                      </p:stCondLst>
                      <p:childTnLst>
                        <p:par>
                          <p:cTn id="9" fill="hold">
                            <p:stCondLst>
                              <p:cond delay="0"/>
                            </p:stCondLst>
                            <p:childTnLst>
                              <p:par>
                                <p:cTn id="10" presetID="16" presetClass="entr" presetSubtype="21" fill="hold" grpId="0" nodeType="clickEffect">
                                  <p:stCondLst>
                                    <p:cond delay="0"/>
                                  </p:stCondLst>
                                  <p:childTnLst>
                                    <p:set>
                                      <p:cBhvr>
                                        <p:cTn id="11" dur="1" fill="hold">
                                          <p:stCondLst>
                                            <p:cond delay="0"/>
                                          </p:stCondLst>
                                        </p:cTn>
                                        <p:tgtEl>
                                          <p:spTgt spid="5"/>
                                        </p:tgtEl>
                                        <p:attrNameLst>
                                          <p:attrName>style.visibility</p:attrName>
                                        </p:attrNameLst>
                                      </p:cBhvr>
                                      <p:to>
                                        <p:strVal val="visible"/>
                                      </p:to>
                                    </p:set>
                                    <p:animEffect transition="in" filter="barn(inVertical)">
                                      <p:cBhvr>
                                        <p:cTn id="12" dur="500"/>
                                        <p:tgtEl>
                                          <p:spTgt spid="5"/>
                                        </p:tgtEl>
                                      </p:cBhvr>
                                    </p:animEffect>
                                  </p:childTnLst>
                                </p:cTn>
                              </p:par>
                            </p:childTnLst>
                          </p:cTn>
                        </p:par>
                      </p:childTnLst>
                    </p:cTn>
                  </p:par>
                  <p:par>
                    <p:cTn id="13" fill="hold">
                      <p:stCondLst>
                        <p:cond delay="indefinite"/>
                      </p:stCondLst>
                      <p:childTnLst>
                        <p:par>
                          <p:cTn id="14" fill="hold">
                            <p:stCondLst>
                              <p:cond delay="0"/>
                            </p:stCondLst>
                            <p:childTnLst>
                              <p:par>
                                <p:cTn id="15" presetID="16" presetClass="entr" presetSubtype="21" fill="hold" grpId="0" nodeType="clickEffect">
                                  <p:stCondLst>
                                    <p:cond delay="0"/>
                                  </p:stCondLst>
                                  <p:childTnLst>
                                    <p:set>
                                      <p:cBhvr>
                                        <p:cTn id="16" dur="1" fill="hold">
                                          <p:stCondLst>
                                            <p:cond delay="0"/>
                                          </p:stCondLst>
                                        </p:cTn>
                                        <p:tgtEl>
                                          <p:spTgt spid="6"/>
                                        </p:tgtEl>
                                        <p:attrNameLst>
                                          <p:attrName>style.visibility</p:attrName>
                                        </p:attrNameLst>
                                      </p:cBhvr>
                                      <p:to>
                                        <p:strVal val="visible"/>
                                      </p:to>
                                    </p:set>
                                    <p:animEffect transition="in" filter="barn(inVertical)">
                                      <p:cBhvr>
                                        <p:cTn id="17" dur="500"/>
                                        <p:tgtEl>
                                          <p:spTgt spid="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p:bldP spid="5" grpId="0"/>
      <p:bldP spid="6" grpId="0"/>
    </p:bld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Box 3">
            <a:extLst>
              <a:ext uri="{FF2B5EF4-FFF2-40B4-BE49-F238E27FC236}">
                <a16:creationId xmlns:a16="http://schemas.microsoft.com/office/drawing/2014/main" id="{D947B597-C46B-B5A7-53E5-5FA631DCA085}"/>
              </a:ext>
            </a:extLst>
          </p:cNvPr>
          <p:cNvSpPr txBox="1"/>
          <p:nvPr/>
        </p:nvSpPr>
        <p:spPr>
          <a:xfrm>
            <a:off x="5138606" y="137336"/>
            <a:ext cx="1914787" cy="646331"/>
          </a:xfrm>
          <a:prstGeom prst="rect">
            <a:avLst/>
          </a:prstGeom>
          <a:noFill/>
        </p:spPr>
        <p:txBody>
          <a:bodyPr wrap="square">
            <a:spAutoFit/>
          </a:bodyPr>
          <a:lstStyle/>
          <a:p>
            <a:pPr algn="just"/>
            <a:r>
              <a:rPr lang="en-US" sz="3600" b="1" i="0" dirty="0" err="1">
                <a:solidFill>
                  <a:srgbClr val="333333"/>
                </a:solidFill>
                <a:effectLst/>
                <a:latin typeface="Times New Roman" panose="02020603050405020304" pitchFamily="18" charset="0"/>
                <a:cs typeface="Times New Roman" panose="02020603050405020304" pitchFamily="18" charset="0"/>
              </a:rPr>
              <a:t>Bài</a:t>
            </a:r>
            <a:r>
              <a:rPr lang="en-US" sz="3600" b="1" i="0" dirty="0">
                <a:solidFill>
                  <a:srgbClr val="333333"/>
                </a:solidFill>
                <a:effectLst/>
                <a:latin typeface="Times New Roman" panose="02020603050405020304" pitchFamily="18" charset="0"/>
                <a:cs typeface="Times New Roman" panose="02020603050405020304" pitchFamily="18" charset="0"/>
              </a:rPr>
              <a:t> </a:t>
            </a:r>
            <a:r>
              <a:rPr lang="vi-VN" sz="3600" b="1" i="0" dirty="0">
                <a:solidFill>
                  <a:srgbClr val="333333"/>
                </a:solidFill>
                <a:effectLst/>
                <a:latin typeface="Times New Roman" panose="02020603050405020304" pitchFamily="18" charset="0"/>
                <a:cs typeface="Times New Roman" panose="02020603050405020304" pitchFamily="18" charset="0"/>
              </a:rPr>
              <a:t>2</a:t>
            </a:r>
          </a:p>
        </p:txBody>
      </p:sp>
      <p:sp>
        <p:nvSpPr>
          <p:cNvPr id="5" name="TextBox 4">
            <a:extLst>
              <a:ext uri="{FF2B5EF4-FFF2-40B4-BE49-F238E27FC236}">
                <a16:creationId xmlns:a16="http://schemas.microsoft.com/office/drawing/2014/main" id="{71C0A135-0B99-BD79-197C-7F1748829C0D}"/>
              </a:ext>
            </a:extLst>
          </p:cNvPr>
          <p:cNvSpPr txBox="1"/>
          <p:nvPr/>
        </p:nvSpPr>
        <p:spPr>
          <a:xfrm>
            <a:off x="903915" y="1363387"/>
            <a:ext cx="10169554" cy="1200329"/>
          </a:xfrm>
          <a:prstGeom prst="rect">
            <a:avLst/>
          </a:prstGeom>
          <a:noFill/>
        </p:spPr>
        <p:txBody>
          <a:bodyPr wrap="square">
            <a:spAutoFit/>
          </a:bodyPr>
          <a:lstStyle/>
          <a:p>
            <a:pPr algn="just"/>
            <a:r>
              <a:rPr lang="en-US" sz="3600" b="1" i="1" dirty="0">
                <a:solidFill>
                  <a:srgbClr val="333333"/>
                </a:solidFill>
                <a:latin typeface="Times New Roman" panose="02020603050405020304" pitchFamily="18" charset="0"/>
                <a:cs typeface="Times New Roman" panose="02020603050405020304" pitchFamily="18" charset="0"/>
              </a:rPr>
              <a:t>d</a:t>
            </a:r>
            <a:r>
              <a:rPr lang="vi-VN" sz="3600" b="1" i="1" dirty="0">
                <a:solidFill>
                  <a:srgbClr val="333333"/>
                </a:solidFill>
                <a:latin typeface="Times New Roman" panose="02020603050405020304" pitchFamily="18" charset="0"/>
                <a:cs typeface="Times New Roman" panose="02020603050405020304" pitchFamily="18" charset="0"/>
              </a:rPr>
              <a:t>. Ông quen nó quá, khó xa rời nó được.</a:t>
            </a:r>
          </a:p>
          <a:p>
            <a:pPr algn="just"/>
            <a:r>
              <a:rPr lang="vi-VN" sz="3600" b="1" i="1" dirty="0">
                <a:solidFill>
                  <a:srgbClr val="333333"/>
                </a:solidFill>
                <a:latin typeface="Times New Roman" panose="02020603050405020304" pitchFamily="18" charset="0"/>
                <a:cs typeface="Times New Roman" panose="02020603050405020304" pitchFamily="18" charset="0"/>
              </a:rPr>
              <a:t>                                          (Vũ Hùng, Ông Một)</a:t>
            </a:r>
          </a:p>
        </p:txBody>
      </p:sp>
      <p:sp>
        <p:nvSpPr>
          <p:cNvPr id="6" name="TextBox 5">
            <a:extLst>
              <a:ext uri="{FF2B5EF4-FFF2-40B4-BE49-F238E27FC236}">
                <a16:creationId xmlns:a16="http://schemas.microsoft.com/office/drawing/2014/main" id="{BDF50B40-49F1-34F8-BF4F-A2EBF24809C8}"/>
              </a:ext>
            </a:extLst>
          </p:cNvPr>
          <p:cNvSpPr txBox="1"/>
          <p:nvPr/>
        </p:nvSpPr>
        <p:spPr>
          <a:xfrm>
            <a:off x="1011222" y="3049940"/>
            <a:ext cx="10169554" cy="1754326"/>
          </a:xfrm>
          <a:prstGeom prst="rect">
            <a:avLst/>
          </a:prstGeom>
          <a:noFill/>
        </p:spPr>
        <p:txBody>
          <a:bodyPr wrap="square">
            <a:spAutoFit/>
          </a:bodyPr>
          <a:lstStyle/>
          <a:p>
            <a:pPr algn="just"/>
            <a:r>
              <a:rPr lang="en-US" sz="3600" b="1" i="1" dirty="0">
                <a:solidFill>
                  <a:srgbClr val="FF0000"/>
                </a:solidFill>
                <a:latin typeface="Times New Roman" panose="02020603050405020304" pitchFamily="18" charset="0"/>
                <a:cs typeface="Times New Roman" panose="02020603050405020304" pitchFamily="18" charset="0"/>
              </a:rPr>
              <a:t>-&gt; </a:t>
            </a:r>
            <a:r>
              <a:rPr lang="vi-VN" sz="3600" b="1" i="1" dirty="0">
                <a:solidFill>
                  <a:srgbClr val="FF0000"/>
                </a:solidFill>
                <a:latin typeface="Times New Roman" panose="02020603050405020304" pitchFamily="18" charset="0"/>
                <a:cs typeface="Times New Roman" panose="02020603050405020304" pitchFamily="18" charset="0"/>
              </a:rPr>
              <a:t>Phó từ "quá" bổ sung ý nghĩa mức độ được đánh giá là cao hơn hẳn mức bình thường cho động từ "quen".</a:t>
            </a:r>
            <a:endParaRPr lang="vi-VN" sz="3600" b="1" i="0" dirty="0">
              <a:solidFill>
                <a:srgbClr val="FF0000"/>
              </a:solidFill>
              <a:effectLst/>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1289048731"/>
      </p:ext>
    </p:extLst>
  </p:cSld>
  <p:clrMapOvr>
    <a:masterClrMapping/>
  </p:clrMapOvr>
  <p:transition spd="slow">
    <p:comb/>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4"/>
                                        </p:tgtEl>
                                        <p:attrNameLst>
                                          <p:attrName>style.visibility</p:attrName>
                                        </p:attrNameLst>
                                      </p:cBhvr>
                                      <p:to>
                                        <p:strVal val="visible"/>
                                      </p:to>
                                    </p:set>
                                    <p:animEffect transition="in" filter="barn(inVertical)">
                                      <p:cBhvr>
                                        <p:cTn id="7" dur="500"/>
                                        <p:tgtEl>
                                          <p:spTgt spid="4"/>
                                        </p:tgtEl>
                                      </p:cBhvr>
                                    </p:animEffect>
                                  </p:childTnLst>
                                </p:cTn>
                              </p:par>
                            </p:childTnLst>
                          </p:cTn>
                        </p:par>
                      </p:childTnLst>
                    </p:cTn>
                  </p:par>
                  <p:par>
                    <p:cTn id="8" fill="hold">
                      <p:stCondLst>
                        <p:cond delay="indefinite"/>
                      </p:stCondLst>
                      <p:childTnLst>
                        <p:par>
                          <p:cTn id="9" fill="hold">
                            <p:stCondLst>
                              <p:cond delay="0"/>
                            </p:stCondLst>
                            <p:childTnLst>
                              <p:par>
                                <p:cTn id="10" presetID="16" presetClass="entr" presetSubtype="21" fill="hold" grpId="0" nodeType="clickEffect">
                                  <p:stCondLst>
                                    <p:cond delay="0"/>
                                  </p:stCondLst>
                                  <p:childTnLst>
                                    <p:set>
                                      <p:cBhvr>
                                        <p:cTn id="11" dur="1" fill="hold">
                                          <p:stCondLst>
                                            <p:cond delay="0"/>
                                          </p:stCondLst>
                                        </p:cTn>
                                        <p:tgtEl>
                                          <p:spTgt spid="5"/>
                                        </p:tgtEl>
                                        <p:attrNameLst>
                                          <p:attrName>style.visibility</p:attrName>
                                        </p:attrNameLst>
                                      </p:cBhvr>
                                      <p:to>
                                        <p:strVal val="visible"/>
                                      </p:to>
                                    </p:set>
                                    <p:animEffect transition="in" filter="barn(inVertical)">
                                      <p:cBhvr>
                                        <p:cTn id="12" dur="500"/>
                                        <p:tgtEl>
                                          <p:spTgt spid="5"/>
                                        </p:tgtEl>
                                      </p:cBhvr>
                                    </p:animEffect>
                                  </p:childTnLst>
                                </p:cTn>
                              </p:par>
                            </p:childTnLst>
                          </p:cTn>
                        </p:par>
                      </p:childTnLst>
                    </p:cTn>
                  </p:par>
                  <p:par>
                    <p:cTn id="13" fill="hold">
                      <p:stCondLst>
                        <p:cond delay="indefinite"/>
                      </p:stCondLst>
                      <p:childTnLst>
                        <p:par>
                          <p:cTn id="14" fill="hold">
                            <p:stCondLst>
                              <p:cond delay="0"/>
                            </p:stCondLst>
                            <p:childTnLst>
                              <p:par>
                                <p:cTn id="15" presetID="16" presetClass="entr" presetSubtype="21" fill="hold" grpId="0" nodeType="clickEffect">
                                  <p:stCondLst>
                                    <p:cond delay="0"/>
                                  </p:stCondLst>
                                  <p:childTnLst>
                                    <p:set>
                                      <p:cBhvr>
                                        <p:cTn id="16" dur="1" fill="hold">
                                          <p:stCondLst>
                                            <p:cond delay="0"/>
                                          </p:stCondLst>
                                        </p:cTn>
                                        <p:tgtEl>
                                          <p:spTgt spid="6"/>
                                        </p:tgtEl>
                                        <p:attrNameLst>
                                          <p:attrName>style.visibility</p:attrName>
                                        </p:attrNameLst>
                                      </p:cBhvr>
                                      <p:to>
                                        <p:strVal val="visible"/>
                                      </p:to>
                                    </p:set>
                                    <p:animEffect transition="in" filter="barn(inVertical)">
                                      <p:cBhvr>
                                        <p:cTn id="17" dur="500"/>
                                        <p:tgtEl>
                                          <p:spTgt spid="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p:bldP spid="5" grpId="0"/>
      <p:bldP spid="6" grpId="0"/>
    </p:bld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Box 3">
            <a:extLst>
              <a:ext uri="{FF2B5EF4-FFF2-40B4-BE49-F238E27FC236}">
                <a16:creationId xmlns:a16="http://schemas.microsoft.com/office/drawing/2014/main" id="{D947B597-C46B-B5A7-53E5-5FA631DCA085}"/>
              </a:ext>
            </a:extLst>
          </p:cNvPr>
          <p:cNvSpPr txBox="1"/>
          <p:nvPr/>
        </p:nvSpPr>
        <p:spPr>
          <a:xfrm>
            <a:off x="5138606" y="137336"/>
            <a:ext cx="1914787" cy="646331"/>
          </a:xfrm>
          <a:prstGeom prst="rect">
            <a:avLst/>
          </a:prstGeom>
          <a:noFill/>
        </p:spPr>
        <p:txBody>
          <a:bodyPr wrap="square">
            <a:spAutoFit/>
          </a:bodyPr>
          <a:lstStyle/>
          <a:p>
            <a:pPr algn="just"/>
            <a:r>
              <a:rPr lang="en-US" sz="3600" b="1" i="0" dirty="0" err="1">
                <a:solidFill>
                  <a:srgbClr val="333333"/>
                </a:solidFill>
                <a:effectLst/>
                <a:latin typeface="Times New Roman" panose="02020603050405020304" pitchFamily="18" charset="0"/>
                <a:cs typeface="Times New Roman" panose="02020603050405020304" pitchFamily="18" charset="0"/>
              </a:rPr>
              <a:t>Bài</a:t>
            </a:r>
            <a:r>
              <a:rPr lang="en-US" sz="3600" b="1" i="0" dirty="0">
                <a:solidFill>
                  <a:srgbClr val="333333"/>
                </a:solidFill>
                <a:effectLst/>
                <a:latin typeface="Times New Roman" panose="02020603050405020304" pitchFamily="18" charset="0"/>
                <a:cs typeface="Times New Roman" panose="02020603050405020304" pitchFamily="18" charset="0"/>
              </a:rPr>
              <a:t> </a:t>
            </a:r>
            <a:r>
              <a:rPr lang="vi-VN" sz="3600" b="1" i="0" dirty="0">
                <a:solidFill>
                  <a:srgbClr val="333333"/>
                </a:solidFill>
                <a:effectLst/>
                <a:latin typeface="Times New Roman" panose="02020603050405020304" pitchFamily="18" charset="0"/>
                <a:cs typeface="Times New Roman" panose="02020603050405020304" pitchFamily="18" charset="0"/>
              </a:rPr>
              <a:t>2</a:t>
            </a:r>
          </a:p>
        </p:txBody>
      </p:sp>
      <p:sp>
        <p:nvSpPr>
          <p:cNvPr id="5" name="TextBox 4">
            <a:extLst>
              <a:ext uri="{FF2B5EF4-FFF2-40B4-BE49-F238E27FC236}">
                <a16:creationId xmlns:a16="http://schemas.microsoft.com/office/drawing/2014/main" id="{71C0A135-0B99-BD79-197C-7F1748829C0D}"/>
              </a:ext>
            </a:extLst>
          </p:cNvPr>
          <p:cNvSpPr txBox="1"/>
          <p:nvPr/>
        </p:nvSpPr>
        <p:spPr>
          <a:xfrm>
            <a:off x="903915" y="1363387"/>
            <a:ext cx="10169554" cy="1200329"/>
          </a:xfrm>
          <a:prstGeom prst="rect">
            <a:avLst/>
          </a:prstGeom>
          <a:noFill/>
        </p:spPr>
        <p:txBody>
          <a:bodyPr wrap="square">
            <a:spAutoFit/>
          </a:bodyPr>
          <a:lstStyle/>
          <a:p>
            <a:pPr algn="just"/>
            <a:r>
              <a:rPr lang="en-US" sz="3600" b="1" i="1" dirty="0">
                <a:solidFill>
                  <a:srgbClr val="333333"/>
                </a:solidFill>
                <a:latin typeface="Times New Roman" panose="02020603050405020304" pitchFamily="18" charset="0"/>
                <a:cs typeface="Times New Roman" panose="02020603050405020304" pitchFamily="18" charset="0"/>
              </a:rPr>
              <a:t>d</a:t>
            </a:r>
            <a:r>
              <a:rPr lang="vi-VN" sz="3600" b="1" i="1" dirty="0">
                <a:solidFill>
                  <a:srgbClr val="333333"/>
                </a:solidFill>
                <a:latin typeface="Times New Roman" panose="02020603050405020304" pitchFamily="18" charset="0"/>
                <a:cs typeface="Times New Roman" panose="02020603050405020304" pitchFamily="18" charset="0"/>
              </a:rPr>
              <a:t>. Ông quen nó quá, khó xa rời nó được.</a:t>
            </a:r>
          </a:p>
          <a:p>
            <a:pPr algn="just"/>
            <a:r>
              <a:rPr lang="vi-VN" sz="3600" b="1" i="1" dirty="0">
                <a:solidFill>
                  <a:srgbClr val="333333"/>
                </a:solidFill>
                <a:latin typeface="Times New Roman" panose="02020603050405020304" pitchFamily="18" charset="0"/>
                <a:cs typeface="Times New Roman" panose="02020603050405020304" pitchFamily="18" charset="0"/>
              </a:rPr>
              <a:t>                                          (Vũ Hùng, Ông Một)</a:t>
            </a:r>
          </a:p>
        </p:txBody>
      </p:sp>
      <p:sp>
        <p:nvSpPr>
          <p:cNvPr id="6" name="TextBox 5">
            <a:extLst>
              <a:ext uri="{FF2B5EF4-FFF2-40B4-BE49-F238E27FC236}">
                <a16:creationId xmlns:a16="http://schemas.microsoft.com/office/drawing/2014/main" id="{BDF50B40-49F1-34F8-BF4F-A2EBF24809C8}"/>
              </a:ext>
            </a:extLst>
          </p:cNvPr>
          <p:cNvSpPr txBox="1"/>
          <p:nvPr/>
        </p:nvSpPr>
        <p:spPr>
          <a:xfrm>
            <a:off x="1011222" y="3217719"/>
            <a:ext cx="10169554" cy="1200329"/>
          </a:xfrm>
          <a:prstGeom prst="rect">
            <a:avLst/>
          </a:prstGeom>
          <a:noFill/>
        </p:spPr>
        <p:txBody>
          <a:bodyPr wrap="square">
            <a:spAutoFit/>
          </a:bodyPr>
          <a:lstStyle/>
          <a:p>
            <a:pPr algn="just"/>
            <a:r>
              <a:rPr lang="en-US" sz="3600" b="1" i="1" dirty="0">
                <a:solidFill>
                  <a:srgbClr val="FF0000"/>
                </a:solidFill>
                <a:latin typeface="Times New Roman" panose="02020603050405020304" pitchFamily="18" charset="0"/>
                <a:cs typeface="Times New Roman" panose="02020603050405020304" pitchFamily="18" charset="0"/>
              </a:rPr>
              <a:t>-&gt; </a:t>
            </a:r>
            <a:r>
              <a:rPr lang="vi-VN" sz="3600" b="1" i="1" dirty="0">
                <a:solidFill>
                  <a:srgbClr val="FF0000"/>
                </a:solidFill>
                <a:latin typeface="Times New Roman" panose="02020603050405020304" pitchFamily="18" charset="0"/>
                <a:cs typeface="Times New Roman" panose="02020603050405020304" pitchFamily="18" charset="0"/>
              </a:rPr>
              <a:t>Phó từ "được" bổ sung ý nghĩa biểu thị việc vừa nói đến đã kết quả cho động từ "xa rời".</a:t>
            </a:r>
            <a:endParaRPr lang="vi-VN" sz="3600" b="1" i="0" dirty="0">
              <a:solidFill>
                <a:srgbClr val="FF0000"/>
              </a:solidFill>
              <a:effectLst/>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2856349186"/>
      </p:ext>
    </p:extLst>
  </p:cSld>
  <p:clrMapOvr>
    <a:masterClrMapping/>
  </p:clrMapOvr>
  <p:transition spd="slow">
    <p:comb/>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4"/>
                                        </p:tgtEl>
                                        <p:attrNameLst>
                                          <p:attrName>style.visibility</p:attrName>
                                        </p:attrNameLst>
                                      </p:cBhvr>
                                      <p:to>
                                        <p:strVal val="visible"/>
                                      </p:to>
                                    </p:set>
                                    <p:animEffect transition="in" filter="barn(inVertical)">
                                      <p:cBhvr>
                                        <p:cTn id="7" dur="500"/>
                                        <p:tgtEl>
                                          <p:spTgt spid="4"/>
                                        </p:tgtEl>
                                      </p:cBhvr>
                                    </p:animEffect>
                                  </p:childTnLst>
                                </p:cTn>
                              </p:par>
                            </p:childTnLst>
                          </p:cTn>
                        </p:par>
                      </p:childTnLst>
                    </p:cTn>
                  </p:par>
                  <p:par>
                    <p:cTn id="8" fill="hold">
                      <p:stCondLst>
                        <p:cond delay="indefinite"/>
                      </p:stCondLst>
                      <p:childTnLst>
                        <p:par>
                          <p:cTn id="9" fill="hold">
                            <p:stCondLst>
                              <p:cond delay="0"/>
                            </p:stCondLst>
                            <p:childTnLst>
                              <p:par>
                                <p:cTn id="10" presetID="16" presetClass="entr" presetSubtype="21" fill="hold" grpId="0" nodeType="clickEffect">
                                  <p:stCondLst>
                                    <p:cond delay="0"/>
                                  </p:stCondLst>
                                  <p:childTnLst>
                                    <p:set>
                                      <p:cBhvr>
                                        <p:cTn id="11" dur="1" fill="hold">
                                          <p:stCondLst>
                                            <p:cond delay="0"/>
                                          </p:stCondLst>
                                        </p:cTn>
                                        <p:tgtEl>
                                          <p:spTgt spid="5"/>
                                        </p:tgtEl>
                                        <p:attrNameLst>
                                          <p:attrName>style.visibility</p:attrName>
                                        </p:attrNameLst>
                                      </p:cBhvr>
                                      <p:to>
                                        <p:strVal val="visible"/>
                                      </p:to>
                                    </p:set>
                                    <p:animEffect transition="in" filter="barn(inVertical)">
                                      <p:cBhvr>
                                        <p:cTn id="12" dur="500"/>
                                        <p:tgtEl>
                                          <p:spTgt spid="5"/>
                                        </p:tgtEl>
                                      </p:cBhvr>
                                    </p:animEffect>
                                  </p:childTnLst>
                                </p:cTn>
                              </p:par>
                            </p:childTnLst>
                          </p:cTn>
                        </p:par>
                      </p:childTnLst>
                    </p:cTn>
                  </p:par>
                  <p:par>
                    <p:cTn id="13" fill="hold">
                      <p:stCondLst>
                        <p:cond delay="indefinite"/>
                      </p:stCondLst>
                      <p:childTnLst>
                        <p:par>
                          <p:cTn id="14" fill="hold">
                            <p:stCondLst>
                              <p:cond delay="0"/>
                            </p:stCondLst>
                            <p:childTnLst>
                              <p:par>
                                <p:cTn id="15" presetID="16" presetClass="entr" presetSubtype="21" fill="hold" grpId="0" nodeType="clickEffect">
                                  <p:stCondLst>
                                    <p:cond delay="0"/>
                                  </p:stCondLst>
                                  <p:childTnLst>
                                    <p:set>
                                      <p:cBhvr>
                                        <p:cTn id="16" dur="1" fill="hold">
                                          <p:stCondLst>
                                            <p:cond delay="0"/>
                                          </p:stCondLst>
                                        </p:cTn>
                                        <p:tgtEl>
                                          <p:spTgt spid="6"/>
                                        </p:tgtEl>
                                        <p:attrNameLst>
                                          <p:attrName>style.visibility</p:attrName>
                                        </p:attrNameLst>
                                      </p:cBhvr>
                                      <p:to>
                                        <p:strVal val="visible"/>
                                      </p:to>
                                    </p:set>
                                    <p:animEffect transition="in" filter="barn(inVertical)">
                                      <p:cBhvr>
                                        <p:cTn id="17" dur="500"/>
                                        <p:tgtEl>
                                          <p:spTgt spid="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p:bldP spid="5" grpId="0"/>
      <p:bldP spid="6" grpId="0"/>
    </p:bld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Box 3">
            <a:extLst>
              <a:ext uri="{FF2B5EF4-FFF2-40B4-BE49-F238E27FC236}">
                <a16:creationId xmlns:a16="http://schemas.microsoft.com/office/drawing/2014/main" id="{D947B597-C46B-B5A7-53E5-5FA631DCA085}"/>
              </a:ext>
            </a:extLst>
          </p:cNvPr>
          <p:cNvSpPr txBox="1"/>
          <p:nvPr/>
        </p:nvSpPr>
        <p:spPr>
          <a:xfrm>
            <a:off x="5138606" y="137336"/>
            <a:ext cx="1914787" cy="646331"/>
          </a:xfrm>
          <a:prstGeom prst="rect">
            <a:avLst/>
          </a:prstGeom>
          <a:noFill/>
        </p:spPr>
        <p:txBody>
          <a:bodyPr wrap="square">
            <a:spAutoFit/>
          </a:bodyPr>
          <a:lstStyle/>
          <a:p>
            <a:pPr algn="just"/>
            <a:r>
              <a:rPr lang="en-US" sz="3600" b="1" i="0" dirty="0" err="1">
                <a:solidFill>
                  <a:srgbClr val="333333"/>
                </a:solidFill>
                <a:effectLst/>
                <a:latin typeface="Times New Roman" panose="02020603050405020304" pitchFamily="18" charset="0"/>
                <a:cs typeface="Times New Roman" panose="02020603050405020304" pitchFamily="18" charset="0"/>
              </a:rPr>
              <a:t>Bài</a:t>
            </a:r>
            <a:r>
              <a:rPr lang="en-US" sz="3600" b="1" i="0" dirty="0">
                <a:solidFill>
                  <a:srgbClr val="333333"/>
                </a:solidFill>
                <a:effectLst/>
                <a:latin typeface="Times New Roman" panose="02020603050405020304" pitchFamily="18" charset="0"/>
                <a:cs typeface="Times New Roman" panose="02020603050405020304" pitchFamily="18" charset="0"/>
              </a:rPr>
              <a:t> 3</a:t>
            </a:r>
            <a:endParaRPr lang="vi-VN" sz="3600" b="1" i="0" dirty="0">
              <a:solidFill>
                <a:srgbClr val="333333"/>
              </a:solidFill>
              <a:effectLst/>
              <a:latin typeface="Times New Roman" panose="02020603050405020304" pitchFamily="18" charset="0"/>
              <a:cs typeface="Times New Roman" panose="02020603050405020304" pitchFamily="18" charset="0"/>
            </a:endParaRPr>
          </a:p>
        </p:txBody>
      </p:sp>
      <p:sp>
        <p:nvSpPr>
          <p:cNvPr id="5" name="TextBox 4">
            <a:extLst>
              <a:ext uri="{FF2B5EF4-FFF2-40B4-BE49-F238E27FC236}">
                <a16:creationId xmlns:a16="http://schemas.microsoft.com/office/drawing/2014/main" id="{71C0A135-0B99-BD79-197C-7F1748829C0D}"/>
              </a:ext>
            </a:extLst>
          </p:cNvPr>
          <p:cNvSpPr txBox="1"/>
          <p:nvPr/>
        </p:nvSpPr>
        <p:spPr>
          <a:xfrm>
            <a:off x="945860" y="921003"/>
            <a:ext cx="10169554" cy="3416320"/>
          </a:xfrm>
          <a:prstGeom prst="rect">
            <a:avLst/>
          </a:prstGeom>
          <a:noFill/>
        </p:spPr>
        <p:txBody>
          <a:bodyPr wrap="square">
            <a:spAutoFit/>
          </a:bodyPr>
          <a:lstStyle/>
          <a:p>
            <a:pPr algn="just"/>
            <a:r>
              <a:rPr lang="vi-VN" sz="3600" b="1" i="1" dirty="0">
                <a:solidFill>
                  <a:srgbClr val="333333"/>
                </a:solidFill>
                <a:latin typeface="Times New Roman" panose="02020603050405020304" pitchFamily="18" charset="0"/>
                <a:cs typeface="Times New Roman" panose="02020603050405020304" pitchFamily="18" charset="0"/>
              </a:rPr>
              <a:t>Cho 2 câu sau:</a:t>
            </a:r>
          </a:p>
          <a:p>
            <a:pPr algn="just"/>
            <a:r>
              <a:rPr lang="vi-VN" sz="3600" b="1" i="1" dirty="0">
                <a:solidFill>
                  <a:srgbClr val="333333"/>
                </a:solidFill>
                <a:latin typeface="Times New Roman" panose="02020603050405020304" pitchFamily="18" charset="0"/>
                <a:cs typeface="Times New Roman" panose="02020603050405020304" pitchFamily="18" charset="0"/>
              </a:rPr>
              <a:t>a. Trời tối.</a:t>
            </a:r>
          </a:p>
          <a:p>
            <a:pPr algn="just"/>
            <a:r>
              <a:rPr lang="vi-VN" sz="3600" b="1" i="1" dirty="0">
                <a:solidFill>
                  <a:srgbClr val="333333"/>
                </a:solidFill>
                <a:latin typeface="Times New Roman" panose="02020603050405020304" pitchFamily="18" charset="0"/>
                <a:cs typeface="Times New Roman" panose="02020603050405020304" pitchFamily="18" charset="0"/>
              </a:rPr>
              <a:t>b. Bọn trẻ đá bóng ngoài sân.</a:t>
            </a:r>
          </a:p>
          <a:p>
            <a:pPr algn="just"/>
            <a:r>
              <a:rPr lang="vi-VN" sz="3600" b="1" i="1" dirty="0">
                <a:solidFill>
                  <a:srgbClr val="333333"/>
                </a:solidFill>
                <a:latin typeface="Times New Roman" panose="02020603050405020304" pitchFamily="18" charset="0"/>
                <a:cs typeface="Times New Roman" panose="02020603050405020304" pitchFamily="18" charset="0"/>
              </a:rPr>
              <a:t>Dùng ít nhất 2 phó từ để mở rộng câu cho mỗi trường hợp trên. Nhận xét sự khác nhau về nghĩa của các câu mở rộng trong từng trường hợp.</a:t>
            </a:r>
          </a:p>
        </p:txBody>
      </p:sp>
    </p:spTree>
    <p:extLst>
      <p:ext uri="{BB962C8B-B14F-4D97-AF65-F5344CB8AC3E}">
        <p14:creationId xmlns:p14="http://schemas.microsoft.com/office/powerpoint/2010/main" val="3140254230"/>
      </p:ext>
    </p:extLst>
  </p:cSld>
  <p:clrMapOvr>
    <a:masterClrMapping/>
  </p:clrMapOvr>
  <p:transition spd="slow">
    <p:comb/>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4"/>
                                        </p:tgtEl>
                                        <p:attrNameLst>
                                          <p:attrName>style.visibility</p:attrName>
                                        </p:attrNameLst>
                                      </p:cBhvr>
                                      <p:to>
                                        <p:strVal val="visible"/>
                                      </p:to>
                                    </p:set>
                                    <p:animEffect transition="in" filter="barn(inVertical)">
                                      <p:cBhvr>
                                        <p:cTn id="7" dur="500"/>
                                        <p:tgtEl>
                                          <p:spTgt spid="4"/>
                                        </p:tgtEl>
                                      </p:cBhvr>
                                    </p:animEffect>
                                  </p:childTnLst>
                                </p:cTn>
                              </p:par>
                            </p:childTnLst>
                          </p:cTn>
                        </p:par>
                      </p:childTnLst>
                    </p:cTn>
                  </p:par>
                  <p:par>
                    <p:cTn id="8" fill="hold">
                      <p:stCondLst>
                        <p:cond delay="indefinite"/>
                      </p:stCondLst>
                      <p:childTnLst>
                        <p:par>
                          <p:cTn id="9" fill="hold">
                            <p:stCondLst>
                              <p:cond delay="0"/>
                            </p:stCondLst>
                            <p:childTnLst>
                              <p:par>
                                <p:cTn id="10" presetID="16" presetClass="entr" presetSubtype="21" fill="hold" grpId="0" nodeType="clickEffect">
                                  <p:stCondLst>
                                    <p:cond delay="0"/>
                                  </p:stCondLst>
                                  <p:childTnLst>
                                    <p:set>
                                      <p:cBhvr>
                                        <p:cTn id="11" dur="1" fill="hold">
                                          <p:stCondLst>
                                            <p:cond delay="0"/>
                                          </p:stCondLst>
                                        </p:cTn>
                                        <p:tgtEl>
                                          <p:spTgt spid="5"/>
                                        </p:tgtEl>
                                        <p:attrNameLst>
                                          <p:attrName>style.visibility</p:attrName>
                                        </p:attrNameLst>
                                      </p:cBhvr>
                                      <p:to>
                                        <p:strVal val="visible"/>
                                      </p:to>
                                    </p:set>
                                    <p:animEffect transition="in" filter="barn(inVertical)">
                                      <p:cBhvr>
                                        <p:cTn id="12" dur="500"/>
                                        <p:tgtEl>
                                          <p:spTgt spid="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p:bldP spid="5" grpId="0"/>
    </p:bld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Box 3">
            <a:extLst>
              <a:ext uri="{FF2B5EF4-FFF2-40B4-BE49-F238E27FC236}">
                <a16:creationId xmlns:a16="http://schemas.microsoft.com/office/drawing/2014/main" id="{D947B597-C46B-B5A7-53E5-5FA631DCA085}"/>
              </a:ext>
            </a:extLst>
          </p:cNvPr>
          <p:cNvSpPr txBox="1"/>
          <p:nvPr/>
        </p:nvSpPr>
        <p:spPr>
          <a:xfrm>
            <a:off x="5138606" y="137336"/>
            <a:ext cx="1914787" cy="646331"/>
          </a:xfrm>
          <a:prstGeom prst="rect">
            <a:avLst/>
          </a:prstGeom>
          <a:noFill/>
        </p:spPr>
        <p:txBody>
          <a:bodyPr wrap="square">
            <a:spAutoFit/>
          </a:bodyPr>
          <a:lstStyle/>
          <a:p>
            <a:pPr algn="just"/>
            <a:r>
              <a:rPr lang="en-US" sz="3600" b="1" i="0" dirty="0" err="1">
                <a:solidFill>
                  <a:srgbClr val="333333"/>
                </a:solidFill>
                <a:effectLst/>
                <a:latin typeface="Times New Roman" panose="02020603050405020304" pitchFamily="18" charset="0"/>
                <a:cs typeface="Times New Roman" panose="02020603050405020304" pitchFamily="18" charset="0"/>
              </a:rPr>
              <a:t>Bài</a:t>
            </a:r>
            <a:r>
              <a:rPr lang="en-US" sz="3600" b="1" i="0" dirty="0">
                <a:solidFill>
                  <a:srgbClr val="333333"/>
                </a:solidFill>
                <a:effectLst/>
                <a:latin typeface="Times New Roman" panose="02020603050405020304" pitchFamily="18" charset="0"/>
                <a:cs typeface="Times New Roman" panose="02020603050405020304" pitchFamily="18" charset="0"/>
              </a:rPr>
              <a:t> 3</a:t>
            </a:r>
            <a:endParaRPr lang="vi-VN" sz="3600" b="1" i="0" dirty="0">
              <a:solidFill>
                <a:srgbClr val="333333"/>
              </a:solidFill>
              <a:effectLst/>
              <a:latin typeface="Times New Roman" panose="02020603050405020304" pitchFamily="18" charset="0"/>
              <a:cs typeface="Times New Roman" panose="02020603050405020304" pitchFamily="18" charset="0"/>
            </a:endParaRPr>
          </a:p>
        </p:txBody>
      </p:sp>
      <p:sp>
        <p:nvSpPr>
          <p:cNvPr id="5" name="TextBox 4">
            <a:extLst>
              <a:ext uri="{FF2B5EF4-FFF2-40B4-BE49-F238E27FC236}">
                <a16:creationId xmlns:a16="http://schemas.microsoft.com/office/drawing/2014/main" id="{71C0A135-0B99-BD79-197C-7F1748829C0D}"/>
              </a:ext>
            </a:extLst>
          </p:cNvPr>
          <p:cNvSpPr txBox="1"/>
          <p:nvPr/>
        </p:nvSpPr>
        <p:spPr>
          <a:xfrm>
            <a:off x="945860" y="921003"/>
            <a:ext cx="10169554" cy="646331"/>
          </a:xfrm>
          <a:prstGeom prst="rect">
            <a:avLst/>
          </a:prstGeom>
          <a:noFill/>
        </p:spPr>
        <p:txBody>
          <a:bodyPr wrap="square">
            <a:spAutoFit/>
          </a:bodyPr>
          <a:lstStyle/>
          <a:p>
            <a:pPr algn="just"/>
            <a:r>
              <a:rPr lang="vi-VN" sz="3600" b="1" i="1" dirty="0">
                <a:solidFill>
                  <a:srgbClr val="333333"/>
                </a:solidFill>
                <a:latin typeface="Times New Roman" panose="02020603050405020304" pitchFamily="18" charset="0"/>
                <a:cs typeface="Times New Roman" panose="02020603050405020304" pitchFamily="18" charset="0"/>
              </a:rPr>
              <a:t>a. Trời tối.</a:t>
            </a:r>
          </a:p>
        </p:txBody>
      </p:sp>
      <p:sp>
        <p:nvSpPr>
          <p:cNvPr id="6" name="TextBox 5">
            <a:extLst>
              <a:ext uri="{FF2B5EF4-FFF2-40B4-BE49-F238E27FC236}">
                <a16:creationId xmlns:a16="http://schemas.microsoft.com/office/drawing/2014/main" id="{519F8899-8258-A453-F80A-A98C2CE43DF7}"/>
              </a:ext>
            </a:extLst>
          </p:cNvPr>
          <p:cNvSpPr txBox="1"/>
          <p:nvPr/>
        </p:nvSpPr>
        <p:spPr>
          <a:xfrm>
            <a:off x="1011222" y="1642456"/>
            <a:ext cx="10169554" cy="646331"/>
          </a:xfrm>
          <a:prstGeom prst="rect">
            <a:avLst/>
          </a:prstGeom>
          <a:noFill/>
        </p:spPr>
        <p:txBody>
          <a:bodyPr wrap="square">
            <a:spAutoFit/>
          </a:bodyPr>
          <a:lstStyle/>
          <a:p>
            <a:pPr algn="just"/>
            <a:r>
              <a:rPr lang="vi-VN" sz="3600" b="1" i="1" dirty="0">
                <a:solidFill>
                  <a:srgbClr val="333333"/>
                </a:solidFill>
                <a:latin typeface="Times New Roman" panose="02020603050405020304" pitchFamily="18" charset="0"/>
                <a:cs typeface="Times New Roman" panose="02020603050405020304" pitchFamily="18" charset="0"/>
              </a:rPr>
              <a:t>- Trời vẫn tối =&gt; bổ sung ý nghĩa tiếp diễn</a:t>
            </a:r>
          </a:p>
        </p:txBody>
      </p:sp>
      <p:sp>
        <p:nvSpPr>
          <p:cNvPr id="7" name="TextBox 6">
            <a:extLst>
              <a:ext uri="{FF2B5EF4-FFF2-40B4-BE49-F238E27FC236}">
                <a16:creationId xmlns:a16="http://schemas.microsoft.com/office/drawing/2014/main" id="{1B780995-EA4A-0D01-9F6E-3905C87DEDAA}"/>
              </a:ext>
            </a:extLst>
          </p:cNvPr>
          <p:cNvSpPr txBox="1"/>
          <p:nvPr/>
        </p:nvSpPr>
        <p:spPr>
          <a:xfrm>
            <a:off x="945860" y="2351948"/>
            <a:ext cx="10169554" cy="646331"/>
          </a:xfrm>
          <a:prstGeom prst="rect">
            <a:avLst/>
          </a:prstGeom>
          <a:noFill/>
        </p:spPr>
        <p:txBody>
          <a:bodyPr wrap="square">
            <a:spAutoFit/>
          </a:bodyPr>
          <a:lstStyle/>
          <a:p>
            <a:pPr algn="just"/>
            <a:r>
              <a:rPr lang="vi-VN" sz="3600" b="1" i="1" dirty="0">
                <a:solidFill>
                  <a:srgbClr val="333333"/>
                </a:solidFill>
                <a:latin typeface="Times New Roman" panose="02020603050405020304" pitchFamily="18" charset="0"/>
                <a:cs typeface="Times New Roman" panose="02020603050405020304" pitchFamily="18" charset="0"/>
              </a:rPr>
              <a:t>- Trời sắp tối =&gt; bổ sung ý nghĩa thời gian</a:t>
            </a:r>
          </a:p>
        </p:txBody>
      </p:sp>
      <p:sp>
        <p:nvSpPr>
          <p:cNvPr id="8" name="TextBox 7">
            <a:extLst>
              <a:ext uri="{FF2B5EF4-FFF2-40B4-BE49-F238E27FC236}">
                <a16:creationId xmlns:a16="http://schemas.microsoft.com/office/drawing/2014/main" id="{69653504-B607-F499-9A83-C8C41A00C8C4}"/>
              </a:ext>
            </a:extLst>
          </p:cNvPr>
          <p:cNvSpPr txBox="1"/>
          <p:nvPr/>
        </p:nvSpPr>
        <p:spPr>
          <a:xfrm>
            <a:off x="1011222" y="2918640"/>
            <a:ext cx="10169554" cy="646331"/>
          </a:xfrm>
          <a:prstGeom prst="rect">
            <a:avLst/>
          </a:prstGeom>
          <a:noFill/>
        </p:spPr>
        <p:txBody>
          <a:bodyPr wrap="square">
            <a:spAutoFit/>
          </a:bodyPr>
          <a:lstStyle/>
          <a:p>
            <a:pPr algn="just"/>
            <a:r>
              <a:rPr lang="vi-VN" sz="3600" b="1" i="1" dirty="0">
                <a:solidFill>
                  <a:srgbClr val="333333"/>
                </a:solidFill>
                <a:latin typeface="Times New Roman" panose="02020603050405020304" pitchFamily="18" charset="0"/>
                <a:cs typeface="Times New Roman" panose="02020603050405020304" pitchFamily="18" charset="0"/>
              </a:rPr>
              <a:t>- Trời tối quá =&gt; bổ sung ý nghĩa mức độ</a:t>
            </a:r>
          </a:p>
        </p:txBody>
      </p:sp>
      <p:sp>
        <p:nvSpPr>
          <p:cNvPr id="9" name="TextBox 8">
            <a:extLst>
              <a:ext uri="{FF2B5EF4-FFF2-40B4-BE49-F238E27FC236}">
                <a16:creationId xmlns:a16="http://schemas.microsoft.com/office/drawing/2014/main" id="{5909F11A-2736-B2FC-5DA6-A6DAEA0FED81}"/>
              </a:ext>
            </a:extLst>
          </p:cNvPr>
          <p:cNvSpPr txBox="1"/>
          <p:nvPr/>
        </p:nvSpPr>
        <p:spPr>
          <a:xfrm>
            <a:off x="1011222" y="3628132"/>
            <a:ext cx="10169554" cy="646331"/>
          </a:xfrm>
          <a:prstGeom prst="rect">
            <a:avLst/>
          </a:prstGeom>
          <a:noFill/>
        </p:spPr>
        <p:txBody>
          <a:bodyPr wrap="square">
            <a:spAutoFit/>
          </a:bodyPr>
          <a:lstStyle/>
          <a:p>
            <a:pPr algn="just"/>
            <a:r>
              <a:rPr lang="vi-VN" sz="3600" b="1" i="1" dirty="0">
                <a:solidFill>
                  <a:srgbClr val="333333"/>
                </a:solidFill>
                <a:latin typeface="Times New Roman" panose="02020603050405020304" pitchFamily="18" charset="0"/>
                <a:cs typeface="Times New Roman" panose="02020603050405020304" pitchFamily="18" charset="0"/>
              </a:rPr>
              <a:t>- Trời rất tối =&gt; bổ sung ý nghĩa mức độ</a:t>
            </a:r>
          </a:p>
        </p:txBody>
      </p:sp>
      <p:pic>
        <p:nvPicPr>
          <p:cNvPr id="3" name="Picture 2">
            <a:extLst>
              <a:ext uri="{FF2B5EF4-FFF2-40B4-BE49-F238E27FC236}">
                <a16:creationId xmlns:a16="http://schemas.microsoft.com/office/drawing/2014/main" id="{D34875BC-9075-E239-3B2E-F01E71BA9374}"/>
              </a:ext>
            </a:extLst>
          </p:cNvPr>
          <p:cNvPicPr>
            <a:picLocks noChangeAspect="1"/>
          </p:cNvPicPr>
          <p:nvPr/>
        </p:nvPicPr>
        <p:blipFill>
          <a:blip r:embed="rId2"/>
          <a:stretch>
            <a:fillRect/>
          </a:stretch>
        </p:blipFill>
        <p:spPr>
          <a:xfrm>
            <a:off x="9176988" y="954209"/>
            <a:ext cx="2592766" cy="4719773"/>
          </a:xfrm>
          <a:prstGeom prst="rect">
            <a:avLst/>
          </a:prstGeom>
        </p:spPr>
      </p:pic>
    </p:spTree>
    <p:extLst>
      <p:ext uri="{BB962C8B-B14F-4D97-AF65-F5344CB8AC3E}">
        <p14:creationId xmlns:p14="http://schemas.microsoft.com/office/powerpoint/2010/main" val="657184013"/>
      </p:ext>
    </p:extLst>
  </p:cSld>
  <p:clrMapOvr>
    <a:masterClrMapping/>
  </p:clrMapOvr>
  <p:transition spd="slow">
    <p:comb/>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4"/>
                                        </p:tgtEl>
                                        <p:attrNameLst>
                                          <p:attrName>style.visibility</p:attrName>
                                        </p:attrNameLst>
                                      </p:cBhvr>
                                      <p:to>
                                        <p:strVal val="visible"/>
                                      </p:to>
                                    </p:set>
                                    <p:animEffect transition="in" filter="barn(inVertical)">
                                      <p:cBhvr>
                                        <p:cTn id="7" dur="500"/>
                                        <p:tgtEl>
                                          <p:spTgt spid="4"/>
                                        </p:tgtEl>
                                      </p:cBhvr>
                                    </p:animEffect>
                                  </p:childTnLst>
                                </p:cTn>
                              </p:par>
                            </p:childTnLst>
                          </p:cTn>
                        </p:par>
                      </p:childTnLst>
                    </p:cTn>
                  </p:par>
                  <p:par>
                    <p:cTn id="8" fill="hold">
                      <p:stCondLst>
                        <p:cond delay="indefinite"/>
                      </p:stCondLst>
                      <p:childTnLst>
                        <p:par>
                          <p:cTn id="9" fill="hold">
                            <p:stCondLst>
                              <p:cond delay="0"/>
                            </p:stCondLst>
                            <p:childTnLst>
                              <p:par>
                                <p:cTn id="10" presetID="16" presetClass="entr" presetSubtype="21" fill="hold" grpId="0" nodeType="clickEffect">
                                  <p:stCondLst>
                                    <p:cond delay="0"/>
                                  </p:stCondLst>
                                  <p:childTnLst>
                                    <p:set>
                                      <p:cBhvr>
                                        <p:cTn id="11" dur="1" fill="hold">
                                          <p:stCondLst>
                                            <p:cond delay="0"/>
                                          </p:stCondLst>
                                        </p:cTn>
                                        <p:tgtEl>
                                          <p:spTgt spid="5"/>
                                        </p:tgtEl>
                                        <p:attrNameLst>
                                          <p:attrName>style.visibility</p:attrName>
                                        </p:attrNameLst>
                                      </p:cBhvr>
                                      <p:to>
                                        <p:strVal val="visible"/>
                                      </p:to>
                                    </p:set>
                                    <p:animEffect transition="in" filter="barn(inVertical)">
                                      <p:cBhvr>
                                        <p:cTn id="12" dur="500"/>
                                        <p:tgtEl>
                                          <p:spTgt spid="5"/>
                                        </p:tgtEl>
                                      </p:cBhvr>
                                    </p:animEffect>
                                  </p:childTnLst>
                                </p:cTn>
                              </p:par>
                            </p:childTnLst>
                          </p:cTn>
                        </p:par>
                      </p:childTnLst>
                    </p:cTn>
                  </p:par>
                  <p:par>
                    <p:cTn id="13" fill="hold">
                      <p:stCondLst>
                        <p:cond delay="indefinite"/>
                      </p:stCondLst>
                      <p:childTnLst>
                        <p:par>
                          <p:cTn id="14" fill="hold">
                            <p:stCondLst>
                              <p:cond delay="0"/>
                            </p:stCondLst>
                            <p:childTnLst>
                              <p:par>
                                <p:cTn id="15" presetID="16" presetClass="entr" presetSubtype="21" fill="hold" grpId="0" nodeType="clickEffect">
                                  <p:stCondLst>
                                    <p:cond delay="0"/>
                                  </p:stCondLst>
                                  <p:childTnLst>
                                    <p:set>
                                      <p:cBhvr>
                                        <p:cTn id="16" dur="1" fill="hold">
                                          <p:stCondLst>
                                            <p:cond delay="0"/>
                                          </p:stCondLst>
                                        </p:cTn>
                                        <p:tgtEl>
                                          <p:spTgt spid="6"/>
                                        </p:tgtEl>
                                        <p:attrNameLst>
                                          <p:attrName>style.visibility</p:attrName>
                                        </p:attrNameLst>
                                      </p:cBhvr>
                                      <p:to>
                                        <p:strVal val="visible"/>
                                      </p:to>
                                    </p:set>
                                    <p:animEffect transition="in" filter="barn(inVertical)">
                                      <p:cBhvr>
                                        <p:cTn id="17" dur="500"/>
                                        <p:tgtEl>
                                          <p:spTgt spid="6"/>
                                        </p:tgtEl>
                                      </p:cBhvr>
                                    </p:animEffect>
                                  </p:childTnLst>
                                </p:cTn>
                              </p:par>
                            </p:childTnLst>
                          </p:cTn>
                        </p:par>
                      </p:childTnLst>
                    </p:cTn>
                  </p:par>
                  <p:par>
                    <p:cTn id="18" fill="hold">
                      <p:stCondLst>
                        <p:cond delay="indefinite"/>
                      </p:stCondLst>
                      <p:childTnLst>
                        <p:par>
                          <p:cTn id="19" fill="hold">
                            <p:stCondLst>
                              <p:cond delay="0"/>
                            </p:stCondLst>
                            <p:childTnLst>
                              <p:par>
                                <p:cTn id="20" presetID="16" presetClass="entr" presetSubtype="21" fill="hold" grpId="0" nodeType="clickEffect">
                                  <p:stCondLst>
                                    <p:cond delay="0"/>
                                  </p:stCondLst>
                                  <p:childTnLst>
                                    <p:set>
                                      <p:cBhvr>
                                        <p:cTn id="21" dur="1" fill="hold">
                                          <p:stCondLst>
                                            <p:cond delay="0"/>
                                          </p:stCondLst>
                                        </p:cTn>
                                        <p:tgtEl>
                                          <p:spTgt spid="7"/>
                                        </p:tgtEl>
                                        <p:attrNameLst>
                                          <p:attrName>style.visibility</p:attrName>
                                        </p:attrNameLst>
                                      </p:cBhvr>
                                      <p:to>
                                        <p:strVal val="visible"/>
                                      </p:to>
                                    </p:set>
                                    <p:animEffect transition="in" filter="barn(inVertical)">
                                      <p:cBhvr>
                                        <p:cTn id="22" dur="500"/>
                                        <p:tgtEl>
                                          <p:spTgt spid="7"/>
                                        </p:tgtEl>
                                      </p:cBhvr>
                                    </p:animEffect>
                                  </p:childTnLst>
                                </p:cTn>
                              </p:par>
                            </p:childTnLst>
                          </p:cTn>
                        </p:par>
                      </p:childTnLst>
                    </p:cTn>
                  </p:par>
                  <p:par>
                    <p:cTn id="23" fill="hold">
                      <p:stCondLst>
                        <p:cond delay="indefinite"/>
                      </p:stCondLst>
                      <p:childTnLst>
                        <p:par>
                          <p:cTn id="24" fill="hold">
                            <p:stCondLst>
                              <p:cond delay="0"/>
                            </p:stCondLst>
                            <p:childTnLst>
                              <p:par>
                                <p:cTn id="25" presetID="16" presetClass="entr" presetSubtype="21" fill="hold" grpId="0" nodeType="clickEffect">
                                  <p:stCondLst>
                                    <p:cond delay="0"/>
                                  </p:stCondLst>
                                  <p:childTnLst>
                                    <p:set>
                                      <p:cBhvr>
                                        <p:cTn id="26" dur="1" fill="hold">
                                          <p:stCondLst>
                                            <p:cond delay="0"/>
                                          </p:stCondLst>
                                        </p:cTn>
                                        <p:tgtEl>
                                          <p:spTgt spid="8"/>
                                        </p:tgtEl>
                                        <p:attrNameLst>
                                          <p:attrName>style.visibility</p:attrName>
                                        </p:attrNameLst>
                                      </p:cBhvr>
                                      <p:to>
                                        <p:strVal val="visible"/>
                                      </p:to>
                                    </p:set>
                                    <p:animEffect transition="in" filter="barn(inVertical)">
                                      <p:cBhvr>
                                        <p:cTn id="27" dur="500"/>
                                        <p:tgtEl>
                                          <p:spTgt spid="8"/>
                                        </p:tgtEl>
                                      </p:cBhvr>
                                    </p:animEffect>
                                  </p:childTnLst>
                                </p:cTn>
                              </p:par>
                            </p:childTnLst>
                          </p:cTn>
                        </p:par>
                      </p:childTnLst>
                    </p:cTn>
                  </p:par>
                  <p:par>
                    <p:cTn id="28" fill="hold">
                      <p:stCondLst>
                        <p:cond delay="indefinite"/>
                      </p:stCondLst>
                      <p:childTnLst>
                        <p:par>
                          <p:cTn id="29" fill="hold">
                            <p:stCondLst>
                              <p:cond delay="0"/>
                            </p:stCondLst>
                            <p:childTnLst>
                              <p:par>
                                <p:cTn id="30" presetID="16" presetClass="entr" presetSubtype="21" fill="hold" grpId="0" nodeType="clickEffect">
                                  <p:stCondLst>
                                    <p:cond delay="0"/>
                                  </p:stCondLst>
                                  <p:childTnLst>
                                    <p:set>
                                      <p:cBhvr>
                                        <p:cTn id="31" dur="1" fill="hold">
                                          <p:stCondLst>
                                            <p:cond delay="0"/>
                                          </p:stCondLst>
                                        </p:cTn>
                                        <p:tgtEl>
                                          <p:spTgt spid="9"/>
                                        </p:tgtEl>
                                        <p:attrNameLst>
                                          <p:attrName>style.visibility</p:attrName>
                                        </p:attrNameLst>
                                      </p:cBhvr>
                                      <p:to>
                                        <p:strVal val="visible"/>
                                      </p:to>
                                    </p:set>
                                    <p:animEffect transition="in" filter="barn(inVertical)">
                                      <p:cBhvr>
                                        <p:cTn id="32" dur="500"/>
                                        <p:tgtEl>
                                          <p:spTgt spid="9"/>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p:bldP spid="5" grpId="0"/>
      <p:bldP spid="6" grpId="0"/>
      <p:bldP spid="7" grpId="0"/>
      <p:bldP spid="8" grpId="0"/>
      <p:bldP spid="9" grpId="0"/>
    </p:bld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Box 3">
            <a:extLst>
              <a:ext uri="{FF2B5EF4-FFF2-40B4-BE49-F238E27FC236}">
                <a16:creationId xmlns:a16="http://schemas.microsoft.com/office/drawing/2014/main" id="{D947B597-C46B-B5A7-53E5-5FA631DCA085}"/>
              </a:ext>
            </a:extLst>
          </p:cNvPr>
          <p:cNvSpPr txBox="1"/>
          <p:nvPr/>
        </p:nvSpPr>
        <p:spPr>
          <a:xfrm>
            <a:off x="5138606" y="137336"/>
            <a:ext cx="1914787" cy="646331"/>
          </a:xfrm>
          <a:prstGeom prst="rect">
            <a:avLst/>
          </a:prstGeom>
          <a:noFill/>
        </p:spPr>
        <p:txBody>
          <a:bodyPr wrap="square">
            <a:spAutoFit/>
          </a:bodyPr>
          <a:lstStyle/>
          <a:p>
            <a:pPr algn="just"/>
            <a:r>
              <a:rPr lang="en-US" sz="3600" b="1" i="0" dirty="0" err="1">
                <a:solidFill>
                  <a:srgbClr val="333333"/>
                </a:solidFill>
                <a:effectLst/>
                <a:latin typeface="Times New Roman" panose="02020603050405020304" pitchFamily="18" charset="0"/>
                <a:cs typeface="Times New Roman" panose="02020603050405020304" pitchFamily="18" charset="0"/>
              </a:rPr>
              <a:t>Bài</a:t>
            </a:r>
            <a:r>
              <a:rPr lang="en-US" sz="3600" b="1" i="0" dirty="0">
                <a:solidFill>
                  <a:srgbClr val="333333"/>
                </a:solidFill>
                <a:effectLst/>
                <a:latin typeface="Times New Roman" panose="02020603050405020304" pitchFamily="18" charset="0"/>
                <a:cs typeface="Times New Roman" panose="02020603050405020304" pitchFamily="18" charset="0"/>
              </a:rPr>
              <a:t> 3</a:t>
            </a:r>
            <a:endParaRPr lang="vi-VN" sz="3600" b="1" i="0" dirty="0">
              <a:solidFill>
                <a:srgbClr val="333333"/>
              </a:solidFill>
              <a:effectLst/>
              <a:latin typeface="Times New Roman" panose="02020603050405020304" pitchFamily="18" charset="0"/>
              <a:cs typeface="Times New Roman" panose="02020603050405020304" pitchFamily="18" charset="0"/>
            </a:endParaRPr>
          </a:p>
        </p:txBody>
      </p:sp>
      <p:sp>
        <p:nvSpPr>
          <p:cNvPr id="5" name="TextBox 4">
            <a:extLst>
              <a:ext uri="{FF2B5EF4-FFF2-40B4-BE49-F238E27FC236}">
                <a16:creationId xmlns:a16="http://schemas.microsoft.com/office/drawing/2014/main" id="{71C0A135-0B99-BD79-197C-7F1748829C0D}"/>
              </a:ext>
            </a:extLst>
          </p:cNvPr>
          <p:cNvSpPr txBox="1"/>
          <p:nvPr/>
        </p:nvSpPr>
        <p:spPr>
          <a:xfrm>
            <a:off x="945860" y="921003"/>
            <a:ext cx="10169554" cy="646331"/>
          </a:xfrm>
          <a:prstGeom prst="rect">
            <a:avLst/>
          </a:prstGeom>
          <a:noFill/>
        </p:spPr>
        <p:txBody>
          <a:bodyPr wrap="square">
            <a:spAutoFit/>
          </a:bodyPr>
          <a:lstStyle/>
          <a:p>
            <a:pPr algn="just"/>
            <a:r>
              <a:rPr lang="vi-VN" sz="3600" b="1" i="1" dirty="0">
                <a:solidFill>
                  <a:srgbClr val="333333"/>
                </a:solidFill>
                <a:latin typeface="Times New Roman" panose="02020603050405020304" pitchFamily="18" charset="0"/>
                <a:cs typeface="Times New Roman" panose="02020603050405020304" pitchFamily="18" charset="0"/>
              </a:rPr>
              <a:t>b. Bọn trẻ đá bóng ngoài sân.</a:t>
            </a:r>
          </a:p>
        </p:txBody>
      </p:sp>
      <p:sp>
        <p:nvSpPr>
          <p:cNvPr id="6" name="TextBox 5">
            <a:extLst>
              <a:ext uri="{FF2B5EF4-FFF2-40B4-BE49-F238E27FC236}">
                <a16:creationId xmlns:a16="http://schemas.microsoft.com/office/drawing/2014/main" id="{519F8899-8258-A453-F80A-A98C2CE43DF7}"/>
              </a:ext>
            </a:extLst>
          </p:cNvPr>
          <p:cNvSpPr txBox="1"/>
          <p:nvPr/>
        </p:nvSpPr>
        <p:spPr>
          <a:xfrm>
            <a:off x="1011222" y="1642456"/>
            <a:ext cx="10169554" cy="1200329"/>
          </a:xfrm>
          <a:prstGeom prst="rect">
            <a:avLst/>
          </a:prstGeom>
          <a:noFill/>
        </p:spPr>
        <p:txBody>
          <a:bodyPr wrap="square">
            <a:spAutoFit/>
          </a:bodyPr>
          <a:lstStyle/>
          <a:p>
            <a:pPr algn="just"/>
            <a:r>
              <a:rPr lang="vi-VN" sz="3600" b="1" i="1" dirty="0">
                <a:solidFill>
                  <a:srgbClr val="333333"/>
                </a:solidFill>
                <a:latin typeface="Times New Roman" panose="02020603050405020304" pitchFamily="18" charset="0"/>
                <a:cs typeface="Times New Roman" panose="02020603050405020304" pitchFamily="18" charset="0"/>
              </a:rPr>
              <a:t>- Bọn trẻ thường đá bóng ngoài sân =&gt; bổ sung ý nghĩa tiếp diễn</a:t>
            </a:r>
          </a:p>
        </p:txBody>
      </p:sp>
      <p:sp>
        <p:nvSpPr>
          <p:cNvPr id="7" name="TextBox 6">
            <a:extLst>
              <a:ext uri="{FF2B5EF4-FFF2-40B4-BE49-F238E27FC236}">
                <a16:creationId xmlns:a16="http://schemas.microsoft.com/office/drawing/2014/main" id="{1B780995-EA4A-0D01-9F6E-3905C87DEDAA}"/>
              </a:ext>
            </a:extLst>
          </p:cNvPr>
          <p:cNvSpPr txBox="1"/>
          <p:nvPr/>
        </p:nvSpPr>
        <p:spPr>
          <a:xfrm>
            <a:off x="880498" y="2842785"/>
            <a:ext cx="10169554" cy="1200329"/>
          </a:xfrm>
          <a:prstGeom prst="rect">
            <a:avLst/>
          </a:prstGeom>
          <a:noFill/>
        </p:spPr>
        <p:txBody>
          <a:bodyPr wrap="square">
            <a:spAutoFit/>
          </a:bodyPr>
          <a:lstStyle/>
          <a:p>
            <a:pPr algn="just"/>
            <a:r>
              <a:rPr lang="vi-VN" sz="3600" b="1" i="1" dirty="0">
                <a:solidFill>
                  <a:srgbClr val="333333"/>
                </a:solidFill>
                <a:latin typeface="Times New Roman" panose="02020603050405020304" pitchFamily="18" charset="0"/>
                <a:cs typeface="Times New Roman" panose="02020603050405020304" pitchFamily="18" charset="0"/>
              </a:rPr>
              <a:t>- Bọn trẻ đã đá bóng ngoài sân =&gt; bổ sung ý nghĩa thời gian</a:t>
            </a:r>
          </a:p>
        </p:txBody>
      </p:sp>
      <p:sp>
        <p:nvSpPr>
          <p:cNvPr id="8" name="TextBox 7">
            <a:extLst>
              <a:ext uri="{FF2B5EF4-FFF2-40B4-BE49-F238E27FC236}">
                <a16:creationId xmlns:a16="http://schemas.microsoft.com/office/drawing/2014/main" id="{69653504-B607-F499-9A83-C8C41A00C8C4}"/>
              </a:ext>
            </a:extLst>
          </p:cNvPr>
          <p:cNvSpPr txBox="1"/>
          <p:nvPr/>
        </p:nvSpPr>
        <p:spPr>
          <a:xfrm>
            <a:off x="880498" y="4072965"/>
            <a:ext cx="10169554" cy="1200329"/>
          </a:xfrm>
          <a:prstGeom prst="rect">
            <a:avLst/>
          </a:prstGeom>
          <a:noFill/>
        </p:spPr>
        <p:txBody>
          <a:bodyPr wrap="square">
            <a:spAutoFit/>
          </a:bodyPr>
          <a:lstStyle/>
          <a:p>
            <a:pPr algn="just"/>
            <a:r>
              <a:rPr lang="vi-VN" sz="3600" b="1" i="1" dirty="0">
                <a:solidFill>
                  <a:srgbClr val="333333"/>
                </a:solidFill>
                <a:latin typeface="Times New Roman" panose="02020603050405020304" pitchFamily="18" charset="0"/>
                <a:cs typeface="Times New Roman" panose="02020603050405020304" pitchFamily="18" charset="0"/>
              </a:rPr>
              <a:t>- Bọn trẻ vẫn đá bóng ngoài sân =&gt; bổ sung ý nghĩa tiếp diễn</a:t>
            </a:r>
          </a:p>
        </p:txBody>
      </p:sp>
      <p:sp>
        <p:nvSpPr>
          <p:cNvPr id="9" name="TextBox 8">
            <a:extLst>
              <a:ext uri="{FF2B5EF4-FFF2-40B4-BE49-F238E27FC236}">
                <a16:creationId xmlns:a16="http://schemas.microsoft.com/office/drawing/2014/main" id="{5909F11A-2736-B2FC-5DA6-A6DAEA0FED81}"/>
              </a:ext>
            </a:extLst>
          </p:cNvPr>
          <p:cNvSpPr txBox="1"/>
          <p:nvPr/>
        </p:nvSpPr>
        <p:spPr>
          <a:xfrm>
            <a:off x="880498" y="5340633"/>
            <a:ext cx="10169554" cy="1200329"/>
          </a:xfrm>
          <a:prstGeom prst="rect">
            <a:avLst/>
          </a:prstGeom>
          <a:noFill/>
        </p:spPr>
        <p:txBody>
          <a:bodyPr wrap="square">
            <a:spAutoFit/>
          </a:bodyPr>
          <a:lstStyle/>
          <a:p>
            <a:pPr algn="just"/>
            <a:r>
              <a:rPr lang="vi-VN" sz="3600" b="1" i="1" dirty="0">
                <a:solidFill>
                  <a:srgbClr val="333333"/>
                </a:solidFill>
                <a:latin typeface="Times New Roman" panose="02020603050405020304" pitchFamily="18" charset="0"/>
                <a:cs typeface="Times New Roman" panose="02020603050405020304" pitchFamily="18" charset="0"/>
              </a:rPr>
              <a:t>- Bọn trẻ còn đá bóng ngoài sân =&gt; bổ sung ý nghĩa thời gian</a:t>
            </a:r>
          </a:p>
        </p:txBody>
      </p:sp>
      <p:pic>
        <p:nvPicPr>
          <p:cNvPr id="3" name="Picture 2">
            <a:extLst>
              <a:ext uri="{FF2B5EF4-FFF2-40B4-BE49-F238E27FC236}">
                <a16:creationId xmlns:a16="http://schemas.microsoft.com/office/drawing/2014/main" id="{D34875BC-9075-E239-3B2E-F01E71BA9374}"/>
              </a:ext>
            </a:extLst>
          </p:cNvPr>
          <p:cNvPicPr>
            <a:picLocks noChangeAspect="1"/>
          </p:cNvPicPr>
          <p:nvPr/>
        </p:nvPicPr>
        <p:blipFill>
          <a:blip r:embed="rId2"/>
          <a:stretch>
            <a:fillRect/>
          </a:stretch>
        </p:blipFill>
        <p:spPr>
          <a:xfrm>
            <a:off x="7883730" y="81186"/>
            <a:ext cx="3867325" cy="1789560"/>
          </a:xfrm>
          <a:prstGeom prst="rect">
            <a:avLst/>
          </a:prstGeom>
        </p:spPr>
      </p:pic>
    </p:spTree>
    <p:extLst>
      <p:ext uri="{BB962C8B-B14F-4D97-AF65-F5344CB8AC3E}">
        <p14:creationId xmlns:p14="http://schemas.microsoft.com/office/powerpoint/2010/main" val="1173292714"/>
      </p:ext>
    </p:extLst>
  </p:cSld>
  <p:clrMapOvr>
    <a:masterClrMapping/>
  </p:clrMapOvr>
  <p:transition spd="slow">
    <p:comb/>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4"/>
                                        </p:tgtEl>
                                        <p:attrNameLst>
                                          <p:attrName>style.visibility</p:attrName>
                                        </p:attrNameLst>
                                      </p:cBhvr>
                                      <p:to>
                                        <p:strVal val="visible"/>
                                      </p:to>
                                    </p:set>
                                    <p:animEffect transition="in" filter="barn(inVertical)">
                                      <p:cBhvr>
                                        <p:cTn id="7" dur="500"/>
                                        <p:tgtEl>
                                          <p:spTgt spid="4"/>
                                        </p:tgtEl>
                                      </p:cBhvr>
                                    </p:animEffect>
                                  </p:childTnLst>
                                </p:cTn>
                              </p:par>
                            </p:childTnLst>
                          </p:cTn>
                        </p:par>
                      </p:childTnLst>
                    </p:cTn>
                  </p:par>
                  <p:par>
                    <p:cTn id="8" fill="hold">
                      <p:stCondLst>
                        <p:cond delay="indefinite"/>
                      </p:stCondLst>
                      <p:childTnLst>
                        <p:par>
                          <p:cTn id="9" fill="hold">
                            <p:stCondLst>
                              <p:cond delay="0"/>
                            </p:stCondLst>
                            <p:childTnLst>
                              <p:par>
                                <p:cTn id="10" presetID="16" presetClass="entr" presetSubtype="21" fill="hold" grpId="0" nodeType="clickEffect">
                                  <p:stCondLst>
                                    <p:cond delay="0"/>
                                  </p:stCondLst>
                                  <p:childTnLst>
                                    <p:set>
                                      <p:cBhvr>
                                        <p:cTn id="11" dur="1" fill="hold">
                                          <p:stCondLst>
                                            <p:cond delay="0"/>
                                          </p:stCondLst>
                                        </p:cTn>
                                        <p:tgtEl>
                                          <p:spTgt spid="5"/>
                                        </p:tgtEl>
                                        <p:attrNameLst>
                                          <p:attrName>style.visibility</p:attrName>
                                        </p:attrNameLst>
                                      </p:cBhvr>
                                      <p:to>
                                        <p:strVal val="visible"/>
                                      </p:to>
                                    </p:set>
                                    <p:animEffect transition="in" filter="barn(inVertical)">
                                      <p:cBhvr>
                                        <p:cTn id="12" dur="500"/>
                                        <p:tgtEl>
                                          <p:spTgt spid="5"/>
                                        </p:tgtEl>
                                      </p:cBhvr>
                                    </p:animEffect>
                                  </p:childTnLst>
                                </p:cTn>
                              </p:par>
                            </p:childTnLst>
                          </p:cTn>
                        </p:par>
                      </p:childTnLst>
                    </p:cTn>
                  </p:par>
                  <p:par>
                    <p:cTn id="13" fill="hold">
                      <p:stCondLst>
                        <p:cond delay="indefinite"/>
                      </p:stCondLst>
                      <p:childTnLst>
                        <p:par>
                          <p:cTn id="14" fill="hold">
                            <p:stCondLst>
                              <p:cond delay="0"/>
                            </p:stCondLst>
                            <p:childTnLst>
                              <p:par>
                                <p:cTn id="15" presetID="16" presetClass="entr" presetSubtype="21" fill="hold" grpId="0" nodeType="clickEffect">
                                  <p:stCondLst>
                                    <p:cond delay="0"/>
                                  </p:stCondLst>
                                  <p:childTnLst>
                                    <p:set>
                                      <p:cBhvr>
                                        <p:cTn id="16" dur="1" fill="hold">
                                          <p:stCondLst>
                                            <p:cond delay="0"/>
                                          </p:stCondLst>
                                        </p:cTn>
                                        <p:tgtEl>
                                          <p:spTgt spid="6"/>
                                        </p:tgtEl>
                                        <p:attrNameLst>
                                          <p:attrName>style.visibility</p:attrName>
                                        </p:attrNameLst>
                                      </p:cBhvr>
                                      <p:to>
                                        <p:strVal val="visible"/>
                                      </p:to>
                                    </p:set>
                                    <p:animEffect transition="in" filter="barn(inVertical)">
                                      <p:cBhvr>
                                        <p:cTn id="17" dur="500"/>
                                        <p:tgtEl>
                                          <p:spTgt spid="6"/>
                                        </p:tgtEl>
                                      </p:cBhvr>
                                    </p:animEffect>
                                  </p:childTnLst>
                                </p:cTn>
                              </p:par>
                            </p:childTnLst>
                          </p:cTn>
                        </p:par>
                      </p:childTnLst>
                    </p:cTn>
                  </p:par>
                  <p:par>
                    <p:cTn id="18" fill="hold">
                      <p:stCondLst>
                        <p:cond delay="indefinite"/>
                      </p:stCondLst>
                      <p:childTnLst>
                        <p:par>
                          <p:cTn id="19" fill="hold">
                            <p:stCondLst>
                              <p:cond delay="0"/>
                            </p:stCondLst>
                            <p:childTnLst>
                              <p:par>
                                <p:cTn id="20" presetID="16" presetClass="entr" presetSubtype="21" fill="hold" grpId="0" nodeType="clickEffect">
                                  <p:stCondLst>
                                    <p:cond delay="0"/>
                                  </p:stCondLst>
                                  <p:childTnLst>
                                    <p:set>
                                      <p:cBhvr>
                                        <p:cTn id="21" dur="1" fill="hold">
                                          <p:stCondLst>
                                            <p:cond delay="0"/>
                                          </p:stCondLst>
                                        </p:cTn>
                                        <p:tgtEl>
                                          <p:spTgt spid="7"/>
                                        </p:tgtEl>
                                        <p:attrNameLst>
                                          <p:attrName>style.visibility</p:attrName>
                                        </p:attrNameLst>
                                      </p:cBhvr>
                                      <p:to>
                                        <p:strVal val="visible"/>
                                      </p:to>
                                    </p:set>
                                    <p:animEffect transition="in" filter="barn(inVertical)">
                                      <p:cBhvr>
                                        <p:cTn id="22" dur="500"/>
                                        <p:tgtEl>
                                          <p:spTgt spid="7"/>
                                        </p:tgtEl>
                                      </p:cBhvr>
                                    </p:animEffect>
                                  </p:childTnLst>
                                </p:cTn>
                              </p:par>
                            </p:childTnLst>
                          </p:cTn>
                        </p:par>
                      </p:childTnLst>
                    </p:cTn>
                  </p:par>
                  <p:par>
                    <p:cTn id="23" fill="hold">
                      <p:stCondLst>
                        <p:cond delay="indefinite"/>
                      </p:stCondLst>
                      <p:childTnLst>
                        <p:par>
                          <p:cTn id="24" fill="hold">
                            <p:stCondLst>
                              <p:cond delay="0"/>
                            </p:stCondLst>
                            <p:childTnLst>
                              <p:par>
                                <p:cTn id="25" presetID="16" presetClass="entr" presetSubtype="21" fill="hold" grpId="0" nodeType="clickEffect">
                                  <p:stCondLst>
                                    <p:cond delay="0"/>
                                  </p:stCondLst>
                                  <p:childTnLst>
                                    <p:set>
                                      <p:cBhvr>
                                        <p:cTn id="26" dur="1" fill="hold">
                                          <p:stCondLst>
                                            <p:cond delay="0"/>
                                          </p:stCondLst>
                                        </p:cTn>
                                        <p:tgtEl>
                                          <p:spTgt spid="8"/>
                                        </p:tgtEl>
                                        <p:attrNameLst>
                                          <p:attrName>style.visibility</p:attrName>
                                        </p:attrNameLst>
                                      </p:cBhvr>
                                      <p:to>
                                        <p:strVal val="visible"/>
                                      </p:to>
                                    </p:set>
                                    <p:animEffect transition="in" filter="barn(inVertical)">
                                      <p:cBhvr>
                                        <p:cTn id="27" dur="500"/>
                                        <p:tgtEl>
                                          <p:spTgt spid="8"/>
                                        </p:tgtEl>
                                      </p:cBhvr>
                                    </p:animEffect>
                                  </p:childTnLst>
                                </p:cTn>
                              </p:par>
                            </p:childTnLst>
                          </p:cTn>
                        </p:par>
                      </p:childTnLst>
                    </p:cTn>
                  </p:par>
                  <p:par>
                    <p:cTn id="28" fill="hold">
                      <p:stCondLst>
                        <p:cond delay="indefinite"/>
                      </p:stCondLst>
                      <p:childTnLst>
                        <p:par>
                          <p:cTn id="29" fill="hold">
                            <p:stCondLst>
                              <p:cond delay="0"/>
                            </p:stCondLst>
                            <p:childTnLst>
                              <p:par>
                                <p:cTn id="30" presetID="16" presetClass="entr" presetSubtype="21" fill="hold" grpId="0" nodeType="clickEffect">
                                  <p:stCondLst>
                                    <p:cond delay="0"/>
                                  </p:stCondLst>
                                  <p:childTnLst>
                                    <p:set>
                                      <p:cBhvr>
                                        <p:cTn id="31" dur="1" fill="hold">
                                          <p:stCondLst>
                                            <p:cond delay="0"/>
                                          </p:stCondLst>
                                        </p:cTn>
                                        <p:tgtEl>
                                          <p:spTgt spid="9"/>
                                        </p:tgtEl>
                                        <p:attrNameLst>
                                          <p:attrName>style.visibility</p:attrName>
                                        </p:attrNameLst>
                                      </p:cBhvr>
                                      <p:to>
                                        <p:strVal val="visible"/>
                                      </p:to>
                                    </p:set>
                                    <p:animEffect transition="in" filter="barn(inVertical)">
                                      <p:cBhvr>
                                        <p:cTn id="32" dur="500"/>
                                        <p:tgtEl>
                                          <p:spTgt spid="9"/>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p:bldP spid="5" grpId="0"/>
      <p:bldP spid="6" grpId="0"/>
      <p:bldP spid="7" grpId="0"/>
      <p:bldP spid="8" grpId="0"/>
      <p:bldP spid="9" grpId="0"/>
    </p:bldLst>
  </p:timing>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Box 2">
            <a:extLst>
              <a:ext uri="{FF2B5EF4-FFF2-40B4-BE49-F238E27FC236}">
                <a16:creationId xmlns:a16="http://schemas.microsoft.com/office/drawing/2014/main" id="{A2390C0C-944E-139C-0EF0-6E7A7C908CC7}"/>
              </a:ext>
            </a:extLst>
          </p:cNvPr>
          <p:cNvSpPr txBox="1"/>
          <p:nvPr/>
        </p:nvSpPr>
        <p:spPr>
          <a:xfrm>
            <a:off x="4979215" y="229615"/>
            <a:ext cx="1914787" cy="646331"/>
          </a:xfrm>
          <a:prstGeom prst="rect">
            <a:avLst/>
          </a:prstGeom>
          <a:noFill/>
        </p:spPr>
        <p:txBody>
          <a:bodyPr wrap="square">
            <a:spAutoFit/>
          </a:bodyPr>
          <a:lstStyle/>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n-US" sz="3600" b="1" i="0" u="none" strike="noStrike" kern="1200" cap="none" spc="0" normalizeH="0" baseline="0" noProof="0" dirty="0" err="1">
                <a:ln>
                  <a:noFill/>
                </a:ln>
                <a:solidFill>
                  <a:srgbClr val="333333"/>
                </a:solidFill>
                <a:effectLst/>
                <a:uLnTx/>
                <a:uFillTx/>
                <a:latin typeface="Times New Roman" panose="02020603050405020304" pitchFamily="18" charset="0"/>
                <a:ea typeface="+mn-ea"/>
                <a:cs typeface="Times New Roman" panose="02020603050405020304" pitchFamily="18" charset="0"/>
              </a:rPr>
              <a:t>Bài</a:t>
            </a:r>
            <a:r>
              <a:rPr kumimoji="0" lang="en-US" sz="3600" b="1" i="0" u="none" strike="noStrike" kern="1200" cap="none" spc="0" normalizeH="0" baseline="0" noProof="0" dirty="0">
                <a:ln>
                  <a:noFill/>
                </a:ln>
                <a:solidFill>
                  <a:srgbClr val="333333"/>
                </a:solidFill>
                <a:effectLst/>
                <a:uLnTx/>
                <a:uFillTx/>
                <a:latin typeface="Times New Roman" panose="02020603050405020304" pitchFamily="18" charset="0"/>
                <a:ea typeface="+mn-ea"/>
                <a:cs typeface="Times New Roman" panose="02020603050405020304" pitchFamily="18" charset="0"/>
              </a:rPr>
              <a:t> 4</a:t>
            </a:r>
            <a:endParaRPr kumimoji="0" lang="vi-VN" sz="3600" b="1" i="0" u="none" strike="noStrike" kern="1200" cap="none" spc="0" normalizeH="0" baseline="0" noProof="0" dirty="0">
              <a:ln>
                <a:noFill/>
              </a:ln>
              <a:solidFill>
                <a:srgbClr val="333333"/>
              </a:solidFill>
              <a:effectLst/>
              <a:uLnTx/>
              <a:uFillTx/>
              <a:latin typeface="Times New Roman" panose="02020603050405020304" pitchFamily="18" charset="0"/>
              <a:ea typeface="+mn-ea"/>
              <a:cs typeface="Times New Roman" panose="02020603050405020304" pitchFamily="18" charset="0"/>
            </a:endParaRPr>
          </a:p>
        </p:txBody>
      </p:sp>
      <p:sp>
        <p:nvSpPr>
          <p:cNvPr id="4" name="TextBox 3">
            <a:extLst>
              <a:ext uri="{FF2B5EF4-FFF2-40B4-BE49-F238E27FC236}">
                <a16:creationId xmlns:a16="http://schemas.microsoft.com/office/drawing/2014/main" id="{95671EA8-B080-C472-53BE-E64D7DFCB8AA}"/>
              </a:ext>
            </a:extLst>
          </p:cNvPr>
          <p:cNvSpPr txBox="1"/>
          <p:nvPr/>
        </p:nvSpPr>
        <p:spPr>
          <a:xfrm>
            <a:off x="587230" y="875946"/>
            <a:ext cx="11065078" cy="3970318"/>
          </a:xfrm>
          <a:prstGeom prst="rect">
            <a:avLst/>
          </a:prstGeom>
          <a:noFill/>
        </p:spPr>
        <p:txBody>
          <a:bodyPr wrap="square">
            <a:spAutoFit/>
          </a:bodyPr>
          <a:lstStyle/>
          <a:p>
            <a:pPr marL="0" marR="0" lvl="0" indent="0" algn="just" defTabSz="914400" rtl="0" eaLnBrk="1" fontAlgn="auto" latinLnBrk="0" hangingPunct="1">
              <a:lnSpc>
                <a:spcPct val="100000"/>
              </a:lnSpc>
              <a:spcBef>
                <a:spcPts val="0"/>
              </a:spcBef>
              <a:spcAft>
                <a:spcPts val="0"/>
              </a:spcAft>
              <a:buClrTx/>
              <a:buSzTx/>
              <a:buFontTx/>
              <a:buNone/>
              <a:tabLst/>
              <a:defRPr/>
            </a:pPr>
            <a:r>
              <a:rPr kumimoji="0" lang="vi-VN" sz="3600" b="1" i="0" u="none" strike="noStrike" kern="1200" cap="none" spc="0" normalizeH="0" baseline="0" noProof="0" dirty="0">
                <a:ln>
                  <a:noFill/>
                </a:ln>
                <a:solidFill>
                  <a:srgbClr val="333333"/>
                </a:solidFill>
                <a:effectLst/>
                <a:uLnTx/>
                <a:uFillTx/>
                <a:latin typeface="Times New Roman" panose="02020603050405020304" pitchFamily="18" charset="0"/>
                <a:ea typeface="+mn-ea"/>
                <a:cs typeface="Times New Roman" panose="02020603050405020304" pitchFamily="18" charset="0"/>
              </a:rPr>
              <a:t>Chỉ ra và nêu tác dụng của biện pháp tu từ được sử dụng trong đoạn thơ.</a:t>
            </a:r>
          </a:p>
          <a:p>
            <a:pPr marL="0" marR="0" lvl="0" indent="0" algn="just" defTabSz="914400" rtl="0" eaLnBrk="1" fontAlgn="auto" latinLnBrk="0" hangingPunct="1">
              <a:lnSpc>
                <a:spcPct val="100000"/>
              </a:lnSpc>
              <a:spcBef>
                <a:spcPts val="0"/>
              </a:spcBef>
              <a:spcAft>
                <a:spcPts val="0"/>
              </a:spcAft>
              <a:buClrTx/>
              <a:buSzTx/>
              <a:buFontTx/>
              <a:buNone/>
              <a:tabLst/>
              <a:defRPr/>
            </a:pPr>
            <a:r>
              <a:rPr kumimoji="0" lang="vi-VN" sz="3600" b="1" i="0" u="none" strike="noStrike" kern="1200" cap="none" spc="0" normalizeH="0" baseline="0" noProof="0" dirty="0">
                <a:ln>
                  <a:noFill/>
                </a:ln>
                <a:solidFill>
                  <a:srgbClr val="333333"/>
                </a:solidFill>
                <a:effectLst/>
                <a:uLnTx/>
                <a:uFillTx/>
                <a:latin typeface="Times New Roman" panose="02020603050405020304" pitchFamily="18" charset="0"/>
                <a:ea typeface="+mn-ea"/>
                <a:cs typeface="Times New Roman" panose="02020603050405020304" pitchFamily="18" charset="0"/>
              </a:rPr>
              <a:t>Khi hạt nảy mầm</a:t>
            </a:r>
          </a:p>
          <a:p>
            <a:pPr marL="0" marR="0" lvl="0" indent="0" algn="just" defTabSz="914400" rtl="0" eaLnBrk="1" fontAlgn="auto" latinLnBrk="0" hangingPunct="1">
              <a:lnSpc>
                <a:spcPct val="100000"/>
              </a:lnSpc>
              <a:spcBef>
                <a:spcPts val="0"/>
              </a:spcBef>
              <a:spcAft>
                <a:spcPts val="0"/>
              </a:spcAft>
              <a:buClrTx/>
              <a:buSzTx/>
              <a:buFontTx/>
              <a:buNone/>
              <a:tabLst/>
              <a:defRPr/>
            </a:pPr>
            <a:r>
              <a:rPr kumimoji="0" lang="vi-VN" sz="3600" b="1" i="0" u="none" strike="noStrike" kern="1200" cap="none" spc="0" normalizeH="0" baseline="0" noProof="0" dirty="0">
                <a:ln>
                  <a:noFill/>
                </a:ln>
                <a:solidFill>
                  <a:srgbClr val="333333"/>
                </a:solidFill>
                <a:effectLst/>
                <a:uLnTx/>
                <a:uFillTx/>
                <a:latin typeface="Times New Roman" panose="02020603050405020304" pitchFamily="18" charset="0"/>
                <a:ea typeface="+mn-ea"/>
                <a:cs typeface="Times New Roman" panose="02020603050405020304" pitchFamily="18" charset="0"/>
              </a:rPr>
              <a:t>Nhú lên giọt sữa</a:t>
            </a:r>
          </a:p>
          <a:p>
            <a:pPr marL="0" marR="0" lvl="0" indent="0" algn="just" defTabSz="914400" rtl="0" eaLnBrk="1" fontAlgn="auto" latinLnBrk="0" hangingPunct="1">
              <a:lnSpc>
                <a:spcPct val="100000"/>
              </a:lnSpc>
              <a:spcBef>
                <a:spcPts val="0"/>
              </a:spcBef>
              <a:spcAft>
                <a:spcPts val="0"/>
              </a:spcAft>
              <a:buClrTx/>
              <a:buSzTx/>
              <a:buFontTx/>
              <a:buNone/>
              <a:tabLst/>
              <a:defRPr/>
            </a:pPr>
            <a:r>
              <a:rPr kumimoji="0" lang="vi-VN" sz="3600" b="1" i="0" u="none" strike="noStrike" kern="1200" cap="none" spc="0" normalizeH="0" baseline="0" noProof="0" dirty="0">
                <a:ln>
                  <a:noFill/>
                </a:ln>
                <a:solidFill>
                  <a:srgbClr val="333333"/>
                </a:solidFill>
                <a:effectLst/>
                <a:uLnTx/>
                <a:uFillTx/>
                <a:latin typeface="Times New Roman" panose="02020603050405020304" pitchFamily="18" charset="0"/>
                <a:ea typeface="+mn-ea"/>
                <a:cs typeface="Times New Roman" panose="02020603050405020304" pitchFamily="18" charset="0"/>
              </a:rPr>
              <a:t>Mầm đã thì thầm</a:t>
            </a:r>
          </a:p>
          <a:p>
            <a:pPr marL="0" marR="0" lvl="0" indent="0" algn="just" defTabSz="914400" rtl="0" eaLnBrk="1" fontAlgn="auto" latinLnBrk="0" hangingPunct="1">
              <a:lnSpc>
                <a:spcPct val="100000"/>
              </a:lnSpc>
              <a:spcBef>
                <a:spcPts val="0"/>
              </a:spcBef>
              <a:spcAft>
                <a:spcPts val="0"/>
              </a:spcAft>
              <a:buClrTx/>
              <a:buSzTx/>
              <a:buFontTx/>
              <a:buNone/>
              <a:tabLst/>
              <a:defRPr/>
            </a:pPr>
            <a:r>
              <a:rPr kumimoji="0" lang="vi-VN" sz="3600" b="1" i="0" u="none" strike="noStrike" kern="1200" cap="none" spc="0" normalizeH="0" baseline="0" noProof="0" dirty="0">
                <a:ln>
                  <a:noFill/>
                </a:ln>
                <a:solidFill>
                  <a:srgbClr val="333333"/>
                </a:solidFill>
                <a:effectLst/>
                <a:uLnTx/>
                <a:uFillTx/>
                <a:latin typeface="Times New Roman" panose="02020603050405020304" pitchFamily="18" charset="0"/>
                <a:ea typeface="+mn-ea"/>
                <a:cs typeface="Times New Roman" panose="02020603050405020304" pitchFamily="18" charset="0"/>
              </a:rPr>
              <a:t>Ghé tai nghe rõ.                             </a:t>
            </a:r>
            <a:endParaRPr kumimoji="0" lang="en-US" sz="3600" b="1" i="0" u="none" strike="noStrike" kern="1200" cap="none" spc="0" normalizeH="0" baseline="0" noProof="0" dirty="0">
              <a:ln>
                <a:noFill/>
              </a:ln>
              <a:solidFill>
                <a:srgbClr val="333333"/>
              </a:solidFill>
              <a:effectLst/>
              <a:uLnTx/>
              <a:uFillTx/>
              <a:latin typeface="Times New Roman" panose="02020603050405020304" pitchFamily="18" charset="0"/>
              <a:ea typeface="+mn-ea"/>
              <a:cs typeface="Times New Roman" panose="02020603050405020304" pitchFamily="18" charset="0"/>
            </a:endParaRPr>
          </a:p>
          <a:p>
            <a:pPr marL="0" marR="0" lvl="0" indent="0" algn="just" defTabSz="914400" rtl="0" eaLnBrk="1" fontAlgn="auto" latinLnBrk="0" hangingPunct="1">
              <a:lnSpc>
                <a:spcPct val="100000"/>
              </a:lnSpc>
              <a:spcBef>
                <a:spcPts val="0"/>
              </a:spcBef>
              <a:spcAft>
                <a:spcPts val="0"/>
              </a:spcAft>
              <a:buClrTx/>
              <a:buSzTx/>
              <a:buFontTx/>
              <a:buNone/>
              <a:tabLst/>
              <a:defRPr/>
            </a:pPr>
            <a:r>
              <a:rPr kumimoji="0" lang="vi-VN" sz="3600" b="1" i="0" u="none" strike="noStrike" kern="1200" cap="none" spc="0" normalizeH="0" baseline="0" noProof="0" dirty="0">
                <a:ln>
                  <a:noFill/>
                </a:ln>
                <a:solidFill>
                  <a:srgbClr val="333333"/>
                </a:solidFill>
                <a:effectLst/>
                <a:uLnTx/>
                <a:uFillTx/>
                <a:latin typeface="Times New Roman" panose="02020603050405020304" pitchFamily="18" charset="0"/>
                <a:ea typeface="+mn-ea"/>
                <a:cs typeface="Times New Roman" panose="02020603050405020304" pitchFamily="18" charset="0"/>
              </a:rPr>
              <a:t> (Trần Hữu Thung, Lời của cây)</a:t>
            </a:r>
          </a:p>
        </p:txBody>
      </p:sp>
    </p:spTree>
    <p:extLst>
      <p:ext uri="{BB962C8B-B14F-4D97-AF65-F5344CB8AC3E}">
        <p14:creationId xmlns:p14="http://schemas.microsoft.com/office/powerpoint/2010/main" val="1060673584"/>
      </p:ext>
    </p:extLst>
  </p:cSld>
  <p:clrMapOvr>
    <a:masterClrMapping/>
  </p:clrMapOvr>
  <p:transition spd="slow">
    <p:comb/>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3"/>
                                        </p:tgtEl>
                                        <p:attrNameLst>
                                          <p:attrName>style.visibility</p:attrName>
                                        </p:attrNameLst>
                                      </p:cBhvr>
                                      <p:to>
                                        <p:strVal val="visible"/>
                                      </p:to>
                                    </p:set>
                                    <p:animEffect transition="in" filter="barn(inVertical)">
                                      <p:cBhvr>
                                        <p:cTn id="7" dur="500"/>
                                        <p:tgtEl>
                                          <p:spTgt spid="3"/>
                                        </p:tgtEl>
                                      </p:cBhvr>
                                    </p:animEffect>
                                  </p:childTnLst>
                                </p:cTn>
                              </p:par>
                            </p:childTnLst>
                          </p:cTn>
                        </p:par>
                      </p:childTnLst>
                    </p:cTn>
                  </p:par>
                  <p:par>
                    <p:cTn id="8" fill="hold">
                      <p:stCondLst>
                        <p:cond delay="indefinite"/>
                      </p:stCondLst>
                      <p:childTnLst>
                        <p:par>
                          <p:cTn id="9" fill="hold">
                            <p:stCondLst>
                              <p:cond delay="0"/>
                            </p:stCondLst>
                            <p:childTnLst>
                              <p:par>
                                <p:cTn id="10" presetID="16" presetClass="entr" presetSubtype="21" fill="hold" grpId="0" nodeType="clickEffect">
                                  <p:stCondLst>
                                    <p:cond delay="0"/>
                                  </p:stCondLst>
                                  <p:childTnLst>
                                    <p:set>
                                      <p:cBhvr>
                                        <p:cTn id="11" dur="1" fill="hold">
                                          <p:stCondLst>
                                            <p:cond delay="0"/>
                                          </p:stCondLst>
                                        </p:cTn>
                                        <p:tgtEl>
                                          <p:spTgt spid="4"/>
                                        </p:tgtEl>
                                        <p:attrNameLst>
                                          <p:attrName>style.visibility</p:attrName>
                                        </p:attrNameLst>
                                      </p:cBhvr>
                                      <p:to>
                                        <p:strVal val="visible"/>
                                      </p:to>
                                    </p:set>
                                    <p:animEffect transition="in" filter="barn(inVertical)">
                                      <p:cBhvr>
                                        <p:cTn id="12" dur="500"/>
                                        <p:tgtEl>
                                          <p:spTgt spid="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p:bldP spid="4" grpId="0"/>
    </p:bldLst>
  </p:timing>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Box 2">
            <a:extLst>
              <a:ext uri="{FF2B5EF4-FFF2-40B4-BE49-F238E27FC236}">
                <a16:creationId xmlns:a16="http://schemas.microsoft.com/office/drawing/2014/main" id="{A2390C0C-944E-139C-0EF0-6E7A7C908CC7}"/>
              </a:ext>
            </a:extLst>
          </p:cNvPr>
          <p:cNvSpPr txBox="1"/>
          <p:nvPr/>
        </p:nvSpPr>
        <p:spPr>
          <a:xfrm>
            <a:off x="4979215" y="229615"/>
            <a:ext cx="1914787" cy="646331"/>
          </a:xfrm>
          <a:prstGeom prst="rect">
            <a:avLst/>
          </a:prstGeom>
          <a:noFill/>
        </p:spPr>
        <p:txBody>
          <a:bodyPr wrap="square">
            <a:spAutoFit/>
          </a:bodyPr>
          <a:lstStyle/>
          <a:p>
            <a:pPr algn="just"/>
            <a:r>
              <a:rPr lang="en-US" sz="3600" b="1" i="0" dirty="0" err="1">
                <a:solidFill>
                  <a:srgbClr val="333333"/>
                </a:solidFill>
                <a:effectLst/>
                <a:latin typeface="Times New Roman" panose="02020603050405020304" pitchFamily="18" charset="0"/>
                <a:cs typeface="Times New Roman" panose="02020603050405020304" pitchFamily="18" charset="0"/>
              </a:rPr>
              <a:t>Bài</a:t>
            </a:r>
            <a:r>
              <a:rPr lang="en-US" sz="3600" b="1" i="0" dirty="0">
                <a:solidFill>
                  <a:srgbClr val="333333"/>
                </a:solidFill>
                <a:effectLst/>
                <a:latin typeface="Times New Roman" panose="02020603050405020304" pitchFamily="18" charset="0"/>
                <a:cs typeface="Times New Roman" panose="02020603050405020304" pitchFamily="18" charset="0"/>
              </a:rPr>
              <a:t> 4</a:t>
            </a:r>
            <a:endParaRPr lang="vi-VN" sz="3600" b="1" i="0" dirty="0">
              <a:solidFill>
                <a:srgbClr val="333333"/>
              </a:solidFill>
              <a:effectLst/>
              <a:latin typeface="Times New Roman" panose="02020603050405020304" pitchFamily="18" charset="0"/>
              <a:cs typeface="Times New Roman" panose="02020603050405020304" pitchFamily="18" charset="0"/>
            </a:endParaRPr>
          </a:p>
        </p:txBody>
      </p:sp>
      <p:sp>
        <p:nvSpPr>
          <p:cNvPr id="4" name="TextBox 3">
            <a:extLst>
              <a:ext uri="{FF2B5EF4-FFF2-40B4-BE49-F238E27FC236}">
                <a16:creationId xmlns:a16="http://schemas.microsoft.com/office/drawing/2014/main" id="{95671EA8-B080-C472-53BE-E64D7DFCB8AA}"/>
              </a:ext>
            </a:extLst>
          </p:cNvPr>
          <p:cNvSpPr txBox="1"/>
          <p:nvPr/>
        </p:nvSpPr>
        <p:spPr>
          <a:xfrm>
            <a:off x="2348919" y="879437"/>
            <a:ext cx="4001548" cy="2308324"/>
          </a:xfrm>
          <a:prstGeom prst="rect">
            <a:avLst/>
          </a:prstGeom>
          <a:noFill/>
        </p:spPr>
        <p:txBody>
          <a:bodyPr wrap="square">
            <a:spAutoFit/>
          </a:bodyPr>
          <a:lstStyle/>
          <a:p>
            <a:pPr algn="just"/>
            <a:r>
              <a:rPr lang="vi-VN" sz="3600" b="1" dirty="0">
                <a:solidFill>
                  <a:srgbClr val="333333"/>
                </a:solidFill>
                <a:latin typeface="Times New Roman" panose="02020603050405020304" pitchFamily="18" charset="0"/>
                <a:cs typeface="Times New Roman" panose="02020603050405020304" pitchFamily="18" charset="0"/>
              </a:rPr>
              <a:t>Khi hạt nảy mầm</a:t>
            </a:r>
          </a:p>
          <a:p>
            <a:pPr algn="just"/>
            <a:r>
              <a:rPr lang="vi-VN" sz="3600" b="1" dirty="0">
                <a:solidFill>
                  <a:srgbClr val="333333"/>
                </a:solidFill>
                <a:latin typeface="Times New Roman" panose="02020603050405020304" pitchFamily="18" charset="0"/>
                <a:cs typeface="Times New Roman" panose="02020603050405020304" pitchFamily="18" charset="0"/>
              </a:rPr>
              <a:t>Nhú lên giọt sữa</a:t>
            </a:r>
          </a:p>
          <a:p>
            <a:pPr algn="just"/>
            <a:r>
              <a:rPr lang="vi-VN" sz="3600" b="1" dirty="0">
                <a:solidFill>
                  <a:srgbClr val="333333"/>
                </a:solidFill>
                <a:latin typeface="Times New Roman" panose="02020603050405020304" pitchFamily="18" charset="0"/>
                <a:cs typeface="Times New Roman" panose="02020603050405020304" pitchFamily="18" charset="0"/>
              </a:rPr>
              <a:t>Mầm đã thì thầm</a:t>
            </a:r>
          </a:p>
          <a:p>
            <a:pPr algn="just"/>
            <a:r>
              <a:rPr lang="vi-VN" sz="3600" b="1" dirty="0">
                <a:solidFill>
                  <a:srgbClr val="333333"/>
                </a:solidFill>
                <a:latin typeface="Times New Roman" panose="02020603050405020304" pitchFamily="18" charset="0"/>
                <a:cs typeface="Times New Roman" panose="02020603050405020304" pitchFamily="18" charset="0"/>
              </a:rPr>
              <a:t>Ghé tai nghe rõ. </a:t>
            </a:r>
            <a:endParaRPr lang="vi-VN" sz="3600" b="1" i="0" dirty="0">
              <a:solidFill>
                <a:srgbClr val="333333"/>
              </a:solidFill>
              <a:effectLst/>
              <a:latin typeface="Times New Roman" panose="02020603050405020304" pitchFamily="18" charset="0"/>
              <a:cs typeface="Times New Roman" panose="02020603050405020304" pitchFamily="18" charset="0"/>
            </a:endParaRPr>
          </a:p>
        </p:txBody>
      </p:sp>
      <p:sp>
        <p:nvSpPr>
          <p:cNvPr id="5" name="TextBox 4">
            <a:extLst>
              <a:ext uri="{FF2B5EF4-FFF2-40B4-BE49-F238E27FC236}">
                <a16:creationId xmlns:a16="http://schemas.microsoft.com/office/drawing/2014/main" id="{CFA1F9A3-BACE-D362-DEAA-16094EF4B60C}"/>
              </a:ext>
            </a:extLst>
          </p:cNvPr>
          <p:cNvSpPr txBox="1"/>
          <p:nvPr/>
        </p:nvSpPr>
        <p:spPr>
          <a:xfrm>
            <a:off x="6894002" y="1599740"/>
            <a:ext cx="2197915" cy="646331"/>
          </a:xfrm>
          <a:prstGeom prst="rect">
            <a:avLst/>
          </a:prstGeom>
          <a:noFill/>
        </p:spPr>
        <p:txBody>
          <a:bodyPr wrap="square">
            <a:spAutoFit/>
          </a:bodyPr>
          <a:lstStyle/>
          <a:p>
            <a:pPr algn="just"/>
            <a:r>
              <a:rPr lang="vi-VN" sz="3600" b="1" dirty="0">
                <a:solidFill>
                  <a:srgbClr val="333333"/>
                </a:solidFill>
                <a:latin typeface="Times New Roman" panose="02020603050405020304" pitchFamily="18" charset="0"/>
                <a:cs typeface="Times New Roman" panose="02020603050405020304" pitchFamily="18" charset="0"/>
              </a:rPr>
              <a:t>nhân hóa</a:t>
            </a:r>
            <a:endParaRPr lang="vi-VN" sz="3600" b="1" i="0" dirty="0">
              <a:solidFill>
                <a:srgbClr val="333333"/>
              </a:solidFill>
              <a:effectLst/>
              <a:latin typeface="Times New Roman" panose="02020603050405020304" pitchFamily="18" charset="0"/>
              <a:cs typeface="Times New Roman" panose="02020603050405020304" pitchFamily="18" charset="0"/>
            </a:endParaRPr>
          </a:p>
        </p:txBody>
      </p:sp>
      <p:sp>
        <p:nvSpPr>
          <p:cNvPr id="6" name="TextBox 5">
            <a:extLst>
              <a:ext uri="{FF2B5EF4-FFF2-40B4-BE49-F238E27FC236}">
                <a16:creationId xmlns:a16="http://schemas.microsoft.com/office/drawing/2014/main" id="{80F59E19-B34B-3268-3220-4F0E62F08FBD}"/>
              </a:ext>
            </a:extLst>
          </p:cNvPr>
          <p:cNvSpPr txBox="1"/>
          <p:nvPr/>
        </p:nvSpPr>
        <p:spPr>
          <a:xfrm>
            <a:off x="924186" y="3467033"/>
            <a:ext cx="10024843" cy="1200329"/>
          </a:xfrm>
          <a:prstGeom prst="rect">
            <a:avLst/>
          </a:prstGeom>
          <a:noFill/>
        </p:spPr>
        <p:txBody>
          <a:bodyPr wrap="square">
            <a:spAutoFit/>
          </a:bodyPr>
          <a:lstStyle/>
          <a:p>
            <a:pPr algn="just"/>
            <a:r>
              <a:rPr lang="vi-VN" sz="3600" b="1" dirty="0">
                <a:solidFill>
                  <a:srgbClr val="FF0000"/>
                </a:solidFill>
                <a:latin typeface="Times New Roman" panose="02020603050405020304" pitchFamily="18" charset="0"/>
                <a:cs typeface="Times New Roman" panose="02020603050405020304" pitchFamily="18" charset="0"/>
              </a:rPr>
              <a:t>Tác dụng: Hạt mầm giống như con người, có tình cảm, suy nghĩ, biết tâm sự, chia sẻ bản thân mình.</a:t>
            </a:r>
            <a:endParaRPr lang="vi-VN" sz="3600" b="1" i="0" dirty="0">
              <a:solidFill>
                <a:srgbClr val="FF0000"/>
              </a:solidFill>
              <a:effectLst/>
              <a:latin typeface="Times New Roman" panose="02020603050405020304" pitchFamily="18" charset="0"/>
              <a:cs typeface="Times New Roman" panose="02020603050405020304" pitchFamily="18" charset="0"/>
            </a:endParaRPr>
          </a:p>
        </p:txBody>
      </p:sp>
      <p:cxnSp>
        <p:nvCxnSpPr>
          <p:cNvPr id="8" name="Straight Connector 7">
            <a:extLst>
              <a:ext uri="{FF2B5EF4-FFF2-40B4-BE49-F238E27FC236}">
                <a16:creationId xmlns:a16="http://schemas.microsoft.com/office/drawing/2014/main" id="{31349893-A477-7E23-9E9F-B9EDB1E6F222}"/>
              </a:ext>
            </a:extLst>
          </p:cNvPr>
          <p:cNvCxnSpPr>
            <a:cxnSpLocks/>
          </p:cNvCxnSpPr>
          <p:nvPr/>
        </p:nvCxnSpPr>
        <p:spPr>
          <a:xfrm>
            <a:off x="2483141" y="2531148"/>
            <a:ext cx="3271707" cy="0"/>
          </a:xfrm>
          <a:prstGeom prst="line">
            <a:avLst/>
          </a:prstGeom>
          <a:ln w="57150">
            <a:solidFill>
              <a:srgbClr val="FFC000"/>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880685760"/>
      </p:ext>
    </p:extLst>
  </p:cSld>
  <p:clrMapOvr>
    <a:masterClrMapping/>
  </p:clrMapOvr>
  <p:transition spd="slow">
    <p:comb/>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3"/>
                                        </p:tgtEl>
                                        <p:attrNameLst>
                                          <p:attrName>style.visibility</p:attrName>
                                        </p:attrNameLst>
                                      </p:cBhvr>
                                      <p:to>
                                        <p:strVal val="visible"/>
                                      </p:to>
                                    </p:set>
                                    <p:animEffect transition="in" filter="barn(inVertical)">
                                      <p:cBhvr>
                                        <p:cTn id="7" dur="500"/>
                                        <p:tgtEl>
                                          <p:spTgt spid="3"/>
                                        </p:tgtEl>
                                      </p:cBhvr>
                                    </p:animEffect>
                                  </p:childTnLst>
                                </p:cTn>
                              </p:par>
                            </p:childTnLst>
                          </p:cTn>
                        </p:par>
                      </p:childTnLst>
                    </p:cTn>
                  </p:par>
                  <p:par>
                    <p:cTn id="8" fill="hold">
                      <p:stCondLst>
                        <p:cond delay="indefinite"/>
                      </p:stCondLst>
                      <p:childTnLst>
                        <p:par>
                          <p:cTn id="9" fill="hold">
                            <p:stCondLst>
                              <p:cond delay="0"/>
                            </p:stCondLst>
                            <p:childTnLst>
                              <p:par>
                                <p:cTn id="10" presetID="53" presetClass="entr" presetSubtype="16" fill="hold" grpId="0" nodeType="clickEffect">
                                  <p:stCondLst>
                                    <p:cond delay="0"/>
                                  </p:stCondLst>
                                  <p:childTnLst>
                                    <p:set>
                                      <p:cBhvr>
                                        <p:cTn id="11" dur="1" fill="hold">
                                          <p:stCondLst>
                                            <p:cond delay="0"/>
                                          </p:stCondLst>
                                        </p:cTn>
                                        <p:tgtEl>
                                          <p:spTgt spid="4"/>
                                        </p:tgtEl>
                                        <p:attrNameLst>
                                          <p:attrName>style.visibility</p:attrName>
                                        </p:attrNameLst>
                                      </p:cBhvr>
                                      <p:to>
                                        <p:strVal val="visible"/>
                                      </p:to>
                                    </p:set>
                                    <p:anim calcmode="lin" valueType="num">
                                      <p:cBhvr>
                                        <p:cTn id="12" dur="500" fill="hold"/>
                                        <p:tgtEl>
                                          <p:spTgt spid="4"/>
                                        </p:tgtEl>
                                        <p:attrNameLst>
                                          <p:attrName>ppt_w</p:attrName>
                                        </p:attrNameLst>
                                      </p:cBhvr>
                                      <p:tavLst>
                                        <p:tav tm="0">
                                          <p:val>
                                            <p:fltVal val="0"/>
                                          </p:val>
                                        </p:tav>
                                        <p:tav tm="100000">
                                          <p:val>
                                            <p:strVal val="#ppt_w"/>
                                          </p:val>
                                        </p:tav>
                                      </p:tavLst>
                                    </p:anim>
                                    <p:anim calcmode="lin" valueType="num">
                                      <p:cBhvr>
                                        <p:cTn id="13" dur="500" fill="hold"/>
                                        <p:tgtEl>
                                          <p:spTgt spid="4"/>
                                        </p:tgtEl>
                                        <p:attrNameLst>
                                          <p:attrName>ppt_h</p:attrName>
                                        </p:attrNameLst>
                                      </p:cBhvr>
                                      <p:tavLst>
                                        <p:tav tm="0">
                                          <p:val>
                                            <p:fltVal val="0"/>
                                          </p:val>
                                        </p:tav>
                                        <p:tav tm="100000">
                                          <p:val>
                                            <p:strVal val="#ppt_h"/>
                                          </p:val>
                                        </p:tav>
                                      </p:tavLst>
                                    </p:anim>
                                    <p:animEffect transition="in" filter="fade">
                                      <p:cBhvr>
                                        <p:cTn id="14" dur="500"/>
                                        <p:tgtEl>
                                          <p:spTgt spid="4"/>
                                        </p:tgtEl>
                                      </p:cBhvr>
                                    </p:animEffect>
                                  </p:childTnLst>
                                </p:cTn>
                              </p:par>
                              <p:par>
                                <p:cTn id="15" presetID="53" presetClass="entr" presetSubtype="16" fill="hold" nodeType="withEffect">
                                  <p:stCondLst>
                                    <p:cond delay="0"/>
                                  </p:stCondLst>
                                  <p:childTnLst>
                                    <p:set>
                                      <p:cBhvr>
                                        <p:cTn id="16" dur="1" fill="hold">
                                          <p:stCondLst>
                                            <p:cond delay="0"/>
                                          </p:stCondLst>
                                        </p:cTn>
                                        <p:tgtEl>
                                          <p:spTgt spid="8"/>
                                        </p:tgtEl>
                                        <p:attrNameLst>
                                          <p:attrName>style.visibility</p:attrName>
                                        </p:attrNameLst>
                                      </p:cBhvr>
                                      <p:to>
                                        <p:strVal val="visible"/>
                                      </p:to>
                                    </p:set>
                                    <p:anim calcmode="lin" valueType="num">
                                      <p:cBhvr>
                                        <p:cTn id="17" dur="500" fill="hold"/>
                                        <p:tgtEl>
                                          <p:spTgt spid="8"/>
                                        </p:tgtEl>
                                        <p:attrNameLst>
                                          <p:attrName>ppt_w</p:attrName>
                                        </p:attrNameLst>
                                      </p:cBhvr>
                                      <p:tavLst>
                                        <p:tav tm="0">
                                          <p:val>
                                            <p:fltVal val="0"/>
                                          </p:val>
                                        </p:tav>
                                        <p:tav tm="100000">
                                          <p:val>
                                            <p:strVal val="#ppt_w"/>
                                          </p:val>
                                        </p:tav>
                                      </p:tavLst>
                                    </p:anim>
                                    <p:anim calcmode="lin" valueType="num">
                                      <p:cBhvr>
                                        <p:cTn id="18" dur="500" fill="hold"/>
                                        <p:tgtEl>
                                          <p:spTgt spid="8"/>
                                        </p:tgtEl>
                                        <p:attrNameLst>
                                          <p:attrName>ppt_h</p:attrName>
                                        </p:attrNameLst>
                                      </p:cBhvr>
                                      <p:tavLst>
                                        <p:tav tm="0">
                                          <p:val>
                                            <p:fltVal val="0"/>
                                          </p:val>
                                        </p:tav>
                                        <p:tav tm="100000">
                                          <p:val>
                                            <p:strVal val="#ppt_h"/>
                                          </p:val>
                                        </p:tav>
                                      </p:tavLst>
                                    </p:anim>
                                    <p:animEffect transition="in" filter="fade">
                                      <p:cBhvr>
                                        <p:cTn id="19" dur="500"/>
                                        <p:tgtEl>
                                          <p:spTgt spid="8"/>
                                        </p:tgtEl>
                                      </p:cBhvr>
                                    </p:animEffect>
                                  </p:childTnLst>
                                </p:cTn>
                              </p:par>
                            </p:childTnLst>
                          </p:cTn>
                        </p:par>
                      </p:childTnLst>
                    </p:cTn>
                  </p:par>
                  <p:par>
                    <p:cTn id="20" fill="hold">
                      <p:stCondLst>
                        <p:cond delay="indefinite"/>
                      </p:stCondLst>
                      <p:childTnLst>
                        <p:par>
                          <p:cTn id="21" fill="hold">
                            <p:stCondLst>
                              <p:cond delay="0"/>
                            </p:stCondLst>
                            <p:childTnLst>
                              <p:par>
                                <p:cTn id="22" presetID="16" presetClass="entr" presetSubtype="21" fill="hold" grpId="0" nodeType="clickEffect">
                                  <p:stCondLst>
                                    <p:cond delay="0"/>
                                  </p:stCondLst>
                                  <p:childTnLst>
                                    <p:set>
                                      <p:cBhvr>
                                        <p:cTn id="23" dur="1" fill="hold">
                                          <p:stCondLst>
                                            <p:cond delay="0"/>
                                          </p:stCondLst>
                                        </p:cTn>
                                        <p:tgtEl>
                                          <p:spTgt spid="5"/>
                                        </p:tgtEl>
                                        <p:attrNameLst>
                                          <p:attrName>style.visibility</p:attrName>
                                        </p:attrNameLst>
                                      </p:cBhvr>
                                      <p:to>
                                        <p:strVal val="visible"/>
                                      </p:to>
                                    </p:set>
                                    <p:animEffect transition="in" filter="barn(inVertical)">
                                      <p:cBhvr>
                                        <p:cTn id="24" dur="500"/>
                                        <p:tgtEl>
                                          <p:spTgt spid="5"/>
                                        </p:tgtEl>
                                      </p:cBhvr>
                                    </p:animEffect>
                                  </p:childTnLst>
                                </p:cTn>
                              </p:par>
                            </p:childTnLst>
                          </p:cTn>
                        </p:par>
                      </p:childTnLst>
                    </p:cTn>
                  </p:par>
                  <p:par>
                    <p:cTn id="25" fill="hold">
                      <p:stCondLst>
                        <p:cond delay="indefinite"/>
                      </p:stCondLst>
                      <p:childTnLst>
                        <p:par>
                          <p:cTn id="26" fill="hold">
                            <p:stCondLst>
                              <p:cond delay="0"/>
                            </p:stCondLst>
                            <p:childTnLst>
                              <p:par>
                                <p:cTn id="27" presetID="16" presetClass="entr" presetSubtype="21" fill="hold" grpId="0" nodeType="clickEffect">
                                  <p:stCondLst>
                                    <p:cond delay="0"/>
                                  </p:stCondLst>
                                  <p:childTnLst>
                                    <p:set>
                                      <p:cBhvr>
                                        <p:cTn id="28" dur="1" fill="hold">
                                          <p:stCondLst>
                                            <p:cond delay="0"/>
                                          </p:stCondLst>
                                        </p:cTn>
                                        <p:tgtEl>
                                          <p:spTgt spid="6"/>
                                        </p:tgtEl>
                                        <p:attrNameLst>
                                          <p:attrName>style.visibility</p:attrName>
                                        </p:attrNameLst>
                                      </p:cBhvr>
                                      <p:to>
                                        <p:strVal val="visible"/>
                                      </p:to>
                                    </p:set>
                                    <p:animEffect transition="in" filter="barn(inVertical)">
                                      <p:cBhvr>
                                        <p:cTn id="29" dur="500"/>
                                        <p:tgtEl>
                                          <p:spTgt spid="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p:bldP spid="4" grpId="0"/>
      <p:bldP spid="5" grpId="0"/>
      <p:bldP spid="6" grpId="0"/>
    </p:bldLst>
  </p:timing>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Box 2">
            <a:extLst>
              <a:ext uri="{FF2B5EF4-FFF2-40B4-BE49-F238E27FC236}">
                <a16:creationId xmlns:a16="http://schemas.microsoft.com/office/drawing/2014/main" id="{A2390C0C-944E-139C-0EF0-6E7A7C908CC7}"/>
              </a:ext>
            </a:extLst>
          </p:cNvPr>
          <p:cNvSpPr txBox="1"/>
          <p:nvPr/>
        </p:nvSpPr>
        <p:spPr>
          <a:xfrm>
            <a:off x="4979215" y="229615"/>
            <a:ext cx="1914787" cy="646331"/>
          </a:xfrm>
          <a:prstGeom prst="rect">
            <a:avLst/>
          </a:prstGeom>
          <a:noFill/>
        </p:spPr>
        <p:txBody>
          <a:bodyPr wrap="square">
            <a:spAutoFit/>
          </a:bodyPr>
          <a:lstStyle/>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n-US" sz="3600" b="1" i="0" u="none" strike="noStrike" kern="1200" cap="none" spc="0" normalizeH="0" baseline="0" noProof="0" dirty="0" err="1">
                <a:ln>
                  <a:noFill/>
                </a:ln>
                <a:solidFill>
                  <a:srgbClr val="333333"/>
                </a:solidFill>
                <a:effectLst/>
                <a:uLnTx/>
                <a:uFillTx/>
                <a:latin typeface="Times New Roman" panose="02020603050405020304" pitchFamily="18" charset="0"/>
                <a:ea typeface="+mn-ea"/>
                <a:cs typeface="Times New Roman" panose="02020603050405020304" pitchFamily="18" charset="0"/>
              </a:rPr>
              <a:t>Bài</a:t>
            </a:r>
            <a:r>
              <a:rPr kumimoji="0" lang="en-US" sz="3600" b="1" i="0" u="none" strike="noStrike" kern="1200" cap="none" spc="0" normalizeH="0" baseline="0" noProof="0" dirty="0">
                <a:ln>
                  <a:noFill/>
                </a:ln>
                <a:solidFill>
                  <a:srgbClr val="333333"/>
                </a:solidFill>
                <a:effectLst/>
                <a:uLnTx/>
                <a:uFillTx/>
                <a:latin typeface="Times New Roman" panose="02020603050405020304" pitchFamily="18" charset="0"/>
                <a:ea typeface="+mn-ea"/>
                <a:cs typeface="Times New Roman" panose="02020603050405020304" pitchFamily="18" charset="0"/>
              </a:rPr>
              <a:t> 5</a:t>
            </a:r>
            <a:endParaRPr kumimoji="0" lang="vi-VN" sz="3600" b="1" i="0" u="none" strike="noStrike" kern="1200" cap="none" spc="0" normalizeH="0" baseline="0" noProof="0" dirty="0">
              <a:ln>
                <a:noFill/>
              </a:ln>
              <a:solidFill>
                <a:srgbClr val="333333"/>
              </a:solidFill>
              <a:effectLst/>
              <a:uLnTx/>
              <a:uFillTx/>
              <a:latin typeface="Times New Roman" panose="02020603050405020304" pitchFamily="18" charset="0"/>
              <a:ea typeface="+mn-ea"/>
              <a:cs typeface="Times New Roman" panose="02020603050405020304" pitchFamily="18" charset="0"/>
            </a:endParaRPr>
          </a:p>
        </p:txBody>
      </p:sp>
      <p:sp>
        <p:nvSpPr>
          <p:cNvPr id="4" name="TextBox 3">
            <a:extLst>
              <a:ext uri="{FF2B5EF4-FFF2-40B4-BE49-F238E27FC236}">
                <a16:creationId xmlns:a16="http://schemas.microsoft.com/office/drawing/2014/main" id="{95671EA8-B080-C472-53BE-E64D7DFCB8AA}"/>
              </a:ext>
            </a:extLst>
          </p:cNvPr>
          <p:cNvSpPr txBox="1"/>
          <p:nvPr/>
        </p:nvSpPr>
        <p:spPr>
          <a:xfrm>
            <a:off x="2009512" y="950513"/>
            <a:ext cx="5939406" cy="2862322"/>
          </a:xfrm>
          <a:prstGeom prst="rect">
            <a:avLst/>
          </a:prstGeom>
          <a:noFill/>
        </p:spPr>
        <p:txBody>
          <a:bodyPr wrap="square">
            <a:spAutoFit/>
          </a:bodyPr>
          <a:lstStyle/>
          <a:p>
            <a:pPr lvl="0" algn="just"/>
            <a:r>
              <a:rPr lang="vi-VN" sz="3600" b="1" dirty="0">
                <a:solidFill>
                  <a:srgbClr val="333333"/>
                </a:solidFill>
                <a:latin typeface="Times New Roman" panose="02020603050405020304" pitchFamily="18" charset="0"/>
                <a:cs typeface="Times New Roman" panose="02020603050405020304" pitchFamily="18" charset="0"/>
              </a:rPr>
              <a:t>Bỗng nhận ra hương ổi</a:t>
            </a:r>
          </a:p>
          <a:p>
            <a:pPr lvl="0" algn="just"/>
            <a:r>
              <a:rPr lang="vi-VN" sz="3600" b="1" dirty="0">
                <a:solidFill>
                  <a:srgbClr val="333333"/>
                </a:solidFill>
                <a:latin typeface="Times New Roman" panose="02020603050405020304" pitchFamily="18" charset="0"/>
                <a:cs typeface="Times New Roman" panose="02020603050405020304" pitchFamily="18" charset="0"/>
              </a:rPr>
              <a:t>Phả vào trong gió se</a:t>
            </a:r>
          </a:p>
          <a:p>
            <a:pPr lvl="0" algn="just"/>
            <a:r>
              <a:rPr lang="vi-VN" sz="3600" b="1" dirty="0">
                <a:solidFill>
                  <a:srgbClr val="333333"/>
                </a:solidFill>
                <a:latin typeface="Times New Roman" panose="02020603050405020304" pitchFamily="18" charset="0"/>
                <a:cs typeface="Times New Roman" panose="02020603050405020304" pitchFamily="18" charset="0"/>
              </a:rPr>
              <a:t>Sương chùng chình qua ngõ</a:t>
            </a:r>
          </a:p>
          <a:p>
            <a:pPr lvl="0" algn="just"/>
            <a:r>
              <a:rPr lang="vi-VN" sz="3600" b="1" dirty="0">
                <a:solidFill>
                  <a:srgbClr val="333333"/>
                </a:solidFill>
                <a:latin typeface="Times New Roman" panose="02020603050405020304" pitchFamily="18" charset="0"/>
                <a:cs typeface="Times New Roman" panose="02020603050405020304" pitchFamily="18" charset="0"/>
              </a:rPr>
              <a:t>Hình như thu đã về.</a:t>
            </a:r>
          </a:p>
          <a:p>
            <a:pPr marL="0" marR="0" lvl="0" indent="0" algn="just" defTabSz="914400" rtl="0" eaLnBrk="1" fontAlgn="auto" latinLnBrk="0" hangingPunct="1">
              <a:lnSpc>
                <a:spcPct val="100000"/>
              </a:lnSpc>
              <a:spcBef>
                <a:spcPts val="0"/>
              </a:spcBef>
              <a:spcAft>
                <a:spcPts val="0"/>
              </a:spcAft>
              <a:buClrTx/>
              <a:buSzTx/>
              <a:buFontTx/>
              <a:buNone/>
              <a:tabLst/>
              <a:defRPr/>
            </a:pPr>
            <a:endParaRPr kumimoji="0" lang="vi-VN" sz="3600" b="1" i="0" u="none" strike="noStrike" kern="1200" cap="none" spc="0" normalizeH="0" baseline="0" noProof="0" dirty="0">
              <a:ln>
                <a:noFill/>
              </a:ln>
              <a:solidFill>
                <a:srgbClr val="333333"/>
              </a:solidFill>
              <a:effectLst/>
              <a:uLnTx/>
              <a:uFillTx/>
              <a:latin typeface="Times New Roman" panose="02020603050405020304" pitchFamily="18" charset="0"/>
              <a:ea typeface="+mn-ea"/>
              <a:cs typeface="Times New Roman" panose="02020603050405020304" pitchFamily="18" charset="0"/>
            </a:endParaRPr>
          </a:p>
        </p:txBody>
      </p:sp>
      <p:sp>
        <p:nvSpPr>
          <p:cNvPr id="6" name="TextBox 5">
            <a:extLst>
              <a:ext uri="{FF2B5EF4-FFF2-40B4-BE49-F238E27FC236}">
                <a16:creationId xmlns:a16="http://schemas.microsoft.com/office/drawing/2014/main" id="{80F59E19-B34B-3268-3220-4F0E62F08FBD}"/>
              </a:ext>
            </a:extLst>
          </p:cNvPr>
          <p:cNvSpPr txBox="1"/>
          <p:nvPr/>
        </p:nvSpPr>
        <p:spPr>
          <a:xfrm>
            <a:off x="1157681" y="3812835"/>
            <a:ext cx="8145710" cy="1200329"/>
          </a:xfrm>
          <a:prstGeom prst="rect">
            <a:avLst/>
          </a:prstGeom>
          <a:noFill/>
        </p:spPr>
        <p:txBody>
          <a:bodyPr wrap="square">
            <a:spAutoFit/>
          </a:bodyPr>
          <a:lstStyle/>
          <a:p>
            <a:pPr lvl="0" algn="just"/>
            <a:r>
              <a:rPr lang="en-US" sz="3600" b="1" dirty="0">
                <a:solidFill>
                  <a:srgbClr val="FF0000"/>
                </a:solidFill>
                <a:latin typeface="Times New Roman" panose="02020603050405020304" pitchFamily="18" charset="0"/>
                <a:cs typeface="Times New Roman" panose="02020603050405020304" pitchFamily="18" charset="0"/>
              </a:rPr>
              <a:t>-&gt; </a:t>
            </a:r>
            <a:r>
              <a:rPr lang="vi-VN" sz="3600" b="1" dirty="0">
                <a:solidFill>
                  <a:srgbClr val="FF0000"/>
                </a:solidFill>
                <a:latin typeface="Times New Roman" panose="02020603050405020304" pitchFamily="18" charset="0"/>
                <a:cs typeface="Times New Roman" panose="02020603050405020304" pitchFamily="18" charset="0"/>
              </a:rPr>
              <a:t>Không thể thay thế từ "phả" bằng từ "tỏa" hay "quyện“</a:t>
            </a:r>
            <a:r>
              <a:rPr lang="en-US" sz="3600" b="1" dirty="0">
                <a:solidFill>
                  <a:srgbClr val="FF0000"/>
                </a:solidFill>
                <a:latin typeface="Times New Roman" panose="02020603050405020304" pitchFamily="18" charset="0"/>
                <a:cs typeface="Times New Roman" panose="02020603050405020304" pitchFamily="18" charset="0"/>
              </a:rPr>
              <a:t>.</a:t>
            </a:r>
            <a:endParaRPr kumimoji="0" lang="vi-VN" sz="3600" b="1" i="0" u="none" strike="noStrike" kern="1200" cap="none" spc="0" normalizeH="0" baseline="0" noProof="0" dirty="0">
              <a:ln>
                <a:noFill/>
              </a:ln>
              <a:solidFill>
                <a:srgbClr val="FF0000"/>
              </a:solidFill>
              <a:effectLst/>
              <a:uLnTx/>
              <a:uFillTx/>
              <a:latin typeface="Times New Roman" panose="02020603050405020304" pitchFamily="18" charset="0"/>
              <a:ea typeface="+mn-ea"/>
              <a:cs typeface="Times New Roman" panose="02020603050405020304" pitchFamily="18" charset="0"/>
            </a:endParaRPr>
          </a:p>
        </p:txBody>
      </p:sp>
      <p:cxnSp>
        <p:nvCxnSpPr>
          <p:cNvPr id="8" name="Straight Connector 7">
            <a:extLst>
              <a:ext uri="{FF2B5EF4-FFF2-40B4-BE49-F238E27FC236}">
                <a16:creationId xmlns:a16="http://schemas.microsoft.com/office/drawing/2014/main" id="{31349893-A477-7E23-9E9F-B9EDB1E6F222}"/>
              </a:ext>
            </a:extLst>
          </p:cNvPr>
          <p:cNvCxnSpPr>
            <a:cxnSpLocks/>
          </p:cNvCxnSpPr>
          <p:nvPr/>
        </p:nvCxnSpPr>
        <p:spPr>
          <a:xfrm>
            <a:off x="1935059" y="2111699"/>
            <a:ext cx="1233182" cy="0"/>
          </a:xfrm>
          <a:prstGeom prst="line">
            <a:avLst/>
          </a:prstGeom>
          <a:ln w="57150">
            <a:solidFill>
              <a:srgbClr val="FFC000"/>
            </a:solidFill>
          </a:ln>
        </p:spPr>
        <p:style>
          <a:lnRef idx="1">
            <a:schemeClr val="accent1"/>
          </a:lnRef>
          <a:fillRef idx="0">
            <a:schemeClr val="accent1"/>
          </a:fillRef>
          <a:effectRef idx="0">
            <a:schemeClr val="accent1"/>
          </a:effectRef>
          <a:fontRef idx="minor">
            <a:schemeClr val="tx1"/>
          </a:fontRef>
        </p:style>
      </p:cxnSp>
      <p:pic>
        <p:nvPicPr>
          <p:cNvPr id="9" name="Picture 8">
            <a:extLst>
              <a:ext uri="{FF2B5EF4-FFF2-40B4-BE49-F238E27FC236}">
                <a16:creationId xmlns:a16="http://schemas.microsoft.com/office/drawing/2014/main" id="{3BC60138-943F-8864-B3F8-CFD59EA31D37}"/>
              </a:ext>
            </a:extLst>
          </p:cNvPr>
          <p:cNvPicPr>
            <a:picLocks noChangeAspect="1"/>
          </p:cNvPicPr>
          <p:nvPr/>
        </p:nvPicPr>
        <p:blipFill>
          <a:blip r:embed="rId2"/>
          <a:stretch>
            <a:fillRect/>
          </a:stretch>
        </p:blipFill>
        <p:spPr>
          <a:xfrm>
            <a:off x="8092177" y="774222"/>
            <a:ext cx="2910383" cy="2075909"/>
          </a:xfrm>
          <a:prstGeom prst="rect">
            <a:avLst/>
          </a:prstGeom>
        </p:spPr>
      </p:pic>
    </p:spTree>
    <p:extLst>
      <p:ext uri="{BB962C8B-B14F-4D97-AF65-F5344CB8AC3E}">
        <p14:creationId xmlns:p14="http://schemas.microsoft.com/office/powerpoint/2010/main" val="2890925819"/>
      </p:ext>
    </p:extLst>
  </p:cSld>
  <p:clrMapOvr>
    <a:masterClrMapping/>
  </p:clrMapOvr>
  <p:transition spd="slow">
    <p:comb/>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3"/>
                                        </p:tgtEl>
                                        <p:attrNameLst>
                                          <p:attrName>style.visibility</p:attrName>
                                        </p:attrNameLst>
                                      </p:cBhvr>
                                      <p:to>
                                        <p:strVal val="visible"/>
                                      </p:to>
                                    </p:set>
                                    <p:animEffect transition="in" filter="barn(inVertical)">
                                      <p:cBhvr>
                                        <p:cTn id="7" dur="500"/>
                                        <p:tgtEl>
                                          <p:spTgt spid="3"/>
                                        </p:tgtEl>
                                      </p:cBhvr>
                                    </p:animEffect>
                                  </p:childTnLst>
                                </p:cTn>
                              </p:par>
                            </p:childTnLst>
                          </p:cTn>
                        </p:par>
                      </p:childTnLst>
                    </p:cTn>
                  </p:par>
                  <p:par>
                    <p:cTn id="8" fill="hold">
                      <p:stCondLst>
                        <p:cond delay="indefinite"/>
                      </p:stCondLst>
                      <p:childTnLst>
                        <p:par>
                          <p:cTn id="9" fill="hold">
                            <p:stCondLst>
                              <p:cond delay="0"/>
                            </p:stCondLst>
                            <p:childTnLst>
                              <p:par>
                                <p:cTn id="10" presetID="53" presetClass="entr" presetSubtype="16" fill="hold" grpId="0" nodeType="clickEffect">
                                  <p:stCondLst>
                                    <p:cond delay="0"/>
                                  </p:stCondLst>
                                  <p:childTnLst>
                                    <p:set>
                                      <p:cBhvr>
                                        <p:cTn id="11" dur="1" fill="hold">
                                          <p:stCondLst>
                                            <p:cond delay="0"/>
                                          </p:stCondLst>
                                        </p:cTn>
                                        <p:tgtEl>
                                          <p:spTgt spid="4"/>
                                        </p:tgtEl>
                                        <p:attrNameLst>
                                          <p:attrName>style.visibility</p:attrName>
                                        </p:attrNameLst>
                                      </p:cBhvr>
                                      <p:to>
                                        <p:strVal val="visible"/>
                                      </p:to>
                                    </p:set>
                                    <p:anim calcmode="lin" valueType="num">
                                      <p:cBhvr>
                                        <p:cTn id="12" dur="500" fill="hold"/>
                                        <p:tgtEl>
                                          <p:spTgt spid="4"/>
                                        </p:tgtEl>
                                        <p:attrNameLst>
                                          <p:attrName>ppt_w</p:attrName>
                                        </p:attrNameLst>
                                      </p:cBhvr>
                                      <p:tavLst>
                                        <p:tav tm="0">
                                          <p:val>
                                            <p:fltVal val="0"/>
                                          </p:val>
                                        </p:tav>
                                        <p:tav tm="100000">
                                          <p:val>
                                            <p:strVal val="#ppt_w"/>
                                          </p:val>
                                        </p:tav>
                                      </p:tavLst>
                                    </p:anim>
                                    <p:anim calcmode="lin" valueType="num">
                                      <p:cBhvr>
                                        <p:cTn id="13" dur="500" fill="hold"/>
                                        <p:tgtEl>
                                          <p:spTgt spid="4"/>
                                        </p:tgtEl>
                                        <p:attrNameLst>
                                          <p:attrName>ppt_h</p:attrName>
                                        </p:attrNameLst>
                                      </p:cBhvr>
                                      <p:tavLst>
                                        <p:tav tm="0">
                                          <p:val>
                                            <p:fltVal val="0"/>
                                          </p:val>
                                        </p:tav>
                                        <p:tav tm="100000">
                                          <p:val>
                                            <p:strVal val="#ppt_h"/>
                                          </p:val>
                                        </p:tav>
                                      </p:tavLst>
                                    </p:anim>
                                    <p:animEffect transition="in" filter="fade">
                                      <p:cBhvr>
                                        <p:cTn id="14" dur="500"/>
                                        <p:tgtEl>
                                          <p:spTgt spid="4"/>
                                        </p:tgtEl>
                                      </p:cBhvr>
                                    </p:animEffect>
                                  </p:childTnLst>
                                </p:cTn>
                              </p:par>
                              <p:par>
                                <p:cTn id="15" presetID="53" presetClass="entr" presetSubtype="16" fill="hold" nodeType="withEffect">
                                  <p:stCondLst>
                                    <p:cond delay="0"/>
                                  </p:stCondLst>
                                  <p:childTnLst>
                                    <p:set>
                                      <p:cBhvr>
                                        <p:cTn id="16" dur="1" fill="hold">
                                          <p:stCondLst>
                                            <p:cond delay="0"/>
                                          </p:stCondLst>
                                        </p:cTn>
                                        <p:tgtEl>
                                          <p:spTgt spid="8"/>
                                        </p:tgtEl>
                                        <p:attrNameLst>
                                          <p:attrName>style.visibility</p:attrName>
                                        </p:attrNameLst>
                                      </p:cBhvr>
                                      <p:to>
                                        <p:strVal val="visible"/>
                                      </p:to>
                                    </p:set>
                                    <p:anim calcmode="lin" valueType="num">
                                      <p:cBhvr>
                                        <p:cTn id="17" dur="500" fill="hold"/>
                                        <p:tgtEl>
                                          <p:spTgt spid="8"/>
                                        </p:tgtEl>
                                        <p:attrNameLst>
                                          <p:attrName>ppt_w</p:attrName>
                                        </p:attrNameLst>
                                      </p:cBhvr>
                                      <p:tavLst>
                                        <p:tav tm="0">
                                          <p:val>
                                            <p:fltVal val="0"/>
                                          </p:val>
                                        </p:tav>
                                        <p:tav tm="100000">
                                          <p:val>
                                            <p:strVal val="#ppt_w"/>
                                          </p:val>
                                        </p:tav>
                                      </p:tavLst>
                                    </p:anim>
                                    <p:anim calcmode="lin" valueType="num">
                                      <p:cBhvr>
                                        <p:cTn id="18" dur="500" fill="hold"/>
                                        <p:tgtEl>
                                          <p:spTgt spid="8"/>
                                        </p:tgtEl>
                                        <p:attrNameLst>
                                          <p:attrName>ppt_h</p:attrName>
                                        </p:attrNameLst>
                                      </p:cBhvr>
                                      <p:tavLst>
                                        <p:tav tm="0">
                                          <p:val>
                                            <p:fltVal val="0"/>
                                          </p:val>
                                        </p:tav>
                                        <p:tav tm="100000">
                                          <p:val>
                                            <p:strVal val="#ppt_h"/>
                                          </p:val>
                                        </p:tav>
                                      </p:tavLst>
                                    </p:anim>
                                    <p:animEffect transition="in" filter="fade">
                                      <p:cBhvr>
                                        <p:cTn id="19" dur="500"/>
                                        <p:tgtEl>
                                          <p:spTgt spid="8"/>
                                        </p:tgtEl>
                                      </p:cBhvr>
                                    </p:animEffect>
                                  </p:childTnLst>
                                </p:cTn>
                              </p:par>
                            </p:childTnLst>
                          </p:cTn>
                        </p:par>
                      </p:childTnLst>
                    </p:cTn>
                  </p:par>
                  <p:par>
                    <p:cTn id="20" fill="hold">
                      <p:stCondLst>
                        <p:cond delay="indefinite"/>
                      </p:stCondLst>
                      <p:childTnLst>
                        <p:par>
                          <p:cTn id="21" fill="hold">
                            <p:stCondLst>
                              <p:cond delay="0"/>
                            </p:stCondLst>
                            <p:childTnLst>
                              <p:par>
                                <p:cTn id="22" presetID="16" presetClass="entr" presetSubtype="21" fill="hold" grpId="0" nodeType="clickEffect">
                                  <p:stCondLst>
                                    <p:cond delay="0"/>
                                  </p:stCondLst>
                                  <p:childTnLst>
                                    <p:set>
                                      <p:cBhvr>
                                        <p:cTn id="23" dur="1" fill="hold">
                                          <p:stCondLst>
                                            <p:cond delay="0"/>
                                          </p:stCondLst>
                                        </p:cTn>
                                        <p:tgtEl>
                                          <p:spTgt spid="6"/>
                                        </p:tgtEl>
                                        <p:attrNameLst>
                                          <p:attrName>style.visibility</p:attrName>
                                        </p:attrNameLst>
                                      </p:cBhvr>
                                      <p:to>
                                        <p:strVal val="visible"/>
                                      </p:to>
                                    </p:set>
                                    <p:animEffect transition="in" filter="barn(inVertical)">
                                      <p:cBhvr>
                                        <p:cTn id="24" dur="500"/>
                                        <p:tgtEl>
                                          <p:spTgt spid="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p:bldP spid="4" grpId="0"/>
      <p:bldP spid="6" grpId="0"/>
    </p:bldLst>
  </p:timing>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Box 2">
            <a:extLst>
              <a:ext uri="{FF2B5EF4-FFF2-40B4-BE49-F238E27FC236}">
                <a16:creationId xmlns:a16="http://schemas.microsoft.com/office/drawing/2014/main" id="{A2390C0C-944E-139C-0EF0-6E7A7C908CC7}"/>
              </a:ext>
            </a:extLst>
          </p:cNvPr>
          <p:cNvSpPr txBox="1"/>
          <p:nvPr/>
        </p:nvSpPr>
        <p:spPr>
          <a:xfrm>
            <a:off x="4979215" y="229615"/>
            <a:ext cx="1914787" cy="646331"/>
          </a:xfrm>
          <a:prstGeom prst="rect">
            <a:avLst/>
          </a:prstGeom>
          <a:noFill/>
        </p:spPr>
        <p:txBody>
          <a:bodyPr wrap="square">
            <a:spAutoFit/>
          </a:bodyPr>
          <a:lstStyle/>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n-US" sz="3600" b="1" i="0" u="none" strike="noStrike" kern="1200" cap="none" spc="0" normalizeH="0" baseline="0" noProof="0" dirty="0" err="1">
                <a:ln>
                  <a:noFill/>
                </a:ln>
                <a:solidFill>
                  <a:srgbClr val="333333"/>
                </a:solidFill>
                <a:effectLst/>
                <a:uLnTx/>
                <a:uFillTx/>
                <a:latin typeface="Times New Roman" panose="02020603050405020304" pitchFamily="18" charset="0"/>
                <a:ea typeface="+mn-ea"/>
                <a:cs typeface="Times New Roman" panose="02020603050405020304" pitchFamily="18" charset="0"/>
              </a:rPr>
              <a:t>Bài</a:t>
            </a:r>
            <a:r>
              <a:rPr kumimoji="0" lang="en-US" sz="3600" b="1" i="0" u="none" strike="noStrike" kern="1200" cap="none" spc="0" normalizeH="0" baseline="0" noProof="0" dirty="0">
                <a:ln>
                  <a:noFill/>
                </a:ln>
                <a:solidFill>
                  <a:srgbClr val="333333"/>
                </a:solidFill>
                <a:effectLst/>
                <a:uLnTx/>
                <a:uFillTx/>
                <a:latin typeface="Times New Roman" panose="02020603050405020304" pitchFamily="18" charset="0"/>
                <a:ea typeface="+mn-ea"/>
                <a:cs typeface="Times New Roman" panose="02020603050405020304" pitchFamily="18" charset="0"/>
              </a:rPr>
              <a:t> 5</a:t>
            </a:r>
            <a:endParaRPr kumimoji="0" lang="vi-VN" sz="3600" b="1" i="0" u="none" strike="noStrike" kern="1200" cap="none" spc="0" normalizeH="0" baseline="0" noProof="0" dirty="0">
              <a:ln>
                <a:noFill/>
              </a:ln>
              <a:solidFill>
                <a:srgbClr val="333333"/>
              </a:solidFill>
              <a:effectLst/>
              <a:uLnTx/>
              <a:uFillTx/>
              <a:latin typeface="Times New Roman" panose="02020603050405020304" pitchFamily="18" charset="0"/>
              <a:ea typeface="+mn-ea"/>
              <a:cs typeface="Times New Roman" panose="02020603050405020304" pitchFamily="18" charset="0"/>
            </a:endParaRPr>
          </a:p>
        </p:txBody>
      </p:sp>
      <p:sp>
        <p:nvSpPr>
          <p:cNvPr id="4" name="TextBox 3">
            <a:extLst>
              <a:ext uri="{FF2B5EF4-FFF2-40B4-BE49-F238E27FC236}">
                <a16:creationId xmlns:a16="http://schemas.microsoft.com/office/drawing/2014/main" id="{95671EA8-B080-C472-53BE-E64D7DFCB8AA}"/>
              </a:ext>
            </a:extLst>
          </p:cNvPr>
          <p:cNvSpPr txBox="1"/>
          <p:nvPr/>
        </p:nvSpPr>
        <p:spPr>
          <a:xfrm>
            <a:off x="1060681" y="847009"/>
            <a:ext cx="9751853" cy="1200329"/>
          </a:xfrm>
          <a:prstGeom prst="rect">
            <a:avLst/>
          </a:prstGeom>
          <a:noFill/>
        </p:spPr>
        <p:txBody>
          <a:bodyPr wrap="square">
            <a:spAutoFit/>
          </a:bodyPr>
          <a:lstStyle/>
          <a:p>
            <a:pPr lvl="0" algn="just"/>
            <a:r>
              <a:rPr lang="vi-VN" sz="3600" b="1" dirty="0">
                <a:solidFill>
                  <a:srgbClr val="333333"/>
                </a:solidFill>
                <a:latin typeface="Times New Roman" panose="02020603050405020304" pitchFamily="18" charset="0"/>
                <a:cs typeface="Times New Roman" panose="02020603050405020304" pitchFamily="18" charset="0"/>
              </a:rPr>
              <a:t>- Từ "tỏa" gợi sự lan truyền trong không gian.</a:t>
            </a:r>
          </a:p>
          <a:p>
            <a:pPr marL="0" marR="0" lvl="0" indent="0" algn="just" defTabSz="914400" rtl="0" eaLnBrk="1" fontAlgn="auto" latinLnBrk="0" hangingPunct="1">
              <a:lnSpc>
                <a:spcPct val="100000"/>
              </a:lnSpc>
              <a:spcBef>
                <a:spcPts val="0"/>
              </a:spcBef>
              <a:spcAft>
                <a:spcPts val="0"/>
              </a:spcAft>
              <a:buClrTx/>
              <a:buSzTx/>
              <a:buFontTx/>
              <a:buNone/>
              <a:tabLst/>
              <a:defRPr/>
            </a:pPr>
            <a:endParaRPr kumimoji="0" lang="vi-VN" sz="3600" b="1" i="0" u="none" strike="noStrike" kern="1200" cap="none" spc="0" normalizeH="0" baseline="0" noProof="0" dirty="0">
              <a:ln>
                <a:noFill/>
              </a:ln>
              <a:solidFill>
                <a:srgbClr val="333333"/>
              </a:solidFill>
              <a:effectLst/>
              <a:uLnTx/>
              <a:uFillTx/>
              <a:latin typeface="Times New Roman" panose="02020603050405020304" pitchFamily="18" charset="0"/>
              <a:ea typeface="+mn-ea"/>
              <a:cs typeface="Times New Roman" panose="02020603050405020304" pitchFamily="18" charset="0"/>
            </a:endParaRPr>
          </a:p>
        </p:txBody>
      </p:sp>
      <p:sp>
        <p:nvSpPr>
          <p:cNvPr id="7" name="TextBox 6">
            <a:extLst>
              <a:ext uri="{FF2B5EF4-FFF2-40B4-BE49-F238E27FC236}">
                <a16:creationId xmlns:a16="http://schemas.microsoft.com/office/drawing/2014/main" id="{1541A486-7ADC-DDC3-F052-10B303A55F09}"/>
              </a:ext>
            </a:extLst>
          </p:cNvPr>
          <p:cNvSpPr txBox="1"/>
          <p:nvPr/>
        </p:nvSpPr>
        <p:spPr>
          <a:xfrm>
            <a:off x="1058932" y="1726192"/>
            <a:ext cx="10709072" cy="1754326"/>
          </a:xfrm>
          <a:prstGeom prst="rect">
            <a:avLst/>
          </a:prstGeom>
          <a:noFill/>
        </p:spPr>
        <p:txBody>
          <a:bodyPr wrap="square">
            <a:spAutoFit/>
          </a:bodyPr>
          <a:lstStyle/>
          <a:p>
            <a:pPr lvl="0" algn="just"/>
            <a:r>
              <a:rPr lang="vi-VN" sz="3600" b="1" dirty="0">
                <a:solidFill>
                  <a:srgbClr val="333333"/>
                </a:solidFill>
                <a:latin typeface="Times New Roman" panose="02020603050405020304" pitchFamily="18" charset="0"/>
                <a:cs typeface="Times New Roman" panose="02020603050405020304" pitchFamily="18" charset="0"/>
              </a:rPr>
              <a:t>- Từ "quyện" là gợi sự hòa quyện, trộn lẫn vào không gian thành một khối không thể tách rời.</a:t>
            </a:r>
          </a:p>
          <a:p>
            <a:pPr marL="0" marR="0" lvl="0" indent="0" algn="just" defTabSz="914400" rtl="0" eaLnBrk="1" fontAlgn="auto" latinLnBrk="0" hangingPunct="1">
              <a:lnSpc>
                <a:spcPct val="100000"/>
              </a:lnSpc>
              <a:spcBef>
                <a:spcPts val="0"/>
              </a:spcBef>
              <a:spcAft>
                <a:spcPts val="0"/>
              </a:spcAft>
              <a:buClrTx/>
              <a:buSzTx/>
              <a:buFontTx/>
              <a:buNone/>
              <a:tabLst/>
              <a:defRPr/>
            </a:pPr>
            <a:endParaRPr kumimoji="0" lang="vi-VN" sz="3600" b="1" i="0" u="none" strike="noStrike" kern="1200" cap="none" spc="0" normalizeH="0" baseline="0" noProof="0" dirty="0">
              <a:ln>
                <a:noFill/>
              </a:ln>
              <a:solidFill>
                <a:srgbClr val="333333"/>
              </a:solidFill>
              <a:effectLst/>
              <a:uLnTx/>
              <a:uFillTx/>
              <a:latin typeface="Times New Roman" panose="02020603050405020304" pitchFamily="18" charset="0"/>
              <a:ea typeface="+mn-ea"/>
              <a:cs typeface="Times New Roman" panose="02020603050405020304" pitchFamily="18" charset="0"/>
            </a:endParaRPr>
          </a:p>
        </p:txBody>
      </p:sp>
      <p:sp>
        <p:nvSpPr>
          <p:cNvPr id="9" name="TextBox 8">
            <a:extLst>
              <a:ext uri="{FF2B5EF4-FFF2-40B4-BE49-F238E27FC236}">
                <a16:creationId xmlns:a16="http://schemas.microsoft.com/office/drawing/2014/main" id="{CB84A1D2-98E9-1BDE-C215-C5748DFDD919}"/>
              </a:ext>
            </a:extLst>
          </p:cNvPr>
          <p:cNvSpPr txBox="1"/>
          <p:nvPr/>
        </p:nvSpPr>
        <p:spPr>
          <a:xfrm>
            <a:off x="1058932" y="3110496"/>
            <a:ext cx="10459152" cy="2862322"/>
          </a:xfrm>
          <a:prstGeom prst="rect">
            <a:avLst/>
          </a:prstGeom>
          <a:noFill/>
        </p:spPr>
        <p:txBody>
          <a:bodyPr wrap="square">
            <a:spAutoFit/>
          </a:bodyPr>
          <a:lstStyle/>
          <a:p>
            <a:pPr lvl="0" algn="just"/>
            <a:r>
              <a:rPr lang="vi-VN" sz="3600" b="1" dirty="0">
                <a:solidFill>
                  <a:srgbClr val="333333"/>
                </a:solidFill>
                <a:latin typeface="Times New Roman" panose="02020603050405020304" pitchFamily="18" charset="0"/>
                <a:cs typeface="Times New Roman" panose="02020603050405020304" pitchFamily="18" charset="0"/>
              </a:rPr>
              <a:t>- Từ "phả" là động từ gợi được sự lan tỏa thành luồng của làn hơi, vừa gợi cảm giác bắt đầu nhận ra nhưng cũng rõ rệt để có thể cảm nhận. Từ "phả" cũng thể hiện được cách dùng từ tinh tế, tâm hồn nhạy cảm với thiên nhiên của tác giả hơn.</a:t>
            </a:r>
          </a:p>
        </p:txBody>
      </p:sp>
    </p:spTree>
    <p:extLst>
      <p:ext uri="{BB962C8B-B14F-4D97-AF65-F5344CB8AC3E}">
        <p14:creationId xmlns:p14="http://schemas.microsoft.com/office/powerpoint/2010/main" val="2842185662"/>
      </p:ext>
    </p:extLst>
  </p:cSld>
  <p:clrMapOvr>
    <a:masterClrMapping/>
  </p:clrMapOvr>
  <p:transition spd="slow">
    <p:comb/>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3"/>
                                        </p:tgtEl>
                                        <p:attrNameLst>
                                          <p:attrName>style.visibility</p:attrName>
                                        </p:attrNameLst>
                                      </p:cBhvr>
                                      <p:to>
                                        <p:strVal val="visible"/>
                                      </p:to>
                                    </p:set>
                                    <p:animEffect transition="in" filter="barn(inVertical)">
                                      <p:cBhvr>
                                        <p:cTn id="7" dur="500"/>
                                        <p:tgtEl>
                                          <p:spTgt spid="3"/>
                                        </p:tgtEl>
                                      </p:cBhvr>
                                    </p:animEffect>
                                  </p:childTnLst>
                                </p:cTn>
                              </p:par>
                            </p:childTnLst>
                          </p:cTn>
                        </p:par>
                      </p:childTnLst>
                    </p:cTn>
                  </p:par>
                  <p:par>
                    <p:cTn id="8" fill="hold">
                      <p:stCondLst>
                        <p:cond delay="indefinite"/>
                      </p:stCondLst>
                      <p:childTnLst>
                        <p:par>
                          <p:cTn id="9" fill="hold">
                            <p:stCondLst>
                              <p:cond delay="0"/>
                            </p:stCondLst>
                            <p:childTnLst>
                              <p:par>
                                <p:cTn id="10" presetID="53" presetClass="entr" presetSubtype="16" fill="hold" grpId="0" nodeType="clickEffect">
                                  <p:stCondLst>
                                    <p:cond delay="0"/>
                                  </p:stCondLst>
                                  <p:childTnLst>
                                    <p:set>
                                      <p:cBhvr>
                                        <p:cTn id="11" dur="1" fill="hold">
                                          <p:stCondLst>
                                            <p:cond delay="0"/>
                                          </p:stCondLst>
                                        </p:cTn>
                                        <p:tgtEl>
                                          <p:spTgt spid="4"/>
                                        </p:tgtEl>
                                        <p:attrNameLst>
                                          <p:attrName>style.visibility</p:attrName>
                                        </p:attrNameLst>
                                      </p:cBhvr>
                                      <p:to>
                                        <p:strVal val="visible"/>
                                      </p:to>
                                    </p:set>
                                    <p:anim calcmode="lin" valueType="num">
                                      <p:cBhvr>
                                        <p:cTn id="12" dur="500" fill="hold"/>
                                        <p:tgtEl>
                                          <p:spTgt spid="4"/>
                                        </p:tgtEl>
                                        <p:attrNameLst>
                                          <p:attrName>ppt_w</p:attrName>
                                        </p:attrNameLst>
                                      </p:cBhvr>
                                      <p:tavLst>
                                        <p:tav tm="0">
                                          <p:val>
                                            <p:fltVal val="0"/>
                                          </p:val>
                                        </p:tav>
                                        <p:tav tm="100000">
                                          <p:val>
                                            <p:strVal val="#ppt_w"/>
                                          </p:val>
                                        </p:tav>
                                      </p:tavLst>
                                    </p:anim>
                                    <p:anim calcmode="lin" valueType="num">
                                      <p:cBhvr>
                                        <p:cTn id="13" dur="500" fill="hold"/>
                                        <p:tgtEl>
                                          <p:spTgt spid="4"/>
                                        </p:tgtEl>
                                        <p:attrNameLst>
                                          <p:attrName>ppt_h</p:attrName>
                                        </p:attrNameLst>
                                      </p:cBhvr>
                                      <p:tavLst>
                                        <p:tav tm="0">
                                          <p:val>
                                            <p:fltVal val="0"/>
                                          </p:val>
                                        </p:tav>
                                        <p:tav tm="100000">
                                          <p:val>
                                            <p:strVal val="#ppt_h"/>
                                          </p:val>
                                        </p:tav>
                                      </p:tavLst>
                                    </p:anim>
                                    <p:animEffect transition="in" filter="fade">
                                      <p:cBhvr>
                                        <p:cTn id="14" dur="500"/>
                                        <p:tgtEl>
                                          <p:spTgt spid="4"/>
                                        </p:tgtEl>
                                      </p:cBhvr>
                                    </p:animEffect>
                                  </p:childTnLst>
                                </p:cTn>
                              </p:par>
                            </p:childTnLst>
                          </p:cTn>
                        </p:par>
                      </p:childTnLst>
                    </p:cTn>
                  </p:par>
                  <p:par>
                    <p:cTn id="15" fill="hold">
                      <p:stCondLst>
                        <p:cond delay="indefinite"/>
                      </p:stCondLst>
                      <p:childTnLst>
                        <p:par>
                          <p:cTn id="16" fill="hold">
                            <p:stCondLst>
                              <p:cond delay="0"/>
                            </p:stCondLst>
                            <p:childTnLst>
                              <p:par>
                                <p:cTn id="17" presetID="53" presetClass="entr" presetSubtype="16" fill="hold" grpId="0" nodeType="clickEffect">
                                  <p:stCondLst>
                                    <p:cond delay="0"/>
                                  </p:stCondLst>
                                  <p:childTnLst>
                                    <p:set>
                                      <p:cBhvr>
                                        <p:cTn id="18" dur="1" fill="hold">
                                          <p:stCondLst>
                                            <p:cond delay="0"/>
                                          </p:stCondLst>
                                        </p:cTn>
                                        <p:tgtEl>
                                          <p:spTgt spid="7"/>
                                        </p:tgtEl>
                                        <p:attrNameLst>
                                          <p:attrName>style.visibility</p:attrName>
                                        </p:attrNameLst>
                                      </p:cBhvr>
                                      <p:to>
                                        <p:strVal val="visible"/>
                                      </p:to>
                                    </p:set>
                                    <p:anim calcmode="lin" valueType="num">
                                      <p:cBhvr>
                                        <p:cTn id="19" dur="500" fill="hold"/>
                                        <p:tgtEl>
                                          <p:spTgt spid="7"/>
                                        </p:tgtEl>
                                        <p:attrNameLst>
                                          <p:attrName>ppt_w</p:attrName>
                                        </p:attrNameLst>
                                      </p:cBhvr>
                                      <p:tavLst>
                                        <p:tav tm="0">
                                          <p:val>
                                            <p:fltVal val="0"/>
                                          </p:val>
                                        </p:tav>
                                        <p:tav tm="100000">
                                          <p:val>
                                            <p:strVal val="#ppt_w"/>
                                          </p:val>
                                        </p:tav>
                                      </p:tavLst>
                                    </p:anim>
                                    <p:anim calcmode="lin" valueType="num">
                                      <p:cBhvr>
                                        <p:cTn id="20" dur="500" fill="hold"/>
                                        <p:tgtEl>
                                          <p:spTgt spid="7"/>
                                        </p:tgtEl>
                                        <p:attrNameLst>
                                          <p:attrName>ppt_h</p:attrName>
                                        </p:attrNameLst>
                                      </p:cBhvr>
                                      <p:tavLst>
                                        <p:tav tm="0">
                                          <p:val>
                                            <p:fltVal val="0"/>
                                          </p:val>
                                        </p:tav>
                                        <p:tav tm="100000">
                                          <p:val>
                                            <p:strVal val="#ppt_h"/>
                                          </p:val>
                                        </p:tav>
                                      </p:tavLst>
                                    </p:anim>
                                    <p:animEffect transition="in" filter="fade">
                                      <p:cBhvr>
                                        <p:cTn id="21" dur="500"/>
                                        <p:tgtEl>
                                          <p:spTgt spid="7"/>
                                        </p:tgtEl>
                                      </p:cBhvr>
                                    </p:animEffect>
                                  </p:childTnLst>
                                </p:cTn>
                              </p:par>
                            </p:childTnLst>
                          </p:cTn>
                        </p:par>
                      </p:childTnLst>
                    </p:cTn>
                  </p:par>
                  <p:par>
                    <p:cTn id="22" fill="hold">
                      <p:stCondLst>
                        <p:cond delay="indefinite"/>
                      </p:stCondLst>
                      <p:childTnLst>
                        <p:par>
                          <p:cTn id="23" fill="hold">
                            <p:stCondLst>
                              <p:cond delay="0"/>
                            </p:stCondLst>
                            <p:childTnLst>
                              <p:par>
                                <p:cTn id="24" presetID="53" presetClass="entr" presetSubtype="16" fill="hold" grpId="0" nodeType="clickEffect">
                                  <p:stCondLst>
                                    <p:cond delay="0"/>
                                  </p:stCondLst>
                                  <p:childTnLst>
                                    <p:set>
                                      <p:cBhvr>
                                        <p:cTn id="25" dur="1" fill="hold">
                                          <p:stCondLst>
                                            <p:cond delay="0"/>
                                          </p:stCondLst>
                                        </p:cTn>
                                        <p:tgtEl>
                                          <p:spTgt spid="9"/>
                                        </p:tgtEl>
                                        <p:attrNameLst>
                                          <p:attrName>style.visibility</p:attrName>
                                        </p:attrNameLst>
                                      </p:cBhvr>
                                      <p:to>
                                        <p:strVal val="visible"/>
                                      </p:to>
                                    </p:set>
                                    <p:anim calcmode="lin" valueType="num">
                                      <p:cBhvr>
                                        <p:cTn id="26" dur="500" fill="hold"/>
                                        <p:tgtEl>
                                          <p:spTgt spid="9"/>
                                        </p:tgtEl>
                                        <p:attrNameLst>
                                          <p:attrName>ppt_w</p:attrName>
                                        </p:attrNameLst>
                                      </p:cBhvr>
                                      <p:tavLst>
                                        <p:tav tm="0">
                                          <p:val>
                                            <p:fltVal val="0"/>
                                          </p:val>
                                        </p:tav>
                                        <p:tav tm="100000">
                                          <p:val>
                                            <p:strVal val="#ppt_w"/>
                                          </p:val>
                                        </p:tav>
                                      </p:tavLst>
                                    </p:anim>
                                    <p:anim calcmode="lin" valueType="num">
                                      <p:cBhvr>
                                        <p:cTn id="27" dur="500" fill="hold"/>
                                        <p:tgtEl>
                                          <p:spTgt spid="9"/>
                                        </p:tgtEl>
                                        <p:attrNameLst>
                                          <p:attrName>ppt_h</p:attrName>
                                        </p:attrNameLst>
                                      </p:cBhvr>
                                      <p:tavLst>
                                        <p:tav tm="0">
                                          <p:val>
                                            <p:fltVal val="0"/>
                                          </p:val>
                                        </p:tav>
                                        <p:tav tm="100000">
                                          <p:val>
                                            <p:strVal val="#ppt_h"/>
                                          </p:val>
                                        </p:tav>
                                      </p:tavLst>
                                    </p:anim>
                                    <p:animEffect transition="in" filter="fade">
                                      <p:cBhvr>
                                        <p:cTn id="28" dur="500"/>
                                        <p:tgtEl>
                                          <p:spTgt spid="9"/>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p:bldP spid="4" grpId="0"/>
      <p:bldP spid="7" grpId="0"/>
      <p:bldP spid="9" grpId="0"/>
    </p:bldLst>
  </p:timing>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Box 2">
            <a:extLst>
              <a:ext uri="{FF2B5EF4-FFF2-40B4-BE49-F238E27FC236}">
                <a16:creationId xmlns:a16="http://schemas.microsoft.com/office/drawing/2014/main" id="{A2390C0C-944E-139C-0EF0-6E7A7C908CC7}"/>
              </a:ext>
            </a:extLst>
          </p:cNvPr>
          <p:cNvSpPr txBox="1"/>
          <p:nvPr/>
        </p:nvSpPr>
        <p:spPr>
          <a:xfrm>
            <a:off x="4895325" y="81185"/>
            <a:ext cx="1914787" cy="646331"/>
          </a:xfrm>
          <a:prstGeom prst="rect">
            <a:avLst/>
          </a:prstGeom>
          <a:noFill/>
        </p:spPr>
        <p:txBody>
          <a:bodyPr wrap="square">
            <a:spAutoFit/>
          </a:bodyPr>
          <a:lstStyle/>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n-US" sz="3600" b="1" i="0" u="none" strike="noStrike" kern="1200" cap="none" spc="0" normalizeH="0" baseline="0" noProof="0" dirty="0" err="1">
                <a:ln>
                  <a:noFill/>
                </a:ln>
                <a:solidFill>
                  <a:srgbClr val="333333"/>
                </a:solidFill>
                <a:effectLst/>
                <a:uLnTx/>
                <a:uFillTx/>
                <a:latin typeface="Times New Roman" panose="02020603050405020304" pitchFamily="18" charset="0"/>
                <a:ea typeface="+mn-ea"/>
                <a:cs typeface="Times New Roman" panose="02020603050405020304" pitchFamily="18" charset="0"/>
              </a:rPr>
              <a:t>Bài</a:t>
            </a:r>
            <a:r>
              <a:rPr kumimoji="0" lang="en-US" sz="3600" b="1" i="0" u="none" strike="noStrike" kern="1200" cap="none" spc="0" normalizeH="0" baseline="0" noProof="0" dirty="0">
                <a:ln>
                  <a:noFill/>
                </a:ln>
                <a:solidFill>
                  <a:srgbClr val="333333"/>
                </a:solidFill>
                <a:effectLst/>
                <a:uLnTx/>
                <a:uFillTx/>
                <a:latin typeface="Times New Roman" panose="02020603050405020304" pitchFamily="18" charset="0"/>
                <a:ea typeface="+mn-ea"/>
                <a:cs typeface="Times New Roman" panose="02020603050405020304" pitchFamily="18" charset="0"/>
              </a:rPr>
              <a:t> 5</a:t>
            </a:r>
            <a:endParaRPr kumimoji="0" lang="vi-VN" sz="3600" b="1" i="0" u="none" strike="noStrike" kern="1200" cap="none" spc="0" normalizeH="0" baseline="0" noProof="0" dirty="0">
              <a:ln>
                <a:noFill/>
              </a:ln>
              <a:solidFill>
                <a:srgbClr val="333333"/>
              </a:solidFill>
              <a:effectLst/>
              <a:uLnTx/>
              <a:uFillTx/>
              <a:latin typeface="Times New Roman" panose="02020603050405020304" pitchFamily="18" charset="0"/>
              <a:ea typeface="+mn-ea"/>
              <a:cs typeface="Times New Roman" panose="02020603050405020304" pitchFamily="18" charset="0"/>
            </a:endParaRPr>
          </a:p>
        </p:txBody>
      </p:sp>
      <p:sp>
        <p:nvSpPr>
          <p:cNvPr id="4" name="TextBox 3">
            <a:extLst>
              <a:ext uri="{FF2B5EF4-FFF2-40B4-BE49-F238E27FC236}">
                <a16:creationId xmlns:a16="http://schemas.microsoft.com/office/drawing/2014/main" id="{95671EA8-B080-C472-53BE-E64D7DFCB8AA}"/>
              </a:ext>
            </a:extLst>
          </p:cNvPr>
          <p:cNvSpPr txBox="1"/>
          <p:nvPr/>
        </p:nvSpPr>
        <p:spPr>
          <a:xfrm>
            <a:off x="485163" y="808701"/>
            <a:ext cx="11558631" cy="3970318"/>
          </a:xfrm>
          <a:prstGeom prst="rect">
            <a:avLst/>
          </a:prstGeom>
          <a:noFill/>
        </p:spPr>
        <p:txBody>
          <a:bodyPr wrap="square">
            <a:spAutoFit/>
          </a:bodyPr>
          <a:lstStyle/>
          <a:p>
            <a:pPr marL="0" marR="0" lvl="0" indent="0" algn="just" defTabSz="914400" rtl="0" eaLnBrk="1" fontAlgn="auto" latinLnBrk="0" hangingPunct="1">
              <a:lnSpc>
                <a:spcPct val="100000"/>
              </a:lnSpc>
              <a:spcBef>
                <a:spcPts val="0"/>
              </a:spcBef>
              <a:spcAft>
                <a:spcPts val="0"/>
              </a:spcAft>
              <a:buClrTx/>
              <a:buSzTx/>
              <a:buFontTx/>
              <a:buNone/>
              <a:tabLst/>
              <a:defRPr/>
            </a:pPr>
            <a:r>
              <a:rPr kumimoji="0" lang="vi-VN" sz="2800" b="1" i="0" u="none" strike="noStrike" kern="1200" cap="none" spc="0" normalizeH="0" baseline="0" noProof="0" dirty="0">
                <a:ln>
                  <a:noFill/>
                </a:ln>
                <a:solidFill>
                  <a:srgbClr val="333333"/>
                </a:solidFill>
                <a:effectLst/>
                <a:uLnTx/>
                <a:uFillTx/>
                <a:latin typeface="Times New Roman" panose="02020603050405020304" pitchFamily="18" charset="0"/>
                <a:ea typeface="+mn-ea"/>
                <a:cs typeface="Times New Roman" panose="02020603050405020304" pitchFamily="18" charset="0"/>
              </a:rPr>
              <a:t>Trong Từ điển tiếng Việt, từ dềnh dàng có 2 nghĩa sau: (1) chậm chạp, không khẩn trương, để mất nhiều thì giờ vào những việc phụ hoặc không cần thiết; (2) to lớn và gây cảm giác cồng kềnh. Theo em, từ dềnh dàng trong đoạn thơ sau nên được hiểu theo nghĩa nào? Dựa vào đâu em có thể xác định được như vậy?</a:t>
            </a:r>
          </a:p>
          <a:p>
            <a:pPr marL="0" marR="0" lvl="0" indent="0" algn="just" defTabSz="914400" rtl="0" eaLnBrk="1" fontAlgn="auto" latinLnBrk="0" hangingPunct="1">
              <a:lnSpc>
                <a:spcPct val="100000"/>
              </a:lnSpc>
              <a:spcBef>
                <a:spcPts val="0"/>
              </a:spcBef>
              <a:spcAft>
                <a:spcPts val="0"/>
              </a:spcAft>
              <a:buClrTx/>
              <a:buSzTx/>
              <a:buFontTx/>
              <a:buNone/>
              <a:tabLst/>
              <a:defRPr/>
            </a:pPr>
            <a:r>
              <a:rPr kumimoji="0" lang="vi-VN" sz="2800" b="1" i="0" u="none" strike="noStrike" kern="1200" cap="none" spc="0" normalizeH="0" baseline="0" noProof="0" dirty="0">
                <a:ln>
                  <a:noFill/>
                </a:ln>
                <a:solidFill>
                  <a:srgbClr val="333333"/>
                </a:solidFill>
                <a:effectLst/>
                <a:uLnTx/>
                <a:uFillTx/>
                <a:latin typeface="Times New Roman" panose="02020603050405020304" pitchFamily="18" charset="0"/>
                <a:ea typeface="+mn-ea"/>
                <a:cs typeface="Times New Roman" panose="02020603050405020304" pitchFamily="18" charset="0"/>
              </a:rPr>
              <a:t>Bỗng nhận ra hương ổi</a:t>
            </a:r>
          </a:p>
          <a:p>
            <a:pPr marL="0" marR="0" lvl="0" indent="0" algn="just" defTabSz="914400" rtl="0" eaLnBrk="1" fontAlgn="auto" latinLnBrk="0" hangingPunct="1">
              <a:lnSpc>
                <a:spcPct val="100000"/>
              </a:lnSpc>
              <a:spcBef>
                <a:spcPts val="0"/>
              </a:spcBef>
              <a:spcAft>
                <a:spcPts val="0"/>
              </a:spcAft>
              <a:buClrTx/>
              <a:buSzTx/>
              <a:buFontTx/>
              <a:buNone/>
              <a:tabLst/>
              <a:defRPr/>
            </a:pPr>
            <a:r>
              <a:rPr kumimoji="0" lang="vi-VN" sz="2800" b="1" i="0" u="none" strike="noStrike" kern="1200" cap="none" spc="0" normalizeH="0" baseline="0" noProof="0" dirty="0">
                <a:ln>
                  <a:noFill/>
                </a:ln>
                <a:solidFill>
                  <a:srgbClr val="333333"/>
                </a:solidFill>
                <a:effectLst/>
                <a:uLnTx/>
                <a:uFillTx/>
                <a:latin typeface="Times New Roman" panose="02020603050405020304" pitchFamily="18" charset="0"/>
                <a:ea typeface="+mn-ea"/>
                <a:cs typeface="Times New Roman" panose="02020603050405020304" pitchFamily="18" charset="0"/>
              </a:rPr>
              <a:t>Phả vào trong gió se</a:t>
            </a:r>
          </a:p>
          <a:p>
            <a:pPr marL="0" marR="0" lvl="0" indent="0" algn="just" defTabSz="914400" rtl="0" eaLnBrk="1" fontAlgn="auto" latinLnBrk="0" hangingPunct="1">
              <a:lnSpc>
                <a:spcPct val="100000"/>
              </a:lnSpc>
              <a:spcBef>
                <a:spcPts val="0"/>
              </a:spcBef>
              <a:spcAft>
                <a:spcPts val="0"/>
              </a:spcAft>
              <a:buClrTx/>
              <a:buSzTx/>
              <a:buFontTx/>
              <a:buNone/>
              <a:tabLst/>
              <a:defRPr/>
            </a:pPr>
            <a:r>
              <a:rPr kumimoji="0" lang="vi-VN" sz="2800" b="1" i="0" u="none" strike="noStrike" kern="1200" cap="none" spc="0" normalizeH="0" baseline="0" noProof="0" dirty="0">
                <a:ln>
                  <a:noFill/>
                </a:ln>
                <a:solidFill>
                  <a:srgbClr val="333333"/>
                </a:solidFill>
                <a:effectLst/>
                <a:uLnTx/>
                <a:uFillTx/>
                <a:latin typeface="Times New Roman" panose="02020603050405020304" pitchFamily="18" charset="0"/>
                <a:ea typeface="+mn-ea"/>
                <a:cs typeface="Times New Roman" panose="02020603050405020304" pitchFamily="18" charset="0"/>
              </a:rPr>
              <a:t>Sương chùng chình qua ngõ</a:t>
            </a:r>
          </a:p>
          <a:p>
            <a:pPr marL="0" marR="0" lvl="0" indent="0" algn="just" defTabSz="914400" rtl="0" eaLnBrk="1" fontAlgn="auto" latinLnBrk="0" hangingPunct="1">
              <a:lnSpc>
                <a:spcPct val="100000"/>
              </a:lnSpc>
              <a:spcBef>
                <a:spcPts val="0"/>
              </a:spcBef>
              <a:spcAft>
                <a:spcPts val="0"/>
              </a:spcAft>
              <a:buClrTx/>
              <a:buSzTx/>
              <a:buFontTx/>
              <a:buNone/>
              <a:tabLst/>
              <a:defRPr/>
            </a:pPr>
            <a:r>
              <a:rPr kumimoji="0" lang="vi-VN" sz="2800" b="1" i="0" u="none" strike="noStrike" kern="1200" cap="none" spc="0" normalizeH="0" baseline="0" noProof="0" dirty="0">
                <a:ln>
                  <a:noFill/>
                </a:ln>
                <a:solidFill>
                  <a:srgbClr val="333333"/>
                </a:solidFill>
                <a:effectLst/>
                <a:uLnTx/>
                <a:uFillTx/>
                <a:latin typeface="Times New Roman" panose="02020603050405020304" pitchFamily="18" charset="0"/>
                <a:ea typeface="+mn-ea"/>
                <a:cs typeface="Times New Roman" panose="02020603050405020304" pitchFamily="18" charset="0"/>
              </a:rPr>
              <a:t>Hình như thu đã về.</a:t>
            </a:r>
          </a:p>
        </p:txBody>
      </p:sp>
      <p:sp>
        <p:nvSpPr>
          <p:cNvPr id="6" name="TextBox 5">
            <a:extLst>
              <a:ext uri="{FF2B5EF4-FFF2-40B4-BE49-F238E27FC236}">
                <a16:creationId xmlns:a16="http://schemas.microsoft.com/office/drawing/2014/main" id="{769AFE90-9B3B-2E55-8205-F20961D85C73}"/>
              </a:ext>
            </a:extLst>
          </p:cNvPr>
          <p:cNvSpPr txBox="1"/>
          <p:nvPr/>
        </p:nvSpPr>
        <p:spPr>
          <a:xfrm>
            <a:off x="5406705" y="2629435"/>
            <a:ext cx="6199464" cy="2677656"/>
          </a:xfrm>
          <a:prstGeom prst="rect">
            <a:avLst/>
          </a:prstGeom>
          <a:noFill/>
        </p:spPr>
        <p:txBody>
          <a:bodyPr wrap="square">
            <a:spAutoFit/>
          </a:bodyPr>
          <a:lstStyle/>
          <a:p>
            <a:pPr marL="0" marR="0" lvl="0" indent="0" algn="just" defTabSz="914400" rtl="0" eaLnBrk="1" fontAlgn="auto" latinLnBrk="0" hangingPunct="1">
              <a:lnSpc>
                <a:spcPct val="100000"/>
              </a:lnSpc>
              <a:spcBef>
                <a:spcPts val="0"/>
              </a:spcBef>
              <a:spcAft>
                <a:spcPts val="0"/>
              </a:spcAft>
              <a:buClrTx/>
              <a:buSzTx/>
              <a:buFontTx/>
              <a:buNone/>
              <a:tabLst/>
              <a:defRPr/>
            </a:pPr>
            <a:r>
              <a:rPr kumimoji="0" lang="vi-VN" sz="2800" b="1" i="0" u="none" strike="noStrike" kern="1200" cap="none" spc="0" normalizeH="0" baseline="0" noProof="0" dirty="0">
                <a:ln>
                  <a:noFill/>
                </a:ln>
                <a:solidFill>
                  <a:srgbClr val="333333"/>
                </a:solidFill>
                <a:effectLst/>
                <a:uLnTx/>
                <a:uFillTx/>
                <a:latin typeface="Times New Roman" panose="02020603050405020304" pitchFamily="18" charset="0"/>
                <a:ea typeface="+mn-ea"/>
                <a:cs typeface="Times New Roman" panose="02020603050405020304" pitchFamily="18" charset="0"/>
              </a:rPr>
              <a:t>Sông được lúc dềnh dàng</a:t>
            </a:r>
          </a:p>
          <a:p>
            <a:pPr marL="0" marR="0" lvl="0" indent="0" algn="just" defTabSz="914400" rtl="0" eaLnBrk="1" fontAlgn="auto" latinLnBrk="0" hangingPunct="1">
              <a:lnSpc>
                <a:spcPct val="100000"/>
              </a:lnSpc>
              <a:spcBef>
                <a:spcPts val="0"/>
              </a:spcBef>
              <a:spcAft>
                <a:spcPts val="0"/>
              </a:spcAft>
              <a:buClrTx/>
              <a:buSzTx/>
              <a:buFontTx/>
              <a:buNone/>
              <a:tabLst/>
              <a:defRPr/>
            </a:pPr>
            <a:r>
              <a:rPr kumimoji="0" lang="vi-VN" sz="2800" b="1" i="0" u="none" strike="noStrike" kern="1200" cap="none" spc="0" normalizeH="0" baseline="0" noProof="0" dirty="0">
                <a:ln>
                  <a:noFill/>
                </a:ln>
                <a:solidFill>
                  <a:srgbClr val="333333"/>
                </a:solidFill>
                <a:effectLst/>
                <a:uLnTx/>
                <a:uFillTx/>
                <a:latin typeface="Times New Roman" panose="02020603050405020304" pitchFamily="18" charset="0"/>
                <a:ea typeface="+mn-ea"/>
                <a:cs typeface="Times New Roman" panose="02020603050405020304" pitchFamily="18" charset="0"/>
              </a:rPr>
              <a:t>Chim bắt đầu vội vã</a:t>
            </a:r>
          </a:p>
          <a:p>
            <a:pPr marL="0" marR="0" lvl="0" indent="0" algn="just" defTabSz="914400" rtl="0" eaLnBrk="1" fontAlgn="auto" latinLnBrk="0" hangingPunct="1">
              <a:lnSpc>
                <a:spcPct val="100000"/>
              </a:lnSpc>
              <a:spcBef>
                <a:spcPts val="0"/>
              </a:spcBef>
              <a:spcAft>
                <a:spcPts val="0"/>
              </a:spcAft>
              <a:buClrTx/>
              <a:buSzTx/>
              <a:buFontTx/>
              <a:buNone/>
              <a:tabLst/>
              <a:defRPr/>
            </a:pPr>
            <a:r>
              <a:rPr kumimoji="0" lang="vi-VN" sz="2800" b="1" i="0" u="none" strike="noStrike" kern="1200" cap="none" spc="0" normalizeH="0" baseline="0" noProof="0" dirty="0">
                <a:ln>
                  <a:noFill/>
                </a:ln>
                <a:solidFill>
                  <a:srgbClr val="333333"/>
                </a:solidFill>
                <a:effectLst/>
                <a:uLnTx/>
                <a:uFillTx/>
                <a:latin typeface="Times New Roman" panose="02020603050405020304" pitchFamily="18" charset="0"/>
                <a:ea typeface="+mn-ea"/>
                <a:cs typeface="Times New Roman" panose="02020603050405020304" pitchFamily="18" charset="0"/>
              </a:rPr>
              <a:t>Có đám mây mùa hạ</a:t>
            </a:r>
          </a:p>
          <a:p>
            <a:pPr marL="0" marR="0" lvl="0" indent="0" algn="just" defTabSz="914400" rtl="0" eaLnBrk="1" fontAlgn="auto" latinLnBrk="0" hangingPunct="1">
              <a:lnSpc>
                <a:spcPct val="100000"/>
              </a:lnSpc>
              <a:spcBef>
                <a:spcPts val="0"/>
              </a:spcBef>
              <a:spcAft>
                <a:spcPts val="0"/>
              </a:spcAft>
              <a:buClrTx/>
              <a:buSzTx/>
              <a:buFontTx/>
              <a:buNone/>
              <a:tabLst/>
              <a:defRPr/>
            </a:pPr>
            <a:r>
              <a:rPr kumimoji="0" lang="vi-VN" sz="2800" b="1" i="0" u="none" strike="noStrike" kern="1200" cap="none" spc="0" normalizeH="0" baseline="0" noProof="0" dirty="0">
                <a:ln>
                  <a:noFill/>
                </a:ln>
                <a:solidFill>
                  <a:srgbClr val="333333"/>
                </a:solidFill>
                <a:effectLst/>
                <a:uLnTx/>
                <a:uFillTx/>
                <a:latin typeface="Times New Roman" panose="02020603050405020304" pitchFamily="18" charset="0"/>
                <a:ea typeface="+mn-ea"/>
                <a:cs typeface="Times New Roman" panose="02020603050405020304" pitchFamily="18" charset="0"/>
              </a:rPr>
              <a:t>Vắt nửa mình sang thu.</a:t>
            </a:r>
          </a:p>
          <a:p>
            <a:pPr marL="0" marR="0" lvl="0" indent="0" algn="just" defTabSz="914400" rtl="0" eaLnBrk="1" fontAlgn="auto" latinLnBrk="0" hangingPunct="1">
              <a:lnSpc>
                <a:spcPct val="100000"/>
              </a:lnSpc>
              <a:spcBef>
                <a:spcPts val="0"/>
              </a:spcBef>
              <a:spcAft>
                <a:spcPts val="0"/>
              </a:spcAft>
              <a:buClrTx/>
              <a:buSzTx/>
              <a:buFontTx/>
              <a:buNone/>
              <a:tabLst/>
              <a:defRPr/>
            </a:pPr>
            <a:endParaRPr kumimoji="0" lang="vi-VN" sz="2800" b="1" i="0" u="none" strike="noStrike" kern="1200" cap="none" spc="0" normalizeH="0" baseline="0" noProof="0" dirty="0">
              <a:ln>
                <a:noFill/>
              </a:ln>
              <a:solidFill>
                <a:srgbClr val="333333"/>
              </a:solidFill>
              <a:effectLst/>
              <a:uLnTx/>
              <a:uFillTx/>
              <a:latin typeface="Times New Roman" panose="02020603050405020304" pitchFamily="18" charset="0"/>
              <a:ea typeface="+mn-ea"/>
              <a:cs typeface="Times New Roman" panose="02020603050405020304" pitchFamily="18" charset="0"/>
            </a:endParaRPr>
          </a:p>
          <a:p>
            <a:pPr marL="0" marR="0" lvl="0" indent="0" algn="just" defTabSz="914400" rtl="0" eaLnBrk="1" fontAlgn="auto" latinLnBrk="0" hangingPunct="1">
              <a:lnSpc>
                <a:spcPct val="100000"/>
              </a:lnSpc>
              <a:spcBef>
                <a:spcPts val="0"/>
              </a:spcBef>
              <a:spcAft>
                <a:spcPts val="0"/>
              </a:spcAft>
              <a:buClrTx/>
              <a:buSzTx/>
              <a:buFontTx/>
              <a:buNone/>
              <a:tabLst/>
              <a:defRPr/>
            </a:pPr>
            <a:r>
              <a:rPr kumimoji="0" lang="vi-VN" sz="2800" b="1" i="0" u="none" strike="noStrike" kern="1200" cap="none" spc="0" normalizeH="0" baseline="0" noProof="0" dirty="0">
                <a:ln>
                  <a:noFill/>
                </a:ln>
                <a:solidFill>
                  <a:srgbClr val="333333"/>
                </a:solidFill>
                <a:effectLst/>
                <a:uLnTx/>
                <a:uFillTx/>
                <a:latin typeface="Times New Roman" panose="02020603050405020304" pitchFamily="18" charset="0"/>
                <a:ea typeface="+mn-ea"/>
                <a:cs typeface="Times New Roman" panose="02020603050405020304" pitchFamily="18" charset="0"/>
              </a:rPr>
              <a:t>              (Hữu Thỉnh, Sang thu)</a:t>
            </a:r>
          </a:p>
        </p:txBody>
      </p:sp>
    </p:spTree>
    <p:extLst>
      <p:ext uri="{BB962C8B-B14F-4D97-AF65-F5344CB8AC3E}">
        <p14:creationId xmlns:p14="http://schemas.microsoft.com/office/powerpoint/2010/main" val="1527916366"/>
      </p:ext>
    </p:extLst>
  </p:cSld>
  <p:clrMapOvr>
    <a:masterClrMapping/>
  </p:clrMapOvr>
  <p:transition spd="slow">
    <p:comb/>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3"/>
                                        </p:tgtEl>
                                        <p:attrNameLst>
                                          <p:attrName>style.visibility</p:attrName>
                                        </p:attrNameLst>
                                      </p:cBhvr>
                                      <p:to>
                                        <p:strVal val="visible"/>
                                      </p:to>
                                    </p:set>
                                    <p:animEffect transition="in" filter="barn(inVertical)">
                                      <p:cBhvr>
                                        <p:cTn id="7" dur="500"/>
                                        <p:tgtEl>
                                          <p:spTgt spid="3"/>
                                        </p:tgtEl>
                                      </p:cBhvr>
                                    </p:animEffect>
                                  </p:childTnLst>
                                </p:cTn>
                              </p:par>
                            </p:childTnLst>
                          </p:cTn>
                        </p:par>
                      </p:childTnLst>
                    </p:cTn>
                  </p:par>
                  <p:par>
                    <p:cTn id="8" fill="hold">
                      <p:stCondLst>
                        <p:cond delay="indefinite"/>
                      </p:stCondLst>
                      <p:childTnLst>
                        <p:par>
                          <p:cTn id="9" fill="hold">
                            <p:stCondLst>
                              <p:cond delay="0"/>
                            </p:stCondLst>
                            <p:childTnLst>
                              <p:par>
                                <p:cTn id="10" presetID="16" presetClass="entr" presetSubtype="21" fill="hold" grpId="0" nodeType="clickEffect">
                                  <p:stCondLst>
                                    <p:cond delay="0"/>
                                  </p:stCondLst>
                                  <p:childTnLst>
                                    <p:set>
                                      <p:cBhvr>
                                        <p:cTn id="11" dur="1" fill="hold">
                                          <p:stCondLst>
                                            <p:cond delay="0"/>
                                          </p:stCondLst>
                                        </p:cTn>
                                        <p:tgtEl>
                                          <p:spTgt spid="4"/>
                                        </p:tgtEl>
                                        <p:attrNameLst>
                                          <p:attrName>style.visibility</p:attrName>
                                        </p:attrNameLst>
                                      </p:cBhvr>
                                      <p:to>
                                        <p:strVal val="visible"/>
                                      </p:to>
                                    </p:set>
                                    <p:animEffect transition="in" filter="barn(inVertical)">
                                      <p:cBhvr>
                                        <p:cTn id="12" dur="500"/>
                                        <p:tgtEl>
                                          <p:spTgt spid="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p:bldP spid="4" grpId="0"/>
    </p:bldLst>
  </p:timing>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Box 2">
            <a:extLst>
              <a:ext uri="{FF2B5EF4-FFF2-40B4-BE49-F238E27FC236}">
                <a16:creationId xmlns:a16="http://schemas.microsoft.com/office/drawing/2014/main" id="{A2390C0C-944E-139C-0EF0-6E7A7C908CC7}"/>
              </a:ext>
            </a:extLst>
          </p:cNvPr>
          <p:cNvSpPr txBox="1"/>
          <p:nvPr/>
        </p:nvSpPr>
        <p:spPr>
          <a:xfrm>
            <a:off x="4979215" y="229615"/>
            <a:ext cx="1914787" cy="646331"/>
          </a:xfrm>
          <a:prstGeom prst="rect">
            <a:avLst/>
          </a:prstGeom>
          <a:noFill/>
        </p:spPr>
        <p:txBody>
          <a:bodyPr wrap="square">
            <a:spAutoFit/>
          </a:bodyPr>
          <a:lstStyle/>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n-US" sz="3600" b="1" i="0" u="none" strike="noStrike" kern="1200" cap="none" spc="0" normalizeH="0" baseline="0" noProof="0" dirty="0" err="1">
                <a:ln>
                  <a:noFill/>
                </a:ln>
                <a:solidFill>
                  <a:srgbClr val="333333"/>
                </a:solidFill>
                <a:effectLst/>
                <a:uLnTx/>
                <a:uFillTx/>
                <a:latin typeface="Times New Roman" panose="02020603050405020304" pitchFamily="18" charset="0"/>
                <a:ea typeface="+mn-ea"/>
                <a:cs typeface="Times New Roman" panose="02020603050405020304" pitchFamily="18" charset="0"/>
              </a:rPr>
              <a:t>Bài</a:t>
            </a:r>
            <a:r>
              <a:rPr kumimoji="0" lang="en-US" sz="3600" b="1" i="0" u="none" strike="noStrike" kern="1200" cap="none" spc="0" normalizeH="0" baseline="0" noProof="0" dirty="0">
                <a:ln>
                  <a:noFill/>
                </a:ln>
                <a:solidFill>
                  <a:srgbClr val="333333"/>
                </a:solidFill>
                <a:effectLst/>
                <a:uLnTx/>
                <a:uFillTx/>
                <a:latin typeface="Times New Roman" panose="02020603050405020304" pitchFamily="18" charset="0"/>
                <a:ea typeface="+mn-ea"/>
                <a:cs typeface="Times New Roman" panose="02020603050405020304" pitchFamily="18" charset="0"/>
              </a:rPr>
              <a:t> 6</a:t>
            </a:r>
            <a:endParaRPr kumimoji="0" lang="vi-VN" sz="3600" b="1" i="0" u="none" strike="noStrike" kern="1200" cap="none" spc="0" normalizeH="0" baseline="0" noProof="0" dirty="0">
              <a:ln>
                <a:noFill/>
              </a:ln>
              <a:solidFill>
                <a:srgbClr val="333333"/>
              </a:solidFill>
              <a:effectLst/>
              <a:uLnTx/>
              <a:uFillTx/>
              <a:latin typeface="Times New Roman" panose="02020603050405020304" pitchFamily="18" charset="0"/>
              <a:ea typeface="+mn-ea"/>
              <a:cs typeface="Times New Roman" panose="02020603050405020304" pitchFamily="18" charset="0"/>
            </a:endParaRPr>
          </a:p>
        </p:txBody>
      </p:sp>
      <p:sp>
        <p:nvSpPr>
          <p:cNvPr id="4" name="TextBox 3">
            <a:extLst>
              <a:ext uri="{FF2B5EF4-FFF2-40B4-BE49-F238E27FC236}">
                <a16:creationId xmlns:a16="http://schemas.microsoft.com/office/drawing/2014/main" id="{95671EA8-B080-C472-53BE-E64D7DFCB8AA}"/>
              </a:ext>
            </a:extLst>
          </p:cNvPr>
          <p:cNvSpPr txBox="1"/>
          <p:nvPr/>
        </p:nvSpPr>
        <p:spPr>
          <a:xfrm>
            <a:off x="1045827" y="1256942"/>
            <a:ext cx="5673755" cy="3970318"/>
          </a:xfrm>
          <a:prstGeom prst="rect">
            <a:avLst/>
          </a:prstGeom>
          <a:noFill/>
        </p:spPr>
        <p:txBody>
          <a:bodyPr wrap="square">
            <a:spAutoFit/>
          </a:bodyPr>
          <a:lstStyle/>
          <a:p>
            <a:pPr lvl="0" algn="just"/>
            <a:r>
              <a:rPr lang="vi-VN" sz="3600" b="1" dirty="0">
                <a:solidFill>
                  <a:srgbClr val="333333"/>
                </a:solidFill>
                <a:latin typeface="Times New Roman" panose="02020603050405020304" pitchFamily="18" charset="0"/>
                <a:cs typeface="Times New Roman" panose="02020603050405020304" pitchFamily="18" charset="0"/>
              </a:rPr>
              <a:t>Theo em, từ dềnh dàng trong đoạn thơ sau nên được hiểu theo nghĩa thứ nhất: chậm chạp, không khẩn trương, để mất nhiều thì giờ vào những việc phụ hoặc không cần thiết</a:t>
            </a:r>
            <a:endParaRPr kumimoji="0" lang="vi-VN" sz="3600" b="1" i="0" u="none" strike="noStrike" kern="1200" cap="none" spc="0" normalizeH="0" baseline="0" noProof="0" dirty="0">
              <a:ln>
                <a:noFill/>
              </a:ln>
              <a:solidFill>
                <a:srgbClr val="333333"/>
              </a:solidFill>
              <a:effectLst/>
              <a:uLnTx/>
              <a:uFillTx/>
              <a:latin typeface="Times New Roman" panose="02020603050405020304" pitchFamily="18" charset="0"/>
              <a:ea typeface="+mn-ea"/>
              <a:cs typeface="Times New Roman" panose="02020603050405020304" pitchFamily="18" charset="0"/>
            </a:endParaRPr>
          </a:p>
        </p:txBody>
      </p:sp>
      <p:pic>
        <p:nvPicPr>
          <p:cNvPr id="7" name="Picture 6">
            <a:extLst>
              <a:ext uri="{FF2B5EF4-FFF2-40B4-BE49-F238E27FC236}">
                <a16:creationId xmlns:a16="http://schemas.microsoft.com/office/drawing/2014/main" id="{9C95ED32-4F24-49C2-32C1-4F0D10179F26}"/>
              </a:ext>
            </a:extLst>
          </p:cNvPr>
          <p:cNvPicPr>
            <a:picLocks noChangeAspect="1"/>
          </p:cNvPicPr>
          <p:nvPr/>
        </p:nvPicPr>
        <p:blipFill>
          <a:blip r:embed="rId2"/>
          <a:stretch>
            <a:fillRect/>
          </a:stretch>
        </p:blipFill>
        <p:spPr>
          <a:xfrm>
            <a:off x="7295975" y="1541408"/>
            <a:ext cx="4319631" cy="3080926"/>
          </a:xfrm>
          <a:prstGeom prst="rect">
            <a:avLst/>
          </a:prstGeom>
        </p:spPr>
      </p:pic>
    </p:spTree>
    <p:extLst>
      <p:ext uri="{BB962C8B-B14F-4D97-AF65-F5344CB8AC3E}">
        <p14:creationId xmlns:p14="http://schemas.microsoft.com/office/powerpoint/2010/main" val="2785278959"/>
      </p:ext>
    </p:extLst>
  </p:cSld>
  <p:clrMapOvr>
    <a:masterClrMapping/>
  </p:clrMapOvr>
  <p:transition spd="slow">
    <p:comb/>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3"/>
                                        </p:tgtEl>
                                        <p:attrNameLst>
                                          <p:attrName>style.visibility</p:attrName>
                                        </p:attrNameLst>
                                      </p:cBhvr>
                                      <p:to>
                                        <p:strVal val="visible"/>
                                      </p:to>
                                    </p:set>
                                    <p:animEffect transition="in" filter="barn(inVertical)">
                                      <p:cBhvr>
                                        <p:cTn id="7" dur="500"/>
                                        <p:tgtEl>
                                          <p:spTgt spid="3"/>
                                        </p:tgtEl>
                                      </p:cBhvr>
                                    </p:animEffect>
                                  </p:childTnLst>
                                </p:cTn>
                              </p:par>
                            </p:childTnLst>
                          </p:cTn>
                        </p:par>
                      </p:childTnLst>
                    </p:cTn>
                  </p:par>
                  <p:par>
                    <p:cTn id="8" fill="hold">
                      <p:stCondLst>
                        <p:cond delay="indefinite"/>
                      </p:stCondLst>
                      <p:childTnLst>
                        <p:par>
                          <p:cTn id="9" fill="hold">
                            <p:stCondLst>
                              <p:cond delay="0"/>
                            </p:stCondLst>
                            <p:childTnLst>
                              <p:par>
                                <p:cTn id="10" presetID="53" presetClass="entr" presetSubtype="16" fill="hold" grpId="0" nodeType="clickEffect">
                                  <p:stCondLst>
                                    <p:cond delay="0"/>
                                  </p:stCondLst>
                                  <p:childTnLst>
                                    <p:set>
                                      <p:cBhvr>
                                        <p:cTn id="11" dur="1" fill="hold">
                                          <p:stCondLst>
                                            <p:cond delay="0"/>
                                          </p:stCondLst>
                                        </p:cTn>
                                        <p:tgtEl>
                                          <p:spTgt spid="4"/>
                                        </p:tgtEl>
                                        <p:attrNameLst>
                                          <p:attrName>style.visibility</p:attrName>
                                        </p:attrNameLst>
                                      </p:cBhvr>
                                      <p:to>
                                        <p:strVal val="visible"/>
                                      </p:to>
                                    </p:set>
                                    <p:anim calcmode="lin" valueType="num">
                                      <p:cBhvr>
                                        <p:cTn id="12" dur="500" fill="hold"/>
                                        <p:tgtEl>
                                          <p:spTgt spid="4"/>
                                        </p:tgtEl>
                                        <p:attrNameLst>
                                          <p:attrName>ppt_w</p:attrName>
                                        </p:attrNameLst>
                                      </p:cBhvr>
                                      <p:tavLst>
                                        <p:tav tm="0">
                                          <p:val>
                                            <p:fltVal val="0"/>
                                          </p:val>
                                        </p:tav>
                                        <p:tav tm="100000">
                                          <p:val>
                                            <p:strVal val="#ppt_w"/>
                                          </p:val>
                                        </p:tav>
                                      </p:tavLst>
                                    </p:anim>
                                    <p:anim calcmode="lin" valueType="num">
                                      <p:cBhvr>
                                        <p:cTn id="13" dur="500" fill="hold"/>
                                        <p:tgtEl>
                                          <p:spTgt spid="4"/>
                                        </p:tgtEl>
                                        <p:attrNameLst>
                                          <p:attrName>ppt_h</p:attrName>
                                        </p:attrNameLst>
                                      </p:cBhvr>
                                      <p:tavLst>
                                        <p:tav tm="0">
                                          <p:val>
                                            <p:fltVal val="0"/>
                                          </p:val>
                                        </p:tav>
                                        <p:tav tm="100000">
                                          <p:val>
                                            <p:strVal val="#ppt_h"/>
                                          </p:val>
                                        </p:tav>
                                      </p:tavLst>
                                    </p:anim>
                                    <p:animEffect transition="in" filter="fade">
                                      <p:cBhvr>
                                        <p:cTn id="14" dur="500"/>
                                        <p:tgtEl>
                                          <p:spTgt spid="4"/>
                                        </p:tgtEl>
                                      </p:cBhvr>
                                    </p:animEffect>
                                  </p:childTnLst>
                                </p:cTn>
                              </p:par>
                            </p:childTnLst>
                          </p:cTn>
                        </p:par>
                      </p:childTnLst>
                    </p:cTn>
                  </p:par>
                  <p:par>
                    <p:cTn id="15" fill="hold">
                      <p:stCondLst>
                        <p:cond delay="indefinite"/>
                      </p:stCondLst>
                      <p:childTnLst>
                        <p:par>
                          <p:cTn id="16" fill="hold">
                            <p:stCondLst>
                              <p:cond delay="0"/>
                            </p:stCondLst>
                            <p:childTnLst>
                              <p:par>
                                <p:cTn id="17" presetID="53" presetClass="entr" presetSubtype="16" fill="hold" nodeType="clickEffect">
                                  <p:stCondLst>
                                    <p:cond delay="0"/>
                                  </p:stCondLst>
                                  <p:childTnLst>
                                    <p:set>
                                      <p:cBhvr>
                                        <p:cTn id="18" dur="1" fill="hold">
                                          <p:stCondLst>
                                            <p:cond delay="0"/>
                                          </p:stCondLst>
                                        </p:cTn>
                                        <p:tgtEl>
                                          <p:spTgt spid="7"/>
                                        </p:tgtEl>
                                        <p:attrNameLst>
                                          <p:attrName>style.visibility</p:attrName>
                                        </p:attrNameLst>
                                      </p:cBhvr>
                                      <p:to>
                                        <p:strVal val="visible"/>
                                      </p:to>
                                    </p:set>
                                    <p:anim calcmode="lin" valueType="num">
                                      <p:cBhvr>
                                        <p:cTn id="19" dur="500" fill="hold"/>
                                        <p:tgtEl>
                                          <p:spTgt spid="7"/>
                                        </p:tgtEl>
                                        <p:attrNameLst>
                                          <p:attrName>ppt_w</p:attrName>
                                        </p:attrNameLst>
                                      </p:cBhvr>
                                      <p:tavLst>
                                        <p:tav tm="0">
                                          <p:val>
                                            <p:fltVal val="0"/>
                                          </p:val>
                                        </p:tav>
                                        <p:tav tm="100000">
                                          <p:val>
                                            <p:strVal val="#ppt_w"/>
                                          </p:val>
                                        </p:tav>
                                      </p:tavLst>
                                    </p:anim>
                                    <p:anim calcmode="lin" valueType="num">
                                      <p:cBhvr>
                                        <p:cTn id="20" dur="500" fill="hold"/>
                                        <p:tgtEl>
                                          <p:spTgt spid="7"/>
                                        </p:tgtEl>
                                        <p:attrNameLst>
                                          <p:attrName>ppt_h</p:attrName>
                                        </p:attrNameLst>
                                      </p:cBhvr>
                                      <p:tavLst>
                                        <p:tav tm="0">
                                          <p:val>
                                            <p:fltVal val="0"/>
                                          </p:val>
                                        </p:tav>
                                        <p:tav tm="100000">
                                          <p:val>
                                            <p:strVal val="#ppt_h"/>
                                          </p:val>
                                        </p:tav>
                                      </p:tavLst>
                                    </p:anim>
                                    <p:animEffect transition="in" filter="fade">
                                      <p:cBhvr>
                                        <p:cTn id="21" dur="500"/>
                                        <p:tgtEl>
                                          <p:spTgt spid="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p:bldP spid="4" grpId="0"/>
    </p:bldLst>
  </p:timing>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 name="Picture 7">
            <a:extLst>
              <a:ext uri="{FF2B5EF4-FFF2-40B4-BE49-F238E27FC236}">
                <a16:creationId xmlns:a16="http://schemas.microsoft.com/office/drawing/2014/main" id="{979056C6-1D62-756F-D1E2-61802254AFC9}"/>
              </a:ext>
            </a:extLst>
          </p:cNvPr>
          <p:cNvPicPr>
            <a:picLocks noChangeAspect="1"/>
          </p:cNvPicPr>
          <p:nvPr/>
        </p:nvPicPr>
        <p:blipFill>
          <a:blip r:embed="rId2"/>
          <a:stretch>
            <a:fillRect/>
          </a:stretch>
        </p:blipFill>
        <p:spPr>
          <a:xfrm>
            <a:off x="1258243" y="574198"/>
            <a:ext cx="9446003" cy="4824539"/>
          </a:xfrm>
          <a:prstGeom prst="rect">
            <a:avLst/>
          </a:prstGeom>
        </p:spPr>
      </p:pic>
      <p:sp>
        <p:nvSpPr>
          <p:cNvPr id="9" name="TextBox 8">
            <a:extLst>
              <a:ext uri="{FF2B5EF4-FFF2-40B4-BE49-F238E27FC236}">
                <a16:creationId xmlns:a16="http://schemas.microsoft.com/office/drawing/2014/main" id="{E97DB426-1EFF-F446-B859-E18E2A8B58D5}"/>
              </a:ext>
            </a:extLst>
          </p:cNvPr>
          <p:cNvSpPr txBox="1"/>
          <p:nvPr/>
        </p:nvSpPr>
        <p:spPr>
          <a:xfrm>
            <a:off x="1487754" y="2197840"/>
            <a:ext cx="8627157" cy="1323439"/>
          </a:xfrm>
          <a:prstGeom prst="rect">
            <a:avLst/>
          </a:prstGeom>
          <a:noFill/>
        </p:spPr>
        <p:txBody>
          <a:bodyPr wrap="square" rtlCol="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8000" b="0"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t>VẬN DỤNG</a:t>
            </a:r>
          </a:p>
        </p:txBody>
      </p:sp>
    </p:spTree>
    <p:extLst>
      <p:ext uri="{BB962C8B-B14F-4D97-AF65-F5344CB8AC3E}">
        <p14:creationId xmlns:p14="http://schemas.microsoft.com/office/powerpoint/2010/main" val="1170799960"/>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000">
        <p15:prstTrans prst="drape"/>
      </p:transition>
    </mc:Choice>
    <mc:Fallback xmlns="">
      <p:transition spd="slow">
        <p:fade/>
      </p:transition>
    </mc:Fallback>
  </mc:AlternateContent>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Box 3">
            <a:extLst>
              <a:ext uri="{FF2B5EF4-FFF2-40B4-BE49-F238E27FC236}">
                <a16:creationId xmlns:a16="http://schemas.microsoft.com/office/drawing/2014/main" id="{B976A98E-46F4-029A-8DE7-63E7A97BE432}"/>
              </a:ext>
            </a:extLst>
          </p:cNvPr>
          <p:cNvSpPr txBox="1"/>
          <p:nvPr/>
        </p:nvSpPr>
        <p:spPr>
          <a:xfrm>
            <a:off x="1984346" y="1130468"/>
            <a:ext cx="8223308" cy="3675045"/>
          </a:xfrm>
          <a:prstGeom prst="rect">
            <a:avLst/>
          </a:prstGeom>
          <a:noFill/>
        </p:spPr>
        <p:txBody>
          <a:bodyPr wrap="square">
            <a:spAutoFit/>
          </a:bodyPr>
          <a:lstStyle/>
          <a:p>
            <a:pPr algn="just">
              <a:lnSpc>
                <a:spcPct val="150000"/>
              </a:lnSpc>
            </a:pPr>
            <a:r>
              <a:rPr lang="en-US" sz="4000" b="1">
                <a:solidFill>
                  <a:srgbClr val="000000"/>
                </a:solidFill>
                <a:latin typeface="Times New Roman" panose="02020603050405020304" pitchFamily="18" charset="0"/>
                <a:ea typeface="Times New Roman" panose="02020603050405020304" pitchFamily="18" charset="0"/>
              </a:rPr>
              <a:t>Viết một đoạn văn (khoảng 7-10 câu) kể lại một kỉ niệm của em với một vật nuôi, trong đó có sử dụng ít nhất 3 phó từ</a:t>
            </a:r>
            <a:endParaRPr lang="en-US" sz="4000" b="1" dirty="0">
              <a:effectLst/>
              <a:latin typeface="Times New Roman" panose="02020603050405020304" pitchFamily="18" charset="0"/>
              <a:ea typeface="Times New Roman" panose="02020603050405020304" pitchFamily="18" charset="0"/>
            </a:endParaRPr>
          </a:p>
        </p:txBody>
      </p:sp>
    </p:spTree>
    <p:extLst>
      <p:ext uri="{BB962C8B-B14F-4D97-AF65-F5344CB8AC3E}">
        <p14:creationId xmlns:p14="http://schemas.microsoft.com/office/powerpoint/2010/main" val="3509659413"/>
      </p:ext>
    </p:extLst>
  </p:cSld>
  <p:clrMapOvr>
    <a:masterClrMapping/>
  </p:clrMapOvr>
  <p:transition spd="slow">
    <p:comb/>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4"/>
                                        </p:tgtEl>
                                        <p:attrNameLst>
                                          <p:attrName>style.visibility</p:attrName>
                                        </p:attrNameLst>
                                      </p:cBhvr>
                                      <p:to>
                                        <p:strVal val="visible"/>
                                      </p:to>
                                    </p:set>
                                    <p:animEffect transition="in" filter="barn(inVertical)">
                                      <p:cBhvr>
                                        <p:cTn id="7" dur="500"/>
                                        <p:tgtEl>
                                          <p:spTgt spid="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p:bldLst>
  </p:timing>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Box 3">
            <a:extLst>
              <a:ext uri="{FF2B5EF4-FFF2-40B4-BE49-F238E27FC236}">
                <a16:creationId xmlns:a16="http://schemas.microsoft.com/office/drawing/2014/main" id="{B976A98E-46F4-029A-8DE7-63E7A97BE432}"/>
              </a:ext>
            </a:extLst>
          </p:cNvPr>
          <p:cNvSpPr txBox="1"/>
          <p:nvPr/>
        </p:nvSpPr>
        <p:spPr>
          <a:xfrm>
            <a:off x="1245241" y="459348"/>
            <a:ext cx="9701518" cy="5016758"/>
          </a:xfrm>
          <a:prstGeom prst="rect">
            <a:avLst/>
          </a:prstGeom>
          <a:noFill/>
        </p:spPr>
        <p:txBody>
          <a:bodyPr wrap="square">
            <a:spAutoFit/>
          </a:bodyPr>
          <a:lstStyle/>
          <a:p>
            <a:pPr algn="just"/>
            <a:r>
              <a:rPr lang="en-US" sz="3200" i="1" dirty="0" err="1">
                <a:latin typeface="Times New Roman" panose="02020603050405020304" pitchFamily="18" charset="0"/>
                <a:cs typeface="Times New Roman" panose="02020603050405020304" pitchFamily="18" charset="0"/>
              </a:rPr>
              <a:t>Gợi</a:t>
            </a:r>
            <a:r>
              <a:rPr lang="en-US" sz="3200" i="1" dirty="0">
                <a:latin typeface="Times New Roman" panose="02020603050405020304" pitchFamily="18" charset="0"/>
                <a:cs typeface="Times New Roman" panose="02020603050405020304" pitchFamily="18" charset="0"/>
              </a:rPr>
              <a:t> ý 1:</a:t>
            </a:r>
            <a:endParaRPr lang="en-US" sz="3200" dirty="0">
              <a:latin typeface="Times New Roman" panose="02020603050405020304" pitchFamily="18" charset="0"/>
              <a:cs typeface="Times New Roman" panose="02020603050405020304" pitchFamily="18" charset="0"/>
            </a:endParaRPr>
          </a:p>
          <a:p>
            <a:pPr algn="just"/>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Chú</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chó</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Rếch</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là</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người</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bạn</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đặc</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biệt</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nhất</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của</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tôi</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Rếch</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có</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vóc</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dáng</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nhỏ</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nhắn</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khoác</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trên</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mình</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bộ</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lông</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màu</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vàng</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đồng</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Nhà</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tôi</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nằm</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ngay</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dưới</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chân</a:t>
            </a:r>
            <a:r>
              <a:rPr lang="en-US" sz="3200" i="1" dirty="0">
                <a:latin typeface="Times New Roman" panose="02020603050405020304" pitchFamily="18" charset="0"/>
                <a:cs typeface="Times New Roman" panose="02020603050405020304" pitchFamily="18" charset="0"/>
              </a:rPr>
              <a:t> con </a:t>
            </a:r>
            <a:r>
              <a:rPr lang="en-US" sz="3200" i="1" dirty="0" err="1">
                <a:latin typeface="Times New Roman" panose="02020603050405020304" pitchFamily="18" charset="0"/>
                <a:cs typeface="Times New Roman" panose="02020603050405020304" pitchFamily="18" charset="0"/>
              </a:rPr>
              <a:t>dốc</a:t>
            </a:r>
            <a:r>
              <a:rPr lang="en-US" sz="3200" i="1" dirty="0">
                <a:latin typeface="Times New Roman" panose="02020603050405020304" pitchFamily="18" charset="0"/>
                <a:cs typeface="Times New Roman" panose="02020603050405020304" pitchFamily="18" charset="0"/>
              </a:rPr>
              <a:t>, </a:t>
            </a:r>
            <a:r>
              <a:rPr lang="en-US" sz="3200" b="1" i="1" dirty="0" err="1">
                <a:latin typeface="Times New Roman" panose="02020603050405020304" pitchFamily="18" charset="0"/>
                <a:cs typeface="Times New Roman" panose="02020603050405020304" pitchFamily="18" charset="0"/>
              </a:rPr>
              <a:t>mỗi</a:t>
            </a:r>
            <a:r>
              <a:rPr lang="en-US" sz="3200" b="1"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lần</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đi</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học</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về</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tôi</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bóp</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phanh</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kêu</a:t>
            </a:r>
            <a:r>
              <a:rPr lang="en-US" sz="3200" i="1" dirty="0">
                <a:latin typeface="Times New Roman" panose="02020603050405020304" pitchFamily="18" charset="0"/>
                <a:cs typeface="Times New Roman" panose="02020603050405020304" pitchFamily="18" charset="0"/>
              </a:rPr>
              <a:t> kin </a:t>
            </a:r>
            <a:r>
              <a:rPr lang="en-US" sz="3200" i="1" dirty="0" err="1">
                <a:latin typeface="Times New Roman" panose="02020603050405020304" pitchFamily="18" charset="0"/>
                <a:cs typeface="Times New Roman" panose="02020603050405020304" pitchFamily="18" charset="0"/>
              </a:rPr>
              <a:t>kít</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Dường</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như</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Rếch</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đã</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quá</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quen</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thuộc</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với</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âm</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thanh</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ấy</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chỉ</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cần</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nghe</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tiếng</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là</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chạy</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ra</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cổng</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đón</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tôi</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cái</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mặt</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nó</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mừng</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quýnh</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cái</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đuôi</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quẫy</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rối</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rít</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Được</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Rếch</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chào</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đón</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mọi</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mệt</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nhọc</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trong</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tôi</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đều</a:t>
            </a:r>
            <a:r>
              <a:rPr lang="en-US" sz="3200" i="1" dirty="0">
                <a:latin typeface="Times New Roman" panose="02020603050405020304" pitchFamily="18" charset="0"/>
                <a:cs typeface="Times New Roman" panose="02020603050405020304" pitchFamily="18" charset="0"/>
              </a:rPr>
              <a:t> tan </a:t>
            </a:r>
            <a:r>
              <a:rPr lang="en-US" sz="3200" i="1" dirty="0" err="1">
                <a:latin typeface="Times New Roman" panose="02020603050405020304" pitchFamily="18" charset="0"/>
                <a:cs typeface="Times New Roman" panose="02020603050405020304" pitchFamily="18" charset="0"/>
              </a:rPr>
              <a:t>biến</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Mùa</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hè</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năm</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sau</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tôi</a:t>
            </a:r>
            <a:r>
              <a:rPr lang="en-US" sz="3200" i="1" dirty="0">
                <a:latin typeface="Times New Roman" panose="02020603050405020304" pitchFamily="18" charset="0"/>
                <a:cs typeface="Times New Roman" panose="02020603050405020304" pitchFamily="18" charset="0"/>
              </a:rPr>
              <a:t> </a:t>
            </a:r>
            <a:r>
              <a:rPr lang="en-US" sz="3200" b="1" i="1" dirty="0" err="1">
                <a:latin typeface="Times New Roman" panose="02020603050405020304" pitchFamily="18" charset="0"/>
                <a:cs typeface="Times New Roman" panose="02020603050405020304" pitchFamily="18" charset="0"/>
              </a:rPr>
              <a:t>sẽ</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đưa</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Rếch</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cùng</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về</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thăm</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quê</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ngoại</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với</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tư</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cách</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là</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một</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thành</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viên</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nhí</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của</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gia</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đình</a:t>
            </a:r>
            <a:r>
              <a:rPr lang="en-US" sz="3200" i="1" dirty="0">
                <a:latin typeface="Times New Roman" panose="02020603050405020304" pitchFamily="18" charset="0"/>
                <a:cs typeface="Times New Roman" panose="02020603050405020304" pitchFamily="18" charset="0"/>
              </a:rPr>
              <a:t>. </a:t>
            </a:r>
            <a:endParaRPr lang="en-US" sz="3200"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3782090293"/>
      </p:ext>
    </p:extLst>
  </p:cSld>
  <p:clrMapOvr>
    <a:masterClrMapping/>
  </p:clrMapOvr>
  <p:transition spd="slow">
    <p:comb/>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4"/>
                                        </p:tgtEl>
                                        <p:attrNameLst>
                                          <p:attrName>style.visibility</p:attrName>
                                        </p:attrNameLst>
                                      </p:cBhvr>
                                      <p:to>
                                        <p:strVal val="visible"/>
                                      </p:to>
                                    </p:set>
                                    <p:animEffect transition="in" filter="barn(inVertical)">
                                      <p:cBhvr>
                                        <p:cTn id="7" dur="500"/>
                                        <p:tgtEl>
                                          <p:spTgt spid="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p:bldLst>
  </p:timing>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a:extLst>
              <a:ext uri="{FF2B5EF4-FFF2-40B4-BE49-F238E27FC236}">
                <a16:creationId xmlns:a16="http://schemas.microsoft.com/office/drawing/2014/main" id="{25ED9F69-19CF-F9DD-C4A3-DE77029B74C3}"/>
              </a:ext>
            </a:extLst>
          </p:cNvPr>
          <p:cNvPicPr>
            <a:picLocks noChangeAspect="1"/>
          </p:cNvPicPr>
          <p:nvPr/>
        </p:nvPicPr>
        <p:blipFill>
          <a:blip r:embed="rId2"/>
          <a:stretch>
            <a:fillRect/>
          </a:stretch>
        </p:blipFill>
        <p:spPr>
          <a:xfrm>
            <a:off x="0" y="0"/>
            <a:ext cx="12192000" cy="6776815"/>
          </a:xfrm>
          <a:prstGeom prst="rect">
            <a:avLst/>
          </a:prstGeom>
        </p:spPr>
      </p:pic>
      <p:sp>
        <p:nvSpPr>
          <p:cNvPr id="4" name="TextBox 3">
            <a:extLst>
              <a:ext uri="{FF2B5EF4-FFF2-40B4-BE49-F238E27FC236}">
                <a16:creationId xmlns:a16="http://schemas.microsoft.com/office/drawing/2014/main" id="{B976A98E-46F4-029A-8DE7-63E7A97BE432}"/>
              </a:ext>
            </a:extLst>
          </p:cNvPr>
          <p:cNvSpPr txBox="1"/>
          <p:nvPr/>
        </p:nvSpPr>
        <p:spPr>
          <a:xfrm>
            <a:off x="1245241" y="459348"/>
            <a:ext cx="9701518" cy="5016758"/>
          </a:xfrm>
          <a:prstGeom prst="rect">
            <a:avLst/>
          </a:prstGeom>
          <a:noFill/>
        </p:spPr>
        <p:txBody>
          <a:bodyPr wrap="square">
            <a:spAutoFit/>
          </a:bodyPr>
          <a:lstStyle/>
          <a:p>
            <a:pPr algn="just"/>
            <a:r>
              <a:rPr lang="en-US" sz="3200" i="1" dirty="0" err="1">
                <a:latin typeface="Times New Roman" panose="02020603050405020304" pitchFamily="18" charset="0"/>
                <a:cs typeface="Times New Roman" panose="02020603050405020304" pitchFamily="18" charset="0"/>
              </a:rPr>
              <a:t>Gợi</a:t>
            </a:r>
            <a:r>
              <a:rPr lang="en-US" sz="3200" i="1" dirty="0">
                <a:latin typeface="Times New Roman" panose="02020603050405020304" pitchFamily="18" charset="0"/>
                <a:cs typeface="Times New Roman" panose="02020603050405020304" pitchFamily="18" charset="0"/>
              </a:rPr>
              <a:t> ý 2: </a:t>
            </a:r>
            <a:endParaRPr lang="en-US" sz="3200" dirty="0">
              <a:latin typeface="Times New Roman" panose="02020603050405020304" pitchFamily="18" charset="0"/>
              <a:cs typeface="Times New Roman" panose="02020603050405020304" pitchFamily="18" charset="0"/>
            </a:endParaRPr>
          </a:p>
          <a:p>
            <a:pPr algn="just"/>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Míc</a:t>
            </a:r>
            <a:r>
              <a:rPr lang="en-US" sz="3200" i="1" dirty="0">
                <a:latin typeface="Times New Roman" panose="02020603050405020304" pitchFamily="18" charset="0"/>
                <a:cs typeface="Times New Roman" panose="02020603050405020304" pitchFamily="18" charset="0"/>
              </a:rPr>
              <a:t> - </a:t>
            </a:r>
            <a:r>
              <a:rPr lang="en-US" sz="3200" i="1" dirty="0" err="1">
                <a:latin typeface="Times New Roman" panose="02020603050405020304" pitchFamily="18" charset="0"/>
                <a:cs typeface="Times New Roman" panose="02020603050405020304" pitchFamily="18" charset="0"/>
              </a:rPr>
              <a:t>tên</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gọi</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thân</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thương</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mà</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tôi</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dành</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cho</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chú</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chó</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béc</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giê</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của</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gia</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đình</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Míc</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vừa</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là</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người</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bạn</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vừa</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là</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ân</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nhân</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của</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tôi</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Vào</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một</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ngày</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hè</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cách</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đây</a:t>
            </a:r>
            <a:r>
              <a:rPr lang="en-US" sz="3200" i="1" dirty="0">
                <a:latin typeface="Times New Roman" panose="02020603050405020304" pitchFamily="18" charset="0"/>
                <a:cs typeface="Times New Roman" panose="02020603050405020304" pitchFamily="18" charset="0"/>
              </a:rPr>
              <a:t> 3 </a:t>
            </a:r>
            <a:r>
              <a:rPr lang="en-US" sz="3200" i="1" dirty="0" err="1">
                <a:latin typeface="Times New Roman" panose="02020603050405020304" pitchFamily="18" charset="0"/>
                <a:cs typeface="Times New Roman" panose="02020603050405020304" pitchFamily="18" charset="0"/>
              </a:rPr>
              <a:t>năm</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tôi</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cùng</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Míc</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ra</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vườn</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trái</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cây</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sau</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nhà</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chơi</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Bất</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chợt</a:t>
            </a:r>
            <a:r>
              <a:rPr lang="en-US" sz="3200" i="1" dirty="0">
                <a:latin typeface="Times New Roman" panose="02020603050405020304" pitchFamily="18" charset="0"/>
                <a:cs typeface="Times New Roman" panose="02020603050405020304" pitchFamily="18" charset="0"/>
              </a:rPr>
              <a:t> con </a:t>
            </a:r>
            <a:r>
              <a:rPr lang="en-US" sz="3200" i="1" dirty="0" err="1">
                <a:latin typeface="Times New Roman" panose="02020603050405020304" pitchFamily="18" charset="0"/>
                <a:cs typeface="Times New Roman" panose="02020603050405020304" pitchFamily="18" charset="0"/>
              </a:rPr>
              <a:t>rắn</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cặp</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nia</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bò</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ra</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trước</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mặt</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Tôi</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sợ</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quá</a:t>
            </a:r>
            <a:r>
              <a:rPr lang="en-US" sz="3200" i="1" dirty="0">
                <a:latin typeface="Times New Roman" panose="02020603050405020304" pitchFamily="18" charset="0"/>
                <a:cs typeface="Times New Roman" panose="02020603050405020304" pitchFamily="18" charset="0"/>
              </a:rPr>
              <a:t> la </a:t>
            </a:r>
            <a:r>
              <a:rPr lang="en-US" sz="3200" i="1" dirty="0" err="1">
                <a:latin typeface="Times New Roman" panose="02020603050405020304" pitchFamily="18" charset="0"/>
                <a:cs typeface="Times New Roman" panose="02020603050405020304" pitchFamily="18" charset="0"/>
              </a:rPr>
              <a:t>toáng</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lên</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Míc</a:t>
            </a:r>
            <a:r>
              <a:rPr lang="en-US" sz="3200" i="1" dirty="0">
                <a:latin typeface="Times New Roman" panose="02020603050405020304" pitchFamily="18" charset="0"/>
                <a:cs typeface="Times New Roman" panose="02020603050405020304" pitchFamily="18" charset="0"/>
              </a:rPr>
              <a:t> </a:t>
            </a:r>
            <a:r>
              <a:rPr lang="en-US" sz="3200" b="1" i="1" dirty="0" err="1">
                <a:latin typeface="Times New Roman" panose="02020603050405020304" pitchFamily="18" charset="0"/>
                <a:cs typeface="Times New Roman" panose="02020603050405020304" pitchFamily="18" charset="0"/>
              </a:rPr>
              <a:t>đang</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lùng</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sục</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gần</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đó</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thoăn</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thoắt</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lao</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lại</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Chỉ</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sau</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vài</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tiếng</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sủa</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gâu</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gâu</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nó</a:t>
            </a:r>
            <a:r>
              <a:rPr lang="en-US" sz="3200" i="1" dirty="0">
                <a:latin typeface="Times New Roman" panose="02020603050405020304" pitchFamily="18" charset="0"/>
                <a:cs typeface="Times New Roman" panose="02020603050405020304" pitchFamily="18" charset="0"/>
              </a:rPr>
              <a:t> </a:t>
            </a:r>
            <a:r>
              <a:rPr lang="en-US" sz="3200" b="1" i="1" dirty="0" err="1">
                <a:latin typeface="Times New Roman" panose="02020603050405020304" pitchFamily="18" charset="0"/>
                <a:cs typeface="Times New Roman" panose="02020603050405020304" pitchFamily="18" charset="0"/>
              </a:rPr>
              <a:t>đã</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mang</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chiến</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lệ</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phẩm</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lại</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khoe</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với</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tôi</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Dù</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còn</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hoảng</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sợ</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nhưng</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tôi</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cũng</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không</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khỏi</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cảm</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kích</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vì</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Míc</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đã</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kịp</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thời</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cứu</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chủ</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nhân</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của</a:t>
            </a:r>
            <a:r>
              <a:rPr lang="en-US" sz="3200" i="1" dirty="0">
                <a:latin typeface="Times New Roman" panose="02020603050405020304" pitchFamily="18" charset="0"/>
                <a:cs typeface="Times New Roman" panose="02020603050405020304" pitchFamily="18" charset="0"/>
              </a:rPr>
              <a:t> </a:t>
            </a:r>
            <a:r>
              <a:rPr lang="en-US" sz="3200" i="1" dirty="0" err="1">
                <a:latin typeface="Times New Roman" panose="02020603050405020304" pitchFamily="18" charset="0"/>
                <a:cs typeface="Times New Roman" panose="02020603050405020304" pitchFamily="18" charset="0"/>
              </a:rPr>
              <a:t>nó</a:t>
            </a:r>
            <a:r>
              <a:rPr lang="en-US" sz="3200" i="1" dirty="0">
                <a:latin typeface="Times New Roman" panose="02020603050405020304" pitchFamily="18" charset="0"/>
                <a:cs typeface="Times New Roman" panose="02020603050405020304" pitchFamily="18" charset="0"/>
              </a:rPr>
              <a:t>. </a:t>
            </a:r>
            <a:endParaRPr lang="en-US" sz="3200"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1549922053"/>
      </p:ext>
    </p:extLst>
  </p:cSld>
  <p:clrMapOvr>
    <a:masterClrMapping/>
  </p:clrMapOvr>
  <p:transition spd="slow">
    <p:comb/>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4"/>
                                        </p:tgtEl>
                                        <p:attrNameLst>
                                          <p:attrName>style.visibility</p:attrName>
                                        </p:attrNameLst>
                                      </p:cBhvr>
                                      <p:to>
                                        <p:strVal val="visible"/>
                                      </p:to>
                                    </p:set>
                                    <p:animEffect transition="in" filter="barn(inVertical)">
                                      <p:cBhvr>
                                        <p:cTn id="7" dur="500"/>
                                        <p:tgtEl>
                                          <p:spTgt spid="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p:bldLst>
  </p:timing>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extBox 5">
            <a:extLst>
              <a:ext uri="{FF2B5EF4-FFF2-40B4-BE49-F238E27FC236}">
                <a16:creationId xmlns:a16="http://schemas.microsoft.com/office/drawing/2014/main" id="{1D52B47F-1BE6-E146-B47B-BCF5353E9915}"/>
              </a:ext>
            </a:extLst>
          </p:cNvPr>
          <p:cNvSpPr txBox="1"/>
          <p:nvPr/>
        </p:nvSpPr>
        <p:spPr>
          <a:xfrm>
            <a:off x="3781338" y="107147"/>
            <a:ext cx="5538831" cy="905441"/>
          </a:xfrm>
          <a:prstGeom prst="rect">
            <a:avLst/>
          </a:prstGeom>
          <a:noFill/>
        </p:spPr>
        <p:txBody>
          <a:bodyPr wrap="square">
            <a:spAutoFit/>
          </a:bodyPr>
          <a:lstStyle/>
          <a:p>
            <a:pPr marL="0" marR="0" lvl="0" indent="0" algn="just" defTabSz="914400" rtl="0" eaLnBrk="1" fontAlgn="auto" latinLnBrk="0" hangingPunct="1">
              <a:lnSpc>
                <a:spcPct val="150000"/>
              </a:lnSpc>
              <a:spcBef>
                <a:spcPts val="0"/>
              </a:spcBef>
              <a:spcAft>
                <a:spcPts val="0"/>
              </a:spcAft>
              <a:buClrTx/>
              <a:buSzTx/>
              <a:buFontTx/>
              <a:buNone/>
              <a:tabLst/>
              <a:defRPr/>
            </a:pPr>
            <a:r>
              <a:rPr kumimoji="0" lang="en-US" sz="4000" b="1" i="0" u="none" strike="noStrike" kern="1200" cap="none" spc="0" normalizeH="0" baseline="0" noProof="0" dirty="0">
                <a:ln>
                  <a:noFill/>
                </a:ln>
                <a:solidFill>
                  <a:srgbClr val="000000"/>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HƯỚNG</a:t>
            </a:r>
            <a:r>
              <a:rPr kumimoji="0" lang="en-US" sz="4000" b="1" i="0" u="none" strike="noStrike" kern="1200" cap="none" spc="0" normalizeH="0" noProof="0" dirty="0">
                <a:ln>
                  <a:noFill/>
                </a:ln>
                <a:solidFill>
                  <a:srgbClr val="000000"/>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DẪN TỰ HỌC</a:t>
            </a:r>
            <a:endParaRPr kumimoji="0" lang="en-US" sz="4000" b="0" i="0" u="none" strike="noStrike" kern="1200" cap="none" spc="0" normalizeH="0" baseline="0" noProof="0" dirty="0">
              <a:ln>
                <a:noFill/>
              </a:ln>
              <a:solidFill>
                <a:prstClr val="black"/>
              </a:solidFill>
              <a:effectLst/>
              <a:uLnTx/>
              <a:uFillTx/>
              <a:latin typeface=".VnTime" panose="020B7200000000000000" pitchFamily="34" charset="0"/>
              <a:ea typeface="Times New Roman" panose="02020603050405020304" pitchFamily="18" charset="0"/>
              <a:cs typeface="Times New Roman" panose="02020603050405020304" pitchFamily="18" charset="0"/>
            </a:endParaRPr>
          </a:p>
        </p:txBody>
      </p:sp>
      <p:pic>
        <p:nvPicPr>
          <p:cNvPr id="7" name="Picture 6">
            <a:extLst>
              <a:ext uri="{FF2B5EF4-FFF2-40B4-BE49-F238E27FC236}">
                <a16:creationId xmlns:a16="http://schemas.microsoft.com/office/drawing/2014/main" id="{5E47D0A1-0C38-772A-236F-336CE1DAD0D6}"/>
              </a:ext>
            </a:extLst>
          </p:cNvPr>
          <p:cNvPicPr>
            <a:picLocks noChangeAspect="1"/>
          </p:cNvPicPr>
          <p:nvPr/>
        </p:nvPicPr>
        <p:blipFill>
          <a:blip r:embed="rId2">
            <a:extLst>
              <a:ext uri="{BEBA8EAE-BF5A-486C-A8C5-ECC9F3942E4B}">
                <a14:imgProps xmlns:a14="http://schemas.microsoft.com/office/drawing/2010/main">
                  <a14:imgLayer r:embed="rId3">
                    <a14:imgEffect>
                      <a14:backgroundRemoval t="9834" b="91967" l="9910" r="91892">
                        <a14:foregroundMark x1="76126" y1="16898" x2="76126" y2="16898"/>
                        <a14:foregroundMark x1="75676" y1="22992" x2="75676" y2="22992"/>
                        <a14:foregroundMark x1="91892" y1="42798" x2="91892" y2="42798"/>
                        <a14:foregroundMark x1="66517" y1="91967" x2="66517" y2="91967"/>
                      </a14:backgroundRemoval>
                    </a14:imgEffect>
                  </a14:imgLayer>
                </a14:imgProps>
              </a:ext>
            </a:extLst>
          </a:blip>
          <a:stretch>
            <a:fillRect/>
          </a:stretch>
        </p:blipFill>
        <p:spPr>
          <a:xfrm>
            <a:off x="7942958" y="2156265"/>
            <a:ext cx="3652584" cy="3959708"/>
          </a:xfrm>
          <a:prstGeom prst="rect">
            <a:avLst/>
          </a:prstGeom>
        </p:spPr>
      </p:pic>
      <p:pic>
        <p:nvPicPr>
          <p:cNvPr id="8" name="Picture 7">
            <a:extLst>
              <a:ext uri="{FF2B5EF4-FFF2-40B4-BE49-F238E27FC236}">
                <a16:creationId xmlns:a16="http://schemas.microsoft.com/office/drawing/2014/main" id="{8FA740B5-E41C-4F81-6CDC-BE9E80C6D4E9}"/>
              </a:ext>
            </a:extLst>
          </p:cNvPr>
          <p:cNvPicPr>
            <a:picLocks noChangeAspect="1"/>
          </p:cNvPicPr>
          <p:nvPr/>
        </p:nvPicPr>
        <p:blipFill>
          <a:blip r:embed="rId4">
            <a:extLst>
              <a:ext uri="{BEBA8EAE-BF5A-486C-A8C5-ECC9F3942E4B}">
                <a14:imgProps xmlns:a14="http://schemas.microsoft.com/office/drawing/2010/main">
                  <a14:imgLayer r:embed="rId5">
                    <a14:imgEffect>
                      <a14:backgroundRemoval t="10000" b="90000" l="10000" r="90000">
                        <a14:foregroundMark x1="60444" y1="20444" x2="60444" y2="20444"/>
                        <a14:foregroundMark x1="60444" y1="20444" x2="60444" y2="20444"/>
                        <a14:foregroundMark x1="59111" y1="28889" x2="59111" y2="28889"/>
                        <a14:foregroundMark x1="58667" y1="33778" x2="58667" y2="33778"/>
                        <a14:foregroundMark x1="55111" y1="38667" x2="52444" y2="40444"/>
                        <a14:foregroundMark x1="45778" y1="47111" x2="44444" y2="50667"/>
                        <a14:foregroundMark x1="41778" y1="64000" x2="41778" y2="64000"/>
                        <a14:foregroundMark x1="36000" y1="72889" x2="36000" y2="72889"/>
                        <a14:foregroundMark x1="34667" y1="75556" x2="34667" y2="75556"/>
                      </a14:backgroundRemoval>
                    </a14:imgEffect>
                  </a14:imgLayer>
                </a14:imgProps>
              </a:ext>
            </a:extLst>
          </a:blip>
          <a:stretch>
            <a:fillRect/>
          </a:stretch>
        </p:blipFill>
        <p:spPr>
          <a:xfrm>
            <a:off x="2871963" y="109716"/>
            <a:ext cx="909375" cy="909375"/>
          </a:xfrm>
          <a:prstGeom prst="rect">
            <a:avLst/>
          </a:prstGeom>
        </p:spPr>
      </p:pic>
      <p:pic>
        <p:nvPicPr>
          <p:cNvPr id="9" name="Picture 8">
            <a:extLst>
              <a:ext uri="{FF2B5EF4-FFF2-40B4-BE49-F238E27FC236}">
                <a16:creationId xmlns:a16="http://schemas.microsoft.com/office/drawing/2014/main" id="{1A83705C-36CD-E390-7548-A3B9BF7FA941}"/>
              </a:ext>
            </a:extLst>
          </p:cNvPr>
          <p:cNvPicPr>
            <a:picLocks noChangeAspect="1"/>
          </p:cNvPicPr>
          <p:nvPr/>
        </p:nvPicPr>
        <p:blipFill>
          <a:blip r:embed="rId4">
            <a:extLst>
              <a:ext uri="{BEBA8EAE-BF5A-486C-A8C5-ECC9F3942E4B}">
                <a14:imgProps xmlns:a14="http://schemas.microsoft.com/office/drawing/2010/main">
                  <a14:imgLayer r:embed="rId5">
                    <a14:imgEffect>
                      <a14:backgroundRemoval t="10000" b="90000" l="10000" r="90000">
                        <a14:foregroundMark x1="60444" y1="20444" x2="60444" y2="20444"/>
                        <a14:foregroundMark x1="60444" y1="20444" x2="60444" y2="20444"/>
                        <a14:foregroundMark x1="59111" y1="28889" x2="59111" y2="28889"/>
                        <a14:foregroundMark x1="58667" y1="33778" x2="58667" y2="33778"/>
                        <a14:foregroundMark x1="55111" y1="38667" x2="52444" y2="40444"/>
                        <a14:foregroundMark x1="45778" y1="47111" x2="44444" y2="50667"/>
                        <a14:foregroundMark x1="41778" y1="64000" x2="41778" y2="64000"/>
                        <a14:foregroundMark x1="36000" y1="72889" x2="36000" y2="72889"/>
                        <a14:foregroundMark x1="34667" y1="75556" x2="34667" y2="75556"/>
                      </a14:backgroundRemoval>
                    </a14:imgEffect>
                  </a14:imgLayer>
                </a14:imgProps>
              </a:ext>
            </a:extLst>
          </a:blip>
          <a:stretch>
            <a:fillRect/>
          </a:stretch>
        </p:blipFill>
        <p:spPr>
          <a:xfrm>
            <a:off x="2788072" y="0"/>
            <a:ext cx="909375" cy="909375"/>
          </a:xfrm>
          <a:prstGeom prst="rect">
            <a:avLst/>
          </a:prstGeom>
        </p:spPr>
      </p:pic>
      <p:pic>
        <p:nvPicPr>
          <p:cNvPr id="10" name="Picture 9">
            <a:extLst>
              <a:ext uri="{FF2B5EF4-FFF2-40B4-BE49-F238E27FC236}">
                <a16:creationId xmlns:a16="http://schemas.microsoft.com/office/drawing/2014/main" id="{EC79F503-A6F0-FFB1-A937-6654BFCA5825}"/>
              </a:ext>
            </a:extLst>
          </p:cNvPr>
          <p:cNvPicPr>
            <a:picLocks noChangeAspect="1"/>
          </p:cNvPicPr>
          <p:nvPr/>
        </p:nvPicPr>
        <p:blipFill>
          <a:blip r:embed="rId6">
            <a:extLst>
              <a:ext uri="{BEBA8EAE-BF5A-486C-A8C5-ECC9F3942E4B}">
                <a14:imgProps xmlns:a14="http://schemas.microsoft.com/office/drawing/2010/main">
                  <a14:imgLayer r:embed="rId7">
                    <a14:imgEffect>
                      <a14:backgroundRemoval t="10000" b="90000" l="10000" r="90000">
                        <a14:foregroundMark x1="18250" y1="87097" x2="18250" y2="87097"/>
                        <a14:foregroundMark x1="17500" y1="87097" x2="17500" y2="87097"/>
                        <a14:foregroundMark x1="16000" y1="88172" x2="16000" y2="86738"/>
                        <a14:foregroundMark x1="16000" y1="86738" x2="16000" y2="86738"/>
                        <a14:foregroundMark x1="15750" y1="83154" x2="15750" y2="83154"/>
                        <a14:foregroundMark x1="46750" y1="21147" x2="46750" y2="21147"/>
                        <a14:foregroundMark x1="59750" y1="44086" x2="58750" y2="44803"/>
                        <a14:foregroundMark x1="58500" y1="45161" x2="58500" y2="45161"/>
                        <a14:foregroundMark x1="33500" y1="23297" x2="33500" y2="23297"/>
                        <a14:foregroundMark x1="33500" y1="23297" x2="33500" y2="23297"/>
                        <a14:foregroundMark x1="35000" y1="28315" x2="35000" y2="28315"/>
                        <a14:foregroundMark x1="36250" y1="31541" x2="37000" y2="32975"/>
                        <a14:foregroundMark x1="37000" y1="32975" x2="37000" y2="32975"/>
                        <a14:foregroundMark x1="37500" y1="29391" x2="37000" y2="23297"/>
                        <a14:foregroundMark x1="34500" y1="22222" x2="34500" y2="22222"/>
                        <a14:foregroundMark x1="33750" y1="22222" x2="33750" y2="22222"/>
                        <a14:foregroundMark x1="33750" y1="21147" x2="33750" y2="21147"/>
                        <a14:foregroundMark x1="33750" y1="20789" x2="33750" y2="20789"/>
                        <a14:foregroundMark x1="33250" y1="18638" x2="33250" y2="18638"/>
                        <a14:foregroundMark x1="35500" y1="18638" x2="35500" y2="18638"/>
                        <a14:foregroundMark x1="35500" y1="18638" x2="37750" y2="17204"/>
                        <a14:foregroundMark x1="38500" y1="18280" x2="38750" y2="19713"/>
                        <a14:foregroundMark x1="38750" y1="22939" x2="38750" y2="22939"/>
                        <a14:foregroundMark x1="33500" y1="20789" x2="33500" y2="20789"/>
                        <a14:foregroundMark x1="33500" y1="20789" x2="32500" y2="23297"/>
                        <a14:foregroundMark x1="32500" y1="23656" x2="32500" y2="23656"/>
                      </a14:backgroundRemoval>
                    </a14:imgEffect>
                  </a14:imgLayer>
                </a14:imgProps>
              </a:ext>
            </a:extLst>
          </a:blip>
          <a:stretch>
            <a:fillRect/>
          </a:stretch>
        </p:blipFill>
        <p:spPr>
          <a:xfrm rot="3380880">
            <a:off x="9400779" y="110075"/>
            <a:ext cx="1733079" cy="1208822"/>
          </a:xfrm>
          <a:prstGeom prst="rect">
            <a:avLst/>
          </a:prstGeom>
        </p:spPr>
      </p:pic>
      <p:pic>
        <p:nvPicPr>
          <p:cNvPr id="11" name="Picture 10">
            <a:extLst>
              <a:ext uri="{FF2B5EF4-FFF2-40B4-BE49-F238E27FC236}">
                <a16:creationId xmlns:a16="http://schemas.microsoft.com/office/drawing/2014/main" id="{CE57634C-14CE-C842-1120-1310E1DCFC5F}"/>
              </a:ext>
            </a:extLst>
          </p:cNvPr>
          <p:cNvPicPr>
            <a:picLocks noChangeAspect="1"/>
          </p:cNvPicPr>
          <p:nvPr/>
        </p:nvPicPr>
        <p:blipFill>
          <a:blip r:embed="rId8">
            <a:extLst>
              <a:ext uri="{BEBA8EAE-BF5A-486C-A8C5-ECC9F3942E4B}">
                <a14:imgProps xmlns:a14="http://schemas.microsoft.com/office/drawing/2010/main">
                  <a14:imgLayer r:embed="rId9">
                    <a14:imgEffect>
                      <a14:backgroundRemoval t="10000" b="90000" l="10000" r="90000">
                        <a14:foregroundMark x1="62667" y1="30667" x2="62667" y2="30667"/>
                        <a14:foregroundMark x1="62222" y1="31111" x2="62222" y2="31111"/>
                        <a14:foregroundMark x1="62222" y1="31111" x2="62222" y2="31111"/>
                        <a14:foregroundMark x1="46222" y1="37333" x2="46222" y2="37333"/>
                        <a14:foregroundMark x1="41778" y1="39111" x2="40000" y2="40889"/>
                        <a14:foregroundMark x1="35111" y1="42667" x2="34222" y2="42667"/>
                        <a14:foregroundMark x1="26667" y1="35111" x2="26667" y2="35111"/>
                        <a14:foregroundMark x1="26667" y1="34667" x2="26667" y2="34667"/>
                        <a14:foregroundMark x1="25333" y1="29778" x2="25333" y2="29778"/>
                        <a14:foregroundMark x1="25333" y1="28889" x2="25333" y2="28889"/>
                        <a14:foregroundMark x1="25333" y1="28444" x2="25333" y2="28444"/>
                        <a14:foregroundMark x1="25333" y1="28000" x2="25333" y2="28000"/>
                        <a14:foregroundMark x1="25333" y1="27556" x2="25333" y2="27556"/>
                        <a14:foregroundMark x1="28000" y1="26667" x2="28000" y2="26667"/>
                        <a14:foregroundMark x1="28444" y1="26667" x2="28444" y2="26667"/>
                        <a14:foregroundMark x1="28444" y1="26667" x2="28444" y2="26667"/>
                        <a14:foregroundMark x1="21778" y1="27111" x2="21778" y2="27111"/>
                        <a14:foregroundMark x1="20000" y1="28444" x2="20000" y2="28444"/>
                        <a14:foregroundMark x1="17778" y1="29778" x2="17778" y2="29778"/>
                        <a14:foregroundMark x1="15556" y1="31556" x2="15556" y2="31556"/>
                        <a14:foregroundMark x1="15556" y1="33778" x2="15556" y2="34667"/>
                        <a14:foregroundMark x1="16000" y1="40444" x2="17778" y2="43556"/>
                        <a14:foregroundMark x1="21778" y1="47111" x2="43556" y2="57778"/>
                        <a14:foregroundMark x1="50222" y1="58667" x2="51111" y2="58667"/>
                        <a14:foregroundMark x1="56444" y1="58667" x2="57778" y2="58667"/>
                      </a14:backgroundRemoval>
                    </a14:imgEffect>
                  </a14:imgLayer>
                </a14:imgProps>
              </a:ext>
            </a:extLst>
          </a:blip>
          <a:stretch>
            <a:fillRect/>
          </a:stretch>
        </p:blipFill>
        <p:spPr>
          <a:xfrm>
            <a:off x="-129052" y="313756"/>
            <a:ext cx="7130642" cy="5206598"/>
          </a:xfrm>
          <a:prstGeom prst="rect">
            <a:avLst/>
          </a:prstGeom>
        </p:spPr>
      </p:pic>
      <p:sp>
        <p:nvSpPr>
          <p:cNvPr id="12" name="TextBox 11">
            <a:extLst>
              <a:ext uri="{FF2B5EF4-FFF2-40B4-BE49-F238E27FC236}">
                <a16:creationId xmlns:a16="http://schemas.microsoft.com/office/drawing/2014/main" id="{9182AF13-C276-5F89-12A8-BC91811A9AE7}"/>
              </a:ext>
            </a:extLst>
          </p:cNvPr>
          <p:cNvSpPr txBox="1"/>
          <p:nvPr/>
        </p:nvSpPr>
        <p:spPr>
          <a:xfrm>
            <a:off x="1311748" y="1711250"/>
            <a:ext cx="4537538" cy="2062103"/>
          </a:xfrm>
          <a:prstGeom prst="rect">
            <a:avLst/>
          </a:prstGeom>
          <a:noFill/>
        </p:spPr>
        <p:txBody>
          <a:bodyPr wrap="square">
            <a:spAutoFit/>
          </a:bodyPr>
          <a:lstStyle/>
          <a:p>
            <a:pPr marL="0" marR="0" lvl="0" indent="0" algn="just" defTabSz="914400" rtl="0" eaLnBrk="1" fontAlgn="auto" latinLnBrk="0" hangingPunct="1">
              <a:lnSpc>
                <a:spcPct val="100000"/>
              </a:lnSpc>
              <a:spcBef>
                <a:spcPts val="0"/>
              </a:spcBef>
              <a:spcAft>
                <a:spcPts val="0"/>
              </a:spcAft>
              <a:buClrTx/>
              <a:buSzTx/>
              <a:buFontTx/>
              <a:buNone/>
              <a:tabLst/>
              <a:defRPr/>
            </a:pPr>
            <a:r>
              <a:rPr lang="en-US" sz="3200" i="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Bài</a:t>
            </a:r>
            <a:r>
              <a:rPr lang="en-US" sz="3200" i="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3200" i="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cũ</a:t>
            </a:r>
            <a:r>
              <a:rPr lang="en-US" sz="3200" i="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3200" i="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Hoàn</a:t>
            </a:r>
            <a:r>
              <a:rPr lang="en-US" sz="3200" i="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3200" i="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thành</a:t>
            </a:r>
            <a:r>
              <a:rPr lang="en-US" sz="3200" i="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3200" i="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bài</a:t>
            </a:r>
            <a:r>
              <a:rPr lang="en-US" sz="3200" i="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3200" i="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tập</a:t>
            </a:r>
            <a:r>
              <a:rPr lang="en-US" sz="3200" i="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3200" i="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Sưu</a:t>
            </a:r>
            <a:r>
              <a:rPr lang="en-US" sz="3200" i="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3200" i="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tầm</a:t>
            </a:r>
            <a:r>
              <a:rPr lang="en-US" sz="3200" i="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3200" i="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các</a:t>
            </a:r>
            <a:r>
              <a:rPr lang="en-US" sz="3200" i="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3200" i="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câu</a:t>
            </a:r>
            <a:r>
              <a:rPr lang="en-US" sz="3200" i="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3200" i="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văn</a:t>
            </a:r>
            <a:r>
              <a:rPr lang="en-US" sz="3200" i="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3200" i="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đoạn</a:t>
            </a:r>
            <a:r>
              <a:rPr lang="en-US" sz="3200" i="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3200" i="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văn</a:t>
            </a:r>
            <a:r>
              <a:rPr lang="en-US" sz="3200" i="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3200" i="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có</a:t>
            </a:r>
            <a:r>
              <a:rPr lang="en-US" sz="3200" i="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3200" i="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sử</a:t>
            </a:r>
            <a:r>
              <a:rPr lang="en-US" sz="3200" i="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3200" i="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dụng</a:t>
            </a:r>
            <a:r>
              <a:rPr lang="en-US" sz="3200" i="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3200" i="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phó</a:t>
            </a:r>
            <a:r>
              <a:rPr lang="en-US" sz="3200" i="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3200" i="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từ</a:t>
            </a:r>
            <a:r>
              <a:rPr lang="en-US" sz="3200" i="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a:t>
            </a:r>
            <a:endParaRPr kumimoji="0" lang="en-US" sz="3200" b="0" i="0" u="none" strike="noStrike" kern="1200" cap="none" spc="0" normalizeH="0" baseline="0" noProof="0" dirty="0">
              <a:ln>
                <a:noFill/>
              </a:ln>
              <a:solidFill>
                <a:prstClr val="black"/>
              </a:solidFill>
              <a:effectLst/>
              <a:uLnTx/>
              <a:uFillTx/>
              <a:latin typeface=".VnTime" panose="020B7200000000000000" pitchFamily="34" charset="0"/>
              <a:ea typeface="Times New Roman" panose="02020603050405020304" pitchFamily="18" charset="0"/>
              <a:cs typeface="Times New Roman" panose="02020603050405020304" pitchFamily="18" charset="0"/>
            </a:endParaRPr>
          </a:p>
        </p:txBody>
      </p:sp>
      <p:pic>
        <p:nvPicPr>
          <p:cNvPr id="13" name="Picture 12">
            <a:extLst>
              <a:ext uri="{FF2B5EF4-FFF2-40B4-BE49-F238E27FC236}">
                <a16:creationId xmlns:a16="http://schemas.microsoft.com/office/drawing/2014/main" id="{8FB4C319-4CEB-89DB-4780-9C1867EF0CE1}"/>
              </a:ext>
            </a:extLst>
          </p:cNvPr>
          <p:cNvPicPr>
            <a:picLocks noChangeAspect="1"/>
          </p:cNvPicPr>
          <p:nvPr/>
        </p:nvPicPr>
        <p:blipFill>
          <a:blip r:embed="rId8">
            <a:extLst>
              <a:ext uri="{BEBA8EAE-BF5A-486C-A8C5-ECC9F3942E4B}">
                <a14:imgProps xmlns:a14="http://schemas.microsoft.com/office/drawing/2010/main">
                  <a14:imgLayer r:embed="rId9">
                    <a14:imgEffect>
                      <a14:backgroundRemoval t="10000" b="90000" l="10000" r="90000">
                        <a14:foregroundMark x1="62667" y1="30667" x2="62667" y2="30667"/>
                        <a14:foregroundMark x1="62222" y1="31111" x2="62222" y2="31111"/>
                        <a14:foregroundMark x1="62222" y1="31111" x2="62222" y2="31111"/>
                        <a14:foregroundMark x1="46222" y1="37333" x2="46222" y2="37333"/>
                        <a14:foregroundMark x1="41778" y1="39111" x2="40000" y2="40889"/>
                        <a14:foregroundMark x1="35111" y1="42667" x2="34222" y2="42667"/>
                        <a14:foregroundMark x1="26667" y1="35111" x2="26667" y2="35111"/>
                        <a14:foregroundMark x1="26667" y1="34667" x2="26667" y2="34667"/>
                        <a14:foregroundMark x1="25333" y1="29778" x2="25333" y2="29778"/>
                        <a14:foregroundMark x1="25333" y1="28889" x2="25333" y2="28889"/>
                        <a14:foregroundMark x1="25333" y1="28444" x2="25333" y2="28444"/>
                        <a14:foregroundMark x1="25333" y1="28000" x2="25333" y2="28000"/>
                        <a14:foregroundMark x1="25333" y1="27556" x2="25333" y2="27556"/>
                        <a14:foregroundMark x1="28000" y1="26667" x2="28000" y2="26667"/>
                        <a14:foregroundMark x1="28444" y1="26667" x2="28444" y2="26667"/>
                        <a14:foregroundMark x1="28444" y1="26667" x2="28444" y2="26667"/>
                        <a14:foregroundMark x1="21778" y1="27111" x2="21778" y2="27111"/>
                        <a14:foregroundMark x1="20000" y1="28444" x2="20000" y2="28444"/>
                        <a14:foregroundMark x1="17778" y1="29778" x2="17778" y2="29778"/>
                        <a14:foregroundMark x1="15556" y1="31556" x2="15556" y2="31556"/>
                        <a14:foregroundMark x1="15556" y1="33778" x2="15556" y2="34667"/>
                        <a14:foregroundMark x1="16000" y1="40444" x2="17778" y2="43556"/>
                        <a14:foregroundMark x1="21778" y1="47111" x2="43556" y2="57778"/>
                        <a14:foregroundMark x1="50222" y1="58667" x2="51111" y2="58667"/>
                        <a14:foregroundMark x1="56444" y1="58667" x2="57778" y2="58667"/>
                      </a14:backgroundRemoval>
                    </a14:imgEffect>
                  </a14:imgLayer>
                </a14:imgProps>
              </a:ext>
            </a:extLst>
          </a:blip>
          <a:stretch>
            <a:fillRect/>
          </a:stretch>
        </p:blipFill>
        <p:spPr>
          <a:xfrm>
            <a:off x="4577477" y="2262376"/>
            <a:ext cx="7130642" cy="5206598"/>
          </a:xfrm>
          <a:prstGeom prst="rect">
            <a:avLst/>
          </a:prstGeom>
        </p:spPr>
      </p:pic>
      <p:sp>
        <p:nvSpPr>
          <p:cNvPr id="14" name="TextBox 13">
            <a:extLst>
              <a:ext uri="{FF2B5EF4-FFF2-40B4-BE49-F238E27FC236}">
                <a16:creationId xmlns:a16="http://schemas.microsoft.com/office/drawing/2014/main" id="{14364577-F8BE-06C4-CEC4-A036D04A760E}"/>
              </a:ext>
            </a:extLst>
          </p:cNvPr>
          <p:cNvSpPr txBox="1"/>
          <p:nvPr/>
        </p:nvSpPr>
        <p:spPr>
          <a:xfrm>
            <a:off x="5978338" y="3794095"/>
            <a:ext cx="4537538" cy="2062103"/>
          </a:xfrm>
          <a:prstGeom prst="rect">
            <a:avLst/>
          </a:prstGeom>
          <a:noFill/>
        </p:spPr>
        <p:txBody>
          <a:bodyPr wrap="square">
            <a:spAutoFit/>
          </a:bodyPr>
          <a:lstStyle/>
          <a:p>
            <a:pPr marL="0" marR="0" lvl="0" indent="0" algn="just" defTabSz="914400" rtl="0" eaLnBrk="1" fontAlgn="auto" latinLnBrk="0" hangingPunct="1">
              <a:lnSpc>
                <a:spcPct val="100000"/>
              </a:lnSpc>
              <a:spcBef>
                <a:spcPts val="0"/>
              </a:spcBef>
              <a:spcAft>
                <a:spcPts val="0"/>
              </a:spcAft>
              <a:buClrTx/>
              <a:buSzTx/>
              <a:buFontTx/>
              <a:buNone/>
              <a:tabLst/>
              <a:defRPr/>
            </a:pPr>
            <a:r>
              <a:rPr lang="en-US" sz="3200" i="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Bài</a:t>
            </a:r>
            <a:r>
              <a:rPr lang="en-US" sz="3200" i="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3200" i="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mới</a:t>
            </a:r>
            <a:r>
              <a:rPr lang="en-US" sz="3200" i="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Con </a:t>
            </a:r>
            <a:r>
              <a:rPr lang="en-US" sz="3200" i="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chim</a:t>
            </a:r>
            <a:r>
              <a:rPr lang="en-US" sz="3200" i="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3200" i="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chiền</a:t>
            </a:r>
            <a:r>
              <a:rPr lang="en-US" sz="3200" i="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3200" i="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chiện</a:t>
            </a:r>
            <a:endParaRPr lang="en-US" sz="3200" i="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endParaRPr>
          </a:p>
          <a:p>
            <a:pPr marL="457200" marR="0" lvl="0" indent="-457200" algn="just" defTabSz="914400" rtl="0" eaLnBrk="1" fontAlgn="auto" latinLnBrk="0" hangingPunct="1">
              <a:lnSpc>
                <a:spcPct val="100000"/>
              </a:lnSpc>
              <a:spcBef>
                <a:spcPts val="0"/>
              </a:spcBef>
              <a:spcAft>
                <a:spcPts val="0"/>
              </a:spcAft>
              <a:buClrTx/>
              <a:buSzTx/>
              <a:buFontTx/>
              <a:buChar char="-"/>
              <a:tabLst/>
              <a:defRPr/>
            </a:pPr>
            <a:r>
              <a:rPr kumimoji="0" lang="en-US" sz="3200" b="0" i="1" u="none" strike="noStrike" kern="1200" cap="none" spc="0" normalizeH="0" noProof="0" dirty="0" err="1">
                <a:ln>
                  <a:noFill/>
                </a:ln>
                <a:solidFill>
                  <a:srgbClr val="000000"/>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Đọc</a:t>
            </a:r>
            <a:r>
              <a:rPr kumimoji="0" lang="en-US" sz="3200" b="0" i="1" u="none" strike="noStrike" kern="1200" cap="none" spc="0" normalizeH="0" noProof="0" dirty="0">
                <a:ln>
                  <a:noFill/>
                </a:ln>
                <a:solidFill>
                  <a:srgbClr val="000000"/>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3200" b="0" i="1" u="none" strike="noStrike" kern="1200" cap="none" spc="0" normalizeH="0" noProof="0" dirty="0" err="1">
                <a:ln>
                  <a:noFill/>
                </a:ln>
                <a:solidFill>
                  <a:srgbClr val="000000"/>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bài</a:t>
            </a:r>
            <a:r>
              <a:rPr kumimoji="0" lang="en-US" sz="3200" b="0" i="1" u="none" strike="noStrike" kern="1200" cap="none" spc="0" normalizeH="0" noProof="0" dirty="0">
                <a:ln>
                  <a:noFill/>
                </a:ln>
                <a:solidFill>
                  <a:srgbClr val="000000"/>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5 </a:t>
            </a:r>
            <a:r>
              <a:rPr kumimoji="0" lang="en-US" sz="3200" b="0" i="1" u="none" strike="noStrike" kern="1200" cap="none" spc="0" normalizeH="0" noProof="0" dirty="0" err="1">
                <a:ln>
                  <a:noFill/>
                </a:ln>
                <a:solidFill>
                  <a:srgbClr val="000000"/>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lần</a:t>
            </a:r>
            <a:r>
              <a:rPr kumimoji="0" lang="en-US" sz="3200" b="0" i="1" u="none" strike="noStrike" kern="1200" cap="none" spc="0" normalizeH="0" noProof="0" dirty="0">
                <a:ln>
                  <a:noFill/>
                </a:ln>
                <a:solidFill>
                  <a:srgbClr val="000000"/>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a:t>
            </a:r>
          </a:p>
          <a:p>
            <a:pPr marL="457200" marR="0" lvl="0" indent="-457200" algn="just" defTabSz="914400" rtl="0" eaLnBrk="1" fontAlgn="auto" latinLnBrk="0" hangingPunct="1">
              <a:lnSpc>
                <a:spcPct val="100000"/>
              </a:lnSpc>
              <a:spcBef>
                <a:spcPts val="0"/>
              </a:spcBef>
              <a:spcAft>
                <a:spcPts val="0"/>
              </a:spcAft>
              <a:buClrTx/>
              <a:buSzTx/>
              <a:buFontTx/>
              <a:buChar char="-"/>
              <a:tabLst/>
              <a:defRPr/>
            </a:pPr>
            <a:r>
              <a:rPr lang="en-US" sz="3200" i="1" noProof="0"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Hoàn</a:t>
            </a:r>
            <a:r>
              <a:rPr lang="en-US" sz="3200" i="1" noProof="0"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3200" i="1" noProof="0"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thành</a:t>
            </a:r>
            <a:r>
              <a:rPr lang="en-US" sz="3200" i="1" noProof="0"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3200" i="1" noProof="0"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phiếu</a:t>
            </a:r>
            <a:r>
              <a:rPr lang="en-US" sz="3200" i="1" noProof="0"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HT.</a:t>
            </a:r>
            <a:endParaRPr kumimoji="0" lang="en-US" sz="3200" b="0" i="0" u="none" strike="noStrike" kern="1200" cap="none" spc="0" normalizeH="0" baseline="0" noProof="0" dirty="0">
              <a:ln>
                <a:noFill/>
              </a:ln>
              <a:solidFill>
                <a:prstClr val="black"/>
              </a:solidFill>
              <a:effectLst/>
              <a:uLnTx/>
              <a:uFillTx/>
              <a:latin typeface=".VnTime" panose="020B7200000000000000" pitchFamily="34" charset="0"/>
              <a:ea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2376880926"/>
      </p:ext>
    </p:extLst>
  </p:cSld>
  <p:clrMapOvr>
    <a:masterClrMapping/>
  </p:clrMapOvr>
  <p:transition spd="slow">
    <p:comb/>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nodeType="clickEffect">
                                  <p:stCondLst>
                                    <p:cond delay="0"/>
                                  </p:stCondLst>
                                  <p:childTnLst>
                                    <p:set>
                                      <p:cBhvr>
                                        <p:cTn id="6" dur="1" fill="hold">
                                          <p:stCondLst>
                                            <p:cond delay="0"/>
                                          </p:stCondLst>
                                        </p:cTn>
                                        <p:tgtEl>
                                          <p:spTgt spid="8"/>
                                        </p:tgtEl>
                                        <p:attrNameLst>
                                          <p:attrName>style.visibility</p:attrName>
                                        </p:attrNameLst>
                                      </p:cBhvr>
                                      <p:to>
                                        <p:strVal val="visible"/>
                                      </p:to>
                                    </p:set>
                                    <p:anim calcmode="lin" valueType="num">
                                      <p:cBhvr>
                                        <p:cTn id="7" dur="500" fill="hold"/>
                                        <p:tgtEl>
                                          <p:spTgt spid="8"/>
                                        </p:tgtEl>
                                        <p:attrNameLst>
                                          <p:attrName>ppt_w</p:attrName>
                                        </p:attrNameLst>
                                      </p:cBhvr>
                                      <p:tavLst>
                                        <p:tav tm="0">
                                          <p:val>
                                            <p:fltVal val="0"/>
                                          </p:val>
                                        </p:tav>
                                        <p:tav tm="100000">
                                          <p:val>
                                            <p:strVal val="#ppt_w"/>
                                          </p:val>
                                        </p:tav>
                                      </p:tavLst>
                                    </p:anim>
                                    <p:anim calcmode="lin" valueType="num">
                                      <p:cBhvr>
                                        <p:cTn id="8" dur="500" fill="hold"/>
                                        <p:tgtEl>
                                          <p:spTgt spid="8"/>
                                        </p:tgtEl>
                                        <p:attrNameLst>
                                          <p:attrName>ppt_h</p:attrName>
                                        </p:attrNameLst>
                                      </p:cBhvr>
                                      <p:tavLst>
                                        <p:tav tm="0">
                                          <p:val>
                                            <p:fltVal val="0"/>
                                          </p:val>
                                        </p:tav>
                                        <p:tav tm="100000">
                                          <p:val>
                                            <p:strVal val="#ppt_h"/>
                                          </p:val>
                                        </p:tav>
                                      </p:tavLst>
                                    </p:anim>
                                    <p:animEffect transition="in" filter="fade">
                                      <p:cBhvr>
                                        <p:cTn id="9" dur="500"/>
                                        <p:tgtEl>
                                          <p:spTgt spid="8"/>
                                        </p:tgtEl>
                                      </p:cBhvr>
                                    </p:animEffect>
                                  </p:childTnLst>
                                </p:cTn>
                              </p:par>
                              <p:par>
                                <p:cTn id="10" presetID="53" presetClass="entr" presetSubtype="16" fill="hold" nodeType="withEffect">
                                  <p:stCondLst>
                                    <p:cond delay="0"/>
                                  </p:stCondLst>
                                  <p:childTnLst>
                                    <p:set>
                                      <p:cBhvr>
                                        <p:cTn id="11" dur="1" fill="hold">
                                          <p:stCondLst>
                                            <p:cond delay="0"/>
                                          </p:stCondLst>
                                        </p:cTn>
                                        <p:tgtEl>
                                          <p:spTgt spid="9"/>
                                        </p:tgtEl>
                                        <p:attrNameLst>
                                          <p:attrName>style.visibility</p:attrName>
                                        </p:attrNameLst>
                                      </p:cBhvr>
                                      <p:to>
                                        <p:strVal val="visible"/>
                                      </p:to>
                                    </p:set>
                                    <p:anim calcmode="lin" valueType="num">
                                      <p:cBhvr>
                                        <p:cTn id="12" dur="500" fill="hold"/>
                                        <p:tgtEl>
                                          <p:spTgt spid="9"/>
                                        </p:tgtEl>
                                        <p:attrNameLst>
                                          <p:attrName>ppt_w</p:attrName>
                                        </p:attrNameLst>
                                      </p:cBhvr>
                                      <p:tavLst>
                                        <p:tav tm="0">
                                          <p:val>
                                            <p:fltVal val="0"/>
                                          </p:val>
                                        </p:tav>
                                        <p:tav tm="100000">
                                          <p:val>
                                            <p:strVal val="#ppt_w"/>
                                          </p:val>
                                        </p:tav>
                                      </p:tavLst>
                                    </p:anim>
                                    <p:anim calcmode="lin" valueType="num">
                                      <p:cBhvr>
                                        <p:cTn id="13" dur="500" fill="hold"/>
                                        <p:tgtEl>
                                          <p:spTgt spid="9"/>
                                        </p:tgtEl>
                                        <p:attrNameLst>
                                          <p:attrName>ppt_h</p:attrName>
                                        </p:attrNameLst>
                                      </p:cBhvr>
                                      <p:tavLst>
                                        <p:tav tm="0">
                                          <p:val>
                                            <p:fltVal val="0"/>
                                          </p:val>
                                        </p:tav>
                                        <p:tav tm="100000">
                                          <p:val>
                                            <p:strVal val="#ppt_h"/>
                                          </p:val>
                                        </p:tav>
                                      </p:tavLst>
                                    </p:anim>
                                    <p:animEffect transition="in" filter="fade">
                                      <p:cBhvr>
                                        <p:cTn id="14" dur="500"/>
                                        <p:tgtEl>
                                          <p:spTgt spid="9"/>
                                        </p:tgtEl>
                                      </p:cBhvr>
                                    </p:animEffect>
                                  </p:childTnLst>
                                </p:cTn>
                              </p:par>
                              <p:par>
                                <p:cTn id="15" presetID="53" presetClass="entr" presetSubtype="16" fill="hold" grpId="0" nodeType="withEffect">
                                  <p:stCondLst>
                                    <p:cond delay="0"/>
                                  </p:stCondLst>
                                  <p:childTnLst>
                                    <p:set>
                                      <p:cBhvr>
                                        <p:cTn id="16" dur="1" fill="hold">
                                          <p:stCondLst>
                                            <p:cond delay="0"/>
                                          </p:stCondLst>
                                        </p:cTn>
                                        <p:tgtEl>
                                          <p:spTgt spid="6"/>
                                        </p:tgtEl>
                                        <p:attrNameLst>
                                          <p:attrName>style.visibility</p:attrName>
                                        </p:attrNameLst>
                                      </p:cBhvr>
                                      <p:to>
                                        <p:strVal val="visible"/>
                                      </p:to>
                                    </p:set>
                                    <p:anim calcmode="lin" valueType="num">
                                      <p:cBhvr>
                                        <p:cTn id="17" dur="500" fill="hold"/>
                                        <p:tgtEl>
                                          <p:spTgt spid="6"/>
                                        </p:tgtEl>
                                        <p:attrNameLst>
                                          <p:attrName>ppt_w</p:attrName>
                                        </p:attrNameLst>
                                      </p:cBhvr>
                                      <p:tavLst>
                                        <p:tav tm="0">
                                          <p:val>
                                            <p:fltVal val="0"/>
                                          </p:val>
                                        </p:tav>
                                        <p:tav tm="100000">
                                          <p:val>
                                            <p:strVal val="#ppt_w"/>
                                          </p:val>
                                        </p:tav>
                                      </p:tavLst>
                                    </p:anim>
                                    <p:anim calcmode="lin" valueType="num">
                                      <p:cBhvr>
                                        <p:cTn id="18" dur="500" fill="hold"/>
                                        <p:tgtEl>
                                          <p:spTgt spid="6"/>
                                        </p:tgtEl>
                                        <p:attrNameLst>
                                          <p:attrName>ppt_h</p:attrName>
                                        </p:attrNameLst>
                                      </p:cBhvr>
                                      <p:tavLst>
                                        <p:tav tm="0">
                                          <p:val>
                                            <p:fltVal val="0"/>
                                          </p:val>
                                        </p:tav>
                                        <p:tav tm="100000">
                                          <p:val>
                                            <p:strVal val="#ppt_h"/>
                                          </p:val>
                                        </p:tav>
                                      </p:tavLst>
                                    </p:anim>
                                    <p:animEffect transition="in" filter="fade">
                                      <p:cBhvr>
                                        <p:cTn id="19" dur="500"/>
                                        <p:tgtEl>
                                          <p:spTgt spid="6"/>
                                        </p:tgtEl>
                                      </p:cBhvr>
                                    </p:animEffect>
                                  </p:childTnLst>
                                </p:cTn>
                              </p:par>
                            </p:childTnLst>
                          </p:cTn>
                        </p:par>
                      </p:childTnLst>
                    </p:cTn>
                  </p:par>
                  <p:par>
                    <p:cTn id="20" fill="hold">
                      <p:stCondLst>
                        <p:cond delay="indefinite"/>
                      </p:stCondLst>
                      <p:childTnLst>
                        <p:par>
                          <p:cTn id="21" fill="hold">
                            <p:stCondLst>
                              <p:cond delay="0"/>
                            </p:stCondLst>
                            <p:childTnLst>
                              <p:par>
                                <p:cTn id="22" presetID="53" presetClass="entr" presetSubtype="16" fill="hold" nodeType="clickEffect">
                                  <p:stCondLst>
                                    <p:cond delay="0"/>
                                  </p:stCondLst>
                                  <p:childTnLst>
                                    <p:set>
                                      <p:cBhvr>
                                        <p:cTn id="23" dur="1" fill="hold">
                                          <p:stCondLst>
                                            <p:cond delay="0"/>
                                          </p:stCondLst>
                                        </p:cTn>
                                        <p:tgtEl>
                                          <p:spTgt spid="11"/>
                                        </p:tgtEl>
                                        <p:attrNameLst>
                                          <p:attrName>style.visibility</p:attrName>
                                        </p:attrNameLst>
                                      </p:cBhvr>
                                      <p:to>
                                        <p:strVal val="visible"/>
                                      </p:to>
                                    </p:set>
                                    <p:anim calcmode="lin" valueType="num">
                                      <p:cBhvr>
                                        <p:cTn id="24" dur="500" fill="hold"/>
                                        <p:tgtEl>
                                          <p:spTgt spid="11"/>
                                        </p:tgtEl>
                                        <p:attrNameLst>
                                          <p:attrName>ppt_w</p:attrName>
                                        </p:attrNameLst>
                                      </p:cBhvr>
                                      <p:tavLst>
                                        <p:tav tm="0">
                                          <p:val>
                                            <p:fltVal val="0"/>
                                          </p:val>
                                        </p:tav>
                                        <p:tav tm="100000">
                                          <p:val>
                                            <p:strVal val="#ppt_w"/>
                                          </p:val>
                                        </p:tav>
                                      </p:tavLst>
                                    </p:anim>
                                    <p:anim calcmode="lin" valueType="num">
                                      <p:cBhvr>
                                        <p:cTn id="25" dur="500" fill="hold"/>
                                        <p:tgtEl>
                                          <p:spTgt spid="11"/>
                                        </p:tgtEl>
                                        <p:attrNameLst>
                                          <p:attrName>ppt_h</p:attrName>
                                        </p:attrNameLst>
                                      </p:cBhvr>
                                      <p:tavLst>
                                        <p:tav tm="0">
                                          <p:val>
                                            <p:fltVal val="0"/>
                                          </p:val>
                                        </p:tav>
                                        <p:tav tm="100000">
                                          <p:val>
                                            <p:strVal val="#ppt_h"/>
                                          </p:val>
                                        </p:tav>
                                      </p:tavLst>
                                    </p:anim>
                                    <p:animEffect transition="in" filter="fade">
                                      <p:cBhvr>
                                        <p:cTn id="26" dur="500"/>
                                        <p:tgtEl>
                                          <p:spTgt spid="11"/>
                                        </p:tgtEl>
                                      </p:cBhvr>
                                    </p:animEffect>
                                  </p:childTnLst>
                                </p:cTn>
                              </p:par>
                              <p:par>
                                <p:cTn id="27" presetID="53" presetClass="entr" presetSubtype="16" fill="hold" grpId="0" nodeType="withEffect">
                                  <p:stCondLst>
                                    <p:cond delay="0"/>
                                  </p:stCondLst>
                                  <p:childTnLst>
                                    <p:set>
                                      <p:cBhvr>
                                        <p:cTn id="28" dur="1" fill="hold">
                                          <p:stCondLst>
                                            <p:cond delay="0"/>
                                          </p:stCondLst>
                                        </p:cTn>
                                        <p:tgtEl>
                                          <p:spTgt spid="12"/>
                                        </p:tgtEl>
                                        <p:attrNameLst>
                                          <p:attrName>style.visibility</p:attrName>
                                        </p:attrNameLst>
                                      </p:cBhvr>
                                      <p:to>
                                        <p:strVal val="visible"/>
                                      </p:to>
                                    </p:set>
                                    <p:anim calcmode="lin" valueType="num">
                                      <p:cBhvr>
                                        <p:cTn id="29" dur="500" fill="hold"/>
                                        <p:tgtEl>
                                          <p:spTgt spid="12"/>
                                        </p:tgtEl>
                                        <p:attrNameLst>
                                          <p:attrName>ppt_w</p:attrName>
                                        </p:attrNameLst>
                                      </p:cBhvr>
                                      <p:tavLst>
                                        <p:tav tm="0">
                                          <p:val>
                                            <p:fltVal val="0"/>
                                          </p:val>
                                        </p:tav>
                                        <p:tav tm="100000">
                                          <p:val>
                                            <p:strVal val="#ppt_w"/>
                                          </p:val>
                                        </p:tav>
                                      </p:tavLst>
                                    </p:anim>
                                    <p:anim calcmode="lin" valueType="num">
                                      <p:cBhvr>
                                        <p:cTn id="30" dur="500" fill="hold"/>
                                        <p:tgtEl>
                                          <p:spTgt spid="12"/>
                                        </p:tgtEl>
                                        <p:attrNameLst>
                                          <p:attrName>ppt_h</p:attrName>
                                        </p:attrNameLst>
                                      </p:cBhvr>
                                      <p:tavLst>
                                        <p:tav tm="0">
                                          <p:val>
                                            <p:fltVal val="0"/>
                                          </p:val>
                                        </p:tav>
                                        <p:tav tm="100000">
                                          <p:val>
                                            <p:strVal val="#ppt_h"/>
                                          </p:val>
                                        </p:tav>
                                      </p:tavLst>
                                    </p:anim>
                                    <p:animEffect transition="in" filter="fade">
                                      <p:cBhvr>
                                        <p:cTn id="31" dur="500"/>
                                        <p:tgtEl>
                                          <p:spTgt spid="12"/>
                                        </p:tgtEl>
                                      </p:cBhvr>
                                    </p:animEffect>
                                  </p:childTnLst>
                                </p:cTn>
                              </p:par>
                            </p:childTnLst>
                          </p:cTn>
                        </p:par>
                      </p:childTnLst>
                    </p:cTn>
                  </p:par>
                  <p:par>
                    <p:cTn id="32" fill="hold">
                      <p:stCondLst>
                        <p:cond delay="indefinite"/>
                      </p:stCondLst>
                      <p:childTnLst>
                        <p:par>
                          <p:cTn id="33" fill="hold">
                            <p:stCondLst>
                              <p:cond delay="0"/>
                            </p:stCondLst>
                            <p:childTnLst>
                              <p:par>
                                <p:cTn id="34" presetID="53" presetClass="entr" presetSubtype="16" fill="hold" nodeType="clickEffect">
                                  <p:stCondLst>
                                    <p:cond delay="0"/>
                                  </p:stCondLst>
                                  <p:childTnLst>
                                    <p:set>
                                      <p:cBhvr>
                                        <p:cTn id="35" dur="1" fill="hold">
                                          <p:stCondLst>
                                            <p:cond delay="0"/>
                                          </p:stCondLst>
                                        </p:cTn>
                                        <p:tgtEl>
                                          <p:spTgt spid="13"/>
                                        </p:tgtEl>
                                        <p:attrNameLst>
                                          <p:attrName>style.visibility</p:attrName>
                                        </p:attrNameLst>
                                      </p:cBhvr>
                                      <p:to>
                                        <p:strVal val="visible"/>
                                      </p:to>
                                    </p:set>
                                    <p:anim calcmode="lin" valueType="num">
                                      <p:cBhvr>
                                        <p:cTn id="36" dur="500" fill="hold"/>
                                        <p:tgtEl>
                                          <p:spTgt spid="13"/>
                                        </p:tgtEl>
                                        <p:attrNameLst>
                                          <p:attrName>ppt_w</p:attrName>
                                        </p:attrNameLst>
                                      </p:cBhvr>
                                      <p:tavLst>
                                        <p:tav tm="0">
                                          <p:val>
                                            <p:fltVal val="0"/>
                                          </p:val>
                                        </p:tav>
                                        <p:tav tm="100000">
                                          <p:val>
                                            <p:strVal val="#ppt_w"/>
                                          </p:val>
                                        </p:tav>
                                      </p:tavLst>
                                    </p:anim>
                                    <p:anim calcmode="lin" valueType="num">
                                      <p:cBhvr>
                                        <p:cTn id="37" dur="500" fill="hold"/>
                                        <p:tgtEl>
                                          <p:spTgt spid="13"/>
                                        </p:tgtEl>
                                        <p:attrNameLst>
                                          <p:attrName>ppt_h</p:attrName>
                                        </p:attrNameLst>
                                      </p:cBhvr>
                                      <p:tavLst>
                                        <p:tav tm="0">
                                          <p:val>
                                            <p:fltVal val="0"/>
                                          </p:val>
                                        </p:tav>
                                        <p:tav tm="100000">
                                          <p:val>
                                            <p:strVal val="#ppt_h"/>
                                          </p:val>
                                        </p:tav>
                                      </p:tavLst>
                                    </p:anim>
                                    <p:animEffect transition="in" filter="fade">
                                      <p:cBhvr>
                                        <p:cTn id="38" dur="500"/>
                                        <p:tgtEl>
                                          <p:spTgt spid="13"/>
                                        </p:tgtEl>
                                      </p:cBhvr>
                                    </p:animEffect>
                                  </p:childTnLst>
                                </p:cTn>
                              </p:par>
                              <p:par>
                                <p:cTn id="39" presetID="53" presetClass="entr" presetSubtype="16" fill="hold" grpId="0" nodeType="withEffect">
                                  <p:stCondLst>
                                    <p:cond delay="0"/>
                                  </p:stCondLst>
                                  <p:childTnLst>
                                    <p:set>
                                      <p:cBhvr>
                                        <p:cTn id="40" dur="1" fill="hold">
                                          <p:stCondLst>
                                            <p:cond delay="0"/>
                                          </p:stCondLst>
                                        </p:cTn>
                                        <p:tgtEl>
                                          <p:spTgt spid="14"/>
                                        </p:tgtEl>
                                        <p:attrNameLst>
                                          <p:attrName>style.visibility</p:attrName>
                                        </p:attrNameLst>
                                      </p:cBhvr>
                                      <p:to>
                                        <p:strVal val="visible"/>
                                      </p:to>
                                    </p:set>
                                    <p:anim calcmode="lin" valueType="num">
                                      <p:cBhvr>
                                        <p:cTn id="41" dur="500" fill="hold"/>
                                        <p:tgtEl>
                                          <p:spTgt spid="14"/>
                                        </p:tgtEl>
                                        <p:attrNameLst>
                                          <p:attrName>ppt_w</p:attrName>
                                        </p:attrNameLst>
                                      </p:cBhvr>
                                      <p:tavLst>
                                        <p:tav tm="0">
                                          <p:val>
                                            <p:fltVal val="0"/>
                                          </p:val>
                                        </p:tav>
                                        <p:tav tm="100000">
                                          <p:val>
                                            <p:strVal val="#ppt_w"/>
                                          </p:val>
                                        </p:tav>
                                      </p:tavLst>
                                    </p:anim>
                                    <p:anim calcmode="lin" valueType="num">
                                      <p:cBhvr>
                                        <p:cTn id="42" dur="500" fill="hold"/>
                                        <p:tgtEl>
                                          <p:spTgt spid="14"/>
                                        </p:tgtEl>
                                        <p:attrNameLst>
                                          <p:attrName>ppt_h</p:attrName>
                                        </p:attrNameLst>
                                      </p:cBhvr>
                                      <p:tavLst>
                                        <p:tav tm="0">
                                          <p:val>
                                            <p:fltVal val="0"/>
                                          </p:val>
                                        </p:tav>
                                        <p:tav tm="100000">
                                          <p:val>
                                            <p:strVal val="#ppt_h"/>
                                          </p:val>
                                        </p:tav>
                                      </p:tavLst>
                                    </p:anim>
                                    <p:animEffect transition="in" filter="fade">
                                      <p:cBhvr>
                                        <p:cTn id="43" dur="500"/>
                                        <p:tgtEl>
                                          <p:spTgt spid="1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p:bldP spid="12" grpId="0"/>
      <p:bldP spid="14" grpId="0"/>
    </p:bldLst>
  </p:timing>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T4. BÀI 1. THỰC HÀNH TIẾNG VIỆT. KNTT</Template>
  <TotalTime>104</TotalTime>
  <Words>3506</Words>
  <Application>Microsoft Office PowerPoint</Application>
  <PresentationFormat>Widescreen</PresentationFormat>
  <Paragraphs>201</Paragraphs>
  <Slides>42</Slides>
  <Notes>0</Notes>
  <HiddenSlides>0</HiddenSlides>
  <MMClips>0</MMClips>
  <ScaleCrop>false</ScaleCrop>
  <HeadingPairs>
    <vt:vector size="6" baseType="variant">
      <vt:variant>
        <vt:lpstr>Fonts Used</vt:lpstr>
      </vt:variant>
      <vt:variant>
        <vt:i4>6</vt:i4>
      </vt:variant>
      <vt:variant>
        <vt:lpstr>Theme</vt:lpstr>
      </vt:variant>
      <vt:variant>
        <vt:i4>1</vt:i4>
      </vt:variant>
      <vt:variant>
        <vt:lpstr>Slide Titles</vt:lpstr>
      </vt:variant>
      <vt:variant>
        <vt:i4>42</vt:i4>
      </vt:variant>
    </vt:vector>
  </HeadingPairs>
  <TitlesOfParts>
    <vt:vector size="49" baseType="lpstr">
      <vt:lpstr>.VnTime</vt:lpstr>
      <vt:lpstr>Arial</vt:lpstr>
      <vt:lpstr>Calibri</vt:lpstr>
      <vt:lpstr>Calibri Light</vt:lpstr>
      <vt:lpstr>StarsStripes</vt:lpstr>
      <vt:lpstr>Times New Roman</vt:lpstr>
      <vt:lpstr>Office Theme</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Administrator</dc:creator>
  <cp:lastModifiedBy>Hồ Thanh Liêm</cp:lastModifiedBy>
  <cp:revision>13</cp:revision>
  <dcterms:created xsi:type="dcterms:W3CDTF">2022-07-18T14:10:33Z</dcterms:created>
  <dcterms:modified xsi:type="dcterms:W3CDTF">2022-08-13T16:16:04Z</dcterms:modified>
</cp:coreProperties>
</file>