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63" r:id="rId4"/>
    <p:sldId id="264" r:id="rId5"/>
    <p:sldId id="260" r:id="rId6"/>
    <p:sldId id="261" r:id="rId7"/>
    <p:sldId id="265" r:id="rId8"/>
    <p:sldId id="277" r:id="rId9"/>
    <p:sldId id="266" r:id="rId10"/>
    <p:sldId id="278" r:id="rId11"/>
    <p:sldId id="279" r:id="rId12"/>
    <p:sldId id="272" r:id="rId13"/>
    <p:sldId id="27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4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0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6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3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1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5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1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0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6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C5A6-3717-4958-88F7-5ED3B148C50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82576-009C-4ABB-A576-EFE35F7B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5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683D5793-639D-089E-DFC6-2E68B80F930D}"/>
              </a:ext>
            </a:extLst>
          </p:cNvPr>
          <p:cNvSpPr txBox="1"/>
          <p:nvPr/>
        </p:nvSpPr>
        <p:spPr>
          <a:xfrm>
            <a:off x="533400" y="36195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ĐỌC MỞ RỘNG THEO THỂ LOẠI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7AB0C0B-8EBD-93F8-775F-064E607CB059}"/>
              </a:ext>
            </a:extLst>
          </p:cNvPr>
          <p:cNvSpPr txBox="1"/>
          <p:nvPr/>
        </p:nvSpPr>
        <p:spPr>
          <a:xfrm>
            <a:off x="533400" y="211455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>
                <a:solidFill>
                  <a:schemeClr val="bg1"/>
                </a:solidFill>
                <a:latin typeface="UVN Bay Buom" panose="00000400000000000000" pitchFamily="2" charset="0"/>
                <a:cs typeface="Arabic Typesetting" panose="020B0604020202020204" pitchFamily="66" charset="-78"/>
              </a:rPr>
              <a:t>Những kinh nghiệm dân gian về con người và xã hội</a:t>
            </a:r>
          </a:p>
        </p:txBody>
      </p:sp>
    </p:spTree>
    <p:extLst>
      <p:ext uri="{BB962C8B-B14F-4D97-AF65-F5344CB8AC3E}">
        <p14:creationId xmlns:p14="http://schemas.microsoft.com/office/powerpoint/2010/main" val="81265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7097" y="1145478"/>
            <a:ext cx="639390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Những lưu ý khi đọc và sử dụng tục ngữ</a:t>
            </a: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40EB0E6C-865C-3288-531D-2A154AE8F777}"/>
              </a:ext>
            </a:extLst>
          </p:cNvPr>
          <p:cNvSpPr txBox="1"/>
          <p:nvPr/>
        </p:nvSpPr>
        <p:spPr>
          <a:xfrm>
            <a:off x="1073697" y="483563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II.Suy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ngẫm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hồi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C836990-A53E-F83B-56BD-B66E9B4F62FF}"/>
              </a:ext>
            </a:extLst>
          </p:cNvPr>
          <p:cNvSpPr txBox="1"/>
          <p:nvPr/>
        </p:nvSpPr>
        <p:spPr>
          <a:xfrm>
            <a:off x="723900" y="1962150"/>
            <a:ext cx="7696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Chúng ta cần lưu ý những gì khi đọc và sử dụng tục ngữ?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0CAAE5DD-D92A-A40F-EE89-9A552C2CA1D3}"/>
              </a:ext>
            </a:extLst>
          </p:cNvPr>
          <p:cNvSpPr txBox="1"/>
          <p:nvPr/>
        </p:nvSpPr>
        <p:spPr>
          <a:xfrm>
            <a:off x="152400" y="2000250"/>
            <a:ext cx="8915400" cy="30469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Xác định số dòng, số chữ, vần, cấu trúc các vế trong các câu tục ngữ.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-Xác định nghĩa của những từ ngữ mới, khó hiểu.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-Chú ý những từ ngữ, hình ảnh độc đáo.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-Tìm và phân tích hiệu quả của những biện pháp tu từ được sử dụng trong văn bản(nếu có).</a:t>
            </a:r>
          </a:p>
        </p:txBody>
      </p:sp>
    </p:spTree>
    <p:extLst>
      <p:ext uri="{BB962C8B-B14F-4D97-AF65-F5344CB8AC3E}">
        <p14:creationId xmlns:p14="http://schemas.microsoft.com/office/powerpoint/2010/main" val="232412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7097" y="1145478"/>
            <a:ext cx="6393903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Nội dung của những câu tục ngữ về con người và xã hội </a:t>
            </a: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40EB0E6C-865C-3288-531D-2A154AE8F777}"/>
              </a:ext>
            </a:extLst>
          </p:cNvPr>
          <p:cNvSpPr txBox="1"/>
          <p:nvPr/>
        </p:nvSpPr>
        <p:spPr>
          <a:xfrm>
            <a:off x="1073697" y="483563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II.Suy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ngẫm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hồi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F0B676E-03EF-2FEF-11DD-39328FC6F822}"/>
              </a:ext>
            </a:extLst>
          </p:cNvPr>
          <p:cNvSpPr txBox="1"/>
          <p:nvPr/>
        </p:nvSpPr>
        <p:spPr>
          <a:xfrm>
            <a:off x="1598237" y="2628417"/>
            <a:ext cx="586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400">
                <a:latin typeface="Times New Roman" pitchFamily="18" charset="0"/>
                <a:cs typeface="Times New Roman" pitchFamily="18" charset="0"/>
              </a:rPr>
              <a:t>Khái quát nội dung của các câu tục ngữ về con ngư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và xã hội?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ình chữ nhật: Góc Tròn 7">
            <a:extLst>
              <a:ext uri="{FF2B5EF4-FFF2-40B4-BE49-F238E27FC236}">
                <a16:creationId xmlns:a16="http://schemas.microsoft.com/office/drawing/2014/main" id="{828B2209-6F9F-B737-6389-6F372FC0E49B}"/>
              </a:ext>
            </a:extLst>
          </p:cNvPr>
          <p:cNvSpPr/>
          <p:nvPr/>
        </p:nvSpPr>
        <p:spPr>
          <a:xfrm>
            <a:off x="609600" y="2266950"/>
            <a:ext cx="7924800" cy="2514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-Thể hiện truyền thống tôn vinh giá trị con người: đạo lí, lẽ sống, nhân văn,…</a:t>
            </a:r>
          </a:p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-Tục ngữ còn là những bài học, những lời khuyên về cách ứng xử cho con người ở nhiều lĩnh vực: đấu tranh xã hội, quan hệ xã hội.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7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66750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III.Luyện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76300" y="1581150"/>
            <a:ext cx="74676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0" y="2876550"/>
            <a:ext cx="6172200" cy="14287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dung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nghệ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087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661459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IV.Vận dụng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391798" y="1428750"/>
            <a:ext cx="6096000" cy="26996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96498" y="1809750"/>
            <a:ext cx="7086600" cy="21145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cha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“Ăn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94415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36191" y="1982518"/>
            <a:ext cx="784670" cy="77976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59984" y="4363734"/>
            <a:ext cx="784670" cy="77976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15791" y="-389883"/>
            <a:ext cx="784670" cy="779766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64375" y="-125293"/>
            <a:ext cx="784670" cy="779766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629650" y="1829481"/>
            <a:ext cx="784670" cy="779766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49387" y="4629150"/>
            <a:ext cx="784670" cy="779766"/>
          </a:xfrm>
          <a:prstGeom prst="rect">
            <a:avLst/>
          </a:prstGeom>
        </p:spPr>
      </p:pic>
      <p:grpSp>
        <p:nvGrpSpPr>
          <p:cNvPr id="8" name="Group 8"/>
          <p:cNvGrpSpPr/>
          <p:nvPr/>
        </p:nvGrpSpPr>
        <p:grpSpPr>
          <a:xfrm>
            <a:off x="1459984" y="2012669"/>
            <a:ext cx="6464816" cy="1729255"/>
            <a:chOff x="0" y="0"/>
            <a:chExt cx="3328858" cy="110617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330128" cy="1106170"/>
            </a:xfrm>
            <a:custGeom>
              <a:avLst/>
              <a:gdLst/>
              <a:ahLst/>
              <a:cxnLst/>
              <a:rect l="l" t="t" r="r" b="b"/>
              <a:pathLst>
                <a:path w="3330128" h="1106170">
                  <a:moveTo>
                    <a:pt x="2776408" y="1106170"/>
                  </a:moveTo>
                  <a:lnTo>
                    <a:pt x="553720" y="1106170"/>
                  </a:lnTo>
                  <a:cubicBezTo>
                    <a:pt x="247650" y="1106170"/>
                    <a:pt x="0" y="858520"/>
                    <a:pt x="0" y="553720"/>
                  </a:cubicBezTo>
                  <a:cubicBezTo>
                    <a:pt x="0" y="247650"/>
                    <a:pt x="247650" y="0"/>
                    <a:pt x="553720" y="0"/>
                  </a:cubicBezTo>
                  <a:lnTo>
                    <a:pt x="2776408" y="0"/>
                  </a:lnTo>
                  <a:cubicBezTo>
                    <a:pt x="3082478" y="0"/>
                    <a:pt x="3330128" y="247650"/>
                    <a:pt x="3330128" y="553720"/>
                  </a:cubicBezTo>
                  <a:cubicBezTo>
                    <a:pt x="3328858" y="858520"/>
                    <a:pt x="3081208" y="1106170"/>
                    <a:pt x="2776408" y="1106170"/>
                  </a:cubicBezTo>
                  <a:close/>
                </a:path>
              </a:pathLst>
            </a:custGeom>
            <a:solidFill>
              <a:srgbClr val="FFF4C2"/>
            </a:solidFill>
          </p:spPr>
        </p:sp>
      </p:grpSp>
      <p:sp>
        <p:nvSpPr>
          <p:cNvPr id="10" name="TextBox 10"/>
          <p:cNvSpPr txBox="1"/>
          <p:nvPr/>
        </p:nvSpPr>
        <p:spPr>
          <a:xfrm>
            <a:off x="1983898" y="2210911"/>
            <a:ext cx="5223109" cy="1513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511760">
              <a:lnSpc>
                <a:spcPts val="5879"/>
              </a:lnSpc>
              <a:spcBef>
                <a:spcPct val="0"/>
              </a:spcBef>
            </a:pP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defTabSz="511760">
              <a:lnSpc>
                <a:spcPts val="5879"/>
              </a:lnSpc>
              <a:spcBef>
                <a:spcPct val="0"/>
              </a:spcBef>
            </a:pP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VUI</a:t>
            </a: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732258" y="654504"/>
            <a:ext cx="1585621" cy="148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6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0" y="71600"/>
            <a:ext cx="9144000" cy="8999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0" tIns="45720" rIns="91430" bIns="45720" spcCol="0" rtlCol="0" anchor="ctr"/>
          <a:lstStyle/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Tìm và đọc các câu tục ngữ  liên quan đến con người hoặc xã hội mà em đã biết, giải nghĩa sơ lược?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0781" y="1147043"/>
            <a:ext cx="3724422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0" tIns="45720" rIns="91430" bIns="45720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83791" y="1657350"/>
            <a:ext cx="3581400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0" tIns="45720" rIns="91430" bIns="45720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6253" y="2244145"/>
            <a:ext cx="4636477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0" tIns="45720" rIns="91430" bIns="45720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65430" y="3504777"/>
            <a:ext cx="4153093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0" tIns="45720" rIns="91430" bIns="45720" rtlCol="0">
            <a:spAutoFit/>
          </a:bodyPr>
          <a:lstStyle/>
          <a:p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ta là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56253" y="2929945"/>
            <a:ext cx="4636477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0" tIns="45720" rIns="91430" bIns="45720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Một mặt người bằng mười mặt của.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2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8" grpId="0" animBg="1"/>
      <p:bldP spid="31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990600" y="742950"/>
            <a:ext cx="7838439" cy="707886"/>
          </a:xfrm>
          <a:prstGeom prst="rect">
            <a:avLst/>
          </a:prstGeom>
          <a:noFill/>
        </p:spPr>
        <p:txBody>
          <a:bodyPr wrap="square" lIns="91430" tIns="45720" rIns="91430" bIns="45720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I.Trải</a:t>
            </a:r>
            <a:r>
              <a:rPr lang="en-US" sz="40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nghiệm</a:t>
            </a:r>
            <a:r>
              <a:rPr lang="en-US" sz="40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văn</a:t>
            </a:r>
            <a:r>
              <a:rPr lang="en-US" sz="40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bản</a:t>
            </a:r>
            <a:endParaRPr lang="en-US" sz="40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676400" y="1675979"/>
            <a:ext cx="899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20" rIns="9143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3924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prstClr val="black"/>
                </a:solidFill>
                <a:latin typeface="UVN Bay Buom" panose="00000400000000000000" pitchFamily="2" charset="0"/>
                <a:cs typeface="Times New Roman" pitchFamily="18" charset="0"/>
              </a:rPr>
              <a:t>1. Đọc</a:t>
            </a:r>
            <a:endParaRPr lang="en-US" sz="4000" b="1" dirty="0">
              <a:solidFill>
                <a:prstClr val="black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2750685"/>
            <a:ext cx="3896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UVN Bay Buom" panose="00000400000000000000" pitchFamily="2" charset="0"/>
                <a:cs typeface="Times New Roman" pitchFamily="18" charset="0"/>
              </a:rPr>
              <a:t>2.Chú </a:t>
            </a:r>
            <a:r>
              <a:rPr lang="en-US" sz="4000" b="1" dirty="0" err="1">
                <a:solidFill>
                  <a:prstClr val="black"/>
                </a:solidFill>
                <a:latin typeface="UVN Bay Buom" panose="00000400000000000000" pitchFamily="2" charset="0"/>
                <a:cs typeface="Times New Roman" pitchFamily="18" charset="0"/>
              </a:rPr>
              <a:t>thích</a:t>
            </a:r>
            <a:r>
              <a:rPr lang="en-US" sz="4000" b="1" dirty="0">
                <a:solidFill>
                  <a:prstClr val="black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05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1657350"/>
            <a:ext cx="6210300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tx2"/>
                </a:solidFill>
                <a:latin typeface="+mj-lt"/>
              </a:rPr>
              <a:t>1. Đặc điểm  nghệ thuật của </a:t>
            </a:r>
            <a:r>
              <a:rPr lang="vi-VN" sz="3200">
                <a:solidFill>
                  <a:schemeClr val="tx2"/>
                </a:solidFill>
                <a:latin typeface="+mj-lt"/>
              </a:rPr>
              <a:t>tục ngữ </a:t>
            </a:r>
            <a:endParaRPr lang="en-US" sz="3200" dirty="0">
              <a:solidFill>
                <a:schemeClr val="tx2"/>
              </a:solidFill>
              <a:latin typeface="UVN Bay Buom" panose="00000400000000000000" pitchFamily="2" charset="0"/>
            </a:endParaRPr>
          </a:p>
        </p:txBody>
      </p:sp>
      <p:sp>
        <p:nvSpPr>
          <p:cNvPr id="2" name="TextBox 21">
            <a:extLst>
              <a:ext uri="{FF2B5EF4-FFF2-40B4-BE49-F238E27FC236}">
                <a16:creationId xmlns:a16="http://schemas.microsoft.com/office/drawing/2014/main" id="{5ED5891B-B8A1-DEDE-6A10-CBD36A4227E5}"/>
              </a:ext>
            </a:extLst>
          </p:cNvPr>
          <p:cNvSpPr txBox="1"/>
          <p:nvPr/>
        </p:nvSpPr>
        <p:spPr>
          <a:xfrm>
            <a:off x="990600" y="742950"/>
            <a:ext cx="7838439" cy="707886"/>
          </a:xfrm>
          <a:prstGeom prst="rect">
            <a:avLst/>
          </a:prstGeom>
          <a:noFill/>
        </p:spPr>
        <p:txBody>
          <a:bodyPr wrap="square" lIns="91430" tIns="45720" rIns="91430" bIns="45720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 Suy ngẫm và phản hồi</a:t>
            </a:r>
            <a:endParaRPr lang="en-US" sz="40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A2F0DB16-31F9-90F3-2D60-C7353092310F}"/>
              </a:ext>
            </a:extLst>
          </p:cNvPr>
          <p:cNvSpPr txBox="1"/>
          <p:nvPr/>
        </p:nvSpPr>
        <p:spPr>
          <a:xfrm>
            <a:off x="1143000" y="2571750"/>
            <a:ext cx="6629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  <a:cs typeface="Times New Roman" pitchFamily="18" charset="0"/>
              </a:rPr>
              <a:t>Hoạt động nhóm:</a:t>
            </a:r>
          </a:p>
          <a:p>
            <a:pPr algn="ctr"/>
            <a:r>
              <a:rPr lang="vi-VN" sz="3200">
                <a:latin typeface="Times New Roman" pitchFamily="18" charset="0"/>
                <a:cs typeface="Times New Roman" pitchFamily="18" charset="0"/>
              </a:rPr>
              <a:t>HS hoàn thành phiếu học 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ậ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p số 1,2,3 để tìm hiểu văn bản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99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453855"/>
              </p:ext>
            </p:extLst>
          </p:nvPr>
        </p:nvGraphicFramePr>
        <p:xfrm>
          <a:off x="1" y="1"/>
          <a:ext cx="4343400" cy="1687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dòng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vế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75811"/>
              </p:ext>
            </p:extLst>
          </p:nvPr>
        </p:nvGraphicFramePr>
        <p:xfrm>
          <a:off x="4343402" y="0"/>
          <a:ext cx="4782878" cy="1934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Cặp vần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vần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08810"/>
              </p:ext>
            </p:extLst>
          </p:nvPr>
        </p:nvGraphicFramePr>
        <p:xfrm>
          <a:off x="17721" y="2190750"/>
          <a:ext cx="9126279" cy="2827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7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0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Biện pháp tu từ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“Ăn quả”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“Nhớ kẻ trồng cây”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“Sóng cả”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“Ngã tay chèo”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6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“Mài sắt”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“Nên kim”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96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9055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II.Suy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ngẫm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hồi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1292308"/>
            <a:ext cx="533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chemeClr val="tx2"/>
                </a:solidFill>
                <a:latin typeface="+mj-lt"/>
              </a:rPr>
              <a:t>1. Đặc điểm  nghệ thuật của </a:t>
            </a:r>
            <a:r>
              <a:rPr lang="vi-VN" sz="2800">
                <a:solidFill>
                  <a:schemeClr val="tx2"/>
                </a:solidFill>
                <a:latin typeface="+mj-lt"/>
              </a:rPr>
              <a:t>tục ngữ 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233" y="193033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a.Số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74865"/>
              </p:ext>
            </p:extLst>
          </p:nvPr>
        </p:nvGraphicFramePr>
        <p:xfrm>
          <a:off x="2268279" y="2571750"/>
          <a:ext cx="5445642" cy="161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chữ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dòng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vế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4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41888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II.Suy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ngẫm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hồi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268807"/>
            <a:ext cx="66294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chemeClr val="tx2"/>
                </a:solidFill>
                <a:latin typeface="+mj-lt"/>
              </a:rPr>
              <a:t>1. Đặc điểm  nghệ thuật của tục ngữ. 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1872615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b.Hiệp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vần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59103"/>
              </p:ext>
            </p:extLst>
          </p:nvPr>
        </p:nvGraphicFramePr>
        <p:xfrm>
          <a:off x="2209800" y="2359511"/>
          <a:ext cx="5181600" cy="2194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Cặp vần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vần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Thầy-mày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 cách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Thầy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tày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 cách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Cả-ngã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 cách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hòn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 cách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Bạn-cạn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24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7097" y="1145478"/>
            <a:ext cx="547950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chemeClr val="tx2"/>
                </a:solidFill>
                <a:latin typeface="+mj-lt"/>
              </a:rPr>
              <a:t>1. Đặc điểm  nghệ thuật của </a:t>
            </a:r>
            <a:r>
              <a:rPr lang="vi-VN" sz="2800">
                <a:solidFill>
                  <a:schemeClr val="tx2"/>
                </a:solidFill>
                <a:latin typeface="+mj-lt"/>
              </a:rPr>
              <a:t>tục ngữ 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1804346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 Biện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64920"/>
              </p:ext>
            </p:extLst>
          </p:nvPr>
        </p:nvGraphicFramePr>
        <p:xfrm>
          <a:off x="0" y="2343150"/>
          <a:ext cx="9144000" cy="268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Biện pháp tu từ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 dụng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Hưởng thành quả( ẩn dụ)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sức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kẻ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trồng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 ơn những người đã tạo ra thành quả(ẩn dụ)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Sóng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 khăn, thử thách(ẩn dụ)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Ngã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chèo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Buông xuôi, không tiếp tục nữa(ẩn dụ)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5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Mài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sắt</a:t>
                      </a: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Nên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Kiên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trì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nổ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lực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vượt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qua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khăn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thử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ẩn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</a:t>
                      </a: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Đạt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ẩn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493" marR="54493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3">
            <a:extLst>
              <a:ext uri="{FF2B5EF4-FFF2-40B4-BE49-F238E27FC236}">
                <a16:creationId xmlns:a16="http://schemas.microsoft.com/office/drawing/2014/main" id="{40EB0E6C-865C-3288-531D-2A154AE8F777}"/>
              </a:ext>
            </a:extLst>
          </p:cNvPr>
          <p:cNvSpPr txBox="1"/>
          <p:nvPr/>
        </p:nvSpPr>
        <p:spPr>
          <a:xfrm>
            <a:off x="1073697" y="483563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II.Suy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ngẫm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UVN Bay Buom" panose="00000400000000000000" pitchFamily="2" charset="0"/>
                <a:cs typeface="Times New Roman" pitchFamily="18" charset="0"/>
              </a:rPr>
              <a:t>hồi</a:t>
            </a:r>
            <a:endParaRPr lang="en-US" sz="3600" b="1" dirty="0">
              <a:solidFill>
                <a:srgbClr val="FF0000"/>
              </a:solidFill>
              <a:latin typeface="UVN Bay Buom" panose="000004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22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791</Words>
  <Application>Microsoft Office PowerPoint</Application>
  <PresentationFormat>Trình chiếu Trên màn hình (16:9)</PresentationFormat>
  <Paragraphs>156</Paragraphs>
  <Slides>13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14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Nguyen Hoang My Ngan</cp:lastModifiedBy>
  <cp:revision>19</cp:revision>
  <dcterms:created xsi:type="dcterms:W3CDTF">2022-06-27T12:15:30Z</dcterms:created>
  <dcterms:modified xsi:type="dcterms:W3CDTF">2022-08-30T14:11:26Z</dcterms:modified>
</cp:coreProperties>
</file>