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70" r:id="rId5"/>
    <p:sldId id="261" r:id="rId6"/>
    <p:sldId id="262" r:id="rId7"/>
    <p:sldId id="258" r:id="rId8"/>
    <p:sldId id="259" r:id="rId9"/>
    <p:sldId id="264" r:id="rId10"/>
    <p:sldId id="266" r:id="rId11"/>
    <p:sldId id="265" r:id="rId12"/>
    <p:sldId id="267" r:id="rId13"/>
    <p:sldId id="268" r:id="rId14"/>
    <p:sldId id="269" r:id="rId15"/>
    <p:sldId id="260" r:id="rId16"/>
    <p:sldId id="272" r:id="rId17"/>
    <p:sldId id="274" r:id="rId18"/>
    <p:sldId id="273" r:id="rId19"/>
    <p:sldId id="287" r:id="rId20"/>
    <p:sldId id="288" r:id="rId21"/>
    <p:sldId id="289" r:id="rId22"/>
    <p:sldId id="290" r:id="rId23"/>
    <p:sldId id="291" r:id="rId24"/>
    <p:sldId id="280" r:id="rId25"/>
    <p:sldId id="281" r:id="rId26"/>
    <p:sldId id="282" r:id="rId27"/>
    <p:sldId id="283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5EF"/>
    <a:srgbClr val="74A7D6"/>
    <a:srgbClr val="FFFFCC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6E91C-C07E-4F67-B377-08BDB4740C3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09FA66B-417F-4006-B2DD-C0F1FE4608E2}">
      <dgm:prSet phldrT="[Text]"/>
      <dgm:spPr/>
      <dgm:t>
        <a:bodyPr/>
        <a:lstStyle/>
        <a:p>
          <a:pPr algn="ctr"/>
          <a:r>
            <a:rPr lang="vi-VN" b="1" dirty="0"/>
            <a:t>1. Tập hợp và phần tử của tập hợp </a:t>
          </a:r>
          <a:endParaRPr lang="en-US" dirty="0"/>
        </a:p>
      </dgm:t>
    </dgm:pt>
    <dgm:pt modelId="{4118C495-739F-431D-B006-66C05322FB87}" type="parTrans" cxnId="{121B4CA3-E8CB-4A3F-A333-E96DCD267DBD}">
      <dgm:prSet/>
      <dgm:spPr/>
      <dgm:t>
        <a:bodyPr/>
        <a:lstStyle/>
        <a:p>
          <a:endParaRPr lang="en-US"/>
        </a:p>
      </dgm:t>
    </dgm:pt>
    <dgm:pt modelId="{AEADB0E5-E09D-4DC5-B8E5-074AA429DA13}" type="sibTrans" cxnId="{121B4CA3-E8CB-4A3F-A333-E96DCD267DBD}">
      <dgm:prSet/>
      <dgm:spPr/>
      <dgm:t>
        <a:bodyPr/>
        <a:lstStyle/>
        <a:p>
          <a:endParaRPr lang="en-US"/>
        </a:p>
      </dgm:t>
    </dgm:pt>
    <dgm:pt modelId="{07DD8167-7E63-4A8A-8BC8-473F8F731EF7}">
      <dgm:prSet phldrT="[Text]"/>
      <dgm:spPr/>
      <dgm:t>
        <a:bodyPr/>
        <a:lstStyle/>
        <a:p>
          <a:pPr algn="ctr"/>
          <a:r>
            <a:rPr lang="vi-VN" b="1" dirty="0"/>
            <a:t>2. Mô tả một tập hợp</a:t>
          </a:r>
          <a:endParaRPr lang="en-US" dirty="0"/>
        </a:p>
      </dgm:t>
    </dgm:pt>
    <dgm:pt modelId="{6CD51939-0837-496A-B000-E55D1D4205C0}" type="parTrans" cxnId="{8EF44C28-ED5C-460E-964A-C577B5BC72BF}">
      <dgm:prSet/>
      <dgm:spPr/>
      <dgm:t>
        <a:bodyPr/>
        <a:lstStyle/>
        <a:p>
          <a:endParaRPr lang="en-US"/>
        </a:p>
      </dgm:t>
    </dgm:pt>
    <dgm:pt modelId="{779148EB-7C64-4BC5-9A74-B99AA3D6A44E}" type="sibTrans" cxnId="{8EF44C28-ED5C-460E-964A-C577B5BC72BF}">
      <dgm:prSet/>
      <dgm:spPr/>
      <dgm:t>
        <a:bodyPr/>
        <a:lstStyle/>
        <a:p>
          <a:endParaRPr lang="en-US"/>
        </a:p>
      </dgm:t>
    </dgm:pt>
    <dgm:pt modelId="{2E0297A6-38CE-4012-BE6B-95653BF1C07B}" type="pres">
      <dgm:prSet presAssocID="{FAE6E91C-C07E-4F67-B377-08BDB4740C37}" presName="linear" presStyleCnt="0">
        <dgm:presLayoutVars>
          <dgm:dir/>
          <dgm:animLvl val="lvl"/>
          <dgm:resizeHandles val="exact"/>
        </dgm:presLayoutVars>
      </dgm:prSet>
      <dgm:spPr/>
    </dgm:pt>
    <dgm:pt modelId="{4E4F4422-0C96-4E29-9183-029A56454C51}" type="pres">
      <dgm:prSet presAssocID="{A09FA66B-417F-4006-B2DD-C0F1FE4608E2}" presName="parentLin" presStyleCnt="0"/>
      <dgm:spPr/>
    </dgm:pt>
    <dgm:pt modelId="{36F43200-1D30-496F-9B30-E38DE0988892}" type="pres">
      <dgm:prSet presAssocID="{A09FA66B-417F-4006-B2DD-C0F1FE4608E2}" presName="parentLeftMargin" presStyleLbl="node1" presStyleIdx="0" presStyleCnt="2"/>
      <dgm:spPr/>
    </dgm:pt>
    <dgm:pt modelId="{4A71989D-BB76-48B1-BF05-8D4F03A003F0}" type="pres">
      <dgm:prSet presAssocID="{A09FA66B-417F-4006-B2DD-C0F1FE4608E2}" presName="parentText" presStyleLbl="node1" presStyleIdx="0" presStyleCnt="2" custScaleX="109351" custScaleY="84684" custLinFactX="2467" custLinFactNeighborX="100000" custLinFactNeighborY="6832">
        <dgm:presLayoutVars>
          <dgm:chMax val="0"/>
          <dgm:bulletEnabled val="1"/>
        </dgm:presLayoutVars>
      </dgm:prSet>
      <dgm:spPr/>
    </dgm:pt>
    <dgm:pt modelId="{6F0B77D4-B3EE-4373-B1F7-A77B4D812BDB}" type="pres">
      <dgm:prSet presAssocID="{A09FA66B-417F-4006-B2DD-C0F1FE4608E2}" presName="negativeSpace" presStyleCnt="0"/>
      <dgm:spPr/>
    </dgm:pt>
    <dgm:pt modelId="{1B401C8F-23D9-4EB2-91D0-664495F4C58A}" type="pres">
      <dgm:prSet presAssocID="{A09FA66B-417F-4006-B2DD-C0F1FE4608E2}" presName="childText" presStyleLbl="conFgAcc1" presStyleIdx="0" presStyleCnt="2">
        <dgm:presLayoutVars>
          <dgm:bulletEnabled val="1"/>
        </dgm:presLayoutVars>
      </dgm:prSet>
      <dgm:spPr/>
    </dgm:pt>
    <dgm:pt modelId="{4D4B6FB1-75FB-4D1D-BA27-2C1C005CA0B1}" type="pres">
      <dgm:prSet presAssocID="{AEADB0E5-E09D-4DC5-B8E5-074AA429DA13}" presName="spaceBetweenRectangles" presStyleCnt="0"/>
      <dgm:spPr/>
    </dgm:pt>
    <dgm:pt modelId="{5712AD0A-FCC8-492D-982B-2B85C91E0417}" type="pres">
      <dgm:prSet presAssocID="{07DD8167-7E63-4A8A-8BC8-473F8F731EF7}" presName="parentLin" presStyleCnt="0"/>
      <dgm:spPr/>
    </dgm:pt>
    <dgm:pt modelId="{642E7D65-AB2B-4228-87E4-195344FB4B47}" type="pres">
      <dgm:prSet presAssocID="{07DD8167-7E63-4A8A-8BC8-473F8F731EF7}" presName="parentLeftMargin" presStyleLbl="node1" presStyleIdx="0" presStyleCnt="2"/>
      <dgm:spPr/>
    </dgm:pt>
    <dgm:pt modelId="{CFBCBEBC-AA57-4ECC-A708-141F3D4873FD}" type="pres">
      <dgm:prSet presAssocID="{07DD8167-7E63-4A8A-8BC8-473F8F731EF7}" presName="parentText" presStyleLbl="node1" presStyleIdx="1" presStyleCnt="2" custScaleX="108072" custScaleY="93669" custLinFactX="3107" custLinFactNeighborX="100000" custLinFactNeighborY="-452">
        <dgm:presLayoutVars>
          <dgm:chMax val="0"/>
          <dgm:bulletEnabled val="1"/>
        </dgm:presLayoutVars>
      </dgm:prSet>
      <dgm:spPr/>
    </dgm:pt>
    <dgm:pt modelId="{4EC45265-F666-4872-A432-8E8F9EC1D5EE}" type="pres">
      <dgm:prSet presAssocID="{07DD8167-7E63-4A8A-8BC8-473F8F731EF7}" presName="negativeSpace" presStyleCnt="0"/>
      <dgm:spPr/>
    </dgm:pt>
    <dgm:pt modelId="{C46ED580-0AD7-4CC1-A0E3-F51EF8332D77}" type="pres">
      <dgm:prSet presAssocID="{07DD8167-7E63-4A8A-8BC8-473F8F731E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430DF0F-27BC-452E-A749-B636E5E30C16}" type="presOf" srcId="{A09FA66B-417F-4006-B2DD-C0F1FE4608E2}" destId="{4A71989D-BB76-48B1-BF05-8D4F03A003F0}" srcOrd="1" destOrd="0" presId="urn:microsoft.com/office/officeart/2005/8/layout/list1"/>
    <dgm:cxn modelId="{8EF44C28-ED5C-460E-964A-C577B5BC72BF}" srcId="{FAE6E91C-C07E-4F67-B377-08BDB4740C37}" destId="{07DD8167-7E63-4A8A-8BC8-473F8F731EF7}" srcOrd="1" destOrd="0" parTransId="{6CD51939-0837-496A-B000-E55D1D4205C0}" sibTransId="{779148EB-7C64-4BC5-9A74-B99AA3D6A44E}"/>
    <dgm:cxn modelId="{23D46A99-8CF6-4997-A25A-D1233D8DF1A2}" type="presOf" srcId="{FAE6E91C-C07E-4F67-B377-08BDB4740C37}" destId="{2E0297A6-38CE-4012-BE6B-95653BF1C07B}" srcOrd="0" destOrd="0" presId="urn:microsoft.com/office/officeart/2005/8/layout/list1"/>
    <dgm:cxn modelId="{121B4CA3-E8CB-4A3F-A333-E96DCD267DBD}" srcId="{FAE6E91C-C07E-4F67-B377-08BDB4740C37}" destId="{A09FA66B-417F-4006-B2DD-C0F1FE4608E2}" srcOrd="0" destOrd="0" parTransId="{4118C495-739F-431D-B006-66C05322FB87}" sibTransId="{AEADB0E5-E09D-4DC5-B8E5-074AA429DA13}"/>
    <dgm:cxn modelId="{205D43AB-C4FE-4AD7-8AFF-DD4A1575511D}" type="presOf" srcId="{07DD8167-7E63-4A8A-8BC8-473F8F731EF7}" destId="{642E7D65-AB2B-4228-87E4-195344FB4B47}" srcOrd="0" destOrd="0" presId="urn:microsoft.com/office/officeart/2005/8/layout/list1"/>
    <dgm:cxn modelId="{68C439AC-4B12-4134-B0D6-D2A5BDC34C3F}" type="presOf" srcId="{A09FA66B-417F-4006-B2DD-C0F1FE4608E2}" destId="{36F43200-1D30-496F-9B30-E38DE0988892}" srcOrd="0" destOrd="0" presId="urn:microsoft.com/office/officeart/2005/8/layout/list1"/>
    <dgm:cxn modelId="{E493BAF3-4D24-407D-A2A0-FD9B7809A956}" type="presOf" srcId="{07DD8167-7E63-4A8A-8BC8-473F8F731EF7}" destId="{CFBCBEBC-AA57-4ECC-A708-141F3D4873FD}" srcOrd="1" destOrd="0" presId="urn:microsoft.com/office/officeart/2005/8/layout/list1"/>
    <dgm:cxn modelId="{5ECC5341-8057-4CBB-993A-7EAA26ECDD61}" type="presParOf" srcId="{2E0297A6-38CE-4012-BE6B-95653BF1C07B}" destId="{4E4F4422-0C96-4E29-9183-029A56454C51}" srcOrd="0" destOrd="0" presId="urn:microsoft.com/office/officeart/2005/8/layout/list1"/>
    <dgm:cxn modelId="{05827FAA-EBB2-4D87-965D-EC4CA29F3602}" type="presParOf" srcId="{4E4F4422-0C96-4E29-9183-029A56454C51}" destId="{36F43200-1D30-496F-9B30-E38DE0988892}" srcOrd="0" destOrd="0" presId="urn:microsoft.com/office/officeart/2005/8/layout/list1"/>
    <dgm:cxn modelId="{E4E1B165-00F5-416A-8454-39D3A977007B}" type="presParOf" srcId="{4E4F4422-0C96-4E29-9183-029A56454C51}" destId="{4A71989D-BB76-48B1-BF05-8D4F03A003F0}" srcOrd="1" destOrd="0" presId="urn:microsoft.com/office/officeart/2005/8/layout/list1"/>
    <dgm:cxn modelId="{2DF12E51-3600-4104-91FB-5BC7449EAB89}" type="presParOf" srcId="{2E0297A6-38CE-4012-BE6B-95653BF1C07B}" destId="{6F0B77D4-B3EE-4373-B1F7-A77B4D812BDB}" srcOrd="1" destOrd="0" presId="urn:microsoft.com/office/officeart/2005/8/layout/list1"/>
    <dgm:cxn modelId="{6028F727-B0DD-4F9E-BCE7-CB31835D0037}" type="presParOf" srcId="{2E0297A6-38CE-4012-BE6B-95653BF1C07B}" destId="{1B401C8F-23D9-4EB2-91D0-664495F4C58A}" srcOrd="2" destOrd="0" presId="urn:microsoft.com/office/officeart/2005/8/layout/list1"/>
    <dgm:cxn modelId="{2342F8C5-BDD7-44A1-BCB8-668CB40C9101}" type="presParOf" srcId="{2E0297A6-38CE-4012-BE6B-95653BF1C07B}" destId="{4D4B6FB1-75FB-4D1D-BA27-2C1C005CA0B1}" srcOrd="3" destOrd="0" presId="urn:microsoft.com/office/officeart/2005/8/layout/list1"/>
    <dgm:cxn modelId="{DC8465BA-0E97-461D-A524-C88B507516A5}" type="presParOf" srcId="{2E0297A6-38CE-4012-BE6B-95653BF1C07B}" destId="{5712AD0A-FCC8-492D-982B-2B85C91E0417}" srcOrd="4" destOrd="0" presId="urn:microsoft.com/office/officeart/2005/8/layout/list1"/>
    <dgm:cxn modelId="{FFCCC2E2-6315-4395-A91B-675B1F6B89DE}" type="presParOf" srcId="{5712AD0A-FCC8-492D-982B-2B85C91E0417}" destId="{642E7D65-AB2B-4228-87E4-195344FB4B47}" srcOrd="0" destOrd="0" presId="urn:microsoft.com/office/officeart/2005/8/layout/list1"/>
    <dgm:cxn modelId="{9148F620-D136-491D-9023-CC57D8B34AFA}" type="presParOf" srcId="{5712AD0A-FCC8-492D-982B-2B85C91E0417}" destId="{CFBCBEBC-AA57-4ECC-A708-141F3D4873FD}" srcOrd="1" destOrd="0" presId="urn:microsoft.com/office/officeart/2005/8/layout/list1"/>
    <dgm:cxn modelId="{C7B7F903-6B4F-46EE-BE73-E8C88B4BAAC4}" type="presParOf" srcId="{2E0297A6-38CE-4012-BE6B-95653BF1C07B}" destId="{4EC45265-F666-4872-A432-8E8F9EC1D5EE}" srcOrd="5" destOrd="0" presId="urn:microsoft.com/office/officeart/2005/8/layout/list1"/>
    <dgm:cxn modelId="{EB9AE737-AA90-4D06-9754-48E2BAD1EFA3}" type="presParOf" srcId="{2E0297A6-38CE-4012-BE6B-95653BF1C07B}" destId="{C46ED580-0AD7-4CC1-A0E3-F51EF8332D7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01C8F-23D9-4EB2-91D0-664495F4C58A}">
      <dsp:nvSpPr>
        <dsp:cNvPr id="0" name=""/>
        <dsp:cNvSpPr/>
      </dsp:nvSpPr>
      <dsp:spPr>
        <a:xfrm>
          <a:off x="0" y="482197"/>
          <a:ext cx="9503509" cy="118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1989D-BB76-48B1-BF05-8D4F03A003F0}">
      <dsp:nvSpPr>
        <dsp:cNvPr id="0" name=""/>
        <dsp:cNvSpPr/>
      </dsp:nvSpPr>
      <dsp:spPr>
        <a:xfrm>
          <a:off x="1114466" y="95767"/>
          <a:ext cx="7274527" cy="11749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47" tIns="0" rIns="251447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000" b="1" kern="1200" dirty="0"/>
            <a:t>1. Tập hợp và phần tử của tập hợp </a:t>
          </a:r>
          <a:endParaRPr lang="en-US" sz="4000" kern="1200" dirty="0"/>
        </a:p>
      </dsp:txBody>
      <dsp:txXfrm>
        <a:off x="1171822" y="153123"/>
        <a:ext cx="7159815" cy="1060227"/>
      </dsp:txXfrm>
    </dsp:sp>
    <dsp:sp modelId="{C46ED580-0AD7-4CC1-A0E3-F51EF8332D77}">
      <dsp:nvSpPr>
        <dsp:cNvPr id="0" name=""/>
        <dsp:cNvSpPr/>
      </dsp:nvSpPr>
      <dsp:spPr>
        <a:xfrm>
          <a:off x="0" y="2526278"/>
          <a:ext cx="9503509" cy="118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CBEBC-AA57-4ECC-A708-141F3D4873FD}">
      <dsp:nvSpPr>
        <dsp:cNvPr id="0" name=""/>
        <dsp:cNvSpPr/>
      </dsp:nvSpPr>
      <dsp:spPr>
        <a:xfrm>
          <a:off x="1157042" y="1914126"/>
          <a:ext cx="7189442" cy="12996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47" tIns="0" rIns="251447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000" b="1" kern="1200" dirty="0"/>
            <a:t>2. Mô tả một tập hợp</a:t>
          </a:r>
          <a:endParaRPr lang="en-US" sz="4000" kern="1200" dirty="0"/>
        </a:p>
      </dsp:txBody>
      <dsp:txXfrm>
        <a:off x="1220483" y="1977567"/>
        <a:ext cx="7062560" cy="1172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03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64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61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05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1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5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2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37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7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11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48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47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8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6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8/8/2022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7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37" y="2319252"/>
            <a:ext cx="915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CHƯƠNG I: SỐ TỰ NHIÊN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4387" y="3452152"/>
            <a:ext cx="4907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BÀI 1: TẬP HỢP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Introduction to Sets and Subsets - Smar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2086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7/Example_of_a_set.svg/220px-Example_of_a_se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0"/>
            <a:ext cx="2095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5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523" y="369277"/>
            <a:ext cx="11693768" cy="56974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8169" y="629607"/>
            <a:ext cx="803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Có hai cách mô tả một tập hợp: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152" y="1474711"/>
            <a:ext cx="11154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u="sng" dirty="0"/>
              <a:t>Cách 1: Liệt kê các phần tử của tập hợp: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Các phần tử của tập hợp trong dấu ngoặc { } </a:t>
            </a:r>
            <a:r>
              <a:rPr lang="vi-VN" sz="2800" i="1" dirty="0"/>
              <a:t>theo thứ tự tùy ý </a:t>
            </a:r>
            <a:r>
              <a:rPr lang="vi-VN" sz="2800" dirty="0"/>
              <a:t>nhưng </a:t>
            </a:r>
            <a:r>
              <a:rPr lang="vi-VN" sz="2800" i="1" dirty="0"/>
              <a:t>mỗi phần tử chỉ được viết một lần</a:t>
            </a:r>
            <a:r>
              <a:rPr lang="vi-VN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VD: </a:t>
            </a:r>
            <a:r>
              <a:rPr lang="vi-VN" sz="2800" b="1" dirty="0"/>
              <a:t>P</a:t>
            </a:r>
            <a:r>
              <a:rPr lang="vi-VN" sz="2800" dirty="0"/>
              <a:t> = {0; 1; 2; 3 ; 4; 5}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034087"/>
            <a:ext cx="11658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u="sng" dirty="0"/>
              <a:t>Cách 2: Nêu dấu hiệu đặc trưng cho các phần tử của tập hợp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/>
              <a:t>VD: P = { n | n là số tự nhiên nhỏ hơn 6}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6045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I TÌM BÀI GIẢI CÂU ĐỐ VỀ TRUYỆN KIỀU CỦA TIẾN SỸ NGUYỄN HUY VIỆT - HỘI  KIỀU HỌC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584"/>
            <a:ext cx="314171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004646" y="228601"/>
            <a:ext cx="9513277" cy="4941276"/>
          </a:xfrm>
          <a:prstGeom prst="cloudCallout">
            <a:avLst>
              <a:gd name="adj1" fmla="val -46479"/>
              <a:gd name="adj2" fmla="val 44217"/>
            </a:avLst>
          </a:prstGeom>
          <a:solidFill>
            <a:srgbClr val="C7E5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L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NHA TRANG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kê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tử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Nam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L = { N; H; A; T; R; A; N; G}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chemeClr val="tx1"/>
                </a:solidFill>
              </a:rPr>
              <a:t>Theo </a:t>
            </a:r>
            <a:r>
              <a:rPr lang="en-US" sz="2800" i="1" dirty="0" err="1">
                <a:solidFill>
                  <a:schemeClr val="tx1"/>
                </a:solidFill>
              </a:rPr>
              <a:t>em</a:t>
            </a:r>
            <a:r>
              <a:rPr lang="en-US" sz="2800" i="1" dirty="0">
                <a:solidFill>
                  <a:schemeClr val="tx1"/>
                </a:solidFill>
              </a:rPr>
              <a:t>, </a:t>
            </a:r>
            <a:r>
              <a:rPr lang="en-US" sz="2800" i="1" dirty="0" err="1">
                <a:solidFill>
                  <a:schemeClr val="tx1"/>
                </a:solidFill>
              </a:rPr>
              <a:t>bạn</a:t>
            </a:r>
            <a:r>
              <a:rPr lang="en-US" sz="2800" i="1" dirty="0">
                <a:solidFill>
                  <a:schemeClr val="tx1"/>
                </a:solidFill>
              </a:rPr>
              <a:t> Nam </a:t>
            </a:r>
            <a:r>
              <a:rPr lang="en-US" sz="2800" i="1" dirty="0" err="1">
                <a:solidFill>
                  <a:schemeClr val="tx1"/>
                </a:solidFill>
              </a:rPr>
              <a:t>viết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đúng</a:t>
            </a:r>
            <a:r>
              <a:rPr lang="en-US" sz="2800" i="1" dirty="0">
                <a:solidFill>
                  <a:schemeClr val="tx1"/>
                </a:solidFill>
              </a:rPr>
              <a:t> hay </a:t>
            </a:r>
            <a:r>
              <a:rPr lang="en-US" sz="2800" i="1" dirty="0" err="1">
                <a:solidFill>
                  <a:schemeClr val="tx1"/>
                </a:solidFill>
              </a:rPr>
              <a:t>sai</a:t>
            </a:r>
            <a:r>
              <a:rPr lang="en-US" sz="2800" i="1" dirty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405" y="2032489"/>
            <a:ext cx="10258075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A,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" y="81107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u="sng" dirty="0" err="1"/>
              <a:t>Trả</a:t>
            </a:r>
            <a:r>
              <a:rPr lang="en-US" i="1" u="sng" dirty="0"/>
              <a:t> </a:t>
            </a:r>
            <a:r>
              <a:rPr lang="en-US" i="1" u="sng" dirty="0" err="1"/>
              <a:t>lời</a:t>
            </a:r>
            <a:r>
              <a:rPr lang="en-US" i="1" u="sng" dirty="0"/>
              <a:t>: </a:t>
            </a:r>
            <a:endParaRPr lang="vi-VN" i="1" u="sng" dirty="0"/>
          </a:p>
        </p:txBody>
      </p:sp>
    </p:spTree>
    <p:extLst>
      <p:ext uri="{BB962C8B-B14F-4D97-AF65-F5344CB8AC3E}">
        <p14:creationId xmlns:p14="http://schemas.microsoft.com/office/powerpoint/2010/main" val="33782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633046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1" u="sng" dirty="0" err="1">
                    <a:solidFill>
                      <a:schemeClr val="tx1"/>
                    </a:solidFill>
                  </a:rPr>
                  <a:t>Chú</a:t>
                </a:r>
                <a:r>
                  <a:rPr lang="en-US" sz="3200" b="1" i="1" u="sng" dirty="0">
                    <a:solidFill>
                      <a:schemeClr val="tx1"/>
                    </a:solidFill>
                  </a:rPr>
                  <a:t> ý: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</a:rPr>
                  <a:t>1.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là tập hợp số tự nhiên 0; 1; 2; 3;... Ta viết tập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như sau: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= { 0; 1; 2; 3;...}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2</a:t>
                </a:r>
                <a:r>
                  <a:rPr lang="nl-NL" sz="3200" dirty="0">
                    <a:solidFill>
                      <a:schemeClr val="tx1"/>
                    </a:solidFill>
                  </a:rPr>
                  <a:t>. Viết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có nghĩa n là một số tự nhiên.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3200" dirty="0">
                    <a:solidFill>
                      <a:schemeClr val="tx1"/>
                    </a:solidFill>
                  </a:rPr>
                  <a:t>Chẳng hạn tập P các số tự nhiên nhỏ hơn 6 có thể viết là: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= { n |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&lt; 6}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200" dirty="0">
                    <a:solidFill>
                      <a:schemeClr val="tx1"/>
                    </a:solidFill>
                  </a:rPr>
                  <a:t> hoặc </a:t>
                </a: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= {n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&lt; 6}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3. </a:t>
                </a:r>
                <a:r>
                  <a:rPr lang="nl-NL" sz="3200" dirty="0">
                    <a:solidFill>
                      <a:schemeClr val="tx1"/>
                    </a:solidFill>
                  </a:rPr>
                  <a:t>Ta dùng kí hiệu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để chỉ tập hợp các số tự nhiên khác 0:</a:t>
                </a:r>
                <a:endParaRPr lang="en-US" sz="3200" i="1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= { 1; 2; 3; ...}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330462"/>
              </a:xfrm>
              <a:prstGeom prst="rect">
                <a:avLst/>
              </a:prstGeom>
              <a:blipFill>
                <a:blip r:embed="rId2"/>
                <a:stretch>
                  <a:fillRect l="-1198" t="-1441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50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dirty="0">
                    <a:solidFill>
                      <a:schemeClr val="tx1"/>
                    </a:solidFill>
                  </a:rPr>
                  <a:t>Luyện </a:t>
                </a:r>
                <a:r>
                  <a:rPr lang="en-US" sz="3600" b="1" u="sng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3600" b="1" u="sng" dirty="0">
                    <a:solidFill>
                      <a:schemeClr val="tx1"/>
                    </a:solidFill>
                  </a:rPr>
                  <a:t> 2: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tập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liệt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kê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tử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chúng</a:t>
                </a:r>
                <a:r>
                  <a:rPr lang="en-US" sz="36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A = { x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5}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</a:rPr>
                  <a:t>B = { x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5}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3600" dirty="0">
                  <a:solidFill>
                    <a:schemeClr val="tx1"/>
                  </a:solidFill>
                </a:endParaRPr>
              </a:p>
              <a:p>
                <a:pPr algn="ctr"/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81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/>
              <a:t>Giải</a:t>
            </a:r>
            <a:r>
              <a:rPr lang="en-US" sz="4400" b="1" u="sng" dirty="0"/>
              <a:t>:</a:t>
            </a:r>
            <a:endParaRPr lang="vi-VN" sz="4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2676" y="2268415"/>
                <a:ext cx="11002108" cy="3983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800" dirty="0"/>
                  <a:t>A = { 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5} = { 0; 1; 2; 3; 4}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800" dirty="0"/>
                  <a:t>B = { 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5} = { 1; 2; 3; 4}</a:t>
                </a:r>
              </a:p>
              <a:p>
                <a:pPr>
                  <a:lnSpc>
                    <a:spcPct val="200000"/>
                  </a:lnSpc>
                </a:pPr>
                <a:endParaRPr lang="vi-VN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6" y="2268415"/>
                <a:ext cx="11002108" cy="3983078"/>
              </a:xfrm>
              <a:prstGeom prst="rect">
                <a:avLst/>
              </a:prstGeom>
              <a:blipFill>
                <a:blip r:embed="rId2"/>
                <a:stretch>
                  <a:fillRect l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55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2242" y="-580293"/>
            <a:ext cx="11960466" cy="7438294"/>
            <a:chOff x="32242" y="-580293"/>
            <a:chExt cx="11960466" cy="7438294"/>
          </a:xfrm>
        </p:grpSpPr>
        <p:grpSp>
          <p:nvGrpSpPr>
            <p:cNvPr id="23" name="Group 22"/>
            <p:cNvGrpSpPr/>
            <p:nvPr/>
          </p:nvGrpSpPr>
          <p:grpSpPr>
            <a:xfrm>
              <a:off x="32242" y="-580293"/>
              <a:ext cx="11960466" cy="7438294"/>
              <a:chOff x="32242" y="-580293"/>
              <a:chExt cx="11960466" cy="7438294"/>
            </a:xfrm>
          </p:grpSpPr>
          <p:sp>
            <p:nvSpPr>
              <p:cNvPr id="2" name="Horizontal Scroll 1"/>
              <p:cNvSpPr/>
              <p:nvPr/>
            </p:nvSpPr>
            <p:spPr>
              <a:xfrm>
                <a:off x="32242" y="-580293"/>
                <a:ext cx="11960466" cy="7438294"/>
              </a:xfrm>
              <a:prstGeom prst="horizontalScroll">
                <a:avLst>
                  <a:gd name="adj" fmla="val 804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b="1" u="sng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u="sng" dirty="0"/>
                      <a:t>Luyện </a:t>
                    </a:r>
                    <a:r>
                      <a:rPr lang="en-US" sz="3600" b="1" u="sng" dirty="0" err="1"/>
                      <a:t>tập</a:t>
                    </a:r>
                    <a:r>
                      <a:rPr lang="en-US" sz="3600" b="1" u="sng" dirty="0"/>
                      <a:t> 3:</a:t>
                    </a:r>
                  </a:p>
                  <a:p>
                    <a:pPr algn="just"/>
                    <a:r>
                      <a:rPr lang="en-US" sz="3600" dirty="0" err="1"/>
                      <a:t>Gọi</a:t>
                    </a:r>
                    <a:r>
                      <a:rPr lang="en-US" sz="3600" dirty="0"/>
                      <a:t> M </a:t>
                    </a:r>
                    <a:r>
                      <a:rPr lang="en-US" sz="3600" dirty="0" err="1"/>
                      <a:t>là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tập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hợp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các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số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tự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nhiên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lớn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6 </a:t>
                    </a:r>
                    <a:r>
                      <a:rPr lang="en-US" sz="3600" dirty="0" err="1"/>
                      <a:t>và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nhỏ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10.</a:t>
                    </a:r>
                  </a:p>
                  <a:p>
                    <a:pPr marL="742950" indent="-742950" algn="just">
                      <a:buAutoNum type="alphaLcParenR"/>
                    </a:pPr>
                    <a:r>
                      <a:rPr lang="en-US" sz="3600" dirty="0" err="1"/>
                      <a:t>Thay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thế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“?” </a:t>
                    </a:r>
                    <a:r>
                      <a:rPr lang="en-US" sz="3600" dirty="0" err="1"/>
                      <a:t>bằng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hoặc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</m:oMath>
                    </a14:m>
                    <a:r>
                      <a:rPr lang="en-US" sz="3600" dirty="0"/>
                      <a:t> :</a:t>
                    </a:r>
                  </a:p>
                  <a:p>
                    <a:pPr algn="just"/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780" t="-3191" r="-17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1688124" y="3622431"/>
                <a:ext cx="1670540" cy="646331"/>
                <a:chOff x="1688124" y="3622431"/>
                <a:chExt cx="1670540" cy="64633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5       </a:t>
                  </a:r>
                  <a:endParaRPr lang="vi-VN" sz="36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?</a:t>
                  </a:r>
                  <a:endParaRPr lang="vi-VN" sz="36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290647" y="3622430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       </a:t>
                  </a:r>
                  <a:endParaRPr lang="vi-VN" sz="36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?</a:t>
                  </a:r>
                  <a:endParaRPr lang="vi-VN" sz="36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683976" y="3622429"/>
                <a:ext cx="422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;</a:t>
                </a:r>
                <a:endParaRPr lang="vi-VN" sz="36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88124" y="4800600"/>
              <a:ext cx="8071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 </a:t>
              </a:r>
              <a:r>
                <a:rPr lang="en-US" sz="3600" dirty="0" err="1"/>
                <a:t>Mô</a:t>
              </a:r>
              <a:r>
                <a:rPr lang="en-US" sz="3600" dirty="0"/>
                <a:t> </a:t>
              </a:r>
              <a:r>
                <a:rPr lang="en-US" sz="3600" dirty="0" err="1"/>
                <a:t>tả</a:t>
              </a:r>
              <a:r>
                <a:rPr lang="en-US" sz="3600" dirty="0"/>
                <a:t> </a:t>
              </a:r>
              <a:r>
                <a:rPr lang="en-US" sz="3600" dirty="0" err="1"/>
                <a:t>tập</a:t>
              </a:r>
              <a:r>
                <a:rPr lang="en-US" sz="3600" dirty="0"/>
                <a:t> </a:t>
              </a:r>
              <a:r>
                <a:rPr lang="en-US" sz="3600" dirty="0" err="1"/>
                <a:t>hợp</a:t>
              </a:r>
              <a:r>
                <a:rPr lang="en-US" sz="3600" dirty="0"/>
                <a:t> M </a:t>
              </a:r>
              <a:r>
                <a:rPr lang="en-US" sz="3600" dirty="0" err="1"/>
                <a:t>bằng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</a:t>
              </a:r>
              <a:r>
                <a:rPr lang="en-US" sz="3600" dirty="0" err="1"/>
                <a:t>cách</a:t>
              </a:r>
              <a:r>
                <a:rPr lang="en-US" sz="3600" dirty="0"/>
                <a:t>.</a:t>
              </a:r>
              <a:endParaRPr lang="vi-VN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584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/>
              <a:t>Giải</a:t>
            </a:r>
            <a:r>
              <a:rPr lang="en-US" sz="4400" b="1" u="sng" dirty="0"/>
              <a:t>:</a:t>
            </a:r>
            <a:endParaRPr lang="vi-VN" sz="4400" b="1" u="sng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13339" y="2150218"/>
            <a:ext cx="8721970" cy="1779560"/>
            <a:chOff x="844062" y="2742030"/>
            <a:chExt cx="8721970" cy="1779560"/>
          </a:xfrm>
        </p:grpSpPr>
        <p:grpSp>
          <p:nvGrpSpPr>
            <p:cNvPr id="18" name="Group 17"/>
            <p:cNvGrpSpPr/>
            <p:nvPr/>
          </p:nvGrpSpPr>
          <p:grpSpPr>
            <a:xfrm>
              <a:off x="1743806" y="2901462"/>
              <a:ext cx="1702781" cy="1620128"/>
              <a:chOff x="1743806" y="2901462"/>
              <a:chExt cx="1702781" cy="162012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76047" y="2901462"/>
                <a:ext cx="1670540" cy="646331"/>
                <a:chOff x="1688124" y="3622431"/>
                <a:chExt cx="1670540" cy="64633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5       </a:t>
                  </a:r>
                  <a:endParaRPr lang="vi-VN" sz="3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oMath>
                        </m:oMathPara>
                      </a14:m>
                      <a:endParaRPr lang="vi-VN" sz="3600" dirty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743806" y="3875259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       </a:t>
                  </a:r>
                  <a:endParaRPr lang="vi-VN" sz="36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oMath>
                        </m:oMathPara>
                      </a14:m>
                      <a:endParaRPr lang="vi-VN" sz="3600" dirty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       </a:t>
                  </a:r>
                  <a:endParaRPr lang="vi-VN" sz="3600" dirty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844062" y="2742030"/>
              <a:ext cx="87219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</a:t>
              </a:r>
            </a:p>
            <a:p>
              <a:endParaRPr lang="en-US" sz="3600" dirty="0"/>
            </a:p>
            <a:p>
              <a:r>
                <a:rPr lang="en-US" sz="3600" dirty="0"/>
                <a:t> </a:t>
              </a:r>
              <a:endParaRPr lang="vi-VN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3339" y="4448908"/>
                <a:ext cx="98825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b) </a:t>
                </a:r>
                <a:r>
                  <a:rPr lang="en-US" sz="3600" i="1" u="sng" dirty="0" err="1"/>
                  <a:t>Cách</a:t>
                </a:r>
                <a:r>
                  <a:rPr lang="en-US" sz="3600" i="1" u="sng" dirty="0"/>
                  <a:t> 1:</a:t>
                </a:r>
                <a:r>
                  <a:rPr lang="en-US" sz="3600" dirty="0"/>
                  <a:t>  M = {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/>
                  <a:t> 6 &lt; x &lt; 10} = { 7; 8; 9}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    </a:t>
                </a:r>
                <a:r>
                  <a:rPr lang="en-US" sz="3600" i="1" u="sng" dirty="0" err="1"/>
                  <a:t>Cách</a:t>
                </a:r>
                <a:r>
                  <a:rPr lang="en-US" sz="3600" i="1" u="sng" dirty="0"/>
                  <a:t> 2:</a:t>
                </a:r>
                <a:r>
                  <a:rPr lang="en-US" sz="3600" dirty="0"/>
                  <a:t>  M = { 7; 8; 9}</a:t>
                </a:r>
              </a:p>
              <a:p>
                <a:endParaRPr lang="vi-VN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39" y="4448908"/>
                <a:ext cx="9882553" cy="2308324"/>
              </a:xfrm>
              <a:prstGeom prst="rect">
                <a:avLst/>
              </a:prstGeom>
              <a:blipFill>
                <a:blip r:embed="rId4"/>
                <a:stretch>
                  <a:fillRect l="-1851" t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0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Luyện</a:t>
            </a:r>
            <a:r>
              <a:rPr lang="en-US" sz="4800" b="1" dirty="0"/>
              <a:t> </a:t>
            </a:r>
            <a:r>
              <a:rPr lang="en-US" sz="4800" b="1" dirty="0" err="1"/>
              <a:t>tập</a:t>
            </a:r>
            <a:endParaRPr lang="vi-VN" sz="4800" b="1" dirty="0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687615" y="724390"/>
            <a:ext cx="10816771" cy="563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349728" y="1216862"/>
            <a:ext cx="7810500" cy="18669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71" y="2873481"/>
            <a:ext cx="5893029" cy="39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89" y="323725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(1; 2; 3; 4)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1; 2; 3; 4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7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8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4156059" y="786565"/>
            <a:ext cx="602672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1: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[1; 2; 3; 4]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endParaRPr lang="vi-VN" sz="3200" kern="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9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= {1; 2; 3; 4}</a:t>
            </a: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 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B </a:t>
                </a: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</a:t>
                </a:r>
                <a:r>
                  <a:rPr lang="en-US" sz="3200" kern="0" dirty="0">
                    <a:solidFill>
                      <a:prstClr val="white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</a:p>
            </p:txBody>
          </p:sp>
        </mc:Choice>
        <mc:Fallback xmlns="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7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746210" y="3410289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39091" y="484483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2: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Cho B = {2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; 3; 4; 5}.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?</a:t>
            </a:r>
            <a:endParaRPr lang="en-US" sz="3733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 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vi-VN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6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 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</a:t>
                </a:r>
                <a:endPara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3" y="87775"/>
            <a:ext cx="2781884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19061" y="3113520"/>
            <a:ext cx="417861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bông hồng trong lọ hoa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91" y="3978463"/>
            <a:ext cx="3724275" cy="194881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51803" y="6140519"/>
            <a:ext cx="6837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gồm các </a:t>
            </a:r>
            <a:r>
              <a:rPr lang="en-US" sz="2800" dirty="0"/>
              <a:t>con </a:t>
            </a:r>
            <a:r>
              <a:rPr lang="vi-VN" sz="2800" dirty="0"/>
              <a:t>cá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bể</a:t>
            </a:r>
            <a:endParaRPr lang="vi-VN" sz="28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1" y="87775"/>
            <a:ext cx="4369725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04558" y="3113520"/>
            <a:ext cx="6090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Tập hợp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6A2</a:t>
            </a:r>
            <a:endParaRPr lang="vi-VN" sz="2800" dirty="0"/>
          </a:p>
        </p:txBody>
      </p:sp>
      <p:pic>
        <p:nvPicPr>
          <p:cNvPr id="3076" name="Picture 4" descr="5 gợi ý trả lời câu hỏi “Bạn mong muốn gì ở công ty?” - VNReview Tin mới  nhấ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17" y="2853164"/>
            <a:ext cx="4016271" cy="3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761405" y="371397"/>
            <a:ext cx="7774103" cy="2481767"/>
          </a:xfrm>
          <a:prstGeom prst="cloudCallout">
            <a:avLst>
              <a:gd name="adj1" fmla="val -50992"/>
              <a:gd name="adj2" fmla="val 7100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Tập</a:t>
            </a:r>
            <a:r>
              <a:rPr lang="en-US" sz="5400" b="1" dirty="0"/>
              <a:t> </a:t>
            </a:r>
            <a:r>
              <a:rPr lang="en-US" sz="5400" b="1" dirty="0" err="1"/>
              <a:t>hợp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gì</a:t>
            </a:r>
            <a:r>
              <a:rPr lang="en-US" sz="5400" b="1" dirty="0"/>
              <a:t>?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12769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673400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H; I; N}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C; S; I; N}  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7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693878" y="342900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693878" y="477368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39091" y="484483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3: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chữ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cụm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“HOC SINH”</a:t>
            </a:r>
            <a:endParaRPr lang="en-US" sz="3733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6" y="330036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N; H} </a:t>
            </a:r>
            <a:endParaRPr lang="vi-VN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477011" y="4576830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N}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911813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 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9; 10}      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{5; 6; 7; 8; 9} 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693877" y="4791225"/>
            <a:ext cx="498916" cy="4915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693878" y="342900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10001" y="339703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39091" y="484483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713018" y="831273"/>
            <a:ext cx="71141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4: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 tập hợp A các số tự nhiên lớn hơn 5 và nhỏ hơn 10.</a:t>
            </a:r>
            <a:endParaRPr lang="en-US" sz="6400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418526" y="466294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  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8}   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endParaRPr lang="vi-VN" sz="266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380869" y="3285594"/>
            <a:ext cx="393433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9}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380869" y="4679174"/>
            <a:ext cx="4208346" cy="73191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{x|16 &lt; x &lt; 20} 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58201" y="3285594"/>
            <a:ext cx="352176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{x |15 &lt; x &lt; 19}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693877" y="4791225"/>
            <a:ext cx="498916" cy="4915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693878" y="342900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10001" y="339703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39091" y="484483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38940" y="733116"/>
            <a:ext cx="7295760" cy="17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5: 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= {16; 17; 18; 19}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458201" y="4662940"/>
            <a:ext cx="3733799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{x|15 &lt; x ≤ 20}  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380869" y="3285594"/>
            <a:ext cx="420834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A = {x |15 &lt; x &lt; 20} 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0344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Củng</a:t>
            </a:r>
            <a:r>
              <a:rPr lang="en-US" sz="4800" b="1" dirty="0"/>
              <a:t> </a:t>
            </a:r>
            <a:r>
              <a:rPr lang="en-US" sz="4800" b="1" dirty="0" err="1"/>
              <a:t>cố</a:t>
            </a:r>
            <a:endParaRPr lang="vi-VN" sz="4800" b="1" dirty="0"/>
          </a:p>
        </p:txBody>
      </p:sp>
      <p:sp>
        <p:nvSpPr>
          <p:cNvPr id="3" name="Oval 2"/>
          <p:cNvSpPr/>
          <p:nvPr/>
        </p:nvSpPr>
        <p:spPr>
          <a:xfrm>
            <a:off x="295836" y="2106706"/>
            <a:ext cx="3998259" cy="24294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TẬP  HỢP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7554" y="1281556"/>
            <a:ext cx="413896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Tập hợp và phần tử của tập hợp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77553" y="4536140"/>
            <a:ext cx="413896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Mô tả một tập hợp</a:t>
            </a:r>
            <a:endParaRPr lang="en-US" sz="3200" dirty="0"/>
          </a:p>
        </p:txBody>
      </p:sp>
      <p:sp>
        <p:nvSpPr>
          <p:cNvPr id="17" name="Bent Arrow 16"/>
          <p:cNvSpPr/>
          <p:nvPr/>
        </p:nvSpPr>
        <p:spPr>
          <a:xfrm>
            <a:off x="2456328" y="1720801"/>
            <a:ext cx="1721225" cy="385905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2456329" y="4536141"/>
            <a:ext cx="1721224" cy="385905"/>
          </a:xfrm>
          <a:prstGeom prst="bentArrow">
            <a:avLst>
              <a:gd name="adj1" fmla="val 27323"/>
              <a:gd name="adj2" fmla="val 26042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9" idx="0"/>
          </p:cNvCxnSpPr>
          <p:nvPr/>
        </p:nvCxnSpPr>
        <p:spPr>
          <a:xfrm flipV="1">
            <a:off x="6247033" y="3619500"/>
            <a:ext cx="915767" cy="9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162801" y="3306708"/>
            <a:ext cx="50292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Liệt kê các phần tử của tập hợp</a:t>
            </a:r>
            <a:endParaRPr lang="vi-VN" sz="2800" dirty="0"/>
          </a:p>
        </p:txBody>
      </p:sp>
      <p:cxnSp>
        <p:nvCxnSpPr>
          <p:cNvPr id="34" name="Straight Arrow Connector 33"/>
          <p:cNvCxnSpPr>
            <a:stCxn id="9" idx="2"/>
            <a:endCxn id="37" idx="1"/>
          </p:cNvCxnSpPr>
          <p:nvPr/>
        </p:nvCxnSpPr>
        <p:spPr>
          <a:xfrm>
            <a:off x="6247033" y="5120915"/>
            <a:ext cx="915767" cy="82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162800" y="5473005"/>
            <a:ext cx="5029201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Nêu dấu hiệu đặc trưng cho các phần tử của tập hợp</a:t>
            </a:r>
            <a:r>
              <a:rPr lang="en-US" sz="2800" b="1" i="1" dirty="0"/>
              <a:t>.</a:t>
            </a:r>
            <a:endParaRPr lang="vi-VN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6" y="0"/>
            <a:ext cx="3228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  <p:bldP spid="20" grpId="0" animBg="1"/>
      <p:bldP spid="31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Vận</a:t>
            </a:r>
            <a:r>
              <a:rPr lang="en-US" sz="4800" b="1" dirty="0"/>
              <a:t> </a:t>
            </a:r>
            <a:r>
              <a:rPr lang="en-US" sz="4800" b="1" dirty="0" err="1"/>
              <a:t>dụng</a:t>
            </a:r>
            <a:endParaRPr lang="vi-VN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156" y="1327467"/>
            <a:ext cx="6644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ở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8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quay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Kim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Trái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, </a:t>
            </a:r>
            <a:r>
              <a:rPr lang="en-US" sz="2800" dirty="0" err="1"/>
              <a:t>Hỏa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Mộc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Thổ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Vương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vương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/>
              <a:t>Gọi</a:t>
            </a:r>
            <a:r>
              <a:rPr lang="en-US" sz="2800" dirty="0"/>
              <a:t> S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.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liệt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S.</a:t>
            </a:r>
            <a:endParaRPr lang="vi-V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71" y="2038144"/>
            <a:ext cx="5271417" cy="26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27" y="194027"/>
            <a:ext cx="6961632" cy="35475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71150" y="3985647"/>
            <a:ext cx="308027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u="sng" dirty="0" err="1"/>
              <a:t>Trả</a:t>
            </a:r>
            <a:r>
              <a:rPr lang="en-US" sz="3600" i="1" u="sng" dirty="0"/>
              <a:t> </a:t>
            </a:r>
            <a:r>
              <a:rPr lang="en-US" sz="3600" i="1" u="sng" dirty="0" err="1"/>
              <a:t>lời</a:t>
            </a:r>
            <a:r>
              <a:rPr lang="en-US" sz="3600" i="1" u="sng" dirty="0"/>
              <a:t>: </a:t>
            </a:r>
            <a:endParaRPr lang="vi-VN" sz="36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171150" y="5047274"/>
            <a:ext cx="993612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S  =  {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Trời</a:t>
            </a:r>
            <a:r>
              <a:rPr lang="en-US" sz="3200" dirty="0"/>
              <a:t>; </a:t>
            </a:r>
            <a:r>
              <a:rPr lang="en-US" sz="3200" dirty="0" err="1"/>
              <a:t>Thủy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Kim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dirty="0" err="1"/>
              <a:t>Đất</a:t>
            </a:r>
            <a:r>
              <a:rPr lang="en-US" sz="3200" dirty="0"/>
              <a:t>; </a:t>
            </a:r>
            <a:r>
              <a:rPr lang="en-US" sz="3200" dirty="0" err="1"/>
              <a:t>Hỏa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Mộc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Thổ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;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; </a:t>
            </a:r>
            <a:r>
              <a:rPr lang="en-US" sz="3200" dirty="0" err="1"/>
              <a:t>Hải</a:t>
            </a:r>
            <a:r>
              <a:rPr lang="en-US" sz="3200" dirty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 </a:t>
            </a:r>
            <a:r>
              <a:rPr lang="en-US" sz="3200" dirty="0" err="1"/>
              <a:t>tinh</a:t>
            </a:r>
            <a:r>
              <a:rPr lang="en-US" sz="3200" dirty="0"/>
              <a:t>}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22039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0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Hướng</a:t>
            </a:r>
            <a:r>
              <a:rPr lang="en-US" sz="4800" b="1" dirty="0"/>
              <a:t> </a:t>
            </a:r>
            <a:r>
              <a:rPr lang="en-US" sz="4800" b="1" dirty="0" err="1"/>
              <a:t>dẫn</a:t>
            </a:r>
            <a:r>
              <a:rPr lang="en-US" sz="4800" b="1" dirty="0"/>
              <a:t> </a:t>
            </a:r>
            <a:r>
              <a:rPr lang="en-US" sz="4800" b="1" dirty="0" err="1"/>
              <a:t>về</a:t>
            </a:r>
            <a:r>
              <a:rPr lang="en-US" sz="4800" b="1" dirty="0"/>
              <a:t> </a:t>
            </a:r>
            <a:r>
              <a:rPr lang="en-US" sz="4800" b="1" dirty="0" err="1"/>
              <a:t>nhà</a:t>
            </a:r>
            <a:endParaRPr lang="vi-VN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009717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4728" y="1720734"/>
            <a:ext cx="911906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- Tự lấy được hai ví dụ về tập hợp và chỉ ra phần tử của tập hợp; Hiểu và ghi nhớ hai cách viết một tập hợp. 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- Hoàn thành các bài tập: </a:t>
            </a:r>
            <a:r>
              <a:rPr lang="pt-BR" sz="2800" b="1" dirty="0"/>
              <a:t>1.1; 1.2; 1.3 và 1.4 </a:t>
            </a:r>
            <a:r>
              <a:rPr lang="pt-BR" sz="2800" dirty="0"/>
              <a:t>-SGK-</a:t>
            </a:r>
            <a:r>
              <a:rPr lang="en-US" sz="2800" dirty="0"/>
              <a:t>tr7, tr8.</a:t>
            </a:r>
          </a:p>
          <a:p>
            <a:pPr algn="just">
              <a:lnSpc>
                <a:spcPct val="150000"/>
              </a:lnSpc>
            </a:pPr>
            <a:r>
              <a:rPr lang="pt-BR" sz="2800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“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ghi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nhiên</a:t>
            </a:r>
            <a:r>
              <a:rPr lang="en-US" sz="2800" dirty="0"/>
              <a:t>”</a:t>
            </a:r>
          </a:p>
          <a:p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826911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4946067"/>
              </p:ext>
            </p:extLst>
          </p:nvPr>
        </p:nvGraphicFramePr>
        <p:xfrm>
          <a:off x="1609968" y="2284697"/>
          <a:ext cx="9503509" cy="371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p Ribbon 3"/>
          <p:cNvSpPr/>
          <p:nvPr/>
        </p:nvSpPr>
        <p:spPr>
          <a:xfrm>
            <a:off x="1143975" y="474784"/>
            <a:ext cx="10435494" cy="984739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NộI</a:t>
            </a:r>
            <a:r>
              <a:rPr lang="en-US" sz="4000" b="1" dirty="0">
                <a:solidFill>
                  <a:schemeClr val="tx1"/>
                </a:solidFill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</a:rPr>
              <a:t>bài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học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869" y="1043566"/>
            <a:ext cx="851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1. Tập hợp và phần tử của tập hợp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847331" y="1815451"/>
            <a:ext cx="4837165" cy="2419244"/>
            <a:chOff x="6847331" y="1815451"/>
            <a:chExt cx="4837165" cy="2419244"/>
          </a:xfrm>
        </p:grpSpPr>
        <p:sp>
          <p:nvSpPr>
            <p:cNvPr id="5" name="Oval 4"/>
            <p:cNvSpPr/>
            <p:nvPr/>
          </p:nvSpPr>
          <p:spPr>
            <a:xfrm>
              <a:off x="7935188" y="2447459"/>
              <a:ext cx="3632661" cy="17872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bg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911243" y="3183775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679103" y="2861390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846765" y="382268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1021395" y="3377204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880719" y="230454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47331" y="3263384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411178" y="2911695"/>
              <a:ext cx="650553" cy="3507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60833" y="3526759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53349" y="2639457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8316" y="2650085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93811" y="1815451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7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5640" y="2208570"/>
            <a:ext cx="65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>
                <a:solidFill>
                  <a:srgbClr val="002060"/>
                </a:solidFill>
              </a:rPr>
              <a:t>- Tập hợp M gồm các phần tử nào?</a:t>
            </a:r>
          </a:p>
          <a:p>
            <a:pPr algn="just"/>
            <a:endParaRPr lang="vi-VN" sz="2800" dirty="0"/>
          </a:p>
        </p:txBody>
      </p:sp>
      <p:sp>
        <p:nvSpPr>
          <p:cNvPr id="27" name="Rectangle 26"/>
          <p:cNvSpPr/>
          <p:nvPr/>
        </p:nvSpPr>
        <p:spPr>
          <a:xfrm>
            <a:off x="674754" y="4234695"/>
            <a:ext cx="695414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solidFill>
                  <a:srgbClr val="002060"/>
                </a:solidFill>
                <a:ea typeface="Calibri" panose="020F0502020204030204" pitchFamily="34" charset="0"/>
              </a:rPr>
              <a:t>- Em có nhận xét gì về số 7 và tập hợp M?</a:t>
            </a:r>
          </a:p>
        </p:txBody>
      </p:sp>
    </p:spTree>
    <p:extLst>
      <p:ext uri="{BB962C8B-B14F-4D97-AF65-F5344CB8AC3E}">
        <p14:creationId xmlns:p14="http://schemas.microsoft.com/office/powerpoint/2010/main" val="17711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2841" y="331320"/>
            <a:ext cx="11824359" cy="5963972"/>
            <a:chOff x="1059302" y="1210551"/>
            <a:chExt cx="10388283" cy="39593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>
                <a:xfrm>
                  <a:off x="1059302" y="1210551"/>
                  <a:ext cx="10388283" cy="3959325"/>
                </a:xfrm>
                <a:prstGeom prst="roundRect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vi-VN" sz="3600" dirty="0">
                      <a:solidFill>
                        <a:srgbClr val="000000"/>
                      </a:solidFill>
                    </a:rPr>
                    <a:t>- Một </a:t>
                  </a:r>
                  <a:r>
                    <a:rPr lang="vi-VN" sz="3600" b="1" dirty="0">
                      <a:solidFill>
                        <a:srgbClr val="FF0000"/>
                      </a:solidFill>
                    </a:rPr>
                    <a:t>tập hợp</a:t>
                  </a:r>
                  <a:r>
                    <a:rPr lang="vi-VN" sz="36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600" dirty="0">
                      <a:solidFill>
                        <a:srgbClr val="000000"/>
                      </a:solidFill>
                    </a:rPr>
                    <a:t>( </a:t>
                  </a:r>
                  <a:r>
                    <a:rPr lang="vi-VN" sz="3600" b="1" dirty="0">
                      <a:solidFill>
                        <a:srgbClr val="FF0000"/>
                      </a:solidFill>
                    </a:rPr>
                    <a:t>tập</a:t>
                  </a:r>
                  <a:r>
                    <a:rPr lang="vi-VN" sz="36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600" dirty="0">
                      <a:solidFill>
                        <a:srgbClr val="000000"/>
                      </a:solidFill>
                    </a:rPr>
                    <a:t>) bao gồm những đối tượng nhất định. Các đối tượng ấy được gọi là những </a:t>
                  </a:r>
                  <a:r>
                    <a:rPr lang="vi-VN" sz="3600" b="1" dirty="0">
                      <a:solidFill>
                        <a:srgbClr val="FF0000"/>
                      </a:solidFill>
                    </a:rPr>
                    <a:t>phần tử</a:t>
                  </a:r>
                  <a:r>
                    <a:rPr lang="vi-VN" sz="36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600" dirty="0">
                      <a:solidFill>
                        <a:srgbClr val="000000"/>
                      </a:solidFill>
                    </a:rPr>
                    <a:t>của tập hợp.</a:t>
                  </a: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vi-VN" sz="3600" dirty="0">
                      <a:solidFill>
                        <a:srgbClr val="000000"/>
                      </a:solidFill>
                    </a:rPr>
                    <a:t>+ x là một phần tử của tập A</a:t>
                  </a: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vi-VN" sz="3600" dirty="0">
                      <a:solidFill>
                        <a:srgbClr val="000000"/>
                      </a:solidFill>
                    </a:rPr>
                    <a:t>KH: x </a:t>
                  </a:r>
                  <a14:m>
                    <m:oMath xmlns:m="http://schemas.openxmlformats.org/officeDocument/2006/math">
                      <m:r>
                        <a:rPr lang="vi-VN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vi-VN" sz="3600" dirty="0">
                      <a:solidFill>
                        <a:srgbClr val="000000"/>
                      </a:solidFill>
                    </a:rPr>
                    <a:t> A </a:t>
                  </a: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vi-VN" sz="3600" dirty="0">
                      <a:solidFill>
                        <a:srgbClr val="000000"/>
                      </a:solidFill>
                    </a:rPr>
                    <a:t>+ y không là phần tử của tập A.</a:t>
                  </a: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vi-VN" sz="3600" dirty="0">
                      <a:solidFill>
                        <a:srgbClr val="000000"/>
                      </a:solidFill>
                    </a:rPr>
                    <a:t>KH: y </a:t>
                  </a:r>
                  <a14:m>
                    <m:oMath xmlns:m="http://schemas.openxmlformats.org/officeDocument/2006/math">
                      <m:r>
                        <a:rPr lang="vi-VN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vi-VN" sz="3600" dirty="0">
                      <a:solidFill>
                        <a:srgbClr val="000000"/>
                      </a:solidFill>
                    </a:rPr>
                    <a:t> A</a:t>
                  </a: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302" y="1210551"/>
                  <a:ext cx="10388283" cy="3959325"/>
                </a:xfrm>
                <a:prstGeom prst="roundRect">
                  <a:avLst/>
                </a:prstGeom>
                <a:blipFill>
                  <a:blip r:embed="rId2"/>
                  <a:stretch>
                    <a:fillRect b="-1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7173301" y="3190215"/>
              <a:ext cx="3659225" cy="1424980"/>
              <a:chOff x="6909533" y="2831207"/>
              <a:chExt cx="3659225" cy="142498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635602" y="2831207"/>
                <a:ext cx="2801143" cy="118180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2"/>
              </p:cNvCxnSpPr>
              <p:nvPr/>
            </p:nvCxnSpPr>
            <p:spPr>
              <a:xfrm flipH="1">
                <a:off x="7256067" y="3422111"/>
                <a:ext cx="379535" cy="3548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8947480" y="3074533"/>
                <a:ext cx="618811" cy="38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x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256885" y="3535249"/>
                <a:ext cx="134854" cy="11989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09533" y="3673551"/>
                <a:ext cx="726070" cy="38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49947" y="3867970"/>
                <a:ext cx="618811" cy="38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y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254123" y="3828947"/>
                <a:ext cx="165752" cy="1383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96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ường TH Tân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02" y="38429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606122" y="2386176"/>
            <a:ext cx="7630447" cy="3223316"/>
          </a:xfrm>
          <a:prstGeom prst="cloudCallout">
            <a:avLst>
              <a:gd name="adj1" fmla="val -48444"/>
              <a:gd name="adj2" fmla="val -655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Em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hãy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tìm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về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và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thuộc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10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3432" y="1318762"/>
                <a:ext cx="11412415" cy="27607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3600" b="1" i="1" u="sng" dirty="0">
                    <a:solidFill>
                      <a:schemeClr val="tx1"/>
                    </a:solidFill>
                  </a:rPr>
                  <a:t>Chú ý:</a:t>
                </a:r>
                <a:endParaRPr lang="en-US" sz="3600" b="1" i="1" u="sng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chemeClr val="tx1"/>
                    </a:solidFill>
                  </a:rPr>
                  <a:t>Khi x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3600" dirty="0">
                    <a:solidFill>
                      <a:schemeClr val="tx1"/>
                    </a:solidFill>
                  </a:rPr>
                  <a:t> A, ta còn nói “ x nằm trong A” hay “A chứa x”</a:t>
                </a:r>
              </a:p>
              <a:p>
                <a:pPr>
                  <a:lnSpc>
                    <a:spcPct val="150000"/>
                  </a:lnSpc>
                </a:pPr>
                <a:endParaRPr lang="vi-VN" sz="3600" i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32" y="1318762"/>
                <a:ext cx="11412415" cy="2760786"/>
              </a:xfrm>
              <a:prstGeom prst="rect">
                <a:avLst/>
              </a:prstGeo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2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38553" y="246184"/>
            <a:ext cx="10380785" cy="531055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u="sng" dirty="0">
                <a:solidFill>
                  <a:schemeClr val="tx1"/>
                </a:solidFill>
              </a:rPr>
              <a:t>Luyện tập 1: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</a:rPr>
              <a:t>Gọi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 là tập hợp các bạn tổ trưởng trong lớp em. Em hãy chỉ ra một bạn thuộc tập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 và một </a:t>
            </a:r>
            <a:r>
              <a:rPr lang="en-US" sz="3600" dirty="0" err="1">
                <a:solidFill>
                  <a:schemeClr val="tx1"/>
                </a:solidFill>
              </a:rPr>
              <a:t>bạn</a:t>
            </a:r>
            <a:r>
              <a:rPr lang="vi-VN" sz="3600" dirty="0">
                <a:solidFill>
                  <a:schemeClr val="tx1"/>
                </a:solidFill>
              </a:rPr>
              <a:t> không thuộc tập </a:t>
            </a:r>
            <a:r>
              <a:rPr lang="vi-VN" sz="3600" b="1" dirty="0">
                <a:solidFill>
                  <a:schemeClr val="tx1"/>
                </a:solidFill>
              </a:rPr>
              <a:t>B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08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8847" y="1002324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2. Mô tả một tập hợp</a:t>
            </a:r>
            <a:endParaRPr lang="vi-VN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3600" r="1391" b="13642"/>
          <a:stretch/>
        </p:blipFill>
        <p:spPr bwMode="auto">
          <a:xfrm>
            <a:off x="7014450" y="2181977"/>
            <a:ext cx="5234208" cy="219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996" y="1864926"/>
            <a:ext cx="74910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</a:rPr>
              <a:t>- </a:t>
            </a:r>
            <a:r>
              <a:rPr lang="en-US" sz="3200" i="1" dirty="0" err="1">
                <a:solidFill>
                  <a:srgbClr val="002060"/>
                </a:solidFill>
              </a:rPr>
              <a:t>Tập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hợp</a:t>
            </a:r>
            <a:r>
              <a:rPr lang="en-US" sz="3200" i="1" dirty="0">
                <a:solidFill>
                  <a:srgbClr val="002060"/>
                </a:solidFill>
              </a:rPr>
              <a:t> P </a:t>
            </a:r>
            <a:r>
              <a:rPr lang="en-US" sz="3200" i="1" dirty="0" err="1">
                <a:solidFill>
                  <a:srgbClr val="002060"/>
                </a:solidFill>
              </a:rPr>
              <a:t>gồm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những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phần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tử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nào</a:t>
            </a:r>
            <a:r>
              <a:rPr lang="en-US" sz="3200" i="1" dirty="0">
                <a:solidFill>
                  <a:srgbClr val="002060"/>
                </a:solidFill>
              </a:rPr>
              <a:t>?</a:t>
            </a:r>
          </a:p>
          <a:p>
            <a:endParaRPr lang="vi-VN" sz="54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" y="2509128"/>
            <a:ext cx="933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1: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endParaRPr lang="en-US" sz="3200" dirty="0"/>
          </a:p>
          <a:p>
            <a:endParaRPr lang="vi-VN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022232" y="3233721"/>
            <a:ext cx="4994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dirty="0"/>
              <a:t> = {0; 1; 2; 3 ; 4; 5}</a:t>
            </a:r>
          </a:p>
          <a:p>
            <a:endParaRPr lang="vi-VN" sz="2000" dirty="0"/>
          </a:p>
        </p:txBody>
      </p:sp>
      <p:sp>
        <p:nvSpPr>
          <p:cNvPr id="8" name="Rectangle 7"/>
          <p:cNvSpPr/>
          <p:nvPr/>
        </p:nvSpPr>
        <p:spPr>
          <a:xfrm>
            <a:off x="404446" y="3926154"/>
            <a:ext cx="8669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ea typeface="Calibri" panose="020F0502020204030204" pitchFamily="34" charset="0"/>
              </a:rPr>
              <a:t>Cách</a:t>
            </a:r>
            <a:r>
              <a:rPr lang="en-US" sz="3200" dirty="0">
                <a:ea typeface="Calibri" panose="020F0502020204030204" pitchFamily="34" charset="0"/>
              </a:rPr>
              <a:t> 2: </a:t>
            </a:r>
            <a:r>
              <a:rPr lang="en-US" sz="3200" dirty="0" err="1">
                <a:ea typeface="Calibri" panose="020F0502020204030204" pitchFamily="34" charset="0"/>
              </a:rPr>
              <a:t>Nêu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dấu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hiệu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đặc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trưng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phần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tử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của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tập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hợp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3143" y="5452474"/>
            <a:ext cx="6680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a typeface="Calibri" panose="020F0502020204030204" pitchFamily="34" charset="0"/>
              </a:rPr>
              <a:t>P</a:t>
            </a:r>
            <a:r>
              <a:rPr lang="en-US" sz="3200" dirty="0">
                <a:ea typeface="Calibri" panose="020F0502020204030204" pitchFamily="34" charset="0"/>
              </a:rPr>
              <a:t> = { n | n </a:t>
            </a:r>
            <a:r>
              <a:rPr lang="en-US" sz="3200" dirty="0" err="1">
                <a:ea typeface="Calibri" panose="020F0502020204030204" pitchFamily="34" charset="0"/>
              </a:rPr>
              <a:t>là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số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tự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nhiên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nhỏ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hơn</a:t>
            </a:r>
            <a:r>
              <a:rPr lang="en-US" sz="3200" dirty="0">
                <a:ea typeface="Calibri" panose="020F0502020204030204" pitchFamily="34" charset="0"/>
              </a:rPr>
              <a:t> 6}</a:t>
            </a:r>
          </a:p>
        </p:txBody>
      </p:sp>
    </p:spTree>
    <p:extLst>
      <p:ext uri="{BB962C8B-B14F-4D97-AF65-F5344CB8AC3E}">
        <p14:creationId xmlns:p14="http://schemas.microsoft.com/office/powerpoint/2010/main" val="29343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850</TotalTime>
  <Words>1517</Words>
  <Application>Microsoft Office PowerPoint</Application>
  <PresentationFormat>Màn hình rộng</PresentationFormat>
  <Paragraphs>173</Paragraphs>
  <Slides>27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27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Cambria Math</vt:lpstr>
      <vt:lpstr>Times New Roman</vt:lpstr>
      <vt:lpstr>Retrospect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ntd</dc:creator>
  <cp:lastModifiedBy>Phạm Văn Thống</cp:lastModifiedBy>
  <cp:revision>63</cp:revision>
  <dcterms:created xsi:type="dcterms:W3CDTF">2021-07-19T09:46:26Z</dcterms:created>
  <dcterms:modified xsi:type="dcterms:W3CDTF">2022-08-08T02:54:14Z</dcterms:modified>
</cp:coreProperties>
</file>