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9" r:id="rId2"/>
    <p:sldId id="286" r:id="rId3"/>
    <p:sldId id="266" r:id="rId4"/>
    <p:sldId id="262" r:id="rId5"/>
    <p:sldId id="287" r:id="rId6"/>
    <p:sldId id="288" r:id="rId7"/>
    <p:sldId id="289" r:id="rId8"/>
    <p:sldId id="276" r:id="rId9"/>
  </p:sldIdLst>
  <p:sldSz cx="12192000" cy="6858000"/>
  <p:notesSz cx="6858000" cy="9144000"/>
  <p:custDataLst>
    <p:tags r:id="rId1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1" d="100"/>
          <a:sy n="111" d="100"/>
        </p:scale>
        <p:origin x="6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F1E3E-5FAD-449B-928A-1397C215FA59}" type="datetimeFigureOut">
              <a:rPr lang="zh-CN" altLang="en-US" smtClean="0"/>
              <a:t>2022/7/30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B2219E-1861-4250-827A-6EA2394CD86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B2219E-1861-4250-827A-6EA2394CD86B}"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B2219E-1861-4250-827A-6EA2394CD86B}"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B2219E-1861-4250-827A-6EA2394CD86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B2219E-1861-4250-827A-6EA2394CD86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B2219E-1861-4250-827A-6EA2394CD86B}" type="slidenum">
              <a:rPr lang="zh-CN" altLang="en-US" smtClean="0"/>
              <a:t>5</a:t>
            </a:fld>
            <a:endParaRPr lang="zh-CN" altLang="en-US"/>
          </a:p>
        </p:txBody>
      </p:sp>
    </p:spTree>
    <p:extLst>
      <p:ext uri="{BB962C8B-B14F-4D97-AF65-F5344CB8AC3E}">
        <p14:creationId xmlns:p14="http://schemas.microsoft.com/office/powerpoint/2010/main" val="451649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B2219E-1861-4250-827A-6EA2394CD86B}" type="slidenum">
              <a:rPr lang="zh-CN" altLang="en-US" smtClean="0"/>
              <a:t>6</a:t>
            </a:fld>
            <a:endParaRPr lang="zh-CN" altLang="en-US"/>
          </a:p>
        </p:txBody>
      </p:sp>
    </p:spTree>
    <p:extLst>
      <p:ext uri="{BB962C8B-B14F-4D97-AF65-F5344CB8AC3E}">
        <p14:creationId xmlns:p14="http://schemas.microsoft.com/office/powerpoint/2010/main" val="3411463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B2219E-1861-4250-827A-6EA2394CD86B}" type="slidenum">
              <a:rPr lang="zh-CN" altLang="en-US" smtClean="0"/>
              <a:t>7</a:t>
            </a:fld>
            <a:endParaRPr lang="zh-CN" altLang="en-US"/>
          </a:p>
        </p:txBody>
      </p:sp>
    </p:spTree>
    <p:extLst>
      <p:ext uri="{BB962C8B-B14F-4D97-AF65-F5344CB8AC3E}">
        <p14:creationId xmlns:p14="http://schemas.microsoft.com/office/powerpoint/2010/main" val="901273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B2219E-1861-4250-827A-6EA2394CD86B}" type="slidenum">
              <a:rPr lang="zh-CN" altLang="en-US" smtClean="0"/>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Microsoft YaHei" panose="020B0503020204020204" pitchFamily="34" charset="-122"/>
                <a:ea typeface="Microsoft YaHei"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1000" r="-21000"/>
          </a:stretch>
        </a:blipFill>
        <a:effectLst/>
      </p:bgPr>
    </p:bg>
    <p:spTree>
      <p:nvGrpSpPr>
        <p:cNvPr id="1" name=""/>
        <p:cNvGrpSpPr/>
        <p:nvPr/>
      </p:nvGrpSpPr>
      <p:grpSpPr>
        <a:xfrm>
          <a:off x="0" y="0"/>
          <a:ext cx="0" cy="0"/>
          <a:chOff x="0" y="0"/>
          <a:chExt cx="0" cy="0"/>
        </a:xfrm>
      </p:grpSpPr>
      <p:sp>
        <p:nvSpPr>
          <p:cNvPr id="4" name="文本框 3"/>
          <p:cNvSpPr txBox="1"/>
          <p:nvPr/>
        </p:nvSpPr>
        <p:spPr>
          <a:xfrm>
            <a:off x="2080260" y="1691005"/>
            <a:ext cx="8031480" cy="3476625"/>
          </a:xfrm>
          <a:prstGeom prst="rect">
            <a:avLst/>
          </a:prstGeom>
          <a:noFill/>
        </p:spPr>
        <p:txBody>
          <a:bodyPr wrap="square" rtlCol="0">
            <a:spAutoFit/>
          </a:bodyPr>
          <a:lstStyle/>
          <a:p>
            <a:pPr algn="ctr"/>
            <a:r>
              <a:rPr lang="en-US" altLang="zh-CN" sz="8000" dirty="0">
                <a:ln w="22225">
                  <a:solidFill>
                    <a:schemeClr val="accent2"/>
                  </a:solidFill>
                  <a:prstDash val="solid"/>
                </a:ln>
                <a:solidFill>
                  <a:srgbClr val="FF0000"/>
                </a:solidFill>
                <a:effectLst/>
                <a:latin typeface="Arabic Typesetting" panose="03020402040406030203" charset="0"/>
                <a:ea typeface="迷你简卡通" panose="03000509000000000000" pitchFamily="65" charset="-122"/>
                <a:cs typeface="Arabic Typesetting" panose="03020402040406030203" charset="0"/>
                <a:sym typeface="+mn-lt"/>
              </a:rPr>
              <a:t>UNIT 3: </a:t>
            </a:r>
          </a:p>
          <a:p>
            <a:pPr algn="ctr"/>
            <a:r>
              <a:rPr lang="en-US" altLang="zh-CN" sz="8000" dirty="0">
                <a:ln w="22225">
                  <a:solidFill>
                    <a:schemeClr val="accent2"/>
                  </a:solidFill>
                  <a:prstDash val="solid"/>
                </a:ln>
                <a:solidFill>
                  <a:srgbClr val="FF0000"/>
                </a:solidFill>
                <a:effectLst/>
                <a:latin typeface="Arabic Typesetting" panose="03020402040406030203" charset="0"/>
                <a:ea typeface="迷你简卡通" panose="03000509000000000000" pitchFamily="65" charset="-122"/>
                <a:cs typeface="Arabic Typesetting" panose="03020402040406030203" charset="0"/>
                <a:sym typeface="+mn-lt"/>
              </a:rPr>
              <a:t>AT HOME</a:t>
            </a:r>
          </a:p>
          <a:p>
            <a:pPr algn="ctr"/>
            <a:r>
              <a:rPr lang="en-US" altLang="zh-CN" sz="6000" dirty="0">
                <a:ln w="22225">
                  <a:solidFill>
                    <a:schemeClr val="accent2"/>
                  </a:solidFill>
                  <a:prstDash val="solid"/>
                </a:ln>
                <a:solidFill>
                  <a:srgbClr val="FF0000"/>
                </a:solidFill>
                <a:effectLst/>
                <a:latin typeface="Arabic Typesetting" panose="03020402040406030203" charset="0"/>
                <a:ea typeface="迷你简卡通" panose="03000509000000000000" pitchFamily="65" charset="-122"/>
                <a:cs typeface="Arabic Typesetting" panose="03020402040406030203" charset="0"/>
                <a:sym typeface="+mn-lt"/>
              </a:rPr>
              <a:t>Lesson 4:Reading</a:t>
            </a:r>
          </a:p>
        </p:txBody>
      </p:sp>
    </p:spTree>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0"/>
            <a:ext cx="12192000" cy="6858000"/>
            <a:chOff x="0" y="0"/>
            <a:chExt cx="12192000" cy="685800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4826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57895"/>
            <a:stretch>
              <a:fillRect/>
            </a:stretch>
          </p:blipFill>
          <p:spPr>
            <a:xfrm>
              <a:off x="0" y="4826000"/>
              <a:ext cx="12192000" cy="2032000"/>
            </a:xfrm>
            <a:prstGeom prst="rect">
              <a:avLst/>
            </a:prstGeom>
          </p:spPr>
        </p:pic>
      </p:gr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6855"/>
            <a:ext cx="739142" cy="739142"/>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884" y="975972"/>
            <a:ext cx="2390339" cy="304926"/>
          </a:xfrm>
          <a:prstGeom prst="rect">
            <a:avLst/>
          </a:prstGeom>
        </p:spPr>
      </p:pic>
      <p:sp>
        <p:nvSpPr>
          <p:cNvPr id="8" name="文本框 7"/>
          <p:cNvSpPr txBox="1"/>
          <p:nvPr/>
        </p:nvSpPr>
        <p:spPr>
          <a:xfrm>
            <a:off x="738898" y="397521"/>
            <a:ext cx="2832293" cy="706755"/>
          </a:xfrm>
          <a:prstGeom prst="rect">
            <a:avLst/>
          </a:prstGeom>
          <a:noFill/>
        </p:spPr>
        <p:txBody>
          <a:bodyPr wrap="square" rtlCol="0">
            <a:spAutoFit/>
          </a:bodyPr>
          <a:lstStyle/>
          <a:p>
            <a:r>
              <a:rPr lang="en-US" altLang="zh-CN" sz="40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迷你简卡通" panose="03000509000000000000" pitchFamily="65" charset="-122"/>
                <a:sym typeface="+mn-lt"/>
              </a:rPr>
              <a:t>New words</a:t>
            </a:r>
            <a:r>
              <a:rPr lang="en-US" altLang="zh-CN" sz="28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迷你简卡通" panose="03000509000000000000" pitchFamily="65" charset="-122"/>
                <a:sym typeface="+mn-lt"/>
              </a:rPr>
              <a:t>:</a:t>
            </a:r>
          </a:p>
        </p:txBody>
      </p:sp>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38375" t="75077" r="39048"/>
          <a:stretch>
            <a:fillRect/>
          </a:stretch>
        </p:blipFill>
        <p:spPr>
          <a:xfrm>
            <a:off x="10009505" y="-56515"/>
            <a:ext cx="2398395" cy="2369820"/>
          </a:xfrm>
          <a:prstGeom prst="rect">
            <a:avLst/>
          </a:prstGeom>
        </p:spPr>
      </p:pic>
      <p:sp>
        <p:nvSpPr>
          <p:cNvPr id="2" name="Text Box 1"/>
          <p:cNvSpPr txBox="1"/>
          <p:nvPr/>
        </p:nvSpPr>
        <p:spPr>
          <a:xfrm>
            <a:off x="838835" y="1662430"/>
            <a:ext cx="7852410" cy="4399915"/>
          </a:xfrm>
          <a:prstGeom prst="rect">
            <a:avLst/>
          </a:prstGeom>
          <a:noFill/>
        </p:spPr>
        <p:txBody>
          <a:bodyPr wrap="square" rtlCol="0">
            <a:spAutoFit/>
          </a:bodyPr>
          <a:lstStyle/>
          <a:p>
            <a:r>
              <a:rPr lang="en-US" sz="3500"/>
              <a:t>1. Safety precaution (n): cảnh báo an toàn</a:t>
            </a:r>
          </a:p>
          <a:p>
            <a:r>
              <a:rPr lang="en-US" sz="3500"/>
              <a:t>2. Object (n): vật, đồ vật</a:t>
            </a:r>
          </a:p>
          <a:p>
            <a:r>
              <a:rPr lang="en-US" sz="3500"/>
              <a:t>3. Chemical (n): hóa chất</a:t>
            </a:r>
          </a:p>
          <a:p>
            <a:r>
              <a:rPr lang="en-US" sz="3500"/>
              <a:t>4. Drug (n): thuốc</a:t>
            </a:r>
          </a:p>
          <a:p>
            <a:r>
              <a:rPr lang="en-US" sz="3500"/>
              <a:t>5. Match (n): diêm, que diêm</a:t>
            </a:r>
          </a:p>
          <a:p>
            <a:r>
              <a:rPr lang="en-US" sz="3500"/>
              <a:t>6. Electrical socker (n): ổ cắm điện</a:t>
            </a:r>
          </a:p>
          <a:p>
            <a:r>
              <a:rPr lang="en-US" sz="3500"/>
              <a:t>7. Scissors (n): cây kéo</a:t>
            </a:r>
          </a:p>
          <a:p>
            <a:r>
              <a:rPr lang="en-US" sz="3500"/>
              <a:t>8. Bead (n): hạt, vật tròn nhỏ</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checkerboard(across)">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barn(inVertical)">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checkerboard(across)">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dissolve">
                                      <p:cBhvr>
                                        <p:cTn id="35" dur="500"/>
                                        <p:tgtEl>
                                          <p:spTgt spid="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barn(inVertical)">
                                      <p:cBhvr>
                                        <p:cTn id="40" dur="500"/>
                                        <p:tgtEl>
                                          <p:spTgt spid="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barn(inVertical)">
                                      <p:cBhvr>
                                        <p:cTn id="45" dur="500"/>
                                        <p:tgtEl>
                                          <p:spTgt spid="2">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
                                            <p:txEl>
                                              <p:pRg st="7" end="7"/>
                                            </p:txEl>
                                          </p:spTgt>
                                        </p:tgtEl>
                                        <p:attrNameLst>
                                          <p:attrName>style.visibility</p:attrName>
                                        </p:attrNameLst>
                                      </p:cBhvr>
                                      <p:to>
                                        <p:strVal val="visible"/>
                                      </p:to>
                                    </p:set>
                                    <p:animEffect transition="in" filter="wipe(down)">
                                      <p:cBhvr>
                                        <p:cTn id="5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0"/>
            <a:ext cx="12192000" cy="6858000"/>
            <a:chOff x="0" y="0"/>
            <a:chExt cx="12192000" cy="6858000"/>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4826000"/>
            </a:xfrm>
            <a:prstGeom prst="rect">
              <a:avLst/>
            </a:prstGeom>
          </p:spPr>
        </p:pic>
        <p:pic>
          <p:nvPicPr>
            <p:cNvPr id="4" name="图片 3"/>
            <p:cNvPicPr>
              <a:picLocks noChangeAspect="1"/>
            </p:cNvPicPr>
            <p:nvPr/>
          </p:nvPicPr>
          <p:blipFill rotWithShape="1">
            <a:blip r:embed="rId5">
              <a:extLst>
                <a:ext uri="{28A0092B-C50C-407E-A947-70E740481C1C}">
                  <a14:useLocalDpi xmlns:a14="http://schemas.microsoft.com/office/drawing/2010/main" val="0"/>
                </a:ext>
              </a:extLst>
            </a:blip>
            <a:srcRect t="57895"/>
            <a:stretch>
              <a:fillRect/>
            </a:stretch>
          </p:blipFill>
          <p:spPr>
            <a:xfrm>
              <a:off x="0" y="4826000"/>
              <a:ext cx="12192000" cy="2032000"/>
            </a:xfrm>
            <a:prstGeom prst="rect">
              <a:avLst/>
            </a:prstGeom>
          </p:spPr>
        </p:pic>
      </p:grpSp>
      <p:sp>
        <p:nvSpPr>
          <p:cNvPr id="2" name="Text Box 1"/>
          <p:cNvSpPr txBox="1"/>
          <p:nvPr/>
        </p:nvSpPr>
        <p:spPr>
          <a:xfrm>
            <a:off x="198755" y="1025525"/>
            <a:ext cx="11823065" cy="5692775"/>
          </a:xfrm>
          <a:prstGeom prst="rect">
            <a:avLst/>
          </a:prstGeom>
          <a:noFill/>
        </p:spPr>
        <p:txBody>
          <a:bodyPr wrap="square" rtlCol="0">
            <a:spAutoFit/>
          </a:bodyPr>
          <a:lstStyle/>
          <a:p>
            <a:pPr algn="l"/>
            <a:r>
              <a:rPr lang="en-US" sz="2800"/>
              <a:t>Lan’s mother, Mrs. Quyen, is at her local community center. She is reading one of the posters on the wall.</a:t>
            </a:r>
          </a:p>
          <a:p>
            <a:pPr algn="ctr"/>
            <a:r>
              <a:rPr lang="en-US" sz="2800"/>
              <a:t>Safety Precautions in the Home</a:t>
            </a:r>
          </a:p>
          <a:p>
            <a:pPr algn="l"/>
            <a:r>
              <a:rPr lang="en-US" sz="2800"/>
              <a:t>- You must put all chemicals and drugs in locked cupboards. Children may drink or eat these things because they look like soft drinks or candy.</a:t>
            </a:r>
          </a:p>
          <a:p>
            <a:pPr algn="l"/>
            <a:r>
              <a:rPr lang="en-US" sz="2800"/>
              <a:t>- You must not let children play in the kitchen. The kitchen is a dangerous place.</a:t>
            </a:r>
          </a:p>
          <a:p>
            <a:pPr algn="l"/>
            <a:r>
              <a:rPr lang="en-US" sz="2800"/>
              <a:t>- You have to make sure children do not play with matches. Each year, fire destroys homes and injures children because someone plays with matches. Remember, it only takes one match to cause a fire.</a:t>
            </a:r>
          </a:p>
          <a:p>
            <a:pPr algn="l"/>
            <a:r>
              <a:rPr lang="en-US" sz="2800"/>
              <a:t>- You must cover electrical sockets so that children do not try to put anything into them. Electricity can kill.</a:t>
            </a:r>
          </a:p>
          <a:p>
            <a:pPr algn="l"/>
            <a:r>
              <a:rPr lang="en-US" sz="2800"/>
              <a:t>- You have to keep all dangerous objects out of children's reach. These include scissors, knives, and small objects such as beads.</a:t>
            </a:r>
          </a:p>
        </p:txBody>
      </p:sp>
      <p:pic>
        <p:nvPicPr>
          <p:cNvPr id="9" name="图片 7"/>
          <p:cNvPicPr>
            <a:picLocks noChangeAspect="1"/>
          </p:cNvPicPr>
          <p:nvPr/>
        </p:nvPicPr>
        <p:blipFill rotWithShape="1">
          <a:blip r:embed="rId6">
            <a:extLst>
              <a:ext uri="{28A0092B-C50C-407E-A947-70E740481C1C}">
                <a14:useLocalDpi xmlns:a14="http://schemas.microsoft.com/office/drawing/2010/main" val="0"/>
              </a:ext>
            </a:extLst>
          </a:blip>
          <a:srcRect l="26444" t="13744" r="52080" b="63077"/>
          <a:stretch>
            <a:fillRect/>
          </a:stretch>
        </p:blipFill>
        <p:spPr>
          <a:xfrm>
            <a:off x="-158115" y="-184785"/>
            <a:ext cx="1410335" cy="1362710"/>
          </a:xfrm>
          <a:prstGeom prst="rect">
            <a:avLst/>
          </a:prstGeom>
        </p:spPr>
      </p:pic>
      <p:sp>
        <p:nvSpPr>
          <p:cNvPr id="11" name="文本框 7"/>
          <p:cNvSpPr txBox="1"/>
          <p:nvPr/>
        </p:nvSpPr>
        <p:spPr>
          <a:xfrm>
            <a:off x="1117600" y="-7620"/>
            <a:ext cx="10904220" cy="706755"/>
          </a:xfrm>
          <a:prstGeom prst="rect">
            <a:avLst/>
          </a:prstGeom>
          <a:noFill/>
        </p:spPr>
        <p:txBody>
          <a:bodyPr wrap="square" rtlCol="0">
            <a:spAutoFit/>
          </a:bodyPr>
          <a:lstStyle/>
          <a:p>
            <a:r>
              <a:rPr lang="en-US" altLang="zh-CN" sz="40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迷你简卡通" panose="03000509000000000000" pitchFamily="65" charset="-122"/>
                <a:sym typeface="+mn-lt"/>
              </a:rPr>
              <a:t>Listen to the recording and then read the text</a:t>
            </a:r>
            <a:endParaRPr lang="en-US" altLang="zh-CN" sz="28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迷你简卡通" panose="03000509000000000000" pitchFamily="65" charset="-122"/>
              <a:sym typeface="+mn-lt"/>
            </a:endParaRPr>
          </a:p>
        </p:txBody>
      </p:sp>
      <p:pic>
        <p:nvPicPr>
          <p:cNvPr id="13"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7304" y="695937"/>
            <a:ext cx="2390339" cy="304926"/>
          </a:xfrm>
          <a:prstGeom prst="rect">
            <a:avLst/>
          </a:prstGeom>
        </p:spPr>
      </p:pic>
      <p:pic>
        <p:nvPicPr>
          <p:cNvPr id="14"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7444" y="709907"/>
            <a:ext cx="2390339" cy="304926"/>
          </a:xfrm>
          <a:prstGeom prst="rect">
            <a:avLst/>
          </a:prstGeom>
        </p:spPr>
      </p:pic>
      <p:pic>
        <p:nvPicPr>
          <p:cNvPr id="15"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4079" y="709907"/>
            <a:ext cx="2390339" cy="304926"/>
          </a:xfrm>
          <a:prstGeom prst="rect">
            <a:avLst/>
          </a:prstGeom>
        </p:spPr>
      </p:pic>
      <p:pic>
        <p:nvPicPr>
          <p:cNvPr id="16"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3104" y="709907"/>
            <a:ext cx="2390339" cy="304926"/>
          </a:xfrm>
          <a:prstGeom prst="rect">
            <a:avLst/>
          </a:prstGeom>
        </p:spPr>
      </p:pic>
      <p:pic>
        <p:nvPicPr>
          <p:cNvPr id="17" name="19-track-19">
            <a:hlinkClick r:id="" action="ppaction://media"/>
          </p:cNvPr>
          <p:cNvPicPr/>
          <p:nvPr>
            <a:audioFile r:link="rId2"/>
            <p:extLst>
              <p:ext uri="{DAA4B4D4-6D71-4841-9C94-3DE7FCFB9230}">
                <p14:media xmlns:p14="http://schemas.microsoft.com/office/powerpoint/2010/main" r:embed="rId1"/>
              </p:ext>
            </p:extLst>
          </p:nvPr>
        </p:nvPicPr>
        <p:blipFill>
          <a:blip r:embed="rId8"/>
          <a:stretch>
            <a:fillRect/>
          </a:stretch>
        </p:blipFill>
        <p:spPr>
          <a:xfrm>
            <a:off x="11255375" y="90805"/>
            <a:ext cx="619125" cy="6191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airplan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cTn>
                              </p:par>
                            </p:childTnLst>
                          </p:cTn>
                        </p:par>
                        <p:par>
                          <p:cTn id="15" fill="hold">
                            <p:stCondLst>
                              <p:cond delay="500"/>
                            </p:stCondLst>
                            <p:childTnLst>
                              <p:par>
                                <p:cTn id="16" presetID="1" presetClass="mediacall" presetSubtype="0" fill="hold" nodeType="afterEffect">
                                  <p:stCondLst>
                                    <p:cond delay="0"/>
                                  </p:stCondLst>
                                  <p:childTnLst>
                                    <p:cmd type="call" cmd="playFrom(0.0)">
                                      <p:cBhvr additive="base">
                                        <p:cTn id="17" dur="83278"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1">
                  <p:stCondLst>
                    <p:cond delay="indefinite"/>
                  </p:stCondLst>
                  <p:endCondLst>
                    <p:cond evt="onStopAudio" delay="0">
                      <p:tgtEl>
                        <p:sldTgt/>
                      </p:tgtEl>
                    </p:cond>
                  </p:endCondLst>
                </p:cTn>
                <p:tgtEl>
                  <p:spTgt spid="17"/>
                </p:tgtEl>
              </p:cMediaNode>
            </p:audio>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0"/>
            <a:ext cx="12192000" cy="6858000"/>
            <a:chOff x="0" y="0"/>
            <a:chExt cx="12192000" cy="685800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4826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57895"/>
            <a:stretch>
              <a:fillRect/>
            </a:stretch>
          </p:blipFill>
          <p:spPr>
            <a:xfrm>
              <a:off x="0" y="4826000"/>
              <a:ext cx="12192000" cy="2032000"/>
            </a:xfrm>
            <a:prstGeom prst="rect">
              <a:avLst/>
            </a:prstGeom>
          </p:spPr>
        </p:pic>
      </p:grpSp>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4256" t="12415" r="75111" b="59385"/>
          <a:stretch>
            <a:fillRect/>
          </a:stretch>
        </p:blipFill>
        <p:spPr>
          <a:xfrm>
            <a:off x="-145415" y="-94615"/>
            <a:ext cx="1113155" cy="1361440"/>
          </a:xfrm>
          <a:prstGeom prst="rect">
            <a:avLst/>
          </a:prstGeom>
        </p:spPr>
      </p:pic>
      <p:sp>
        <p:nvSpPr>
          <p:cNvPr id="2" name="文本框 7"/>
          <p:cNvSpPr txBox="1"/>
          <p:nvPr/>
        </p:nvSpPr>
        <p:spPr>
          <a:xfrm>
            <a:off x="967740" y="98425"/>
            <a:ext cx="10904220" cy="1107996"/>
          </a:xfrm>
          <a:prstGeom prst="rect">
            <a:avLst/>
          </a:prstGeom>
          <a:noFill/>
        </p:spPr>
        <p:txBody>
          <a:bodyPr wrap="square" rtlCol="0">
            <a:spAutoFit/>
          </a:bodyPr>
          <a:lstStyle/>
          <a:p>
            <a:r>
              <a:rPr lang="en-US" altLang="zh-CN" sz="33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迷你简卡通" panose="03000509000000000000" pitchFamily="65" charset="-122"/>
                <a:sym typeface="+mn-lt"/>
              </a:rPr>
              <a:t>Read the text again. These sentences are true or false? Check (✓) the boxes. Correct the false sentences.</a:t>
            </a:r>
          </a:p>
        </p:txBody>
      </p:sp>
      <p:graphicFrame>
        <p:nvGraphicFramePr>
          <p:cNvPr id="7" name="Table 7">
            <a:extLst>
              <a:ext uri="{FF2B5EF4-FFF2-40B4-BE49-F238E27FC236}">
                <a16:creationId xmlns:a16="http://schemas.microsoft.com/office/drawing/2014/main" id="{EA1C07F2-9FF0-C121-8BE9-4B9A69016596}"/>
              </a:ext>
            </a:extLst>
          </p:cNvPr>
          <p:cNvGraphicFramePr>
            <a:graphicFrameLocks noGrp="1"/>
          </p:cNvGraphicFramePr>
          <p:nvPr>
            <p:extLst>
              <p:ext uri="{D42A27DB-BD31-4B8C-83A1-F6EECF244321}">
                <p14:modId xmlns:p14="http://schemas.microsoft.com/office/powerpoint/2010/main" val="2955234798"/>
              </p:ext>
            </p:extLst>
          </p:nvPr>
        </p:nvGraphicFramePr>
        <p:xfrm>
          <a:off x="967740" y="1206421"/>
          <a:ext cx="9547861" cy="5197279"/>
        </p:xfrm>
        <a:graphic>
          <a:graphicData uri="http://schemas.openxmlformats.org/drawingml/2006/table">
            <a:tbl>
              <a:tblPr firstRow="1">
                <a:tableStyleId>{5C22544A-7EE6-4342-B048-85BDC9FD1C3A}</a:tableStyleId>
              </a:tblPr>
              <a:tblGrid>
                <a:gridCol w="7139197">
                  <a:extLst>
                    <a:ext uri="{9D8B030D-6E8A-4147-A177-3AD203B41FA5}">
                      <a16:colId xmlns:a16="http://schemas.microsoft.com/office/drawing/2014/main" val="361429938"/>
                    </a:ext>
                  </a:extLst>
                </a:gridCol>
                <a:gridCol w="1215483">
                  <a:extLst>
                    <a:ext uri="{9D8B030D-6E8A-4147-A177-3AD203B41FA5}">
                      <a16:colId xmlns:a16="http://schemas.microsoft.com/office/drawing/2014/main" val="2890438000"/>
                    </a:ext>
                  </a:extLst>
                </a:gridCol>
                <a:gridCol w="1193181">
                  <a:extLst>
                    <a:ext uri="{9D8B030D-6E8A-4147-A177-3AD203B41FA5}">
                      <a16:colId xmlns:a16="http://schemas.microsoft.com/office/drawing/2014/main" val="4000044685"/>
                    </a:ext>
                  </a:extLst>
                </a:gridCol>
              </a:tblGrid>
              <a:tr h="362861">
                <a:tc>
                  <a:txBody>
                    <a:bodyPr/>
                    <a:lstStyle/>
                    <a:p>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VN" dirty="0"/>
                        <a:t>True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VN" dirty="0"/>
                        <a:t>False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2540135"/>
                  </a:ext>
                </a:extLst>
              </a:tr>
              <a:tr h="894726">
                <a:tc>
                  <a:txBody>
                    <a:bodyPr/>
                    <a:lstStyle/>
                    <a:p>
                      <a:r>
                        <a:rPr lang="en-GB" sz="2400" b="0" i="0" kern="1200" dirty="0">
                          <a:solidFill>
                            <a:schemeClr val="dk1"/>
                          </a:solidFill>
                          <a:effectLst/>
                          <a:latin typeface="+mn-lt"/>
                          <a:ea typeface="+mn-ea"/>
                          <a:cs typeface="+mn-cs"/>
                        </a:rPr>
                        <a:t>a) It is safe to leave medicine around the house.</a:t>
                      </a:r>
                      <a:endParaRPr lang="en-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0736565"/>
                  </a:ext>
                </a:extLst>
              </a:tr>
              <a:tr h="626308">
                <a:tc>
                  <a:txBody>
                    <a:bodyPr/>
                    <a:lstStyle/>
                    <a:p>
                      <a:r>
                        <a:rPr lang="en-GB" sz="2400" b="0" i="0" kern="1200" dirty="0">
                          <a:solidFill>
                            <a:schemeClr val="dk1"/>
                          </a:solidFill>
                          <a:effectLst/>
                          <a:latin typeface="+mn-lt"/>
                          <a:ea typeface="+mn-ea"/>
                          <a:cs typeface="+mn-cs"/>
                        </a:rPr>
                        <a:t>b) Drugs can look like candy.</a:t>
                      </a:r>
                      <a:endParaRPr lang="en-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590363"/>
                  </a:ext>
                </a:extLst>
              </a:tr>
              <a:tr h="626308">
                <a:tc>
                  <a:txBody>
                    <a:bodyPr/>
                    <a:lstStyle/>
                    <a:p>
                      <a:r>
                        <a:rPr lang="en-GB" sz="2400" b="0" i="0" kern="1200" dirty="0">
                          <a:solidFill>
                            <a:schemeClr val="dk1"/>
                          </a:solidFill>
                          <a:effectLst/>
                          <a:latin typeface="+mn-lt"/>
                          <a:ea typeface="+mn-ea"/>
                          <a:cs typeface="+mn-cs"/>
                        </a:rPr>
                        <a:t>c) A kitchen is a suitable place to play.</a:t>
                      </a:r>
                      <a:endParaRPr lang="en-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3902453"/>
                  </a:ext>
                </a:extLst>
              </a:tr>
              <a:tr h="626308">
                <a:tc>
                  <a:txBody>
                    <a:bodyPr/>
                    <a:lstStyle/>
                    <a:p>
                      <a:r>
                        <a:rPr lang="en-GB" sz="2400" b="0" i="0" kern="1200" dirty="0">
                          <a:solidFill>
                            <a:schemeClr val="dk1"/>
                          </a:solidFill>
                          <a:effectLst/>
                          <a:latin typeface="+mn-lt"/>
                          <a:ea typeface="+mn-ea"/>
                          <a:cs typeface="+mn-cs"/>
                        </a:rPr>
                        <a:t>d) Playing with one match cannot start a fire.</a:t>
                      </a:r>
                      <a:endParaRPr lang="en-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8518370"/>
                  </a:ext>
                </a:extLst>
              </a:tr>
              <a:tr h="894726">
                <a:tc>
                  <a:txBody>
                    <a:bodyPr/>
                    <a:lstStyle/>
                    <a:p>
                      <a:r>
                        <a:rPr lang="en-GB" sz="2400" b="0" i="0" kern="1200" dirty="0">
                          <a:solidFill>
                            <a:schemeClr val="dk1"/>
                          </a:solidFill>
                          <a:effectLst/>
                          <a:latin typeface="+mn-lt"/>
                          <a:ea typeface="+mn-ea"/>
                          <a:cs typeface="+mn-cs"/>
                        </a:rPr>
                        <a:t>e) Putting a knife into an electrical socket is dangerous.</a:t>
                      </a:r>
                      <a:endParaRPr lang="en-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3808660"/>
                  </a:ext>
                </a:extLst>
              </a:tr>
              <a:tr h="1163143">
                <a:tc>
                  <a:txBody>
                    <a:bodyPr/>
                    <a:lstStyle/>
                    <a:p>
                      <a:r>
                        <a:rPr lang="en-GB" sz="2400" b="0" i="0" kern="1200" dirty="0">
                          <a:solidFill>
                            <a:schemeClr val="dk1"/>
                          </a:solidFill>
                          <a:effectLst/>
                          <a:latin typeface="+mn-lt"/>
                          <a:ea typeface="+mn-ea"/>
                          <a:cs typeface="+mn-cs"/>
                        </a:rPr>
                        <a:t>f) Young children do not understand that many household objects are dangerous. </a:t>
                      </a:r>
                      <a:endParaRPr lang="en-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8952271"/>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0"/>
            <a:ext cx="12192000" cy="6858000"/>
            <a:chOff x="0" y="0"/>
            <a:chExt cx="12192000" cy="685800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4826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57895"/>
            <a:stretch>
              <a:fillRect/>
            </a:stretch>
          </p:blipFill>
          <p:spPr>
            <a:xfrm>
              <a:off x="0" y="4826000"/>
              <a:ext cx="12192000" cy="2032000"/>
            </a:xfrm>
            <a:prstGeom prst="rect">
              <a:avLst/>
            </a:prstGeom>
          </p:spPr>
        </p:pic>
      </p:grpSp>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4256" t="12415" r="75111" b="59385"/>
          <a:stretch>
            <a:fillRect/>
          </a:stretch>
        </p:blipFill>
        <p:spPr>
          <a:xfrm>
            <a:off x="-145415" y="-94615"/>
            <a:ext cx="1113155" cy="1361440"/>
          </a:xfrm>
          <a:prstGeom prst="rect">
            <a:avLst/>
          </a:prstGeom>
        </p:spPr>
      </p:pic>
      <p:sp>
        <p:nvSpPr>
          <p:cNvPr id="2" name="文本框 7"/>
          <p:cNvSpPr txBox="1"/>
          <p:nvPr/>
        </p:nvSpPr>
        <p:spPr>
          <a:xfrm>
            <a:off x="967740" y="98425"/>
            <a:ext cx="10904220" cy="1107996"/>
          </a:xfrm>
          <a:prstGeom prst="rect">
            <a:avLst/>
          </a:prstGeom>
          <a:noFill/>
        </p:spPr>
        <p:txBody>
          <a:bodyPr wrap="square" rtlCol="0">
            <a:spAutoFit/>
          </a:bodyPr>
          <a:lstStyle/>
          <a:p>
            <a:r>
              <a:rPr lang="en-US" altLang="zh-CN" sz="33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迷你简卡通" panose="03000509000000000000" pitchFamily="65" charset="-122"/>
                <a:sym typeface="+mn-lt"/>
              </a:rPr>
              <a:t>Read the text again. These sentences are true or false? Check (✓) the boxes. Correct the false sentences.</a:t>
            </a:r>
          </a:p>
        </p:txBody>
      </p:sp>
      <p:graphicFrame>
        <p:nvGraphicFramePr>
          <p:cNvPr id="7" name="Table 7">
            <a:extLst>
              <a:ext uri="{FF2B5EF4-FFF2-40B4-BE49-F238E27FC236}">
                <a16:creationId xmlns:a16="http://schemas.microsoft.com/office/drawing/2014/main" id="{EA1C07F2-9FF0-C121-8BE9-4B9A69016596}"/>
              </a:ext>
            </a:extLst>
          </p:cNvPr>
          <p:cNvGraphicFramePr>
            <a:graphicFrameLocks noGrp="1"/>
          </p:cNvGraphicFramePr>
          <p:nvPr>
            <p:extLst>
              <p:ext uri="{D42A27DB-BD31-4B8C-83A1-F6EECF244321}">
                <p14:modId xmlns:p14="http://schemas.microsoft.com/office/powerpoint/2010/main" val="64943085"/>
              </p:ext>
            </p:extLst>
          </p:nvPr>
        </p:nvGraphicFramePr>
        <p:xfrm>
          <a:off x="967740" y="1206421"/>
          <a:ext cx="9547861" cy="5197279"/>
        </p:xfrm>
        <a:graphic>
          <a:graphicData uri="http://schemas.openxmlformats.org/drawingml/2006/table">
            <a:tbl>
              <a:tblPr firstRow="1">
                <a:tableStyleId>{5C22544A-7EE6-4342-B048-85BDC9FD1C3A}</a:tableStyleId>
              </a:tblPr>
              <a:tblGrid>
                <a:gridCol w="7139197">
                  <a:extLst>
                    <a:ext uri="{9D8B030D-6E8A-4147-A177-3AD203B41FA5}">
                      <a16:colId xmlns:a16="http://schemas.microsoft.com/office/drawing/2014/main" val="361429938"/>
                    </a:ext>
                  </a:extLst>
                </a:gridCol>
                <a:gridCol w="1215483">
                  <a:extLst>
                    <a:ext uri="{9D8B030D-6E8A-4147-A177-3AD203B41FA5}">
                      <a16:colId xmlns:a16="http://schemas.microsoft.com/office/drawing/2014/main" val="2890438000"/>
                    </a:ext>
                  </a:extLst>
                </a:gridCol>
                <a:gridCol w="1193181">
                  <a:extLst>
                    <a:ext uri="{9D8B030D-6E8A-4147-A177-3AD203B41FA5}">
                      <a16:colId xmlns:a16="http://schemas.microsoft.com/office/drawing/2014/main" val="4000044685"/>
                    </a:ext>
                  </a:extLst>
                </a:gridCol>
              </a:tblGrid>
              <a:tr h="362861">
                <a:tc>
                  <a:txBody>
                    <a:bodyPr/>
                    <a:lstStyle/>
                    <a:p>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dirty="0"/>
                        <a:t>True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dirty="0"/>
                        <a:t>False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2540135"/>
                  </a:ext>
                </a:extLst>
              </a:tr>
              <a:tr h="894726">
                <a:tc>
                  <a:txBody>
                    <a:bodyPr/>
                    <a:lstStyle/>
                    <a:p>
                      <a:r>
                        <a:rPr lang="en-GB" sz="2400" b="0" i="0" kern="1200" dirty="0">
                          <a:solidFill>
                            <a:schemeClr val="dk1"/>
                          </a:solidFill>
                          <a:effectLst/>
                          <a:latin typeface="+mn-lt"/>
                          <a:ea typeface="+mn-ea"/>
                          <a:cs typeface="+mn-cs"/>
                        </a:rPr>
                        <a:t>a) It is safe to leave medicine around the house.</a:t>
                      </a:r>
                      <a:endParaRPr lang="en-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迷你简卡通" panose="03000509000000000000" pitchFamily="65" charset="-122"/>
                          <a:sym typeface="+mn-lt"/>
                        </a:rPr>
                        <a:t>✓</a:t>
                      </a:r>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0736565"/>
                  </a:ext>
                </a:extLst>
              </a:tr>
              <a:tr h="626308">
                <a:tc>
                  <a:txBody>
                    <a:bodyPr/>
                    <a:lstStyle/>
                    <a:p>
                      <a:r>
                        <a:rPr lang="en-GB" sz="2400" b="0" i="0" kern="1200" dirty="0">
                          <a:solidFill>
                            <a:schemeClr val="dk1"/>
                          </a:solidFill>
                          <a:effectLst/>
                          <a:latin typeface="+mn-lt"/>
                          <a:ea typeface="+mn-ea"/>
                          <a:cs typeface="+mn-cs"/>
                        </a:rPr>
                        <a:t>b) Drugs can look like candy.</a:t>
                      </a:r>
                      <a:endParaRPr lang="en-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迷你简卡通" panose="03000509000000000000" pitchFamily="65" charset="-122"/>
                          <a:sym typeface="+mn-lt"/>
                        </a:rPr>
                        <a:t>✓</a:t>
                      </a:r>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590363"/>
                  </a:ext>
                </a:extLst>
              </a:tr>
              <a:tr h="626308">
                <a:tc>
                  <a:txBody>
                    <a:bodyPr/>
                    <a:lstStyle/>
                    <a:p>
                      <a:r>
                        <a:rPr lang="en-GB" sz="2400" b="0" i="0" kern="1200" dirty="0">
                          <a:solidFill>
                            <a:schemeClr val="dk1"/>
                          </a:solidFill>
                          <a:effectLst/>
                          <a:latin typeface="+mn-lt"/>
                          <a:ea typeface="+mn-ea"/>
                          <a:cs typeface="+mn-cs"/>
                        </a:rPr>
                        <a:t>c) A kitchen is a suitable place to play.</a:t>
                      </a:r>
                      <a:endParaRPr lang="en-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迷你简卡通" panose="03000509000000000000" pitchFamily="65" charset="-122"/>
                          <a:sym typeface="+mn-lt"/>
                        </a:rPr>
                        <a:t>✓</a:t>
                      </a:r>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3902453"/>
                  </a:ext>
                </a:extLst>
              </a:tr>
              <a:tr h="626308">
                <a:tc>
                  <a:txBody>
                    <a:bodyPr/>
                    <a:lstStyle/>
                    <a:p>
                      <a:r>
                        <a:rPr lang="en-GB" sz="2400" b="0" i="0" kern="1200" dirty="0">
                          <a:solidFill>
                            <a:schemeClr val="dk1"/>
                          </a:solidFill>
                          <a:effectLst/>
                          <a:latin typeface="+mn-lt"/>
                          <a:ea typeface="+mn-ea"/>
                          <a:cs typeface="+mn-cs"/>
                        </a:rPr>
                        <a:t>d) Playing with one match cannot start a fire.</a:t>
                      </a:r>
                      <a:endParaRPr lang="en-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迷你简卡通" panose="03000509000000000000" pitchFamily="65" charset="-122"/>
                          <a:sym typeface="+mn-lt"/>
                        </a:rPr>
                        <a:t>✓</a:t>
                      </a:r>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8518370"/>
                  </a:ext>
                </a:extLst>
              </a:tr>
              <a:tr h="894726">
                <a:tc>
                  <a:txBody>
                    <a:bodyPr/>
                    <a:lstStyle/>
                    <a:p>
                      <a:r>
                        <a:rPr lang="en-GB" sz="2400" b="0" i="0" kern="1200" dirty="0">
                          <a:solidFill>
                            <a:schemeClr val="dk1"/>
                          </a:solidFill>
                          <a:effectLst/>
                          <a:latin typeface="+mn-lt"/>
                          <a:ea typeface="+mn-ea"/>
                          <a:cs typeface="+mn-cs"/>
                        </a:rPr>
                        <a:t>e) Putting a knife into an electrical socket is dangerous.</a:t>
                      </a:r>
                      <a:endParaRPr lang="en-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迷你简卡通" panose="03000509000000000000" pitchFamily="65" charset="-122"/>
                          <a:sym typeface="+mn-lt"/>
                        </a:rPr>
                        <a:t>✓</a:t>
                      </a:r>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3808660"/>
                  </a:ext>
                </a:extLst>
              </a:tr>
              <a:tr h="1163143">
                <a:tc>
                  <a:txBody>
                    <a:bodyPr/>
                    <a:lstStyle/>
                    <a:p>
                      <a:r>
                        <a:rPr lang="en-GB" sz="2400" b="0" i="0" kern="1200" dirty="0">
                          <a:solidFill>
                            <a:schemeClr val="dk1"/>
                          </a:solidFill>
                          <a:effectLst/>
                          <a:latin typeface="+mn-lt"/>
                          <a:ea typeface="+mn-ea"/>
                          <a:cs typeface="+mn-cs"/>
                        </a:rPr>
                        <a:t>f) Young children do not understand that many household objects are dangerous. </a:t>
                      </a:r>
                      <a:endParaRPr lang="en-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迷你简卡通" panose="03000509000000000000" pitchFamily="65" charset="-122"/>
                          <a:sym typeface="+mn-lt"/>
                        </a:rPr>
                        <a:t>✓</a:t>
                      </a:r>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8952271"/>
                  </a:ext>
                </a:extLst>
              </a:tr>
            </a:tbl>
          </a:graphicData>
        </a:graphic>
      </p:graphicFrame>
    </p:spTree>
    <p:extLst>
      <p:ext uri="{BB962C8B-B14F-4D97-AF65-F5344CB8AC3E}">
        <p14:creationId xmlns:p14="http://schemas.microsoft.com/office/powerpoint/2010/main" val="1124164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0"/>
            <a:ext cx="12192000" cy="6858000"/>
            <a:chOff x="0" y="0"/>
            <a:chExt cx="12192000" cy="685800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4826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57895"/>
            <a:stretch>
              <a:fillRect/>
            </a:stretch>
          </p:blipFill>
          <p:spPr>
            <a:xfrm>
              <a:off x="0" y="4826000"/>
              <a:ext cx="12192000" cy="2032000"/>
            </a:xfrm>
            <a:prstGeom prst="rect">
              <a:avLst/>
            </a:prstGeom>
          </p:spPr>
        </p:pic>
      </p:grpSp>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4256" t="12415" r="75111" b="59385"/>
          <a:stretch>
            <a:fillRect/>
          </a:stretch>
        </p:blipFill>
        <p:spPr>
          <a:xfrm>
            <a:off x="-145415" y="-208545"/>
            <a:ext cx="1113155" cy="1361440"/>
          </a:xfrm>
          <a:prstGeom prst="rect">
            <a:avLst/>
          </a:prstGeom>
        </p:spPr>
      </p:pic>
      <p:sp>
        <p:nvSpPr>
          <p:cNvPr id="2" name="文本框 7"/>
          <p:cNvSpPr txBox="1"/>
          <p:nvPr/>
        </p:nvSpPr>
        <p:spPr>
          <a:xfrm>
            <a:off x="967740" y="98425"/>
            <a:ext cx="10904220" cy="600164"/>
          </a:xfrm>
          <a:prstGeom prst="rect">
            <a:avLst/>
          </a:prstGeom>
          <a:noFill/>
        </p:spPr>
        <p:txBody>
          <a:bodyPr wrap="square" rtlCol="0">
            <a:spAutoFit/>
          </a:bodyPr>
          <a:lstStyle/>
          <a:p>
            <a:r>
              <a:rPr lang="en-US" altLang="zh-CN" sz="33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迷你简卡通" panose="03000509000000000000" pitchFamily="65" charset="-122"/>
                <a:sym typeface="+mn-lt"/>
              </a:rPr>
              <a:t>Ask and answer</a:t>
            </a:r>
          </a:p>
        </p:txBody>
      </p:sp>
      <p:sp>
        <p:nvSpPr>
          <p:cNvPr id="6" name="TextBox 5">
            <a:extLst>
              <a:ext uri="{FF2B5EF4-FFF2-40B4-BE49-F238E27FC236}">
                <a16:creationId xmlns:a16="http://schemas.microsoft.com/office/drawing/2014/main" id="{5D1F439C-669C-C210-5B04-6B3A386BEB33}"/>
              </a:ext>
            </a:extLst>
          </p:cNvPr>
          <p:cNvSpPr txBox="1"/>
          <p:nvPr/>
        </p:nvSpPr>
        <p:spPr>
          <a:xfrm>
            <a:off x="465470" y="920141"/>
            <a:ext cx="11261059" cy="5262979"/>
          </a:xfrm>
          <a:prstGeom prst="rect">
            <a:avLst/>
          </a:prstGeom>
          <a:noFill/>
        </p:spPr>
        <p:txBody>
          <a:bodyPr wrap="square" rtlCol="0">
            <a:spAutoFit/>
          </a:bodyPr>
          <a:lstStyle/>
          <a:p>
            <a:pPr marL="342900" indent="-342900">
              <a:buAutoNum type="alphaLcParenR"/>
            </a:pPr>
            <a:r>
              <a:rPr lang="en-GB" sz="2800" dirty="0"/>
              <a:t>Why must we put all chemicals and drugs in locked cupboards? </a:t>
            </a:r>
          </a:p>
          <a:p>
            <a:r>
              <a:rPr lang="en-GB" sz="2800" dirty="0"/>
              <a:t>=&gt; Because children often try to eat and drink them.</a:t>
            </a:r>
          </a:p>
          <a:p>
            <a:r>
              <a:rPr lang="vi-VN" sz="2800" dirty="0"/>
              <a:t>b)   Why mustn’t we let children play in the kitchen?</a:t>
            </a:r>
          </a:p>
          <a:p>
            <a:pPr marL="285750" indent="-285750">
              <a:buFont typeface="Symbol" pitchFamily="2" charset="2"/>
              <a:buChar char="Þ"/>
            </a:pPr>
            <a:r>
              <a:rPr lang="vi-VN" sz="2800" dirty="0"/>
              <a:t>Because </a:t>
            </a:r>
            <a:r>
              <a:rPr lang="en-GB" sz="2800" dirty="0"/>
              <a:t>the kitchen is a dangerous place.</a:t>
            </a:r>
          </a:p>
          <a:p>
            <a:r>
              <a:rPr lang="vi-VN" sz="2800" dirty="0"/>
              <a:t>c)    Why mustn’t children play with matches?</a:t>
            </a:r>
          </a:p>
          <a:p>
            <a:pPr marL="285750" indent="-285750">
              <a:buFont typeface="Symbol" pitchFamily="2" charset="2"/>
              <a:buChar char="Þ"/>
            </a:pPr>
            <a:r>
              <a:rPr lang="vi-VN" sz="2800" dirty="0"/>
              <a:t>Because </a:t>
            </a:r>
            <a:r>
              <a:rPr lang="en-GB" sz="2800" dirty="0"/>
              <a:t>one match can cause a fire and fire destroys homes and injures children.</a:t>
            </a:r>
          </a:p>
          <a:p>
            <a:r>
              <a:rPr lang="vi-VN" sz="2800" dirty="0"/>
              <a:t>d)   Why must we cover electrical sockets?</a:t>
            </a:r>
          </a:p>
          <a:p>
            <a:pPr marL="285750" indent="-285750">
              <a:buFont typeface="Symbol" pitchFamily="2" charset="2"/>
              <a:buChar char="Þ"/>
            </a:pPr>
            <a:r>
              <a:rPr lang="vi-VN" sz="2800" dirty="0"/>
              <a:t>Because </a:t>
            </a:r>
            <a:r>
              <a:rPr lang="en-GB" sz="2800" dirty="0"/>
              <a:t>children cannot put anything into electric sockets. Electricity can kill them.</a:t>
            </a:r>
          </a:p>
          <a:p>
            <a:r>
              <a:rPr lang="vi-VN" sz="2800" dirty="0"/>
              <a:t>e)   Why do we have to put all dangerous objects out of children’s reach?</a:t>
            </a:r>
          </a:p>
          <a:p>
            <a:r>
              <a:rPr lang="vi-VN" sz="2800" dirty="0"/>
              <a:t>=&gt; Because </a:t>
            </a:r>
            <a:r>
              <a:rPr lang="en-GB" sz="2800" dirty="0"/>
              <a:t>they can injure and even kill children.</a:t>
            </a:r>
            <a:endParaRPr lang="vi-VN" sz="2800" dirty="0"/>
          </a:p>
        </p:txBody>
      </p:sp>
    </p:spTree>
    <p:extLst>
      <p:ext uri="{BB962C8B-B14F-4D97-AF65-F5344CB8AC3E}">
        <p14:creationId xmlns:p14="http://schemas.microsoft.com/office/powerpoint/2010/main" val="2397908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linds(horizontal)">
                                      <p:cBhvr>
                                        <p:cTn id="14" dur="500"/>
                                        <p:tgtEl>
                                          <p:spTgt spid="6">
                                            <p:txEl>
                                              <p:pRg st="0" end="0"/>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linds(horizont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linds(horizont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linds(horizontal)">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linds(horizontal)">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blinds(horizontal)">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blinds(horizontal)">
                                      <p:cBhvr>
                                        <p:cTn id="52" dur="500"/>
                                        <p:tgtEl>
                                          <p:spTgt spid="6">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blinds(horizontal)">
                                      <p:cBhvr>
                                        <p:cTn id="57"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0"/>
            <a:ext cx="12192000" cy="6858000"/>
            <a:chOff x="0" y="0"/>
            <a:chExt cx="12192000" cy="685800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4826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57895"/>
            <a:stretch>
              <a:fillRect/>
            </a:stretch>
          </p:blipFill>
          <p:spPr>
            <a:xfrm>
              <a:off x="0" y="4826000"/>
              <a:ext cx="12192000" cy="2032000"/>
            </a:xfrm>
            <a:prstGeom prst="rect">
              <a:avLst/>
            </a:prstGeom>
          </p:spPr>
        </p:pic>
      </p:grpSp>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4256" t="12415" r="75111" b="59385"/>
          <a:stretch>
            <a:fillRect/>
          </a:stretch>
        </p:blipFill>
        <p:spPr>
          <a:xfrm>
            <a:off x="-145415" y="-94615"/>
            <a:ext cx="1113155" cy="1361440"/>
          </a:xfrm>
          <a:prstGeom prst="rect">
            <a:avLst/>
          </a:prstGeom>
        </p:spPr>
      </p:pic>
      <p:sp>
        <p:nvSpPr>
          <p:cNvPr id="2" name="文本框 7"/>
          <p:cNvSpPr txBox="1"/>
          <p:nvPr/>
        </p:nvSpPr>
        <p:spPr>
          <a:xfrm>
            <a:off x="967740" y="263578"/>
            <a:ext cx="10904220" cy="1323439"/>
          </a:xfrm>
          <a:prstGeom prst="rect">
            <a:avLst/>
          </a:prstGeom>
          <a:noFill/>
        </p:spPr>
        <p:txBody>
          <a:bodyPr wrap="square" rtlCol="0">
            <a:spAutoFit/>
          </a:bodyPr>
          <a:lstStyle/>
          <a:p>
            <a:r>
              <a:rPr lang="en-US" altLang="zh-CN" sz="40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迷你简卡通" panose="03000509000000000000" pitchFamily="65" charset="-122"/>
                <a:sym typeface="+mn-lt"/>
              </a:rPr>
              <a:t>Work in groups. Discuss the topic </a:t>
            </a:r>
          </a:p>
          <a:p>
            <a:r>
              <a:rPr lang="en-US" altLang="zh-CN" sz="40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迷你简卡通" panose="03000509000000000000" pitchFamily="65" charset="-122"/>
                <a:sym typeface="+mn-lt"/>
              </a:rPr>
              <a:t>“Safety precaution at home”</a:t>
            </a:r>
          </a:p>
        </p:txBody>
      </p:sp>
      <p:pic>
        <p:nvPicPr>
          <p:cNvPr id="6" name="图片 7">
            <a:extLst>
              <a:ext uri="{FF2B5EF4-FFF2-40B4-BE49-F238E27FC236}">
                <a16:creationId xmlns:a16="http://schemas.microsoft.com/office/drawing/2014/main" id="{3658CE25-E71E-D6A0-554C-BC3DF550809C}"/>
              </a:ext>
            </a:extLst>
          </p:cNvPr>
          <p:cNvPicPr>
            <a:picLocks noChangeAspect="1"/>
          </p:cNvPicPr>
          <p:nvPr/>
        </p:nvPicPr>
        <p:blipFill rotWithShape="1">
          <a:blip r:embed="rId5">
            <a:extLst>
              <a:ext uri="{28A0092B-C50C-407E-A947-70E740481C1C}">
                <a14:useLocalDpi xmlns:a14="http://schemas.microsoft.com/office/drawing/2010/main" val="0"/>
              </a:ext>
            </a:extLst>
          </a:blip>
          <a:srcRect l="26646" r="1" b="50000"/>
          <a:stretch>
            <a:fillRect/>
          </a:stretch>
        </p:blipFill>
        <p:spPr>
          <a:xfrm>
            <a:off x="2230244" y="2032000"/>
            <a:ext cx="5357651" cy="4185616"/>
          </a:xfrm>
          <a:prstGeom prst="rect">
            <a:avLst/>
          </a:prstGeom>
        </p:spPr>
      </p:pic>
    </p:spTree>
    <p:extLst>
      <p:ext uri="{BB962C8B-B14F-4D97-AF65-F5344CB8AC3E}">
        <p14:creationId xmlns:p14="http://schemas.microsoft.com/office/powerpoint/2010/main" val="2396746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0"/>
            <a:ext cx="12192000" cy="6858000"/>
            <a:chOff x="0" y="0"/>
            <a:chExt cx="12192000" cy="685800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4826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57895"/>
            <a:stretch>
              <a:fillRect/>
            </a:stretch>
          </p:blipFill>
          <p:spPr>
            <a:xfrm>
              <a:off x="0" y="4826000"/>
              <a:ext cx="12192000" cy="2032000"/>
            </a:xfrm>
            <a:prstGeom prst="rect">
              <a:avLst/>
            </a:prstGeom>
          </p:spPr>
        </p:pic>
      </p:gr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39142" cy="739142"/>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3573" t="18242" r="5966" b="25538"/>
          <a:stretch>
            <a:fillRect/>
          </a:stretch>
        </p:blipFill>
        <p:spPr>
          <a:xfrm>
            <a:off x="1533962" y="369570"/>
            <a:ext cx="7765367" cy="4826000"/>
          </a:xfrm>
          <a:prstGeom prst="rect">
            <a:avLst/>
          </a:prstGeom>
        </p:spPr>
      </p:pic>
      <p:sp>
        <p:nvSpPr>
          <p:cNvPr id="7" name="Rectangle 6">
            <a:extLst>
              <a:ext uri="{FF2B5EF4-FFF2-40B4-BE49-F238E27FC236}">
                <a16:creationId xmlns:a16="http://schemas.microsoft.com/office/drawing/2014/main" id="{0372D1D7-FA13-0326-6424-156EA356FCC6}"/>
              </a:ext>
            </a:extLst>
          </p:cNvPr>
          <p:cNvSpPr/>
          <p:nvPr/>
        </p:nvSpPr>
        <p:spPr>
          <a:xfrm>
            <a:off x="1656000" y="2794793"/>
            <a:ext cx="5748410" cy="1477328"/>
          </a:xfrm>
          <a:prstGeom prst="rect">
            <a:avLst/>
          </a:prstGeom>
          <a:noFill/>
        </p:spPr>
        <p:txBody>
          <a:bodyPr wrap="square" lIns="91440" tIns="45720" rIns="91440" bIns="45720">
            <a:spAutoFit/>
          </a:bodyPr>
          <a:lstStyle/>
          <a:p>
            <a:pPr algn="ctr"/>
            <a:r>
              <a:rPr lang="en-US" altLang="zh-CN" sz="4500" b="1" cap="none" spc="0" dirty="0">
                <a:ln w="22225">
                  <a:solidFill>
                    <a:schemeClr val="accent2"/>
                  </a:solidFill>
                  <a:prstDash val="solid"/>
                </a:ln>
                <a:solidFill>
                  <a:schemeClr val="accent2">
                    <a:lumMod val="40000"/>
                    <a:lumOff val="60000"/>
                  </a:schemeClr>
                </a:solidFill>
                <a:effectLst/>
                <a:ea typeface="迷你简卡通" panose="03000509000000000000" pitchFamily="65" charset="-122"/>
                <a:sym typeface="+mn-lt"/>
              </a:rPr>
              <a:t>Homework: Learn all the new words.</a:t>
            </a:r>
            <a:endParaRPr lang="en-VN" sz="45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1D89BFF-242A-497A-A777-AD7B221F7C78"/>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01.14.03"/>
  <p:tag name="ISPRING_FIRST_PUBLISH" val="1"/>
</p:tagLst>
</file>

<file path=ppt/theme/theme1.xml><?xml version="1.0" encoding="utf-8"?>
<a:theme xmlns:a="http://schemas.openxmlformats.org/drawingml/2006/main" name="Office Theme">
  <a:themeElements>
    <a:clrScheme name="自定义 8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F79646"/>
      </a:folHlink>
    </a:clrScheme>
    <a:fontScheme name="qkf0kpzp">
      <a:majorFont>
        <a:latin typeface="Calibri"/>
        <a:ea typeface="FZQingKeBenYueSongS-R-GB"/>
        <a:cs typeface=""/>
      </a:majorFont>
      <a:minorFont>
        <a:latin typeface="Calibri"/>
        <a:ea typeface="FZQingKeBenYueSongS-R-GB"/>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TotalTime>
  <Words>602</Words>
  <Application>Microsoft Macintosh PowerPoint</Application>
  <PresentationFormat>Widescreen</PresentationFormat>
  <Paragraphs>66</Paragraphs>
  <Slides>8</Slides>
  <Notes>8</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等线</vt:lpstr>
      <vt:lpstr>Microsoft YaHei</vt:lpstr>
      <vt:lpstr>迷你简卡通</vt:lpstr>
      <vt:lpstr>Arabic Typesetting</vt:lpstr>
      <vt:lpstr>Arial</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01.14.03</dc:title>
  <dc:creator>WIN7</dc:creator>
  <cp:lastModifiedBy>Hồng Thu Dương Thị</cp:lastModifiedBy>
  <cp:revision>171</cp:revision>
  <dcterms:created xsi:type="dcterms:W3CDTF">2017-08-18T03:02:00Z</dcterms:created>
  <dcterms:modified xsi:type="dcterms:W3CDTF">2022-07-30T16:43:31Z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1033-11.2.0.11191</vt:lpwstr>
  </property>
  <property fmtid="{D5CDD505-2E9C-101B-9397-08002B2CF9AE}" pid="3" name="ICV">
    <vt:lpwstr>4002130129184CDB9886682B861A7DB7</vt:lpwstr>
  </property>
</Properties>
</file>