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8" r:id="rId2"/>
  </p:sldMasterIdLst>
  <p:notesMasterIdLst>
    <p:notesMasterId r:id="rId23"/>
  </p:notesMasterIdLst>
  <p:sldIdLst>
    <p:sldId id="283" r:id="rId3"/>
    <p:sldId id="259" r:id="rId4"/>
    <p:sldId id="284" r:id="rId5"/>
    <p:sldId id="286" r:id="rId6"/>
    <p:sldId id="262" r:id="rId7"/>
    <p:sldId id="285" r:id="rId8"/>
    <p:sldId id="265" r:id="rId9"/>
    <p:sldId id="287" r:id="rId10"/>
    <p:sldId id="264" r:id="rId11"/>
    <p:sldId id="288" r:id="rId12"/>
    <p:sldId id="267" r:id="rId13"/>
    <p:sldId id="289" r:id="rId14"/>
    <p:sldId id="272" r:id="rId15"/>
    <p:sldId id="290" r:id="rId16"/>
    <p:sldId id="268" r:id="rId17"/>
    <p:sldId id="292" r:id="rId18"/>
    <p:sldId id="291" r:id="rId19"/>
    <p:sldId id="275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69" d="100"/>
          <a:sy n="69" d="100"/>
        </p:scale>
        <p:origin x="8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E8645-E611-484C-8625-9F0FF718C9CA}" type="datetimeFigureOut">
              <a:rPr lang="en-US" smtClean="0"/>
              <a:t>15/08/21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B7E84-8C75-4C95-802A-18923F215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6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68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69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1024133"/>
            <a:ext cx="4312800" cy="2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3596451"/>
            <a:ext cx="431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4900451"/>
            <a:ext cx="2217900" cy="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565597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8430776" y="5110757"/>
            <a:ext cx="1023143" cy="62180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-289351" y="5875402"/>
            <a:ext cx="866331" cy="52655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7101201" y="82434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040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11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394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713225" y="2740993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716075" y="1535384"/>
            <a:ext cx="29784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713225" y="3941817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713225" y="5142617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5446675" y="2740993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5449525" y="1535384"/>
            <a:ext cx="29784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5446675" y="3941817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5446675" y="5142617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18894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713175" y="1482933"/>
            <a:ext cx="77175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994000" y="2390933"/>
            <a:ext cx="3156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467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6345152" y="2135138"/>
            <a:ext cx="2701195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393548" y="1774876"/>
            <a:ext cx="2010799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1975426" y="2135133"/>
            <a:ext cx="5356093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713175" y="1482933"/>
            <a:ext cx="77175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2532325" y="2331900"/>
            <a:ext cx="42423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3969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Title + subtitle 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 rot="10800000">
            <a:off x="6941981" y="3167981"/>
            <a:ext cx="2125808" cy="2368012"/>
            <a:chOff x="6865860" y="1496266"/>
            <a:chExt cx="3018328" cy="2521666"/>
          </a:xfrm>
        </p:grpSpPr>
        <p:grpSp>
          <p:nvGrpSpPr>
            <p:cNvPr id="142" name="Google Shape;142;p16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8" name="Google Shape;148;p16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67" name="Google Shape;167;p16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168" name="Google Shape;168;p16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86" name="Google Shape;186;p16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92" name="Google Shape;192;p16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96" name="Google Shape;196;p16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2"/>
          </p:nvPr>
        </p:nvSpPr>
        <p:spPr>
          <a:xfrm>
            <a:off x="713175" y="1482933"/>
            <a:ext cx="77175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rot="10800000">
            <a:off x="43890" y="3626560"/>
            <a:ext cx="1907245" cy="1863024"/>
            <a:chOff x="-364257" y="1716642"/>
            <a:chExt cx="2640516" cy="1934470"/>
          </a:xfrm>
        </p:grpSpPr>
        <p:grpSp>
          <p:nvGrpSpPr>
            <p:cNvPr id="203" name="Google Shape;203;p16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12" name="Google Shape;212;p16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13" name="Google Shape;213;p16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20" name="Google Shape;220;p16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221" name="Google Shape;221;p16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30" name="Google Shape;230;p16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34" name="Google Shape;234;p16"/>
          <p:cNvSpPr/>
          <p:nvPr/>
        </p:nvSpPr>
        <p:spPr>
          <a:xfrm rot="10800000" flipH="1">
            <a:off x="1647375" y="2232937"/>
            <a:ext cx="5849015" cy="423809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0076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Title + subtitle  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2"/>
          </p:nvPr>
        </p:nvSpPr>
        <p:spPr>
          <a:xfrm>
            <a:off x="713175" y="1482933"/>
            <a:ext cx="77175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6016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Only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727650" y="5570459"/>
            <a:ext cx="1934100" cy="7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5525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352810" y="1452603"/>
            <a:ext cx="8438381" cy="4993271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713225" y="1636700"/>
            <a:ext cx="77175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368915" y="-2119"/>
            <a:ext cx="1520263" cy="1019952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8148213" y="-400935"/>
            <a:ext cx="1464801" cy="1520437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7562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 rot="5400000">
            <a:off x="16902" y="1855263"/>
            <a:ext cx="4927796" cy="404720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6" name="Google Shape;286;p20"/>
          <p:cNvSpPr/>
          <p:nvPr/>
        </p:nvSpPr>
        <p:spPr>
          <a:xfrm rot="-5400000" flipH="1">
            <a:off x="4199302" y="1819830"/>
            <a:ext cx="4927796" cy="404720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>
            <a:off x="713225" y="1636700"/>
            <a:ext cx="36312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89" name="Google Shape;289;p20"/>
          <p:cNvGrpSpPr/>
          <p:nvPr/>
        </p:nvGrpSpPr>
        <p:grpSpPr>
          <a:xfrm flipH="1">
            <a:off x="8071811" y="101615"/>
            <a:ext cx="1520263" cy="1019952"/>
            <a:chOff x="-368915" y="-1589"/>
            <a:chExt cx="1520263" cy="764964"/>
          </a:xfrm>
        </p:grpSpPr>
        <p:grpSp>
          <p:nvGrpSpPr>
            <p:cNvPr id="290" name="Google Shape;290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99" name="Google Shape;299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 flipH="1">
            <a:off x="-466563" y="-390201"/>
            <a:ext cx="1464801" cy="1520437"/>
            <a:chOff x="8148212" y="-300701"/>
            <a:chExt cx="1464801" cy="1140328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08" name="Google Shape;308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15" name="Google Shape;315;p20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329" name="Google Shape;329;p20"/>
          <p:cNvSpPr txBox="1">
            <a:spLocks noGrp="1"/>
          </p:cNvSpPr>
          <p:nvPr>
            <p:ph type="subTitle" idx="2"/>
          </p:nvPr>
        </p:nvSpPr>
        <p:spPr>
          <a:xfrm>
            <a:off x="4799525" y="1636700"/>
            <a:ext cx="36312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04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4070167"/>
            <a:ext cx="36981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4852600"/>
            <a:ext cx="3698100" cy="14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646316"/>
            <a:ext cx="30459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1" y="5955701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3"/>
          <p:cNvSpPr/>
          <p:nvPr/>
        </p:nvSpPr>
        <p:spPr>
          <a:xfrm>
            <a:off x="64701" y="4256667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3"/>
          <p:cNvSpPr/>
          <p:nvPr/>
        </p:nvSpPr>
        <p:spPr>
          <a:xfrm flipH="1">
            <a:off x="8069526" y="3098056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3"/>
          <p:cNvSpPr/>
          <p:nvPr/>
        </p:nvSpPr>
        <p:spPr>
          <a:xfrm flipH="1">
            <a:off x="3714482" y="241551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80007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/>
          <p:nvPr/>
        </p:nvSpPr>
        <p:spPr>
          <a:xfrm rot="10800000">
            <a:off x="2142941" y="3855523"/>
            <a:ext cx="2523635" cy="17348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713225" y="2537168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2373900" y="4100900"/>
            <a:ext cx="19923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2614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413984"/>
            <a:ext cx="4001400" cy="13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3446084"/>
            <a:ext cx="3273600" cy="13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5011733"/>
            <a:ext cx="32082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" sz="11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097104" y="-730766"/>
            <a:ext cx="3133747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450422" y="5086051"/>
            <a:ext cx="3133747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3759167"/>
            <a:ext cx="1887256" cy="3400311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996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2632795" y="3282691"/>
            <a:ext cx="3878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-1203356" y="1872360"/>
            <a:ext cx="3481571" cy="4158065"/>
            <a:chOff x="-813174" y="1753753"/>
            <a:chExt cx="2701195" cy="2419543"/>
          </a:xfrm>
        </p:grpSpPr>
        <p:sp>
          <p:nvSpPr>
            <p:cNvPr id="449" name="Google Shape;449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50" name="Google Shape;450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59" name="Google Shape;459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79" name="Google Shape;479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80" name="Google Shape;48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83" name="Google Shape;483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487" name="Google Shape;487;p23"/>
          <p:cNvGrpSpPr/>
          <p:nvPr/>
        </p:nvGrpSpPr>
        <p:grpSpPr>
          <a:xfrm>
            <a:off x="7018559" y="1183009"/>
            <a:ext cx="2733883" cy="4491980"/>
            <a:chOff x="7588862" y="1559757"/>
            <a:chExt cx="2010799" cy="2477924"/>
          </a:xfrm>
        </p:grpSpPr>
        <p:grpSp>
          <p:nvGrpSpPr>
            <p:cNvPr id="488" name="Google Shape;488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495" name="Google Shape;495;p23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96" name="Google Shape;496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7" name="Google Shape;497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03" name="Google Shape;503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09" name="Google Shape;509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10" name="Google Shape;51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13" name="Google Shape;513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4" name="Google Shape;51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8971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Text 2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2632795" y="3291840"/>
            <a:ext cx="3878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519" name="Google Shape;519;p24"/>
          <p:cNvGrpSpPr/>
          <p:nvPr/>
        </p:nvGrpSpPr>
        <p:grpSpPr>
          <a:xfrm>
            <a:off x="6865860" y="1995022"/>
            <a:ext cx="3018328" cy="3362221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364257" y="2288856"/>
            <a:ext cx="2640516" cy="2579293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1608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714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4595650" y="543073"/>
            <a:ext cx="36981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4595650" y="1270667"/>
            <a:ext cx="36981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241038" y="1646316"/>
            <a:ext cx="30459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R="38100"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R="38100"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R="38100"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R="38100"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R="38100"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R="38100"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R="38100"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R="38100"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771625" y="1270667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6" name="Google Shape;616;p26"/>
          <p:cNvSpPr/>
          <p:nvPr/>
        </p:nvSpPr>
        <p:spPr>
          <a:xfrm>
            <a:off x="-8550" y="4974401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7" name="Google Shape;617;p26"/>
          <p:cNvSpPr/>
          <p:nvPr/>
        </p:nvSpPr>
        <p:spPr>
          <a:xfrm flipH="1">
            <a:off x="1958088" y="-41094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8" name="Google Shape;618;p26"/>
          <p:cNvSpPr/>
          <p:nvPr/>
        </p:nvSpPr>
        <p:spPr>
          <a:xfrm flipH="1">
            <a:off x="8518582" y="2467517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9" name="Google Shape;619;p26"/>
          <p:cNvSpPr/>
          <p:nvPr/>
        </p:nvSpPr>
        <p:spPr>
          <a:xfrm>
            <a:off x="4595650" y="6250502"/>
            <a:ext cx="803065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774731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824613" y="4190489"/>
            <a:ext cx="36981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22" name="Google Shape;622;p27"/>
          <p:cNvSpPr txBox="1">
            <a:spLocks noGrp="1"/>
          </p:cNvSpPr>
          <p:nvPr>
            <p:ph type="title" idx="2"/>
          </p:nvPr>
        </p:nvSpPr>
        <p:spPr>
          <a:xfrm>
            <a:off x="824600" y="4918099"/>
            <a:ext cx="36981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subTitle" idx="1"/>
          </p:nvPr>
        </p:nvSpPr>
        <p:spPr>
          <a:xfrm>
            <a:off x="4887538" y="1646316"/>
            <a:ext cx="30459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4950488" y="6089569"/>
            <a:ext cx="803065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5" name="Google Shape;625;p27"/>
          <p:cNvSpPr/>
          <p:nvPr/>
        </p:nvSpPr>
        <p:spPr>
          <a:xfrm flipH="1">
            <a:off x="4278676" y="-97411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6" name="Google Shape;626;p27"/>
          <p:cNvSpPr/>
          <p:nvPr/>
        </p:nvSpPr>
        <p:spPr>
          <a:xfrm flipH="1">
            <a:off x="53832" y="2040217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7" name="Google Shape;627;p27"/>
          <p:cNvSpPr/>
          <p:nvPr/>
        </p:nvSpPr>
        <p:spPr>
          <a:xfrm>
            <a:off x="8298251" y="4918101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67069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951350" y="548640"/>
            <a:ext cx="36981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951338" y="1364720"/>
            <a:ext cx="3698100" cy="11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4887538" y="1646316"/>
            <a:ext cx="30459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3719476" y="5933267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3" name="Google Shape;633;p28"/>
          <p:cNvSpPr/>
          <p:nvPr/>
        </p:nvSpPr>
        <p:spPr>
          <a:xfrm>
            <a:off x="5175989" y="-143166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4" name="Google Shape;634;p28"/>
          <p:cNvSpPr/>
          <p:nvPr/>
        </p:nvSpPr>
        <p:spPr>
          <a:xfrm flipH="1">
            <a:off x="185319" y="2998851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5" name="Google Shape;635;p28"/>
          <p:cNvSpPr/>
          <p:nvPr/>
        </p:nvSpPr>
        <p:spPr>
          <a:xfrm>
            <a:off x="8717450" y="1215136"/>
            <a:ext cx="803065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6" name="Google Shape;636;p28"/>
          <p:cNvSpPr/>
          <p:nvPr/>
        </p:nvSpPr>
        <p:spPr>
          <a:xfrm>
            <a:off x="8085125" y="5933536"/>
            <a:ext cx="803065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8947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dk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>
            <a:spLocks noGrp="1"/>
          </p:cNvSpPr>
          <p:nvPr>
            <p:ph type="title"/>
          </p:nvPr>
        </p:nvSpPr>
        <p:spPr>
          <a:xfrm>
            <a:off x="3741141" y="1668013"/>
            <a:ext cx="36981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title" idx="2"/>
          </p:nvPr>
        </p:nvSpPr>
        <p:spPr>
          <a:xfrm>
            <a:off x="3741138" y="2395616"/>
            <a:ext cx="36981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40" name="Google Shape;640;p29"/>
          <p:cNvSpPr txBox="1">
            <a:spLocks noGrp="1"/>
          </p:cNvSpPr>
          <p:nvPr>
            <p:ph type="subTitle" idx="1"/>
          </p:nvPr>
        </p:nvSpPr>
        <p:spPr>
          <a:xfrm>
            <a:off x="1976800" y="4435451"/>
            <a:ext cx="4894200" cy="10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5523901" y="70767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2" name="Google Shape;642;p29"/>
          <p:cNvSpPr/>
          <p:nvPr/>
        </p:nvSpPr>
        <p:spPr>
          <a:xfrm>
            <a:off x="-68838" y="5501869"/>
            <a:ext cx="803065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3" name="Google Shape;643;p29"/>
          <p:cNvSpPr/>
          <p:nvPr/>
        </p:nvSpPr>
        <p:spPr>
          <a:xfrm>
            <a:off x="8087663" y="3000589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4" name="Google Shape;644;p29"/>
          <p:cNvSpPr/>
          <p:nvPr/>
        </p:nvSpPr>
        <p:spPr>
          <a:xfrm flipH="1">
            <a:off x="201357" y="1404784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5" name="Google Shape;645;p29"/>
          <p:cNvSpPr/>
          <p:nvPr/>
        </p:nvSpPr>
        <p:spPr>
          <a:xfrm flipH="1">
            <a:off x="5732676" y="6051567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57106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dk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>
            <a:spLocks noGrp="1"/>
          </p:cNvSpPr>
          <p:nvPr>
            <p:ph type="title"/>
          </p:nvPr>
        </p:nvSpPr>
        <p:spPr>
          <a:xfrm>
            <a:off x="1383563" y="1661919"/>
            <a:ext cx="31119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48" name="Google Shape;648;p30"/>
          <p:cNvSpPr txBox="1">
            <a:spLocks noGrp="1"/>
          </p:cNvSpPr>
          <p:nvPr>
            <p:ph type="title" idx="2"/>
          </p:nvPr>
        </p:nvSpPr>
        <p:spPr>
          <a:xfrm>
            <a:off x="1383563" y="2389519"/>
            <a:ext cx="31119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49" name="Google Shape;649;p30"/>
          <p:cNvSpPr txBox="1">
            <a:spLocks noGrp="1"/>
          </p:cNvSpPr>
          <p:nvPr>
            <p:ph type="subTitle" idx="1"/>
          </p:nvPr>
        </p:nvSpPr>
        <p:spPr>
          <a:xfrm>
            <a:off x="1446550" y="4315767"/>
            <a:ext cx="5757000" cy="12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-8550" y="3589301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1" name="Google Shape;651;p30"/>
          <p:cNvSpPr/>
          <p:nvPr/>
        </p:nvSpPr>
        <p:spPr>
          <a:xfrm flipH="1">
            <a:off x="7768876" y="932823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2" name="Google Shape;652;p30"/>
          <p:cNvSpPr/>
          <p:nvPr/>
        </p:nvSpPr>
        <p:spPr>
          <a:xfrm flipH="1">
            <a:off x="4001782" y="228417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3" name="Google Shape;653;p30"/>
          <p:cNvSpPr/>
          <p:nvPr/>
        </p:nvSpPr>
        <p:spPr>
          <a:xfrm flipH="1">
            <a:off x="7861564" y="5952101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9537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309" y="2535936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97000" y="3668567"/>
            <a:ext cx="2407200" cy="2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accent6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72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2349448"/>
            <a:ext cx="3415200" cy="2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6343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 2">
  <p:cSld name="Only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3568800" y="715167"/>
            <a:ext cx="2704800" cy="1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1pPr>
            <a:lvl2pPr marR="38100" lvl="1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2pPr>
            <a:lvl3pPr marR="38100" lvl="2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3pPr>
            <a:lvl4pPr marR="38100" lvl="3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4pPr>
            <a:lvl5pPr marR="38100" lvl="4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5pPr>
            <a:lvl6pPr marR="38100" lvl="5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6pPr>
            <a:lvl7pPr marR="38100" lvl="6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7pPr>
            <a:lvl8pPr marR="38100" lvl="7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8pPr>
            <a:lvl9pPr marR="38100" lvl="8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1196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6EDE-C39D-4014-AE4A-E9C2F0F3FD4B}" type="datetimeFigureOut">
              <a:rPr lang="en-US" smtClean="0"/>
              <a:t>15/08/21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0DF-E098-4AC6-ABF2-E00A514A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2046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51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504688" y="2852928"/>
            <a:ext cx="2368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1709928" y="2852928"/>
            <a:ext cx="2368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453896" y="1694688"/>
            <a:ext cx="24324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5252796" y="1694688"/>
            <a:ext cx="24324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518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715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2292813" y="1934551"/>
            <a:ext cx="2313300" cy="23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000"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10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1975" y="2324384"/>
            <a:ext cx="3415200" cy="21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939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45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42304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96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536633"/>
            <a:ext cx="77175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497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7" r:id="rId32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3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2384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245" y="1447800"/>
            <a:ext cx="3555755" cy="3744454"/>
          </a:xfrm>
        </p:spPr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16250" r="21523" b="13125"/>
          <a:stretch/>
        </p:blipFill>
        <p:spPr bwMode="auto">
          <a:xfrm>
            <a:off x="75156" y="1224916"/>
            <a:ext cx="554079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025;p38"/>
          <p:cNvSpPr/>
          <p:nvPr/>
        </p:nvSpPr>
        <p:spPr>
          <a:xfrm>
            <a:off x="304800" y="27709"/>
            <a:ext cx="3429000" cy="1039869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 smtClean="0">
                <a:solidFill>
                  <a:srgbClr val="C00000"/>
                </a:solidFill>
                <a:latin typeface="+mj-lt"/>
              </a:rPr>
              <a:t>KHỞI ĐỘNG</a:t>
            </a:r>
            <a:endParaRPr sz="4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41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5"/>
          <p:cNvSpPr/>
          <p:nvPr/>
        </p:nvSpPr>
        <p:spPr>
          <a:xfrm flipH="1">
            <a:off x="3948657" y="138481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66" name="Google Shape;666;p35"/>
          <p:cNvGrpSpPr/>
          <p:nvPr/>
        </p:nvGrpSpPr>
        <p:grpSpPr>
          <a:xfrm>
            <a:off x="191649" y="93184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3148063" y="931840"/>
            <a:ext cx="5995937" cy="34091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 VỤ </a:t>
            </a:r>
            <a:r>
              <a:rPr lang="vi-V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" sz="4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1" y="4588051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1" y="4059326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5" y="3132777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1" y="511726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5" y="232211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2" y="232211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47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685800"/>
            <a:ext cx="7997923" cy="1524000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nl-NL" sz="3000" dirty="0" smtClean="0">
                <a:solidFill>
                  <a:schemeClr val="bg1">
                    <a:lumMod val="50000"/>
                  </a:schemeClr>
                </a:solidFill>
              </a:rPr>
              <a:t>Em hãy quan </a:t>
            </a:r>
            <a:r>
              <a:rPr lang="nl-NL" sz="3000" dirty="0">
                <a:solidFill>
                  <a:schemeClr val="bg1">
                    <a:lumMod val="50000"/>
                  </a:schemeClr>
                </a:solidFill>
              </a:rPr>
              <a:t>sát hình ảnh các tư thế đi, đứng, </a:t>
            </a:r>
            <a:r>
              <a:rPr lang="nl-NL" sz="3000" dirty="0" smtClean="0">
                <a:solidFill>
                  <a:schemeClr val="bg1">
                    <a:lumMod val="50000"/>
                  </a:schemeClr>
                </a:solidFill>
              </a:rPr>
              <a:t>ngồi, chỉ </a:t>
            </a:r>
            <a:r>
              <a:rPr lang="nl-NL" sz="3000" dirty="0">
                <a:solidFill>
                  <a:schemeClr val="bg1">
                    <a:lumMod val="50000"/>
                  </a:schemeClr>
                </a:solidFill>
              </a:rPr>
              <a:t>ra tư thế đúng và phân tích tư thế đó gọi là đúng hay không đúng?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24" y="2438400"/>
            <a:ext cx="928721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960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228600" y="2362200"/>
            <a:ext cx="6019800" cy="4160262"/>
          </a:xfrm>
        </p:spPr>
        <p:txBody>
          <a:bodyPr/>
          <a:lstStyle/>
          <a:p>
            <a:pPr algn="just"/>
            <a:r>
              <a:rPr lang="vi-VN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362200" y="0"/>
            <a:ext cx="3940562" cy="2184466"/>
          </a:xfrm>
          <a:prstGeom prst="wedgeEllipseCallout">
            <a:avLst>
              <a:gd name="adj1" fmla="val 52298"/>
              <a:gd name="adj2" fmla="val -16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3" r="49493" b="15948"/>
          <a:stretch/>
        </p:blipFill>
        <p:spPr bwMode="auto">
          <a:xfrm>
            <a:off x="5943600" y="1905000"/>
            <a:ext cx="2883310" cy="437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9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895599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gù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r="82740" b="15919"/>
          <a:stretch/>
        </p:blipFill>
        <p:spPr bwMode="auto">
          <a:xfrm>
            <a:off x="6019800" y="1676400"/>
            <a:ext cx="2576053" cy="444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2362200" y="0"/>
            <a:ext cx="3940562" cy="2184466"/>
          </a:xfrm>
          <a:prstGeom prst="wedgeEllipseCallout">
            <a:avLst>
              <a:gd name="adj1" fmla="val 52298"/>
              <a:gd name="adj2" fmla="val -16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tư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đi</a:t>
            </a:r>
            <a:r>
              <a:rPr lang="en-US" sz="3600" b="1" dirty="0"/>
              <a:t> </a:t>
            </a:r>
            <a:r>
              <a:rPr lang="en-US" sz="3600" b="1" dirty="0" err="1"/>
              <a:t>đúng</a:t>
            </a:r>
            <a:r>
              <a:rPr lang="en-US" sz="3600" b="1" dirty="0"/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14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2408316"/>
            <a:ext cx="5293912" cy="4449684"/>
          </a:xfrm>
        </p:spPr>
        <p:txBody>
          <a:bodyPr/>
          <a:lstStyle/>
          <a:p>
            <a:pPr algn="just"/>
            <a:r>
              <a:rPr lang="vi-VN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438400" y="20782"/>
            <a:ext cx="3886200" cy="1782567"/>
          </a:xfrm>
          <a:prstGeom prst="wedgeEllipseCallout">
            <a:avLst>
              <a:gd name="adj1" fmla="val 52298"/>
              <a:gd name="adj2" fmla="val -16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tư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vi-VN" sz="3600" b="1" dirty="0" smtClean="0"/>
              <a:t>ngồi</a:t>
            </a:r>
            <a:r>
              <a:rPr lang="en-US" sz="3600" b="1" dirty="0" smtClean="0"/>
              <a:t> </a:t>
            </a:r>
            <a:r>
              <a:rPr lang="en-US" sz="3600" b="1" dirty="0" err="1"/>
              <a:t>đúng</a:t>
            </a:r>
            <a:r>
              <a:rPr lang="en-US" sz="3600" b="1" dirty="0"/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2" t="2486" r="17419" b="14008"/>
          <a:stretch/>
        </p:blipFill>
        <p:spPr bwMode="auto">
          <a:xfrm>
            <a:off x="6019800" y="1782567"/>
            <a:ext cx="279202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91" y="3429000"/>
            <a:ext cx="7469140" cy="990600"/>
          </a:xfrm>
        </p:spPr>
        <p:txBody>
          <a:bodyPr>
            <a:noAutofit/>
          </a:bodyPr>
          <a:lstStyle/>
          <a:p>
            <a:endParaRPr lang="en-US" sz="3000" dirty="0">
              <a:latin typeface="+mn-lt"/>
            </a:endParaRPr>
          </a:p>
        </p:txBody>
      </p:sp>
      <p:sp>
        <p:nvSpPr>
          <p:cNvPr id="5" name="Google Shape;1035;p38"/>
          <p:cNvSpPr/>
          <p:nvPr/>
        </p:nvSpPr>
        <p:spPr>
          <a:xfrm>
            <a:off x="777009" y="533400"/>
            <a:ext cx="7682345" cy="233449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 thế không đúng sẽ ảnh hưởng như thế nào đến cơ thể mỗi cá nhân?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35;p38"/>
          <p:cNvSpPr/>
          <p:nvPr/>
        </p:nvSpPr>
        <p:spPr>
          <a:xfrm>
            <a:off x="797791" y="3581400"/>
            <a:ext cx="7469140" cy="259080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vẹo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solidFill>
                <a:schemeClr val="bg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07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5"/>
          <p:cNvSpPr/>
          <p:nvPr/>
        </p:nvSpPr>
        <p:spPr>
          <a:xfrm flipH="1">
            <a:off x="3948657" y="138481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66" name="Google Shape;666;p35"/>
          <p:cNvGrpSpPr/>
          <p:nvPr/>
        </p:nvGrpSpPr>
        <p:grpSpPr>
          <a:xfrm>
            <a:off x="191649" y="93184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2913634" y="2011935"/>
            <a:ext cx="6337948" cy="23601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 VỤ </a:t>
            </a:r>
            <a:r>
              <a:rPr lang="vi-VN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1" y="4588051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1" y="4059326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5" y="3132777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1" y="511726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5" y="232211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2" y="232211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34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44" y="229466"/>
            <a:ext cx="3698100" cy="727600"/>
          </a:xfrm>
        </p:spPr>
        <p:txBody>
          <a:bodyPr/>
          <a:lstStyle/>
          <a:p>
            <a:r>
              <a:rPr lang="vi-VN" dirty="0" smtClean="0"/>
              <a:t>Góc học tập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4" t="63610" r="23135" b="8568"/>
          <a:stretch/>
        </p:blipFill>
        <p:spPr bwMode="auto">
          <a:xfrm>
            <a:off x="1287276" y="1186816"/>
            <a:ext cx="630803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06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2362200"/>
            <a:ext cx="8811491" cy="381000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vi-VN" sz="3200" b="1" u="sng" dirty="0" smtClean="0">
                <a:solidFill>
                  <a:srgbClr val="002060"/>
                </a:solidFill>
                <a:latin typeface="+mj-lt"/>
              </a:rPr>
              <a:t>YẾU CẦU</a:t>
            </a:r>
            <a:r>
              <a:rPr lang="nl-NL" sz="3200" b="1" u="sng" dirty="0" smtClean="0">
                <a:solidFill>
                  <a:srgbClr val="002060"/>
                </a:solidFill>
                <a:latin typeface="+mj-lt"/>
              </a:rPr>
              <a:t>:</a:t>
            </a:r>
            <a:endParaRPr lang="nl-NL" sz="3200" b="1" u="sng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nl-NL" sz="3200" dirty="0">
                <a:solidFill>
                  <a:srgbClr val="002060"/>
                </a:solidFill>
                <a:latin typeface="+mj-lt"/>
              </a:rPr>
              <a:t>+  Kể những việc mình làm để góc học tập, nơi sinh hoạt ngăn nắp, gọn gàng, sạch sẽ.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nl-NL" sz="3200" dirty="0">
                <a:solidFill>
                  <a:srgbClr val="002060"/>
                </a:solidFill>
                <a:latin typeface="+mj-lt"/>
              </a:rPr>
              <a:t>+ Mức độ thường xuyên của việc làm đó (hằng ngày/ hằng tuần).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nl-NL" sz="3200" dirty="0">
                <a:solidFill>
                  <a:srgbClr val="002060"/>
                </a:solidFill>
                <a:latin typeface="+mj-lt"/>
              </a:rPr>
              <a:t>+ Cảm xúc của bản thân khi học tập, sinh hoạt trong không gian gọn gàng, ngăn nắp, sạch sẽ.</a:t>
            </a:r>
            <a:endParaRPr lang="en-US" sz="32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981200"/>
          </a:xfrm>
        </p:spPr>
        <p:txBody>
          <a:bodyPr/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chia sẻ theo nhóm dựa trên ảnh/tranh vẽ của mỗi cá nhân về góc học tập và nơi sinh hoạt của </a:t>
            </a:r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46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1021;p38"/>
          <p:cNvSpPr/>
          <p:nvPr/>
        </p:nvSpPr>
        <p:spPr>
          <a:xfrm>
            <a:off x="4595650" y="2107548"/>
            <a:ext cx="4253419" cy="274505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chia sẻ cảm xúc khi có thói quen ngăn nắp, gọn gàng. 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Google Shape;1022;p38"/>
          <p:cNvSpPr/>
          <p:nvPr/>
        </p:nvSpPr>
        <p:spPr>
          <a:xfrm>
            <a:off x="61770" y="1488658"/>
            <a:ext cx="4533880" cy="320040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nl-NL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sắp xếp lại chỗ ngồi học trên lớp của mình gọn gàng, ngăn nắp</a:t>
            </a:r>
            <a:endParaRPr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25;p38"/>
          <p:cNvSpPr/>
          <p:nvPr/>
        </p:nvSpPr>
        <p:spPr>
          <a:xfrm>
            <a:off x="723910" y="536077"/>
            <a:ext cx="3276600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sz="3600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4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1" t="46270" r="26423" b="33367"/>
          <a:stretch/>
        </p:blipFill>
        <p:spPr bwMode="auto">
          <a:xfrm>
            <a:off x="861093" y="3048000"/>
            <a:ext cx="7360986" cy="231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025;p38"/>
          <p:cNvSpPr/>
          <p:nvPr/>
        </p:nvSpPr>
        <p:spPr>
          <a:xfrm>
            <a:off x="579186" y="228600"/>
            <a:ext cx="7924800" cy="182880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và trình bày ý nghĩa thông điệp của chủ đề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27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22;p38"/>
          <p:cNvSpPr/>
          <p:nvPr/>
        </p:nvSpPr>
        <p:spPr>
          <a:xfrm>
            <a:off x="685800" y="1828800"/>
            <a:ext cx="4572000" cy="304891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>
              <a:buNone/>
            </a:pPr>
            <a:r>
              <a:rPr lang="vi-VN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D4F66D10-6C2D-4439-B5B8-35A86690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590800"/>
            <a:ext cx="2590800" cy="1762125"/>
          </a:xfrm>
          <a:prstGeom prst="rect">
            <a:avLst/>
          </a:prstGeom>
        </p:spPr>
      </p:pic>
      <p:sp>
        <p:nvSpPr>
          <p:cNvPr id="11" name="Google Shape;1025;p38"/>
          <p:cNvSpPr/>
          <p:nvPr/>
        </p:nvSpPr>
        <p:spPr>
          <a:xfrm rot="10800000">
            <a:off x="1371600" y="5029200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035;p38"/>
          <p:cNvSpPr/>
          <p:nvPr/>
        </p:nvSpPr>
        <p:spPr>
          <a:xfrm>
            <a:off x="7239000" y="609600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718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t="16667" r="29722" b="14792"/>
          <a:stretch/>
        </p:blipFill>
        <p:spPr bwMode="auto">
          <a:xfrm>
            <a:off x="1426783" y="973100"/>
            <a:ext cx="6337734" cy="59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6050" y="211100"/>
            <a:ext cx="8839200" cy="76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CHĂM SÓC CUỘC SỐNG CÁ NHÂN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153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5"/>
          <p:cNvSpPr/>
          <p:nvPr/>
        </p:nvSpPr>
        <p:spPr>
          <a:xfrm flipH="1">
            <a:off x="3948657" y="138481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66" name="Google Shape;666;p35"/>
          <p:cNvGrpSpPr/>
          <p:nvPr/>
        </p:nvGrpSpPr>
        <p:grpSpPr>
          <a:xfrm>
            <a:off x="191649" y="93184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3192603" y="1169483"/>
            <a:ext cx="5682142" cy="41145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 VỤ </a:t>
            </a:r>
            <a:r>
              <a:rPr lang="vi-VN" sz="4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" sz="4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4400" dirty="0" err="1">
                <a:solidFill>
                  <a:srgbClr val="C00000"/>
                </a:solidFill>
              </a:rPr>
              <a:t>Chăm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sóc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sức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khỏe</a:t>
            </a:r>
            <a:r>
              <a:rPr lang="en-US" sz="4400" dirty="0">
                <a:solidFill>
                  <a:srgbClr val="C00000"/>
                </a:solidFill>
              </a:rPr>
              <a:t> qua </a:t>
            </a:r>
            <a:r>
              <a:rPr lang="en-US" sz="4400" dirty="0" err="1">
                <a:solidFill>
                  <a:srgbClr val="C00000"/>
                </a:solidFill>
              </a:rPr>
              <a:t>việc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thực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hiện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chế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độ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dinh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dưỡng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hàng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ngày</a:t>
            </a:r>
            <a:endParaRPr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1" y="4588051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1" y="4059326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5" y="3132777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1" y="511726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5" y="232211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2" y="232211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2003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6927"/>
            <a:ext cx="8382000" cy="766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000" dirty="0" smtClean="0">
                <a:solidFill>
                  <a:srgbClr val="FF0000"/>
                </a:solidFill>
              </a:rPr>
              <a:t>Em hãy quan sát </a:t>
            </a:r>
            <a:r>
              <a:rPr lang="nl-NL" sz="3000" dirty="0">
                <a:solidFill>
                  <a:srgbClr val="FF0000"/>
                </a:solidFill>
              </a:rPr>
              <a:t>hình </a:t>
            </a:r>
            <a:r>
              <a:rPr lang="vi-VN" sz="3000" dirty="0" smtClean="0">
                <a:solidFill>
                  <a:srgbClr val="FF0000"/>
                </a:solidFill>
              </a:rPr>
              <a:t>hoặc </a:t>
            </a:r>
            <a:r>
              <a:rPr lang="nl-NL" sz="3000" dirty="0" smtClean="0">
                <a:solidFill>
                  <a:srgbClr val="FF0000"/>
                </a:solidFill>
              </a:rPr>
              <a:t>trong SGK</a:t>
            </a:r>
            <a:r>
              <a:rPr lang="vi-VN" sz="3000" dirty="0" smtClean="0">
                <a:solidFill>
                  <a:srgbClr val="FF0000"/>
                </a:solidFill>
              </a:rPr>
              <a:t> trang </a:t>
            </a:r>
            <a:r>
              <a:rPr lang="nl-NL" sz="3000" dirty="0" smtClean="0">
                <a:solidFill>
                  <a:srgbClr val="FF0000"/>
                </a:solidFill>
              </a:rPr>
              <a:t>16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2" t="22083" r="34758" b="6250"/>
          <a:stretch/>
        </p:blipFill>
        <p:spPr bwMode="auto">
          <a:xfrm>
            <a:off x="2062241" y="760024"/>
            <a:ext cx="4449395" cy="609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743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685800" y="20782"/>
            <a:ext cx="7607950" cy="1472000"/>
          </a:xfrm>
        </p:spPr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LÀM VIỆC NHÓM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075" y="990600"/>
            <a:ext cx="8915400" cy="2967200"/>
          </a:xfrm>
        </p:spPr>
        <p:txBody>
          <a:bodyPr/>
          <a:lstStyle/>
          <a:p>
            <a:pPr algn="just"/>
            <a:r>
              <a:rPr lang="nl-NL" sz="32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nl-NL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Cá nhân tự suy nghĩ và viết ý kiến bản thân về ý nghĩa của các biện pháp chăm sóc bản thân.</a:t>
            </a:r>
          </a:p>
          <a:p>
            <a:pPr algn="just"/>
            <a:r>
              <a:rPr lang="nl-NL" sz="32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nl-NL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Nhóm thảo luận và trình bày ý kiến chung của cả nhóm về ý nghĩa của các biện pháp chăm sóc bản thân.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https://classin.com.vn/index.php/docs/huong-dan-dung-thu-cho-giao-vien/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63636"/>
            <a:ext cx="4795684" cy="304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4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22;p38"/>
          <p:cNvSpPr/>
          <p:nvPr/>
        </p:nvSpPr>
        <p:spPr>
          <a:xfrm>
            <a:off x="685800" y="1828800"/>
            <a:ext cx="4572000" cy="304891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>
              <a:buNone/>
            </a:pPr>
            <a:r>
              <a:rPr lang="vi-VN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D4F66D10-6C2D-4439-B5B8-35A86690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590800"/>
            <a:ext cx="2590800" cy="1762125"/>
          </a:xfrm>
          <a:prstGeom prst="rect">
            <a:avLst/>
          </a:prstGeom>
        </p:spPr>
      </p:pic>
      <p:sp>
        <p:nvSpPr>
          <p:cNvPr id="11" name="Google Shape;1025;p38"/>
          <p:cNvSpPr/>
          <p:nvPr/>
        </p:nvSpPr>
        <p:spPr>
          <a:xfrm rot="10800000">
            <a:off x="1371600" y="5029200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035;p38"/>
          <p:cNvSpPr/>
          <p:nvPr/>
        </p:nvSpPr>
        <p:spPr>
          <a:xfrm>
            <a:off x="7239000" y="609600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0708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2" t="22083" r="34758" b="6250"/>
          <a:stretch/>
        </p:blipFill>
        <p:spPr bwMode="auto">
          <a:xfrm>
            <a:off x="4495800" y="205542"/>
            <a:ext cx="4447954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022;p38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4267200" cy="5287884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35;p38"/>
          <p:cNvSpPr/>
          <p:nvPr/>
        </p:nvSpPr>
        <p:spPr>
          <a:xfrm>
            <a:off x="13855" y="180109"/>
            <a:ext cx="8763000" cy="213360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 sz="3600" i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thực hiện tốt chế độ sinh hoạt hàng ngày đã và sẽ mang lại cho bản thân điều gì?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35;p38"/>
          <p:cNvSpPr/>
          <p:nvPr/>
        </p:nvSpPr>
        <p:spPr>
          <a:xfrm>
            <a:off x="13855" y="2327564"/>
            <a:ext cx="5562600" cy="342900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cá nhân hãy ghi chép lại những thay đổi tích cực vào một tờ giấy để bỏ vào chiếc lọ nhắc nhở hoặc lọ thú vị của mình.</a:t>
            </a:r>
            <a:endParaRPr lang="en-US" sz="32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colorful&#10;&#10;Description automatically generated">
            <a:extLst>
              <a:ext uri="{FF2B5EF4-FFF2-40B4-BE49-F238E27FC236}">
                <a16:creationId xmlns:a16="http://schemas.microsoft.com/office/drawing/2014/main" id="{C51ADF97-C3A3-441C-94B4-851DDC0E4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708564"/>
            <a:ext cx="399737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75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PP. Xanh lá</Template>
  <TotalTime>211</TotalTime>
  <Words>549</Words>
  <Application>Microsoft Office PowerPoint</Application>
  <PresentationFormat>On-screen Show (4:3)</PresentationFormat>
  <Paragraphs>40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Nanum Pen Script</vt:lpstr>
      <vt:lpstr>Arial</vt:lpstr>
      <vt:lpstr>Calibri</vt:lpstr>
      <vt:lpstr>Nunito</vt:lpstr>
      <vt:lpstr>Proxima Nova</vt:lpstr>
      <vt:lpstr>Proxima Nova Semibold</vt:lpstr>
      <vt:lpstr>Tahoma</vt:lpstr>
      <vt:lpstr>Times New Roman</vt:lpstr>
      <vt:lpstr>World Environment Day by Slidesgo</vt:lpstr>
      <vt:lpstr>Slidesgo Final Pages</vt:lpstr>
      <vt:lpstr>Em hãy quan sát tranh, mô tả hoạt động của các nhân vật trong tranh và ý nghĩa của việc làm đó. </vt:lpstr>
      <vt:lpstr>PowerPoint Presentation</vt:lpstr>
      <vt:lpstr>PowerPoint Presentation</vt:lpstr>
      <vt:lpstr>NHIỆM VỤ 1: Chăm sóc sức khỏe qua việc thực hiện chế độ dinh dưỡng hàng ngày</vt:lpstr>
      <vt:lpstr>PowerPoint Presentation</vt:lpstr>
      <vt:lpstr>LÀM VIỆC NHÓM</vt:lpstr>
      <vt:lpstr>PowerPoint Presentation</vt:lpstr>
      <vt:lpstr>PowerPoint Presentation</vt:lpstr>
      <vt:lpstr>PowerPoint Presentation</vt:lpstr>
      <vt:lpstr>NHIỆM VỤ 2: Tìm hiểu và thực hành tư thế đi, đứng và ngồi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NHIỆM VỤ 3: Sắp xếp không gian học tập, sinh hoạt của em</vt:lpstr>
      <vt:lpstr>Góc học tập</vt:lpstr>
      <vt:lpstr>Em hãy chia sẻ theo nhóm dựa trên ảnh/tranh vẽ của mỗi cá nhân về góc học tập và nơi sinh hoạt của mình.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Admin</cp:lastModifiedBy>
  <cp:revision>28</cp:revision>
  <dcterms:created xsi:type="dcterms:W3CDTF">2021-08-15T03:00:25Z</dcterms:created>
  <dcterms:modified xsi:type="dcterms:W3CDTF">2021-08-15T09:16:13Z</dcterms:modified>
</cp:coreProperties>
</file>