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9" r:id="rId3"/>
    <p:sldId id="261" r:id="rId4"/>
    <p:sldId id="263" r:id="rId5"/>
    <p:sldId id="262" r:id="rId6"/>
    <p:sldId id="266" r:id="rId7"/>
    <p:sldId id="269" r:id="rId8"/>
    <p:sldId id="258" r:id="rId9"/>
    <p:sldId id="256" r:id="rId10"/>
    <p:sldId id="27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DD7F1-BE25-4944-BCAD-561BE40E79DB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8F30F-5380-463F-BB1E-CAE22D00B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700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DD7F1-BE25-4944-BCAD-561BE40E79DB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8F30F-5380-463F-BB1E-CAE22D00B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089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DD7F1-BE25-4944-BCAD-561BE40E79DB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8F30F-5380-463F-BB1E-CAE22D00B438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497096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DD7F1-BE25-4944-BCAD-561BE40E79DB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8F30F-5380-463F-BB1E-CAE22D00B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2552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DD7F1-BE25-4944-BCAD-561BE40E79DB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8F30F-5380-463F-BB1E-CAE22D00B43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18012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DD7F1-BE25-4944-BCAD-561BE40E79DB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8F30F-5380-463F-BB1E-CAE22D00B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4449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DD7F1-BE25-4944-BCAD-561BE40E79DB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8F30F-5380-463F-BB1E-CAE22D00B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6481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DD7F1-BE25-4944-BCAD-561BE40E79DB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8F30F-5380-463F-BB1E-CAE22D00B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802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DD7F1-BE25-4944-BCAD-561BE40E79DB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8F30F-5380-463F-BB1E-CAE22D00B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853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DD7F1-BE25-4944-BCAD-561BE40E79DB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8F30F-5380-463F-BB1E-CAE22D00B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313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DD7F1-BE25-4944-BCAD-561BE40E79DB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8F30F-5380-463F-BB1E-CAE22D00B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920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DD7F1-BE25-4944-BCAD-561BE40E79DB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8F30F-5380-463F-BB1E-CAE22D00B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160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DD7F1-BE25-4944-BCAD-561BE40E79DB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8F30F-5380-463F-BB1E-CAE22D00B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548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DD7F1-BE25-4944-BCAD-561BE40E79DB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8F30F-5380-463F-BB1E-CAE22D00B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417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DD7F1-BE25-4944-BCAD-561BE40E79DB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8F30F-5380-463F-BB1E-CAE22D00B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303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DD7F1-BE25-4944-BCAD-561BE40E79DB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8F30F-5380-463F-BB1E-CAE22D00B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588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DD7F1-BE25-4944-BCAD-561BE40E79DB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EA8F30F-5380-463F-BB1E-CAE22D00B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592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FB4650D-93FD-4BE4-BB2E-D4B427A1CE7B}"/>
              </a:ext>
            </a:extLst>
          </p:cNvPr>
          <p:cNvSpPr txBox="1"/>
          <p:nvPr/>
        </p:nvSpPr>
        <p:spPr>
          <a:xfrm>
            <a:off x="436418" y="1440706"/>
            <a:ext cx="8575964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BÀI 9:</a:t>
            </a:r>
          </a:p>
          <a:p>
            <a:pPr algn="ctr"/>
            <a:r>
              <a:rPr lang="en-US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NUÔI DƯỠNG TÂM HỒN</a:t>
            </a:r>
          </a:p>
          <a:p>
            <a:pPr algn="ctr"/>
            <a:r>
              <a:rPr lang="en-US" sz="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NÓI VÀ NGHE</a:t>
            </a:r>
          </a:p>
        </p:txBody>
      </p:sp>
    </p:spTree>
    <p:extLst>
      <p:ext uri="{BB962C8B-B14F-4D97-AF65-F5344CB8AC3E}">
        <p14:creationId xmlns:p14="http://schemas.microsoft.com/office/powerpoint/2010/main" val="2734841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7C62C5A-0680-486C-BC26-7A14FF7141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5802" y="0"/>
            <a:ext cx="3584759" cy="96325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7C8A386-F1E8-4340-88BB-BB075B6ADB7A}"/>
              </a:ext>
            </a:extLst>
          </p:cNvPr>
          <p:cNvSpPr txBox="1"/>
          <p:nvPr/>
        </p:nvSpPr>
        <p:spPr>
          <a:xfrm>
            <a:off x="235528" y="829037"/>
            <a:ext cx="942109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3. Nuôi dưỡng một đời sống tâm hồn phong phú sẽ mang đến cho chúng ta điều gì?</a:t>
            </a:r>
            <a:endParaRPr lang="en-US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8E66AC01-131F-4520-AF16-7E8AB568CB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240643"/>
              </p:ext>
            </p:extLst>
          </p:nvPr>
        </p:nvGraphicFramePr>
        <p:xfrm>
          <a:off x="882072" y="2132830"/>
          <a:ext cx="10395528" cy="387707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022437">
                  <a:extLst>
                    <a:ext uri="{9D8B030D-6E8A-4147-A177-3AD203B41FA5}">
                      <a16:colId xmlns:a16="http://schemas.microsoft.com/office/drawing/2014/main" val="417750162"/>
                    </a:ext>
                  </a:extLst>
                </a:gridCol>
                <a:gridCol w="6373091">
                  <a:extLst>
                    <a:ext uri="{9D8B030D-6E8A-4147-A177-3AD203B41FA5}">
                      <a16:colId xmlns:a16="http://schemas.microsoft.com/office/drawing/2014/main" val="299522130"/>
                    </a:ext>
                  </a:extLst>
                </a:gridCol>
              </a:tblGrid>
              <a:tr h="72741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CÂU HỎI LỚN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4">
                            <a:shade val="30000"/>
                            <a:satMod val="115000"/>
                          </a:schemeClr>
                        </a:gs>
                        <a:gs pos="50000">
                          <a:schemeClr val="accent4">
                            <a:shade val="67500"/>
                            <a:satMod val="115000"/>
                          </a:schemeClr>
                        </a:gs>
                        <a:gs pos="100000">
                          <a:schemeClr val="accent4"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CÂU TRẢ LỜI CỦA EM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4">
                            <a:shade val="30000"/>
                            <a:satMod val="115000"/>
                          </a:schemeClr>
                        </a:gs>
                        <a:gs pos="50000">
                          <a:schemeClr val="accent4">
                            <a:shade val="67500"/>
                            <a:satMod val="115000"/>
                          </a:schemeClr>
                        </a:gs>
                        <a:gs pos="100000">
                          <a:schemeClr val="accent4"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962873774"/>
                  </a:ext>
                </a:extLst>
              </a:tr>
              <a:tr h="680785">
                <a:tc rowSpan="4">
                  <a:txBody>
                    <a:bodyPr/>
                    <a:lstStyle/>
                    <a:p>
                      <a:pPr algn="l"/>
                      <a:r>
                        <a:rPr lang="en-US" sz="2400" b="1" i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Việc</a:t>
                      </a:r>
                      <a:r>
                        <a:rPr lang="en-US" sz="2400" b="1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1" i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nuôi</a:t>
                      </a:r>
                      <a:r>
                        <a:rPr lang="en-US" sz="2400" b="1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1" i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dưỡng</a:t>
                      </a:r>
                      <a:r>
                        <a:rPr lang="en-US" sz="2400" b="1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1" i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một</a:t>
                      </a:r>
                      <a:r>
                        <a:rPr lang="en-US" sz="2400" b="1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1" i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đời</a:t>
                      </a:r>
                      <a:r>
                        <a:rPr lang="en-US" sz="2400" b="1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1" i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sống</a:t>
                      </a:r>
                      <a:r>
                        <a:rPr lang="en-US" sz="2400" b="1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1" i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tâm</a:t>
                      </a:r>
                      <a:r>
                        <a:rPr lang="en-US" sz="2400" b="1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1" i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hồn</a:t>
                      </a:r>
                      <a:r>
                        <a:rPr lang="en-US" sz="2400" b="1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1" i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phong</a:t>
                      </a:r>
                      <a:r>
                        <a:rPr lang="en-US" sz="2400" b="1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1" i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phú</a:t>
                      </a:r>
                      <a:r>
                        <a:rPr lang="en-US" sz="2400" b="1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1" i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có</a:t>
                      </a:r>
                      <a:r>
                        <a:rPr lang="en-US" sz="2400" b="1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ý </a:t>
                      </a:r>
                      <a:r>
                        <a:rPr lang="en-US" sz="2400" b="1" i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nghĩa</a:t>
                      </a:r>
                      <a:r>
                        <a:rPr lang="en-US" sz="2400" b="1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1" i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như</a:t>
                      </a:r>
                      <a:r>
                        <a:rPr lang="en-US" sz="2400" b="1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1" i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thế</a:t>
                      </a:r>
                      <a:r>
                        <a:rPr lang="en-US" sz="2400" b="1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1" i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nào</a:t>
                      </a:r>
                      <a:r>
                        <a:rPr lang="en-US" sz="2400" b="1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1" i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đối</a:t>
                      </a:r>
                      <a:r>
                        <a:rPr lang="en-US" sz="2400" b="1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1" i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với</a:t>
                      </a:r>
                      <a:r>
                        <a:rPr lang="en-US" sz="2400" b="1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1" i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chúng</a:t>
                      </a:r>
                      <a:r>
                        <a:rPr lang="en-US" sz="2400" b="1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ta?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Một là giúp chúng ta yêu cuộc sống, có cái nhìn khách quan hơn về cuộc sống.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9928854"/>
                  </a:ext>
                </a:extLst>
              </a:tr>
              <a:tr h="68078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Hai là giúp chúng ta tươi sáng, trẻ trung, năng động hơn.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942464"/>
                  </a:ext>
                </a:extLst>
              </a:tr>
              <a:tr h="68078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-Ba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là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giúp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chúng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ta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nhận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ra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giá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trị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của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những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thứ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xung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quanh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chúng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1121721"/>
                  </a:ext>
                </a:extLst>
              </a:tr>
              <a:tr h="68078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57271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7479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7EF30AF6-73F1-4792-BF40-278CE59B4CCD}"/>
              </a:ext>
            </a:extLst>
          </p:cNvPr>
          <p:cNvSpPr/>
          <p:nvPr/>
        </p:nvSpPr>
        <p:spPr>
          <a:xfrm>
            <a:off x="1059434" y="1217474"/>
            <a:ext cx="7787132" cy="387798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accent2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KỂ LẠI </a:t>
            </a:r>
          </a:p>
          <a:p>
            <a:pPr algn="ctr"/>
            <a:r>
              <a:rPr lang="en-US" sz="60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accent2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 TRẢI NGHIỆM </a:t>
            </a:r>
          </a:p>
          <a:p>
            <a:pPr algn="ctr"/>
            <a:r>
              <a:rPr lang="en-US" sz="60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accent2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ĐÁNG NHỚ </a:t>
            </a:r>
          </a:p>
          <a:p>
            <a:pPr algn="ctr"/>
            <a:r>
              <a:rPr lang="en-US" sz="60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accent2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ĐỐI VỚI BẢN THÂ</a:t>
            </a:r>
            <a:r>
              <a:rPr lang="en-US" sz="66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accent2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endParaRPr lang="en-US" sz="66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accent2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34021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E03A5A6-F439-4D69-B176-32F8674CAC9E}"/>
              </a:ext>
            </a:extLst>
          </p:cNvPr>
          <p:cNvSpPr txBox="1"/>
          <p:nvPr/>
        </p:nvSpPr>
        <p:spPr>
          <a:xfrm>
            <a:off x="0" y="1"/>
            <a:ext cx="12192000" cy="861774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KỂ LẠI MỘT TRẢI NGHIỆM ĐÁNG NHỚ ĐỐI VỚI BẢN THÂN</a:t>
            </a:r>
            <a:endParaRPr lang="en-US" sz="32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64ADF86-BA0D-4171-BE63-34DC9C3C81C5}"/>
              </a:ext>
            </a:extLst>
          </p:cNvPr>
          <p:cNvCxnSpPr/>
          <p:nvPr/>
        </p:nvCxnSpPr>
        <p:spPr>
          <a:xfrm>
            <a:off x="5200650" y="1354218"/>
            <a:ext cx="0" cy="550378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8FE79CB7-4131-43C4-815F-9B6244872B57}"/>
              </a:ext>
            </a:extLst>
          </p:cNvPr>
          <p:cNvSpPr txBox="1"/>
          <p:nvPr/>
        </p:nvSpPr>
        <p:spPr>
          <a:xfrm>
            <a:off x="5553076" y="2100709"/>
            <a:ext cx="62864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/>
              <a:t>- Luyện tập và trình bày</a:t>
            </a:r>
          </a:p>
          <a:p>
            <a:r>
              <a:rPr lang="vi-VN" sz="2800" dirty="0"/>
              <a:t>- Trao đổi đánh giá.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AD552DF-8053-42F6-8A8B-138DF0F2AF6A}"/>
              </a:ext>
            </a:extLst>
          </p:cNvPr>
          <p:cNvSpPr txBox="1"/>
          <p:nvPr/>
        </p:nvSpPr>
        <p:spPr>
          <a:xfrm>
            <a:off x="171454" y="1562100"/>
            <a:ext cx="47624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>
                <a:solidFill>
                  <a:srgbClr val="FF0000"/>
                </a:solidFill>
              </a:rPr>
              <a:t>1. Chuẩn bị nói</a:t>
            </a:r>
            <a:r>
              <a:rPr lang="en-US" sz="3200" b="1" dirty="0">
                <a:solidFill>
                  <a:srgbClr val="FF0000"/>
                </a:solidFill>
              </a:rPr>
              <a:t>:</a:t>
            </a:r>
            <a:endParaRPr lang="vi-VN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922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67025F9B-32A1-49F9-930D-7439FFD5F7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7663437"/>
              </p:ext>
            </p:extLst>
          </p:nvPr>
        </p:nvGraphicFramePr>
        <p:xfrm>
          <a:off x="885825" y="820319"/>
          <a:ext cx="10420350" cy="60376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63363">
                  <a:extLst>
                    <a:ext uri="{9D8B030D-6E8A-4147-A177-3AD203B41FA5}">
                      <a16:colId xmlns:a16="http://schemas.microsoft.com/office/drawing/2014/main" val="2772019888"/>
                    </a:ext>
                  </a:extLst>
                </a:gridCol>
                <a:gridCol w="2756987">
                  <a:extLst>
                    <a:ext uri="{9D8B030D-6E8A-4147-A177-3AD203B41FA5}">
                      <a16:colId xmlns:a16="http://schemas.microsoft.com/office/drawing/2014/main" val="3912012016"/>
                    </a:ext>
                  </a:extLst>
                </a:gridCol>
              </a:tblGrid>
              <a:tr h="4938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NỘI DUNG KIỂM TRA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Đạt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 </a:t>
                      </a:r>
                      <a:r>
                        <a:rPr lang="en-US" sz="24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chưa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đạt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64452294"/>
                  </a:ext>
                </a:extLst>
              </a:tr>
              <a:tr h="49824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Câu chuy</a:t>
                      </a: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ện có đủ ba phần: Giới thiệu, nội dung và kết thúc.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7798960"/>
                  </a:ext>
                </a:extLst>
              </a:tr>
              <a:tr h="49824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Câu chuyện kể về trải nghiệm của người nói.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9098643"/>
                  </a:ext>
                </a:extLst>
              </a:tr>
              <a:tr h="69775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Câu chuyện được giới thiệu rõ ràng  về (các) nhân vật, không gian và thời gian xảy ra.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9075215"/>
                  </a:ext>
                </a:extLst>
              </a:tr>
              <a:tr h="49824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Câu chuyện được kể theo ngôi thứ nhất.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1793946"/>
                  </a:ext>
                </a:extLst>
              </a:tr>
              <a:tr h="49824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Các sự việc được kể theo trình tự hợp lí.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0524813"/>
                  </a:ext>
                </a:extLst>
              </a:tr>
              <a:tr h="49824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Kết hợp kể với miêu tả và biểu cảm.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8519709"/>
                  </a:ext>
                </a:extLst>
              </a:tr>
              <a:tr h="49824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Trình bày suy nghĩ, bài học rút ra từ câu chuyện.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8435168"/>
                  </a:ext>
                </a:extLst>
              </a:tr>
              <a:tr h="69134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Giọng kể to, rõ, mạch lạc, thể hiện cảm xúc phù hợp với nội dung câu chuyện.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0019228"/>
                  </a:ext>
                </a:extLst>
              </a:tr>
              <a:tr h="49824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Người nói tự tin, nhìn vào người nghe khi kể, nét mặt, cử chỉ hợp lí.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737043"/>
                  </a:ext>
                </a:extLst>
              </a:tr>
              <a:tr h="49824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chuy</a:t>
                      </a:r>
                      <a:r>
                        <a:rPr lang="en-US" sz="18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ện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đủ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phần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8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Giới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thiệu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dung </a:t>
                      </a:r>
                      <a:r>
                        <a:rPr lang="en-US" sz="18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kết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thúc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4005975"/>
                  </a:ext>
                </a:extLst>
              </a:tr>
            </a:tbl>
          </a:graphicData>
        </a:graphic>
      </p:graphicFrame>
      <p:pic>
        <p:nvPicPr>
          <p:cNvPr id="11" name="Picture 10">
            <a:extLst>
              <a:ext uri="{FF2B5EF4-FFF2-40B4-BE49-F238E27FC236}">
                <a16:creationId xmlns:a16="http://schemas.microsoft.com/office/drawing/2014/main" id="{6E482D8E-FA31-4AA2-ACB6-372F98E2C1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50926"/>
            <a:ext cx="12192000" cy="949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011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9D42897-11B7-499D-837B-26131B5EDBEA}"/>
              </a:ext>
            </a:extLst>
          </p:cNvPr>
          <p:cNvSpPr txBox="1"/>
          <p:nvPr/>
        </p:nvSpPr>
        <p:spPr>
          <a:xfrm>
            <a:off x="0" y="960721"/>
            <a:ext cx="62293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2/ </a:t>
            </a:r>
            <a:r>
              <a:rPr lang="en-US" sz="3200" b="1" dirty="0" err="1">
                <a:solidFill>
                  <a:srgbClr val="FF0000"/>
                </a:solidFill>
              </a:rPr>
              <a:t>Trình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bày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và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đánh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giá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bài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nói</a:t>
            </a:r>
            <a:r>
              <a:rPr lang="en-US" dirty="0"/>
              <a:t>: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522F003-D866-48F7-BC7F-1652CA25CA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27838"/>
            <a:ext cx="12192000" cy="950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551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E63B048-B3A8-4112-8CA8-440A12A36B16}"/>
              </a:ext>
            </a:extLst>
          </p:cNvPr>
          <p:cNvSpPr/>
          <p:nvPr/>
        </p:nvSpPr>
        <p:spPr>
          <a:xfrm>
            <a:off x="4301836" y="0"/>
            <a:ext cx="3588327" cy="609600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C00000"/>
                </a:solidFill>
              </a:rPr>
              <a:t>LUYỆN TẬP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3B025F0-B279-46D3-990D-EB4C4FA5176F}"/>
              </a:ext>
            </a:extLst>
          </p:cNvPr>
          <p:cNvSpPr txBox="1"/>
          <p:nvPr/>
        </p:nvSpPr>
        <p:spPr>
          <a:xfrm>
            <a:off x="152400" y="706582"/>
            <a:ext cx="967047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Bài</a:t>
            </a:r>
            <a:r>
              <a:rPr lang="en-US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4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tập</a:t>
            </a:r>
            <a:r>
              <a:rPr lang="en-US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Em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đọc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ba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văn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bản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US" sz="24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Lẵng</a:t>
            </a:r>
            <a:r>
              <a:rPr lang="en-US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quả</a:t>
            </a:r>
            <a:r>
              <a:rPr lang="en-US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thông</a:t>
            </a:r>
            <a:r>
              <a:rPr lang="en-US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, Con </a:t>
            </a:r>
            <a:r>
              <a:rPr lang="en-US" sz="24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muốn</a:t>
            </a:r>
            <a:r>
              <a:rPr lang="en-US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cái</a:t>
            </a:r>
            <a:r>
              <a:rPr lang="en-US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cây</a:t>
            </a:r>
            <a:r>
              <a:rPr lang="en-US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US" sz="24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tôi</a:t>
            </a:r>
            <a:r>
              <a:rPr lang="en-US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nhớ</a:t>
            </a:r>
            <a:r>
              <a:rPr lang="en-US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khó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Hãy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điền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thông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tin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vào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bảng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sau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r>
              <a:rPr lang="en-US" dirty="0"/>
              <a:t> 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09739EED-1547-4F52-9F8E-C013BCB5C0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7243119"/>
              </p:ext>
            </p:extLst>
          </p:nvPr>
        </p:nvGraphicFramePr>
        <p:xfrm>
          <a:off x="286327" y="2105891"/>
          <a:ext cx="11171382" cy="221194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585691">
                  <a:extLst>
                    <a:ext uri="{9D8B030D-6E8A-4147-A177-3AD203B41FA5}">
                      <a16:colId xmlns:a16="http://schemas.microsoft.com/office/drawing/2014/main" val="3894105542"/>
                    </a:ext>
                  </a:extLst>
                </a:gridCol>
                <a:gridCol w="5585691">
                  <a:extLst>
                    <a:ext uri="{9D8B030D-6E8A-4147-A177-3AD203B41FA5}">
                      <a16:colId xmlns:a16="http://schemas.microsoft.com/office/drawing/2014/main" val="2963591358"/>
                    </a:ext>
                  </a:extLst>
                </a:gridCol>
              </a:tblGrid>
              <a:tr h="53554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/>
                        <a:t>Văn</a:t>
                      </a:r>
                      <a:r>
                        <a:rPr lang="en-US" sz="2800" dirty="0"/>
                        <a:t> </a:t>
                      </a:r>
                      <a:r>
                        <a:rPr lang="en-US" sz="2800" dirty="0" err="1"/>
                        <a:t>bản</a:t>
                      </a:r>
                      <a:endParaRPr lang="en-US" sz="28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2"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/>
                        <a:t>Nội</a:t>
                      </a:r>
                      <a:r>
                        <a:rPr lang="en-US" sz="2800" dirty="0"/>
                        <a:t> dung </a:t>
                      </a:r>
                      <a:r>
                        <a:rPr lang="en-US" sz="2800" dirty="0" err="1"/>
                        <a:t>chính</a:t>
                      </a:r>
                      <a:endParaRPr lang="en-US" sz="28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2"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0029336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solidFill>
                            <a:srgbClr val="FF0000"/>
                          </a:solidFill>
                        </a:rPr>
                        <a:t>Lẵng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FF0000"/>
                          </a:solidFill>
                        </a:rPr>
                        <a:t>quả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FF0000"/>
                          </a:solidFill>
                        </a:rPr>
                        <a:t>thông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8807834"/>
                  </a:ext>
                </a:extLst>
              </a:tr>
              <a:tr h="38328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rgbClr val="FF0000"/>
                          </a:solidFill>
                        </a:rPr>
                        <a:t>Con </a:t>
                      </a:r>
                      <a:r>
                        <a:rPr lang="en-US" sz="2800" b="1" dirty="0" err="1">
                          <a:solidFill>
                            <a:srgbClr val="FF0000"/>
                          </a:solidFill>
                        </a:rPr>
                        <a:t>muốn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FF0000"/>
                          </a:solidFill>
                        </a:rPr>
                        <a:t>làm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FF0000"/>
                          </a:solidFill>
                        </a:rPr>
                        <a:t>một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FF0000"/>
                          </a:solidFill>
                        </a:rPr>
                        <a:t>cái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FF0000"/>
                          </a:solidFill>
                        </a:rPr>
                        <a:t>cây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2400669"/>
                  </a:ext>
                </a:extLst>
              </a:tr>
              <a:tr h="38328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solidFill>
                            <a:srgbClr val="FF0000"/>
                          </a:solidFill>
                        </a:rPr>
                        <a:t>Và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FF0000"/>
                          </a:solidFill>
                        </a:rPr>
                        <a:t>tôi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FF0000"/>
                          </a:solidFill>
                        </a:rPr>
                        <a:t>nhớ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FF0000"/>
                          </a:solidFill>
                        </a:rPr>
                        <a:t>khói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7244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4407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E63B048-B3A8-4112-8CA8-440A12A36B16}"/>
              </a:ext>
            </a:extLst>
          </p:cNvPr>
          <p:cNvSpPr/>
          <p:nvPr/>
        </p:nvSpPr>
        <p:spPr>
          <a:xfrm>
            <a:off x="4301836" y="0"/>
            <a:ext cx="3588327" cy="609600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C00000"/>
                </a:solidFill>
              </a:rPr>
              <a:t>LUYỆN TẬP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3B025F0-B279-46D3-990D-EB4C4FA5176F}"/>
              </a:ext>
            </a:extLst>
          </p:cNvPr>
          <p:cNvSpPr txBox="1"/>
          <p:nvPr/>
        </p:nvSpPr>
        <p:spPr>
          <a:xfrm>
            <a:off x="152400" y="706582"/>
            <a:ext cx="967047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Bài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1: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Em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đọc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ba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văn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bản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US" sz="24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Lẵng</a:t>
            </a:r>
            <a:r>
              <a:rPr lang="en-US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quả</a:t>
            </a:r>
            <a:r>
              <a:rPr lang="en-US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thông</a:t>
            </a:r>
            <a:r>
              <a:rPr lang="en-US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, Con </a:t>
            </a:r>
            <a:r>
              <a:rPr lang="en-US" sz="24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muốn</a:t>
            </a:r>
            <a:r>
              <a:rPr lang="en-US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cái</a:t>
            </a:r>
            <a:r>
              <a:rPr lang="en-US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cây</a:t>
            </a:r>
            <a:r>
              <a:rPr lang="en-US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US" sz="24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tôi</a:t>
            </a:r>
            <a:r>
              <a:rPr lang="en-US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nhớ</a:t>
            </a:r>
            <a:r>
              <a:rPr lang="en-US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khó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Hãy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điền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thông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tin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vào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bảng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sau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r>
              <a:rPr lang="en-US" dirty="0"/>
              <a:t> 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F4690849-743A-40FD-A312-282CEF8EE9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3739347"/>
              </p:ext>
            </p:extLst>
          </p:nvPr>
        </p:nvGraphicFramePr>
        <p:xfrm>
          <a:off x="286327" y="2105891"/>
          <a:ext cx="11171382" cy="443433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585691">
                  <a:extLst>
                    <a:ext uri="{9D8B030D-6E8A-4147-A177-3AD203B41FA5}">
                      <a16:colId xmlns:a16="http://schemas.microsoft.com/office/drawing/2014/main" val="3894105542"/>
                    </a:ext>
                  </a:extLst>
                </a:gridCol>
                <a:gridCol w="5585691">
                  <a:extLst>
                    <a:ext uri="{9D8B030D-6E8A-4147-A177-3AD203B41FA5}">
                      <a16:colId xmlns:a16="http://schemas.microsoft.com/office/drawing/2014/main" val="2963591358"/>
                    </a:ext>
                  </a:extLst>
                </a:gridCol>
              </a:tblGrid>
              <a:tr h="53554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/>
                        <a:t>Văn</a:t>
                      </a:r>
                      <a:r>
                        <a:rPr lang="en-US" sz="2800" dirty="0"/>
                        <a:t> </a:t>
                      </a:r>
                      <a:r>
                        <a:rPr lang="en-US" sz="2800" dirty="0" err="1"/>
                        <a:t>bản</a:t>
                      </a:r>
                      <a:endParaRPr lang="en-US" sz="28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2"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/>
                        <a:t>Nội</a:t>
                      </a:r>
                      <a:r>
                        <a:rPr lang="en-US" sz="2800" dirty="0"/>
                        <a:t> dung </a:t>
                      </a:r>
                      <a:r>
                        <a:rPr lang="en-US" sz="2800" dirty="0" err="1"/>
                        <a:t>chính</a:t>
                      </a:r>
                      <a:endParaRPr lang="en-US" sz="28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2"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002933665"/>
                  </a:ext>
                </a:extLst>
              </a:tr>
              <a:tr h="1795664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solidFill>
                            <a:srgbClr val="FF0000"/>
                          </a:solidFill>
                        </a:rPr>
                        <a:t>Lẵng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FF0000"/>
                          </a:solidFill>
                        </a:rPr>
                        <a:t>quả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FF0000"/>
                          </a:solidFill>
                        </a:rPr>
                        <a:t>thông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dirty="0"/>
                        <a:t>Qua câu chuyện về cách tặng quà và món quà mà nhạc sĩ E-đơ-va Gờ-ric tặng cô bé Đa-ni Pơ-đơ-xơn, tác giả khẳng định giá trị và ý nghĩa của món quà tinh thần và của âm nhạc đối với tâm hồn của con người.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8807834"/>
                  </a:ext>
                </a:extLst>
              </a:tr>
              <a:tr h="38328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rgbClr val="FF0000"/>
                          </a:solidFill>
                        </a:rPr>
                        <a:t>Con </a:t>
                      </a:r>
                      <a:r>
                        <a:rPr lang="en-US" sz="2800" b="1" dirty="0" err="1">
                          <a:solidFill>
                            <a:srgbClr val="FF0000"/>
                          </a:solidFill>
                        </a:rPr>
                        <a:t>muốn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FF0000"/>
                          </a:solidFill>
                        </a:rPr>
                        <a:t>làm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FF0000"/>
                          </a:solidFill>
                        </a:rPr>
                        <a:t>một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FF0000"/>
                          </a:solidFill>
                        </a:rPr>
                        <a:t>cái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FF0000"/>
                          </a:solidFill>
                        </a:rPr>
                        <a:t>cây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dirty="0"/>
                        <a:t>-Kỉ niệm thời thơ ấu gắn với thiên nhiên.</a:t>
                      </a:r>
                    </a:p>
                    <a:p>
                      <a:r>
                        <a:rPr lang="vi-VN" dirty="0"/>
                        <a:t>-Tình cảm của ông cháu.</a:t>
                      </a:r>
                    </a:p>
                    <a:p>
                      <a:r>
                        <a:rPr lang="vi-VN" dirty="0"/>
                        <a:t>-Sự cô đơn của đứa trẻ khi xa rời không gian sống quen thuộc.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2400669"/>
                  </a:ext>
                </a:extLst>
              </a:tr>
              <a:tr h="38328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solidFill>
                            <a:srgbClr val="FF0000"/>
                          </a:solidFill>
                        </a:rPr>
                        <a:t>Và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FF0000"/>
                          </a:solidFill>
                        </a:rPr>
                        <a:t>tôi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FF0000"/>
                          </a:solidFill>
                        </a:rPr>
                        <a:t>nhớ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FF0000"/>
                          </a:solidFill>
                        </a:rPr>
                        <a:t>khói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dirty="0"/>
                        <a:t>Qua nỗi nhớ về khói,  có thể thấy “tôi”  là người có đời sống tâm hồn phong phú, tinh tế, nhạy cảm và nhiều yêu thương.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7244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748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F2A9AD2-CB7E-444C-8433-81AD70431FF7}"/>
              </a:ext>
            </a:extLst>
          </p:cNvPr>
          <p:cNvSpPr txBox="1"/>
          <p:nvPr/>
        </p:nvSpPr>
        <p:spPr>
          <a:xfrm>
            <a:off x="0" y="1375243"/>
            <a:ext cx="117763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2: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bày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nêu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cảm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nhận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cá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việc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làm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vi-VN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mỗi ngày để nuôi dưỡng tâm hồn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3666158-3E61-4466-8557-15D4F22986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3620" y="-169899"/>
            <a:ext cx="3584759" cy="963251"/>
          </a:xfrm>
          <a:prstGeom prst="rect">
            <a:avLst/>
          </a:prstGeom>
        </p:spPr>
      </p:pic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ED2C01C3-7408-490C-A5B7-B713F4CB54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7229613"/>
              </p:ext>
            </p:extLst>
          </p:nvPr>
        </p:nvGraphicFramePr>
        <p:xfrm>
          <a:off x="1159164" y="2416120"/>
          <a:ext cx="8746836" cy="367987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915612">
                  <a:extLst>
                    <a:ext uri="{9D8B030D-6E8A-4147-A177-3AD203B41FA5}">
                      <a16:colId xmlns:a16="http://schemas.microsoft.com/office/drawing/2014/main" val="3058595595"/>
                    </a:ext>
                  </a:extLst>
                </a:gridCol>
                <a:gridCol w="2915612">
                  <a:extLst>
                    <a:ext uri="{9D8B030D-6E8A-4147-A177-3AD203B41FA5}">
                      <a16:colId xmlns:a16="http://schemas.microsoft.com/office/drawing/2014/main" val="2379059190"/>
                    </a:ext>
                  </a:extLst>
                </a:gridCol>
                <a:gridCol w="2915612">
                  <a:extLst>
                    <a:ext uri="{9D8B030D-6E8A-4147-A177-3AD203B41FA5}">
                      <a16:colId xmlns:a16="http://schemas.microsoft.com/office/drawing/2014/main" val="1705722813"/>
                    </a:ext>
                  </a:extLst>
                </a:gridCol>
              </a:tblGrid>
              <a:tr h="613313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Ngày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tháng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Điều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em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làm</a:t>
                      </a:r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Cảm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xúc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của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em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835221"/>
                  </a:ext>
                </a:extLst>
              </a:tr>
              <a:tr h="61331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2936093"/>
                  </a:ext>
                </a:extLst>
              </a:tr>
              <a:tr h="61331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6400767"/>
                  </a:ext>
                </a:extLst>
              </a:tr>
              <a:tr h="61331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7643550"/>
                  </a:ext>
                </a:extLst>
              </a:tr>
              <a:tr h="61331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6557334"/>
                  </a:ext>
                </a:extLst>
              </a:tr>
              <a:tr h="61331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68745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18579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7C62C5A-0680-486C-BC26-7A14FF7141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5802" y="0"/>
            <a:ext cx="3584759" cy="96325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7C8A386-F1E8-4340-88BB-BB075B6ADB7A}"/>
              </a:ext>
            </a:extLst>
          </p:cNvPr>
          <p:cNvSpPr txBox="1"/>
          <p:nvPr/>
        </p:nvSpPr>
        <p:spPr>
          <a:xfrm>
            <a:off x="235528" y="829037"/>
            <a:ext cx="942109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3. Nuôi dưỡng một đời sống tâm hồn phong phú sẽ mang đến cho chúng ta điều gì?</a:t>
            </a:r>
            <a:endParaRPr lang="en-US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8E66AC01-131F-4520-AF16-7E8AB568CB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8429033"/>
              </p:ext>
            </p:extLst>
          </p:nvPr>
        </p:nvGraphicFramePr>
        <p:xfrm>
          <a:off x="882073" y="2132830"/>
          <a:ext cx="8580582" cy="345055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290291">
                  <a:extLst>
                    <a:ext uri="{9D8B030D-6E8A-4147-A177-3AD203B41FA5}">
                      <a16:colId xmlns:a16="http://schemas.microsoft.com/office/drawing/2014/main" val="417750162"/>
                    </a:ext>
                  </a:extLst>
                </a:gridCol>
                <a:gridCol w="4290291">
                  <a:extLst>
                    <a:ext uri="{9D8B030D-6E8A-4147-A177-3AD203B41FA5}">
                      <a16:colId xmlns:a16="http://schemas.microsoft.com/office/drawing/2014/main" val="299522130"/>
                    </a:ext>
                  </a:extLst>
                </a:gridCol>
              </a:tblGrid>
              <a:tr h="72741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CÂU HỎI LỚN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4">
                            <a:shade val="30000"/>
                            <a:satMod val="115000"/>
                          </a:schemeClr>
                        </a:gs>
                        <a:gs pos="50000">
                          <a:schemeClr val="accent4">
                            <a:shade val="67500"/>
                            <a:satMod val="115000"/>
                          </a:schemeClr>
                        </a:gs>
                        <a:gs pos="100000">
                          <a:schemeClr val="accent4"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CÂU TRẢ LỜI CỦA EM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4">
                            <a:shade val="30000"/>
                            <a:satMod val="115000"/>
                          </a:schemeClr>
                        </a:gs>
                        <a:gs pos="50000">
                          <a:schemeClr val="accent4">
                            <a:shade val="67500"/>
                            <a:satMod val="115000"/>
                          </a:schemeClr>
                        </a:gs>
                        <a:gs pos="100000">
                          <a:schemeClr val="accent4"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962873774"/>
                  </a:ext>
                </a:extLst>
              </a:tr>
              <a:tr h="680785">
                <a:tc rowSpan="4">
                  <a:txBody>
                    <a:bodyPr/>
                    <a:lstStyle/>
                    <a:p>
                      <a:r>
                        <a:rPr lang="en-US" sz="2000" i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Việc</a:t>
                      </a:r>
                      <a:r>
                        <a:rPr lang="en-US" sz="20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i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nuôi</a:t>
                      </a:r>
                      <a:r>
                        <a:rPr lang="en-US" sz="20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i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dưỡng</a:t>
                      </a:r>
                      <a:r>
                        <a:rPr lang="en-US" sz="20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i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một</a:t>
                      </a:r>
                      <a:r>
                        <a:rPr lang="en-US" sz="20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i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đời</a:t>
                      </a:r>
                      <a:r>
                        <a:rPr lang="en-US" sz="20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i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sống</a:t>
                      </a:r>
                      <a:r>
                        <a:rPr lang="en-US" sz="20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i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tâm</a:t>
                      </a:r>
                      <a:r>
                        <a:rPr lang="en-US" sz="20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i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hồn</a:t>
                      </a:r>
                      <a:r>
                        <a:rPr lang="en-US" sz="20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i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phong</a:t>
                      </a:r>
                      <a:r>
                        <a:rPr lang="en-US" sz="20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i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phú</a:t>
                      </a:r>
                      <a:r>
                        <a:rPr lang="en-US" sz="20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i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có</a:t>
                      </a:r>
                      <a:r>
                        <a:rPr lang="en-US" sz="20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ý </a:t>
                      </a:r>
                      <a:r>
                        <a:rPr lang="en-US" sz="2000" i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nghĩa</a:t>
                      </a:r>
                      <a:r>
                        <a:rPr lang="en-US" sz="20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i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như</a:t>
                      </a:r>
                      <a:r>
                        <a:rPr lang="en-US" sz="20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i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thế</a:t>
                      </a:r>
                      <a:r>
                        <a:rPr lang="en-US" sz="20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i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nào</a:t>
                      </a:r>
                      <a:r>
                        <a:rPr lang="en-US" sz="20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i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đối</a:t>
                      </a:r>
                      <a:r>
                        <a:rPr lang="en-US" sz="20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i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với</a:t>
                      </a:r>
                      <a:r>
                        <a:rPr lang="en-US" sz="20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i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chúng</a:t>
                      </a:r>
                      <a:r>
                        <a:rPr lang="en-US" sz="20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ta?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Một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là</a:t>
                      </a:r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9928854"/>
                  </a:ext>
                </a:extLst>
              </a:tr>
              <a:tr h="68078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Hai </a:t>
                      </a:r>
                      <a:r>
                        <a:rPr lang="en-US" dirty="0" err="1"/>
                        <a:t>là</a:t>
                      </a:r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942464"/>
                  </a:ext>
                </a:extLst>
              </a:tr>
              <a:tr h="68078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Ba </a:t>
                      </a:r>
                      <a:r>
                        <a:rPr lang="en-US" dirty="0" err="1"/>
                        <a:t>là</a:t>
                      </a:r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1121721"/>
                  </a:ext>
                </a:extLst>
              </a:tr>
              <a:tr h="68078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57271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58827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651</TotalTime>
  <Words>636</Words>
  <Application>Microsoft Office PowerPoint</Application>
  <PresentationFormat>Widescreen</PresentationFormat>
  <Paragraphs>63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VUONG THUY TRINH</dc:creator>
  <cp:lastModifiedBy>Xuân Tiến Trần</cp:lastModifiedBy>
  <cp:revision>47</cp:revision>
  <dcterms:created xsi:type="dcterms:W3CDTF">2021-06-22T02:12:35Z</dcterms:created>
  <dcterms:modified xsi:type="dcterms:W3CDTF">2022-07-31T13:36:13Z</dcterms:modified>
</cp:coreProperties>
</file>