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498" r:id="rId2"/>
    <p:sldId id="499" r:id="rId3"/>
    <p:sldId id="50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453A6-8D80-46C5-BC60-51C447BE453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39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56D14-F651-4388-A4B1-520D42B7E39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521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56D14-F651-4388-A4B1-520D42B7E39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3817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56D14-F651-4388-A4B1-520D42B7E39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8148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56D14-F651-4388-A4B1-520D42B7E39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6801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56D14-F651-4388-A4B1-520D42B7E39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5322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62E85-D55E-4F39-9FD2-3BD6B3077C9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137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DACD69-E006-48D6-BFB9-02A8901319E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2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A6C41-A3A3-4FF3-BF40-C8C7405A53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51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6F25A-D45C-4B86-81B2-26A0D863BDB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17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96CF8-650C-4467-AC5A-DD83297606F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15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A6BCB-7C05-4813-A9B7-DD7FDF68CF9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502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0CF3F-2D71-4AE8-9DEC-FFCA5B219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717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D578C-6E51-49A7-A191-1C4C2831B96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23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3B06D-2715-41D9-B46A-58C8C1B06D1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50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99E4BA-9D76-4287-9932-2BBF3DB7CB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13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BA884-DD84-4567-8CC9-2329622C97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A456BC-2074-4FD4-9BEE-F6CB23B9E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8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A_库_文本框 7">
            <a:extLst>
              <a:ext uri="{FF2B5EF4-FFF2-40B4-BE49-F238E27FC236}">
                <a16:creationId xmlns:a16="http://schemas.microsoft.com/office/drawing/2014/main" id="{B6EBA41C-32EA-4287-83BA-C6233752EA9E}"/>
              </a:ext>
            </a:extLst>
          </p:cNvPr>
          <p:cNvPicPr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1392238"/>
            <a:ext cx="64008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accel="30000" decel="26000" autoRev="1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Scale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4F6F74-1ABF-4257-A861-C20BA7B3A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134632"/>
              </p:ext>
            </p:extLst>
          </p:nvPr>
        </p:nvGraphicFramePr>
        <p:xfrm>
          <a:off x="913248" y="17815"/>
          <a:ext cx="10784765" cy="6749924"/>
        </p:xfrm>
        <a:graphic>
          <a:graphicData uri="http://schemas.openxmlformats.org/drawingml/2006/table">
            <a:tbl>
              <a:tblPr firstRow="1" firstCol="1" bandRow="1"/>
              <a:tblGrid>
                <a:gridCol w="2264416">
                  <a:extLst>
                    <a:ext uri="{9D8B030D-6E8A-4147-A177-3AD203B41FA5}">
                      <a16:colId xmlns:a16="http://schemas.microsoft.com/office/drawing/2014/main" val="1429662458"/>
                    </a:ext>
                  </a:extLst>
                </a:gridCol>
                <a:gridCol w="2771191">
                  <a:extLst>
                    <a:ext uri="{9D8B030D-6E8A-4147-A177-3AD203B41FA5}">
                      <a16:colId xmlns:a16="http://schemas.microsoft.com/office/drawing/2014/main" val="907985796"/>
                    </a:ext>
                  </a:extLst>
                </a:gridCol>
                <a:gridCol w="2942897">
                  <a:extLst>
                    <a:ext uri="{9D8B030D-6E8A-4147-A177-3AD203B41FA5}">
                      <a16:colId xmlns:a16="http://schemas.microsoft.com/office/drawing/2014/main" val="1210552072"/>
                    </a:ext>
                  </a:extLst>
                </a:gridCol>
                <a:gridCol w="2806261">
                  <a:extLst>
                    <a:ext uri="{9D8B030D-6E8A-4147-A177-3AD203B41FA5}">
                      <a16:colId xmlns:a16="http://schemas.microsoft.com/office/drawing/2014/main" val="3112110413"/>
                    </a:ext>
                  </a:extLst>
                </a:gridCol>
              </a:tblGrid>
              <a:tr h="282672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PHIẾU ĐÁNH GIÁ THEO TIÊU CHÍ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34462"/>
                  </a:ext>
                </a:extLst>
              </a:tr>
              <a:tr h="282672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:……….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37842"/>
                  </a:ext>
                </a:extLst>
              </a:tr>
              <a:tr h="25442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 chí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Mức độ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525054"/>
                  </a:ext>
                </a:extLst>
              </a:tr>
              <a:tr h="2544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639189"/>
                  </a:ext>
                </a:extLst>
              </a:tr>
              <a:tr h="8667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Đưa ra vấn đề gần gũi trong đời sống.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nêu được vấn đề đời sống.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 định đúng vấn  đề  cần  nghị luận; thể hiện nhưng  chưa  rõ quan  điểm.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 định đúng vấn  đề  cần  nghị luận; thể  hiện rõ quan  điểm.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377200"/>
                  </a:ext>
                </a:extLst>
              </a:tr>
              <a:tr h="134682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luận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    biết  cách  tổ chức hệ thống lí lẽ kết  hợp  với dẫn chứng để chứng  minh cho luận điểm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Luận  điểm tương  đối  phù hợp, rõ  ràng. Hệ  thống lí lẽ hợp lí,  được củng cố bằng dẫn chứng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Luận  điểm phù hợp, rõ  ràng,  sâu sắc và tất cả được chứng minh bằng lí lẽ và dẫn chứng sắc bén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642568"/>
                  </a:ext>
                </a:extLst>
              </a:tr>
              <a:tr h="10737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Nói to, rõ ràng, truyền cảm.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Nói nhỏ, khó nghe; nói lắp, ngập ngừng…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Giọng điệu tương  đối phù hợp với  đề bài, nói to nhưng đôi chỗ lặp lại hoặc ngập ngừng 1 vài câu.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Giọng điệu phù hợp với đề bài, nói to, hầu như không lặp lại hoặc ngập ngừng.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402787"/>
                  </a:ext>
                </a:extLst>
              </a:tr>
              <a:tr h="10737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Sử dụng yếu tố phi ngôn ngữ phù hợp.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Điệu bộ thiếu tự tin, mắt chưa nhìn vào người nghe; nét mặt chưa biểu cảm hoặc biểu cảm không phù hợp.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Điệu bộ tự tin, mắt nhìn vào người nghe; nét mặt biểu cảm phù hợp với nội dung câu chuyện.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Điệu bộ rất tự tin, mắt nhìn vào người nghe; nét mặt sinh động.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667364"/>
                  </a:ext>
                </a:extLst>
              </a:tr>
              <a:tr h="800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Mở đầu và kết thúc hợp lí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 chào hỏi/ và không có lời kết thúc bài nói.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chào hỏi/ và có lời kết thúc bài nói.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Chào hỏi/ và kết thúc bài nói một cách hấp dẫn.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899226"/>
                  </a:ext>
                </a:extLst>
              </a:tr>
              <a:tr h="25442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vi-V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TỔNG ĐIỂM: ………………../10 điểm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43" marR="56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63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811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8DDCF441-13DD-4C59-8C7A-8D755632B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5435" y="224202"/>
            <a:ext cx="457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 KHI NÓI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9D72324-4D24-4759-86AD-B4DD16802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72" y="1066508"/>
            <a:ext cx="7405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vi-V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Chuẩn bị nội dung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28EDE1-C533-4055-A43A-A183EBC8A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72" y="1604892"/>
            <a:ext cx="1152459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Calibri" panose="020F0502020204030204" pitchFamily="34" charset="0"/>
              </a:rPr>
              <a:t> Xác định mục đích nói và người nghe 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Calibri" panose="020F0502020204030204" pitchFamily="34" charset="0"/>
              </a:rPr>
              <a:t> Khi nói phải bám sát mục đích (nội dung) nói và đối tượng nghe để bài nói không đi chệch hướng.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Calibri" panose="020F0502020204030204" pitchFamily="34" charset="0"/>
              </a:rPr>
              <a:t> Khi nói cần lựa chọn không gian và xác định thời gian nói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video,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sơ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thuyết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phục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7D1B4F2-A9D2-478C-817F-A24A375ED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157" y="4148089"/>
            <a:ext cx="7250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vi-V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Tập luyện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18C36E9-4884-4DB0-B506-E841E6217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04" y="4726830"/>
            <a:ext cx="7248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nói một mình.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59E868D-78B1-4AF6-8376-7C5693D4F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04" y="5206717"/>
            <a:ext cx="7248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vi-V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nói trước nhóm.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14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425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Hữu Lý Huỳnh</dc:creator>
  <cp:lastModifiedBy>Xuân Tiến Trần</cp:lastModifiedBy>
  <cp:revision>6</cp:revision>
  <dcterms:created xsi:type="dcterms:W3CDTF">2021-07-05T06:02:32Z</dcterms:created>
  <dcterms:modified xsi:type="dcterms:W3CDTF">2022-07-31T13:30:31Z</dcterms:modified>
</cp:coreProperties>
</file>