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9" r:id="rId2"/>
    <p:sldId id="307" r:id="rId3"/>
    <p:sldId id="262" r:id="rId4"/>
    <p:sldId id="271" r:id="rId5"/>
    <p:sldId id="303" r:id="rId6"/>
    <p:sldId id="256" r:id="rId7"/>
    <p:sldId id="301" r:id="rId8"/>
    <p:sldId id="268" r:id="rId9"/>
    <p:sldId id="304" r:id="rId10"/>
    <p:sldId id="306" r:id="rId11"/>
    <p:sldId id="292" r:id="rId12"/>
    <p:sldId id="305" r:id="rId13"/>
    <p:sldId id="30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1C107D-5702-432D-981D-9722110ADBD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F6BA0-73FC-4E27-BB40-42C6F81A0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71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CC29-E15B-4774-BA4B-1C9EB4E53BF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1DF-5D09-41B4-B112-415EEA2AA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79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CC29-E15B-4774-BA4B-1C9EB4E53BF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1DF-5D09-41B4-B112-415EEA2AA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CC29-E15B-4774-BA4B-1C9EB4E53BF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1DF-5D09-41B4-B112-415EEA2AA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82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CC29-E15B-4774-BA4B-1C9EB4E53BF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1DF-5D09-41B4-B112-415EEA2AA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447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CC29-E15B-4774-BA4B-1C9EB4E53BF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1DF-5D09-41B4-B112-415EEA2AA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14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CC29-E15B-4774-BA4B-1C9EB4E53BF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1DF-5D09-41B4-B112-415EEA2AA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24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CC29-E15B-4774-BA4B-1C9EB4E53BF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1DF-5D09-41B4-B112-415EEA2AA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9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CC29-E15B-4774-BA4B-1C9EB4E53BF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1DF-5D09-41B4-B112-415EEA2AA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0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CC29-E15B-4774-BA4B-1C9EB4E53BF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1DF-5D09-41B4-B112-415EEA2AA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29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CC29-E15B-4774-BA4B-1C9EB4E53BF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1DF-5D09-41B4-B112-415EEA2AA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01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CC29-E15B-4774-BA4B-1C9EB4E53BF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AD1DF-5D09-41B4-B112-415EEA2AA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17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BCC29-E15B-4774-BA4B-1C9EB4E53BF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AD1DF-5D09-41B4-B112-415EEA2AA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65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</a:p>
          <a:p>
            <a:pPr marL="0" indent="0" algn="ctr">
              <a:buNone/>
            </a:pPr>
            <a:endParaRPr lang="en-US" sz="40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sz="4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 chiếu là gì ?</a:t>
            </a:r>
          </a:p>
          <a:p>
            <a:pPr marL="514350" indent="-514350">
              <a:buAutoNum type="arabicPeriod"/>
            </a:pPr>
            <a:r>
              <a:rPr lang="en-US" sz="4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Tên gọi các mặt phẳng chiếu và các hình chiếu?</a:t>
            </a:r>
          </a:p>
          <a:p>
            <a:pPr marL="514350" indent="-514350">
              <a:buAutoNum type="arabicPeriod"/>
            </a:pPr>
            <a:r>
              <a:rPr lang="en-US" sz="4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Trình tự biểu diễn vật thể lên bản vẽ bằng phép chiếu vuông góc?</a:t>
            </a:r>
          </a:p>
          <a:p>
            <a:pPr marL="514350" indent="-514350">
              <a:buAutoNum type="arabicPeriod"/>
            </a:pPr>
            <a:endParaRPr lang="en-US"/>
          </a:p>
          <a:p>
            <a:pPr marL="514350" indent="-514350">
              <a:buAutoNum type="arabicPeriod"/>
            </a:pPr>
            <a:endParaRPr lang="en-US" smtClean="0"/>
          </a:p>
          <a:p>
            <a:pPr marL="514350" indent="-514350"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9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10600" cy="6096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TIÊU CHUẨN – CÔNG DỤNG CÁC ĐƯỜNG NÉT</a:t>
            </a:r>
          </a:p>
          <a:p>
            <a:pPr>
              <a:buFontTx/>
              <a:buChar char="-"/>
            </a:pPr>
            <a:r>
              <a:rPr lang="en-US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Nét liền đậm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(nét cơ bản – </a:t>
            </a:r>
            <a:r>
              <a:rPr lang="en-US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2B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): vẽ đường bao thấy của vật thể, khung tên, khung bản vẽ.</a:t>
            </a:r>
          </a:p>
          <a:p>
            <a:pPr>
              <a:buFontTx/>
              <a:buChar char="-"/>
            </a:pPr>
            <a:r>
              <a:rPr lang="en-US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Nét liền mảnh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(=1/3 </a:t>
            </a:r>
            <a:r>
              <a:rPr lang="en-US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2B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): vẽ đường dóng, đường ghi kích thước, đường gạch nghiêng.</a:t>
            </a:r>
          </a:p>
          <a:p>
            <a:pPr>
              <a:buFontTx/>
              <a:buChar char="-"/>
            </a:pPr>
            <a:r>
              <a:rPr lang="en-US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Nét đứt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(=1/2 </a:t>
            </a:r>
            <a:r>
              <a:rPr lang="en-US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2B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): vẽ đường bao khuất, cạnh khuất của vật thể.</a:t>
            </a:r>
          </a:p>
          <a:p>
            <a:pPr>
              <a:buFontTx/>
              <a:buChar char="-"/>
            </a:pPr>
            <a:r>
              <a:rPr lang="en-US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Nét chấm gạch mảnh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(=1/3 </a:t>
            </a:r>
            <a:r>
              <a:rPr lang="en-US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2B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): vẽ đường tâm vòng tròn, cung tròn, đường trục của vật thể.</a:t>
            </a:r>
          </a:p>
          <a:p>
            <a:pPr>
              <a:buFontTx/>
              <a:buChar char="-"/>
            </a:pPr>
            <a:r>
              <a:rPr lang="en-US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Nét lượn sóng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(=1/3 </a:t>
            </a:r>
            <a:r>
              <a:rPr lang="en-US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2B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): vẽ đường phân cách giữa hình chiếu và hình cắt, giới hạn chiều dài của vật thể.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6553200" y="1752600"/>
            <a:ext cx="1905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553200" y="2673927"/>
            <a:ext cx="190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553200" y="3657600"/>
            <a:ext cx="1801099" cy="0"/>
          </a:xfrm>
          <a:prstGeom prst="line">
            <a:avLst/>
          </a:prstGeom>
          <a:ln w="2857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684818" y="4724400"/>
            <a:ext cx="1773382" cy="0"/>
          </a:xfrm>
          <a:prstGeom prst="line">
            <a:avLst/>
          </a:prstGeom>
          <a:ln w="9525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6553200" y="6019800"/>
            <a:ext cx="1953504" cy="152408"/>
          </a:xfrm>
          <a:custGeom>
            <a:avLst/>
            <a:gdLst>
              <a:gd name="connsiteX0" fmla="*/ 0 w 4918364"/>
              <a:gd name="connsiteY0" fmla="*/ 304816 h 304816"/>
              <a:gd name="connsiteX1" fmla="*/ 318654 w 4918364"/>
              <a:gd name="connsiteY1" fmla="*/ 69289 h 304816"/>
              <a:gd name="connsiteX2" fmla="*/ 665018 w 4918364"/>
              <a:gd name="connsiteY2" fmla="*/ 290962 h 304816"/>
              <a:gd name="connsiteX3" fmla="*/ 1011382 w 4918364"/>
              <a:gd name="connsiteY3" fmla="*/ 83144 h 304816"/>
              <a:gd name="connsiteX4" fmla="*/ 1274618 w 4918364"/>
              <a:gd name="connsiteY4" fmla="*/ 304816 h 304816"/>
              <a:gd name="connsiteX5" fmla="*/ 1607127 w 4918364"/>
              <a:gd name="connsiteY5" fmla="*/ 83144 h 304816"/>
              <a:gd name="connsiteX6" fmla="*/ 1911927 w 4918364"/>
              <a:gd name="connsiteY6" fmla="*/ 290962 h 304816"/>
              <a:gd name="connsiteX7" fmla="*/ 2230582 w 4918364"/>
              <a:gd name="connsiteY7" fmla="*/ 69289 h 304816"/>
              <a:gd name="connsiteX8" fmla="*/ 2535382 w 4918364"/>
              <a:gd name="connsiteY8" fmla="*/ 277107 h 304816"/>
              <a:gd name="connsiteX9" fmla="*/ 2826327 w 4918364"/>
              <a:gd name="connsiteY9" fmla="*/ 41580 h 304816"/>
              <a:gd name="connsiteX10" fmla="*/ 3131127 w 4918364"/>
              <a:gd name="connsiteY10" fmla="*/ 263253 h 304816"/>
              <a:gd name="connsiteX11" fmla="*/ 3394364 w 4918364"/>
              <a:gd name="connsiteY11" fmla="*/ 41580 h 304816"/>
              <a:gd name="connsiteX12" fmla="*/ 3699164 w 4918364"/>
              <a:gd name="connsiteY12" fmla="*/ 249398 h 304816"/>
              <a:gd name="connsiteX13" fmla="*/ 3962400 w 4918364"/>
              <a:gd name="connsiteY13" fmla="*/ 16 h 304816"/>
              <a:gd name="connsiteX14" fmla="*/ 4294909 w 4918364"/>
              <a:gd name="connsiteY14" fmla="*/ 235544 h 304816"/>
              <a:gd name="connsiteX15" fmla="*/ 4572000 w 4918364"/>
              <a:gd name="connsiteY15" fmla="*/ 16 h 304816"/>
              <a:gd name="connsiteX16" fmla="*/ 4918364 w 4918364"/>
              <a:gd name="connsiteY16" fmla="*/ 249398 h 304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918364" h="304816">
                <a:moveTo>
                  <a:pt x="0" y="304816"/>
                </a:moveTo>
                <a:cubicBezTo>
                  <a:pt x="103909" y="188207"/>
                  <a:pt x="207818" y="71598"/>
                  <a:pt x="318654" y="69289"/>
                </a:cubicBezTo>
                <a:cubicBezTo>
                  <a:pt x="429490" y="66980"/>
                  <a:pt x="549563" y="288653"/>
                  <a:pt x="665018" y="290962"/>
                </a:cubicBezTo>
                <a:cubicBezTo>
                  <a:pt x="780473" y="293271"/>
                  <a:pt x="909782" y="80835"/>
                  <a:pt x="1011382" y="83144"/>
                </a:cubicBezTo>
                <a:cubicBezTo>
                  <a:pt x="1112982" y="85453"/>
                  <a:pt x="1175327" y="304816"/>
                  <a:pt x="1274618" y="304816"/>
                </a:cubicBezTo>
                <a:cubicBezTo>
                  <a:pt x="1373909" y="304816"/>
                  <a:pt x="1500909" y="85453"/>
                  <a:pt x="1607127" y="83144"/>
                </a:cubicBezTo>
                <a:cubicBezTo>
                  <a:pt x="1713345" y="80835"/>
                  <a:pt x="1808018" y="293271"/>
                  <a:pt x="1911927" y="290962"/>
                </a:cubicBezTo>
                <a:cubicBezTo>
                  <a:pt x="2015836" y="288653"/>
                  <a:pt x="2126673" y="71598"/>
                  <a:pt x="2230582" y="69289"/>
                </a:cubicBezTo>
                <a:cubicBezTo>
                  <a:pt x="2334491" y="66980"/>
                  <a:pt x="2436091" y="281725"/>
                  <a:pt x="2535382" y="277107"/>
                </a:cubicBezTo>
                <a:cubicBezTo>
                  <a:pt x="2634673" y="272489"/>
                  <a:pt x="2727036" y="43889"/>
                  <a:pt x="2826327" y="41580"/>
                </a:cubicBezTo>
                <a:cubicBezTo>
                  <a:pt x="2925618" y="39271"/>
                  <a:pt x="3036454" y="263253"/>
                  <a:pt x="3131127" y="263253"/>
                </a:cubicBezTo>
                <a:cubicBezTo>
                  <a:pt x="3225800" y="263253"/>
                  <a:pt x="3299691" y="43889"/>
                  <a:pt x="3394364" y="41580"/>
                </a:cubicBezTo>
                <a:cubicBezTo>
                  <a:pt x="3489037" y="39271"/>
                  <a:pt x="3604491" y="256325"/>
                  <a:pt x="3699164" y="249398"/>
                </a:cubicBezTo>
                <a:cubicBezTo>
                  <a:pt x="3793837" y="242471"/>
                  <a:pt x="3863109" y="2325"/>
                  <a:pt x="3962400" y="16"/>
                </a:cubicBezTo>
                <a:cubicBezTo>
                  <a:pt x="4061691" y="-2293"/>
                  <a:pt x="4193309" y="235544"/>
                  <a:pt x="4294909" y="235544"/>
                </a:cubicBezTo>
                <a:cubicBezTo>
                  <a:pt x="4396509" y="235544"/>
                  <a:pt x="4468091" y="-2293"/>
                  <a:pt x="4572000" y="16"/>
                </a:cubicBezTo>
                <a:cubicBezTo>
                  <a:pt x="4675909" y="2325"/>
                  <a:pt x="4858328" y="212453"/>
                  <a:pt x="4918364" y="24939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9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/>
          <a:lstStyle/>
          <a:p>
            <a:pPr marL="0" indent="0">
              <a:buNone/>
            </a:pPr>
            <a:endParaRPr lang="en-US"/>
          </a:p>
        </p:txBody>
      </p:sp>
      <p:cxnSp>
        <p:nvCxnSpPr>
          <p:cNvPr id="62" name="Straight Connector 61"/>
          <p:cNvCxnSpPr/>
          <p:nvPr/>
        </p:nvCxnSpPr>
        <p:spPr>
          <a:xfrm>
            <a:off x="699660" y="263230"/>
            <a:ext cx="8097980" cy="138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85805" y="290940"/>
            <a:ext cx="0" cy="62276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85805" y="6539360"/>
            <a:ext cx="809797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8783785" y="277085"/>
            <a:ext cx="0" cy="62830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3810000" y="5437915"/>
            <a:ext cx="0" cy="10806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810000" y="5437915"/>
            <a:ext cx="495993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3810000" y="6012880"/>
            <a:ext cx="497378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248400" y="5451770"/>
            <a:ext cx="0" cy="1066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810000" y="545869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THCS VÂN ĐỒN</a:t>
            </a:r>
          </a:p>
          <a:p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Lớp: 8A…</a:t>
            </a:r>
            <a:endParaRPr lang="en-US" sz="16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810000" y="595052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 sinh:</a:t>
            </a:r>
          </a:p>
          <a:p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 vẽ: </a:t>
            </a:r>
            <a:endParaRPr lang="en-US" sz="16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90862" y="5541815"/>
            <a:ext cx="2237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 VẼ KỸ THUẬT</a:t>
            </a:r>
            <a:endParaRPr lang="en-US" sz="16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2133600" y="990600"/>
            <a:ext cx="5105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133600" y="12954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2133600" y="1676400"/>
            <a:ext cx="5105400" cy="0"/>
          </a:xfrm>
          <a:prstGeom prst="line">
            <a:avLst/>
          </a:prstGeom>
          <a:ln w="2857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2133600" y="1981200"/>
            <a:ext cx="5105400" cy="0"/>
          </a:xfrm>
          <a:prstGeom prst="line">
            <a:avLst/>
          </a:prstGeom>
          <a:ln w="9525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Freeform 89"/>
          <p:cNvSpPr/>
          <p:nvPr/>
        </p:nvSpPr>
        <p:spPr>
          <a:xfrm>
            <a:off x="2105890" y="2202859"/>
            <a:ext cx="5133109" cy="304816"/>
          </a:xfrm>
          <a:custGeom>
            <a:avLst/>
            <a:gdLst>
              <a:gd name="connsiteX0" fmla="*/ 0 w 4918364"/>
              <a:gd name="connsiteY0" fmla="*/ 304816 h 304816"/>
              <a:gd name="connsiteX1" fmla="*/ 318654 w 4918364"/>
              <a:gd name="connsiteY1" fmla="*/ 69289 h 304816"/>
              <a:gd name="connsiteX2" fmla="*/ 665018 w 4918364"/>
              <a:gd name="connsiteY2" fmla="*/ 290962 h 304816"/>
              <a:gd name="connsiteX3" fmla="*/ 1011382 w 4918364"/>
              <a:gd name="connsiteY3" fmla="*/ 83144 h 304816"/>
              <a:gd name="connsiteX4" fmla="*/ 1274618 w 4918364"/>
              <a:gd name="connsiteY4" fmla="*/ 304816 h 304816"/>
              <a:gd name="connsiteX5" fmla="*/ 1607127 w 4918364"/>
              <a:gd name="connsiteY5" fmla="*/ 83144 h 304816"/>
              <a:gd name="connsiteX6" fmla="*/ 1911927 w 4918364"/>
              <a:gd name="connsiteY6" fmla="*/ 290962 h 304816"/>
              <a:gd name="connsiteX7" fmla="*/ 2230582 w 4918364"/>
              <a:gd name="connsiteY7" fmla="*/ 69289 h 304816"/>
              <a:gd name="connsiteX8" fmla="*/ 2535382 w 4918364"/>
              <a:gd name="connsiteY8" fmla="*/ 277107 h 304816"/>
              <a:gd name="connsiteX9" fmla="*/ 2826327 w 4918364"/>
              <a:gd name="connsiteY9" fmla="*/ 41580 h 304816"/>
              <a:gd name="connsiteX10" fmla="*/ 3131127 w 4918364"/>
              <a:gd name="connsiteY10" fmla="*/ 263253 h 304816"/>
              <a:gd name="connsiteX11" fmla="*/ 3394364 w 4918364"/>
              <a:gd name="connsiteY11" fmla="*/ 41580 h 304816"/>
              <a:gd name="connsiteX12" fmla="*/ 3699164 w 4918364"/>
              <a:gd name="connsiteY12" fmla="*/ 249398 h 304816"/>
              <a:gd name="connsiteX13" fmla="*/ 3962400 w 4918364"/>
              <a:gd name="connsiteY13" fmla="*/ 16 h 304816"/>
              <a:gd name="connsiteX14" fmla="*/ 4294909 w 4918364"/>
              <a:gd name="connsiteY14" fmla="*/ 235544 h 304816"/>
              <a:gd name="connsiteX15" fmla="*/ 4572000 w 4918364"/>
              <a:gd name="connsiteY15" fmla="*/ 16 h 304816"/>
              <a:gd name="connsiteX16" fmla="*/ 4918364 w 4918364"/>
              <a:gd name="connsiteY16" fmla="*/ 249398 h 304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918364" h="304816">
                <a:moveTo>
                  <a:pt x="0" y="304816"/>
                </a:moveTo>
                <a:cubicBezTo>
                  <a:pt x="103909" y="188207"/>
                  <a:pt x="207818" y="71598"/>
                  <a:pt x="318654" y="69289"/>
                </a:cubicBezTo>
                <a:cubicBezTo>
                  <a:pt x="429490" y="66980"/>
                  <a:pt x="549563" y="288653"/>
                  <a:pt x="665018" y="290962"/>
                </a:cubicBezTo>
                <a:cubicBezTo>
                  <a:pt x="780473" y="293271"/>
                  <a:pt x="909782" y="80835"/>
                  <a:pt x="1011382" y="83144"/>
                </a:cubicBezTo>
                <a:cubicBezTo>
                  <a:pt x="1112982" y="85453"/>
                  <a:pt x="1175327" y="304816"/>
                  <a:pt x="1274618" y="304816"/>
                </a:cubicBezTo>
                <a:cubicBezTo>
                  <a:pt x="1373909" y="304816"/>
                  <a:pt x="1500909" y="85453"/>
                  <a:pt x="1607127" y="83144"/>
                </a:cubicBezTo>
                <a:cubicBezTo>
                  <a:pt x="1713345" y="80835"/>
                  <a:pt x="1808018" y="293271"/>
                  <a:pt x="1911927" y="290962"/>
                </a:cubicBezTo>
                <a:cubicBezTo>
                  <a:pt x="2015836" y="288653"/>
                  <a:pt x="2126673" y="71598"/>
                  <a:pt x="2230582" y="69289"/>
                </a:cubicBezTo>
                <a:cubicBezTo>
                  <a:pt x="2334491" y="66980"/>
                  <a:pt x="2436091" y="281725"/>
                  <a:pt x="2535382" y="277107"/>
                </a:cubicBezTo>
                <a:cubicBezTo>
                  <a:pt x="2634673" y="272489"/>
                  <a:pt x="2727036" y="43889"/>
                  <a:pt x="2826327" y="41580"/>
                </a:cubicBezTo>
                <a:cubicBezTo>
                  <a:pt x="2925618" y="39271"/>
                  <a:pt x="3036454" y="263253"/>
                  <a:pt x="3131127" y="263253"/>
                </a:cubicBezTo>
                <a:cubicBezTo>
                  <a:pt x="3225800" y="263253"/>
                  <a:pt x="3299691" y="43889"/>
                  <a:pt x="3394364" y="41580"/>
                </a:cubicBezTo>
                <a:cubicBezTo>
                  <a:pt x="3489037" y="39271"/>
                  <a:pt x="3604491" y="256325"/>
                  <a:pt x="3699164" y="249398"/>
                </a:cubicBezTo>
                <a:cubicBezTo>
                  <a:pt x="3793837" y="242471"/>
                  <a:pt x="3863109" y="2325"/>
                  <a:pt x="3962400" y="16"/>
                </a:cubicBezTo>
                <a:cubicBezTo>
                  <a:pt x="4061691" y="-2293"/>
                  <a:pt x="4193309" y="235544"/>
                  <a:pt x="4294909" y="235544"/>
                </a:cubicBezTo>
                <a:cubicBezTo>
                  <a:pt x="4396509" y="235544"/>
                  <a:pt x="4468091" y="-2293"/>
                  <a:pt x="4572000" y="16"/>
                </a:cubicBezTo>
                <a:cubicBezTo>
                  <a:pt x="4675909" y="2325"/>
                  <a:pt x="4858328" y="212453"/>
                  <a:pt x="4918364" y="24939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1066800" y="2951015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0   1   2   3   4   5   6   7   8   9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524000" y="3567535"/>
            <a:ext cx="655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A  B  C  D  E  F  G  H  I  J  K  L  M  N  </a:t>
            </a:r>
          </a:p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O  P  Q  R  S  T  U  V  W  X   Y  Z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66260" y="-50682"/>
            <a:ext cx="9074726" cy="6945509"/>
            <a:chOff x="166260" y="-50682"/>
            <a:chExt cx="9074726" cy="6945509"/>
          </a:xfrm>
        </p:grpSpPr>
        <p:sp>
          <p:nvSpPr>
            <p:cNvPr id="2" name="TextBox 1"/>
            <p:cNvSpPr txBox="1"/>
            <p:nvPr/>
          </p:nvSpPr>
          <p:spPr>
            <a:xfrm>
              <a:off x="166260" y="43434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solidFill>
                    <a:srgbClr val="FFC000"/>
                  </a:solidFill>
                </a:rPr>
                <a:t>20</a:t>
              </a:r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707586" y="31242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solidFill>
                    <a:srgbClr val="FFC000"/>
                  </a:solidFill>
                </a:rPr>
                <a:t>10</a:t>
              </a:r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124200" y="6525495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solidFill>
                    <a:srgbClr val="FFC000"/>
                  </a:solidFill>
                </a:rPr>
                <a:t>10</a:t>
              </a:r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910445" y="-50682"/>
              <a:ext cx="8763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solidFill>
                    <a:srgbClr val="FFC000"/>
                  </a:solidFill>
                </a:rPr>
                <a:t>10</a:t>
              </a:r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791200" y="50292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solidFill>
                    <a:srgbClr val="FFC000"/>
                  </a:solidFill>
                </a:rPr>
                <a:t>140</a:t>
              </a:r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76600" y="5880369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solidFill>
                    <a:srgbClr val="FFC000"/>
                  </a:solidFill>
                </a:rPr>
                <a:t>32</a:t>
              </a:r>
              <a:endParaRPr lang="en-US">
                <a:solidFill>
                  <a:srgbClr val="FFC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698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09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III/ NHẬN XÉT BÀI THỰC HÀNH</a:t>
            </a:r>
          </a:p>
          <a:p>
            <a:pPr marL="0" indent="0">
              <a:buNone/>
            </a:pPr>
            <a:endParaRPr lang="en-US" sz="44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IV/ DẶN DÒ:</a:t>
            </a:r>
          </a:p>
          <a:p>
            <a:pPr marL="0" indent="0">
              <a:buNone/>
            </a:pPr>
            <a:r>
              <a:rPr lang="en-US" sz="4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 Hoàn thành bài vẽ trong tuần (gửi bài vẽ vào mail của GV)</a:t>
            </a:r>
          </a:p>
          <a:p>
            <a:pPr marL="0" indent="0">
              <a:buNone/>
            </a:pPr>
            <a:r>
              <a:rPr lang="en-US" sz="4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2. Đọc trước bài 4: Bản vẽ khối đa diện</a:t>
            </a:r>
            <a:endParaRPr lang="en-US" sz="4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6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096000"/>
          </a:xfrm>
        </p:spPr>
        <p:txBody>
          <a:bodyPr/>
          <a:lstStyle/>
          <a:p>
            <a:pPr marL="0" indent="0">
              <a:buNone/>
            </a:pP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6" t="16391" r="5934" b="22167"/>
          <a:stretch/>
        </p:blipFill>
        <p:spPr bwMode="auto">
          <a:xfrm rot="16200000">
            <a:off x="1714504" y="-952501"/>
            <a:ext cx="5715000" cy="8686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1698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248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 </a:t>
            </a: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 biểu diễn vật thể lên bản vẽ bằng phép chiếu vuông </a:t>
            </a:r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 ?</a:t>
            </a:r>
          </a:p>
          <a:p>
            <a:pPr marL="0" indent="0">
              <a:buNone/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 1: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Dựng 3 mặt phẳng chiếu: đứng, bằng, cạnh (vuông góc với nhau).</a:t>
            </a:r>
          </a:p>
          <a:p>
            <a:pPr marL="0" indent="0">
              <a:buNone/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 2: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Đặt vật thể vào 3 mp chiếu (sao cho nhiều mặt vật thể song song nhiều mp chiếu)</a:t>
            </a:r>
          </a:p>
          <a:p>
            <a:pPr marL="0" indent="0">
              <a:buNone/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 3: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Dùng phép chiếu vuông góc lần lượt chiếu vật thể lên 3 mp chiếu, ta nhận được các hình chiếu tương ứng.</a:t>
            </a:r>
          </a:p>
          <a:p>
            <a:pPr marL="0" indent="0">
              <a:buNone/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 4: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Quay 2 mp chiếu bằng và cạnh trùng với mp chiếu đứng, ta nhận được 3 hình chiếu trên cùng 1 mặt phẳng (bản vẽ kỹ thuật).</a:t>
            </a:r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8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u="sng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4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HÀNH - </a:t>
            </a:r>
            <a:r>
              <a:rPr lang="en-US" sz="4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CHIẾU</a:t>
            </a:r>
          </a:p>
          <a:p>
            <a:pPr marL="0" indent="0" algn="ctr">
              <a:buNone/>
            </a:pPr>
            <a:r>
              <a:rPr lang="en-US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u="sng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NỘI DUNG BÀI HỌC</a:t>
            </a:r>
            <a:r>
              <a:rPr lang="en-US" sz="28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I/ CHUẨN BỊ</a:t>
            </a:r>
          </a:p>
          <a:p>
            <a:pPr marL="0" indent="0">
              <a:buNone/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II/ NỘI DUNG THỰC HÀNH</a:t>
            </a:r>
          </a:p>
          <a:p>
            <a:pPr marL="0" indent="0">
              <a:buNone/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III/ THỰC HÀNH VẼ: BẢN VẼ KỸ THUẬT</a:t>
            </a:r>
          </a:p>
          <a:p>
            <a:pPr marL="0" indent="0">
              <a:buNone/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IV/ NHẬN XÉT, ĐÁNH GIÁ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3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I/ CHUẨN BỊ:</a:t>
            </a:r>
          </a:p>
          <a:p>
            <a:pPr>
              <a:buFontTx/>
              <a:buChar char="-"/>
            </a:pPr>
            <a:r>
              <a:rPr lang="en-US" sz="36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 CỤ</a:t>
            </a:r>
            <a:r>
              <a:rPr lang="en-US" sz="4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Bút chì 2B, gôm, ê ke, thước thẳng (30cm).</a:t>
            </a:r>
          </a:p>
          <a:p>
            <a:pPr>
              <a:buFontTx/>
              <a:buChar char="-"/>
            </a:pPr>
            <a:r>
              <a:rPr lang="en-US" sz="44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 liệu</a:t>
            </a:r>
            <a:r>
              <a:rPr lang="en-US" sz="4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Giấy vẽ A4.</a:t>
            </a:r>
          </a:p>
          <a:p>
            <a:pPr>
              <a:buFontTx/>
              <a:buChar char="-"/>
            </a:pPr>
            <a:r>
              <a:rPr lang="en-US" sz="4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Sách GK, Vỡ bài tập.</a:t>
            </a:r>
          </a:p>
        </p:txBody>
      </p:sp>
    </p:spTree>
    <p:extLst>
      <p:ext uri="{BB962C8B-B14F-4D97-AF65-F5344CB8AC3E}">
        <p14:creationId xmlns:p14="http://schemas.microsoft.com/office/powerpoint/2010/main" val="333293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77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II/ NỘI DUNG THỰC HÀNH:</a:t>
            </a:r>
          </a:p>
          <a:p>
            <a:pPr marL="514350" indent="-514350">
              <a:buAutoNum type="arabicPeriod"/>
            </a:pPr>
            <a:r>
              <a:rPr lang="en-US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Thực hiện bài tập thực hành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Quan sát, nhận xét hình 3.1 và thực hiện bảng 3.1, điền kết quả vào bảng 3.1 - Sgk)</a:t>
            </a:r>
          </a:p>
          <a:p>
            <a:pPr marL="514350" indent="-514350">
              <a:buAutoNum type="arabicPeriod"/>
            </a:pPr>
            <a:r>
              <a:rPr lang="en-US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Thực hiện bài tập: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 VẼ KỸ THUẬT</a:t>
            </a:r>
            <a:r>
              <a:rPr lang="en-US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trên giấy A4</a:t>
            </a:r>
          </a:p>
          <a:p>
            <a:pPr marL="0" indent="0">
              <a:buNone/>
            </a:pPr>
            <a:r>
              <a:rPr lang="en-US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u="sng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Yêu cầu thực hiện</a:t>
            </a:r>
            <a:r>
              <a:rPr lang="en-US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- Khung bản vẽ</a:t>
            </a: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- Khung tên</a:t>
            </a: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- 5 đường nét</a:t>
            </a: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- 10 chữ số ( 0 đến 9 )</a:t>
            </a: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- 27 chữ cái ( khổ chữ 7/10 )</a:t>
            </a:r>
          </a:p>
        </p:txBody>
      </p:sp>
    </p:spTree>
    <p:extLst>
      <p:ext uri="{BB962C8B-B14F-4D97-AF65-F5344CB8AC3E}">
        <p14:creationId xmlns:p14="http://schemas.microsoft.com/office/powerpoint/2010/main" val="51737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04800"/>
            <a:ext cx="8610600" cy="6172200"/>
          </a:xfrm>
        </p:spPr>
        <p:txBody>
          <a:bodyPr>
            <a:normAutofit/>
          </a:bodyPr>
          <a:lstStyle/>
          <a:p>
            <a:endParaRPr lang="en-US" sz="36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u="sng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1/ Quan sát hình 3.1(Sgk)</a:t>
            </a:r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/>
            <a:endParaRPr lang="en-US" sz="36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1/ Vật thể hình 3.1a và các hướng chiếu</a:t>
            </a:r>
          </a:p>
          <a:p>
            <a:pPr algn="l"/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2/ Các hình chiếu tương ứng hình 3.1b</a:t>
            </a:r>
          </a:p>
          <a:p>
            <a:pPr algn="l"/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Các em đánh dấu X vào bảng 3.1 để biểu diễn sự tương quan giữa hình chiếu và vật thể ?</a:t>
            </a:r>
          </a:p>
          <a:p>
            <a:pPr algn="l"/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08458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2182110" y="609600"/>
            <a:ext cx="4114800" cy="1676400"/>
            <a:chOff x="1600200" y="609600"/>
            <a:chExt cx="4114800" cy="167640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209800" y="1676400"/>
              <a:ext cx="0" cy="6096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2209800" y="1066800"/>
              <a:ext cx="3505200" cy="6096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209800" y="2286000"/>
              <a:ext cx="3505200" cy="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5715000" y="1066800"/>
              <a:ext cx="0" cy="12192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 flipV="1">
              <a:off x="1600200" y="1752600"/>
              <a:ext cx="609600" cy="5334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 flipV="1">
              <a:off x="1600200" y="1219200"/>
              <a:ext cx="609600" cy="4572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600200" y="1219200"/>
              <a:ext cx="0" cy="5334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1600200" y="609600"/>
              <a:ext cx="3276600" cy="6096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876800" y="609600"/>
              <a:ext cx="838200" cy="4572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304800" y="4260280"/>
            <a:ext cx="3048000" cy="914400"/>
            <a:chOff x="304800" y="4038600"/>
            <a:chExt cx="3048000" cy="91440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304800" y="4038600"/>
              <a:ext cx="3048000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04800" y="4038600"/>
              <a:ext cx="0" cy="91440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304800" y="4953000"/>
              <a:ext cx="3048000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352800" y="4038600"/>
              <a:ext cx="0" cy="91440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5562600" y="3685315"/>
            <a:ext cx="3352800" cy="1447800"/>
            <a:chOff x="5562600" y="3505200"/>
            <a:chExt cx="3352800" cy="1447800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5562600" y="4038600"/>
              <a:ext cx="0" cy="91440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5562600" y="3505200"/>
              <a:ext cx="3352800" cy="53340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5562600" y="4953000"/>
              <a:ext cx="3352800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8915400" y="3505200"/>
              <a:ext cx="0" cy="144780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3893125" y="3713025"/>
            <a:ext cx="1143000" cy="1447800"/>
            <a:chOff x="3962400" y="3505200"/>
            <a:chExt cx="1143000" cy="1447800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3962400" y="3505200"/>
              <a:ext cx="0" cy="144780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962400" y="3505200"/>
              <a:ext cx="1143000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5105400" y="3505200"/>
              <a:ext cx="0" cy="144780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3962400" y="4953000"/>
              <a:ext cx="1143000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3962400" y="4038600"/>
              <a:ext cx="1143000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>
            <a:off x="1981200" y="289561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FF0000"/>
                </a:solidFill>
              </a:rPr>
              <a:t>Hình 3.1 a (Vật thể và hướng chiếu)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295400" y="5257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70C0"/>
                </a:solidFill>
              </a:rPr>
              <a:t>1</a:t>
            </a:r>
            <a:endParaRPr lang="en-US" sz="2400" b="1">
              <a:solidFill>
                <a:srgbClr val="0070C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038600" y="529936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70C0"/>
                </a:solidFill>
              </a:rPr>
              <a:t>2</a:t>
            </a:r>
            <a:endParaRPr lang="en-US" sz="2400" b="1">
              <a:solidFill>
                <a:srgbClr val="0070C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934200" y="52578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70C0"/>
                </a:solidFill>
              </a:rPr>
              <a:t>3</a:t>
            </a:r>
            <a:endParaRPr lang="en-US" sz="2400" b="1">
              <a:solidFill>
                <a:srgbClr val="0070C0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3893125" y="20782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1295400" y="17526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 flipV="1">
            <a:off x="4648203" y="2438402"/>
            <a:ext cx="457197" cy="5333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119740" y="60960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0070C0"/>
                </a:solidFill>
              </a:rPr>
              <a:t>Hình 3.1 b (Các hình chiếu)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036125" y="2438402"/>
            <a:ext cx="841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A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519065" y="-27710"/>
            <a:ext cx="620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B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990605" y="13716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C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98701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4336840"/>
              </p:ext>
            </p:extLst>
          </p:nvPr>
        </p:nvGraphicFramePr>
        <p:xfrm>
          <a:off x="457200" y="609600"/>
          <a:ext cx="82296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981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5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6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aseline="0" smtClean="0">
                          <a:latin typeface="Times New Roman" pitchFamily="18" charset="0"/>
                          <a:cs typeface="Times New Roman" pitchFamily="18" charset="0"/>
                        </a:rPr>
                        <a:t> C</a:t>
                      </a:r>
                      <a:endParaRPr lang="en-US" sz="54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/>
                    </a:p>
                  </a:txBody>
                  <a:tcPr/>
                </a:tc>
              </a:tr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sz="440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440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58520">
                <a:tc>
                  <a:txBody>
                    <a:bodyPr/>
                    <a:lstStyle/>
                    <a:p>
                      <a:pPr algn="ctr"/>
                      <a:r>
                        <a:rPr lang="en-US" sz="440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440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94080">
                <a:tc>
                  <a:txBody>
                    <a:bodyPr/>
                    <a:lstStyle/>
                    <a:p>
                      <a:pPr algn="ctr"/>
                      <a:r>
                        <a:rPr lang="en-US" sz="440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440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457200" y="609600"/>
            <a:ext cx="2057400" cy="1905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40000" y="568010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Hướng chiếu</a:t>
            </a:r>
            <a:endParaRPr lang="en-US" sz="2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2697" y="1581927"/>
            <a:ext cx="10771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 chiếu</a:t>
            </a:r>
            <a:endParaRPr lang="en-US" sz="2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21210" y="4488865"/>
            <a:ext cx="104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4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06300" y="2701630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4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26045" y="3629885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4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78200" y="5867400"/>
            <a:ext cx="500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 3.1</a:t>
            </a:r>
            <a:endParaRPr lang="en-US" sz="4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48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1722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 hành vẽ: </a:t>
            </a:r>
            <a:r>
              <a:rPr lang="en-US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 vẽ kỹ thuật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ctr">
              <a:buNone/>
            </a:pP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Yêu cầu thực hiện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Khung bản vẽ (nét liền đậm: nét cơ bản 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2B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Khung tên (nét liền đậm)</a:t>
            </a:r>
          </a:p>
          <a:p>
            <a:pPr>
              <a:buFontTx/>
              <a:buChar char="-"/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 trong khung tên (nét đậm)</a:t>
            </a:r>
          </a:p>
          <a:p>
            <a:pPr>
              <a:buFontTx/>
              <a:buChar char="-"/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đường nét (liền đậm (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2B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 liền mảnh (1/3 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2B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 đứt (1/2 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2B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 chấm gạch (1/3 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2B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 lượn sóng (1/3 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2B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chữ số</a:t>
            </a:r>
          </a:p>
          <a:p>
            <a:pPr>
              <a:buFontTx/>
              <a:buChar char="-"/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26 chữ cái</a:t>
            </a: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u="sng" smtClean="0">
                <a:latin typeface="Times New Roman" pitchFamily="18" charset="0"/>
                <a:cs typeface="Times New Roman" pitchFamily="18" charset="0"/>
              </a:rPr>
              <a:t>Lưu ý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Vẽ khổ chữ và số: </a:t>
            </a:r>
            <a:r>
              <a:rPr lang="en-US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7/10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(cao: 10mm, rộng: 7mm)</a:t>
            </a:r>
            <a:endParaRPr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568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742</Words>
  <Application>Microsoft Office PowerPoint</Application>
  <PresentationFormat>On-screen Show (4:3)</PresentationFormat>
  <Paragraphs>94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Welcom</dc:creator>
  <cp:lastModifiedBy>Welcom</cp:lastModifiedBy>
  <cp:revision>101</cp:revision>
  <dcterms:created xsi:type="dcterms:W3CDTF">2021-09-12T09:30:54Z</dcterms:created>
  <dcterms:modified xsi:type="dcterms:W3CDTF">2021-09-21T14:18:17Z</dcterms:modified>
</cp:coreProperties>
</file>