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2"/>
  </p:notesMasterIdLst>
  <p:sldIdLst>
    <p:sldId id="256" r:id="rId2"/>
    <p:sldId id="257" r:id="rId3"/>
    <p:sldId id="258" r:id="rId4"/>
    <p:sldId id="277" r:id="rId5"/>
    <p:sldId id="278" r:id="rId6"/>
    <p:sldId id="259" r:id="rId7"/>
    <p:sldId id="286" r:id="rId8"/>
    <p:sldId id="287" r:id="rId9"/>
    <p:sldId id="288" r:id="rId10"/>
    <p:sldId id="289" r:id="rId11"/>
    <p:sldId id="290" r:id="rId12"/>
    <p:sldId id="291" r:id="rId13"/>
    <p:sldId id="292" r:id="rId14"/>
    <p:sldId id="293" r:id="rId15"/>
    <p:sldId id="297" r:id="rId16"/>
    <p:sldId id="298" r:id="rId17"/>
    <p:sldId id="299" r:id="rId18"/>
    <p:sldId id="302" r:id="rId19"/>
    <p:sldId id="303" r:id="rId20"/>
    <p:sldId id="304" r:id="rId21"/>
    <p:sldId id="309" r:id="rId22"/>
    <p:sldId id="310" r:id="rId23"/>
    <p:sldId id="311" r:id="rId24"/>
    <p:sldId id="312" r:id="rId25"/>
    <p:sldId id="316" r:id="rId26"/>
    <p:sldId id="317" r:id="rId27"/>
    <p:sldId id="321" r:id="rId28"/>
    <p:sldId id="323" r:id="rId29"/>
    <p:sldId id="322" r:id="rId30"/>
    <p:sldId id="273" r:id="rId31"/>
  </p:sldIdLst>
  <p:sldSz cx="12192000" cy="6858000"/>
  <p:notesSz cx="6858000" cy="9144000"/>
  <p:embeddedFontLst>
    <p:embeddedFont>
      <p:font typeface="Montserrat" charset="0"/>
      <p:regular r:id="rId33"/>
      <p:bold r:id="rId34"/>
      <p:italic r:id="rId35"/>
      <p:boldItalic r:id="rId36"/>
    </p:embeddedFont>
    <p:embeddedFont>
      <p:font typeface="宋体" pitchFamily="2" charset="-122"/>
      <p:regular r:id="rId37"/>
    </p:embeddedFont>
    <p:embeddedFont>
      <p:font typeface="Tahoma" pitchFamily="34" charset="0"/>
      <p:regular r:id="rId38"/>
      <p:bold r:id="rId39"/>
    </p:embeddedFont>
    <p:embeddedFont>
      <p:font typeface="微软雅黑" pitchFamily="34" charset="-122"/>
      <p:regular r:id="rId40"/>
      <p:bold r:id="rId41"/>
    </p:embeddedFont>
    <p:embeddedFont>
      <p:font typeface="新宋体" pitchFamily="49" charset="-122"/>
      <p:regular r:id="rId42"/>
    </p:embeddedFont>
    <p:embeddedFont>
      <p:font typeface="Limelight" charset="0"/>
      <p:regular r:id="rId43"/>
    </p:embeddedFont>
    <p:embeddedFont>
      <p:font typeface="Barlow Condensed" charset="0"/>
      <p:regular r:id="rId44"/>
      <p:bold r:id="rId45"/>
      <p:italic r:id="rId46"/>
      <p:boldItalic r:id="rId47"/>
    </p:embeddedFont>
    <p:embeddedFont>
      <p:font typeface="Calibri"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B6CB415-9351-40D8-8AEA-0BA5D7F94F8C}">
  <a:tblStyle styleId="{BB6CB415-9351-40D8-8AEA-0BA5D7F94F8C}"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4855EB-61A0-4993-90B8-D4BBD0A8D0C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a:tcStyle>
        <a:tcBdr/>
        <a:fill>
          <a:solidFill>
            <a:srgbClr val="CFDECC"/>
          </a:solidFill>
        </a:fill>
      </a:tcStyle>
    </a:band1H>
    <a:band2H>
      <a:tcTxStyle/>
      <a:tcStyle>
        <a:tcBdr/>
      </a:tcStyle>
    </a:band2H>
    <a:band1V>
      <a:tcTxStyle/>
      <a:tcStyle>
        <a:tcBdr/>
        <a:fill>
          <a:solidFill>
            <a:srgbClr val="CFDE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080"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958662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0" name="Google Shape;51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0" name="Google Shape;51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9" name="Google Shape;55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76_Cooper_Template_SlidesMania_1">
  <p:cSld name="0076_Cooper_Template_SlidesMania_1">
    <p:spTree>
      <p:nvGrpSpPr>
        <p:cNvPr id="1" name="Shape 8"/>
        <p:cNvGrpSpPr/>
        <p:nvPr/>
      </p:nvGrpSpPr>
      <p:grpSpPr>
        <a:xfrm>
          <a:off x="0" y="0"/>
          <a:ext cx="0" cy="0"/>
          <a:chOff x="0" y="0"/>
          <a:chExt cx="0" cy="0"/>
        </a:xfrm>
      </p:grpSpPr>
      <p:sp>
        <p:nvSpPr>
          <p:cNvPr id="9" name="Google Shape;9;p2"/>
          <p:cNvSpPr/>
          <p:nvPr/>
        </p:nvSpPr>
        <p:spPr>
          <a:xfrm>
            <a:off x="2927927" y="1071418"/>
            <a:ext cx="9264073" cy="47936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a:off x="1870364" y="4867563"/>
            <a:ext cx="10321636" cy="6650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76_Cooper_Template_SlidesMania_3">
  <p:cSld name="0076_Cooper_Template_SlidesMania_3">
    <p:spTree>
      <p:nvGrpSpPr>
        <p:cNvPr id="1" name="Shape 125"/>
        <p:cNvGrpSpPr/>
        <p:nvPr/>
      </p:nvGrpSpPr>
      <p:grpSpPr>
        <a:xfrm>
          <a:off x="0" y="0"/>
          <a:ext cx="0" cy="0"/>
          <a:chOff x="0" y="0"/>
          <a:chExt cx="0" cy="0"/>
        </a:xfrm>
      </p:grpSpPr>
      <p:sp>
        <p:nvSpPr>
          <p:cNvPr id="126" name="Google Shape;126;p18"/>
          <p:cNvSpPr/>
          <p:nvPr/>
        </p:nvSpPr>
        <p:spPr>
          <a:xfrm>
            <a:off x="385902" y="324872"/>
            <a:ext cx="11357088" cy="61274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76_Cooper_Template_SlidesMania_2">
  <p:cSld name="0076_Cooper_Template_SlidesMania_2">
    <p:spTree>
      <p:nvGrpSpPr>
        <p:cNvPr id="1" name="Shape 377"/>
        <p:cNvGrpSpPr/>
        <p:nvPr/>
      </p:nvGrpSpPr>
      <p:grpSpPr>
        <a:xfrm>
          <a:off x="0" y="0"/>
          <a:ext cx="0" cy="0"/>
          <a:chOff x="0" y="0"/>
          <a:chExt cx="0" cy="0"/>
        </a:xfrm>
      </p:grpSpPr>
      <p:sp>
        <p:nvSpPr>
          <p:cNvPr id="378" name="Google Shape;378;p22"/>
          <p:cNvSpPr/>
          <p:nvPr/>
        </p:nvSpPr>
        <p:spPr>
          <a:xfrm>
            <a:off x="-11261" y="1071318"/>
            <a:ext cx="9264073" cy="47936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22"/>
          <p:cNvSpPr/>
          <p:nvPr/>
        </p:nvSpPr>
        <p:spPr>
          <a:xfrm>
            <a:off x="-37733" y="5004084"/>
            <a:ext cx="10321636" cy="6650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22"/>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rgbClr val="4F6857"/>
                </a:solidFill>
                <a:latin typeface="Barlow Condensed"/>
                <a:ea typeface="Barlow Condensed"/>
                <a:cs typeface="Barlow Condensed"/>
                <a:sym typeface="Barlow Condensed"/>
              </a:rPr>
              <a:t>SLIDESMANIA.COM</a:t>
            </a:r>
            <a:endParaRPr>
              <a:solidFill>
                <a:srgbClr val="4F6857"/>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76_Cooper_Template_SlidesMania_8">
  <p:cSld name="0076_Cooper_Template_SlidesMania_8">
    <p:spTree>
      <p:nvGrpSpPr>
        <p:cNvPr id="1" name="Shape 22"/>
        <p:cNvGrpSpPr/>
        <p:nvPr/>
      </p:nvGrpSpPr>
      <p:grpSpPr>
        <a:xfrm>
          <a:off x="0" y="0"/>
          <a:ext cx="0" cy="0"/>
          <a:chOff x="0" y="0"/>
          <a:chExt cx="0" cy="0"/>
        </a:xfrm>
      </p:grpSpPr>
      <p:sp>
        <p:nvSpPr>
          <p:cNvPr id="23" name="Google Shape;23;p4"/>
          <p:cNvSpPr/>
          <p:nvPr/>
        </p:nvSpPr>
        <p:spPr>
          <a:xfrm>
            <a:off x="1085149" y="0"/>
            <a:ext cx="295002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4"/>
          <p:cNvSpPr/>
          <p:nvPr/>
        </p:nvSpPr>
        <p:spPr>
          <a:xfrm>
            <a:off x="1237549" y="785091"/>
            <a:ext cx="10520342" cy="52462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4"/>
          <p:cNvSpPr txBox="1">
            <a:spLocks noGrp="1"/>
          </p:cNvSpPr>
          <p:nvPr>
            <p:ph type="body" idx="1"/>
          </p:nvPr>
        </p:nvSpPr>
        <p:spPr>
          <a:xfrm>
            <a:off x="5357091" y="949612"/>
            <a:ext cx="6124009"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33C29"/>
              </a:buClr>
              <a:buSzPts val="4400"/>
              <a:buFont typeface="Arial"/>
              <a:buNone/>
              <a:defRPr sz="4400" b="0" i="0" u="none" strike="noStrike" cap="none">
                <a:solidFill>
                  <a:srgbClr val="433C29"/>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76_Cooper_Template_SlidesMania_9">
  <p:cSld name="0076_Cooper_Template_SlidesMania_9">
    <p:spTree>
      <p:nvGrpSpPr>
        <p:cNvPr id="1" name="Shape 26"/>
        <p:cNvGrpSpPr/>
        <p:nvPr/>
      </p:nvGrpSpPr>
      <p:grpSpPr>
        <a:xfrm>
          <a:off x="0" y="0"/>
          <a:ext cx="0" cy="0"/>
          <a:chOff x="0" y="0"/>
          <a:chExt cx="0" cy="0"/>
        </a:xfrm>
      </p:grpSpPr>
      <p:sp>
        <p:nvSpPr>
          <p:cNvPr id="27" name="Google Shape;27;p5"/>
          <p:cNvSpPr/>
          <p:nvPr/>
        </p:nvSpPr>
        <p:spPr>
          <a:xfrm>
            <a:off x="295565" y="1071418"/>
            <a:ext cx="11896436" cy="55602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5"/>
          <p:cNvSpPr/>
          <p:nvPr/>
        </p:nvSpPr>
        <p:spPr>
          <a:xfrm>
            <a:off x="0" y="526472"/>
            <a:ext cx="8936181" cy="1348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5"/>
          <p:cNvSpPr txBox="1">
            <a:spLocks noGrp="1"/>
          </p:cNvSpPr>
          <p:nvPr>
            <p:ph type="body" idx="1"/>
          </p:nvPr>
        </p:nvSpPr>
        <p:spPr>
          <a:xfrm>
            <a:off x="4180114" y="3279864"/>
            <a:ext cx="6976054" cy="24288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body" idx="2"/>
          </p:nvPr>
        </p:nvSpPr>
        <p:spPr>
          <a:xfrm>
            <a:off x="5144655" y="2040697"/>
            <a:ext cx="6011513"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04040"/>
              </a:buClr>
              <a:buSzPts val="4400"/>
              <a:buFont typeface="Arial"/>
              <a:buNone/>
              <a:defRPr sz="4400" b="0" i="0" u="none" strike="noStrike" cap="none">
                <a:solidFill>
                  <a:srgbClr val="404040"/>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76_Cooper_Template_SlidesMania_12">
  <p:cSld name="0076_Cooper_Template_SlidesMania_12">
    <p:spTree>
      <p:nvGrpSpPr>
        <p:cNvPr id="1" name="Shape 31"/>
        <p:cNvGrpSpPr/>
        <p:nvPr/>
      </p:nvGrpSpPr>
      <p:grpSpPr>
        <a:xfrm>
          <a:off x="0" y="0"/>
          <a:ext cx="0" cy="0"/>
          <a:chOff x="0" y="0"/>
          <a:chExt cx="0" cy="0"/>
        </a:xfrm>
      </p:grpSpPr>
      <p:sp>
        <p:nvSpPr>
          <p:cNvPr id="32" name="Google Shape;32;p6"/>
          <p:cNvSpPr/>
          <p:nvPr/>
        </p:nvSpPr>
        <p:spPr>
          <a:xfrm>
            <a:off x="295565" y="508000"/>
            <a:ext cx="11896436" cy="61237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6"/>
          <p:cNvSpPr/>
          <p:nvPr/>
        </p:nvSpPr>
        <p:spPr>
          <a:xfrm>
            <a:off x="0" y="207548"/>
            <a:ext cx="8936181" cy="1348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6"/>
          <p:cNvSpPr txBox="1">
            <a:spLocks noGrp="1"/>
          </p:cNvSpPr>
          <p:nvPr>
            <p:ph type="body" idx="1"/>
          </p:nvPr>
        </p:nvSpPr>
        <p:spPr>
          <a:xfrm>
            <a:off x="232270" y="540538"/>
            <a:ext cx="6011513" cy="7584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400"/>
              <a:buFont typeface="Arial"/>
              <a:buNone/>
              <a:defRPr sz="4400" b="0" i="0" u="none" strike="noStrike" cap="none">
                <a:solidFill>
                  <a:schemeClr val="lt1"/>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6"/>
          <p:cNvSpPr/>
          <p:nvPr/>
        </p:nvSpPr>
        <p:spPr>
          <a:xfrm>
            <a:off x="1706770" y="2226311"/>
            <a:ext cx="1800000" cy="118622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6"/>
          <p:cNvSpPr/>
          <p:nvPr/>
        </p:nvSpPr>
        <p:spPr>
          <a:xfrm>
            <a:off x="4017352" y="2226311"/>
            <a:ext cx="1800000" cy="121326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Montserrat"/>
              <a:ea typeface="Montserrat"/>
              <a:cs typeface="Montserrat"/>
              <a:sym typeface="Montserrat"/>
            </a:endParaRPr>
          </a:p>
        </p:txBody>
      </p:sp>
      <p:sp>
        <p:nvSpPr>
          <p:cNvPr id="37" name="Google Shape;37;p6"/>
          <p:cNvSpPr/>
          <p:nvPr/>
        </p:nvSpPr>
        <p:spPr>
          <a:xfrm>
            <a:off x="6327934" y="2226311"/>
            <a:ext cx="1800000" cy="12132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6"/>
          <p:cNvSpPr/>
          <p:nvPr/>
        </p:nvSpPr>
        <p:spPr>
          <a:xfrm>
            <a:off x="8638516" y="2226311"/>
            <a:ext cx="1800000" cy="121326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Montserrat"/>
              <a:ea typeface="Montserrat"/>
              <a:cs typeface="Montserrat"/>
              <a:sym typeface="Montserrat"/>
            </a:endParaRPr>
          </a:p>
        </p:txBody>
      </p:sp>
      <p:sp>
        <p:nvSpPr>
          <p:cNvPr id="39" name="Google Shape;39;p6"/>
          <p:cNvSpPr txBox="1">
            <a:spLocks noGrp="1"/>
          </p:cNvSpPr>
          <p:nvPr>
            <p:ph type="body" idx="2"/>
          </p:nvPr>
        </p:nvSpPr>
        <p:spPr>
          <a:xfrm>
            <a:off x="1706770" y="3579329"/>
            <a:ext cx="1800225" cy="23821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4017352" y="3579329"/>
            <a:ext cx="1800225" cy="23821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6327709" y="3579329"/>
            <a:ext cx="1800225" cy="23821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body" idx="5"/>
          </p:nvPr>
        </p:nvSpPr>
        <p:spPr>
          <a:xfrm>
            <a:off x="8638403" y="3579329"/>
            <a:ext cx="1800225" cy="23821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76_Cooper_Template_SlidesMania_13">
  <p:cSld name="0076_Cooper_Template_SlidesMania_13">
    <p:spTree>
      <p:nvGrpSpPr>
        <p:cNvPr id="1" name="Shape 43"/>
        <p:cNvGrpSpPr/>
        <p:nvPr/>
      </p:nvGrpSpPr>
      <p:grpSpPr>
        <a:xfrm>
          <a:off x="0" y="0"/>
          <a:ext cx="0" cy="0"/>
          <a:chOff x="0" y="0"/>
          <a:chExt cx="0" cy="0"/>
        </a:xfrm>
      </p:grpSpPr>
      <p:sp>
        <p:nvSpPr>
          <p:cNvPr id="44" name="Google Shape;44;p7"/>
          <p:cNvSpPr/>
          <p:nvPr/>
        </p:nvSpPr>
        <p:spPr>
          <a:xfrm>
            <a:off x="295565" y="508000"/>
            <a:ext cx="11896436" cy="61237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7"/>
          <p:cNvSpPr/>
          <p:nvPr/>
        </p:nvSpPr>
        <p:spPr>
          <a:xfrm>
            <a:off x="3255819" y="161366"/>
            <a:ext cx="8936181" cy="1348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7"/>
          <p:cNvSpPr txBox="1">
            <a:spLocks noGrp="1"/>
          </p:cNvSpPr>
          <p:nvPr>
            <p:ph type="body" idx="1"/>
          </p:nvPr>
        </p:nvSpPr>
        <p:spPr>
          <a:xfrm>
            <a:off x="5986525" y="508000"/>
            <a:ext cx="6011513"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lt1"/>
              </a:buClr>
              <a:buSzPts val="4400"/>
              <a:buFont typeface="Arial"/>
              <a:buNone/>
              <a:defRPr sz="4400" b="0" i="0" u="none" strike="noStrike" cap="none">
                <a:solidFill>
                  <a:schemeClr val="lt1"/>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1749267" y="225589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954274" y="225154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8155438" y="2250810"/>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body" idx="5"/>
          </p:nvPr>
        </p:nvSpPr>
        <p:spPr>
          <a:xfrm>
            <a:off x="1749267" y="410555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body" idx="6"/>
          </p:nvPr>
        </p:nvSpPr>
        <p:spPr>
          <a:xfrm>
            <a:off x="4954274" y="4101198"/>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body" idx="7"/>
          </p:nvPr>
        </p:nvSpPr>
        <p:spPr>
          <a:xfrm>
            <a:off x="8155438" y="410046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6_Cooper_Template_SlidesMania_14">
  <p:cSld name="0076_Cooper_Template_SlidesMania_14">
    <p:spTree>
      <p:nvGrpSpPr>
        <p:cNvPr id="1" name="Shape 53"/>
        <p:cNvGrpSpPr/>
        <p:nvPr/>
      </p:nvGrpSpPr>
      <p:grpSpPr>
        <a:xfrm>
          <a:off x="0" y="0"/>
          <a:ext cx="0" cy="0"/>
          <a:chOff x="0" y="0"/>
          <a:chExt cx="0" cy="0"/>
        </a:xfrm>
      </p:grpSpPr>
      <p:sp>
        <p:nvSpPr>
          <p:cNvPr id="54" name="Google Shape;54;p8"/>
          <p:cNvSpPr/>
          <p:nvPr/>
        </p:nvSpPr>
        <p:spPr>
          <a:xfrm>
            <a:off x="295565" y="508000"/>
            <a:ext cx="11896436" cy="61237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8"/>
          <p:cNvSpPr/>
          <p:nvPr/>
        </p:nvSpPr>
        <p:spPr>
          <a:xfrm>
            <a:off x="1775692" y="0"/>
            <a:ext cx="8936181" cy="1348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8"/>
          <p:cNvSpPr txBox="1">
            <a:spLocks noGrp="1"/>
          </p:cNvSpPr>
          <p:nvPr>
            <p:ph type="body" idx="1"/>
          </p:nvPr>
        </p:nvSpPr>
        <p:spPr>
          <a:xfrm>
            <a:off x="3090243" y="291216"/>
            <a:ext cx="6011513" cy="75846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4400"/>
              <a:buFont typeface="Arial"/>
              <a:buNone/>
              <a:defRPr sz="4400" b="0" i="0" u="none" strike="noStrike" cap="none">
                <a:solidFill>
                  <a:schemeClr val="lt1"/>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6_Cooper_Template_SlidesMania_20">
  <p:cSld name="0076_Cooper_Template_SlidesMania_20">
    <p:bg>
      <p:bgPr>
        <a:solidFill>
          <a:schemeClr val="lt1"/>
        </a:solidFill>
        <a:effectLst/>
      </p:bgPr>
    </p:bg>
    <p:spTree>
      <p:nvGrpSpPr>
        <p:cNvPr id="1" name="Shape 57"/>
        <p:cNvGrpSpPr/>
        <p:nvPr/>
      </p:nvGrpSpPr>
      <p:grpSpPr>
        <a:xfrm>
          <a:off x="0" y="0"/>
          <a:ext cx="0" cy="0"/>
          <a:chOff x="0" y="0"/>
          <a:chExt cx="0" cy="0"/>
        </a:xfrm>
      </p:grpSpPr>
      <p:sp>
        <p:nvSpPr>
          <p:cNvPr id="58" name="Google Shape;58;p9"/>
          <p:cNvSpPr/>
          <p:nvPr/>
        </p:nvSpPr>
        <p:spPr>
          <a:xfrm>
            <a:off x="282131" y="508806"/>
            <a:ext cx="11896436" cy="61237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9"/>
          <p:cNvSpPr/>
          <p:nvPr/>
        </p:nvSpPr>
        <p:spPr>
          <a:xfrm>
            <a:off x="1775692" y="0"/>
            <a:ext cx="8936181" cy="1348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9"/>
          <p:cNvSpPr txBox="1">
            <a:spLocks noGrp="1"/>
          </p:cNvSpPr>
          <p:nvPr>
            <p:ph type="body" idx="1"/>
          </p:nvPr>
        </p:nvSpPr>
        <p:spPr>
          <a:xfrm>
            <a:off x="3090243" y="291216"/>
            <a:ext cx="6011513" cy="75846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4400"/>
              <a:buFont typeface="Arial"/>
              <a:buNone/>
              <a:defRPr sz="4400" b="0" i="0" u="none" strike="noStrike" cap="none">
                <a:solidFill>
                  <a:schemeClr val="lt1"/>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76_Cooper_Template_SlidesMania_10">
  <p:cSld name="0076_Cooper_Template_SlidesMania_10">
    <p:spTree>
      <p:nvGrpSpPr>
        <p:cNvPr id="1" name="Shape 61"/>
        <p:cNvGrpSpPr/>
        <p:nvPr/>
      </p:nvGrpSpPr>
      <p:grpSpPr>
        <a:xfrm>
          <a:off x="0" y="0"/>
          <a:ext cx="0" cy="0"/>
          <a:chOff x="0" y="0"/>
          <a:chExt cx="0" cy="0"/>
        </a:xfrm>
      </p:grpSpPr>
      <p:sp>
        <p:nvSpPr>
          <p:cNvPr id="62" name="Google Shape;62;p10"/>
          <p:cNvSpPr/>
          <p:nvPr/>
        </p:nvSpPr>
        <p:spPr>
          <a:xfrm>
            <a:off x="295565" y="1071418"/>
            <a:ext cx="11896436" cy="55602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10"/>
          <p:cNvSpPr/>
          <p:nvPr/>
        </p:nvSpPr>
        <p:spPr>
          <a:xfrm>
            <a:off x="0" y="526472"/>
            <a:ext cx="8936181" cy="1348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10"/>
          <p:cNvSpPr txBox="1">
            <a:spLocks noGrp="1"/>
          </p:cNvSpPr>
          <p:nvPr>
            <p:ph type="body" idx="1"/>
          </p:nvPr>
        </p:nvSpPr>
        <p:spPr>
          <a:xfrm>
            <a:off x="5144655" y="2040697"/>
            <a:ext cx="6011513"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04040"/>
              </a:buClr>
              <a:buSzPts val="4400"/>
              <a:buFont typeface="Arial"/>
              <a:buNone/>
              <a:defRPr sz="4400" b="0" i="0" u="none" strike="noStrike" cap="none">
                <a:solidFill>
                  <a:srgbClr val="404040"/>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body" idx="2"/>
          </p:nvPr>
        </p:nvSpPr>
        <p:spPr>
          <a:xfrm>
            <a:off x="1237673" y="3429000"/>
            <a:ext cx="4516255" cy="24288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body" idx="3"/>
          </p:nvPr>
        </p:nvSpPr>
        <p:spPr>
          <a:xfrm>
            <a:off x="6639913" y="3429000"/>
            <a:ext cx="4516255" cy="24288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76_Cooper_Template_SlidesMania_16">
  <p:cSld name="0076_Cooper_Template_SlidesMania_16">
    <p:spTree>
      <p:nvGrpSpPr>
        <p:cNvPr id="1" name="Shape 67"/>
        <p:cNvGrpSpPr/>
        <p:nvPr/>
      </p:nvGrpSpPr>
      <p:grpSpPr>
        <a:xfrm>
          <a:off x="0" y="0"/>
          <a:ext cx="0" cy="0"/>
          <a:chOff x="0" y="0"/>
          <a:chExt cx="0" cy="0"/>
        </a:xfrm>
      </p:grpSpPr>
      <p:sp>
        <p:nvSpPr>
          <p:cNvPr id="68" name="Google Shape;68;p11"/>
          <p:cNvSpPr/>
          <p:nvPr/>
        </p:nvSpPr>
        <p:spPr>
          <a:xfrm>
            <a:off x="397341" y="397256"/>
            <a:ext cx="11364830" cy="61237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 name="Google Shape;69;p11"/>
          <p:cNvSpPr txBox="1">
            <a:spLocks noGrp="1"/>
          </p:cNvSpPr>
          <p:nvPr>
            <p:ph type="body" idx="1"/>
          </p:nvPr>
        </p:nvSpPr>
        <p:spPr>
          <a:xfrm>
            <a:off x="828078" y="848494"/>
            <a:ext cx="6011513" cy="7584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62626"/>
              </a:buClr>
              <a:buSzPts val="4400"/>
              <a:buFont typeface="Arial"/>
              <a:buNone/>
              <a:defRPr sz="4400" b="0" i="0" u="none" strike="noStrike" cap="none">
                <a:solidFill>
                  <a:srgbClr val="262626"/>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3">
            <a:alphaModFix amt="86000"/>
          </a:blip>
          <a:stretch>
            <a:fillRect/>
          </a:stretch>
        </p:blipFill>
        <p:spPr>
          <a:xfrm>
            <a:off x="-89600" y="-152400"/>
            <a:ext cx="12771551" cy="7119250"/>
          </a:xfrm>
          <a:prstGeom prst="rect">
            <a:avLst/>
          </a:prstGeom>
          <a:noFill/>
          <a:ln>
            <a:noFill/>
          </a:ln>
        </p:spPr>
      </p:pic>
      <p:sp>
        <p:nvSpPr>
          <p:cNvPr id="7" name="Google Shape;7;p1"/>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rgbClr val="4F6857"/>
                </a:solidFill>
                <a:latin typeface="Barlow Condensed"/>
                <a:ea typeface="Barlow Condensed"/>
                <a:cs typeface="Barlow Condensed"/>
                <a:sym typeface="Barlow Condensed"/>
              </a:rPr>
              <a:t>SLIDESMANIA.COM</a:t>
            </a:r>
            <a:endParaRPr>
              <a:solidFill>
                <a:srgbClr val="4F6857"/>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4" r:id="rId10"/>
    <p:sldLayoutId id="2147483668"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3"/>
          <p:cNvSpPr txBox="1"/>
          <p:nvPr/>
        </p:nvSpPr>
        <p:spPr>
          <a:xfrm>
            <a:off x="2960975" y="2698408"/>
            <a:ext cx="8776800" cy="2134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ES" sz="7200" b="0" i="0" u="none" strike="noStrike" cap="none" smtClean="0">
                <a:solidFill>
                  <a:srgbClr val="262626"/>
                </a:solidFill>
                <a:latin typeface="Limelight"/>
                <a:ea typeface="Limelight"/>
                <a:cs typeface="Limelight"/>
                <a:sym typeface="Limelight"/>
              </a:rPr>
              <a:t>TỔNG KẾT TẬP LÀM VĂN</a:t>
            </a:r>
            <a:endParaRPr sz="7200" b="0" i="0" u="none" strike="noStrike" cap="none">
              <a:solidFill>
                <a:srgbClr val="262626"/>
              </a:solidFill>
              <a:latin typeface="Limelight"/>
              <a:ea typeface="Limelight"/>
              <a:cs typeface="Limelight"/>
              <a:sym typeface="Lime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22" name="Rectangle 21"/>
          <p:cNvSpPr/>
          <p:nvPr/>
        </p:nvSpPr>
        <p:spPr>
          <a:xfrm>
            <a:off x="3880058" y="393400"/>
            <a:ext cx="1911101" cy="830997"/>
          </a:xfrm>
          <a:prstGeom prst="rect">
            <a:avLst/>
          </a:prstGeom>
        </p:spPr>
        <p:txBody>
          <a:bodyPr wrap="none">
            <a:spAutoFit/>
          </a:bodyPr>
          <a:lstStyle/>
          <a:p>
            <a:r>
              <a:rPr lang="en-US" sz="4800" b="1" i="1" smtClean="0">
                <a:solidFill>
                  <a:srgbClr val="FFFFFF"/>
                </a:solidFill>
                <a:latin typeface="Times New Roman" pitchFamily="18" charset="0"/>
                <a:ea typeface="Montserrat"/>
                <a:cs typeface="Times New Roman" pitchFamily="18" charset="0"/>
                <a:sym typeface="Montserrat"/>
              </a:rPr>
              <a:t>CÂU 2</a:t>
            </a:r>
            <a:endParaRPr lang="vi-VN" sz="4800" b="1" i="1">
              <a:solidFill>
                <a:srgbClr val="FFFFFF"/>
              </a:solidFill>
              <a:latin typeface="Times New Roman" pitchFamily="18" charset="0"/>
              <a:cs typeface="Times New Roman" pitchFamily="18" charset="0"/>
            </a:endParaRPr>
          </a:p>
        </p:txBody>
      </p:sp>
      <p:graphicFrame>
        <p:nvGraphicFramePr>
          <p:cNvPr id="4" name="Group 35"/>
          <p:cNvGraphicFramePr>
            <a:graphicFrameLocks noGrp="1"/>
          </p:cNvGraphicFramePr>
          <p:nvPr>
            <p:extLst>
              <p:ext uri="{D42A27DB-BD31-4B8C-83A1-F6EECF244321}">
                <p14:modId xmlns:p14="http://schemas.microsoft.com/office/powerpoint/2010/main" val="3309282320"/>
              </p:ext>
            </p:extLst>
          </p:nvPr>
        </p:nvGraphicFramePr>
        <p:xfrm>
          <a:off x="578075" y="1863973"/>
          <a:ext cx="11167235" cy="4489537"/>
        </p:xfrm>
        <a:graphic>
          <a:graphicData uri="http://schemas.openxmlformats.org/drawingml/2006/table">
            <a:tbl>
              <a:tblPr/>
              <a:tblGrid>
                <a:gridCol w="3310586"/>
                <a:gridCol w="3963085"/>
                <a:gridCol w="3893564"/>
              </a:tblGrid>
              <a:tr h="7159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1" u="none" strike="noStrike" cap="none" normalizeH="0" baseline="0" smtClean="0">
                          <a:ln>
                            <a:noFill/>
                          </a:ln>
                          <a:solidFill>
                            <a:srgbClr val="FF0000"/>
                          </a:solidFill>
                          <a:effectLst/>
                          <a:latin typeface="Times New Roman" pitchFamily="18" charset="0"/>
                        </a:rPr>
                        <a:t>Thuyết minh</a:t>
                      </a:r>
                    </a:p>
                  </a:txBody>
                  <a:tcPr marL="121920" marR="121920"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1" u="none" strike="noStrike" cap="none" normalizeH="0" baseline="0" smtClean="0">
                          <a:ln>
                            <a:noFill/>
                          </a:ln>
                          <a:solidFill>
                            <a:srgbClr val="FF0000"/>
                          </a:solidFill>
                          <a:effectLst/>
                          <a:latin typeface="Times New Roman" pitchFamily="18" charset="0"/>
                        </a:rPr>
                        <a:t>Giải thích</a:t>
                      </a:r>
                    </a:p>
                  </a:txBody>
                  <a:tcPr marL="121920" marR="12192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1" u="none" strike="noStrike" cap="none" normalizeH="0" baseline="0" smtClean="0">
                          <a:ln>
                            <a:noFill/>
                          </a:ln>
                          <a:solidFill>
                            <a:srgbClr val="FF0000"/>
                          </a:solidFill>
                          <a:effectLst/>
                          <a:latin typeface="Times New Roman" pitchFamily="18" charset="0"/>
                        </a:rPr>
                        <a:t>Miêu tả</a:t>
                      </a:r>
                    </a:p>
                  </a:txBody>
                  <a:tcPr marL="121920" marR="121920"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90000"/>
                      </a:schemeClr>
                    </a:solidFill>
                  </a:tcPr>
                </a:tc>
              </a:tr>
              <a:tr h="3773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-Phương thức chủ yếu; cung cấp đầy đủ tri thức về đối tượng.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-Cách viết:trung thành với đặc điểm đối tượng một cách khách quan, khoa học.</a:t>
                      </a:r>
                    </a:p>
                  </a:txBody>
                  <a:tcPr marL="121920" marR="121920"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Phương thức chủ </a:t>
                      </a:r>
                      <a:r>
                        <a:rPr kumimoji="0" lang="en-US" sz="2800" b="0" i="1" u="none" strike="noStrike" cap="none" normalizeH="0" baseline="0" smtClean="0">
                          <a:ln>
                            <a:noFill/>
                          </a:ln>
                          <a:solidFill>
                            <a:schemeClr val="tx1"/>
                          </a:solidFill>
                          <a:effectLst/>
                          <a:latin typeface="Times New Roman" pitchFamily="18" charset="0"/>
                        </a:rPr>
                        <a:t>yếu: XD </a:t>
                      </a:r>
                      <a:r>
                        <a:rPr kumimoji="0" lang="en-US" sz="2800" b="0" i="1" u="none" strike="noStrike" cap="none" normalizeH="0" baseline="0" smtClean="0">
                          <a:ln>
                            <a:noFill/>
                          </a:ln>
                          <a:solidFill>
                            <a:schemeClr val="tx1"/>
                          </a:solidFill>
                          <a:effectLst/>
                          <a:latin typeface="Times New Roman" pitchFamily="18" charset="0"/>
                        </a:rPr>
                        <a:t>một hệ thống luận điểm,luận </a:t>
                      </a:r>
                      <a:r>
                        <a:rPr kumimoji="0" lang="en-US" sz="2800" b="0" i="1" u="none" strike="noStrike" cap="none" normalizeH="0" baseline="0" smtClean="0">
                          <a:ln>
                            <a:noFill/>
                          </a:ln>
                          <a:solidFill>
                            <a:schemeClr val="tx1"/>
                          </a:solidFill>
                          <a:effectLst/>
                          <a:latin typeface="Times New Roman" pitchFamily="18" charset="0"/>
                        </a:rPr>
                        <a:t>cứ và </a:t>
                      </a:r>
                      <a:r>
                        <a:rPr kumimoji="0" lang="en-US" sz="2800" b="0" i="1" u="none" strike="noStrike" cap="none" normalizeH="0" baseline="0" smtClean="0">
                          <a:ln>
                            <a:noFill/>
                          </a:ln>
                          <a:solidFill>
                            <a:schemeClr val="tx1"/>
                          </a:solidFill>
                          <a:effectLst/>
                          <a:latin typeface="Times New Roman" pitchFamily="18" charset="0"/>
                        </a:rPr>
                        <a:t>lập luận.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-Cách viết: dùng vốn sống trực tiếp để giải thích một vấn đề nào đó theo quan điểm lập trường nhất định.</a:t>
                      </a:r>
                    </a:p>
                  </a:txBody>
                  <a:tcPr marL="121920" marR="12192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Phương thức chủ yếu:Tái tạo hiện thực bằng cảm xúc chủ quan.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-Cách viết:XD hình tượng về một đối tượng nào đó thông qua quan sát, liên tưởng,so </a:t>
                      </a:r>
                      <a:r>
                        <a:rPr kumimoji="0" lang="en-US" sz="2800" b="0" i="1" u="none" strike="noStrike" cap="none" normalizeH="0" baseline="0" smtClean="0">
                          <a:ln>
                            <a:noFill/>
                          </a:ln>
                          <a:solidFill>
                            <a:schemeClr val="tx1"/>
                          </a:solidFill>
                          <a:effectLst/>
                          <a:latin typeface="Times New Roman" pitchFamily="18" charset="0"/>
                        </a:rPr>
                        <a:t>sánh và </a:t>
                      </a:r>
                      <a:r>
                        <a:rPr kumimoji="0" lang="en-US" sz="2800" b="0" i="1" u="none" strike="noStrike" cap="none" normalizeH="0" baseline="0" smtClean="0">
                          <a:ln>
                            <a:noFill/>
                          </a:ln>
                          <a:solidFill>
                            <a:schemeClr val="tx1"/>
                          </a:solidFill>
                          <a:effectLst/>
                          <a:latin typeface="Times New Roman" pitchFamily="18" charset="0"/>
                        </a:rPr>
                        <a:t>cảm xúc chủ quan.</a:t>
                      </a:r>
                    </a:p>
                  </a:txBody>
                  <a:tcPr marL="121920" marR="121920"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1183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2" name="Rectangle 1"/>
          <p:cNvSpPr/>
          <p:nvPr/>
        </p:nvSpPr>
        <p:spPr>
          <a:xfrm>
            <a:off x="993227" y="600172"/>
            <a:ext cx="10484069" cy="1446550"/>
          </a:xfrm>
          <a:prstGeom prst="rect">
            <a:avLst/>
          </a:prstGeom>
        </p:spPr>
        <p:txBody>
          <a:bodyPr wrap="square">
            <a:spAutoFit/>
          </a:bodyPr>
          <a:lstStyle/>
          <a:p>
            <a:pPr eaLnBrk="1" fontAlgn="base" hangingPunct="1">
              <a:spcBef>
                <a:spcPct val="50000"/>
              </a:spcBef>
              <a:spcAft>
                <a:spcPct val="0"/>
              </a:spcAft>
              <a:buClrTx/>
              <a:buFontTx/>
              <a:buNone/>
            </a:pPr>
            <a:r>
              <a:rPr lang="en-US" sz="3200" b="1" i="1" kern="1200">
                <a:solidFill>
                  <a:srgbClr val="FF0000"/>
                </a:solidFill>
                <a:latin typeface="Times New Roman" pitchFamily="18" charset="0"/>
                <a:cs typeface="Times New Roman" pitchFamily="18" charset="0"/>
              </a:rPr>
              <a:t>Câu </a:t>
            </a:r>
            <a:r>
              <a:rPr lang="en-US" sz="3200" b="1" i="1" kern="1200">
                <a:solidFill>
                  <a:srgbClr val="FF0000"/>
                </a:solidFill>
                <a:latin typeface="Times New Roman" pitchFamily="18" charset="0"/>
                <a:cs typeface="Times New Roman" pitchFamily="18" charset="0"/>
              </a:rPr>
              <a:t>3</a:t>
            </a:r>
            <a:r>
              <a:rPr lang="en-US" sz="3200" b="1" i="1" kern="1200" smtClean="0">
                <a:solidFill>
                  <a:srgbClr val="FF0000"/>
                </a:solidFill>
                <a:latin typeface="Times New Roman" pitchFamily="18" charset="0"/>
                <a:cs typeface="Times New Roman" pitchFamily="18" charset="0"/>
              </a:rPr>
              <a:t>: </a:t>
            </a:r>
            <a:r>
              <a:rPr lang="en-US" sz="2800" i="1" kern="1200" smtClean="0">
                <a:solidFill>
                  <a:schemeClr val="tx1"/>
                </a:solidFill>
                <a:latin typeface="Times New Roman" pitchFamily="18" charset="0"/>
                <a:cs typeface="Times New Roman" pitchFamily="18" charset="0"/>
              </a:rPr>
              <a:t>Các </a:t>
            </a:r>
            <a:r>
              <a:rPr lang="en-US" sz="2800" i="1" kern="1200">
                <a:solidFill>
                  <a:schemeClr val="tx1"/>
                </a:solidFill>
                <a:latin typeface="Times New Roman" pitchFamily="18" charset="0"/>
                <a:cs typeface="Times New Roman" pitchFamily="18" charset="0"/>
              </a:rPr>
              <a:t>phương thức biểu đạt trên có thể phối hợp với nhau trong một Vb cụ thể vì:Ngoài chức năng thông tin,các VB còn có chức năng tạo lập và duy trì quan hệ Xh...</a:t>
            </a:r>
          </a:p>
        </p:txBody>
      </p:sp>
      <p:graphicFrame>
        <p:nvGraphicFramePr>
          <p:cNvPr id="4" name="Group 56"/>
          <p:cNvGraphicFramePr>
            <a:graphicFrameLocks noGrp="1"/>
          </p:cNvGraphicFramePr>
          <p:nvPr>
            <p:extLst>
              <p:ext uri="{D42A27DB-BD31-4B8C-83A1-F6EECF244321}">
                <p14:modId xmlns:p14="http://schemas.microsoft.com/office/powerpoint/2010/main" val="160861040"/>
              </p:ext>
            </p:extLst>
          </p:nvPr>
        </p:nvGraphicFramePr>
        <p:xfrm>
          <a:off x="520260" y="2098675"/>
          <a:ext cx="10909740" cy="4108688"/>
        </p:xfrm>
        <a:graphic>
          <a:graphicData uri="http://schemas.openxmlformats.org/drawingml/2006/table">
            <a:tbl>
              <a:tblPr/>
              <a:tblGrid>
                <a:gridCol w="2869326"/>
                <a:gridCol w="1939159"/>
                <a:gridCol w="1970689"/>
                <a:gridCol w="2333297"/>
                <a:gridCol w="1797269"/>
              </a:tblGrid>
              <a:tr h="710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rPr>
                        <a:t>Tự sự</a:t>
                      </a:r>
                    </a:p>
                  </a:txBody>
                  <a:tcPr marL="121920" marR="12192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rPr>
                        <a:t>Miêu tả</a:t>
                      </a: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rPr>
                        <a:t>Biểu cảm</a:t>
                      </a: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rPr>
                        <a:t>Nghị luận</a:t>
                      </a: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rPr>
                        <a:t>Thuyết minh</a:t>
                      </a:r>
                    </a:p>
                  </a:txBody>
                  <a:tcPr marL="121920" marR="121920"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90000"/>
                      </a:schemeClr>
                    </a:solidFill>
                  </a:tcPr>
                </a:tc>
              </a:tr>
              <a:tr h="286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Có sử dụng 4 phương thức còn lại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-Ngoài ra còn kết hợp với miêu tả nội tâm,đối thoại, độc thoại nội tâm</a:t>
                      </a:r>
                    </a:p>
                  </a:txBody>
                  <a:tcPr marL="121920" marR="12192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Có sử dụng các phương thức tự sự, biểu cảm,thuyết minh.</a:t>
                      </a: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Có sử dụng các phương thức tự sự ,miêu tả,nghị luận.</a:t>
                      </a: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-Có sử dụng các phương thức miêu tả,biểu cảm,thuyết minh.</a:t>
                      </a: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-Có sử dụng các phương thức miêu tả,nghị luận.</a:t>
                      </a:r>
                    </a:p>
                  </a:txBody>
                  <a:tcPr marL="121920" marR="121920"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1993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8" name="Rectangle 7"/>
          <p:cNvSpPr/>
          <p:nvPr/>
        </p:nvSpPr>
        <p:spPr>
          <a:xfrm>
            <a:off x="900376" y="808898"/>
            <a:ext cx="1911101" cy="830997"/>
          </a:xfrm>
          <a:prstGeom prst="rect">
            <a:avLst/>
          </a:prstGeom>
        </p:spPr>
        <p:txBody>
          <a:bodyPr wrap="none">
            <a:spAutoFit/>
          </a:bodyPr>
          <a:lstStyle/>
          <a:p>
            <a:r>
              <a:rPr lang="en-US" sz="4800" b="1" i="1" smtClean="0">
                <a:solidFill>
                  <a:srgbClr val="FFFFFF"/>
                </a:solidFill>
                <a:latin typeface="Times New Roman" pitchFamily="18" charset="0"/>
                <a:ea typeface="Montserrat"/>
                <a:cs typeface="Times New Roman" pitchFamily="18" charset="0"/>
                <a:sym typeface="Montserrat"/>
              </a:rPr>
              <a:t>CÂU </a:t>
            </a:r>
            <a:r>
              <a:rPr lang="en-US" sz="4800" b="1" i="1" smtClean="0">
                <a:solidFill>
                  <a:srgbClr val="FFFFFF"/>
                </a:solidFill>
                <a:latin typeface="Times New Roman" pitchFamily="18" charset="0"/>
                <a:ea typeface="Montserrat"/>
                <a:cs typeface="Times New Roman" pitchFamily="18" charset="0"/>
                <a:sym typeface="Montserrat"/>
              </a:rPr>
              <a:t>4</a:t>
            </a:r>
            <a:endParaRPr lang="vi-VN" sz="4800" b="1" i="1">
              <a:solidFill>
                <a:srgbClr val="FFFFFF"/>
              </a:solidFill>
              <a:latin typeface="Times New Roman" pitchFamily="18" charset="0"/>
              <a:cs typeface="Times New Roman" pitchFamily="18" charset="0"/>
            </a:endParaRPr>
          </a:p>
        </p:txBody>
      </p:sp>
      <p:sp>
        <p:nvSpPr>
          <p:cNvPr id="5" name="Rectangle 4"/>
          <p:cNvSpPr/>
          <p:nvPr/>
        </p:nvSpPr>
        <p:spPr>
          <a:xfrm>
            <a:off x="900377" y="1985393"/>
            <a:ext cx="10324672" cy="4093428"/>
          </a:xfrm>
          <a:prstGeom prst="rect">
            <a:avLst/>
          </a:prstGeom>
        </p:spPr>
        <p:txBody>
          <a:bodyPr wrap="square">
            <a:spAutoFit/>
          </a:bodyPr>
          <a:lstStyle/>
          <a:p>
            <a:pPr eaLnBrk="1" fontAlgn="base" hangingPunct="1">
              <a:spcBef>
                <a:spcPct val="0"/>
              </a:spcBef>
              <a:spcAft>
                <a:spcPct val="0"/>
              </a:spcAft>
              <a:buClrTx/>
              <a:buFontTx/>
              <a:buNone/>
            </a:pPr>
            <a:r>
              <a:rPr lang="en-US" sz="3600" b="1" i="1" kern="1200" smtClean="0">
                <a:solidFill>
                  <a:srgbClr val="FF0000"/>
                </a:solidFill>
                <a:latin typeface="Times New Roman" pitchFamily="18" charset="0"/>
                <a:cs typeface="Times New Roman" pitchFamily="18" charset="0"/>
              </a:rPr>
              <a:t>So </a:t>
            </a:r>
            <a:r>
              <a:rPr lang="en-US" sz="3600" b="1" i="1" kern="1200">
                <a:solidFill>
                  <a:srgbClr val="FF0000"/>
                </a:solidFill>
                <a:latin typeface="Times New Roman" pitchFamily="18" charset="0"/>
                <a:cs typeface="Times New Roman" pitchFamily="18" charset="0"/>
              </a:rPr>
              <a:t>sánh kiểu Vb và thể loại VH.</a:t>
            </a:r>
          </a:p>
          <a:p>
            <a:pPr eaLnBrk="1" fontAlgn="base" hangingPunct="1">
              <a:spcBef>
                <a:spcPct val="0"/>
              </a:spcBef>
              <a:spcAft>
                <a:spcPct val="0"/>
              </a:spcAft>
              <a:buClrTx/>
              <a:buFontTx/>
              <a:buNone/>
            </a:pPr>
            <a:r>
              <a:rPr lang="en-US" sz="3200" b="1" i="1" kern="1200" smtClean="0">
                <a:solidFill>
                  <a:schemeClr val="tx1"/>
                </a:solidFill>
                <a:latin typeface="Times New Roman" pitchFamily="18" charset="0"/>
                <a:cs typeface="Times New Roman" pitchFamily="18" charset="0"/>
              </a:rPr>
              <a:t>* </a:t>
            </a:r>
            <a:r>
              <a:rPr lang="en-US" sz="3200" b="1" i="1" kern="1200">
                <a:solidFill>
                  <a:schemeClr val="tx1"/>
                </a:solidFill>
                <a:latin typeface="Times New Roman" pitchFamily="18" charset="0"/>
                <a:cs typeface="Times New Roman" pitchFamily="18" charset="0"/>
              </a:rPr>
              <a:t>Văn bản tự sự và thể loại văn tự sự</a:t>
            </a:r>
            <a:endParaRPr lang="en-US" sz="3200" i="1" kern="1200">
              <a:solidFill>
                <a:schemeClr val="tx1"/>
              </a:solidFill>
              <a:latin typeface="Times New Roman" pitchFamily="18" charset="0"/>
              <a:cs typeface="Times New Roman" pitchFamily="18" charset="0"/>
            </a:endParaRPr>
          </a:p>
          <a:p>
            <a:pPr eaLnBrk="1" fontAlgn="base" hangingPunct="1">
              <a:spcBef>
                <a:spcPct val="0"/>
              </a:spcBef>
              <a:spcAft>
                <a:spcPct val="0"/>
              </a:spcAft>
              <a:buClrTx/>
              <a:buFontTx/>
              <a:buNone/>
            </a:pPr>
            <a:r>
              <a:rPr lang="en-US" sz="3200" i="1" kern="1200">
                <a:solidFill>
                  <a:schemeClr val="tx1"/>
                </a:solidFill>
                <a:latin typeface="Times New Roman" pitchFamily="18" charset="0"/>
                <a:cs typeface="Times New Roman" pitchFamily="18" charset="0"/>
              </a:rPr>
              <a:t>- Giống : Kể sự việc</a:t>
            </a:r>
          </a:p>
          <a:p>
            <a:pPr eaLnBrk="1" fontAlgn="base" hangingPunct="1">
              <a:spcBef>
                <a:spcPct val="0"/>
              </a:spcBef>
              <a:spcAft>
                <a:spcPct val="0"/>
              </a:spcAft>
              <a:buClrTx/>
              <a:buFontTx/>
              <a:buNone/>
            </a:pPr>
            <a:r>
              <a:rPr lang="en-US" sz="3200" i="1" kern="1200">
                <a:solidFill>
                  <a:schemeClr val="tx1"/>
                </a:solidFill>
                <a:latin typeface="Times New Roman" pitchFamily="18" charset="0"/>
                <a:cs typeface="Times New Roman" pitchFamily="18" charset="0"/>
              </a:rPr>
              <a:t>-Khác:</a:t>
            </a:r>
            <a:br>
              <a:rPr lang="en-US" sz="3200" i="1" kern="1200">
                <a:solidFill>
                  <a:schemeClr val="tx1"/>
                </a:solidFill>
                <a:latin typeface="Times New Roman" pitchFamily="18" charset="0"/>
                <a:cs typeface="Times New Roman" pitchFamily="18" charset="0"/>
              </a:rPr>
            </a:br>
            <a:r>
              <a:rPr lang="en-US" sz="3200" i="1" kern="1200">
                <a:solidFill>
                  <a:schemeClr val="tx1"/>
                </a:solidFill>
                <a:latin typeface="Times New Roman" pitchFamily="18" charset="0"/>
                <a:cs typeface="Times New Roman" pitchFamily="18" charset="0"/>
              </a:rPr>
              <a:t>+Văn bản tự sự:  phương thức biểu đạt chính.</a:t>
            </a:r>
          </a:p>
          <a:p>
            <a:pPr eaLnBrk="1" fontAlgn="base" hangingPunct="1">
              <a:spcBef>
                <a:spcPct val="0"/>
              </a:spcBef>
              <a:spcAft>
                <a:spcPct val="0"/>
              </a:spcAft>
              <a:buClrTx/>
              <a:buFontTx/>
              <a:buNone/>
            </a:pPr>
            <a:r>
              <a:rPr lang="en-US" sz="3200" i="1" kern="1200">
                <a:solidFill>
                  <a:schemeClr val="tx1"/>
                </a:solidFill>
                <a:latin typeface="Times New Roman" pitchFamily="18" charset="0"/>
                <a:cs typeface="Times New Roman" pitchFamily="18" charset="0"/>
              </a:rPr>
              <a:t>+ Thể loại tự sự: Đa dạng.(Truyện ngắn, Tiểu thuyết, Kịch</a:t>
            </a:r>
          </a:p>
          <a:p>
            <a:pPr eaLnBrk="1" fontAlgn="base" hangingPunct="1">
              <a:spcBef>
                <a:spcPct val="0"/>
              </a:spcBef>
              <a:spcAft>
                <a:spcPct val="0"/>
              </a:spcAft>
              <a:buClrTx/>
              <a:buFontTx/>
              <a:buNone/>
            </a:pPr>
            <a:r>
              <a:rPr lang="en-US" sz="3200" i="1" kern="1200">
                <a:solidFill>
                  <a:schemeClr val="tx1"/>
                </a:solidFill>
                <a:latin typeface="Times New Roman" pitchFamily="18" charset="0"/>
                <a:cs typeface="Times New Roman" pitchFamily="18" charset="0"/>
              </a:rPr>
              <a:t>-Tính nghệ thuật trong tác phẩm tự sự:</a:t>
            </a:r>
          </a:p>
          <a:p>
            <a:pPr eaLnBrk="1" fontAlgn="base" hangingPunct="1">
              <a:spcBef>
                <a:spcPct val="0"/>
              </a:spcBef>
              <a:spcAft>
                <a:spcPct val="0"/>
              </a:spcAft>
              <a:buClrTx/>
              <a:buFontTx/>
              <a:buNone/>
            </a:pPr>
            <a:r>
              <a:rPr lang="en-US" sz="3200" i="1" kern="1200">
                <a:solidFill>
                  <a:schemeClr val="tx1"/>
                </a:solidFill>
                <a:latin typeface="Times New Roman" pitchFamily="18" charset="0"/>
                <a:cs typeface="Times New Roman" pitchFamily="18" charset="0"/>
              </a:rPr>
              <a:t>- Cốt truyện – nhân vật – sự việc – kết cấu.</a:t>
            </a:r>
          </a:p>
        </p:txBody>
      </p:sp>
    </p:spTree>
    <p:extLst>
      <p:ext uri="{BB962C8B-B14F-4D97-AF65-F5344CB8AC3E}">
        <p14:creationId xmlns:p14="http://schemas.microsoft.com/office/powerpoint/2010/main" val="187708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8" name="Rectangle 7"/>
          <p:cNvSpPr/>
          <p:nvPr/>
        </p:nvSpPr>
        <p:spPr>
          <a:xfrm>
            <a:off x="900376" y="808898"/>
            <a:ext cx="1911101" cy="830997"/>
          </a:xfrm>
          <a:prstGeom prst="rect">
            <a:avLst/>
          </a:prstGeom>
        </p:spPr>
        <p:txBody>
          <a:bodyPr wrap="none">
            <a:spAutoFit/>
          </a:bodyPr>
          <a:lstStyle/>
          <a:p>
            <a:r>
              <a:rPr lang="en-US" sz="4800" b="1" i="1" smtClean="0">
                <a:solidFill>
                  <a:srgbClr val="FFFFFF"/>
                </a:solidFill>
                <a:latin typeface="Times New Roman" pitchFamily="18" charset="0"/>
                <a:ea typeface="Montserrat"/>
                <a:cs typeface="Times New Roman" pitchFamily="18" charset="0"/>
                <a:sym typeface="Montserrat"/>
              </a:rPr>
              <a:t>CÂU 4</a:t>
            </a:r>
            <a:endParaRPr lang="vi-VN" sz="4800" b="1" i="1">
              <a:solidFill>
                <a:srgbClr val="FFFFFF"/>
              </a:solidFill>
              <a:latin typeface="Times New Roman" pitchFamily="18" charset="0"/>
              <a:cs typeface="Times New Roman" pitchFamily="18" charset="0"/>
            </a:endParaRPr>
          </a:p>
        </p:txBody>
      </p:sp>
      <p:sp>
        <p:nvSpPr>
          <p:cNvPr id="2" name="Rectangle 1"/>
          <p:cNvSpPr/>
          <p:nvPr/>
        </p:nvSpPr>
        <p:spPr>
          <a:xfrm>
            <a:off x="1140372" y="2263532"/>
            <a:ext cx="9627475" cy="3539430"/>
          </a:xfrm>
          <a:prstGeom prst="rect">
            <a:avLst/>
          </a:prstGeom>
        </p:spPr>
        <p:txBody>
          <a:bodyPr wrap="square">
            <a:spAutoFit/>
          </a:bodyPr>
          <a:lstStyle/>
          <a:p>
            <a:pPr eaLnBrk="1" fontAlgn="base" hangingPunct="1">
              <a:spcBef>
                <a:spcPct val="0"/>
              </a:spcBef>
              <a:spcAft>
                <a:spcPct val="0"/>
              </a:spcAft>
              <a:buClrTx/>
              <a:buFontTx/>
              <a:buNone/>
            </a:pPr>
            <a:r>
              <a:rPr lang="en-US" sz="3200" b="1" i="1" kern="1200">
                <a:solidFill>
                  <a:schemeClr val="tx1"/>
                </a:solidFill>
                <a:latin typeface="Times New Roman" pitchFamily="18" charset="0"/>
                <a:cs typeface="Times New Roman" pitchFamily="18" charset="0"/>
              </a:rPr>
              <a:t>* Kiểu văn bản biểu cảm và thể loại trữ tình</a:t>
            </a:r>
            <a:endParaRPr lang="en-US" sz="3200" i="1" kern="1200">
              <a:solidFill>
                <a:schemeClr val="tx1"/>
              </a:solidFill>
              <a:latin typeface="Times New Roman" pitchFamily="18" charset="0"/>
              <a:cs typeface="Times New Roman" pitchFamily="18" charset="0"/>
            </a:endParaRPr>
          </a:p>
          <a:p>
            <a:pPr eaLnBrk="1" fontAlgn="base" hangingPunct="1">
              <a:spcBef>
                <a:spcPct val="0"/>
              </a:spcBef>
              <a:spcAft>
                <a:spcPct val="0"/>
              </a:spcAft>
              <a:buClrTx/>
              <a:buFontTx/>
              <a:buNone/>
            </a:pPr>
            <a:r>
              <a:rPr lang="en-US" sz="3200" i="1" kern="1200">
                <a:solidFill>
                  <a:schemeClr val="tx1"/>
                </a:solidFill>
                <a:latin typeface="Times New Roman" pitchFamily="18" charset="0"/>
                <a:cs typeface="Times New Roman" pitchFamily="18" charset="0"/>
              </a:rPr>
              <a:t>- Giống: Chứa đựng cảm xúc, tình cảm chủ đạo.</a:t>
            </a:r>
          </a:p>
          <a:p>
            <a:pPr eaLnBrk="1" fontAlgn="base" hangingPunct="1">
              <a:spcBef>
                <a:spcPct val="0"/>
              </a:spcBef>
              <a:spcAft>
                <a:spcPct val="0"/>
              </a:spcAft>
              <a:buClrTx/>
              <a:buFontTx/>
              <a:buNone/>
            </a:pPr>
            <a:r>
              <a:rPr lang="en-US" sz="3200" i="1" kern="1200">
                <a:solidFill>
                  <a:schemeClr val="tx1"/>
                </a:solidFill>
                <a:latin typeface="Times New Roman" pitchFamily="18" charset="0"/>
                <a:cs typeface="Times New Roman" pitchFamily="18" charset="0"/>
              </a:rPr>
              <a:t>- Khác nhau:</a:t>
            </a:r>
          </a:p>
          <a:p>
            <a:pPr eaLnBrk="1" fontAlgn="base" hangingPunct="1">
              <a:spcBef>
                <a:spcPct val="0"/>
              </a:spcBef>
              <a:spcAft>
                <a:spcPct val="0"/>
              </a:spcAft>
              <a:buClrTx/>
              <a:buFontTx/>
              <a:buNone/>
            </a:pPr>
            <a:r>
              <a:rPr lang="en-US" sz="3200" i="1" kern="1200">
                <a:solidFill>
                  <a:schemeClr val="tx1"/>
                </a:solidFill>
                <a:latin typeface="Times New Roman" pitchFamily="18" charset="0"/>
                <a:cs typeface="Times New Roman" pitchFamily="18" charset="0"/>
              </a:rPr>
              <a:t>+ Văn bản biểu cảm: Bày tỏ cảm xúc về một đối tượng (văn xuôi).</a:t>
            </a:r>
          </a:p>
          <a:p>
            <a:pPr eaLnBrk="1" fontAlgn="base" hangingPunct="1">
              <a:spcBef>
                <a:spcPct val="0"/>
              </a:spcBef>
              <a:spcAft>
                <a:spcPct val="0"/>
              </a:spcAft>
              <a:buClrTx/>
              <a:buFontTx/>
              <a:buNone/>
            </a:pPr>
            <a:r>
              <a:rPr lang="en-US" sz="3200" i="1" kern="1200">
                <a:solidFill>
                  <a:schemeClr val="tx1"/>
                </a:solidFill>
                <a:latin typeface="Times New Roman" pitchFamily="18" charset="0"/>
                <a:cs typeface="Times New Roman" pitchFamily="18" charset="0"/>
              </a:rPr>
              <a:t>+ Tác phẩm trữ tình: Đời sống cảm xúc phong phú của chủ thể trước vấn đề đời sống (thơ).</a:t>
            </a:r>
          </a:p>
        </p:txBody>
      </p:sp>
    </p:spTree>
    <p:extLst>
      <p:ext uri="{BB962C8B-B14F-4D97-AF65-F5344CB8AC3E}">
        <p14:creationId xmlns:p14="http://schemas.microsoft.com/office/powerpoint/2010/main" val="287878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22" name="Rectangle 21"/>
          <p:cNvSpPr/>
          <p:nvPr/>
        </p:nvSpPr>
        <p:spPr>
          <a:xfrm>
            <a:off x="3880058" y="393400"/>
            <a:ext cx="1911101" cy="830997"/>
          </a:xfrm>
          <a:prstGeom prst="rect">
            <a:avLst/>
          </a:prstGeom>
        </p:spPr>
        <p:txBody>
          <a:bodyPr wrap="none">
            <a:spAutoFit/>
          </a:bodyPr>
          <a:lstStyle/>
          <a:p>
            <a:r>
              <a:rPr lang="en-US" sz="4800" b="1" i="1" smtClean="0">
                <a:solidFill>
                  <a:srgbClr val="FFFFFF"/>
                </a:solidFill>
                <a:latin typeface="Times New Roman" pitchFamily="18" charset="0"/>
                <a:ea typeface="Montserrat"/>
                <a:cs typeface="Times New Roman" pitchFamily="18" charset="0"/>
                <a:sym typeface="Montserrat"/>
              </a:rPr>
              <a:t>CÂU </a:t>
            </a:r>
            <a:r>
              <a:rPr lang="en-US" sz="4800" b="1" i="1" smtClean="0">
                <a:solidFill>
                  <a:srgbClr val="FFFFFF"/>
                </a:solidFill>
                <a:latin typeface="Times New Roman" pitchFamily="18" charset="0"/>
                <a:ea typeface="Montserrat"/>
                <a:cs typeface="Times New Roman" pitchFamily="18" charset="0"/>
                <a:sym typeface="Montserrat"/>
              </a:rPr>
              <a:t>5</a:t>
            </a:r>
            <a:endParaRPr lang="vi-VN" sz="4800" b="1" i="1">
              <a:solidFill>
                <a:srgbClr val="FFFFFF"/>
              </a:solidFill>
              <a:latin typeface="Times New Roman" pitchFamily="18" charset="0"/>
              <a:cs typeface="Times New Roman" pitchFamily="18" charset="0"/>
            </a:endParaRPr>
          </a:p>
        </p:txBody>
      </p:sp>
      <p:sp>
        <p:nvSpPr>
          <p:cNvPr id="2" name="Rectangle 1"/>
          <p:cNvSpPr/>
          <p:nvPr/>
        </p:nvSpPr>
        <p:spPr>
          <a:xfrm>
            <a:off x="1324303" y="2195179"/>
            <a:ext cx="9695793" cy="3539430"/>
          </a:xfrm>
          <a:prstGeom prst="rect">
            <a:avLst/>
          </a:prstGeom>
        </p:spPr>
        <p:txBody>
          <a:bodyPr wrap="square">
            <a:spAutoFit/>
          </a:bodyPr>
          <a:lstStyle/>
          <a:p>
            <a:pPr eaLnBrk="1" fontAlgn="base" hangingPunct="1">
              <a:spcBef>
                <a:spcPct val="0"/>
              </a:spcBef>
              <a:spcAft>
                <a:spcPct val="0"/>
              </a:spcAft>
              <a:buClrTx/>
              <a:buFontTx/>
              <a:buNone/>
            </a:pPr>
            <a:r>
              <a:rPr lang="en-US" sz="4000" b="1" i="1" kern="1200" smtClean="0">
                <a:solidFill>
                  <a:srgbClr val="FF0000"/>
                </a:solidFill>
                <a:latin typeface="Times New Roman" pitchFamily="18" charset="0"/>
                <a:cs typeface="Times New Roman" pitchFamily="18" charset="0"/>
              </a:rPr>
              <a:t>Vai </a:t>
            </a:r>
            <a:r>
              <a:rPr lang="en-US" sz="4000" b="1" i="1" kern="1200">
                <a:solidFill>
                  <a:srgbClr val="FF0000"/>
                </a:solidFill>
                <a:latin typeface="Times New Roman" pitchFamily="18" charset="0"/>
                <a:cs typeface="Times New Roman" pitchFamily="18" charset="0"/>
              </a:rPr>
              <a:t>trò của các yếu tố thuyết minh, miêu tả, tự sự trong văn nghị luận.</a:t>
            </a:r>
          </a:p>
          <a:p>
            <a:pPr eaLnBrk="1" fontAlgn="base" hangingPunct="1">
              <a:spcBef>
                <a:spcPct val="0"/>
              </a:spcBef>
              <a:spcAft>
                <a:spcPct val="0"/>
              </a:spcAft>
              <a:buClrTx/>
              <a:buFontTx/>
              <a:buNone/>
            </a:pPr>
            <a:r>
              <a:rPr lang="en-US" sz="3600" i="1" kern="1200">
                <a:solidFill>
                  <a:schemeClr val="tx1"/>
                </a:solidFill>
                <a:latin typeface="Times New Roman" pitchFamily="18" charset="0"/>
                <a:cs typeface="Times New Roman" pitchFamily="18" charset="0"/>
              </a:rPr>
              <a:t>- Thuyết minh: Giải thích cho 1 cơ sở nào đó vấn đề bàn luận.</a:t>
            </a:r>
          </a:p>
          <a:p>
            <a:pPr eaLnBrk="1" fontAlgn="base" hangingPunct="1">
              <a:spcBef>
                <a:spcPct val="0"/>
              </a:spcBef>
              <a:spcAft>
                <a:spcPct val="0"/>
              </a:spcAft>
              <a:buClrTx/>
              <a:buFontTx/>
              <a:buNone/>
            </a:pPr>
            <a:r>
              <a:rPr lang="en-US" sz="3600" i="1" kern="1200">
                <a:solidFill>
                  <a:schemeClr val="tx1"/>
                </a:solidFill>
                <a:latin typeface="Times New Roman" pitchFamily="18" charset="0"/>
                <a:cs typeface="Times New Roman" pitchFamily="18" charset="0"/>
              </a:rPr>
              <a:t>- Tự sự: Sự việc dẫn chứng cho vấn đề.</a:t>
            </a:r>
          </a:p>
          <a:p>
            <a:pPr eaLnBrk="1" fontAlgn="base" hangingPunct="1">
              <a:spcBef>
                <a:spcPct val="0"/>
              </a:spcBef>
              <a:spcAft>
                <a:spcPct val="0"/>
              </a:spcAft>
              <a:buClrTx/>
              <a:buFontTx/>
              <a:buNone/>
            </a:pPr>
            <a:r>
              <a:rPr lang="en-US" sz="3600" i="1" kern="1200">
                <a:solidFill>
                  <a:schemeClr val="tx1"/>
                </a:solidFill>
                <a:latin typeface="Times New Roman" pitchFamily="18" charset="0"/>
                <a:cs typeface="Times New Roman" pitchFamily="18" charset="0"/>
              </a:rPr>
              <a:t>- Miêu tả: Tái hiện đặc điểm tính chất..</a:t>
            </a:r>
          </a:p>
        </p:txBody>
      </p:sp>
    </p:spTree>
    <p:extLst>
      <p:ext uri="{BB962C8B-B14F-4D97-AF65-F5344CB8AC3E}">
        <p14:creationId xmlns:p14="http://schemas.microsoft.com/office/powerpoint/2010/main" val="110267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2" name="Rectangle 1"/>
          <p:cNvSpPr/>
          <p:nvPr/>
        </p:nvSpPr>
        <p:spPr>
          <a:xfrm>
            <a:off x="268013" y="692204"/>
            <a:ext cx="8466083" cy="1077218"/>
          </a:xfrm>
          <a:prstGeom prst="rect">
            <a:avLst/>
          </a:prstGeom>
        </p:spPr>
        <p:txBody>
          <a:bodyPr wrap="square">
            <a:spAutoFit/>
          </a:bodyPr>
          <a:lstStyle/>
          <a:p>
            <a:r>
              <a:rPr lang="en-US" sz="3200" b="1" smtClean="0">
                <a:solidFill>
                  <a:srgbClr val="FFFFFF"/>
                </a:solidFill>
                <a:latin typeface="Times New Roman" pitchFamily="18" charset="0"/>
                <a:cs typeface="Times New Roman" pitchFamily="18" charset="0"/>
                <a:sym typeface="Montserrat"/>
              </a:rPr>
              <a:t>II. PHẦN TẬP LÀM VĂN TRONG CHƯƠNG TRÌNH NGỮ VĂN THCS</a:t>
            </a:r>
            <a:endParaRPr lang="vi-VN" sz="3200" b="1">
              <a:solidFill>
                <a:srgbClr val="FFFFFF"/>
              </a:solidFill>
              <a:latin typeface="Times New Roman" pitchFamily="18" charset="0"/>
              <a:cs typeface="Times New Roman" pitchFamily="18" charset="0"/>
            </a:endParaRPr>
          </a:p>
        </p:txBody>
      </p:sp>
      <p:sp>
        <p:nvSpPr>
          <p:cNvPr id="3" name="Rectangle 2"/>
          <p:cNvSpPr/>
          <p:nvPr/>
        </p:nvSpPr>
        <p:spPr>
          <a:xfrm>
            <a:off x="851338" y="2294270"/>
            <a:ext cx="10893972" cy="3637919"/>
          </a:xfrm>
          <a:prstGeom prst="rect">
            <a:avLst/>
          </a:prstGeom>
        </p:spPr>
        <p:txBody>
          <a:bodyPr wrap="square">
            <a:spAutoFit/>
          </a:bodyPr>
          <a:lstStyle/>
          <a:p>
            <a:pPr marL="609600" indent="-609600" eaLnBrk="1" hangingPunct="1">
              <a:lnSpc>
                <a:spcPct val="90000"/>
              </a:lnSpc>
              <a:buFontTx/>
              <a:buNone/>
            </a:pPr>
            <a:r>
              <a:rPr lang="en-US" sz="3200" b="1" i="1">
                <a:solidFill>
                  <a:schemeClr val="tx1"/>
                </a:solidFill>
                <a:latin typeface="Times New Roman" pitchFamily="18" charset="0"/>
              </a:rPr>
              <a:t>1.</a:t>
            </a:r>
            <a:r>
              <a:rPr lang="en-US" sz="3200" b="1" i="1" u="sng">
                <a:solidFill>
                  <a:schemeClr val="tx1"/>
                </a:solidFill>
                <a:latin typeface="Times New Roman" pitchFamily="18" charset="0"/>
              </a:rPr>
              <a:t>Mối quan hệ giữa phần Văn và Tập làm văn:</a:t>
            </a:r>
          </a:p>
          <a:p>
            <a:pPr marL="609600" indent="-609600" eaLnBrk="1" hangingPunct="1">
              <a:lnSpc>
                <a:spcPct val="90000"/>
              </a:lnSpc>
              <a:buFontTx/>
              <a:buNone/>
            </a:pPr>
            <a:r>
              <a:rPr lang="en-US" sz="3200" i="1">
                <a:solidFill>
                  <a:schemeClr val="tx1"/>
                </a:solidFill>
                <a:latin typeface="Times New Roman" pitchFamily="18" charset="0"/>
              </a:rPr>
              <a:t>-Qua việc qua đọc hiểu Văn bản hình thành kĩ năng viết TLV.</a:t>
            </a:r>
          </a:p>
          <a:p>
            <a:pPr marL="609600" indent="-609600" eaLnBrk="1" hangingPunct="1">
              <a:lnSpc>
                <a:spcPct val="90000"/>
              </a:lnSpc>
              <a:buFontTx/>
              <a:buNone/>
            </a:pPr>
            <a:r>
              <a:rPr lang="en-US" sz="3200" i="1">
                <a:solidFill>
                  <a:schemeClr val="tx1"/>
                </a:solidFill>
                <a:latin typeface="Times New Roman" pitchFamily="18" charset="0"/>
              </a:rPr>
              <a:t>+Mô phỏng.</a:t>
            </a:r>
          </a:p>
          <a:p>
            <a:pPr marL="609600" indent="-609600" eaLnBrk="1" hangingPunct="1">
              <a:lnSpc>
                <a:spcPct val="90000"/>
              </a:lnSpc>
              <a:buFontTx/>
              <a:buNone/>
            </a:pPr>
            <a:r>
              <a:rPr lang="en-US" sz="3200" i="1">
                <a:solidFill>
                  <a:schemeClr val="tx1"/>
                </a:solidFill>
                <a:latin typeface="Times New Roman" pitchFamily="18" charset="0"/>
              </a:rPr>
              <a:t>+Học phương pháp kết cấu.</a:t>
            </a:r>
          </a:p>
          <a:p>
            <a:pPr marL="609600" indent="-609600" eaLnBrk="1" hangingPunct="1">
              <a:lnSpc>
                <a:spcPct val="90000"/>
              </a:lnSpc>
              <a:buFontTx/>
              <a:buNone/>
            </a:pPr>
            <a:r>
              <a:rPr lang="en-US" sz="3200" i="1">
                <a:solidFill>
                  <a:schemeClr val="tx1"/>
                </a:solidFill>
                <a:latin typeface="Times New Roman" pitchFamily="18" charset="0"/>
              </a:rPr>
              <a:t>+Học cách diễn đạt.</a:t>
            </a:r>
          </a:p>
          <a:p>
            <a:pPr marL="609600" indent="-609600" eaLnBrk="1" hangingPunct="1">
              <a:lnSpc>
                <a:spcPct val="90000"/>
              </a:lnSpc>
              <a:buFontTx/>
              <a:buNone/>
            </a:pPr>
            <a:r>
              <a:rPr lang="en-US" sz="3200" i="1">
                <a:solidFill>
                  <a:schemeClr val="tx1"/>
                </a:solidFill>
                <a:latin typeface="Times New Roman" pitchFamily="18" charset="0"/>
              </a:rPr>
              <a:t>+Gợi ý sáng tạo.</a:t>
            </a:r>
          </a:p>
          <a:p>
            <a:pPr marL="609600" indent="-609600" eaLnBrk="1" hangingPunct="1">
              <a:lnSpc>
                <a:spcPct val="90000"/>
              </a:lnSpc>
              <a:buFontTx/>
              <a:buNone/>
            </a:pPr>
            <a:r>
              <a:rPr lang="en-US" sz="3200" i="1" smtClean="0">
                <a:solidFill>
                  <a:srgbClr val="FF0000"/>
                </a:solidFill>
                <a:latin typeface="Times New Roman" pitchFamily="18" charset="0"/>
                <a:sym typeface="Wingdings" pitchFamily="2" charset="2"/>
              </a:rPr>
              <a:t> </a:t>
            </a:r>
            <a:r>
              <a:rPr lang="en-US" sz="3200" i="1" smtClean="0">
                <a:solidFill>
                  <a:srgbClr val="FF0000"/>
                </a:solidFill>
                <a:latin typeface="Times New Roman" pitchFamily="18" charset="0"/>
              </a:rPr>
              <a:t>Đọc </a:t>
            </a:r>
            <a:r>
              <a:rPr lang="en-US" sz="3200" i="1">
                <a:solidFill>
                  <a:srgbClr val="FF0000"/>
                </a:solidFill>
                <a:latin typeface="Times New Roman" pitchFamily="18" charset="0"/>
              </a:rPr>
              <a:t>nhiều để học cách viết tốt.không đọc ít đọc viết không tốt không hay.</a:t>
            </a:r>
          </a:p>
        </p:txBody>
      </p:sp>
    </p:spTree>
    <p:extLst>
      <p:ext uri="{BB962C8B-B14F-4D97-AF65-F5344CB8AC3E}">
        <p14:creationId xmlns:p14="http://schemas.microsoft.com/office/powerpoint/2010/main" val="393343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2" name="Rectangle 1"/>
          <p:cNvSpPr/>
          <p:nvPr/>
        </p:nvSpPr>
        <p:spPr>
          <a:xfrm>
            <a:off x="268013" y="692204"/>
            <a:ext cx="8466083" cy="1077218"/>
          </a:xfrm>
          <a:prstGeom prst="rect">
            <a:avLst/>
          </a:prstGeom>
        </p:spPr>
        <p:txBody>
          <a:bodyPr wrap="square">
            <a:spAutoFit/>
          </a:bodyPr>
          <a:lstStyle/>
          <a:p>
            <a:r>
              <a:rPr lang="en-US" sz="3200" b="1" smtClean="0">
                <a:solidFill>
                  <a:srgbClr val="FFFFFF"/>
                </a:solidFill>
                <a:latin typeface="Times New Roman" pitchFamily="18" charset="0"/>
                <a:cs typeface="Times New Roman" pitchFamily="18" charset="0"/>
                <a:sym typeface="Montserrat"/>
              </a:rPr>
              <a:t>II. PHẦN TẬP LÀM VĂN TRONG CHƯƠNG TRÌNH NGỮ VĂN THCS</a:t>
            </a:r>
            <a:endParaRPr lang="vi-VN" sz="3200" b="1">
              <a:solidFill>
                <a:srgbClr val="FFFFFF"/>
              </a:solidFill>
              <a:latin typeface="Times New Roman" pitchFamily="18" charset="0"/>
              <a:cs typeface="Times New Roman" pitchFamily="18" charset="0"/>
            </a:endParaRPr>
          </a:p>
        </p:txBody>
      </p:sp>
      <p:sp>
        <p:nvSpPr>
          <p:cNvPr id="4" name="Rectangle 3"/>
          <p:cNvSpPr/>
          <p:nvPr/>
        </p:nvSpPr>
        <p:spPr>
          <a:xfrm>
            <a:off x="635864" y="2559848"/>
            <a:ext cx="11188269" cy="2862322"/>
          </a:xfrm>
          <a:prstGeom prst="rect">
            <a:avLst/>
          </a:prstGeom>
        </p:spPr>
        <p:txBody>
          <a:bodyPr wrap="square">
            <a:spAutoFit/>
          </a:bodyPr>
          <a:lstStyle/>
          <a:p>
            <a:pPr marL="609600" indent="-609600" eaLnBrk="1" hangingPunct="1">
              <a:buFontTx/>
              <a:buNone/>
            </a:pPr>
            <a:r>
              <a:rPr lang="en-US" sz="3600" b="1" i="1" u="sng">
                <a:solidFill>
                  <a:schemeClr val="tx1"/>
                </a:solidFill>
                <a:latin typeface="Times New Roman" pitchFamily="18" charset="0"/>
              </a:rPr>
              <a:t>2.Mối quan hệ giữa phần tiếng Việt, Văn và Tập làm văn:</a:t>
            </a:r>
          </a:p>
          <a:p>
            <a:pPr marL="609600" indent="-609600" eaLnBrk="1" hangingPunct="1">
              <a:buFontTx/>
              <a:buNone/>
            </a:pPr>
            <a:r>
              <a:rPr lang="en-US" sz="3600" i="1">
                <a:solidFill>
                  <a:schemeClr val="tx1"/>
                </a:solidFill>
                <a:latin typeface="Times New Roman" pitchFamily="18" charset="0"/>
              </a:rPr>
              <a:t>-Nắm được kiến thức cơ bản của phần tiếng Việt:</a:t>
            </a:r>
          </a:p>
          <a:p>
            <a:pPr marL="609600" indent="-609600" eaLnBrk="1" hangingPunct="1">
              <a:buFontTx/>
              <a:buNone/>
            </a:pPr>
            <a:r>
              <a:rPr lang="en-US" sz="3600" i="1">
                <a:solidFill>
                  <a:schemeClr val="tx1"/>
                </a:solidFill>
                <a:latin typeface="Times New Roman" pitchFamily="18" charset="0"/>
              </a:rPr>
              <a:t>+Sẽ có kĩ năng dùng từ,đặt câu,viết đoạn văn,có cách diễn đạt hay.</a:t>
            </a:r>
          </a:p>
          <a:p>
            <a:pPr marL="609600" indent="-609600" eaLnBrk="1" hangingPunct="1">
              <a:buFontTx/>
              <a:buNone/>
            </a:pPr>
            <a:r>
              <a:rPr lang="en-US" sz="3600" i="1">
                <a:solidFill>
                  <a:schemeClr val="tx1"/>
                </a:solidFill>
                <a:latin typeface="Times New Roman" pitchFamily="18" charset="0"/>
              </a:rPr>
              <a:t>+Tránh được những lỗi thường gặp khi nói viết</a:t>
            </a:r>
            <a:endParaRPr lang="en-US" sz="3600" i="1">
              <a:solidFill>
                <a:schemeClr val="tx1"/>
              </a:solidFill>
            </a:endParaRPr>
          </a:p>
        </p:txBody>
      </p:sp>
    </p:spTree>
    <p:extLst>
      <p:ext uri="{BB962C8B-B14F-4D97-AF65-F5344CB8AC3E}">
        <p14:creationId xmlns:p14="http://schemas.microsoft.com/office/powerpoint/2010/main" val="346928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013" y="692204"/>
            <a:ext cx="8466083" cy="1077218"/>
          </a:xfrm>
          <a:prstGeom prst="rect">
            <a:avLst/>
          </a:prstGeom>
        </p:spPr>
        <p:txBody>
          <a:bodyPr wrap="square">
            <a:spAutoFit/>
          </a:bodyPr>
          <a:lstStyle/>
          <a:p>
            <a:r>
              <a:rPr lang="en-US" sz="3200" b="1" smtClean="0">
                <a:solidFill>
                  <a:srgbClr val="FFFFFF"/>
                </a:solidFill>
                <a:latin typeface="Times New Roman" pitchFamily="18" charset="0"/>
                <a:cs typeface="Times New Roman" pitchFamily="18" charset="0"/>
                <a:sym typeface="Montserrat"/>
              </a:rPr>
              <a:t>II. PHẦN TẬP LÀM VĂN TRONG CHƯƠNG TRÌNH NGỮ VĂN THCS</a:t>
            </a:r>
            <a:endParaRPr lang="vi-VN" sz="3200" b="1">
              <a:solidFill>
                <a:srgbClr val="FFFFFF"/>
              </a:solidFill>
              <a:latin typeface="Times New Roman" pitchFamily="18" charset="0"/>
              <a:cs typeface="Times New Roman" pitchFamily="18" charset="0"/>
            </a:endParaRPr>
          </a:p>
        </p:txBody>
      </p:sp>
      <p:sp>
        <p:nvSpPr>
          <p:cNvPr id="5" name="Rectangle 4"/>
          <p:cNvSpPr/>
          <p:nvPr/>
        </p:nvSpPr>
        <p:spPr>
          <a:xfrm>
            <a:off x="882869" y="2126909"/>
            <a:ext cx="10720551" cy="4031873"/>
          </a:xfrm>
          <a:prstGeom prst="rect">
            <a:avLst/>
          </a:prstGeom>
        </p:spPr>
        <p:txBody>
          <a:bodyPr wrap="square">
            <a:spAutoFit/>
          </a:bodyPr>
          <a:lstStyle/>
          <a:p>
            <a:pPr eaLnBrk="1" hangingPunct="1"/>
            <a:r>
              <a:rPr lang="en-US" sz="3200" b="1" i="1" u="sng">
                <a:solidFill>
                  <a:schemeClr val="tx1"/>
                </a:solidFill>
                <a:latin typeface="Times New Roman" pitchFamily="18" charset="0"/>
              </a:rPr>
              <a:t>3.ý nghĩa của các phương thức biểu đạt đối với việc rèn luyện kĩ năng làm văn:</a:t>
            </a:r>
          </a:p>
          <a:p>
            <a:pPr eaLnBrk="1" hangingPunct="1"/>
            <a:r>
              <a:rPr lang="en-US" sz="3200" i="1" smtClean="0">
                <a:solidFill>
                  <a:schemeClr val="tx1"/>
                </a:solidFill>
                <a:latin typeface="Times New Roman" pitchFamily="18" charset="0"/>
              </a:rPr>
              <a:t>- Đọc </a:t>
            </a:r>
            <a:r>
              <a:rPr lang="en-US" sz="3200" i="1">
                <a:solidFill>
                  <a:schemeClr val="tx1"/>
                </a:solidFill>
                <a:latin typeface="Times New Roman" pitchFamily="18" charset="0"/>
              </a:rPr>
              <a:t>văn bản tự sự,miêu tả giúp kể chuyện và làm văn miêu tả hay,sinh động,hấp dẫn.</a:t>
            </a:r>
          </a:p>
          <a:p>
            <a:pPr eaLnBrk="1" hangingPunct="1"/>
            <a:r>
              <a:rPr lang="en-US" sz="3200" i="1" smtClean="0">
                <a:solidFill>
                  <a:schemeClr val="tx1"/>
                </a:solidFill>
                <a:latin typeface="Times New Roman" pitchFamily="18" charset="0"/>
              </a:rPr>
              <a:t>- Đọc </a:t>
            </a:r>
            <a:r>
              <a:rPr lang="en-US" sz="3200" i="1">
                <a:solidFill>
                  <a:schemeClr val="tx1"/>
                </a:solidFill>
                <a:latin typeface="Times New Roman" pitchFamily="18" charset="0"/>
              </a:rPr>
              <a:t>văn bản nghị luận, thuyết minh giúp cho hoc sinh cách tư duy lô gíc khi trình bày một vấn đề một tư tưởng.</a:t>
            </a:r>
          </a:p>
          <a:p>
            <a:pPr eaLnBrk="1" hangingPunct="1"/>
            <a:r>
              <a:rPr lang="en-US" sz="3200" i="1" smtClean="0">
                <a:solidFill>
                  <a:schemeClr val="tx1"/>
                </a:solidFill>
                <a:latin typeface="Times New Roman" pitchFamily="18" charset="0"/>
              </a:rPr>
              <a:t>- Đọc </a:t>
            </a:r>
            <a:r>
              <a:rPr lang="en-US" sz="3200" i="1">
                <a:solidFill>
                  <a:schemeClr val="tx1"/>
                </a:solidFill>
                <a:latin typeface="Times New Roman" pitchFamily="18" charset="0"/>
              </a:rPr>
              <a:t>văn bản biểu cảm giúp học sinh có cảm xúc sâu sắc hơn khi làm bài nghị luận.</a:t>
            </a:r>
          </a:p>
        </p:txBody>
      </p:sp>
    </p:spTree>
    <p:extLst>
      <p:ext uri="{BB962C8B-B14F-4D97-AF65-F5344CB8AC3E}">
        <p14:creationId xmlns:p14="http://schemas.microsoft.com/office/powerpoint/2010/main" val="411984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22" name="Rectangle 21"/>
          <p:cNvSpPr/>
          <p:nvPr/>
        </p:nvSpPr>
        <p:spPr>
          <a:xfrm>
            <a:off x="3517440" y="393400"/>
            <a:ext cx="8456161" cy="646331"/>
          </a:xfrm>
          <a:prstGeom prst="rect">
            <a:avLst/>
          </a:prstGeom>
        </p:spPr>
        <p:txBody>
          <a:bodyPr wrap="none">
            <a:spAutoFit/>
          </a:bodyPr>
          <a:lstStyle/>
          <a:p>
            <a:r>
              <a:rPr lang="en-US" sz="3600" b="1" smtClean="0">
                <a:solidFill>
                  <a:srgbClr val="FFFFFF"/>
                </a:solidFill>
                <a:latin typeface="Times New Roman" pitchFamily="18" charset="0"/>
                <a:ea typeface="Montserrat"/>
                <a:cs typeface="Times New Roman" pitchFamily="18" charset="0"/>
                <a:sym typeface="Montserrat"/>
              </a:rPr>
              <a:t>III. CÁC KIỂU VĂN BẢN TRỌNG TÂM</a:t>
            </a:r>
            <a:endParaRPr lang="vi-VN" sz="3600" b="1">
              <a:solidFill>
                <a:srgbClr val="FFFFFF"/>
              </a:solidFill>
              <a:latin typeface="Times New Roman" pitchFamily="18" charset="0"/>
              <a:cs typeface="Times New Roman" pitchFamily="18" charset="0"/>
            </a:endParaRPr>
          </a:p>
        </p:txBody>
      </p:sp>
      <p:grpSp>
        <p:nvGrpSpPr>
          <p:cNvPr id="5" name="Group 4"/>
          <p:cNvGrpSpPr/>
          <p:nvPr/>
        </p:nvGrpSpPr>
        <p:grpSpPr>
          <a:xfrm>
            <a:off x="2623234" y="2582067"/>
            <a:ext cx="2671358" cy="2671358"/>
            <a:chOff x="2662" y="1788666"/>
            <a:chExt cx="2671358" cy="2671358"/>
          </a:xfrm>
        </p:grpSpPr>
        <p:sp>
          <p:nvSpPr>
            <p:cNvPr id="12" name="Oval 11"/>
            <p:cNvSpPr/>
            <p:nvPr/>
          </p:nvSpPr>
          <p:spPr>
            <a:xfrm>
              <a:off x="2662" y="1788666"/>
              <a:ext cx="2671358" cy="2671358"/>
            </a:xfrm>
            <a:prstGeom prst="ellipse">
              <a:avLst/>
            </a:prstGeom>
          </p:spPr>
          <p:style>
            <a:lnRef idx="2">
              <a:schemeClr val="lt1">
                <a:hueOff val="0"/>
                <a:satOff val="0"/>
                <a:lumOff val="0"/>
                <a:alphaOff val="0"/>
              </a:schemeClr>
            </a:lnRef>
            <a:fillRef idx="1">
              <a:schemeClr val="accent1">
                <a:shade val="80000"/>
                <a:alpha val="50000"/>
                <a:hueOff val="0"/>
                <a:satOff val="0"/>
                <a:lumOff val="0"/>
                <a:alphaOff val="0"/>
              </a:schemeClr>
            </a:fillRef>
            <a:effectRef idx="0">
              <a:schemeClr val="accent1">
                <a:shade val="80000"/>
                <a:alpha val="50000"/>
                <a:hueOff val="0"/>
                <a:satOff val="0"/>
                <a:lumOff val="0"/>
                <a:alphaOff val="0"/>
              </a:schemeClr>
            </a:effectRef>
            <a:fontRef idx="minor">
              <a:schemeClr val="tx1"/>
            </a:fontRef>
          </p:style>
        </p:sp>
        <p:sp>
          <p:nvSpPr>
            <p:cNvPr id="13" name="Oval 4"/>
            <p:cNvSpPr/>
            <p:nvPr/>
          </p:nvSpPr>
          <p:spPr>
            <a:xfrm>
              <a:off x="393873" y="2179877"/>
              <a:ext cx="1888936" cy="188893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7014" tIns="66040" rIns="147014" bIns="66040" numCol="1" spcCol="1270" anchor="ctr" anchorCtr="0">
              <a:noAutofit/>
            </a:bodyPr>
            <a:lstStyle/>
            <a:p>
              <a:pPr lvl="0" algn="ctr" defTabSz="2311400">
                <a:lnSpc>
                  <a:spcPct val="90000"/>
                </a:lnSpc>
                <a:spcBef>
                  <a:spcPct val="0"/>
                </a:spcBef>
                <a:spcAft>
                  <a:spcPct val="35000"/>
                </a:spcAft>
              </a:pPr>
              <a:endParaRPr lang="en-US" sz="5200" kern="1200"/>
            </a:p>
          </p:txBody>
        </p:sp>
      </p:grpSp>
      <p:grpSp>
        <p:nvGrpSpPr>
          <p:cNvPr id="6" name="Group 5"/>
          <p:cNvGrpSpPr/>
          <p:nvPr/>
        </p:nvGrpSpPr>
        <p:grpSpPr>
          <a:xfrm>
            <a:off x="4760321" y="2582067"/>
            <a:ext cx="2671358" cy="2671358"/>
            <a:chOff x="2139749" y="1788666"/>
            <a:chExt cx="2671358" cy="2671358"/>
          </a:xfrm>
        </p:grpSpPr>
        <p:sp>
          <p:nvSpPr>
            <p:cNvPr id="10" name="Oval 9"/>
            <p:cNvSpPr/>
            <p:nvPr/>
          </p:nvSpPr>
          <p:spPr>
            <a:xfrm>
              <a:off x="2139749" y="1788666"/>
              <a:ext cx="2671358" cy="2671358"/>
            </a:xfrm>
            <a:prstGeom prst="ellipse">
              <a:avLst/>
            </a:prstGeom>
          </p:spPr>
          <p:style>
            <a:lnRef idx="2">
              <a:schemeClr val="lt1">
                <a:hueOff val="0"/>
                <a:satOff val="0"/>
                <a:lumOff val="0"/>
                <a:alphaOff val="0"/>
              </a:schemeClr>
            </a:lnRef>
            <a:fillRef idx="1">
              <a:schemeClr val="accent1">
                <a:shade val="80000"/>
                <a:alpha val="50000"/>
                <a:hueOff val="-31371"/>
                <a:satOff val="169"/>
                <a:lumOff val="13632"/>
                <a:alphaOff val="0"/>
              </a:schemeClr>
            </a:fillRef>
            <a:effectRef idx="0">
              <a:schemeClr val="accent1">
                <a:shade val="80000"/>
                <a:alpha val="50000"/>
                <a:hueOff val="-31371"/>
                <a:satOff val="169"/>
                <a:lumOff val="13632"/>
                <a:alphaOff val="0"/>
              </a:schemeClr>
            </a:effectRef>
            <a:fontRef idx="minor">
              <a:schemeClr val="tx1"/>
            </a:fontRef>
          </p:style>
        </p:sp>
        <p:sp>
          <p:nvSpPr>
            <p:cNvPr id="11" name="Oval 6"/>
            <p:cNvSpPr/>
            <p:nvPr/>
          </p:nvSpPr>
          <p:spPr>
            <a:xfrm>
              <a:off x="2530960" y="2179877"/>
              <a:ext cx="1888936" cy="188893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7014" tIns="66040" rIns="147014" bIns="66040" numCol="1" spcCol="1270" anchor="ctr" anchorCtr="0">
              <a:noAutofit/>
            </a:bodyPr>
            <a:lstStyle/>
            <a:p>
              <a:pPr lvl="0" algn="ctr" defTabSz="2311400">
                <a:lnSpc>
                  <a:spcPct val="90000"/>
                </a:lnSpc>
                <a:spcBef>
                  <a:spcPct val="0"/>
                </a:spcBef>
                <a:spcAft>
                  <a:spcPct val="35000"/>
                </a:spcAft>
              </a:pPr>
              <a:endParaRPr lang="en-US" sz="5200" kern="1200"/>
            </a:p>
          </p:txBody>
        </p:sp>
      </p:grpSp>
      <p:grpSp>
        <p:nvGrpSpPr>
          <p:cNvPr id="7" name="Group 6"/>
          <p:cNvGrpSpPr/>
          <p:nvPr/>
        </p:nvGrpSpPr>
        <p:grpSpPr>
          <a:xfrm>
            <a:off x="6897408" y="2582067"/>
            <a:ext cx="2671358" cy="2671358"/>
            <a:chOff x="4276836" y="1788666"/>
            <a:chExt cx="2671358" cy="2671358"/>
          </a:xfrm>
        </p:grpSpPr>
        <p:sp>
          <p:nvSpPr>
            <p:cNvPr id="8" name="Oval 7"/>
            <p:cNvSpPr/>
            <p:nvPr/>
          </p:nvSpPr>
          <p:spPr>
            <a:xfrm>
              <a:off x="4276836" y="1788666"/>
              <a:ext cx="2671358" cy="2671358"/>
            </a:xfrm>
            <a:prstGeom prst="ellipse">
              <a:avLst/>
            </a:prstGeom>
          </p:spPr>
          <p:style>
            <a:lnRef idx="2">
              <a:schemeClr val="lt1">
                <a:hueOff val="0"/>
                <a:satOff val="0"/>
                <a:lumOff val="0"/>
                <a:alphaOff val="0"/>
              </a:schemeClr>
            </a:lnRef>
            <a:fillRef idx="1">
              <a:schemeClr val="accent1">
                <a:shade val="80000"/>
                <a:alpha val="50000"/>
                <a:hueOff val="-62743"/>
                <a:satOff val="338"/>
                <a:lumOff val="27264"/>
                <a:alphaOff val="0"/>
              </a:schemeClr>
            </a:fillRef>
            <a:effectRef idx="0">
              <a:schemeClr val="accent1">
                <a:shade val="80000"/>
                <a:alpha val="50000"/>
                <a:hueOff val="-62743"/>
                <a:satOff val="338"/>
                <a:lumOff val="27264"/>
                <a:alphaOff val="0"/>
              </a:schemeClr>
            </a:effectRef>
            <a:fontRef idx="minor">
              <a:schemeClr val="tx1"/>
            </a:fontRef>
          </p:style>
        </p:sp>
        <p:sp>
          <p:nvSpPr>
            <p:cNvPr id="9" name="Oval 8"/>
            <p:cNvSpPr/>
            <p:nvPr/>
          </p:nvSpPr>
          <p:spPr>
            <a:xfrm>
              <a:off x="4668047" y="2179877"/>
              <a:ext cx="1888936" cy="188893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7014" tIns="66040" rIns="147014" bIns="66040" numCol="1" spcCol="1270" anchor="ctr" anchorCtr="0">
              <a:noAutofit/>
            </a:bodyPr>
            <a:lstStyle/>
            <a:p>
              <a:pPr lvl="0" algn="ctr" defTabSz="2311400">
                <a:lnSpc>
                  <a:spcPct val="90000"/>
                </a:lnSpc>
                <a:spcBef>
                  <a:spcPct val="0"/>
                </a:spcBef>
                <a:spcAft>
                  <a:spcPct val="35000"/>
                </a:spcAft>
              </a:pPr>
              <a:endParaRPr lang="en-US" sz="5200" kern="1200"/>
            </a:p>
          </p:txBody>
        </p:sp>
      </p:grpSp>
      <p:sp>
        <p:nvSpPr>
          <p:cNvPr id="4" name="TextBox 3"/>
          <p:cNvSpPr txBox="1"/>
          <p:nvPr/>
        </p:nvSpPr>
        <p:spPr>
          <a:xfrm>
            <a:off x="1816394" y="2966873"/>
            <a:ext cx="655949" cy="1107996"/>
          </a:xfrm>
          <a:prstGeom prst="rect">
            <a:avLst/>
          </a:prstGeom>
          <a:noFill/>
        </p:spPr>
        <p:txBody>
          <a:bodyPr wrap="none" rtlCol="0">
            <a:spAutoFit/>
          </a:bodyPr>
          <a:lstStyle/>
          <a:p>
            <a:r>
              <a:rPr lang="en-US" sz="6600" smtClean="0"/>
              <a:t>1</a:t>
            </a:r>
            <a:endParaRPr lang="en-US" sz="6600"/>
          </a:p>
        </p:txBody>
      </p:sp>
      <p:sp>
        <p:nvSpPr>
          <p:cNvPr id="15" name="TextBox 14"/>
          <p:cNvSpPr txBox="1"/>
          <p:nvPr/>
        </p:nvSpPr>
        <p:spPr>
          <a:xfrm>
            <a:off x="5768025" y="5253425"/>
            <a:ext cx="655949" cy="1107996"/>
          </a:xfrm>
          <a:prstGeom prst="rect">
            <a:avLst/>
          </a:prstGeom>
          <a:noFill/>
        </p:spPr>
        <p:txBody>
          <a:bodyPr wrap="none" rtlCol="0">
            <a:spAutoFit/>
          </a:bodyPr>
          <a:lstStyle/>
          <a:p>
            <a:r>
              <a:rPr lang="en-US" sz="6600"/>
              <a:t>2</a:t>
            </a:r>
          </a:p>
        </p:txBody>
      </p:sp>
      <p:sp>
        <p:nvSpPr>
          <p:cNvPr id="16" name="TextBox 15"/>
          <p:cNvSpPr txBox="1"/>
          <p:nvPr/>
        </p:nvSpPr>
        <p:spPr>
          <a:xfrm>
            <a:off x="9782975" y="2966873"/>
            <a:ext cx="655949" cy="1107996"/>
          </a:xfrm>
          <a:prstGeom prst="rect">
            <a:avLst/>
          </a:prstGeom>
          <a:noFill/>
        </p:spPr>
        <p:txBody>
          <a:bodyPr wrap="none" rtlCol="0">
            <a:spAutoFit/>
          </a:bodyPr>
          <a:lstStyle/>
          <a:p>
            <a:r>
              <a:rPr lang="en-US" sz="6600"/>
              <a:t>3</a:t>
            </a:r>
          </a:p>
        </p:txBody>
      </p:sp>
      <p:sp>
        <p:nvSpPr>
          <p:cNvPr id="14" name="Rectangle 13"/>
          <p:cNvSpPr/>
          <p:nvPr/>
        </p:nvSpPr>
        <p:spPr>
          <a:xfrm>
            <a:off x="2755261" y="3036342"/>
            <a:ext cx="2164200" cy="1938992"/>
          </a:xfrm>
          <a:prstGeom prst="rect">
            <a:avLst/>
          </a:prstGeom>
        </p:spPr>
        <p:txBody>
          <a:bodyPr wrap="square">
            <a:spAutoFit/>
          </a:bodyPr>
          <a:lstStyle/>
          <a:p>
            <a:pPr algn="ctr" fontAlgn="base">
              <a:spcBef>
                <a:spcPct val="50000"/>
              </a:spcBef>
              <a:spcAft>
                <a:spcPct val="0"/>
              </a:spcAft>
              <a:buClrTx/>
              <a:buFontTx/>
              <a:buNone/>
            </a:pPr>
            <a:r>
              <a:rPr lang="en-US" sz="4000" b="1" i="1" kern="1200">
                <a:solidFill>
                  <a:schemeClr val="tx1"/>
                </a:solidFill>
                <a:latin typeface="Times New Roman" pitchFamily="18" charset="0"/>
                <a:cs typeface="Times New Roman" pitchFamily="18" charset="0"/>
              </a:rPr>
              <a:t>Văn bản thuyết minh</a:t>
            </a:r>
          </a:p>
        </p:txBody>
      </p:sp>
      <p:sp>
        <p:nvSpPr>
          <p:cNvPr id="18" name="Rectangle 17"/>
          <p:cNvSpPr/>
          <p:nvPr/>
        </p:nvSpPr>
        <p:spPr>
          <a:xfrm>
            <a:off x="4986630" y="3071814"/>
            <a:ext cx="2164200" cy="1323439"/>
          </a:xfrm>
          <a:prstGeom prst="rect">
            <a:avLst/>
          </a:prstGeom>
        </p:spPr>
        <p:txBody>
          <a:bodyPr wrap="square">
            <a:spAutoFit/>
          </a:bodyPr>
          <a:lstStyle/>
          <a:p>
            <a:pPr algn="ctr" fontAlgn="base">
              <a:spcBef>
                <a:spcPct val="50000"/>
              </a:spcBef>
              <a:spcAft>
                <a:spcPct val="0"/>
              </a:spcAft>
              <a:buClrTx/>
              <a:buFontTx/>
              <a:buNone/>
            </a:pPr>
            <a:r>
              <a:rPr lang="en-US" sz="4000" b="1" i="1" kern="1200">
                <a:solidFill>
                  <a:schemeClr val="tx1"/>
                </a:solidFill>
                <a:latin typeface="Times New Roman" pitchFamily="18" charset="0"/>
                <a:cs typeface="Times New Roman" pitchFamily="18" charset="0"/>
              </a:rPr>
              <a:t>Văn </a:t>
            </a:r>
            <a:r>
              <a:rPr lang="en-US" sz="4000" b="1" i="1" kern="1200">
                <a:solidFill>
                  <a:schemeClr val="tx1"/>
                </a:solidFill>
                <a:latin typeface="Times New Roman" pitchFamily="18" charset="0"/>
                <a:cs typeface="Times New Roman" pitchFamily="18" charset="0"/>
              </a:rPr>
              <a:t>bản </a:t>
            </a:r>
            <a:r>
              <a:rPr lang="en-US" sz="4000" b="1" i="1" kern="1200" smtClean="0">
                <a:solidFill>
                  <a:schemeClr val="tx1"/>
                </a:solidFill>
                <a:latin typeface="Times New Roman" pitchFamily="18" charset="0"/>
                <a:cs typeface="Times New Roman" pitchFamily="18" charset="0"/>
              </a:rPr>
              <a:t>tự sự</a:t>
            </a:r>
            <a:endParaRPr lang="en-US" sz="4000" b="1" i="1" kern="1200">
              <a:solidFill>
                <a:schemeClr val="tx1"/>
              </a:solidFill>
              <a:latin typeface="Times New Roman" pitchFamily="18" charset="0"/>
              <a:cs typeface="Times New Roman" pitchFamily="18" charset="0"/>
            </a:endParaRPr>
          </a:p>
        </p:txBody>
      </p:sp>
      <p:sp>
        <p:nvSpPr>
          <p:cNvPr id="19" name="Rectangle 18"/>
          <p:cNvSpPr/>
          <p:nvPr/>
        </p:nvSpPr>
        <p:spPr>
          <a:xfrm>
            <a:off x="7150987" y="3071816"/>
            <a:ext cx="2164200" cy="1938992"/>
          </a:xfrm>
          <a:prstGeom prst="rect">
            <a:avLst/>
          </a:prstGeom>
        </p:spPr>
        <p:txBody>
          <a:bodyPr wrap="square">
            <a:spAutoFit/>
          </a:bodyPr>
          <a:lstStyle/>
          <a:p>
            <a:pPr algn="ctr" fontAlgn="base">
              <a:spcBef>
                <a:spcPct val="50000"/>
              </a:spcBef>
              <a:spcAft>
                <a:spcPct val="0"/>
              </a:spcAft>
              <a:buClrTx/>
              <a:buFontTx/>
              <a:buNone/>
            </a:pPr>
            <a:r>
              <a:rPr lang="en-US" sz="4000" b="1" i="1" kern="1200">
                <a:solidFill>
                  <a:schemeClr val="tx1"/>
                </a:solidFill>
                <a:latin typeface="Times New Roman" pitchFamily="18" charset="0"/>
                <a:cs typeface="Times New Roman" pitchFamily="18" charset="0"/>
              </a:rPr>
              <a:t>Văn </a:t>
            </a:r>
            <a:r>
              <a:rPr lang="en-US" sz="4000" b="1" i="1" kern="1200">
                <a:solidFill>
                  <a:schemeClr val="tx1"/>
                </a:solidFill>
                <a:latin typeface="Times New Roman" pitchFamily="18" charset="0"/>
                <a:cs typeface="Times New Roman" pitchFamily="18" charset="0"/>
              </a:rPr>
              <a:t>bản </a:t>
            </a:r>
            <a:r>
              <a:rPr lang="en-US" sz="4000" b="1" i="1" kern="1200" smtClean="0">
                <a:solidFill>
                  <a:schemeClr val="tx1"/>
                </a:solidFill>
                <a:latin typeface="Times New Roman" pitchFamily="18" charset="0"/>
                <a:cs typeface="Times New Roman" pitchFamily="18" charset="0"/>
              </a:rPr>
              <a:t>nghị luận</a:t>
            </a:r>
            <a:endParaRPr lang="en-US" sz="4000" b="1" i="1" kern="12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3459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par>
                                <p:cTn id="16" presetID="21"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2000"/>
                                        <p:tgtEl>
                                          <p:spTgt spid="1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2000"/>
                                        <p:tgtEl>
                                          <p:spTgt spid="14"/>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heel(1)">
                                      <p:cBhvr>
                                        <p:cTn id="33" dur="2000"/>
                                        <p:tgtEl>
                                          <p:spTgt spid="18"/>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heel(1)">
                                      <p:cBhvr>
                                        <p:cTn id="3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P spid="15" grpId="0"/>
      <p:bldP spid="16" grpId="0"/>
      <p:bldP spid="14"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aphicFrame>
        <p:nvGraphicFramePr>
          <p:cNvPr id="5" name="Group 3"/>
          <p:cNvGraphicFramePr>
            <a:graphicFrameLocks noGrp="1"/>
          </p:cNvGraphicFramePr>
          <p:nvPr>
            <p:extLst>
              <p:ext uri="{D42A27DB-BD31-4B8C-83A1-F6EECF244321}">
                <p14:modId xmlns:p14="http://schemas.microsoft.com/office/powerpoint/2010/main" val="426131436"/>
              </p:ext>
            </p:extLst>
          </p:nvPr>
        </p:nvGraphicFramePr>
        <p:xfrm>
          <a:off x="614856" y="457200"/>
          <a:ext cx="10799380" cy="6015673"/>
        </p:xfrm>
        <a:graphic>
          <a:graphicData uri="http://schemas.openxmlformats.org/drawingml/2006/table">
            <a:tbl>
              <a:tblPr/>
              <a:tblGrid>
                <a:gridCol w="1749972"/>
                <a:gridCol w="3109748"/>
                <a:gridCol w="2767342"/>
                <a:gridCol w="3172318"/>
              </a:tblGrid>
              <a:tr h="711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Kiểu văn bản</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Văn bản thuyết minh</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Văn bản tự sự</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Văn bản nghị luận</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Mục đích</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Đặc điểm cơ bản</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0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Cách làm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0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Các yếu tố kết hợp</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Ngôn ngữ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2490952" y="2473701"/>
            <a:ext cx="7630510" cy="1754326"/>
          </a:xfrm>
          <a:prstGeom prst="rect">
            <a:avLst/>
          </a:prstGeom>
        </p:spPr>
        <p:txBody>
          <a:bodyPr wrap="square">
            <a:spAutoFit/>
          </a:bodyPr>
          <a:lstStyle/>
          <a:p>
            <a:pPr lvl="0" algn="ctr"/>
            <a:r>
              <a:rPr lang="en-US" sz="6000" b="1" i="1" smtClean="0">
                <a:solidFill>
                  <a:schemeClr val="tx1"/>
                </a:solidFill>
                <a:latin typeface="Times New Roman" pitchFamily="18" charset="0"/>
                <a:ea typeface="Montserrat"/>
                <a:cs typeface="Times New Roman" pitchFamily="18" charset="0"/>
                <a:sym typeface="Montserrat"/>
              </a:rPr>
              <a:t>HOẠT ĐỘNG NHÓM</a:t>
            </a:r>
          </a:p>
          <a:p>
            <a:pPr lvl="0" algn="ctr"/>
            <a:r>
              <a:rPr lang="en-US" sz="4800" i="1" smtClean="0">
                <a:solidFill>
                  <a:schemeClr val="tx1"/>
                </a:solidFill>
                <a:latin typeface="Times New Roman" pitchFamily="18" charset="0"/>
                <a:cs typeface="Times New Roman" pitchFamily="18" charset="0"/>
                <a:sym typeface="Montserrat"/>
              </a:rPr>
              <a:t>(Hãy hoàn thành bảng sau)</a:t>
            </a:r>
            <a:endParaRPr lang="vi-VN" sz="4800" i="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8613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6">
                                            <p:txEl>
                                              <p:pRg st="0" end="0"/>
                                            </p:txEl>
                                          </p:spTgt>
                                        </p:tgtEl>
                                      </p:cBhvr>
                                    </p:animEffect>
                                    <p:anim calcmode="lin" valueType="num">
                                      <p:cBhvr>
                                        <p:cTn id="14" dur="1000"/>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p:tgtEl>
                                          <p:spTgt spid="6">
                                            <p:txEl>
                                              <p:pRg st="0" end="0"/>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6">
                                            <p:txEl>
                                              <p:pRg st="0" end="0"/>
                                            </p:txEl>
                                          </p:spTgt>
                                        </p:tgtEl>
                                        <p:attrNameLst>
                                          <p:attrName>style.visibility</p:attrName>
                                        </p:attrNameLst>
                                      </p:cBhvr>
                                      <p:to>
                                        <p:strVal val="hidden"/>
                                      </p:to>
                                    </p:set>
                                  </p:childTnLst>
                                </p:cTn>
                              </p:par>
                              <p:par>
                                <p:cTn id="17" presetID="42" presetClass="exit" presetSubtype="0" fill="hold" nodeType="withEffect">
                                  <p:stCondLst>
                                    <p:cond delay="0"/>
                                  </p:stCondLst>
                                  <p:childTnLst>
                                    <p:animEffect transition="out" filter="fade">
                                      <p:cBhvr>
                                        <p:cTn id="18" dur="1000"/>
                                        <p:tgtEl>
                                          <p:spTgt spid="6">
                                            <p:txEl>
                                              <p:pRg st="1" end="1"/>
                                            </p:txEl>
                                          </p:spTgt>
                                        </p:tgtEl>
                                      </p:cBhvr>
                                    </p:animEffect>
                                    <p:anim calcmode="lin" valueType="num">
                                      <p:cBhvr>
                                        <p:cTn id="19" dur="1000"/>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p:tgtEl>
                                          <p:spTgt spid="6">
                                            <p:txEl>
                                              <p:pRg st="1" end="1"/>
                                            </p:txEl>
                                          </p:spTgt>
                                        </p:tgtEl>
                                        <p:attrNameLst>
                                          <p:attrName>ppt_y</p:attrName>
                                        </p:attrNameLst>
                                      </p:cBhvr>
                                      <p:tavLst>
                                        <p:tav tm="0">
                                          <p:val>
                                            <p:strVal val="ppt_y"/>
                                          </p:val>
                                        </p:tav>
                                        <p:tav tm="100000">
                                          <p:val>
                                            <p:strVal val="ppt_y+.1"/>
                                          </p:val>
                                        </p:tav>
                                      </p:tavLst>
                                    </p:anim>
                                    <p:set>
                                      <p:cBhvr>
                                        <p:cTn id="21" dur="1" fill="hold">
                                          <p:stCondLst>
                                            <p:cond delay="999"/>
                                          </p:stCondLst>
                                        </p:cTn>
                                        <p:tgtEl>
                                          <p:spTgt spid="6">
                                            <p:txEl>
                                              <p:pRg st="1" end="1"/>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4"/>
          <p:cNvSpPr txBox="1">
            <a:spLocks noGrp="1"/>
          </p:cNvSpPr>
          <p:nvPr>
            <p:ph type="body" idx="1"/>
          </p:nvPr>
        </p:nvSpPr>
        <p:spPr>
          <a:xfrm>
            <a:off x="3299346" y="1117564"/>
            <a:ext cx="8116439" cy="758461"/>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62626"/>
              </a:buClr>
              <a:buSzPts val="4400"/>
              <a:buNone/>
            </a:pPr>
            <a:r>
              <a:rPr lang="es-ES" smtClean="0">
                <a:solidFill>
                  <a:srgbClr val="262626"/>
                </a:solidFill>
              </a:rPr>
              <a:t>CẤU TRÚC BÀI HỌC</a:t>
            </a:r>
            <a:endParaRPr>
              <a:solidFill>
                <a:srgbClr val="262626"/>
              </a:solidFill>
            </a:endParaRPr>
          </a:p>
        </p:txBody>
      </p:sp>
      <p:graphicFrame>
        <p:nvGraphicFramePr>
          <p:cNvPr id="391" name="Google Shape;391;p24"/>
          <p:cNvGraphicFramePr/>
          <p:nvPr>
            <p:extLst>
              <p:ext uri="{D42A27DB-BD31-4B8C-83A1-F6EECF244321}">
                <p14:modId xmlns:p14="http://schemas.microsoft.com/office/powerpoint/2010/main" val="977431630"/>
              </p:ext>
            </p:extLst>
          </p:nvPr>
        </p:nvGraphicFramePr>
        <p:xfrm>
          <a:off x="2037780" y="2471419"/>
          <a:ext cx="8116425" cy="3703000"/>
        </p:xfrm>
        <a:graphic>
          <a:graphicData uri="http://schemas.openxmlformats.org/drawingml/2006/table">
            <a:tbl>
              <a:tblPr>
                <a:noFill/>
                <a:tableStyleId>{BB6CB415-9351-40D8-8AEA-0BA5D7F94F8C}</a:tableStyleId>
              </a:tblPr>
              <a:tblGrid>
                <a:gridCol w="2270800"/>
                <a:gridCol w="5845625"/>
              </a:tblGrid>
              <a:tr h="925750">
                <a:tc>
                  <a:txBody>
                    <a:bodyPr/>
                    <a:lstStyle/>
                    <a:p>
                      <a:pPr marL="0" marR="0" lvl="0" indent="0" algn="l" rtl="0">
                        <a:spcBef>
                          <a:spcPts val="0"/>
                        </a:spcBef>
                        <a:spcAft>
                          <a:spcPts val="0"/>
                        </a:spcAft>
                        <a:buNone/>
                      </a:pPr>
                      <a:r>
                        <a:rPr lang="es-ES" sz="3200" u="none" strike="noStrike" cap="none" smtClean="0">
                          <a:solidFill>
                            <a:srgbClr val="262626"/>
                          </a:solidFill>
                          <a:latin typeface="Limelight"/>
                          <a:ea typeface="Limelight"/>
                          <a:cs typeface="Limelight"/>
                          <a:sym typeface="Limelight"/>
                        </a:rPr>
                        <a:t>I</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s-ES" sz="2400" smtClean="0">
                          <a:solidFill>
                            <a:srgbClr val="262626"/>
                          </a:solidFill>
                          <a:latin typeface="Montserrat"/>
                          <a:ea typeface="Montserrat"/>
                          <a:cs typeface="Montserrat"/>
                          <a:sym typeface="Montserrat"/>
                        </a:rPr>
                        <a:t>CÁC</a:t>
                      </a:r>
                      <a:r>
                        <a:rPr lang="es-ES" sz="2400" baseline="0" smtClean="0">
                          <a:solidFill>
                            <a:srgbClr val="262626"/>
                          </a:solidFill>
                          <a:latin typeface="Montserrat"/>
                          <a:ea typeface="Montserrat"/>
                          <a:cs typeface="Montserrat"/>
                          <a:sym typeface="Montserrat"/>
                        </a:rPr>
                        <a:t> KIỂU VĂN BẢN ĐÃ HỌC TRONG CHƯƠNG TRÌNH NGỮ VĂN THCS</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925750">
                <a:tc>
                  <a:txBody>
                    <a:bodyPr/>
                    <a:lstStyle/>
                    <a:p>
                      <a:pPr marL="0" marR="0" lvl="0" indent="0" algn="l" rtl="0">
                        <a:spcBef>
                          <a:spcPts val="0"/>
                        </a:spcBef>
                        <a:spcAft>
                          <a:spcPts val="0"/>
                        </a:spcAft>
                        <a:buNone/>
                      </a:pPr>
                      <a:r>
                        <a:rPr lang="es-ES" sz="3200" smtClean="0">
                          <a:solidFill>
                            <a:srgbClr val="262626"/>
                          </a:solidFill>
                          <a:latin typeface="Limelight"/>
                          <a:ea typeface="Limelight"/>
                          <a:cs typeface="Limelight"/>
                          <a:sym typeface="Limelight"/>
                        </a:rPr>
                        <a:t>II</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s-ES" sz="2400" smtClean="0">
                          <a:solidFill>
                            <a:srgbClr val="262626"/>
                          </a:solidFill>
                          <a:latin typeface="Montserrat"/>
                          <a:ea typeface="Montserrat"/>
                          <a:cs typeface="Montserrat"/>
                          <a:sym typeface="Montserrat"/>
                        </a:rPr>
                        <a:t>PHẦN</a:t>
                      </a:r>
                      <a:r>
                        <a:rPr lang="es-ES" sz="2400" baseline="0" smtClean="0">
                          <a:solidFill>
                            <a:srgbClr val="262626"/>
                          </a:solidFill>
                          <a:latin typeface="Montserrat"/>
                          <a:ea typeface="Montserrat"/>
                          <a:cs typeface="Montserrat"/>
                          <a:sym typeface="Montserrat"/>
                        </a:rPr>
                        <a:t> TẬP LÀM VĂN TRONG CHƯƠNG TRÌNH NGỮ VĂN THCS</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925750">
                <a:tc>
                  <a:txBody>
                    <a:bodyPr/>
                    <a:lstStyle/>
                    <a:p>
                      <a:pPr marL="0" marR="0" lvl="0" indent="0" algn="l" rtl="0">
                        <a:spcBef>
                          <a:spcPts val="0"/>
                        </a:spcBef>
                        <a:spcAft>
                          <a:spcPts val="0"/>
                        </a:spcAft>
                        <a:buNone/>
                      </a:pPr>
                      <a:r>
                        <a:rPr lang="es-ES" sz="3200" smtClean="0">
                          <a:solidFill>
                            <a:srgbClr val="262626"/>
                          </a:solidFill>
                          <a:latin typeface="Limelight"/>
                          <a:ea typeface="Limelight"/>
                          <a:cs typeface="Limelight"/>
                          <a:sym typeface="Limelight"/>
                        </a:rPr>
                        <a:t>III</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s-ES" sz="2400" smtClean="0">
                          <a:solidFill>
                            <a:srgbClr val="262626"/>
                          </a:solidFill>
                          <a:latin typeface="Montserrat"/>
                          <a:ea typeface="Montserrat"/>
                          <a:cs typeface="Montserrat"/>
                          <a:sym typeface="Montserrat"/>
                        </a:rPr>
                        <a:t>CÁC</a:t>
                      </a:r>
                      <a:r>
                        <a:rPr lang="es-ES" sz="2400" baseline="0" smtClean="0">
                          <a:solidFill>
                            <a:srgbClr val="262626"/>
                          </a:solidFill>
                          <a:latin typeface="Montserrat"/>
                          <a:ea typeface="Montserrat"/>
                          <a:cs typeface="Montserrat"/>
                          <a:sym typeface="Montserrat"/>
                        </a:rPr>
                        <a:t> KIỂU VĂN BẢN TRỌNG TÂM</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925750">
                <a:tc>
                  <a:txBody>
                    <a:bodyPr/>
                    <a:lstStyle/>
                    <a:p>
                      <a:pPr marL="0" marR="0" lvl="0" indent="0" algn="l" rtl="0">
                        <a:spcBef>
                          <a:spcPts val="0"/>
                        </a:spcBef>
                        <a:spcAft>
                          <a:spcPts val="0"/>
                        </a:spcAft>
                        <a:buNone/>
                      </a:pP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0">
                                            <p:txEl>
                                              <p:pRg st="0" end="0"/>
                                            </p:txEl>
                                          </p:spTgt>
                                        </p:tgtEl>
                                        <p:attrNameLst>
                                          <p:attrName>style.visibility</p:attrName>
                                        </p:attrNameLst>
                                      </p:cBhvr>
                                      <p:to>
                                        <p:strVal val="visible"/>
                                      </p:to>
                                    </p:set>
                                    <p:animEffect transition="in" filter="barn(inVertical)">
                                      <p:cBhvr>
                                        <p:cTn id="7" dur="500"/>
                                        <p:tgtEl>
                                          <p:spTgt spid="3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1"/>
                                        </p:tgtEl>
                                        <p:attrNameLst>
                                          <p:attrName>style.visibility</p:attrName>
                                        </p:attrNameLst>
                                      </p:cBhvr>
                                      <p:to>
                                        <p:strVal val="visible"/>
                                      </p:to>
                                    </p:set>
                                    <p:animEffect transition="in" filter="wipe(down)">
                                      <p:cBhvr>
                                        <p:cTn id="12" dur="500"/>
                                        <p:tgtEl>
                                          <p:spTgt spid="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aphicFrame>
        <p:nvGraphicFramePr>
          <p:cNvPr id="5" name="Group 3"/>
          <p:cNvGraphicFramePr>
            <a:graphicFrameLocks noGrp="1"/>
          </p:cNvGraphicFramePr>
          <p:nvPr>
            <p:extLst>
              <p:ext uri="{D42A27DB-BD31-4B8C-83A1-F6EECF244321}">
                <p14:modId xmlns:p14="http://schemas.microsoft.com/office/powerpoint/2010/main" val="4233796910"/>
              </p:ext>
            </p:extLst>
          </p:nvPr>
        </p:nvGraphicFramePr>
        <p:xfrm>
          <a:off x="614856" y="315306"/>
          <a:ext cx="10799380" cy="6305167"/>
        </p:xfrm>
        <a:graphic>
          <a:graphicData uri="http://schemas.openxmlformats.org/drawingml/2006/table">
            <a:tbl>
              <a:tblPr/>
              <a:tblGrid>
                <a:gridCol w="1797268"/>
                <a:gridCol w="3062452"/>
                <a:gridCol w="3164927"/>
                <a:gridCol w="2774733"/>
              </a:tblGrid>
              <a:tr h="711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Kiểu văn bản</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Văn bản thuyết minh</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Văn bản tự sự</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Văn bản nghị luận</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89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Mục đích</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Đặc điểm cơ bản</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8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Cách làm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0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Các yếu tố kết hợp</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Ngôn ngữ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2506717" y="1257122"/>
            <a:ext cx="2963917" cy="830997"/>
          </a:xfrm>
          <a:prstGeom prst="rect">
            <a:avLst/>
          </a:prstGeom>
        </p:spPr>
        <p:txBody>
          <a:bodyPr wrap="square">
            <a:spAutoFit/>
          </a:bodyPr>
          <a:lstStyle/>
          <a:p>
            <a:pPr fontAlgn="base">
              <a:spcBef>
                <a:spcPct val="20000"/>
              </a:spcBef>
              <a:spcAft>
                <a:spcPct val="0"/>
              </a:spcAft>
              <a:buClr>
                <a:srgbClr val="009999"/>
              </a:buClr>
              <a:buSzPct val="70000"/>
              <a:buFont typeface="Wingdings" pitchFamily="2" charset="2"/>
              <a:buNone/>
              <a:defRPr/>
            </a:pPr>
            <a:r>
              <a:rPr lang="en-US" sz="2400" i="1" kern="1200">
                <a:solidFill>
                  <a:srgbClr val="FF0000"/>
                </a:solidFill>
                <a:latin typeface="Times New Roman" pitchFamily="18" charset="0"/>
                <a:cs typeface="Times New Roman" pitchFamily="18" charset="0"/>
              </a:rPr>
              <a:t>Tri thức khách quan, thái độ đúng đắn</a:t>
            </a:r>
          </a:p>
        </p:txBody>
      </p:sp>
      <p:sp>
        <p:nvSpPr>
          <p:cNvPr id="3" name="Rectangle 2"/>
          <p:cNvSpPr/>
          <p:nvPr/>
        </p:nvSpPr>
        <p:spPr>
          <a:xfrm>
            <a:off x="2506718" y="2203051"/>
            <a:ext cx="2790496" cy="892552"/>
          </a:xfrm>
          <a:prstGeom prst="rect">
            <a:avLst/>
          </a:prstGeom>
        </p:spPr>
        <p:txBody>
          <a:bodyPr wrap="square">
            <a:spAutoFit/>
          </a:bodyPr>
          <a:lstStyle/>
          <a:p>
            <a:pPr fontAlgn="base">
              <a:spcBef>
                <a:spcPct val="20000"/>
              </a:spcBef>
              <a:spcAft>
                <a:spcPct val="0"/>
              </a:spcAft>
              <a:buClr>
                <a:srgbClr val="009999"/>
              </a:buClr>
              <a:buSzPct val="70000"/>
              <a:buFont typeface="Wingdings" pitchFamily="2" charset="2"/>
              <a:buNone/>
              <a:defRPr/>
            </a:pPr>
            <a:r>
              <a:rPr lang="en-US" sz="2600" i="1" kern="1200">
                <a:solidFill>
                  <a:srgbClr val="FF0000"/>
                </a:solidFill>
                <a:latin typeface="Times New Roman" pitchFamily="18" charset="0"/>
                <a:cs typeface="Times New Roman" pitchFamily="18" charset="0"/>
              </a:rPr>
              <a:t>Sự việc, hiện tượng khách quan</a:t>
            </a:r>
          </a:p>
        </p:txBody>
      </p:sp>
      <p:sp>
        <p:nvSpPr>
          <p:cNvPr id="4" name="Rectangle 3"/>
          <p:cNvSpPr/>
          <p:nvPr/>
        </p:nvSpPr>
        <p:spPr>
          <a:xfrm>
            <a:off x="2506719" y="3095603"/>
            <a:ext cx="2963916" cy="1643527"/>
          </a:xfrm>
          <a:prstGeom prst="rect">
            <a:avLst/>
          </a:prstGeom>
        </p:spPr>
        <p:txBody>
          <a:bodyPr wrap="square">
            <a:spAutoFit/>
          </a:bodyPr>
          <a:lstStyle/>
          <a:p>
            <a:pPr lvl="0" fontAlgn="base">
              <a:spcBef>
                <a:spcPct val="20000"/>
              </a:spcBef>
              <a:spcAft>
                <a:spcPct val="0"/>
              </a:spcAft>
              <a:buClrTx/>
            </a:pPr>
            <a:r>
              <a:rPr lang="en-US" sz="2400" i="1" smtClean="0">
                <a:solidFill>
                  <a:srgbClr val="FF0000"/>
                </a:solidFill>
                <a:latin typeface="Times New Roman" pitchFamily="18" charset="0"/>
                <a:cs typeface="Times New Roman" pitchFamily="18" charset="0"/>
              </a:rPr>
              <a:t>Có </a:t>
            </a:r>
            <a:r>
              <a:rPr lang="en-US" sz="2400" i="1">
                <a:solidFill>
                  <a:srgbClr val="FF0000"/>
                </a:solidFill>
                <a:latin typeface="Times New Roman" pitchFamily="18" charset="0"/>
                <a:cs typeface="Times New Roman" pitchFamily="18" charset="0"/>
              </a:rPr>
              <a:t>tri thức về đối tượng thuyết minh</a:t>
            </a:r>
          </a:p>
          <a:p>
            <a:pPr lvl="0" fontAlgn="base">
              <a:spcBef>
                <a:spcPct val="20000"/>
              </a:spcBef>
              <a:spcAft>
                <a:spcPct val="0"/>
              </a:spcAft>
              <a:buClrTx/>
            </a:pPr>
            <a:r>
              <a:rPr lang="en-US" sz="2400" i="1">
                <a:solidFill>
                  <a:srgbClr val="FF0000"/>
                </a:solidFill>
                <a:latin typeface="Times New Roman" pitchFamily="18" charset="0"/>
                <a:cs typeface="Times New Roman" pitchFamily="18" charset="0"/>
              </a:rPr>
              <a:t>Các phương pháp thuyết minh</a:t>
            </a:r>
          </a:p>
        </p:txBody>
      </p:sp>
      <p:sp>
        <p:nvSpPr>
          <p:cNvPr id="7" name="Rectangle 6"/>
          <p:cNvSpPr/>
          <p:nvPr/>
        </p:nvSpPr>
        <p:spPr>
          <a:xfrm>
            <a:off x="2475187" y="4800228"/>
            <a:ext cx="2963915" cy="892552"/>
          </a:xfrm>
          <a:prstGeom prst="rect">
            <a:avLst/>
          </a:prstGeom>
        </p:spPr>
        <p:txBody>
          <a:bodyPr wrap="square">
            <a:spAutoFit/>
          </a:bodyPr>
          <a:lstStyle/>
          <a:p>
            <a:pPr lvl="0" fontAlgn="base">
              <a:spcBef>
                <a:spcPct val="20000"/>
              </a:spcBef>
              <a:spcAft>
                <a:spcPct val="0"/>
              </a:spcAft>
              <a:buClrTx/>
            </a:pPr>
            <a:r>
              <a:rPr lang="en-US" sz="2600" i="1">
                <a:solidFill>
                  <a:srgbClr val="FF0000"/>
                </a:solidFill>
                <a:latin typeface="Times New Roman" pitchFamily="18" charset="0"/>
                <a:cs typeface="Times New Roman" pitchFamily="18" charset="0"/>
              </a:rPr>
              <a:t>Kết hợp các phương thức biểu đạt</a:t>
            </a:r>
          </a:p>
        </p:txBody>
      </p:sp>
      <p:sp>
        <p:nvSpPr>
          <p:cNvPr id="8" name="Rectangle 7"/>
          <p:cNvSpPr/>
          <p:nvPr/>
        </p:nvSpPr>
        <p:spPr>
          <a:xfrm>
            <a:off x="2506717" y="5699855"/>
            <a:ext cx="2337712" cy="954107"/>
          </a:xfrm>
          <a:prstGeom prst="rect">
            <a:avLst/>
          </a:prstGeom>
        </p:spPr>
        <p:txBody>
          <a:bodyPr wrap="square">
            <a:spAutoFit/>
          </a:bodyPr>
          <a:lstStyle/>
          <a:p>
            <a:pPr lvl="0" fontAlgn="base">
              <a:spcBef>
                <a:spcPct val="20000"/>
              </a:spcBef>
              <a:spcAft>
                <a:spcPct val="0"/>
              </a:spcAft>
              <a:buClrTx/>
            </a:pPr>
            <a:r>
              <a:rPr lang="en-US" sz="2800" i="1">
                <a:solidFill>
                  <a:srgbClr val="FF0000"/>
                </a:solidFill>
                <a:latin typeface="Times New Roman" pitchFamily="18" charset="0"/>
                <a:cs typeface="Times New Roman" pitchFamily="18" charset="0"/>
              </a:rPr>
              <a:t>Chính xác, cô đọng dễ hiểu</a:t>
            </a:r>
          </a:p>
        </p:txBody>
      </p:sp>
      <p:sp>
        <p:nvSpPr>
          <p:cNvPr id="9" name="Rectangle 8"/>
          <p:cNvSpPr/>
          <p:nvPr/>
        </p:nvSpPr>
        <p:spPr>
          <a:xfrm>
            <a:off x="5521021" y="1225590"/>
            <a:ext cx="3023889" cy="954107"/>
          </a:xfrm>
          <a:prstGeom prst="rect">
            <a:avLst/>
          </a:prstGeom>
        </p:spPr>
        <p:txBody>
          <a:bodyPr wrap="square">
            <a:spAutoFit/>
          </a:bodyPr>
          <a:lstStyle/>
          <a:p>
            <a:pPr eaLnBrk="0" fontAlgn="base" hangingPunct="0">
              <a:spcBef>
                <a:spcPct val="0"/>
              </a:spcBef>
              <a:spcAft>
                <a:spcPct val="0"/>
              </a:spcAft>
              <a:buClrTx/>
              <a:buFontTx/>
              <a:buNone/>
              <a:defRPr/>
            </a:pPr>
            <a:r>
              <a:rPr lang="en-US" sz="2800" i="1" kern="1200">
                <a:solidFill>
                  <a:schemeClr val="tx1"/>
                </a:solidFill>
                <a:latin typeface="Times New Roman" pitchFamily="18" charset="0"/>
                <a:cs typeface="Times New Roman" pitchFamily="18" charset="0"/>
              </a:rPr>
              <a:t>Biểu </a:t>
            </a:r>
            <a:r>
              <a:rPr lang="en-US" sz="2800" i="1" kern="1200" smtClean="0">
                <a:solidFill>
                  <a:schemeClr val="tx1"/>
                </a:solidFill>
                <a:latin typeface="Times New Roman" pitchFamily="18" charset="0"/>
                <a:cs typeface="Times New Roman" pitchFamily="18" charset="0"/>
              </a:rPr>
              <a:t>hiện, </a:t>
            </a:r>
            <a:r>
              <a:rPr lang="en-US" sz="2800" i="1" kern="1200">
                <a:solidFill>
                  <a:schemeClr val="tx1"/>
                </a:solidFill>
                <a:latin typeface="Times New Roman" pitchFamily="18" charset="0"/>
                <a:cs typeface="Times New Roman" pitchFamily="18" charset="0"/>
              </a:rPr>
              <a:t>bày tỏ thái độ, </a:t>
            </a:r>
            <a:r>
              <a:rPr lang="en-US" sz="2800" i="1" kern="1200">
                <a:solidFill>
                  <a:schemeClr val="tx1"/>
                </a:solidFill>
                <a:latin typeface="Times New Roman" pitchFamily="18" charset="0"/>
                <a:cs typeface="Times New Roman" pitchFamily="18" charset="0"/>
              </a:rPr>
              <a:t>tình </a:t>
            </a:r>
            <a:r>
              <a:rPr lang="en-US" sz="2800" i="1" kern="1200" smtClean="0">
                <a:solidFill>
                  <a:schemeClr val="tx1"/>
                </a:solidFill>
                <a:latin typeface="Times New Roman" pitchFamily="18" charset="0"/>
                <a:cs typeface="Times New Roman" pitchFamily="18" charset="0"/>
              </a:rPr>
              <a:t>cảm </a:t>
            </a:r>
            <a:endParaRPr lang="en-US" sz="2800" i="1" kern="1200">
              <a:solidFill>
                <a:schemeClr val="tx1"/>
              </a:solidFill>
              <a:latin typeface="Times New Roman" pitchFamily="18" charset="0"/>
              <a:cs typeface="Times New Roman" pitchFamily="18" charset="0"/>
            </a:endParaRPr>
          </a:p>
        </p:txBody>
      </p:sp>
      <p:sp>
        <p:nvSpPr>
          <p:cNvPr id="11" name="Rectangle 10"/>
          <p:cNvSpPr/>
          <p:nvPr/>
        </p:nvSpPr>
        <p:spPr>
          <a:xfrm>
            <a:off x="5531527" y="2182056"/>
            <a:ext cx="3023889" cy="954107"/>
          </a:xfrm>
          <a:prstGeom prst="rect">
            <a:avLst/>
          </a:prstGeom>
        </p:spPr>
        <p:txBody>
          <a:bodyPr wrap="square">
            <a:spAutoFit/>
          </a:bodyPr>
          <a:lstStyle/>
          <a:p>
            <a:pPr eaLnBrk="0" fontAlgn="base" hangingPunct="0">
              <a:spcBef>
                <a:spcPct val="0"/>
              </a:spcBef>
              <a:spcAft>
                <a:spcPct val="0"/>
              </a:spcAft>
              <a:buClrTx/>
              <a:buFontTx/>
              <a:buNone/>
              <a:defRPr/>
            </a:pPr>
            <a:r>
              <a:rPr lang="en-US" sz="2800" i="1" kern="1200" smtClean="0">
                <a:solidFill>
                  <a:schemeClr val="tx1"/>
                </a:solidFill>
                <a:latin typeface="Times New Roman" pitchFamily="18" charset="0"/>
                <a:cs typeface="Times New Roman" pitchFamily="18" charset="0"/>
              </a:rPr>
              <a:t>Sự việc, nhân vật, người kể chuyện</a:t>
            </a:r>
            <a:endParaRPr lang="en-US" sz="2800" i="1" kern="1200">
              <a:solidFill>
                <a:schemeClr val="tx1"/>
              </a:solidFill>
              <a:latin typeface="Times New Roman" pitchFamily="18" charset="0"/>
              <a:cs typeface="Times New Roman" pitchFamily="18" charset="0"/>
            </a:endParaRPr>
          </a:p>
        </p:txBody>
      </p:sp>
      <p:sp>
        <p:nvSpPr>
          <p:cNvPr id="12" name="Rectangle 11"/>
          <p:cNvSpPr/>
          <p:nvPr/>
        </p:nvSpPr>
        <p:spPr>
          <a:xfrm>
            <a:off x="5515761" y="3212048"/>
            <a:ext cx="3155273" cy="1292662"/>
          </a:xfrm>
          <a:prstGeom prst="rect">
            <a:avLst/>
          </a:prstGeom>
        </p:spPr>
        <p:txBody>
          <a:bodyPr wrap="square">
            <a:spAutoFit/>
          </a:bodyPr>
          <a:lstStyle/>
          <a:p>
            <a:pPr lvl="0" fontAlgn="base">
              <a:spcBef>
                <a:spcPct val="20000"/>
              </a:spcBef>
              <a:spcAft>
                <a:spcPct val="0"/>
              </a:spcAft>
              <a:buClrTx/>
            </a:pPr>
            <a:r>
              <a:rPr lang="en-US" sz="2600" i="1">
                <a:solidFill>
                  <a:schemeClr val="tx1"/>
                </a:solidFill>
                <a:latin typeface="Times New Roman" pitchFamily="18" charset="0"/>
                <a:cs typeface="Times New Roman" pitchFamily="18" charset="0"/>
              </a:rPr>
              <a:t>Giới thiệu, trình bày diễn biến sự việc theo trình tự nhất định</a:t>
            </a:r>
          </a:p>
        </p:txBody>
      </p:sp>
      <p:sp>
        <p:nvSpPr>
          <p:cNvPr id="13" name="Rectangle 12"/>
          <p:cNvSpPr/>
          <p:nvPr/>
        </p:nvSpPr>
        <p:spPr>
          <a:xfrm>
            <a:off x="5531527" y="4772882"/>
            <a:ext cx="3013384" cy="892552"/>
          </a:xfrm>
          <a:prstGeom prst="rect">
            <a:avLst/>
          </a:prstGeom>
        </p:spPr>
        <p:txBody>
          <a:bodyPr wrap="square">
            <a:spAutoFit/>
          </a:bodyPr>
          <a:lstStyle/>
          <a:p>
            <a:pPr lvl="0" fontAlgn="base">
              <a:spcBef>
                <a:spcPct val="20000"/>
              </a:spcBef>
              <a:spcAft>
                <a:spcPct val="0"/>
              </a:spcAft>
              <a:buClrTx/>
            </a:pPr>
            <a:r>
              <a:rPr lang="en-US" sz="2600" i="1">
                <a:solidFill>
                  <a:schemeClr val="tx1"/>
                </a:solidFill>
                <a:latin typeface="Times New Roman" pitchFamily="18" charset="0"/>
                <a:cs typeface="Times New Roman" pitchFamily="18" charset="0"/>
              </a:rPr>
              <a:t>Kết hợp các phương thức biểu đạt</a:t>
            </a:r>
          </a:p>
        </p:txBody>
      </p:sp>
      <p:sp>
        <p:nvSpPr>
          <p:cNvPr id="14" name="Rectangle 13"/>
          <p:cNvSpPr/>
          <p:nvPr/>
        </p:nvSpPr>
        <p:spPr>
          <a:xfrm>
            <a:off x="5542032" y="5730632"/>
            <a:ext cx="3013384" cy="892552"/>
          </a:xfrm>
          <a:prstGeom prst="rect">
            <a:avLst/>
          </a:prstGeom>
        </p:spPr>
        <p:txBody>
          <a:bodyPr wrap="square">
            <a:spAutoFit/>
          </a:bodyPr>
          <a:lstStyle/>
          <a:p>
            <a:pPr lvl="0" fontAlgn="base">
              <a:spcBef>
                <a:spcPct val="20000"/>
              </a:spcBef>
              <a:spcAft>
                <a:spcPct val="0"/>
              </a:spcAft>
              <a:buClrTx/>
            </a:pPr>
            <a:r>
              <a:rPr lang="en-US" sz="2600" i="1" smtClean="0">
                <a:solidFill>
                  <a:schemeClr val="tx1"/>
                </a:solidFill>
                <a:latin typeface="Times New Roman" pitchFamily="18" charset="0"/>
                <a:cs typeface="Times New Roman" pitchFamily="18" charset="0"/>
              </a:rPr>
              <a:t>Ngắn gọn, giản dị, gần gũi cuộc sống</a:t>
            </a:r>
            <a:endParaRPr lang="en-US" sz="2600" i="1">
              <a:solidFill>
                <a:schemeClr val="tx1"/>
              </a:solidFill>
              <a:latin typeface="Times New Roman" pitchFamily="18" charset="0"/>
              <a:cs typeface="Times New Roman" pitchFamily="18" charset="0"/>
            </a:endParaRPr>
          </a:p>
        </p:txBody>
      </p:sp>
      <p:sp>
        <p:nvSpPr>
          <p:cNvPr id="15" name="Rectangle 14"/>
          <p:cNvSpPr/>
          <p:nvPr/>
        </p:nvSpPr>
        <p:spPr>
          <a:xfrm>
            <a:off x="8684727" y="1236096"/>
            <a:ext cx="2682211" cy="954107"/>
          </a:xfrm>
          <a:prstGeom prst="rect">
            <a:avLst/>
          </a:prstGeom>
        </p:spPr>
        <p:txBody>
          <a:bodyPr wrap="square">
            <a:spAutoFit/>
          </a:bodyPr>
          <a:lstStyle/>
          <a:p>
            <a:pPr eaLnBrk="0" fontAlgn="base" hangingPunct="0">
              <a:spcBef>
                <a:spcPct val="0"/>
              </a:spcBef>
              <a:spcAft>
                <a:spcPct val="0"/>
              </a:spcAft>
              <a:buClrTx/>
              <a:buFontTx/>
              <a:buNone/>
              <a:defRPr/>
            </a:pPr>
            <a:r>
              <a:rPr lang="en-US" sz="2800" i="1" kern="1200" smtClean="0">
                <a:solidFill>
                  <a:srgbClr val="FF0000"/>
                </a:solidFill>
                <a:latin typeface="Times New Roman" pitchFamily="18" charset="0"/>
                <a:cs typeface="Times New Roman" pitchFamily="18" charset="0"/>
              </a:rPr>
              <a:t>Thuyết phục mọi người</a:t>
            </a:r>
            <a:endParaRPr lang="en-US" sz="2800" i="1" kern="1200">
              <a:solidFill>
                <a:srgbClr val="FF0000"/>
              </a:solidFill>
              <a:latin typeface="Times New Roman" pitchFamily="18" charset="0"/>
              <a:cs typeface="Times New Roman" pitchFamily="18" charset="0"/>
            </a:endParaRPr>
          </a:p>
        </p:txBody>
      </p:sp>
      <p:sp>
        <p:nvSpPr>
          <p:cNvPr id="16" name="Rectangle 15"/>
          <p:cNvSpPr/>
          <p:nvPr/>
        </p:nvSpPr>
        <p:spPr>
          <a:xfrm>
            <a:off x="8695233" y="2192562"/>
            <a:ext cx="2682211" cy="954107"/>
          </a:xfrm>
          <a:prstGeom prst="rect">
            <a:avLst/>
          </a:prstGeom>
        </p:spPr>
        <p:txBody>
          <a:bodyPr wrap="square">
            <a:spAutoFit/>
          </a:bodyPr>
          <a:lstStyle/>
          <a:p>
            <a:pPr eaLnBrk="0" fontAlgn="base" hangingPunct="0">
              <a:spcBef>
                <a:spcPct val="0"/>
              </a:spcBef>
              <a:spcAft>
                <a:spcPct val="0"/>
              </a:spcAft>
              <a:buClrTx/>
              <a:buFontTx/>
              <a:buNone/>
              <a:defRPr/>
            </a:pPr>
            <a:r>
              <a:rPr lang="en-US" sz="2800" i="1" kern="1200" smtClean="0">
                <a:solidFill>
                  <a:srgbClr val="FF0000"/>
                </a:solidFill>
                <a:latin typeface="Times New Roman" pitchFamily="18" charset="0"/>
                <a:cs typeface="Times New Roman" pitchFamily="18" charset="0"/>
              </a:rPr>
              <a:t>Luận điểm, luận cứ, luận chứng</a:t>
            </a:r>
            <a:endParaRPr lang="en-US" sz="2800" i="1" kern="1200">
              <a:solidFill>
                <a:srgbClr val="FF0000"/>
              </a:solidFill>
              <a:latin typeface="Times New Roman" pitchFamily="18" charset="0"/>
              <a:cs typeface="Times New Roman" pitchFamily="18" charset="0"/>
            </a:endParaRPr>
          </a:p>
        </p:txBody>
      </p:sp>
      <p:sp>
        <p:nvSpPr>
          <p:cNvPr id="17" name="Rectangle 16"/>
          <p:cNvSpPr/>
          <p:nvPr/>
        </p:nvSpPr>
        <p:spPr>
          <a:xfrm>
            <a:off x="8679468" y="3222554"/>
            <a:ext cx="2798750" cy="1338828"/>
          </a:xfrm>
          <a:prstGeom prst="rect">
            <a:avLst/>
          </a:prstGeom>
        </p:spPr>
        <p:txBody>
          <a:bodyPr wrap="square">
            <a:spAutoFit/>
          </a:bodyPr>
          <a:lstStyle/>
          <a:p>
            <a:pPr lvl="0" fontAlgn="base">
              <a:spcBef>
                <a:spcPct val="20000"/>
              </a:spcBef>
              <a:spcAft>
                <a:spcPct val="0"/>
              </a:spcAft>
              <a:buClrTx/>
            </a:pPr>
            <a:r>
              <a:rPr lang="en-US" sz="2700" i="1" smtClean="0">
                <a:solidFill>
                  <a:srgbClr val="FF0000"/>
                </a:solidFill>
                <a:latin typeface="Times New Roman" pitchFamily="18" charset="0"/>
                <a:cs typeface="Times New Roman" pitchFamily="18" charset="0"/>
              </a:rPr>
              <a:t>Xây dựng hệ thống lập luận chặt chẽ, thuyết phục</a:t>
            </a:r>
            <a:endParaRPr lang="en-US" sz="2700" i="1">
              <a:solidFill>
                <a:srgbClr val="FF0000"/>
              </a:solidFill>
              <a:latin typeface="Times New Roman" pitchFamily="18" charset="0"/>
              <a:cs typeface="Times New Roman" pitchFamily="18" charset="0"/>
            </a:endParaRPr>
          </a:p>
        </p:txBody>
      </p:sp>
      <p:sp>
        <p:nvSpPr>
          <p:cNvPr id="18" name="Rectangle 17"/>
          <p:cNvSpPr/>
          <p:nvPr/>
        </p:nvSpPr>
        <p:spPr>
          <a:xfrm>
            <a:off x="8695233" y="4783388"/>
            <a:ext cx="2672893" cy="892552"/>
          </a:xfrm>
          <a:prstGeom prst="rect">
            <a:avLst/>
          </a:prstGeom>
        </p:spPr>
        <p:txBody>
          <a:bodyPr wrap="square">
            <a:spAutoFit/>
          </a:bodyPr>
          <a:lstStyle/>
          <a:p>
            <a:pPr lvl="0" fontAlgn="base">
              <a:spcBef>
                <a:spcPct val="20000"/>
              </a:spcBef>
              <a:spcAft>
                <a:spcPct val="0"/>
              </a:spcAft>
              <a:buClrTx/>
            </a:pPr>
            <a:r>
              <a:rPr lang="en-US" sz="2600" i="1">
                <a:solidFill>
                  <a:srgbClr val="FF0000"/>
                </a:solidFill>
                <a:latin typeface="Times New Roman" pitchFamily="18" charset="0"/>
                <a:cs typeface="Times New Roman" pitchFamily="18" charset="0"/>
              </a:rPr>
              <a:t>Kết </a:t>
            </a:r>
            <a:r>
              <a:rPr lang="en-US" sz="2600" i="1">
                <a:solidFill>
                  <a:srgbClr val="FF0000"/>
                </a:solidFill>
                <a:latin typeface="Times New Roman" pitchFamily="18" charset="0"/>
                <a:cs typeface="Times New Roman" pitchFamily="18" charset="0"/>
              </a:rPr>
              <a:t>hợp </a:t>
            </a:r>
            <a:r>
              <a:rPr lang="en-US" sz="2600" i="1" smtClean="0">
                <a:solidFill>
                  <a:srgbClr val="FF0000"/>
                </a:solidFill>
                <a:latin typeface="Times New Roman" pitchFamily="18" charset="0"/>
                <a:cs typeface="Times New Roman" pitchFamily="18" charset="0"/>
              </a:rPr>
              <a:t> ít các PTBĐ</a:t>
            </a:r>
            <a:endParaRPr lang="en-US" sz="2600" i="1">
              <a:solidFill>
                <a:srgbClr val="FF0000"/>
              </a:solidFill>
              <a:latin typeface="Times New Roman" pitchFamily="18" charset="0"/>
              <a:cs typeface="Times New Roman" pitchFamily="18" charset="0"/>
            </a:endParaRPr>
          </a:p>
        </p:txBody>
      </p:sp>
      <p:sp>
        <p:nvSpPr>
          <p:cNvPr id="19" name="Rectangle 18"/>
          <p:cNvSpPr/>
          <p:nvPr/>
        </p:nvSpPr>
        <p:spPr>
          <a:xfrm>
            <a:off x="8705738" y="5741138"/>
            <a:ext cx="2672893" cy="892552"/>
          </a:xfrm>
          <a:prstGeom prst="rect">
            <a:avLst/>
          </a:prstGeom>
        </p:spPr>
        <p:txBody>
          <a:bodyPr wrap="square">
            <a:spAutoFit/>
          </a:bodyPr>
          <a:lstStyle/>
          <a:p>
            <a:pPr lvl="0" fontAlgn="base">
              <a:spcBef>
                <a:spcPct val="20000"/>
              </a:spcBef>
              <a:spcAft>
                <a:spcPct val="0"/>
              </a:spcAft>
              <a:buClrTx/>
            </a:pPr>
            <a:r>
              <a:rPr lang="en-US" sz="2600" i="1" smtClean="0">
                <a:solidFill>
                  <a:srgbClr val="FF0000"/>
                </a:solidFill>
                <a:latin typeface="Times New Roman" pitchFamily="18" charset="0"/>
                <a:cs typeface="Times New Roman" pitchFamily="18" charset="0"/>
              </a:rPr>
              <a:t>Chuẩn xác, rõ ràng, thuyết phục</a:t>
            </a:r>
            <a:endParaRPr lang="en-US" sz="2600" i="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5249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heel(1)">
                                      <p:cBhvr>
                                        <p:cTn id="29" dur="20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circle(in)">
                                      <p:cBhvr>
                                        <p:cTn id="66" dur="20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down)">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down)">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heel(1)">
                                      <p:cBhvr>
                                        <p:cTn id="81" dur="20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barn(inVertical)">
                                      <p:cBhvr>
                                        <p:cTn id="8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9" grpId="0"/>
      <p:bldP spid="11" grpId="0"/>
      <p:bldP spid="12" grpId="0"/>
      <p:bldP spid="13" grpId="0"/>
      <p:bldP spid="14" grpId="0"/>
      <p:bldP spid="15"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2" name="Rectangle 1"/>
          <p:cNvSpPr/>
          <p:nvPr/>
        </p:nvSpPr>
        <p:spPr>
          <a:xfrm>
            <a:off x="268013" y="692204"/>
            <a:ext cx="8466083" cy="707886"/>
          </a:xfrm>
          <a:prstGeom prst="rect">
            <a:avLst/>
          </a:prstGeom>
        </p:spPr>
        <p:txBody>
          <a:bodyPr wrap="square">
            <a:spAutoFit/>
          </a:bodyPr>
          <a:lstStyle/>
          <a:p>
            <a:r>
              <a:rPr lang="en-US" sz="4000" b="1" smtClean="0">
                <a:solidFill>
                  <a:srgbClr val="FFFFFF"/>
                </a:solidFill>
                <a:latin typeface="Times New Roman" pitchFamily="18" charset="0"/>
                <a:cs typeface="Times New Roman" pitchFamily="18" charset="0"/>
                <a:sym typeface="Montserrat"/>
              </a:rPr>
              <a:t>1. Văn bản thuyết minh</a:t>
            </a:r>
            <a:endParaRPr lang="vi-VN" sz="4000" b="1">
              <a:solidFill>
                <a:srgbClr val="FFFFFF"/>
              </a:solidFill>
              <a:latin typeface="Times New Roman" pitchFamily="18" charset="0"/>
              <a:cs typeface="Times New Roman" pitchFamily="18" charset="0"/>
            </a:endParaRPr>
          </a:p>
        </p:txBody>
      </p:sp>
      <p:sp>
        <p:nvSpPr>
          <p:cNvPr id="3" name="Rectangle 2"/>
          <p:cNvSpPr/>
          <p:nvPr/>
        </p:nvSpPr>
        <p:spPr>
          <a:xfrm>
            <a:off x="693683" y="2410260"/>
            <a:ext cx="10846676" cy="3637919"/>
          </a:xfrm>
          <a:prstGeom prst="rect">
            <a:avLst/>
          </a:prstGeom>
        </p:spPr>
        <p:txBody>
          <a:bodyPr wrap="square">
            <a:spAutoFit/>
          </a:bodyPr>
          <a:lstStyle/>
          <a:p>
            <a:pPr marL="609600" indent="-609600" eaLnBrk="1" hangingPunct="1">
              <a:lnSpc>
                <a:spcPct val="80000"/>
              </a:lnSpc>
              <a:buFontTx/>
              <a:buNone/>
            </a:pPr>
            <a:r>
              <a:rPr lang="en-US" sz="3200" b="1" i="1" smtClean="0">
                <a:solidFill>
                  <a:schemeClr val="tx1"/>
                </a:solidFill>
                <a:latin typeface="Times New Roman" pitchFamily="18" charset="0"/>
              </a:rPr>
              <a:t>a.Mục </a:t>
            </a:r>
            <a:r>
              <a:rPr lang="en-US" sz="3200" b="1" i="1">
                <a:solidFill>
                  <a:schemeClr val="tx1"/>
                </a:solidFill>
                <a:latin typeface="Times New Roman" pitchFamily="18" charset="0"/>
              </a:rPr>
              <a:t>đích biểu đạt</a:t>
            </a:r>
            <a:r>
              <a:rPr lang="en-US" sz="3200" i="1">
                <a:solidFill>
                  <a:schemeClr val="tx1"/>
                </a:solidFill>
                <a:latin typeface="Times New Roman" pitchFamily="18" charset="0"/>
              </a:rPr>
              <a:t>: Giúp cho người đọc có tri thức khách quan và thái độ đúng đắn về đối tượng.</a:t>
            </a:r>
          </a:p>
          <a:p>
            <a:pPr marL="609600" indent="-609600" eaLnBrk="1" hangingPunct="1">
              <a:lnSpc>
                <a:spcPct val="80000"/>
              </a:lnSpc>
              <a:buFontTx/>
              <a:buNone/>
            </a:pPr>
            <a:r>
              <a:rPr lang="en-US" sz="3200" b="1" i="1">
                <a:solidFill>
                  <a:schemeClr val="tx1"/>
                </a:solidFill>
                <a:latin typeface="Times New Roman" pitchFamily="18" charset="0"/>
              </a:rPr>
              <a:t>b.Muốn làm văn bản thuyết minh cần chuẩn bị:</a:t>
            </a:r>
          </a:p>
          <a:p>
            <a:pPr marL="609600" indent="-609600" eaLnBrk="1" hangingPunct="1">
              <a:lnSpc>
                <a:spcPct val="80000"/>
              </a:lnSpc>
              <a:buFontTx/>
              <a:buNone/>
            </a:pPr>
            <a:r>
              <a:rPr lang="en-US" sz="3200" i="1" smtClean="0">
                <a:solidFill>
                  <a:schemeClr val="tx1"/>
                </a:solidFill>
                <a:latin typeface="Times New Roman" pitchFamily="18" charset="0"/>
              </a:rPr>
              <a:t>- Quan </a:t>
            </a:r>
            <a:r>
              <a:rPr lang="en-US" sz="3200" i="1">
                <a:solidFill>
                  <a:schemeClr val="tx1"/>
                </a:solidFill>
                <a:latin typeface="Times New Roman" pitchFamily="18" charset="0"/>
              </a:rPr>
              <a:t>sát để nắm được những tri thức khách quan về đối tượng.</a:t>
            </a:r>
          </a:p>
          <a:p>
            <a:pPr marL="609600" indent="-609600" eaLnBrk="1" hangingPunct="1">
              <a:lnSpc>
                <a:spcPct val="80000"/>
              </a:lnSpc>
              <a:buFontTx/>
              <a:buNone/>
            </a:pPr>
            <a:r>
              <a:rPr lang="en-US" sz="3200" i="1" smtClean="0">
                <a:solidFill>
                  <a:schemeClr val="tx1"/>
                </a:solidFill>
                <a:latin typeface="Times New Roman" pitchFamily="18" charset="0"/>
              </a:rPr>
              <a:t>- Nắm </a:t>
            </a:r>
            <a:r>
              <a:rPr lang="en-US" sz="3200" i="1">
                <a:solidFill>
                  <a:schemeClr val="tx1"/>
                </a:solidFill>
                <a:latin typeface="Times New Roman" pitchFamily="18" charset="0"/>
              </a:rPr>
              <a:t>được các phương pháp thuyết minh.</a:t>
            </a:r>
          </a:p>
          <a:p>
            <a:pPr marL="609600" indent="-609600" eaLnBrk="1" hangingPunct="1">
              <a:lnSpc>
                <a:spcPct val="80000"/>
              </a:lnSpc>
              <a:buFontTx/>
              <a:buNone/>
            </a:pPr>
            <a:r>
              <a:rPr lang="en-US" sz="3200" i="1" smtClean="0">
                <a:solidFill>
                  <a:schemeClr val="tx1"/>
                </a:solidFill>
                <a:latin typeface="Times New Roman" pitchFamily="18" charset="0"/>
              </a:rPr>
              <a:t>- Nắm </a:t>
            </a:r>
            <a:r>
              <a:rPr lang="en-US" sz="3200" i="1">
                <a:solidFill>
                  <a:schemeClr val="tx1"/>
                </a:solidFill>
                <a:latin typeface="Times New Roman" pitchFamily="18" charset="0"/>
              </a:rPr>
              <a:t>được bố cục, cách trình bày.</a:t>
            </a:r>
          </a:p>
          <a:p>
            <a:pPr marL="609600" indent="-609600" eaLnBrk="1" hangingPunct="1">
              <a:lnSpc>
                <a:spcPct val="80000"/>
              </a:lnSpc>
              <a:buFontTx/>
              <a:buNone/>
            </a:pPr>
            <a:r>
              <a:rPr lang="en-US" sz="3200" b="1" i="1">
                <a:solidFill>
                  <a:schemeClr val="tx1"/>
                </a:solidFill>
                <a:latin typeface="Times New Roman" pitchFamily="18" charset="0"/>
              </a:rPr>
              <a:t>c.Các phương pháp thường dùng trong văn bản thuyết minh:</a:t>
            </a:r>
          </a:p>
          <a:p>
            <a:pPr marL="609600" indent="-609600" eaLnBrk="1" hangingPunct="1">
              <a:lnSpc>
                <a:spcPct val="80000"/>
              </a:lnSpc>
              <a:buFontTx/>
              <a:buNone/>
            </a:pPr>
            <a:r>
              <a:rPr lang="en-US" sz="3200" i="1">
                <a:solidFill>
                  <a:schemeClr val="tx1"/>
                </a:solidFill>
                <a:latin typeface="Times New Roman" pitchFamily="18" charset="0"/>
              </a:rPr>
              <a:t>   Định nghĩa, phân loại, nêu ví dụ, so sánh, liệt kê, dùng số liệu</a:t>
            </a:r>
          </a:p>
          <a:p>
            <a:pPr marL="609600" indent="-609600" eaLnBrk="1" hangingPunct="1">
              <a:lnSpc>
                <a:spcPct val="80000"/>
              </a:lnSpc>
              <a:buFontTx/>
              <a:buNone/>
            </a:pPr>
            <a:r>
              <a:rPr lang="en-US" sz="3200" b="1" i="1">
                <a:solidFill>
                  <a:schemeClr val="tx1"/>
                </a:solidFill>
                <a:latin typeface="Times New Roman" pitchFamily="18" charset="0"/>
              </a:rPr>
              <a:t>d.Ngôn ngữ trong vă bản thuyết minh</a:t>
            </a:r>
            <a:r>
              <a:rPr lang="en-US" sz="3200" i="1">
                <a:solidFill>
                  <a:schemeClr val="tx1"/>
                </a:solidFill>
                <a:latin typeface="Times New Roman" pitchFamily="18" charset="0"/>
              </a:rPr>
              <a:t>: Chính xác, khoa học.</a:t>
            </a:r>
          </a:p>
        </p:txBody>
      </p:sp>
    </p:spTree>
    <p:extLst>
      <p:ext uri="{BB962C8B-B14F-4D97-AF65-F5344CB8AC3E}">
        <p14:creationId xmlns:p14="http://schemas.microsoft.com/office/powerpoint/2010/main" val="3235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 name="Rectangle 3"/>
          <p:cNvSpPr/>
          <p:nvPr/>
        </p:nvSpPr>
        <p:spPr>
          <a:xfrm>
            <a:off x="3452745" y="676438"/>
            <a:ext cx="8466083" cy="707886"/>
          </a:xfrm>
          <a:prstGeom prst="rect">
            <a:avLst/>
          </a:prstGeom>
        </p:spPr>
        <p:txBody>
          <a:bodyPr wrap="square">
            <a:spAutoFit/>
          </a:bodyPr>
          <a:lstStyle/>
          <a:p>
            <a:r>
              <a:rPr lang="en-US" sz="4000" b="1">
                <a:solidFill>
                  <a:srgbClr val="FFFFFF"/>
                </a:solidFill>
                <a:latin typeface="Times New Roman" pitchFamily="18" charset="0"/>
                <a:cs typeface="Times New Roman" pitchFamily="18" charset="0"/>
                <a:sym typeface="Montserrat"/>
              </a:rPr>
              <a:t>2</a:t>
            </a:r>
            <a:r>
              <a:rPr lang="en-US" sz="4000" b="1" smtClean="0">
                <a:solidFill>
                  <a:srgbClr val="FFFFFF"/>
                </a:solidFill>
                <a:latin typeface="Times New Roman" pitchFamily="18" charset="0"/>
                <a:cs typeface="Times New Roman" pitchFamily="18" charset="0"/>
                <a:sym typeface="Montserrat"/>
              </a:rPr>
              <a:t>. Văn bản tự sự</a:t>
            </a:r>
            <a:endParaRPr lang="vi-VN" sz="4000" b="1">
              <a:solidFill>
                <a:srgbClr val="FFFFFF"/>
              </a:solidFill>
              <a:latin typeface="Times New Roman" pitchFamily="18" charset="0"/>
              <a:cs typeface="Times New Roman" pitchFamily="18" charset="0"/>
            </a:endParaRPr>
          </a:p>
        </p:txBody>
      </p:sp>
      <p:sp>
        <p:nvSpPr>
          <p:cNvPr id="3" name="Rectangle 2"/>
          <p:cNvSpPr/>
          <p:nvPr/>
        </p:nvSpPr>
        <p:spPr>
          <a:xfrm>
            <a:off x="662153" y="1593506"/>
            <a:ext cx="10925502" cy="5078313"/>
          </a:xfrm>
          <a:prstGeom prst="rect">
            <a:avLst/>
          </a:prstGeom>
        </p:spPr>
        <p:txBody>
          <a:bodyPr wrap="square">
            <a:spAutoFit/>
          </a:bodyPr>
          <a:lstStyle/>
          <a:p>
            <a:pPr marL="609600" indent="-609600" eaLnBrk="1" hangingPunct="1">
              <a:lnSpc>
                <a:spcPct val="90000"/>
              </a:lnSpc>
              <a:buFontTx/>
              <a:buNone/>
            </a:pPr>
            <a:r>
              <a:rPr lang="en-US" sz="3000" b="1" i="1">
                <a:solidFill>
                  <a:schemeClr val="tx1"/>
                </a:solidFill>
                <a:latin typeface="Times New Roman" pitchFamily="18" charset="0"/>
              </a:rPr>
              <a:t>a.Mục đích biểu đạt</a:t>
            </a:r>
            <a:r>
              <a:rPr lang="en-US" sz="3000" i="1">
                <a:solidFill>
                  <a:schemeClr val="tx1"/>
                </a:solidFill>
                <a:latin typeface="Times New Roman" pitchFamily="18" charset="0"/>
              </a:rPr>
              <a:t>: Biểu hiện con người,qui luật đời sống,bày tỏ tình cảm,thái độ.</a:t>
            </a:r>
          </a:p>
          <a:p>
            <a:pPr marL="609600" indent="-609600" eaLnBrk="1" hangingPunct="1">
              <a:lnSpc>
                <a:spcPct val="90000"/>
              </a:lnSpc>
              <a:buFontTx/>
              <a:buNone/>
            </a:pPr>
            <a:r>
              <a:rPr lang="en-US" sz="3000" b="1" i="1">
                <a:solidFill>
                  <a:schemeClr val="tx1"/>
                </a:solidFill>
                <a:latin typeface="Times New Roman" pitchFamily="18" charset="0"/>
              </a:rPr>
              <a:t>b.Các yếu tố tạo thành văn bản tự sự:</a:t>
            </a:r>
          </a:p>
          <a:p>
            <a:pPr marL="609600" indent="-609600" eaLnBrk="1" hangingPunct="1">
              <a:lnSpc>
                <a:spcPct val="90000"/>
              </a:lnSpc>
              <a:buFontTx/>
              <a:buNone/>
            </a:pPr>
            <a:r>
              <a:rPr lang="en-US" sz="3000" i="1">
                <a:solidFill>
                  <a:schemeClr val="tx1"/>
                </a:solidFill>
                <a:latin typeface="Times New Roman" pitchFamily="18" charset="0"/>
              </a:rPr>
              <a:t>Sự việc,nhân vật,tình huống,hành động,lời kể….</a:t>
            </a:r>
          </a:p>
          <a:p>
            <a:pPr marL="609600" indent="-609600" eaLnBrk="1" hangingPunct="1">
              <a:lnSpc>
                <a:spcPct val="90000"/>
              </a:lnSpc>
              <a:buFontTx/>
              <a:buNone/>
            </a:pPr>
            <a:r>
              <a:rPr lang="en-US" sz="3000" i="1">
                <a:solidFill>
                  <a:schemeClr val="tx1"/>
                </a:solidFill>
                <a:latin typeface="Times New Roman" pitchFamily="18" charset="0"/>
              </a:rPr>
              <a:t>c.</a:t>
            </a:r>
            <a:r>
              <a:rPr lang="en-US" sz="3000" b="1" i="1">
                <a:solidFill>
                  <a:schemeClr val="tx1"/>
                </a:solidFill>
                <a:latin typeface="Times New Roman" pitchFamily="18" charset="0"/>
              </a:rPr>
              <a:t>Sự kết hợp giữatự sự với các yếu tố miêu tả,nghị luận,biểu cảm:</a:t>
            </a:r>
          </a:p>
          <a:p>
            <a:pPr marL="609600" indent="-609600" eaLnBrk="1" hangingPunct="1">
              <a:lnSpc>
                <a:spcPct val="90000"/>
              </a:lnSpc>
              <a:buFontTx/>
              <a:buNone/>
            </a:pPr>
            <a:r>
              <a:rPr lang="en-US" sz="3000" i="1" smtClean="0">
                <a:solidFill>
                  <a:schemeClr val="tx1"/>
                </a:solidFill>
                <a:latin typeface="Times New Roman" pitchFamily="18" charset="0"/>
              </a:rPr>
              <a:t>- Để </a:t>
            </a:r>
            <a:r>
              <a:rPr lang="en-US" sz="3000" i="1">
                <a:solidFill>
                  <a:schemeClr val="tx1"/>
                </a:solidFill>
                <a:latin typeface="Times New Roman" pitchFamily="18" charset="0"/>
              </a:rPr>
              <a:t>câu chuyện sinh động,hấp dẫn cần biết miêu tả.</a:t>
            </a:r>
          </a:p>
          <a:p>
            <a:pPr marL="609600" indent="-609600" eaLnBrk="1" hangingPunct="1">
              <a:lnSpc>
                <a:spcPct val="90000"/>
              </a:lnSpc>
              <a:buFontTx/>
              <a:buNone/>
            </a:pPr>
            <a:r>
              <a:rPr lang="en-US" sz="3000" i="1" smtClean="0">
                <a:solidFill>
                  <a:schemeClr val="tx1"/>
                </a:solidFill>
                <a:latin typeface="Times New Roman" pitchFamily="18" charset="0"/>
              </a:rPr>
              <a:t>- Để </a:t>
            </a:r>
            <a:r>
              <a:rPr lang="en-US" sz="3000" i="1">
                <a:solidFill>
                  <a:schemeClr val="tx1"/>
                </a:solidFill>
                <a:latin typeface="Times New Roman" pitchFamily="18" charset="0"/>
              </a:rPr>
              <a:t>câu chuyện sâu sắc,giàu tính triết lí cần biết sử dụng yếu tố nghị luận.</a:t>
            </a:r>
          </a:p>
          <a:p>
            <a:pPr marL="609600" indent="-609600" eaLnBrk="1" hangingPunct="1">
              <a:lnSpc>
                <a:spcPct val="90000"/>
              </a:lnSpc>
              <a:buFontTx/>
              <a:buNone/>
            </a:pPr>
            <a:r>
              <a:rPr lang="en-US" sz="3000" i="1" smtClean="0">
                <a:solidFill>
                  <a:schemeClr val="tx1"/>
                </a:solidFill>
                <a:latin typeface="Times New Roman" pitchFamily="18" charset="0"/>
              </a:rPr>
              <a:t>- Để </a:t>
            </a:r>
            <a:r>
              <a:rPr lang="en-US" sz="3000" i="1">
                <a:solidFill>
                  <a:schemeClr val="tx1"/>
                </a:solidFill>
                <a:latin typeface="Times New Roman" pitchFamily="18" charset="0"/>
              </a:rPr>
              <a:t>thể hiện thái độ,tình cảm với nhân vật cần biết sử dụng yếu tố biểu cảm.</a:t>
            </a:r>
          </a:p>
          <a:p>
            <a:pPr marL="609600" indent="-609600" eaLnBrk="1" hangingPunct="1">
              <a:lnSpc>
                <a:spcPct val="90000"/>
              </a:lnSpc>
              <a:buFontTx/>
              <a:buNone/>
            </a:pPr>
            <a:r>
              <a:rPr lang="en-US" sz="3000" i="1">
                <a:solidFill>
                  <a:schemeClr val="tx1"/>
                </a:solidFill>
                <a:latin typeface="Times New Roman" pitchFamily="18" charset="0"/>
              </a:rPr>
              <a:t>d.</a:t>
            </a:r>
            <a:r>
              <a:rPr lang="en-US" sz="3000" b="1" i="1">
                <a:solidFill>
                  <a:schemeClr val="tx1"/>
                </a:solidFill>
                <a:latin typeface="Times New Roman" pitchFamily="18" charset="0"/>
              </a:rPr>
              <a:t>Ngôn ngữ trong văn bản tự sự</a:t>
            </a:r>
            <a:r>
              <a:rPr lang="en-US" sz="3000" i="1">
                <a:solidFill>
                  <a:schemeClr val="tx1"/>
                </a:solidFill>
                <a:latin typeface="Times New Roman" pitchFamily="18" charset="0"/>
              </a:rPr>
              <a:t>:Sử dụng nhiều từ chỉ hành động,từ giới thiệu,từ chỉ thời gian,không gian</a:t>
            </a:r>
          </a:p>
        </p:txBody>
      </p:sp>
    </p:spTree>
    <p:extLst>
      <p:ext uri="{BB962C8B-B14F-4D97-AF65-F5344CB8AC3E}">
        <p14:creationId xmlns:p14="http://schemas.microsoft.com/office/powerpoint/2010/main" val="191789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2" name="Rectangle 1"/>
          <p:cNvSpPr/>
          <p:nvPr/>
        </p:nvSpPr>
        <p:spPr>
          <a:xfrm>
            <a:off x="268013" y="692204"/>
            <a:ext cx="8466083" cy="707886"/>
          </a:xfrm>
          <a:prstGeom prst="rect">
            <a:avLst/>
          </a:prstGeom>
        </p:spPr>
        <p:txBody>
          <a:bodyPr wrap="square">
            <a:spAutoFit/>
          </a:bodyPr>
          <a:lstStyle/>
          <a:p>
            <a:r>
              <a:rPr lang="en-US" sz="4000" b="1">
                <a:solidFill>
                  <a:srgbClr val="FFFFFF"/>
                </a:solidFill>
                <a:latin typeface="Times New Roman" pitchFamily="18" charset="0"/>
                <a:cs typeface="Times New Roman" pitchFamily="18" charset="0"/>
                <a:sym typeface="Montserrat"/>
              </a:rPr>
              <a:t>3</a:t>
            </a:r>
            <a:r>
              <a:rPr lang="en-US" sz="4000" b="1" smtClean="0">
                <a:solidFill>
                  <a:srgbClr val="FFFFFF"/>
                </a:solidFill>
                <a:latin typeface="Times New Roman" pitchFamily="18" charset="0"/>
                <a:cs typeface="Times New Roman" pitchFamily="18" charset="0"/>
                <a:sym typeface="Montserrat"/>
              </a:rPr>
              <a:t>. </a:t>
            </a:r>
            <a:r>
              <a:rPr lang="en-US" sz="4000" b="1" smtClean="0">
                <a:solidFill>
                  <a:srgbClr val="FFFFFF"/>
                </a:solidFill>
                <a:latin typeface="Times New Roman" pitchFamily="18" charset="0"/>
                <a:cs typeface="Times New Roman" pitchFamily="18" charset="0"/>
                <a:sym typeface="Montserrat"/>
              </a:rPr>
              <a:t>Văn </a:t>
            </a:r>
            <a:r>
              <a:rPr lang="en-US" sz="4000" b="1" smtClean="0">
                <a:solidFill>
                  <a:srgbClr val="FFFFFF"/>
                </a:solidFill>
                <a:latin typeface="Times New Roman" pitchFamily="18" charset="0"/>
                <a:cs typeface="Times New Roman" pitchFamily="18" charset="0"/>
                <a:sym typeface="Montserrat"/>
              </a:rPr>
              <a:t>bản </a:t>
            </a:r>
            <a:r>
              <a:rPr lang="en-US" sz="4000" b="1" smtClean="0">
                <a:solidFill>
                  <a:srgbClr val="FFFFFF"/>
                </a:solidFill>
                <a:latin typeface="Times New Roman" pitchFamily="18" charset="0"/>
                <a:cs typeface="Times New Roman" pitchFamily="18" charset="0"/>
                <a:sym typeface="Montserrat"/>
              </a:rPr>
              <a:t>nghị luận</a:t>
            </a:r>
            <a:endParaRPr lang="vi-VN" sz="4000" b="1">
              <a:solidFill>
                <a:srgbClr val="FFFFFF"/>
              </a:solidFill>
              <a:latin typeface="Times New Roman" pitchFamily="18" charset="0"/>
              <a:cs typeface="Times New Roman" pitchFamily="18" charset="0"/>
            </a:endParaRPr>
          </a:p>
        </p:txBody>
      </p:sp>
      <p:sp>
        <p:nvSpPr>
          <p:cNvPr id="4" name="Rectangle 3"/>
          <p:cNvSpPr/>
          <p:nvPr/>
        </p:nvSpPr>
        <p:spPr>
          <a:xfrm>
            <a:off x="441434" y="1816870"/>
            <a:ext cx="11098925" cy="5016758"/>
          </a:xfrm>
          <a:prstGeom prst="rect">
            <a:avLst/>
          </a:prstGeom>
        </p:spPr>
        <p:txBody>
          <a:bodyPr wrap="square">
            <a:spAutoFit/>
          </a:bodyPr>
          <a:lstStyle/>
          <a:p>
            <a:pPr marL="609600" indent="-609600" algn="just" eaLnBrk="1" hangingPunct="1">
              <a:buFontTx/>
              <a:buNone/>
            </a:pPr>
            <a:r>
              <a:rPr lang="en-US" sz="3200" b="1" i="1">
                <a:solidFill>
                  <a:schemeClr val="tx1"/>
                </a:solidFill>
                <a:latin typeface="Times New Roman" pitchFamily="18" charset="0"/>
                <a:cs typeface="Times New Roman" pitchFamily="18" charset="0"/>
              </a:rPr>
              <a:t>a</a:t>
            </a:r>
            <a:r>
              <a:rPr lang="en-US" sz="3200" b="1" i="1" smtClean="0">
                <a:solidFill>
                  <a:schemeClr val="tx1"/>
                </a:solidFill>
                <a:latin typeface="Times New Roman" pitchFamily="18" charset="0"/>
                <a:cs typeface="Times New Roman" pitchFamily="18" charset="0"/>
              </a:rPr>
              <a:t>. Mục </a:t>
            </a:r>
            <a:r>
              <a:rPr lang="en-US" sz="3200" b="1" i="1">
                <a:solidFill>
                  <a:schemeClr val="tx1"/>
                </a:solidFill>
                <a:latin typeface="Times New Roman" pitchFamily="18" charset="0"/>
                <a:cs typeface="Times New Roman" pitchFamily="18" charset="0"/>
              </a:rPr>
              <a:t>đích biểu đạt</a:t>
            </a:r>
            <a:r>
              <a:rPr lang="en-US" sz="3200" i="1">
                <a:solidFill>
                  <a:schemeClr val="tx1"/>
                </a:solidFill>
                <a:latin typeface="Times New Roman" pitchFamily="18" charset="0"/>
                <a:cs typeface="Times New Roman" pitchFamily="18" charset="0"/>
              </a:rPr>
              <a:t>: thuyết phục người đọc đi theo cái đúng,cái tốt,từ bỏ cái sai,cái xấu.</a:t>
            </a:r>
          </a:p>
          <a:p>
            <a:pPr marL="609600" indent="-609600" algn="just" eaLnBrk="1" hangingPunct="1">
              <a:buFontTx/>
              <a:buNone/>
            </a:pPr>
            <a:r>
              <a:rPr lang="en-US" sz="3200" b="1" i="1">
                <a:solidFill>
                  <a:schemeClr val="tx1"/>
                </a:solidFill>
                <a:latin typeface="Times New Roman" pitchFamily="18" charset="0"/>
                <a:cs typeface="Times New Roman" pitchFamily="18" charset="0"/>
              </a:rPr>
              <a:t>b</a:t>
            </a:r>
            <a:r>
              <a:rPr lang="en-US" sz="3200" b="1" i="1" smtClean="0">
                <a:solidFill>
                  <a:schemeClr val="tx1"/>
                </a:solidFill>
                <a:latin typeface="Times New Roman" pitchFamily="18" charset="0"/>
                <a:cs typeface="Times New Roman" pitchFamily="18" charset="0"/>
              </a:rPr>
              <a:t>. Các </a:t>
            </a:r>
            <a:r>
              <a:rPr lang="en-US" sz="3200" b="1" i="1">
                <a:solidFill>
                  <a:schemeClr val="tx1"/>
                </a:solidFill>
                <a:latin typeface="Times New Roman" pitchFamily="18" charset="0"/>
                <a:cs typeface="Times New Roman" pitchFamily="18" charset="0"/>
              </a:rPr>
              <a:t>yếu tố tạo thành</a:t>
            </a:r>
            <a:r>
              <a:rPr lang="en-US" sz="3200" i="1">
                <a:solidFill>
                  <a:schemeClr val="tx1"/>
                </a:solidFill>
                <a:latin typeface="Times New Roman" pitchFamily="18" charset="0"/>
                <a:cs typeface="Times New Roman" pitchFamily="18" charset="0"/>
              </a:rPr>
              <a:t>: Luận điểm,luận cứ,lập luận.</a:t>
            </a:r>
          </a:p>
          <a:p>
            <a:pPr marL="609600" indent="-609600" algn="just" eaLnBrk="1" hangingPunct="1">
              <a:buFontTx/>
              <a:buNone/>
            </a:pPr>
            <a:r>
              <a:rPr lang="en-US" sz="3200" b="1" i="1">
                <a:solidFill>
                  <a:schemeClr val="tx1"/>
                </a:solidFill>
                <a:latin typeface="Times New Roman" pitchFamily="18" charset="0"/>
                <a:cs typeface="Times New Roman" pitchFamily="18" charset="0"/>
              </a:rPr>
              <a:t>c</a:t>
            </a:r>
            <a:r>
              <a:rPr lang="en-US" sz="3200" b="1" i="1" smtClean="0">
                <a:solidFill>
                  <a:schemeClr val="tx1"/>
                </a:solidFill>
                <a:latin typeface="Times New Roman" pitchFamily="18" charset="0"/>
                <a:cs typeface="Times New Roman" pitchFamily="18" charset="0"/>
              </a:rPr>
              <a:t>. Yêu </a:t>
            </a:r>
            <a:r>
              <a:rPr lang="en-US" sz="3200" b="1" i="1">
                <a:solidFill>
                  <a:schemeClr val="tx1"/>
                </a:solidFill>
                <a:latin typeface="Times New Roman" pitchFamily="18" charset="0"/>
                <a:cs typeface="Times New Roman" pitchFamily="18" charset="0"/>
              </a:rPr>
              <a:t>cầu đối với luận điểm,luận cứ,lập luận: </a:t>
            </a:r>
          </a:p>
          <a:p>
            <a:pPr marL="609600" indent="-609600" algn="just" eaLnBrk="1" hangingPunct="1">
              <a:buFontTx/>
              <a:buNone/>
            </a:pPr>
            <a:r>
              <a:rPr lang="en-US" sz="3200" i="1" smtClean="0">
                <a:solidFill>
                  <a:schemeClr val="tx1"/>
                </a:solidFill>
                <a:latin typeface="Times New Roman" pitchFamily="18" charset="0"/>
                <a:cs typeface="Times New Roman" pitchFamily="18" charset="0"/>
              </a:rPr>
              <a:t>- Luận </a:t>
            </a:r>
            <a:r>
              <a:rPr lang="en-US" sz="3200" i="1">
                <a:solidFill>
                  <a:schemeClr val="tx1"/>
                </a:solidFill>
                <a:latin typeface="Times New Roman" pitchFamily="18" charset="0"/>
                <a:cs typeface="Times New Roman" pitchFamily="18" charset="0"/>
              </a:rPr>
              <a:t>điểm,luận cứ: Phải đúng đắn,chân thật</a:t>
            </a:r>
          </a:p>
          <a:p>
            <a:pPr marL="609600" indent="-609600" algn="just" eaLnBrk="1" hangingPunct="1">
              <a:buFontTx/>
              <a:buNone/>
            </a:pPr>
            <a:r>
              <a:rPr lang="en-US" sz="3200" i="1" smtClean="0">
                <a:solidFill>
                  <a:schemeClr val="tx1"/>
                </a:solidFill>
                <a:latin typeface="Times New Roman" pitchFamily="18" charset="0"/>
                <a:cs typeface="Times New Roman" pitchFamily="18" charset="0"/>
              </a:rPr>
              <a:t>- Lập </a:t>
            </a:r>
            <a:r>
              <a:rPr lang="en-US" sz="3200" i="1">
                <a:solidFill>
                  <a:schemeClr val="tx1"/>
                </a:solidFill>
                <a:latin typeface="Times New Roman" pitchFamily="18" charset="0"/>
                <a:cs typeface="Times New Roman" pitchFamily="18" charset="0"/>
              </a:rPr>
              <a:t>luận:Chặt chẽ, hợp lí.</a:t>
            </a:r>
          </a:p>
          <a:p>
            <a:pPr marL="609600" indent="-609600" algn="just" eaLnBrk="1" hangingPunct="1">
              <a:buFontTx/>
              <a:buNone/>
            </a:pPr>
            <a:r>
              <a:rPr lang="en-US" sz="3200" b="1" i="1">
                <a:solidFill>
                  <a:schemeClr val="tx1"/>
                </a:solidFill>
                <a:latin typeface="Times New Roman" pitchFamily="18" charset="0"/>
                <a:cs typeface="Times New Roman" pitchFamily="18" charset="0"/>
              </a:rPr>
              <a:t>d</a:t>
            </a:r>
            <a:r>
              <a:rPr lang="en-US" sz="3200" b="1" i="1" smtClean="0">
                <a:solidFill>
                  <a:schemeClr val="tx1"/>
                </a:solidFill>
                <a:latin typeface="Times New Roman" pitchFamily="18" charset="0"/>
                <a:cs typeface="Times New Roman" pitchFamily="18" charset="0"/>
              </a:rPr>
              <a:t>. Dàn </a:t>
            </a:r>
            <a:r>
              <a:rPr lang="en-US" sz="3200" b="1" i="1">
                <a:solidFill>
                  <a:schemeClr val="tx1"/>
                </a:solidFill>
                <a:latin typeface="Times New Roman" pitchFamily="18" charset="0"/>
                <a:cs typeface="Times New Roman" pitchFamily="18" charset="0"/>
              </a:rPr>
              <a:t>ý chung của bài nghị luận về một sự việc,hiện tượng đời sống hoặc một vấn đề tư tưởng đạo lí.</a:t>
            </a:r>
          </a:p>
          <a:p>
            <a:pPr marL="609600" indent="-609600" algn="just" eaLnBrk="1" hangingPunct="1">
              <a:buFontTx/>
              <a:buNone/>
            </a:pPr>
            <a:r>
              <a:rPr lang="en-US" sz="3200" b="1" i="1">
                <a:solidFill>
                  <a:schemeClr val="tx1"/>
                </a:solidFill>
                <a:latin typeface="Times New Roman" pitchFamily="18" charset="0"/>
                <a:cs typeface="Times New Roman" pitchFamily="18" charset="0"/>
              </a:rPr>
              <a:t>e</a:t>
            </a:r>
            <a:r>
              <a:rPr lang="en-US" sz="3200" b="1" i="1" smtClean="0">
                <a:solidFill>
                  <a:schemeClr val="tx1"/>
                </a:solidFill>
                <a:latin typeface="Times New Roman" pitchFamily="18" charset="0"/>
                <a:cs typeface="Times New Roman" pitchFamily="18" charset="0"/>
              </a:rPr>
              <a:t>. Dàn </a:t>
            </a:r>
            <a:r>
              <a:rPr lang="en-US" sz="3200" b="1" i="1">
                <a:solidFill>
                  <a:schemeClr val="tx1"/>
                </a:solidFill>
                <a:latin typeface="Times New Roman" pitchFamily="18" charset="0"/>
                <a:cs typeface="Times New Roman" pitchFamily="18" charset="0"/>
              </a:rPr>
              <a:t>ý chung của bài nghị luận về tác phẩmtruyện(hoặc đoạn trích) hoặc về một đoạn thơ, bài thơ.</a:t>
            </a:r>
          </a:p>
        </p:txBody>
      </p:sp>
    </p:spTree>
    <p:extLst>
      <p:ext uri="{BB962C8B-B14F-4D97-AF65-F5344CB8AC3E}">
        <p14:creationId xmlns:p14="http://schemas.microsoft.com/office/powerpoint/2010/main" val="128358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 name="Text Box 2"/>
          <p:cNvSpPr txBox="1">
            <a:spLocks noChangeArrowheads="1"/>
          </p:cNvSpPr>
          <p:nvPr/>
        </p:nvSpPr>
        <p:spPr bwMode="auto">
          <a:xfrm>
            <a:off x="961696" y="2201910"/>
            <a:ext cx="1513491" cy="2554545"/>
          </a:xfrm>
          <a:prstGeom prst="rect">
            <a:avLst/>
          </a:prstGeom>
          <a:solidFill>
            <a:schemeClr val="accent2">
              <a:lumMod val="90000"/>
            </a:schemeClr>
          </a:solidFill>
          <a:ln>
            <a:noFill/>
          </a:ln>
          <a:effec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fontAlgn="base">
              <a:spcBef>
                <a:spcPct val="50000"/>
              </a:spcBef>
              <a:spcAft>
                <a:spcPct val="0"/>
              </a:spcAft>
              <a:buClrTx/>
              <a:buFontTx/>
              <a:buNone/>
            </a:pPr>
            <a:r>
              <a:rPr lang="en-US" sz="4000" b="1" i="1" kern="1200" smtClean="0">
                <a:ea typeface="+mn-ea"/>
                <a:cs typeface="Times New Roman" pitchFamily="18" charset="0"/>
              </a:rPr>
              <a:t> Văn bản nghị luận</a:t>
            </a:r>
          </a:p>
        </p:txBody>
      </p:sp>
      <p:sp>
        <p:nvSpPr>
          <p:cNvPr id="8" name="Text Box 4"/>
          <p:cNvSpPr txBox="1">
            <a:spLocks noChangeArrowheads="1"/>
          </p:cNvSpPr>
          <p:nvPr/>
        </p:nvSpPr>
        <p:spPr bwMode="auto">
          <a:xfrm>
            <a:off x="3233676" y="2057414"/>
            <a:ext cx="2221186" cy="1200329"/>
          </a:xfrm>
          <a:prstGeom prst="rect">
            <a:avLst/>
          </a:prstGeom>
          <a:solidFill>
            <a:schemeClr val="accent3">
              <a:lumMod val="95000"/>
            </a:schemeClr>
          </a:solidFill>
          <a:ln>
            <a:noFill/>
          </a:ln>
          <a:effec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fontAlgn="base">
              <a:spcBef>
                <a:spcPct val="50000"/>
              </a:spcBef>
              <a:spcAft>
                <a:spcPct val="0"/>
              </a:spcAft>
              <a:buClrTx/>
              <a:buFontTx/>
              <a:buNone/>
            </a:pPr>
            <a:r>
              <a:rPr lang="en-US" b="1" i="1" kern="1200" smtClean="0">
                <a:ea typeface="+mn-ea"/>
                <a:cs typeface="Times New Roman" pitchFamily="18" charset="0"/>
              </a:rPr>
              <a:t>Nghị luận xã hội</a:t>
            </a:r>
          </a:p>
        </p:txBody>
      </p:sp>
      <p:sp>
        <p:nvSpPr>
          <p:cNvPr id="9" name="Text Box 5"/>
          <p:cNvSpPr txBox="1">
            <a:spLocks noChangeArrowheads="1"/>
          </p:cNvSpPr>
          <p:nvPr/>
        </p:nvSpPr>
        <p:spPr bwMode="auto">
          <a:xfrm>
            <a:off x="3233676" y="3733814"/>
            <a:ext cx="2221186" cy="1200329"/>
          </a:xfrm>
          <a:prstGeom prst="rect">
            <a:avLst/>
          </a:prstGeom>
          <a:solidFill>
            <a:schemeClr val="accent3">
              <a:lumMod val="95000"/>
            </a:schemeClr>
          </a:solidFill>
          <a:ln>
            <a:noFill/>
          </a:ln>
          <a:effec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fontAlgn="base">
              <a:spcBef>
                <a:spcPct val="50000"/>
              </a:spcBef>
              <a:spcAft>
                <a:spcPct val="0"/>
              </a:spcAft>
              <a:buClrTx/>
              <a:buFontTx/>
              <a:buNone/>
            </a:pPr>
            <a:r>
              <a:rPr lang="en-US" b="1" i="1" kern="1200" smtClean="0">
                <a:ea typeface="+mn-ea"/>
                <a:cs typeface="Times New Roman" pitchFamily="18" charset="0"/>
              </a:rPr>
              <a:t>Nghị luận văn học</a:t>
            </a:r>
          </a:p>
        </p:txBody>
      </p:sp>
      <p:sp>
        <p:nvSpPr>
          <p:cNvPr id="12" name="Text Box 8"/>
          <p:cNvSpPr txBox="1">
            <a:spLocks noChangeArrowheads="1"/>
          </p:cNvSpPr>
          <p:nvPr/>
        </p:nvSpPr>
        <p:spPr bwMode="auto">
          <a:xfrm>
            <a:off x="6117032" y="1177176"/>
            <a:ext cx="4882260"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fontAlgn="base">
              <a:spcBef>
                <a:spcPct val="50000"/>
              </a:spcBef>
              <a:spcAft>
                <a:spcPct val="0"/>
              </a:spcAft>
              <a:buClrTx/>
              <a:buFontTx/>
              <a:buNone/>
            </a:pPr>
            <a:r>
              <a:rPr lang="en-US" sz="3200" i="1" kern="1200" smtClean="0">
                <a:ea typeface="+mn-ea"/>
                <a:cs typeface="Times New Roman" pitchFamily="18" charset="0"/>
              </a:rPr>
              <a:t>Nghị luận về một sự việc, hiện tượng đời sống</a:t>
            </a:r>
          </a:p>
        </p:txBody>
      </p:sp>
      <p:sp>
        <p:nvSpPr>
          <p:cNvPr id="13" name="Text Box 9"/>
          <p:cNvSpPr txBox="1">
            <a:spLocks noChangeArrowheads="1"/>
          </p:cNvSpPr>
          <p:nvPr/>
        </p:nvSpPr>
        <p:spPr bwMode="auto">
          <a:xfrm>
            <a:off x="6117032" y="2391130"/>
            <a:ext cx="4882260"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fontAlgn="base">
              <a:spcBef>
                <a:spcPct val="50000"/>
              </a:spcBef>
              <a:spcAft>
                <a:spcPct val="0"/>
              </a:spcAft>
              <a:buClrTx/>
              <a:buFontTx/>
              <a:buNone/>
            </a:pPr>
            <a:r>
              <a:rPr lang="en-US" sz="3200" i="1" kern="1200" smtClean="0">
                <a:ea typeface="+mn-ea"/>
                <a:cs typeface="Times New Roman" pitchFamily="18" charset="0"/>
              </a:rPr>
              <a:t>Nghị luận về một vấn đề tư tưởng đạo lí</a:t>
            </a:r>
          </a:p>
        </p:txBody>
      </p:sp>
      <p:sp>
        <p:nvSpPr>
          <p:cNvPr id="16" name="Text Box 12"/>
          <p:cNvSpPr txBox="1">
            <a:spLocks noChangeArrowheads="1"/>
          </p:cNvSpPr>
          <p:nvPr/>
        </p:nvSpPr>
        <p:spPr bwMode="auto">
          <a:xfrm>
            <a:off x="6117032" y="3605084"/>
            <a:ext cx="4882260"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fontAlgn="base">
              <a:spcBef>
                <a:spcPct val="50000"/>
              </a:spcBef>
              <a:spcAft>
                <a:spcPct val="0"/>
              </a:spcAft>
              <a:buClrTx/>
              <a:buFontTx/>
              <a:buNone/>
            </a:pPr>
            <a:r>
              <a:rPr lang="en-US" sz="3200" i="1" kern="1200" smtClean="0">
                <a:ea typeface="+mn-ea"/>
                <a:cs typeface="Times New Roman" pitchFamily="18" charset="0"/>
              </a:rPr>
              <a:t>Nghị luận về một tác phẩm truyện ( hoặc đoạn trích )</a:t>
            </a:r>
          </a:p>
        </p:txBody>
      </p:sp>
      <p:sp>
        <p:nvSpPr>
          <p:cNvPr id="17" name="Text Box 13"/>
          <p:cNvSpPr txBox="1">
            <a:spLocks noChangeArrowheads="1"/>
          </p:cNvSpPr>
          <p:nvPr/>
        </p:nvSpPr>
        <p:spPr bwMode="auto">
          <a:xfrm>
            <a:off x="6117032" y="4845310"/>
            <a:ext cx="4882260"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fontAlgn="base">
              <a:spcBef>
                <a:spcPct val="50000"/>
              </a:spcBef>
              <a:spcAft>
                <a:spcPct val="0"/>
              </a:spcAft>
              <a:buClrTx/>
              <a:buFontTx/>
              <a:buNone/>
            </a:pPr>
            <a:r>
              <a:rPr lang="en-US" sz="3200" i="1" kern="1200" smtClean="0">
                <a:ea typeface="+mn-ea"/>
                <a:cs typeface="Times New Roman" pitchFamily="18" charset="0"/>
              </a:rPr>
              <a:t>Nghị luận về một đoạn thơ, bài thơ</a:t>
            </a:r>
          </a:p>
        </p:txBody>
      </p:sp>
      <p:cxnSp>
        <p:nvCxnSpPr>
          <p:cNvPr id="3" name="Straight Arrow Connector 2"/>
          <p:cNvCxnSpPr>
            <a:stCxn id="4" idx="3"/>
            <a:endCxn id="8" idx="1"/>
          </p:cNvCxnSpPr>
          <p:nvPr/>
        </p:nvCxnSpPr>
        <p:spPr>
          <a:xfrm flipV="1">
            <a:off x="2475187" y="2657579"/>
            <a:ext cx="758489" cy="8216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3"/>
            <a:endCxn id="9" idx="1"/>
          </p:cNvCxnSpPr>
          <p:nvPr/>
        </p:nvCxnSpPr>
        <p:spPr>
          <a:xfrm>
            <a:off x="2475187" y="3479183"/>
            <a:ext cx="758489" cy="854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3"/>
            <a:endCxn id="12" idx="1"/>
          </p:cNvCxnSpPr>
          <p:nvPr/>
        </p:nvCxnSpPr>
        <p:spPr>
          <a:xfrm flipV="1">
            <a:off x="5454862" y="1715785"/>
            <a:ext cx="662170" cy="941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13" idx="1"/>
          </p:cNvCxnSpPr>
          <p:nvPr/>
        </p:nvCxnSpPr>
        <p:spPr>
          <a:xfrm>
            <a:off x="5454862" y="2657579"/>
            <a:ext cx="662170" cy="272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3"/>
            <a:endCxn id="16" idx="1"/>
          </p:cNvCxnSpPr>
          <p:nvPr/>
        </p:nvCxnSpPr>
        <p:spPr>
          <a:xfrm flipV="1">
            <a:off x="5454862" y="4143693"/>
            <a:ext cx="662170" cy="1902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9" idx="3"/>
            <a:endCxn id="17" idx="1"/>
          </p:cNvCxnSpPr>
          <p:nvPr/>
        </p:nvCxnSpPr>
        <p:spPr>
          <a:xfrm>
            <a:off x="5454862" y="4333979"/>
            <a:ext cx="662170" cy="1049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05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heel(1)">
                                      <p:cBhvr>
                                        <p:cTn id="30" dur="2000"/>
                                        <p:tgtEl>
                                          <p:spTgt spid="24"/>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circle(in)">
                                      <p:cBhvr>
                                        <p:cTn id="38" dur="2000"/>
                                        <p:tgtEl>
                                          <p:spTgt spid="26"/>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ircle(in)">
                                      <p:cBhvr>
                                        <p:cTn id="41" dur="2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2" grpId="0" animBg="1"/>
      <p:bldP spid="13"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15" name="图片 2">
            <a:extLst>
              <a:ext uri="{FF2B5EF4-FFF2-40B4-BE49-F238E27FC236}">
                <a16:creationId xmlns="" xmlns:a16="http://schemas.microsoft.com/office/drawing/2014/main" id="{1CBA772C-1822-4223-9F07-6D011D7FCD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1079" y="1657305"/>
            <a:ext cx="3989843" cy="3978443"/>
          </a:xfrm>
          <a:prstGeom prst="rect">
            <a:avLst/>
          </a:prstGeom>
        </p:spPr>
      </p:pic>
      <p:grpSp>
        <p:nvGrpSpPr>
          <p:cNvPr id="18" name="组合 16">
            <a:extLst>
              <a:ext uri="{FF2B5EF4-FFF2-40B4-BE49-F238E27FC236}">
                <a16:creationId xmlns="" xmlns:a16="http://schemas.microsoft.com/office/drawing/2014/main" id="{321916A9-7D13-468C-9974-71F85478E84A}"/>
              </a:ext>
            </a:extLst>
          </p:cNvPr>
          <p:cNvGrpSpPr/>
          <p:nvPr/>
        </p:nvGrpSpPr>
        <p:grpSpPr>
          <a:xfrm>
            <a:off x="746727" y="1499332"/>
            <a:ext cx="994891" cy="999428"/>
            <a:chOff x="1722254" y="1671267"/>
            <a:chExt cx="994890" cy="999428"/>
          </a:xfrm>
        </p:grpSpPr>
        <p:pic>
          <p:nvPicPr>
            <p:cNvPr id="19" name="图片 17">
              <a:extLst>
                <a:ext uri="{FF2B5EF4-FFF2-40B4-BE49-F238E27FC236}">
                  <a16:creationId xmlns="" xmlns:a16="http://schemas.microsoft.com/office/drawing/2014/main" id="{A987C24C-17FA-4F18-B6D9-2B27C79175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21" name="文本框 21">
              <a:extLst>
                <a:ext uri="{FF2B5EF4-FFF2-40B4-BE49-F238E27FC236}">
                  <a16:creationId xmlns="" xmlns:a16="http://schemas.microsoft.com/office/drawing/2014/main" id="{7559F7F6-5113-4AE4-9AA9-007A8A4D8ABC}"/>
                </a:ext>
              </a:extLst>
            </p:cNvPr>
            <p:cNvSpPr txBox="1"/>
            <p:nvPr/>
          </p:nvSpPr>
          <p:spPr>
            <a:xfrm>
              <a:off x="1918773" y="1862304"/>
              <a:ext cx="798371" cy="523220"/>
            </a:xfrm>
            <a:prstGeom prst="rect">
              <a:avLst/>
            </a:prstGeom>
            <a:noFill/>
          </p:spPr>
          <p:txBody>
            <a:bodyPr wrap="square" rtlCol="0">
              <a:spAutoFit/>
            </a:bodyPr>
            <a:lstStyle/>
            <a:p>
              <a:pPr defTabSz="914377">
                <a:buClrTx/>
                <a:buFontTx/>
                <a:buNone/>
              </a:pPr>
              <a:r>
                <a:rPr lang="en-US" altLang="zh-CN" sz="2800" kern="1200" dirty="0">
                  <a:solidFill>
                    <a:prstClr val="white"/>
                  </a:solidFill>
                  <a:latin typeface="微软雅黑"/>
                  <a:ea typeface="新宋体"/>
                  <a:cs typeface="+mn-ea"/>
                  <a:sym typeface="+mn-lt"/>
                </a:rPr>
                <a:t>1</a:t>
              </a:r>
              <a:endParaRPr lang="zh-CN" altLang="en-US" sz="2800" kern="1200" dirty="0">
                <a:solidFill>
                  <a:prstClr val="white"/>
                </a:solidFill>
                <a:latin typeface="微软雅黑"/>
                <a:ea typeface="新宋体"/>
                <a:cs typeface="+mn-ea"/>
                <a:sym typeface="+mn-lt"/>
              </a:endParaRPr>
            </a:p>
          </p:txBody>
        </p:sp>
      </p:grpSp>
      <p:sp>
        <p:nvSpPr>
          <p:cNvPr id="22" name="TextBox 21"/>
          <p:cNvSpPr txBox="1"/>
          <p:nvPr/>
        </p:nvSpPr>
        <p:spPr>
          <a:xfrm>
            <a:off x="4345465" y="3187033"/>
            <a:ext cx="3475631" cy="830997"/>
          </a:xfrm>
          <a:prstGeom prst="rect">
            <a:avLst/>
          </a:prstGeom>
          <a:solidFill>
            <a:schemeClr val="accent2">
              <a:lumMod val="75000"/>
            </a:schemeClr>
          </a:solidFill>
        </p:spPr>
        <p:txBody>
          <a:bodyPr wrap="none" rtlCol="0">
            <a:spAutoFit/>
          </a:bodyPr>
          <a:lstStyle/>
          <a:p>
            <a:pPr defTabSz="914377">
              <a:buClrTx/>
              <a:buFontTx/>
              <a:buNone/>
            </a:pPr>
            <a:r>
              <a:rPr lang="en-US" sz="4800" b="1" kern="1200" smtClean="0">
                <a:solidFill>
                  <a:prstClr val="black"/>
                </a:solidFill>
                <a:latin typeface="Times New Roman" pitchFamily="18" charset="0"/>
                <a:ea typeface="新宋体"/>
                <a:cs typeface="Times New Roman" pitchFamily="18" charset="0"/>
              </a:rPr>
              <a:t>CÁC BƯỚC</a:t>
            </a:r>
            <a:endParaRPr lang="en-US" sz="4800" b="1" kern="1200">
              <a:solidFill>
                <a:prstClr val="black"/>
              </a:solidFill>
              <a:latin typeface="Times New Roman" pitchFamily="18" charset="0"/>
              <a:ea typeface="新宋体"/>
              <a:cs typeface="Times New Roman" pitchFamily="18" charset="0"/>
            </a:endParaRPr>
          </a:p>
        </p:txBody>
      </p:sp>
      <p:sp>
        <p:nvSpPr>
          <p:cNvPr id="23" name="淘宝网chenying0907出品 14"/>
          <p:cNvSpPr txBox="1"/>
          <p:nvPr/>
        </p:nvSpPr>
        <p:spPr>
          <a:xfrm>
            <a:off x="1741618" y="1349238"/>
            <a:ext cx="2735871" cy="1477323"/>
          </a:xfrm>
          <a:prstGeom prst="rect">
            <a:avLst/>
          </a:prstGeom>
          <a:noFill/>
        </p:spPr>
        <p:txBody>
          <a:bodyPr wrap="square" lIns="91432" tIns="45718" rIns="91432" bIns="45718" rtlCol="0">
            <a:spAutoFit/>
          </a:bodyPr>
          <a:lstStyle/>
          <a:p>
            <a:pPr algn="ctr" defTabSz="914309">
              <a:lnSpc>
                <a:spcPct val="125000"/>
              </a:lnSpc>
              <a:buClrTx/>
              <a:buFontTx/>
              <a:buNone/>
            </a:pPr>
            <a:r>
              <a:rPr lang="en-US" altLang="zh-CN" sz="3600" b="1" i="1" kern="1200">
                <a:solidFill>
                  <a:prstClr val="black"/>
                </a:solidFill>
                <a:latin typeface="Times New Roman" pitchFamily="18" charset="0"/>
                <a:ea typeface="Tahoma" panose="020B0604030504040204" pitchFamily="34" charset="0"/>
                <a:cs typeface="Times New Roman" pitchFamily="18" charset="0"/>
              </a:rPr>
              <a:t>Tìm hiểu đề và tìm ý</a:t>
            </a:r>
            <a:endParaRPr lang="zh-CN" altLang="en-US" sz="3600" b="1" i="1" kern="1200" dirty="0">
              <a:solidFill>
                <a:prstClr val="black"/>
              </a:solidFill>
              <a:latin typeface="Times New Roman" pitchFamily="18" charset="0"/>
              <a:ea typeface="微软雅黑" pitchFamily="34" charset="-122"/>
              <a:cs typeface="Times New Roman" pitchFamily="18" charset="0"/>
            </a:endParaRPr>
          </a:p>
        </p:txBody>
      </p:sp>
      <p:sp>
        <p:nvSpPr>
          <p:cNvPr id="25" name="淘宝网chenying0907出品 16"/>
          <p:cNvSpPr txBox="1"/>
          <p:nvPr/>
        </p:nvSpPr>
        <p:spPr>
          <a:xfrm>
            <a:off x="2069170" y="3873866"/>
            <a:ext cx="1976560" cy="1412370"/>
          </a:xfrm>
          <a:prstGeom prst="rect">
            <a:avLst/>
          </a:prstGeom>
          <a:noFill/>
        </p:spPr>
        <p:txBody>
          <a:bodyPr wrap="square" lIns="91432" tIns="45718" rIns="91432" bIns="45718" rtlCol="0">
            <a:spAutoFit/>
          </a:bodyPr>
          <a:lstStyle/>
          <a:p>
            <a:pPr defTabSz="914309">
              <a:lnSpc>
                <a:spcPct val="125000"/>
              </a:lnSpc>
              <a:buClrTx/>
              <a:buFontTx/>
              <a:buNone/>
            </a:pPr>
            <a:r>
              <a:rPr lang="en-US" altLang="zh-CN" sz="3600" b="1" i="1" kern="1200">
                <a:solidFill>
                  <a:prstClr val="black"/>
                </a:solidFill>
                <a:latin typeface="Times New Roman" pitchFamily="18" charset="0"/>
                <a:ea typeface="Tahoma" panose="020B0604030504040204" pitchFamily="34" charset="0"/>
                <a:cs typeface="Times New Roman" pitchFamily="18" charset="0"/>
              </a:rPr>
              <a:t>Lập dàn bài</a:t>
            </a:r>
            <a:endParaRPr lang="zh-CN" altLang="en-US" sz="3600" b="1" i="1" kern="1200" dirty="0">
              <a:solidFill>
                <a:prstClr val="black"/>
              </a:solidFill>
              <a:latin typeface="Times New Roman" pitchFamily="18" charset="0"/>
              <a:ea typeface="微软雅黑" pitchFamily="34" charset="-122"/>
              <a:cs typeface="Times New Roman" pitchFamily="18" charset="0"/>
            </a:endParaRPr>
          </a:p>
        </p:txBody>
      </p:sp>
      <p:grpSp>
        <p:nvGrpSpPr>
          <p:cNvPr id="27" name="组合 16">
            <a:extLst>
              <a:ext uri="{FF2B5EF4-FFF2-40B4-BE49-F238E27FC236}">
                <a16:creationId xmlns="" xmlns:a16="http://schemas.microsoft.com/office/drawing/2014/main" id="{321916A9-7D13-468C-9974-71F85478E84A}"/>
              </a:ext>
            </a:extLst>
          </p:cNvPr>
          <p:cNvGrpSpPr/>
          <p:nvPr/>
        </p:nvGrpSpPr>
        <p:grpSpPr>
          <a:xfrm>
            <a:off x="746727" y="3867568"/>
            <a:ext cx="994891" cy="999428"/>
            <a:chOff x="1722254" y="1671267"/>
            <a:chExt cx="994890" cy="999428"/>
          </a:xfrm>
        </p:grpSpPr>
        <p:pic>
          <p:nvPicPr>
            <p:cNvPr id="29" name="图片 17">
              <a:extLst>
                <a:ext uri="{FF2B5EF4-FFF2-40B4-BE49-F238E27FC236}">
                  <a16:creationId xmlns="" xmlns:a16="http://schemas.microsoft.com/office/drawing/2014/main" id="{A987C24C-17FA-4F18-B6D9-2B27C79175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30" name="文本框 21">
              <a:extLst>
                <a:ext uri="{FF2B5EF4-FFF2-40B4-BE49-F238E27FC236}">
                  <a16:creationId xmlns="" xmlns:a16="http://schemas.microsoft.com/office/drawing/2014/main" id="{7559F7F6-5113-4AE4-9AA9-007A8A4D8ABC}"/>
                </a:ext>
              </a:extLst>
            </p:cNvPr>
            <p:cNvSpPr txBox="1"/>
            <p:nvPr/>
          </p:nvSpPr>
          <p:spPr>
            <a:xfrm>
              <a:off x="1918773" y="1862304"/>
              <a:ext cx="798371" cy="523220"/>
            </a:xfrm>
            <a:prstGeom prst="rect">
              <a:avLst/>
            </a:prstGeom>
            <a:noFill/>
          </p:spPr>
          <p:txBody>
            <a:bodyPr wrap="square" rtlCol="0">
              <a:spAutoFit/>
            </a:bodyPr>
            <a:lstStyle/>
            <a:p>
              <a:pPr defTabSz="914377">
                <a:buClrTx/>
                <a:buFontTx/>
                <a:buNone/>
              </a:pPr>
              <a:r>
                <a:rPr lang="en-US" altLang="zh-CN" sz="2800" kern="1200" dirty="0" smtClean="0">
                  <a:solidFill>
                    <a:prstClr val="white"/>
                  </a:solidFill>
                  <a:latin typeface="微软雅黑"/>
                  <a:ea typeface="新宋体"/>
                  <a:cs typeface="+mn-ea"/>
                  <a:sym typeface="+mn-lt"/>
                </a:rPr>
                <a:t>2</a:t>
              </a:r>
              <a:endParaRPr lang="zh-CN" altLang="en-US" sz="2800" kern="1200" dirty="0">
                <a:solidFill>
                  <a:prstClr val="white"/>
                </a:solidFill>
                <a:latin typeface="微软雅黑"/>
                <a:ea typeface="新宋体"/>
                <a:cs typeface="+mn-ea"/>
                <a:sym typeface="+mn-lt"/>
              </a:endParaRPr>
            </a:p>
          </p:txBody>
        </p:sp>
      </p:grpSp>
      <p:grpSp>
        <p:nvGrpSpPr>
          <p:cNvPr id="31" name="组合 16">
            <a:extLst>
              <a:ext uri="{FF2B5EF4-FFF2-40B4-BE49-F238E27FC236}">
                <a16:creationId xmlns="" xmlns:a16="http://schemas.microsoft.com/office/drawing/2014/main" id="{321916A9-7D13-468C-9974-71F85478E84A}"/>
              </a:ext>
            </a:extLst>
          </p:cNvPr>
          <p:cNvGrpSpPr/>
          <p:nvPr/>
        </p:nvGrpSpPr>
        <p:grpSpPr>
          <a:xfrm>
            <a:off x="8108814" y="1499332"/>
            <a:ext cx="994891" cy="999428"/>
            <a:chOff x="1722254" y="1671267"/>
            <a:chExt cx="994890" cy="999428"/>
          </a:xfrm>
        </p:grpSpPr>
        <p:pic>
          <p:nvPicPr>
            <p:cNvPr id="33" name="图片 17">
              <a:extLst>
                <a:ext uri="{FF2B5EF4-FFF2-40B4-BE49-F238E27FC236}">
                  <a16:creationId xmlns="" xmlns:a16="http://schemas.microsoft.com/office/drawing/2014/main" id="{A987C24C-17FA-4F18-B6D9-2B27C79175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34" name="文本框 21">
              <a:extLst>
                <a:ext uri="{FF2B5EF4-FFF2-40B4-BE49-F238E27FC236}">
                  <a16:creationId xmlns="" xmlns:a16="http://schemas.microsoft.com/office/drawing/2014/main" id="{7559F7F6-5113-4AE4-9AA9-007A8A4D8ABC}"/>
                </a:ext>
              </a:extLst>
            </p:cNvPr>
            <p:cNvSpPr txBox="1"/>
            <p:nvPr/>
          </p:nvSpPr>
          <p:spPr>
            <a:xfrm>
              <a:off x="1918773" y="1862304"/>
              <a:ext cx="798371" cy="523220"/>
            </a:xfrm>
            <a:prstGeom prst="rect">
              <a:avLst/>
            </a:prstGeom>
            <a:noFill/>
          </p:spPr>
          <p:txBody>
            <a:bodyPr wrap="square" rtlCol="0">
              <a:spAutoFit/>
            </a:bodyPr>
            <a:lstStyle/>
            <a:p>
              <a:pPr defTabSz="914377">
                <a:buClrTx/>
                <a:buFontTx/>
                <a:buNone/>
              </a:pPr>
              <a:r>
                <a:rPr lang="en-US" altLang="zh-CN" sz="2800" kern="1200" dirty="0" smtClean="0">
                  <a:solidFill>
                    <a:prstClr val="white"/>
                  </a:solidFill>
                  <a:latin typeface="微软雅黑"/>
                  <a:ea typeface="新宋体"/>
                  <a:cs typeface="+mn-ea"/>
                  <a:sym typeface="+mn-lt"/>
                </a:rPr>
                <a:t>3</a:t>
              </a:r>
              <a:endParaRPr lang="zh-CN" altLang="en-US" sz="2800" kern="1200" dirty="0">
                <a:solidFill>
                  <a:prstClr val="white"/>
                </a:solidFill>
                <a:latin typeface="微软雅黑"/>
                <a:ea typeface="新宋体"/>
                <a:cs typeface="+mn-ea"/>
                <a:sym typeface="+mn-lt"/>
              </a:endParaRPr>
            </a:p>
          </p:txBody>
        </p:sp>
      </p:grpSp>
      <p:sp>
        <p:nvSpPr>
          <p:cNvPr id="35" name="淘宝网chenying0907出品 14"/>
          <p:cNvSpPr txBox="1"/>
          <p:nvPr/>
        </p:nvSpPr>
        <p:spPr>
          <a:xfrm>
            <a:off x="9035466" y="1690432"/>
            <a:ext cx="2735871" cy="719873"/>
          </a:xfrm>
          <a:prstGeom prst="rect">
            <a:avLst/>
          </a:prstGeom>
          <a:noFill/>
        </p:spPr>
        <p:txBody>
          <a:bodyPr wrap="square" lIns="91432" tIns="45718" rIns="91432" bIns="45718" rtlCol="0">
            <a:spAutoFit/>
          </a:bodyPr>
          <a:lstStyle/>
          <a:p>
            <a:pPr algn="ctr" defTabSz="914309">
              <a:lnSpc>
                <a:spcPct val="125000"/>
              </a:lnSpc>
              <a:buClrTx/>
              <a:buFontTx/>
              <a:buNone/>
            </a:pPr>
            <a:r>
              <a:rPr lang="en-US" altLang="zh-CN" sz="3600" b="1" i="1" kern="1200" smtClean="0">
                <a:solidFill>
                  <a:prstClr val="black"/>
                </a:solidFill>
                <a:latin typeface="Times New Roman" pitchFamily="18" charset="0"/>
                <a:ea typeface="Tahoma" panose="020B0604030504040204" pitchFamily="34" charset="0"/>
                <a:cs typeface="Times New Roman" pitchFamily="18" charset="0"/>
              </a:rPr>
              <a:t>Viết bài</a:t>
            </a:r>
            <a:endParaRPr lang="zh-CN" altLang="en-US" sz="3600" b="1" i="1" kern="1200" dirty="0">
              <a:solidFill>
                <a:prstClr val="black"/>
              </a:solidFill>
              <a:latin typeface="Times New Roman" pitchFamily="18" charset="0"/>
              <a:ea typeface="微软雅黑" pitchFamily="34" charset="-122"/>
              <a:cs typeface="Times New Roman" pitchFamily="18" charset="0"/>
            </a:endParaRPr>
          </a:p>
        </p:txBody>
      </p:sp>
      <p:sp>
        <p:nvSpPr>
          <p:cNvPr id="36" name="淘宝网chenying0907出品 16"/>
          <p:cNvSpPr txBox="1"/>
          <p:nvPr/>
        </p:nvSpPr>
        <p:spPr>
          <a:xfrm>
            <a:off x="9431256" y="3873866"/>
            <a:ext cx="2408319" cy="1477323"/>
          </a:xfrm>
          <a:prstGeom prst="rect">
            <a:avLst/>
          </a:prstGeom>
          <a:noFill/>
        </p:spPr>
        <p:txBody>
          <a:bodyPr wrap="square" lIns="91432" tIns="45718" rIns="91432" bIns="45718" rtlCol="0">
            <a:spAutoFit/>
          </a:bodyPr>
          <a:lstStyle/>
          <a:p>
            <a:pPr defTabSz="914309">
              <a:lnSpc>
                <a:spcPct val="125000"/>
              </a:lnSpc>
              <a:buClrTx/>
              <a:buFontTx/>
              <a:buNone/>
            </a:pPr>
            <a:r>
              <a:rPr lang="en-US" altLang="zh-CN" sz="3600" b="1" i="1" kern="1200" smtClean="0">
                <a:solidFill>
                  <a:prstClr val="black"/>
                </a:solidFill>
                <a:latin typeface="Times New Roman" pitchFamily="18" charset="0"/>
                <a:ea typeface="Tahoma" panose="020B0604030504040204" pitchFamily="34" charset="0"/>
                <a:cs typeface="Times New Roman" pitchFamily="18" charset="0"/>
              </a:rPr>
              <a:t>Đọc lại và sửa chữa</a:t>
            </a:r>
            <a:endParaRPr lang="zh-CN" altLang="en-US" sz="3600" b="1" i="1" kern="1200" dirty="0">
              <a:solidFill>
                <a:prstClr val="black"/>
              </a:solidFill>
              <a:latin typeface="Times New Roman" pitchFamily="18" charset="0"/>
              <a:ea typeface="微软雅黑" pitchFamily="34" charset="-122"/>
              <a:cs typeface="Times New Roman" pitchFamily="18" charset="0"/>
            </a:endParaRPr>
          </a:p>
        </p:txBody>
      </p:sp>
      <p:grpSp>
        <p:nvGrpSpPr>
          <p:cNvPr id="37" name="组合 16">
            <a:extLst>
              <a:ext uri="{FF2B5EF4-FFF2-40B4-BE49-F238E27FC236}">
                <a16:creationId xmlns="" xmlns:a16="http://schemas.microsoft.com/office/drawing/2014/main" id="{321916A9-7D13-468C-9974-71F85478E84A}"/>
              </a:ext>
            </a:extLst>
          </p:cNvPr>
          <p:cNvGrpSpPr/>
          <p:nvPr/>
        </p:nvGrpSpPr>
        <p:grpSpPr>
          <a:xfrm>
            <a:off x="8108814" y="3867568"/>
            <a:ext cx="994891" cy="999428"/>
            <a:chOff x="1722254" y="1671267"/>
            <a:chExt cx="994890" cy="999428"/>
          </a:xfrm>
        </p:grpSpPr>
        <p:pic>
          <p:nvPicPr>
            <p:cNvPr id="38" name="图片 17">
              <a:extLst>
                <a:ext uri="{FF2B5EF4-FFF2-40B4-BE49-F238E27FC236}">
                  <a16:creationId xmlns="" xmlns:a16="http://schemas.microsoft.com/office/drawing/2014/main" id="{A987C24C-17FA-4F18-B6D9-2B27C79175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39" name="文本框 21">
              <a:extLst>
                <a:ext uri="{FF2B5EF4-FFF2-40B4-BE49-F238E27FC236}">
                  <a16:creationId xmlns="" xmlns:a16="http://schemas.microsoft.com/office/drawing/2014/main" id="{7559F7F6-5113-4AE4-9AA9-007A8A4D8ABC}"/>
                </a:ext>
              </a:extLst>
            </p:cNvPr>
            <p:cNvSpPr txBox="1"/>
            <p:nvPr/>
          </p:nvSpPr>
          <p:spPr>
            <a:xfrm>
              <a:off x="1918773" y="1862304"/>
              <a:ext cx="798371" cy="523220"/>
            </a:xfrm>
            <a:prstGeom prst="rect">
              <a:avLst/>
            </a:prstGeom>
            <a:noFill/>
          </p:spPr>
          <p:txBody>
            <a:bodyPr wrap="square" rtlCol="0">
              <a:spAutoFit/>
            </a:bodyPr>
            <a:lstStyle/>
            <a:p>
              <a:pPr defTabSz="914377">
                <a:buClrTx/>
                <a:buFontTx/>
                <a:buNone/>
              </a:pPr>
              <a:r>
                <a:rPr lang="en-US" altLang="zh-CN" sz="2800" kern="1200" dirty="0" smtClean="0">
                  <a:solidFill>
                    <a:prstClr val="white"/>
                  </a:solidFill>
                  <a:latin typeface="微软雅黑"/>
                  <a:ea typeface="新宋体"/>
                  <a:cs typeface="+mn-ea"/>
                  <a:sym typeface="+mn-lt"/>
                </a:rPr>
                <a:t>4</a:t>
              </a:r>
              <a:endParaRPr lang="zh-CN" altLang="en-US" sz="2800" kern="1200" dirty="0">
                <a:solidFill>
                  <a:prstClr val="white"/>
                </a:solidFill>
                <a:latin typeface="微软雅黑"/>
                <a:ea typeface="新宋体"/>
                <a:cs typeface="+mn-ea"/>
                <a:sym typeface="+mn-lt"/>
              </a:endParaRPr>
            </a:p>
          </p:txBody>
        </p:sp>
      </p:grpSp>
    </p:spTree>
    <p:extLst>
      <p:ext uri="{BB962C8B-B14F-4D97-AF65-F5344CB8AC3E}">
        <p14:creationId xmlns:p14="http://schemas.microsoft.com/office/powerpoint/2010/main" val="19478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heel(1)">
                                      <p:cBhvr>
                                        <p:cTn id="37" dur="2000"/>
                                        <p:tgtEl>
                                          <p:spTgt spid="31"/>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heel(1)">
                                      <p:cBhvr>
                                        <p:cTn id="40" dur="20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arn(inVertical)">
                                      <p:cBhvr>
                                        <p:cTn id="45" dur="500"/>
                                        <p:tgtEl>
                                          <p:spTgt spid="37"/>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barn(inVertical)">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5"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4" name="Rectangle 3"/>
          <p:cNvSpPr/>
          <p:nvPr/>
        </p:nvSpPr>
        <p:spPr>
          <a:xfrm>
            <a:off x="736980" y="545916"/>
            <a:ext cx="5076965" cy="5773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5" name="Rectangle 4"/>
          <p:cNvSpPr/>
          <p:nvPr/>
        </p:nvSpPr>
        <p:spPr>
          <a:xfrm>
            <a:off x="736983" y="465238"/>
            <a:ext cx="5076964" cy="6370975"/>
          </a:xfrm>
          <a:prstGeom prst="rect">
            <a:avLst/>
          </a:prstGeom>
        </p:spPr>
        <p:txBody>
          <a:bodyPr wrap="square">
            <a:spAutoFit/>
          </a:bodyPr>
          <a:lstStyle/>
          <a:p>
            <a:pPr marL="342900" indent="-342900" fontAlgn="base">
              <a:spcBef>
                <a:spcPct val="0"/>
              </a:spcBef>
              <a:spcAft>
                <a:spcPct val="0"/>
              </a:spcAft>
              <a:buClrTx/>
              <a:buFontTx/>
              <a:buNone/>
            </a:pPr>
            <a:r>
              <a:rPr lang="en-US" sz="2400" b="1" i="1" kern="1200">
                <a:solidFill>
                  <a:srgbClr val="FF0000"/>
                </a:solidFill>
                <a:latin typeface="Times New Roman" pitchFamily="18" charset="0"/>
                <a:ea typeface="+mn-ea"/>
                <a:cs typeface="+mn-cs"/>
              </a:rPr>
              <a:t>* Dàn bài chung của bài văn nghị luận về hiện tượng, đời sống, xã hội:</a:t>
            </a:r>
          </a:p>
          <a:p>
            <a:pPr marL="342900" indent="-342900" fontAlgn="base">
              <a:spcBef>
                <a:spcPct val="0"/>
              </a:spcBef>
              <a:spcAft>
                <a:spcPct val="0"/>
              </a:spcAft>
              <a:buClrTx/>
              <a:buFontTx/>
              <a:buNone/>
            </a:pPr>
            <a:r>
              <a:rPr lang="en-US" sz="2400" b="1" i="1" kern="1200">
                <a:solidFill>
                  <a:srgbClr val="0000FF"/>
                </a:solidFill>
                <a:latin typeface="Times New Roman" pitchFamily="18" charset="0"/>
                <a:ea typeface="+mn-ea"/>
                <a:cs typeface="+mn-cs"/>
              </a:rPr>
              <a:t>-Mở bài:</a:t>
            </a:r>
            <a:r>
              <a:rPr lang="en-US" sz="2400" b="1" i="1" kern="1200">
                <a:solidFill>
                  <a:prstClr val="black"/>
                </a:solidFill>
                <a:latin typeface="Times New Roman" pitchFamily="18" charset="0"/>
                <a:ea typeface="+mn-ea"/>
                <a:cs typeface="+mn-cs"/>
              </a:rPr>
              <a:t> Giới thiệu chung về sự việc, hiện tượng</a:t>
            </a:r>
          </a:p>
          <a:p>
            <a:pPr marL="342900" indent="-342900" fontAlgn="base">
              <a:spcBef>
                <a:spcPct val="0"/>
              </a:spcBef>
              <a:spcAft>
                <a:spcPct val="0"/>
              </a:spcAft>
              <a:buClrTx/>
              <a:buFontTx/>
              <a:buNone/>
            </a:pPr>
            <a:r>
              <a:rPr lang="en-US" sz="2400" b="1" i="1" kern="1200">
                <a:solidFill>
                  <a:prstClr val="black"/>
                </a:solidFill>
                <a:latin typeface="Times New Roman" pitchFamily="18" charset="0"/>
                <a:ea typeface="+mn-ea"/>
                <a:cs typeface="+mn-cs"/>
              </a:rPr>
              <a:t>  Đánh giá chung về ý nghĩa của hiện tượng.</a:t>
            </a:r>
          </a:p>
          <a:p>
            <a:pPr marL="342900" indent="-342900" fontAlgn="base">
              <a:spcBef>
                <a:spcPct val="0"/>
              </a:spcBef>
              <a:spcAft>
                <a:spcPct val="0"/>
              </a:spcAft>
              <a:buClrTx/>
              <a:buFontTx/>
              <a:buNone/>
            </a:pPr>
            <a:r>
              <a:rPr lang="en-US" sz="2400" b="1" i="1" kern="1200">
                <a:solidFill>
                  <a:srgbClr val="0000FF"/>
                </a:solidFill>
                <a:latin typeface="Times New Roman" pitchFamily="18" charset="0"/>
                <a:ea typeface="+mn-ea"/>
                <a:cs typeface="+mn-cs"/>
              </a:rPr>
              <a:t>- Thân bài:</a:t>
            </a:r>
          </a:p>
          <a:p>
            <a:pPr marL="342900" indent="-342900" fontAlgn="base">
              <a:spcBef>
                <a:spcPct val="0"/>
              </a:spcBef>
              <a:spcAft>
                <a:spcPct val="0"/>
              </a:spcAft>
              <a:buClrTx/>
              <a:buFontTx/>
              <a:buNone/>
            </a:pPr>
            <a:r>
              <a:rPr lang="en-US" sz="2400" b="1" i="1" kern="1200">
                <a:solidFill>
                  <a:prstClr val="black"/>
                </a:solidFill>
                <a:latin typeface="Times New Roman" pitchFamily="18" charset="0"/>
                <a:ea typeface="+mn-ea"/>
                <a:cs typeface="+mn-cs"/>
              </a:rPr>
              <a:t> + Liên hệ thực tế để phân tích biểu hiện</a:t>
            </a:r>
          </a:p>
          <a:p>
            <a:pPr marL="342900" indent="-342900" fontAlgn="base">
              <a:spcBef>
                <a:spcPct val="0"/>
              </a:spcBef>
              <a:spcAft>
                <a:spcPct val="0"/>
              </a:spcAft>
              <a:buClrTx/>
              <a:buFontTx/>
              <a:buNone/>
            </a:pPr>
            <a:r>
              <a:rPr lang="en-US" sz="2400" b="1" i="1" kern="1200">
                <a:solidFill>
                  <a:prstClr val="black"/>
                </a:solidFill>
                <a:latin typeface="Times New Roman" pitchFamily="18" charset="0"/>
                <a:ea typeface="+mn-ea"/>
                <a:cs typeface="+mn-cs"/>
              </a:rPr>
              <a:t> + Nêu đánh giá, nhận định , phân tích nguyên nhân</a:t>
            </a:r>
          </a:p>
          <a:p>
            <a:pPr marL="342900" indent="-342900" fontAlgn="base">
              <a:spcBef>
                <a:spcPct val="0"/>
              </a:spcBef>
              <a:spcAft>
                <a:spcPct val="0"/>
              </a:spcAft>
              <a:buClrTx/>
              <a:buFontTx/>
              <a:buNone/>
            </a:pPr>
            <a:r>
              <a:rPr lang="en-US" sz="2400" b="1" i="1" kern="1200">
                <a:solidFill>
                  <a:prstClr val="black"/>
                </a:solidFill>
                <a:latin typeface="Times New Roman" pitchFamily="18" charset="0"/>
                <a:ea typeface="+mn-ea"/>
                <a:cs typeface="+mn-cs"/>
              </a:rPr>
              <a:t> +Những kiến nghị, giải pháp</a:t>
            </a:r>
          </a:p>
          <a:p>
            <a:pPr marL="342900" indent="-342900" fontAlgn="base">
              <a:spcBef>
                <a:spcPct val="0"/>
              </a:spcBef>
              <a:spcAft>
                <a:spcPct val="0"/>
              </a:spcAft>
              <a:buClrTx/>
              <a:buFontTx/>
              <a:buChar char="-"/>
            </a:pPr>
            <a:r>
              <a:rPr lang="en-US" sz="2400" b="1" i="1" kern="1200">
                <a:solidFill>
                  <a:srgbClr val="0000FF"/>
                </a:solidFill>
                <a:latin typeface="Times New Roman" pitchFamily="18" charset="0"/>
                <a:ea typeface="+mn-ea"/>
                <a:cs typeface="+mn-cs"/>
              </a:rPr>
              <a:t>Kết bài:</a:t>
            </a:r>
          </a:p>
          <a:p>
            <a:pPr marL="342900" indent="-342900" fontAlgn="base">
              <a:spcBef>
                <a:spcPct val="0"/>
              </a:spcBef>
              <a:spcAft>
                <a:spcPct val="0"/>
              </a:spcAft>
              <a:buClrTx/>
              <a:buFontTx/>
              <a:buNone/>
            </a:pPr>
            <a:r>
              <a:rPr lang="en-US" sz="2400" b="1" i="1" kern="1200">
                <a:solidFill>
                  <a:prstClr val="black"/>
                </a:solidFill>
                <a:latin typeface="Times New Roman" pitchFamily="18" charset="0"/>
                <a:ea typeface="+mn-ea"/>
                <a:cs typeface="+mn-cs"/>
              </a:rPr>
              <a:t> + Khẳng định và phủ định vấn đề.</a:t>
            </a:r>
          </a:p>
          <a:p>
            <a:pPr marL="342900" indent="-342900" fontAlgn="base">
              <a:spcBef>
                <a:spcPct val="0"/>
              </a:spcBef>
              <a:spcAft>
                <a:spcPct val="0"/>
              </a:spcAft>
              <a:buClrTx/>
              <a:buFontTx/>
              <a:buNone/>
            </a:pPr>
            <a:r>
              <a:rPr lang="en-US" sz="2400" b="1" i="1" kern="1200">
                <a:solidFill>
                  <a:prstClr val="black"/>
                </a:solidFill>
                <a:latin typeface="Times New Roman" pitchFamily="18" charset="0"/>
                <a:ea typeface="+mn-ea"/>
                <a:cs typeface="+mn-cs"/>
              </a:rPr>
              <a:t>+ Rút ra bài học….</a:t>
            </a:r>
          </a:p>
          <a:p>
            <a:pPr marL="342900" indent="-342900" fontAlgn="base">
              <a:spcBef>
                <a:spcPct val="0"/>
              </a:spcBef>
              <a:spcAft>
                <a:spcPct val="0"/>
              </a:spcAft>
              <a:buClrTx/>
              <a:buFontTx/>
              <a:buNone/>
            </a:pPr>
            <a:endParaRPr lang="en-US" sz="2400" b="1" i="1" kern="1200" dirty="0">
              <a:solidFill>
                <a:prstClr val="black"/>
              </a:solidFill>
              <a:latin typeface="Times New Roman" pitchFamily="18" charset="0"/>
              <a:ea typeface="+mn-ea"/>
              <a:cs typeface="+mn-cs"/>
            </a:endParaRPr>
          </a:p>
        </p:txBody>
      </p:sp>
      <p:sp>
        <p:nvSpPr>
          <p:cNvPr id="6" name="Rectangle 5"/>
          <p:cNvSpPr/>
          <p:nvPr/>
        </p:nvSpPr>
        <p:spPr>
          <a:xfrm>
            <a:off x="6073259" y="545916"/>
            <a:ext cx="5379495" cy="5773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7" name="Rectangle 6"/>
          <p:cNvSpPr/>
          <p:nvPr/>
        </p:nvSpPr>
        <p:spPr>
          <a:xfrm>
            <a:off x="6073259" y="488497"/>
            <a:ext cx="5379495" cy="6740307"/>
          </a:xfrm>
          <a:prstGeom prst="rect">
            <a:avLst/>
          </a:prstGeom>
        </p:spPr>
        <p:txBody>
          <a:bodyPr wrap="square">
            <a:spAutoFit/>
          </a:bodyPr>
          <a:lstStyle/>
          <a:p>
            <a:pPr marL="342900" indent="-342900" fontAlgn="base">
              <a:spcBef>
                <a:spcPct val="0"/>
              </a:spcBef>
              <a:spcAft>
                <a:spcPct val="0"/>
              </a:spcAft>
              <a:buClrTx/>
              <a:buFontTx/>
              <a:buNone/>
            </a:pPr>
            <a:r>
              <a:rPr lang="en-US" sz="2400" b="1" i="1" kern="1200">
                <a:solidFill>
                  <a:srgbClr val="FF0000"/>
                </a:solidFill>
                <a:latin typeface="Times New Roman" pitchFamily="18" charset="0"/>
                <a:ea typeface="+mn-ea"/>
                <a:cs typeface="+mn-cs"/>
              </a:rPr>
              <a:t>* Dàn bài chung của bài văn nghị luận </a:t>
            </a:r>
            <a:r>
              <a:rPr lang="en-US" sz="2400" b="1" i="1" kern="1200">
                <a:solidFill>
                  <a:srgbClr val="FF0000"/>
                </a:solidFill>
                <a:latin typeface="Times New Roman" pitchFamily="18" charset="0"/>
                <a:ea typeface="+mn-ea"/>
                <a:cs typeface="+mn-cs"/>
              </a:rPr>
              <a:t>về </a:t>
            </a:r>
            <a:r>
              <a:rPr lang="en-US" sz="2400" b="1" i="1" kern="1200" smtClean="0">
                <a:solidFill>
                  <a:srgbClr val="FF0000"/>
                </a:solidFill>
                <a:latin typeface="Times New Roman" pitchFamily="18" charset="0"/>
                <a:ea typeface="+mn-ea"/>
                <a:cs typeface="+mn-cs"/>
              </a:rPr>
              <a:t>một tác phẩm truyện (đoạn trích):</a:t>
            </a:r>
            <a:endParaRPr lang="en-US" sz="2400" b="1" i="1" kern="1200">
              <a:solidFill>
                <a:srgbClr val="FF0000"/>
              </a:solidFill>
              <a:latin typeface="Times New Roman" pitchFamily="18" charset="0"/>
              <a:ea typeface="+mn-ea"/>
              <a:cs typeface="+mn-cs"/>
            </a:endParaRPr>
          </a:p>
          <a:p>
            <a:pPr marL="342900" indent="-342900" fontAlgn="base">
              <a:spcBef>
                <a:spcPct val="0"/>
              </a:spcBef>
              <a:spcAft>
                <a:spcPct val="0"/>
              </a:spcAft>
              <a:buClrTx/>
              <a:buFontTx/>
              <a:buNone/>
            </a:pPr>
            <a:endParaRPr lang="en-US" sz="2400" b="1" i="1" kern="1200">
              <a:solidFill>
                <a:srgbClr val="0000FF"/>
              </a:solidFill>
              <a:latin typeface="Times New Roman" pitchFamily="18" charset="0"/>
              <a:ea typeface="+mn-ea"/>
              <a:cs typeface="+mn-cs"/>
            </a:endParaRPr>
          </a:p>
          <a:p>
            <a:pPr marL="342900" indent="-342900" fontAlgn="base">
              <a:spcBef>
                <a:spcPct val="0"/>
              </a:spcBef>
              <a:spcAft>
                <a:spcPct val="0"/>
              </a:spcAft>
              <a:buClrTx/>
              <a:buFontTx/>
              <a:buNone/>
            </a:pPr>
            <a:r>
              <a:rPr lang="en-US" sz="2400" b="1" i="1" kern="1200">
                <a:solidFill>
                  <a:srgbClr val="0000FF"/>
                </a:solidFill>
                <a:latin typeface="Times New Roman" pitchFamily="18" charset="0"/>
                <a:ea typeface="+mn-ea"/>
                <a:cs typeface="+mn-cs"/>
              </a:rPr>
              <a:t>-Mở </a:t>
            </a:r>
            <a:r>
              <a:rPr lang="en-US" sz="2400" b="1" i="1" kern="1200">
                <a:solidFill>
                  <a:srgbClr val="0000FF"/>
                </a:solidFill>
                <a:latin typeface="Times New Roman" pitchFamily="18" charset="0"/>
                <a:ea typeface="+mn-ea"/>
                <a:cs typeface="+mn-cs"/>
              </a:rPr>
              <a:t>bài</a:t>
            </a:r>
            <a:r>
              <a:rPr lang="en-US" sz="2400" b="1" i="1" kern="1200" smtClean="0">
                <a:solidFill>
                  <a:srgbClr val="0000FF"/>
                </a:solidFill>
                <a:latin typeface="Times New Roman" pitchFamily="18" charset="0"/>
                <a:ea typeface="+mn-ea"/>
                <a:cs typeface="+mn-cs"/>
              </a:rPr>
              <a:t>:</a:t>
            </a:r>
            <a:r>
              <a:rPr lang="en-US" sz="2400" b="1" i="1" kern="1200" smtClean="0">
                <a:solidFill>
                  <a:prstClr val="black"/>
                </a:solidFill>
                <a:latin typeface="Times New Roman" pitchFamily="18" charset="0"/>
                <a:ea typeface="+mn-ea"/>
                <a:cs typeface="+mn-cs"/>
              </a:rPr>
              <a:t> Giới thiệu tác phẩm, vấn đề cần nghị luận. </a:t>
            </a:r>
          </a:p>
          <a:p>
            <a:pPr marL="342900" indent="-342900" fontAlgn="base">
              <a:spcBef>
                <a:spcPct val="0"/>
              </a:spcBef>
              <a:spcAft>
                <a:spcPct val="0"/>
              </a:spcAft>
              <a:buClrTx/>
              <a:buFontTx/>
              <a:buNone/>
            </a:pPr>
            <a:r>
              <a:rPr lang="en-US" sz="2400" b="1" i="1" kern="1200" smtClean="0">
                <a:solidFill>
                  <a:prstClr val="black"/>
                </a:solidFill>
                <a:latin typeface="Times New Roman" pitchFamily="18" charset="0"/>
                <a:ea typeface="+mn-ea"/>
                <a:cs typeface="+mn-cs"/>
              </a:rPr>
              <a:t>   Nêu ý kiến đánh giá sơ bộ</a:t>
            </a:r>
            <a:endParaRPr lang="en-US" sz="2400" b="1" i="1" kern="1200">
              <a:solidFill>
                <a:prstClr val="black"/>
              </a:solidFill>
              <a:latin typeface="Times New Roman" pitchFamily="18" charset="0"/>
              <a:ea typeface="+mn-ea"/>
              <a:cs typeface="+mn-cs"/>
            </a:endParaRPr>
          </a:p>
          <a:p>
            <a:pPr marL="342900" indent="-342900" fontAlgn="base">
              <a:spcBef>
                <a:spcPct val="0"/>
              </a:spcBef>
              <a:spcAft>
                <a:spcPct val="0"/>
              </a:spcAft>
              <a:buClrTx/>
              <a:buFontTx/>
              <a:buNone/>
            </a:pPr>
            <a:endParaRPr lang="en-US" sz="2400" b="1" i="1" kern="1200" smtClean="0">
              <a:solidFill>
                <a:srgbClr val="0000FF"/>
              </a:solidFill>
              <a:latin typeface="Times New Roman" pitchFamily="18" charset="0"/>
              <a:ea typeface="+mn-ea"/>
              <a:cs typeface="+mn-cs"/>
            </a:endParaRPr>
          </a:p>
          <a:p>
            <a:pPr marL="342900" indent="-342900" fontAlgn="base">
              <a:spcBef>
                <a:spcPct val="0"/>
              </a:spcBef>
              <a:spcAft>
                <a:spcPct val="0"/>
              </a:spcAft>
              <a:buClrTx/>
              <a:buFontTx/>
              <a:buNone/>
            </a:pPr>
            <a:r>
              <a:rPr lang="en-US" sz="2400" b="1" i="1" kern="1200" smtClean="0">
                <a:solidFill>
                  <a:srgbClr val="0000FF"/>
                </a:solidFill>
                <a:latin typeface="Times New Roman" pitchFamily="18" charset="0"/>
                <a:ea typeface="+mn-ea"/>
                <a:cs typeface="+mn-cs"/>
              </a:rPr>
              <a:t>- </a:t>
            </a:r>
            <a:r>
              <a:rPr lang="en-US" sz="2400" b="1" i="1" kern="1200">
                <a:solidFill>
                  <a:srgbClr val="0000FF"/>
                </a:solidFill>
                <a:latin typeface="Times New Roman" pitchFamily="18" charset="0"/>
                <a:ea typeface="+mn-ea"/>
                <a:cs typeface="+mn-cs"/>
              </a:rPr>
              <a:t>Thân </a:t>
            </a:r>
            <a:r>
              <a:rPr lang="en-US" sz="2400" b="1" i="1" kern="1200">
                <a:solidFill>
                  <a:srgbClr val="0000FF"/>
                </a:solidFill>
                <a:latin typeface="Times New Roman" pitchFamily="18" charset="0"/>
                <a:ea typeface="+mn-ea"/>
                <a:cs typeface="+mn-cs"/>
              </a:rPr>
              <a:t>bài</a:t>
            </a:r>
            <a:r>
              <a:rPr lang="en-US" sz="2400" b="1" i="1" kern="1200" smtClean="0">
                <a:solidFill>
                  <a:srgbClr val="0000FF"/>
                </a:solidFill>
                <a:latin typeface="Times New Roman" pitchFamily="18" charset="0"/>
                <a:ea typeface="+mn-ea"/>
                <a:cs typeface="+mn-cs"/>
              </a:rPr>
              <a:t>:</a:t>
            </a:r>
          </a:p>
          <a:p>
            <a:pPr marL="342900" indent="-342900" fontAlgn="base">
              <a:spcBef>
                <a:spcPct val="0"/>
              </a:spcBef>
              <a:spcAft>
                <a:spcPct val="0"/>
              </a:spcAft>
              <a:buClrTx/>
              <a:buFontTx/>
              <a:buNone/>
            </a:pPr>
            <a:r>
              <a:rPr lang="en-US" sz="2400" b="1" i="1" kern="1200" smtClean="0">
                <a:solidFill>
                  <a:schemeClr val="tx1"/>
                </a:solidFill>
                <a:latin typeface="Times New Roman" pitchFamily="18" charset="0"/>
                <a:ea typeface="+mn-ea"/>
                <a:cs typeface="+mn-cs"/>
              </a:rPr>
              <a:t>     Nêu các luận điểm chính về nội dung và nghệ thuật của tác phẩm, có phân tích, chứng minh bằng các luận cứ tiêu biểu và xác thực</a:t>
            </a:r>
            <a:endParaRPr lang="en-US" sz="2400" b="1" i="1" kern="1200">
              <a:solidFill>
                <a:schemeClr val="tx1"/>
              </a:solidFill>
              <a:latin typeface="Times New Roman" pitchFamily="18" charset="0"/>
              <a:ea typeface="+mn-ea"/>
              <a:cs typeface="+mn-cs"/>
            </a:endParaRPr>
          </a:p>
          <a:p>
            <a:pPr fontAlgn="base">
              <a:spcBef>
                <a:spcPct val="0"/>
              </a:spcBef>
              <a:spcAft>
                <a:spcPct val="0"/>
              </a:spcAft>
              <a:buClrTx/>
            </a:pPr>
            <a:endParaRPr lang="en-US" sz="2400" b="1" i="1" kern="1200" smtClean="0">
              <a:solidFill>
                <a:srgbClr val="0000FF"/>
              </a:solidFill>
              <a:latin typeface="Times New Roman" pitchFamily="18" charset="0"/>
              <a:ea typeface="+mn-ea"/>
              <a:cs typeface="+mn-cs"/>
            </a:endParaRPr>
          </a:p>
          <a:p>
            <a:pPr fontAlgn="base">
              <a:spcBef>
                <a:spcPct val="0"/>
              </a:spcBef>
              <a:spcAft>
                <a:spcPct val="0"/>
              </a:spcAft>
              <a:buClrTx/>
            </a:pPr>
            <a:r>
              <a:rPr lang="en-US" sz="2400" b="1" i="1" kern="1200" smtClean="0">
                <a:solidFill>
                  <a:srgbClr val="0000FF"/>
                </a:solidFill>
                <a:latin typeface="Times New Roman" pitchFamily="18" charset="0"/>
                <a:ea typeface="+mn-ea"/>
                <a:cs typeface="+mn-cs"/>
              </a:rPr>
              <a:t>-Kết </a:t>
            </a:r>
            <a:r>
              <a:rPr lang="en-US" sz="2400" b="1" i="1" kern="1200">
                <a:solidFill>
                  <a:srgbClr val="0000FF"/>
                </a:solidFill>
                <a:latin typeface="Times New Roman" pitchFamily="18" charset="0"/>
                <a:ea typeface="+mn-ea"/>
                <a:cs typeface="+mn-cs"/>
              </a:rPr>
              <a:t>bài:</a:t>
            </a:r>
          </a:p>
          <a:p>
            <a:pPr marL="342900" indent="-342900" fontAlgn="base">
              <a:spcBef>
                <a:spcPct val="0"/>
              </a:spcBef>
              <a:spcAft>
                <a:spcPct val="0"/>
              </a:spcAft>
              <a:buClrTx/>
              <a:buFontTx/>
              <a:buNone/>
            </a:pPr>
            <a:r>
              <a:rPr lang="en-US" sz="2400" b="1" i="1" kern="1200">
                <a:solidFill>
                  <a:prstClr val="black"/>
                </a:solidFill>
                <a:latin typeface="Times New Roman" pitchFamily="18" charset="0"/>
                <a:ea typeface="+mn-ea"/>
                <a:cs typeface="+mn-cs"/>
              </a:rPr>
              <a:t> + </a:t>
            </a:r>
            <a:r>
              <a:rPr lang="en-US" sz="2400" b="1" i="1" kern="1200">
                <a:solidFill>
                  <a:prstClr val="black"/>
                </a:solidFill>
                <a:latin typeface="Times New Roman" pitchFamily="18" charset="0"/>
                <a:ea typeface="+mn-ea"/>
                <a:cs typeface="+mn-cs"/>
              </a:rPr>
              <a:t>Nhận </a:t>
            </a:r>
            <a:r>
              <a:rPr lang="en-US" sz="2400" b="1" i="1" kern="1200" smtClean="0">
                <a:solidFill>
                  <a:prstClr val="black"/>
                </a:solidFill>
                <a:latin typeface="Times New Roman" pitchFamily="18" charset="0"/>
                <a:ea typeface="+mn-ea"/>
                <a:cs typeface="+mn-cs"/>
              </a:rPr>
              <a:t>định, đánh giá chung của mình về tác phẩm, đoạn trích</a:t>
            </a:r>
            <a:endParaRPr lang="en-US" sz="2400" b="1" i="1" kern="1200">
              <a:solidFill>
                <a:prstClr val="black"/>
              </a:solidFill>
              <a:latin typeface="Times New Roman" pitchFamily="18" charset="0"/>
              <a:ea typeface="+mn-ea"/>
              <a:cs typeface="+mn-cs"/>
            </a:endParaRPr>
          </a:p>
          <a:p>
            <a:pPr marL="342900" indent="-342900" fontAlgn="base">
              <a:spcBef>
                <a:spcPct val="0"/>
              </a:spcBef>
              <a:spcAft>
                <a:spcPct val="0"/>
              </a:spcAft>
              <a:buClrTx/>
              <a:buFontTx/>
              <a:buChar char="•"/>
            </a:pPr>
            <a:endParaRPr lang="en-US" sz="2400" b="1" i="1" kern="1200">
              <a:solidFill>
                <a:prstClr val="black"/>
              </a:solidFill>
              <a:latin typeface="Times New Roman" pitchFamily="18" charset="0"/>
              <a:ea typeface="+mn-ea"/>
              <a:cs typeface="+mn-cs"/>
            </a:endParaRPr>
          </a:p>
          <a:p>
            <a:pPr marL="342900" indent="-342900" fontAlgn="base">
              <a:spcBef>
                <a:spcPct val="0"/>
              </a:spcBef>
              <a:spcAft>
                <a:spcPct val="0"/>
              </a:spcAft>
              <a:buClrTx/>
              <a:buFontTx/>
              <a:buNone/>
            </a:pPr>
            <a:endParaRPr lang="en-US" sz="2400" b="1" i="1" kern="1200" dirty="0">
              <a:solidFill>
                <a:prstClr val="black"/>
              </a:solidFill>
              <a:latin typeface="Times New Roman" pitchFamily="18" charset="0"/>
              <a:ea typeface="+mn-ea"/>
              <a:cs typeface="+mn-cs"/>
            </a:endParaRPr>
          </a:p>
        </p:txBody>
      </p:sp>
    </p:spTree>
    <p:extLst>
      <p:ext uri="{BB962C8B-B14F-4D97-AF65-F5344CB8AC3E}">
        <p14:creationId xmlns:p14="http://schemas.microsoft.com/office/powerpoint/2010/main" val="397869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20" name="矩形 6">
            <a:extLst>
              <a:ext uri="{FF2B5EF4-FFF2-40B4-BE49-F238E27FC236}">
                <a16:creationId xmlns="" xmlns:a16="http://schemas.microsoft.com/office/drawing/2014/main" id="{93561EE3-7C5C-4719-BB73-41F5647F3618}"/>
              </a:ext>
            </a:extLst>
          </p:cNvPr>
          <p:cNvSpPr/>
          <p:nvPr/>
        </p:nvSpPr>
        <p:spPr>
          <a:xfrm>
            <a:off x="425669" y="1717533"/>
            <a:ext cx="11288112" cy="2848497"/>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Tx/>
              <a:buFontTx/>
              <a:buNone/>
            </a:pPr>
            <a:endParaRPr lang="zh-CN" altLang="en-US" sz="1900" kern="1200">
              <a:solidFill>
                <a:prstClr val="white"/>
              </a:solidFill>
              <a:cs typeface="+mn-ea"/>
              <a:sym typeface="+mn-lt"/>
            </a:endParaRPr>
          </a:p>
        </p:txBody>
      </p:sp>
      <p:pic>
        <p:nvPicPr>
          <p:cNvPr id="24" name="图片 5">
            <a:extLst>
              <a:ext uri="{FF2B5EF4-FFF2-40B4-BE49-F238E27FC236}">
                <a16:creationId xmlns="" xmlns:a16="http://schemas.microsoft.com/office/drawing/2014/main" id="{1720E291-3F89-480F-A11F-7F189A6E0AE2}"/>
              </a:ext>
            </a:extLst>
          </p:cNvPr>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4203032" y="4566029"/>
            <a:ext cx="4385011" cy="2978875"/>
          </a:xfrm>
          <a:prstGeom prst="rect">
            <a:avLst/>
          </a:prstGeom>
        </p:spPr>
      </p:pic>
      <p:sp>
        <p:nvSpPr>
          <p:cNvPr id="2" name="Rectangle 1"/>
          <p:cNvSpPr/>
          <p:nvPr/>
        </p:nvSpPr>
        <p:spPr>
          <a:xfrm>
            <a:off x="1403131" y="1877218"/>
            <a:ext cx="9601200" cy="2554545"/>
          </a:xfrm>
          <a:prstGeom prst="rect">
            <a:avLst/>
          </a:prstGeom>
        </p:spPr>
        <p:txBody>
          <a:bodyPr wrap="square">
            <a:spAutoFit/>
          </a:bodyPr>
          <a:lstStyle/>
          <a:p>
            <a:pPr eaLnBrk="1" fontAlgn="base" hangingPunct="1">
              <a:spcBef>
                <a:spcPct val="50000"/>
              </a:spcBef>
              <a:spcAft>
                <a:spcPct val="0"/>
              </a:spcAft>
              <a:buClrTx/>
              <a:buFontTx/>
              <a:buNone/>
            </a:pPr>
            <a:r>
              <a:rPr lang="en-US" sz="4000" b="1" i="1" kern="1200">
                <a:solidFill>
                  <a:srgbClr val="FF0000"/>
                </a:solidFill>
                <a:latin typeface="Times New Roman" pitchFamily="18" charset="0"/>
                <a:cs typeface="Times New Roman" pitchFamily="18" charset="0"/>
              </a:rPr>
              <a:t>Đề </a:t>
            </a:r>
            <a:r>
              <a:rPr lang="en-US" sz="4000" b="1" i="1" kern="1200" smtClean="0">
                <a:solidFill>
                  <a:srgbClr val="FF0000"/>
                </a:solidFill>
                <a:latin typeface="Times New Roman" pitchFamily="18" charset="0"/>
                <a:cs typeface="Times New Roman" pitchFamily="18" charset="0"/>
              </a:rPr>
              <a:t>bài: </a:t>
            </a:r>
            <a:r>
              <a:rPr lang="en-US" sz="4000" b="1" i="1" kern="1200">
                <a:solidFill>
                  <a:srgbClr val="FF0000"/>
                </a:solidFill>
                <a:latin typeface="Times New Roman" pitchFamily="18" charset="0"/>
                <a:cs typeface="Times New Roman" pitchFamily="18" charset="0"/>
              </a:rPr>
              <a:t>Vẻ đẹp của các nữ thanh niên xung phong trên tuyến đường Trường Sơn qua truyện ngắn “ Những ngôi sao xa xôi” của Lê Minh Khuê.</a:t>
            </a:r>
          </a:p>
        </p:txBody>
      </p:sp>
      <p:pic>
        <p:nvPicPr>
          <p:cNvPr id="26" name="图片 13">
            <a:extLst>
              <a:ext uri="{FF2B5EF4-FFF2-40B4-BE49-F238E27FC236}">
                <a16:creationId xmlns="" xmlns:a16="http://schemas.microsoft.com/office/drawing/2014/main" id="{37980878-C760-4AA5-A194-59E7667DA0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91058" y="267877"/>
            <a:ext cx="1659599" cy="1378683"/>
          </a:xfrm>
          <a:prstGeom prst="rect">
            <a:avLst/>
          </a:prstGeom>
        </p:spPr>
      </p:pic>
    </p:spTree>
    <p:extLst>
      <p:ext uri="{BB962C8B-B14F-4D97-AF65-F5344CB8AC3E}">
        <p14:creationId xmlns:p14="http://schemas.microsoft.com/office/powerpoint/2010/main" val="58136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0" presetClass="path" presetSubtype="0" fill="hold" nodeType="withEffect">
                                  <p:stCondLst>
                                    <p:cond delay="0"/>
                                  </p:stCondLst>
                                  <p:childTnLst>
                                    <p:animMotion origin="layout" path="M -0.36445 0.51713 L -0.36445 0.51736 C -0.36054 0.52176 -0.35664 0.52662 -0.35247 0.53148 C -0.34739 0.5368 -0.34726 0.53449 -0.34297 0.54074 C -0.34153 0.54282 -0.34049 0.54583 -0.3388 0.54792 C -0.33776 0.5493 -0.33619 0.5493 -0.33489 0.55 C -0.33294 0.55162 -0.33112 0.55301 -0.32955 0.55509 C -0.32174 0.56412 -0.33463 0.55741 -0.31862 0.56458 C -0.30156 0.57199 -0.32825 0.56065 -0.30521 0.56898 C -0.30156 0.5706 -0.29791 0.57245 -0.2944 0.57361 L -0.28906 0.57662 L -0.11744 0.57361 C -0.10846 0.57361 -0.09935 0.57292 -0.09049 0.57153 C -0.08893 0.57106 -0.08776 0.56944 -0.08646 0.56898 C -0.0819 0.56805 -0.07734 0.56736 -0.07291 0.5669 L -0.06471 0.56227 C -0.06341 0.56157 -0.06211 0.56042 -0.0608 0.55972 C -0.05677 0.55833 -0.0513 0.55741 -0.04726 0.55509 C -0.03776 0.54954 -0.04323 0.55162 -0.03515 0.54537 C -0.03372 0.54467 -0.03229 0.54421 -0.03099 0.54305 C -0.02916 0.54143 -0.02747 0.53935 -0.02565 0.53842 C -0.02382 0.53727 -0.022 0.5368 -0.02031 0.53611 C -0.01875 0.53518 -0.01744 0.53449 -0.01614 0.53356 C -0.01445 0.53148 -0.0125 0.52893 -0.0108 0.52616 C -0.00989 0.525 -0.00898 0.52315 -0.00807 0.52176 C -0.00677 0.51991 -0.00534 0.51875 -0.0039 0.51713 C -0.00221 0.51481 -0.00065 0.51204 0.00144 0.50972 C 0.00261 0.50856 0.00404 0.50833 0.00534 0.50717 C 0.00977 0.5 0.01081 0.4993 0.01354 0.49074 C 0.01459 0.48796 0.01511 0.48449 0.01615 0.48148 C 0.01993 0.4713 0.01836 0.48241 0.02175 0.46967 C 0.02279 0.46505 0.02344 0.45995 0.02435 0.45532 C 0.02474 0.45301 0.02526 0.45069 0.02565 0.44815 C 0.02604 0.44491 0.02657 0.44167 0.02709 0.43866 C 0.02787 0.43403 0.02891 0.42893 0.02969 0.4243 L 0.03099 0.41736 C 0.03164 0.41505 0.03216 0.41273 0.03256 0.40995 C 0.03295 0.40717 0.03334 0.4037 0.03386 0.40092 C 0.03464 0.39583 0.03555 0.39097 0.03646 0.38634 L 0.03789 0.3794 C 0.03815 0.37569 0.03985 0.35301 0.0405 0.34861 C 0.04115 0.34375 0.04245 0.33912 0.04323 0.33449 C 0.04375 0.33217 0.04427 0.32963 0.04453 0.32731 C 0.04623 0.31551 0.04532 0.32083 0.0474 0.31065 C 0.04779 0.30532 0.04922 0.28588 0.05 0.27963 C 0.05026 0.27731 0.05091 0.275 0.05131 0.27268 C 0.0517 0.26736 0.05209 0.26157 0.05274 0.25602 C 0.053 0.2537 0.05378 0.25139 0.05404 0.24884 C 0.05469 0.24421 0.05495 0.23958 0.05534 0.23472 C 0.05573 0.23079 0.05638 0.22685 0.05664 0.22292 C 0.05729 0.21736 0.05756 0.2118 0.05821 0.20625 C 0.05847 0.20301 0.05912 0.19977 0.05951 0.19676 C 0.06068 0.18634 0.06068 0.18079 0.06224 0.17083 C 0.0625 0.16805 0.06315 0.16574 0.06354 0.16342 C 0.06914 0.08426 0.06732 0.12569 0.06485 -0.00949 C 0.06472 -0.0169 0.06276 -0.04097 0.06081 -0.04769 L 0.05821 -0.05695 C 0.05756 -0.0632 0.05677 -0.07037 0.05534 -0.07593 C 0.05052 -0.09514 0.05065 -0.09352 0.04453 -0.10926 L 0.04193 -0.11644 C 0.04102 -0.11875 0.04076 -0.12269 0.0392 -0.12338 L 0.03516 -0.1257 C 0.02032 -0.125 0.00534 -0.125 -0.0095 -0.12338 C -0.0108 -0.12338 -0.01224 -0.12245 -0.01341 -0.12107 C -0.0151 -0.11921 -0.01614 -0.11644 -0.01744 -0.11412 L -0.02031 -0.09977 C -0.0207 -0.09745 -0.02135 -0.09514 -0.02161 -0.09259 C -0.02317 -0.07847 -0.02213 -0.08472 -0.02422 -0.07361 C -0.02382 -0.05787 -0.02552 -0.04144 -0.02291 -0.02616 C -0.022 -0.02083 -0.01744 -0.01991 -0.01484 -0.0169 C -0.01484 -0.01667 -0.00677 -0.00718 -0.00677 -0.00695 C -0.00078 -0.00208 -0.00273 -0.00509 -3.125E-6 -0.00023 L -3.125E-6 1.11111E-6 " pathEditMode="relative" rAng="0" ptsTypes="AAAAAAAAAAAAAAAAAAAAAAAAAAAAAAAAAAAAAAAAAAAAAAAAAAAAAAAAAAAAAAAAAAAAAAAAA">
                                      <p:cBhvr>
                                        <p:cTn id="19" dur="1500" fill="hold"/>
                                        <p:tgtEl>
                                          <p:spTgt spid="26"/>
                                        </p:tgtEl>
                                        <p:attrNameLst>
                                          <p:attrName>ppt_x</p:attrName>
                                          <p:attrName>ppt_y</p:attrName>
                                        </p:attrNameLst>
                                      </p:cBhvr>
                                      <p:rCtr x="21576" y="-29167"/>
                                    </p:animMotion>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4" name="Rectangle 3"/>
          <p:cNvSpPr/>
          <p:nvPr/>
        </p:nvSpPr>
        <p:spPr>
          <a:xfrm>
            <a:off x="736980" y="545916"/>
            <a:ext cx="5076965" cy="5773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6" name="Rectangle 5"/>
          <p:cNvSpPr/>
          <p:nvPr/>
        </p:nvSpPr>
        <p:spPr>
          <a:xfrm>
            <a:off x="6073259" y="545916"/>
            <a:ext cx="5379495" cy="5773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7" name="Rectangle 6"/>
          <p:cNvSpPr/>
          <p:nvPr/>
        </p:nvSpPr>
        <p:spPr>
          <a:xfrm>
            <a:off x="6073259" y="488497"/>
            <a:ext cx="5379495" cy="6740307"/>
          </a:xfrm>
          <a:prstGeom prst="rect">
            <a:avLst/>
          </a:prstGeom>
        </p:spPr>
        <p:txBody>
          <a:bodyPr wrap="square">
            <a:spAutoFit/>
          </a:bodyPr>
          <a:lstStyle/>
          <a:p>
            <a:pPr marL="342900" indent="-342900" fontAlgn="base">
              <a:spcBef>
                <a:spcPct val="0"/>
              </a:spcBef>
              <a:spcAft>
                <a:spcPct val="0"/>
              </a:spcAft>
              <a:buClrTx/>
              <a:buFontTx/>
              <a:buNone/>
            </a:pPr>
            <a:r>
              <a:rPr lang="en-US" sz="2400" b="1" i="1" kern="1200">
                <a:solidFill>
                  <a:srgbClr val="FF0000"/>
                </a:solidFill>
                <a:latin typeface="Times New Roman" pitchFamily="18" charset="0"/>
                <a:ea typeface="+mn-ea"/>
              </a:rPr>
              <a:t>* Dàn bài chung của bài văn nghị luận về </a:t>
            </a:r>
            <a:r>
              <a:rPr lang="en-US" sz="2400" b="1" i="1" kern="1200" smtClean="0">
                <a:solidFill>
                  <a:srgbClr val="FF0000"/>
                </a:solidFill>
                <a:latin typeface="Times New Roman" pitchFamily="18" charset="0"/>
                <a:ea typeface="+mn-ea"/>
              </a:rPr>
              <a:t>một tác phẩm truyện (đoạn trích):</a:t>
            </a:r>
            <a:endParaRPr lang="en-US" sz="2400" b="1" i="1" kern="1200">
              <a:solidFill>
                <a:srgbClr val="FF0000"/>
              </a:solidFill>
              <a:latin typeface="Times New Roman" pitchFamily="18" charset="0"/>
              <a:ea typeface="+mn-ea"/>
            </a:endParaRPr>
          </a:p>
          <a:p>
            <a:pPr marL="342900" indent="-342900" fontAlgn="base">
              <a:spcBef>
                <a:spcPct val="0"/>
              </a:spcBef>
              <a:spcAft>
                <a:spcPct val="0"/>
              </a:spcAft>
              <a:buClrTx/>
              <a:buFontTx/>
              <a:buNone/>
            </a:pPr>
            <a:endParaRPr lang="en-US" sz="2400" b="1" i="1" kern="1200">
              <a:solidFill>
                <a:srgbClr val="0000FF"/>
              </a:solidFill>
              <a:latin typeface="Times New Roman" pitchFamily="18" charset="0"/>
              <a:ea typeface="+mn-ea"/>
            </a:endParaRPr>
          </a:p>
          <a:p>
            <a:pPr marL="342900" indent="-342900" fontAlgn="base">
              <a:spcBef>
                <a:spcPct val="0"/>
              </a:spcBef>
              <a:spcAft>
                <a:spcPct val="0"/>
              </a:spcAft>
              <a:buClrTx/>
              <a:buFontTx/>
              <a:buNone/>
            </a:pPr>
            <a:r>
              <a:rPr lang="en-US" sz="2400" b="1" i="1" kern="1200">
                <a:solidFill>
                  <a:srgbClr val="0000FF"/>
                </a:solidFill>
                <a:latin typeface="Times New Roman" pitchFamily="18" charset="0"/>
                <a:ea typeface="+mn-ea"/>
              </a:rPr>
              <a:t>-Mở bài</a:t>
            </a:r>
            <a:r>
              <a:rPr lang="en-US" sz="2400" b="1" i="1" kern="1200" smtClean="0">
                <a:solidFill>
                  <a:srgbClr val="0000FF"/>
                </a:solidFill>
                <a:latin typeface="Times New Roman" pitchFamily="18" charset="0"/>
                <a:ea typeface="+mn-ea"/>
              </a:rPr>
              <a:t>:</a:t>
            </a:r>
            <a:r>
              <a:rPr lang="en-US" sz="2400" b="1" i="1" kern="1200" smtClean="0">
                <a:solidFill>
                  <a:prstClr val="black"/>
                </a:solidFill>
                <a:latin typeface="Times New Roman" pitchFamily="18" charset="0"/>
                <a:ea typeface="+mn-ea"/>
              </a:rPr>
              <a:t> Giới thiệu tác phẩm, vấn đề cần nghị luận. </a:t>
            </a:r>
          </a:p>
          <a:p>
            <a:pPr marL="342900" indent="-342900" fontAlgn="base">
              <a:spcBef>
                <a:spcPct val="0"/>
              </a:spcBef>
              <a:spcAft>
                <a:spcPct val="0"/>
              </a:spcAft>
              <a:buClrTx/>
              <a:buFontTx/>
              <a:buNone/>
            </a:pPr>
            <a:r>
              <a:rPr lang="en-US" sz="2400" b="1" i="1" kern="1200" smtClean="0">
                <a:solidFill>
                  <a:prstClr val="black"/>
                </a:solidFill>
                <a:latin typeface="Times New Roman" pitchFamily="18" charset="0"/>
                <a:ea typeface="+mn-ea"/>
              </a:rPr>
              <a:t>   Nêu ý kiến đánh giá sơ bộ</a:t>
            </a:r>
            <a:endParaRPr lang="en-US" sz="2400" b="1" i="1" kern="1200">
              <a:solidFill>
                <a:prstClr val="black"/>
              </a:solidFill>
              <a:latin typeface="Times New Roman" pitchFamily="18" charset="0"/>
              <a:ea typeface="+mn-ea"/>
            </a:endParaRPr>
          </a:p>
          <a:p>
            <a:pPr marL="342900" indent="-342900" fontAlgn="base">
              <a:spcBef>
                <a:spcPct val="0"/>
              </a:spcBef>
              <a:spcAft>
                <a:spcPct val="0"/>
              </a:spcAft>
              <a:buClrTx/>
              <a:buFontTx/>
              <a:buNone/>
            </a:pPr>
            <a:endParaRPr lang="en-US" sz="2400" b="1" i="1" kern="1200" smtClean="0">
              <a:solidFill>
                <a:srgbClr val="0000FF"/>
              </a:solidFill>
              <a:latin typeface="Times New Roman" pitchFamily="18" charset="0"/>
              <a:ea typeface="+mn-ea"/>
            </a:endParaRPr>
          </a:p>
          <a:p>
            <a:pPr marL="342900" indent="-342900" fontAlgn="base">
              <a:spcBef>
                <a:spcPct val="0"/>
              </a:spcBef>
              <a:spcAft>
                <a:spcPct val="0"/>
              </a:spcAft>
              <a:buClrTx/>
              <a:buFontTx/>
              <a:buNone/>
            </a:pPr>
            <a:r>
              <a:rPr lang="en-US" sz="2400" b="1" i="1" kern="1200" smtClean="0">
                <a:solidFill>
                  <a:srgbClr val="0000FF"/>
                </a:solidFill>
                <a:latin typeface="Times New Roman" pitchFamily="18" charset="0"/>
                <a:ea typeface="+mn-ea"/>
              </a:rPr>
              <a:t>- </a:t>
            </a:r>
            <a:r>
              <a:rPr lang="en-US" sz="2400" b="1" i="1" kern="1200">
                <a:solidFill>
                  <a:srgbClr val="0000FF"/>
                </a:solidFill>
                <a:latin typeface="Times New Roman" pitchFamily="18" charset="0"/>
                <a:ea typeface="+mn-ea"/>
              </a:rPr>
              <a:t>Thân bài</a:t>
            </a:r>
            <a:r>
              <a:rPr lang="en-US" sz="2400" b="1" i="1" kern="1200" smtClean="0">
                <a:solidFill>
                  <a:srgbClr val="0000FF"/>
                </a:solidFill>
                <a:latin typeface="Times New Roman" pitchFamily="18" charset="0"/>
                <a:ea typeface="+mn-ea"/>
              </a:rPr>
              <a:t>:</a:t>
            </a:r>
          </a:p>
          <a:p>
            <a:pPr marL="342900" indent="-342900" fontAlgn="base">
              <a:spcBef>
                <a:spcPct val="0"/>
              </a:spcBef>
              <a:spcAft>
                <a:spcPct val="0"/>
              </a:spcAft>
              <a:buClrTx/>
              <a:buFontTx/>
              <a:buNone/>
            </a:pPr>
            <a:r>
              <a:rPr lang="en-US" sz="2400" b="1" i="1" kern="1200" smtClean="0">
                <a:latin typeface="Times New Roman" pitchFamily="18" charset="0"/>
                <a:ea typeface="+mn-ea"/>
              </a:rPr>
              <a:t>     Nêu các luận điểm chính về nội dung và nghệ thuật của tác phẩm, có phân tích, chứng minh bằng các luận cứ tiêu biểu và xác thực</a:t>
            </a:r>
            <a:endParaRPr lang="en-US" sz="2400" b="1" i="1" kern="1200">
              <a:latin typeface="Times New Roman" pitchFamily="18" charset="0"/>
              <a:ea typeface="+mn-ea"/>
            </a:endParaRPr>
          </a:p>
          <a:p>
            <a:pPr fontAlgn="base">
              <a:spcBef>
                <a:spcPct val="0"/>
              </a:spcBef>
              <a:spcAft>
                <a:spcPct val="0"/>
              </a:spcAft>
              <a:buClrTx/>
            </a:pPr>
            <a:endParaRPr lang="en-US" sz="2400" b="1" i="1" kern="1200" smtClean="0">
              <a:solidFill>
                <a:srgbClr val="0000FF"/>
              </a:solidFill>
              <a:latin typeface="Times New Roman" pitchFamily="18" charset="0"/>
              <a:ea typeface="+mn-ea"/>
            </a:endParaRPr>
          </a:p>
          <a:p>
            <a:pPr fontAlgn="base">
              <a:spcBef>
                <a:spcPct val="0"/>
              </a:spcBef>
              <a:spcAft>
                <a:spcPct val="0"/>
              </a:spcAft>
              <a:buClrTx/>
            </a:pPr>
            <a:r>
              <a:rPr lang="en-US" sz="2400" b="1" i="1" kern="1200" smtClean="0">
                <a:solidFill>
                  <a:srgbClr val="0000FF"/>
                </a:solidFill>
                <a:latin typeface="Times New Roman" pitchFamily="18" charset="0"/>
                <a:ea typeface="+mn-ea"/>
              </a:rPr>
              <a:t>-Kết </a:t>
            </a:r>
            <a:r>
              <a:rPr lang="en-US" sz="2400" b="1" i="1" kern="1200">
                <a:solidFill>
                  <a:srgbClr val="0000FF"/>
                </a:solidFill>
                <a:latin typeface="Times New Roman" pitchFamily="18" charset="0"/>
                <a:ea typeface="+mn-ea"/>
              </a:rPr>
              <a:t>bài:</a:t>
            </a:r>
          </a:p>
          <a:p>
            <a:pPr marL="342900" indent="-342900" fontAlgn="base">
              <a:spcBef>
                <a:spcPct val="0"/>
              </a:spcBef>
              <a:spcAft>
                <a:spcPct val="0"/>
              </a:spcAft>
              <a:buClrTx/>
              <a:buFontTx/>
              <a:buNone/>
            </a:pPr>
            <a:r>
              <a:rPr lang="en-US" sz="2400" b="1" i="1" kern="1200">
                <a:solidFill>
                  <a:prstClr val="black"/>
                </a:solidFill>
                <a:latin typeface="Times New Roman" pitchFamily="18" charset="0"/>
                <a:ea typeface="+mn-ea"/>
              </a:rPr>
              <a:t> + Nhận </a:t>
            </a:r>
            <a:r>
              <a:rPr lang="en-US" sz="2400" b="1" i="1" kern="1200" smtClean="0">
                <a:solidFill>
                  <a:prstClr val="black"/>
                </a:solidFill>
                <a:latin typeface="Times New Roman" pitchFamily="18" charset="0"/>
                <a:ea typeface="+mn-ea"/>
              </a:rPr>
              <a:t>định, đánh giá chung của mình về tác phẩm, đoạn trích</a:t>
            </a:r>
            <a:endParaRPr lang="en-US" sz="2400" b="1" i="1" kern="1200">
              <a:solidFill>
                <a:prstClr val="black"/>
              </a:solidFill>
              <a:latin typeface="Times New Roman" pitchFamily="18" charset="0"/>
              <a:ea typeface="+mn-ea"/>
            </a:endParaRPr>
          </a:p>
          <a:p>
            <a:pPr marL="342900" indent="-342900" fontAlgn="base">
              <a:spcBef>
                <a:spcPct val="0"/>
              </a:spcBef>
              <a:spcAft>
                <a:spcPct val="0"/>
              </a:spcAft>
              <a:buClrTx/>
              <a:buFontTx/>
              <a:buChar char="•"/>
            </a:pPr>
            <a:endParaRPr lang="en-US" sz="2400" b="1" i="1" kern="1200">
              <a:solidFill>
                <a:prstClr val="black"/>
              </a:solidFill>
              <a:latin typeface="Times New Roman" pitchFamily="18" charset="0"/>
              <a:ea typeface="+mn-ea"/>
            </a:endParaRPr>
          </a:p>
          <a:p>
            <a:pPr marL="342900" indent="-342900" fontAlgn="base">
              <a:spcBef>
                <a:spcPct val="0"/>
              </a:spcBef>
              <a:spcAft>
                <a:spcPct val="0"/>
              </a:spcAft>
              <a:buClrTx/>
              <a:buFontTx/>
              <a:buNone/>
            </a:pPr>
            <a:endParaRPr lang="en-US" sz="2400" b="1" i="1" kern="1200" dirty="0">
              <a:solidFill>
                <a:prstClr val="black"/>
              </a:solidFill>
              <a:latin typeface="Times New Roman" pitchFamily="18" charset="0"/>
              <a:ea typeface="+mn-ea"/>
            </a:endParaRPr>
          </a:p>
        </p:txBody>
      </p:sp>
      <p:sp>
        <p:nvSpPr>
          <p:cNvPr id="2" name="Rectangle 1"/>
          <p:cNvSpPr/>
          <p:nvPr/>
        </p:nvSpPr>
        <p:spPr>
          <a:xfrm>
            <a:off x="961698" y="1984940"/>
            <a:ext cx="4682358" cy="3046988"/>
          </a:xfrm>
          <a:prstGeom prst="rect">
            <a:avLst/>
          </a:prstGeom>
          <a:solidFill>
            <a:schemeClr val="accent1"/>
          </a:solidFill>
        </p:spPr>
        <p:txBody>
          <a:bodyPr wrap="square">
            <a:spAutoFit/>
          </a:bodyPr>
          <a:lstStyle/>
          <a:p>
            <a:pPr eaLnBrk="1" fontAlgn="base" hangingPunct="1">
              <a:spcBef>
                <a:spcPct val="50000"/>
              </a:spcBef>
              <a:spcAft>
                <a:spcPct val="0"/>
              </a:spcAft>
              <a:buClrTx/>
              <a:buFontTx/>
              <a:buNone/>
            </a:pPr>
            <a:r>
              <a:rPr lang="en-US" sz="3200" b="1" i="1" kern="1200">
                <a:solidFill>
                  <a:schemeClr val="bg1"/>
                </a:solidFill>
                <a:latin typeface="Times New Roman" pitchFamily="18" charset="0"/>
                <a:cs typeface="Times New Roman" pitchFamily="18" charset="0"/>
              </a:rPr>
              <a:t>Đề bài: Vẻ đẹp của các nữ thanh niên xung phong trên tuyến đường Trường Sơn qua truyện ngắn “ Những ngôi sao xa xôi” của Lê Minh Khuê.</a:t>
            </a:r>
            <a:endParaRPr lang="en-US" sz="3200" b="1" i="1" kern="1200">
              <a:solidFill>
                <a:schemeClr val="bg1"/>
              </a:solidFill>
              <a:latin typeface="Times New Roman" pitchFamily="18" charset="0"/>
              <a:cs typeface="Times New Roman" pitchFamily="18" charset="0"/>
            </a:endParaRPr>
          </a:p>
        </p:txBody>
      </p:sp>
      <p:pic>
        <p:nvPicPr>
          <p:cNvPr id="8" name="图片 13">
            <a:extLst>
              <a:ext uri="{FF2B5EF4-FFF2-40B4-BE49-F238E27FC236}">
                <a16:creationId xmlns="" xmlns:a16="http://schemas.microsoft.com/office/drawing/2014/main" id="{37980878-C760-4AA5-A194-59E7667DA0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82889" y="803904"/>
            <a:ext cx="1659599" cy="1378683"/>
          </a:xfrm>
          <a:prstGeom prst="rect">
            <a:avLst/>
          </a:prstGeom>
        </p:spPr>
      </p:pic>
    </p:spTree>
    <p:extLst>
      <p:ext uri="{BB962C8B-B14F-4D97-AF65-F5344CB8AC3E}">
        <p14:creationId xmlns:p14="http://schemas.microsoft.com/office/powerpoint/2010/main" val="306041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0" presetClass="path" presetSubtype="0" fill="hold" nodeType="withEffect">
                                  <p:stCondLst>
                                    <p:cond delay="0"/>
                                  </p:stCondLst>
                                  <p:childTnLst>
                                    <p:animMotion origin="layout" path="M -0.36445 0.51713 L -0.36445 0.51736 C -0.36054 0.52176 -0.35664 0.52662 -0.35247 0.53148 C -0.34739 0.5368 -0.34726 0.53449 -0.34297 0.54074 C -0.34153 0.54282 -0.34049 0.54583 -0.3388 0.54792 C -0.33776 0.5493 -0.33619 0.5493 -0.33489 0.55 C -0.33294 0.55162 -0.33112 0.55301 -0.32955 0.55509 C -0.32174 0.56412 -0.33463 0.55741 -0.31862 0.56458 C -0.30156 0.57199 -0.32825 0.56065 -0.30521 0.56898 C -0.30156 0.5706 -0.29791 0.57245 -0.2944 0.57361 L -0.28906 0.57662 L -0.11744 0.57361 C -0.10846 0.57361 -0.09935 0.57292 -0.09049 0.57153 C -0.08893 0.57106 -0.08776 0.56944 -0.08646 0.56898 C -0.0819 0.56805 -0.07734 0.56736 -0.07291 0.5669 L -0.06471 0.56227 C -0.06341 0.56157 -0.06211 0.56042 -0.0608 0.55972 C -0.05677 0.55833 -0.0513 0.55741 -0.04726 0.55509 C -0.03776 0.54954 -0.04323 0.55162 -0.03515 0.54537 C -0.03372 0.54467 -0.03229 0.54421 -0.03099 0.54305 C -0.02916 0.54143 -0.02747 0.53935 -0.02565 0.53842 C -0.02382 0.53727 -0.022 0.5368 -0.02031 0.53611 C -0.01875 0.53518 -0.01744 0.53449 -0.01614 0.53356 C -0.01445 0.53148 -0.0125 0.52893 -0.0108 0.52616 C -0.00989 0.525 -0.00898 0.52315 -0.00807 0.52176 C -0.00677 0.51991 -0.00534 0.51875 -0.0039 0.51713 C -0.00221 0.51481 -0.00065 0.51204 0.00144 0.50972 C 0.00261 0.50856 0.00404 0.50833 0.00534 0.50717 C 0.00977 0.5 0.01081 0.4993 0.01354 0.49074 C 0.01459 0.48796 0.01511 0.48449 0.01615 0.48148 C 0.01993 0.4713 0.01836 0.48241 0.02175 0.46967 C 0.02279 0.46505 0.02344 0.45995 0.02435 0.45532 C 0.02474 0.45301 0.02526 0.45069 0.02565 0.44815 C 0.02604 0.44491 0.02657 0.44167 0.02709 0.43866 C 0.02787 0.43403 0.02891 0.42893 0.02969 0.4243 L 0.03099 0.41736 C 0.03164 0.41505 0.03216 0.41273 0.03256 0.40995 C 0.03295 0.40717 0.03334 0.4037 0.03386 0.40092 C 0.03464 0.39583 0.03555 0.39097 0.03646 0.38634 L 0.03789 0.3794 C 0.03815 0.37569 0.03985 0.35301 0.0405 0.34861 C 0.04115 0.34375 0.04245 0.33912 0.04323 0.33449 C 0.04375 0.33217 0.04427 0.32963 0.04453 0.32731 C 0.04623 0.31551 0.04532 0.32083 0.0474 0.31065 C 0.04779 0.30532 0.04922 0.28588 0.05 0.27963 C 0.05026 0.27731 0.05091 0.275 0.05131 0.27268 C 0.0517 0.26736 0.05209 0.26157 0.05274 0.25602 C 0.053 0.2537 0.05378 0.25139 0.05404 0.24884 C 0.05469 0.24421 0.05495 0.23958 0.05534 0.23472 C 0.05573 0.23079 0.05638 0.22685 0.05664 0.22292 C 0.05729 0.21736 0.05756 0.2118 0.05821 0.20625 C 0.05847 0.20301 0.05912 0.19977 0.05951 0.19676 C 0.06068 0.18634 0.06068 0.18079 0.06224 0.17083 C 0.0625 0.16805 0.06315 0.16574 0.06354 0.16342 C 0.06914 0.08426 0.06732 0.12569 0.06485 -0.00949 C 0.06472 -0.0169 0.06276 -0.04097 0.06081 -0.04769 L 0.05821 -0.05695 C 0.05756 -0.0632 0.05677 -0.07037 0.05534 -0.07593 C 0.05052 -0.09514 0.05065 -0.09352 0.04453 -0.10926 L 0.04193 -0.11644 C 0.04102 -0.11875 0.04076 -0.12269 0.0392 -0.12338 L 0.03516 -0.1257 C 0.02032 -0.125 0.00534 -0.125 -0.0095 -0.12338 C -0.0108 -0.12338 -0.01224 -0.12245 -0.01341 -0.12107 C -0.0151 -0.11921 -0.01614 -0.11644 -0.01744 -0.11412 L -0.02031 -0.09977 C -0.0207 -0.09745 -0.02135 -0.09514 -0.02161 -0.09259 C -0.02317 -0.07847 -0.02213 -0.08472 -0.02422 -0.07361 C -0.02382 -0.05787 -0.02552 -0.04144 -0.02291 -0.02616 C -0.022 -0.02083 -0.01744 -0.01991 -0.01484 -0.0169 C -0.01484 -0.01667 -0.00677 -0.00718 -0.00677 -0.00695 C -0.00078 -0.00208 -0.00273 -0.00509 -3.125E-6 -0.00023 L -3.125E-6 1.11111E-6 " pathEditMode="relative" rAng="0" ptsTypes="AAAAAAAAAAAAAAAAAAAAAAAAAAAAAAAAAAAAAAAAAAAAAAAAAAAAAAAAAAAAAAAAAAAAAAAAA">
                                      <p:cBhvr>
                                        <p:cTn id="12" dur="1500" fill="hold"/>
                                        <p:tgtEl>
                                          <p:spTgt spid="8"/>
                                        </p:tgtEl>
                                        <p:attrNameLst>
                                          <p:attrName>ppt_x</p:attrName>
                                          <p:attrName>ppt_y</p:attrName>
                                        </p:attrNameLst>
                                      </p:cBhvr>
                                      <p:rCtr x="21576" y="-29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7" name="Text Box 5"/>
          <p:cNvSpPr txBox="1">
            <a:spLocks noChangeArrowheads="1"/>
          </p:cNvSpPr>
          <p:nvPr/>
        </p:nvSpPr>
        <p:spPr bwMode="auto">
          <a:xfrm>
            <a:off x="587923" y="931293"/>
            <a:ext cx="1092090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50000"/>
              </a:spcBef>
              <a:spcAft>
                <a:spcPct val="0"/>
              </a:spcAft>
              <a:buClrTx/>
              <a:buFontTx/>
              <a:buChar char="-"/>
            </a:pPr>
            <a:r>
              <a:rPr lang="en-US" sz="2800" i="1" kern="1200" smtClean="0">
                <a:ea typeface="+mn-ea"/>
                <a:cs typeface="+mn-cs"/>
              </a:rPr>
              <a:t> Nêu ý kiến đánh giá chung nhất của mình về vẻ đẹp của các nữ thanh niên xung phong</a:t>
            </a:r>
          </a:p>
        </p:txBody>
      </p:sp>
      <p:sp>
        <p:nvSpPr>
          <p:cNvPr id="8" name="Text Box 6"/>
          <p:cNvSpPr txBox="1">
            <a:spLocks noChangeArrowheads="1"/>
          </p:cNvSpPr>
          <p:nvPr/>
        </p:nvSpPr>
        <p:spPr bwMode="auto">
          <a:xfrm>
            <a:off x="587923" y="1881115"/>
            <a:ext cx="1092090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50000"/>
              </a:spcBef>
              <a:spcAft>
                <a:spcPct val="0"/>
              </a:spcAft>
              <a:buClrTx/>
              <a:buFontTx/>
              <a:buNone/>
            </a:pPr>
            <a:r>
              <a:rPr lang="en-US" sz="2800" b="1" i="1" u="sng" kern="1200" smtClean="0">
                <a:ea typeface="+mn-ea"/>
                <a:cs typeface="+mn-cs"/>
              </a:rPr>
              <a:t>Thân bài:</a:t>
            </a:r>
            <a:r>
              <a:rPr lang="en-US" sz="2800" i="1" kern="1200" smtClean="0">
                <a:ea typeface="+mn-ea"/>
                <a:cs typeface="+mn-cs"/>
              </a:rPr>
              <a:t> Phân tích bày tỏ quan điểm cá nhân về những nét đẹp của các nữ thanh niên xung phong.</a:t>
            </a:r>
          </a:p>
        </p:txBody>
      </p:sp>
      <p:sp>
        <p:nvSpPr>
          <p:cNvPr id="9" name="Text Box 7"/>
          <p:cNvSpPr txBox="1">
            <a:spLocks noChangeArrowheads="1"/>
          </p:cNvSpPr>
          <p:nvPr/>
        </p:nvSpPr>
        <p:spPr bwMode="auto">
          <a:xfrm>
            <a:off x="587924" y="3766470"/>
            <a:ext cx="109209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50000"/>
              </a:spcBef>
              <a:spcAft>
                <a:spcPct val="0"/>
              </a:spcAft>
              <a:buClrTx/>
              <a:buFontTx/>
              <a:buNone/>
            </a:pPr>
            <a:r>
              <a:rPr lang="en-US" sz="2400" i="1" kern="1200" smtClean="0">
                <a:ea typeface="+mn-ea"/>
                <a:cs typeface="+mn-cs"/>
              </a:rPr>
              <a:t>- </a:t>
            </a:r>
            <a:r>
              <a:rPr lang="en-US" sz="2800" i="1" kern="1200" smtClean="0">
                <a:ea typeface="+mn-ea"/>
                <a:cs typeface="+mn-cs"/>
              </a:rPr>
              <a:t>Luận điểm 2:  Vẻ đẹp riêng của từng người: Phương Định, Thao, Nho</a:t>
            </a:r>
          </a:p>
        </p:txBody>
      </p:sp>
      <p:sp>
        <p:nvSpPr>
          <p:cNvPr id="10" name="Text Box 8"/>
          <p:cNvSpPr txBox="1">
            <a:spLocks noChangeArrowheads="1"/>
          </p:cNvSpPr>
          <p:nvPr/>
        </p:nvSpPr>
        <p:spPr bwMode="auto">
          <a:xfrm>
            <a:off x="587924" y="4364412"/>
            <a:ext cx="109209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50000"/>
              </a:spcBef>
              <a:spcAft>
                <a:spcPct val="0"/>
              </a:spcAft>
              <a:buClrTx/>
              <a:buFontTx/>
              <a:buNone/>
            </a:pPr>
            <a:r>
              <a:rPr lang="en-US" sz="2800" i="1" kern="1200" smtClean="0">
                <a:ea typeface="+mn-ea"/>
                <a:cs typeface="+mn-cs"/>
              </a:rPr>
              <a:t>- Luận điểm 3: Ấn tượng sâu sắc về ba cô gái</a:t>
            </a:r>
          </a:p>
        </p:txBody>
      </p:sp>
      <p:sp>
        <p:nvSpPr>
          <p:cNvPr id="11" name="Rectangle 9"/>
          <p:cNvSpPr>
            <a:spLocks noChangeArrowheads="1"/>
          </p:cNvSpPr>
          <p:nvPr/>
        </p:nvSpPr>
        <p:spPr bwMode="auto">
          <a:xfrm>
            <a:off x="587923" y="412526"/>
            <a:ext cx="56813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buClrTx/>
              <a:buFontTx/>
              <a:buNone/>
            </a:pPr>
            <a:r>
              <a:rPr lang="en-US" sz="2800" b="1" i="1" u="sng" kern="1200" smtClean="0">
                <a:solidFill>
                  <a:schemeClr val="tx1"/>
                </a:solidFill>
                <a:latin typeface="Times New Roman" pitchFamily="18" charset="0"/>
                <a:ea typeface="+mn-ea"/>
                <a:cs typeface="+mn-cs"/>
              </a:rPr>
              <a:t>Mở bài:</a:t>
            </a:r>
            <a:r>
              <a:rPr lang="en-US" sz="2800" i="1" kern="1200" smtClean="0">
                <a:solidFill>
                  <a:schemeClr val="tx1"/>
                </a:solidFill>
                <a:latin typeface="Times New Roman" pitchFamily="18" charset="0"/>
                <a:ea typeface="+mn-ea"/>
                <a:cs typeface="+mn-cs"/>
              </a:rPr>
              <a:t> - Giới thiệu tác giả, tác phẩm</a:t>
            </a:r>
          </a:p>
        </p:txBody>
      </p:sp>
      <p:sp>
        <p:nvSpPr>
          <p:cNvPr id="12" name="Text Box 10"/>
          <p:cNvSpPr txBox="1">
            <a:spLocks noChangeArrowheads="1"/>
          </p:cNvSpPr>
          <p:nvPr/>
        </p:nvSpPr>
        <p:spPr bwMode="auto">
          <a:xfrm>
            <a:off x="587924" y="4945113"/>
            <a:ext cx="1092090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50000"/>
              </a:spcBef>
              <a:spcAft>
                <a:spcPct val="0"/>
              </a:spcAft>
              <a:buClrTx/>
              <a:buFontTx/>
              <a:buNone/>
            </a:pPr>
            <a:r>
              <a:rPr lang="en-US" sz="2800" b="1" i="1" u="sng" kern="1200" smtClean="0">
                <a:ea typeface="+mn-ea"/>
                <a:cs typeface="+mn-cs"/>
              </a:rPr>
              <a:t>Kết bài:</a:t>
            </a:r>
            <a:r>
              <a:rPr lang="en-US" sz="2800" i="1" kern="1200" smtClean="0">
                <a:ea typeface="+mn-ea"/>
                <a:cs typeface="+mn-cs"/>
              </a:rPr>
              <a:t> Khái quát những cảm nghĩ, đánh giá của cá nhân mình về các cô gái TNXP và ý nghĩa công việc của họ</a:t>
            </a:r>
          </a:p>
        </p:txBody>
      </p:sp>
      <p:sp>
        <p:nvSpPr>
          <p:cNvPr id="13" name="Text Box 11"/>
          <p:cNvSpPr txBox="1">
            <a:spLocks noChangeArrowheads="1"/>
          </p:cNvSpPr>
          <p:nvPr/>
        </p:nvSpPr>
        <p:spPr bwMode="auto">
          <a:xfrm>
            <a:off x="556391" y="5846377"/>
            <a:ext cx="116040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50000"/>
              </a:spcBef>
              <a:spcAft>
                <a:spcPct val="0"/>
              </a:spcAft>
              <a:buClrTx/>
              <a:buFontTx/>
              <a:buNone/>
            </a:pPr>
            <a:r>
              <a:rPr lang="en-US" sz="2800" i="1" kern="1200" smtClean="0">
                <a:ea typeface="+mn-ea"/>
                <a:cs typeface="+mn-cs"/>
              </a:rPr>
              <a:t>Nêu suy nghĩ về thế hệ trẻ VN, về cuộc sống và công việc, về sự hi sinh của họ</a:t>
            </a:r>
          </a:p>
        </p:txBody>
      </p:sp>
      <p:sp>
        <p:nvSpPr>
          <p:cNvPr id="14" name="Text Box 13"/>
          <p:cNvSpPr txBox="1">
            <a:spLocks noChangeArrowheads="1"/>
          </p:cNvSpPr>
          <p:nvPr/>
        </p:nvSpPr>
        <p:spPr bwMode="auto">
          <a:xfrm>
            <a:off x="587923" y="2785009"/>
            <a:ext cx="1092090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fontAlgn="base">
              <a:spcBef>
                <a:spcPct val="50000"/>
              </a:spcBef>
              <a:spcAft>
                <a:spcPct val="0"/>
              </a:spcAft>
              <a:buClrTx/>
              <a:buFontTx/>
              <a:buNone/>
            </a:pPr>
            <a:r>
              <a:rPr lang="en-US" sz="2400" i="1" kern="1200" smtClean="0">
                <a:ea typeface="+mn-ea"/>
                <a:cs typeface="+mn-cs"/>
              </a:rPr>
              <a:t>- </a:t>
            </a:r>
            <a:r>
              <a:rPr lang="en-US" sz="2800" i="1" kern="1200" smtClean="0">
                <a:ea typeface="+mn-ea"/>
                <a:cs typeface="+mn-cs"/>
              </a:rPr>
              <a:t>Luận điểm1:  hoàn cảnh sống và công việc của 3 cô gái </a:t>
            </a:r>
            <a:r>
              <a:rPr lang="en-US" sz="2800" i="1" kern="1200" smtClean="0">
                <a:ea typeface="+mn-ea"/>
                <a:cs typeface="+mn-cs"/>
                <a:sym typeface="Symbol" pitchFamily="18" charset="2"/>
              </a:rPr>
              <a:t> Vẻ đẹp chung của các nữ thanh niên xung phong</a:t>
            </a:r>
          </a:p>
        </p:txBody>
      </p:sp>
    </p:spTree>
    <p:extLst>
      <p:ext uri="{BB962C8B-B14F-4D97-AF65-F5344CB8AC3E}">
        <p14:creationId xmlns:p14="http://schemas.microsoft.com/office/powerpoint/2010/main" val="327024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2" name="Rectangle 1"/>
          <p:cNvSpPr/>
          <p:nvPr/>
        </p:nvSpPr>
        <p:spPr>
          <a:xfrm>
            <a:off x="268013" y="692204"/>
            <a:ext cx="8466083" cy="1077218"/>
          </a:xfrm>
          <a:prstGeom prst="rect">
            <a:avLst/>
          </a:prstGeom>
        </p:spPr>
        <p:txBody>
          <a:bodyPr wrap="square">
            <a:spAutoFit/>
          </a:bodyPr>
          <a:lstStyle/>
          <a:p>
            <a:pPr lvl="0"/>
            <a:r>
              <a:rPr lang="en-US" sz="3200" b="1" smtClean="0">
                <a:solidFill>
                  <a:schemeClr val="bg1"/>
                </a:solidFill>
                <a:latin typeface="Times New Roman" pitchFamily="18" charset="0"/>
                <a:ea typeface="Montserrat"/>
                <a:cs typeface="Times New Roman" pitchFamily="18" charset="0"/>
                <a:sym typeface="Montserrat"/>
              </a:rPr>
              <a:t>I. </a:t>
            </a:r>
            <a:r>
              <a:rPr lang="vi-VN" sz="3200" b="1" smtClean="0">
                <a:solidFill>
                  <a:schemeClr val="bg1"/>
                </a:solidFill>
                <a:latin typeface="Times New Roman" pitchFamily="18" charset="0"/>
                <a:ea typeface="Montserrat"/>
                <a:cs typeface="Times New Roman" pitchFamily="18" charset="0"/>
                <a:sym typeface="Montserrat"/>
              </a:rPr>
              <a:t>CÁC </a:t>
            </a:r>
            <a:r>
              <a:rPr lang="vi-VN" sz="3200" b="1">
                <a:solidFill>
                  <a:schemeClr val="bg1"/>
                </a:solidFill>
                <a:latin typeface="Times New Roman" pitchFamily="18" charset="0"/>
                <a:ea typeface="Montserrat"/>
                <a:cs typeface="Times New Roman" pitchFamily="18" charset="0"/>
                <a:sym typeface="Montserrat"/>
              </a:rPr>
              <a:t>KIỂU VĂN BẢN ĐÃ HỌC TRONG CHƯƠNG TRÌNH NGỮ VĂN THCS</a:t>
            </a:r>
            <a:endParaRPr lang="vi-VN" sz="3200" b="1">
              <a:solidFill>
                <a:schemeClr val="bg1"/>
              </a:solidFill>
              <a:latin typeface="Times New Roman" pitchFamily="18" charset="0"/>
              <a:cs typeface="Times New Roman" pitchFamily="18" charset="0"/>
            </a:endParaRPr>
          </a:p>
        </p:txBody>
      </p:sp>
      <p:sp>
        <p:nvSpPr>
          <p:cNvPr id="5" name="Rectangle 4"/>
          <p:cNvSpPr/>
          <p:nvPr/>
        </p:nvSpPr>
        <p:spPr>
          <a:xfrm>
            <a:off x="3048000" y="2962432"/>
            <a:ext cx="6096000" cy="1938992"/>
          </a:xfrm>
          <a:prstGeom prst="rect">
            <a:avLst/>
          </a:prstGeom>
        </p:spPr>
        <p:txBody>
          <a:bodyPr>
            <a:spAutoFit/>
          </a:bodyPr>
          <a:lstStyle/>
          <a:p>
            <a:pPr lvl="0"/>
            <a:r>
              <a:rPr lang="en-US" sz="6000" b="1" i="1" smtClean="0">
                <a:solidFill>
                  <a:schemeClr val="tx1"/>
                </a:solidFill>
                <a:latin typeface="Times New Roman" pitchFamily="18" charset="0"/>
                <a:ea typeface="Montserrat"/>
                <a:cs typeface="Times New Roman" pitchFamily="18" charset="0"/>
                <a:sym typeface="Montserrat"/>
              </a:rPr>
              <a:t>HÃY ĐỌC BẢNG TỔNG KẾT SAU</a:t>
            </a:r>
            <a:endParaRPr lang="vi-VN" sz="6000" b="1" i="1">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40"/>
          <p:cNvSpPr txBox="1"/>
          <p:nvPr/>
        </p:nvSpPr>
        <p:spPr>
          <a:xfrm>
            <a:off x="1783783" y="2825368"/>
            <a:ext cx="5274201"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7200" b="1">
                <a:solidFill>
                  <a:srgbClr val="404040"/>
                </a:solidFill>
                <a:latin typeface="Limelight"/>
                <a:ea typeface="Limelight"/>
                <a:cs typeface="Limelight"/>
                <a:sym typeface="Limelight"/>
              </a:rPr>
              <a:t>Thank you</a:t>
            </a:r>
            <a:endParaRPr/>
          </a:p>
        </p:txBody>
      </p:sp>
      <p:sp>
        <p:nvSpPr>
          <p:cNvPr id="562" name="Google Shape;562;p40"/>
          <p:cNvSpPr txBox="1"/>
          <p:nvPr/>
        </p:nvSpPr>
        <p:spPr>
          <a:xfrm>
            <a:off x="364887" y="3167199"/>
            <a:ext cx="885777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rgbClr val="3F3F3F"/>
              </a:solidFill>
              <a:latin typeface="Montserrat"/>
              <a:ea typeface="Montserrat"/>
              <a:cs typeface="Montserrat"/>
              <a:sym typeface="Montserra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aphicFrame>
        <p:nvGraphicFramePr>
          <p:cNvPr id="6" name="Group 114"/>
          <p:cNvGraphicFramePr>
            <a:graphicFrameLocks noGrp="1"/>
          </p:cNvGraphicFramePr>
          <p:nvPr>
            <p:extLst>
              <p:ext uri="{D42A27DB-BD31-4B8C-83A1-F6EECF244321}">
                <p14:modId xmlns:p14="http://schemas.microsoft.com/office/powerpoint/2010/main" val="119303974"/>
              </p:ext>
            </p:extLst>
          </p:nvPr>
        </p:nvGraphicFramePr>
        <p:xfrm>
          <a:off x="283770" y="249939"/>
          <a:ext cx="11640207" cy="6431134"/>
        </p:xfrm>
        <a:graphic>
          <a:graphicData uri="http://schemas.openxmlformats.org/drawingml/2006/table">
            <a:tbl>
              <a:tblPr/>
              <a:tblGrid>
                <a:gridCol w="553718"/>
                <a:gridCol w="1011689"/>
                <a:gridCol w="5102625"/>
                <a:gridCol w="4972175"/>
              </a:tblGrid>
              <a:tr h="701022">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TT</a:t>
                      </a:r>
                      <a:endParaRPr kumimoji="0" lang="en-US" sz="28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Kiểu văn bản</a:t>
                      </a:r>
                      <a:endParaRPr kumimoji="0" lang="en-US" sz="28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Phương thức biểu đạt</a:t>
                      </a:r>
                      <a:endParaRPr kumimoji="0" lang="en-US" sz="28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Ví dụ về hình thức văn bản cụ thể</a:t>
                      </a:r>
                      <a:endParaRPr kumimoji="0" lang="en-US" sz="28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1828672">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Văn bản tự sự</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 Mục đích: biểu hiện con người quy luật đời sống, bày tở thái độ.</a:t>
                      </a: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Bản tin báo chí.</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Bản tường thuật, tường trình,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Tác phẩm Lịch sử</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Tác phẩm văn học nghệ thuật (truyện, tiểu thuyết, kí sự).</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51908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Văn bản miêu tả</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Tái hiện các tính chất thuộc tính sự vật, hiện tượng, giúp con người cảm nhận và hiểu được chúng.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MĐ: giúp con người cảm nhận và hiểu được chúng.</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Văn tả cảnh, tả người, tả sự vật.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Đoạn văn miêu tả trong tác phẩm tự sự.</a:t>
                      </a: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5408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Văn bản biểu cảm</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Bày tỏ trực tiếp hoặc gián tiếp tình cảm, cảm xúc con người, tự nhiên xã hội, sự vật.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Mục đích: bày tỏ t/c và khơi gợi sự đồng cảm.</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Điện mừng, thăm hỏi, chia buồn.</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Thư ừ biểu lộ t/c giữa con người với con người.</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Tác phẩm văn học trữ tình: thơ, tuỳ bút, bút kí.</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96243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aphicFrame>
        <p:nvGraphicFramePr>
          <p:cNvPr id="3" name="Group 88"/>
          <p:cNvGraphicFramePr>
            <a:graphicFrameLocks noGrp="1"/>
          </p:cNvGraphicFramePr>
          <p:nvPr>
            <p:extLst>
              <p:ext uri="{D42A27DB-BD31-4B8C-83A1-F6EECF244321}">
                <p14:modId xmlns:p14="http://schemas.microsoft.com/office/powerpoint/2010/main" val="3512602286"/>
              </p:ext>
            </p:extLst>
          </p:nvPr>
        </p:nvGraphicFramePr>
        <p:xfrm>
          <a:off x="336334" y="331097"/>
          <a:ext cx="11480799" cy="6258908"/>
        </p:xfrm>
        <a:graphic>
          <a:graphicData uri="http://schemas.openxmlformats.org/drawingml/2006/table">
            <a:tbl>
              <a:tblPr>
                <a:tableStyleId>{5940675A-B579-460E-94D1-54222C63F5DA}</a:tableStyleId>
              </a:tblPr>
              <a:tblGrid>
                <a:gridCol w="423333"/>
                <a:gridCol w="1267884"/>
                <a:gridCol w="6044397"/>
                <a:gridCol w="3745185"/>
              </a:tblGrid>
              <a:tr h="17184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4</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Văn bản thuyết minh</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 Trình bày thuộc tính, cấu tạo, nguyên nhân, kết quả có ích hoặc có hại của sự vật hiện tượng, để giúp người đọc có tri thức khả quan vì có thái độ đúng đắn với chúng.</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 MĐ: giúp người đọc có  tri </a:t>
                      </a:r>
                      <a:r>
                        <a:rPr kumimoji="0" lang="en-US" sz="2000" u="none" strike="noStrike" cap="none" normalizeH="0" baseline="0" smtClean="0">
                          <a:ln>
                            <a:noFill/>
                          </a:ln>
                          <a:effectLst/>
                          <a:latin typeface="Times New Roman" pitchFamily="18" charset="0"/>
                          <a:cs typeface="Times New Roman" pitchFamily="18" charset="0"/>
                        </a:rPr>
                        <a:t>thức </a:t>
                      </a:r>
                      <a:r>
                        <a:rPr kumimoji="0" lang="en-US" sz="2000" u="none" strike="noStrike" cap="none" normalizeH="0" baseline="0" smtClean="0">
                          <a:ln>
                            <a:noFill/>
                          </a:ln>
                          <a:effectLst/>
                          <a:latin typeface="Times New Roman" pitchFamily="18" charset="0"/>
                          <a:cs typeface="Times New Roman" pitchFamily="18" charset="0"/>
                        </a:rPr>
                        <a:t>khách quan và thái độ đúng dắn đối với chúng.</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Thuyết minh sản phẩm.</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Giới thiệu di tích, thắng cảnh, nhân vật</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Trình bày tri thức và phương thức trong khoa học.</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r>
              <a:tr h="18018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5</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Văn bản nghị luận</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 Trình bày tư tưởng, chủ trương, quan điểm của con người đối với tự nhiên, xã hội, con người qua các luận điểm, luận cứ và lập luận thuyết phục.</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 MĐ: thuyết phục mọi người tin theo cái đúng cái tốt; từ bỏ cái sai, cái xấu.</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Cáo, hịch, chiếu, biểu.</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Xã luận, bình luận,lời kêu gọi.</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Sách lí luận.</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Tranh luận về một vấn đề chính trị xã hội, văn hoá</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r>
              <a:tr h="2738657">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6</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Văn bản điều hành (hành chính công vụ)</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 -Trình bày theo mẫu chung và chịu trách nhiệm về pháp lý các ý kiến, nguyện vọng của cá nhân, tập thể đối với cơ quan quản lý hay ngược lại bày tỏ yêu cầu, quyết định của người có thẩm quyền đối với người có trách nhiệm thực thi hoặc thoả thuận giữa công dân với nhau về lợi ích và chức vụ.</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 MĐ: Đảm bảo các quan hệ bình thường  giữa người với người và theo quy định và pháp luật.</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Đơn từ</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Báo cáo.</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Đề nghị.</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Biên bản.</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Tường trình.</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Thông báo</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Hợp đồng</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r>
            </a:tbl>
          </a:graphicData>
        </a:graphic>
      </p:graphicFrame>
    </p:spTree>
    <p:extLst>
      <p:ext uri="{BB962C8B-B14F-4D97-AF65-F5344CB8AC3E}">
        <p14:creationId xmlns:p14="http://schemas.microsoft.com/office/powerpoint/2010/main" val="424217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6"/>
          <p:cNvSpPr txBox="1">
            <a:spLocks noGrp="1"/>
          </p:cNvSpPr>
          <p:nvPr>
            <p:ph type="body" idx="1"/>
          </p:nvPr>
        </p:nvSpPr>
        <p:spPr>
          <a:xfrm>
            <a:off x="232270" y="540538"/>
            <a:ext cx="6011513" cy="7584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None/>
            </a:pPr>
            <a:r>
              <a:rPr lang="es-ES" smtClean="0"/>
              <a:t>HOẠT ĐỘNG NHÓM</a:t>
            </a:r>
            <a:endParaRPr/>
          </a:p>
        </p:txBody>
      </p:sp>
      <p:sp>
        <p:nvSpPr>
          <p:cNvPr id="2" name="Rectangle 1"/>
          <p:cNvSpPr/>
          <p:nvPr/>
        </p:nvSpPr>
        <p:spPr>
          <a:xfrm>
            <a:off x="1751747" y="2565642"/>
            <a:ext cx="1770036" cy="584775"/>
          </a:xfrm>
          <a:prstGeom prst="rect">
            <a:avLst/>
          </a:prstGeom>
        </p:spPr>
        <p:txBody>
          <a:bodyPr wrap="none">
            <a:spAutoFit/>
          </a:bodyPr>
          <a:lstStyle/>
          <a:p>
            <a:pPr lvl="0"/>
            <a:r>
              <a:rPr lang="en-US" sz="3200" b="1" i="1" smtClean="0">
                <a:solidFill>
                  <a:schemeClr val="tx1"/>
                </a:solidFill>
                <a:latin typeface="Times New Roman" pitchFamily="18" charset="0"/>
                <a:ea typeface="Montserrat"/>
                <a:cs typeface="Times New Roman" pitchFamily="18" charset="0"/>
                <a:sym typeface="Montserrat"/>
              </a:rPr>
              <a:t>NHÓM 1</a:t>
            </a:r>
            <a:endParaRPr lang="vi-VN" sz="3200" b="1" i="1">
              <a:solidFill>
                <a:schemeClr val="tx1"/>
              </a:solidFill>
              <a:latin typeface="Times New Roman" pitchFamily="18" charset="0"/>
              <a:cs typeface="Times New Roman" pitchFamily="18" charset="0"/>
            </a:endParaRPr>
          </a:p>
        </p:txBody>
      </p:sp>
      <p:sp>
        <p:nvSpPr>
          <p:cNvPr id="37" name="Rectangle 36"/>
          <p:cNvSpPr/>
          <p:nvPr/>
        </p:nvSpPr>
        <p:spPr>
          <a:xfrm>
            <a:off x="4048258" y="2560381"/>
            <a:ext cx="1770036" cy="584775"/>
          </a:xfrm>
          <a:prstGeom prst="rect">
            <a:avLst/>
          </a:prstGeom>
        </p:spPr>
        <p:txBody>
          <a:bodyPr wrap="none">
            <a:spAutoFit/>
          </a:bodyPr>
          <a:lstStyle/>
          <a:p>
            <a:pPr lvl="0"/>
            <a:r>
              <a:rPr lang="en-US" sz="3200" b="1" i="1" smtClean="0">
                <a:solidFill>
                  <a:schemeClr val="tx1"/>
                </a:solidFill>
                <a:latin typeface="Times New Roman" pitchFamily="18" charset="0"/>
                <a:ea typeface="Montserrat"/>
                <a:cs typeface="Times New Roman" pitchFamily="18" charset="0"/>
                <a:sym typeface="Montserrat"/>
              </a:rPr>
              <a:t>NHÓM 2</a:t>
            </a:r>
            <a:endParaRPr lang="vi-VN" sz="3200" b="1" i="1">
              <a:solidFill>
                <a:schemeClr val="tx1"/>
              </a:solidFill>
              <a:latin typeface="Times New Roman" pitchFamily="18" charset="0"/>
              <a:cs typeface="Times New Roman" pitchFamily="18" charset="0"/>
            </a:endParaRPr>
          </a:p>
        </p:txBody>
      </p:sp>
      <p:sp>
        <p:nvSpPr>
          <p:cNvPr id="38" name="Rectangle 37"/>
          <p:cNvSpPr/>
          <p:nvPr/>
        </p:nvSpPr>
        <p:spPr>
          <a:xfrm>
            <a:off x="6334257" y="2549876"/>
            <a:ext cx="1770036" cy="584775"/>
          </a:xfrm>
          <a:prstGeom prst="rect">
            <a:avLst/>
          </a:prstGeom>
        </p:spPr>
        <p:txBody>
          <a:bodyPr wrap="none">
            <a:spAutoFit/>
          </a:bodyPr>
          <a:lstStyle/>
          <a:p>
            <a:pPr lvl="0"/>
            <a:r>
              <a:rPr lang="en-US" sz="3200" b="1" i="1" smtClean="0">
                <a:solidFill>
                  <a:schemeClr val="tx1"/>
                </a:solidFill>
                <a:latin typeface="Times New Roman" pitchFamily="18" charset="0"/>
                <a:ea typeface="Montserrat"/>
                <a:cs typeface="Times New Roman" pitchFamily="18" charset="0"/>
                <a:sym typeface="Montserrat"/>
              </a:rPr>
              <a:t>NHÓM 3</a:t>
            </a:r>
            <a:endParaRPr lang="vi-VN" sz="3200" b="1" i="1">
              <a:solidFill>
                <a:schemeClr val="tx1"/>
              </a:solidFill>
              <a:latin typeface="Times New Roman" pitchFamily="18" charset="0"/>
              <a:cs typeface="Times New Roman" pitchFamily="18" charset="0"/>
            </a:endParaRPr>
          </a:p>
        </p:txBody>
      </p:sp>
      <p:sp>
        <p:nvSpPr>
          <p:cNvPr id="39" name="Rectangle 38"/>
          <p:cNvSpPr/>
          <p:nvPr/>
        </p:nvSpPr>
        <p:spPr>
          <a:xfrm>
            <a:off x="8630768" y="2544615"/>
            <a:ext cx="1770036" cy="584775"/>
          </a:xfrm>
          <a:prstGeom prst="rect">
            <a:avLst/>
          </a:prstGeom>
        </p:spPr>
        <p:txBody>
          <a:bodyPr wrap="none">
            <a:spAutoFit/>
          </a:bodyPr>
          <a:lstStyle/>
          <a:p>
            <a:pPr lvl="0"/>
            <a:r>
              <a:rPr lang="en-US" sz="3200" b="1" i="1" smtClean="0">
                <a:solidFill>
                  <a:schemeClr val="tx1"/>
                </a:solidFill>
                <a:latin typeface="Times New Roman" pitchFamily="18" charset="0"/>
                <a:ea typeface="Montserrat"/>
                <a:cs typeface="Times New Roman" pitchFamily="18" charset="0"/>
                <a:sym typeface="Montserrat"/>
              </a:rPr>
              <a:t>NHÓM 4</a:t>
            </a:r>
            <a:endParaRPr lang="vi-VN" sz="3200" b="1" i="1">
              <a:solidFill>
                <a:schemeClr val="tx1"/>
              </a:solidFill>
              <a:latin typeface="Times New Roman" pitchFamily="18" charset="0"/>
              <a:cs typeface="Times New Roman" pitchFamily="18" charset="0"/>
            </a:endParaRPr>
          </a:p>
        </p:txBody>
      </p:sp>
      <p:sp>
        <p:nvSpPr>
          <p:cNvPr id="7" name="Rectangle 6"/>
          <p:cNvSpPr/>
          <p:nvPr/>
        </p:nvSpPr>
        <p:spPr>
          <a:xfrm>
            <a:off x="1751747" y="3587005"/>
            <a:ext cx="1748198" cy="2800767"/>
          </a:xfrm>
          <a:prstGeom prst="rect">
            <a:avLst/>
          </a:prstGeom>
          <a:ln>
            <a:solidFill>
              <a:schemeClr val="tx1"/>
            </a:solidFill>
          </a:ln>
        </p:spPr>
        <p:txBody>
          <a:bodyPr wrap="square">
            <a:spAutoFit/>
          </a:bodyPr>
          <a:lstStyle/>
          <a:p>
            <a:pPr lvl="0" algn="ctr"/>
            <a:r>
              <a:rPr lang="en-US" sz="4400" b="1" i="1" smtClean="0">
                <a:solidFill>
                  <a:schemeClr val="tx1"/>
                </a:solidFill>
                <a:latin typeface="Times New Roman" pitchFamily="18" charset="0"/>
                <a:ea typeface="Montserrat"/>
                <a:cs typeface="Times New Roman" pitchFamily="18" charset="0"/>
                <a:sym typeface="Montserrat"/>
              </a:rPr>
              <a:t>Trả lời câu 1,5 </a:t>
            </a:r>
            <a:endParaRPr lang="vi-VN" sz="4400" b="1" i="1">
              <a:solidFill>
                <a:schemeClr val="tx1"/>
              </a:solidFill>
              <a:latin typeface="Times New Roman" pitchFamily="18" charset="0"/>
              <a:cs typeface="Times New Roman" pitchFamily="18" charset="0"/>
            </a:endParaRPr>
          </a:p>
        </p:txBody>
      </p:sp>
      <p:sp>
        <p:nvSpPr>
          <p:cNvPr id="45" name="Rectangle 44"/>
          <p:cNvSpPr/>
          <p:nvPr/>
        </p:nvSpPr>
        <p:spPr>
          <a:xfrm>
            <a:off x="4048258" y="3587004"/>
            <a:ext cx="1748198" cy="2800767"/>
          </a:xfrm>
          <a:prstGeom prst="rect">
            <a:avLst/>
          </a:prstGeom>
          <a:ln>
            <a:solidFill>
              <a:schemeClr val="tx1"/>
            </a:solidFill>
          </a:ln>
        </p:spPr>
        <p:txBody>
          <a:bodyPr wrap="square">
            <a:spAutoFit/>
          </a:bodyPr>
          <a:lstStyle/>
          <a:p>
            <a:pPr lvl="0" algn="ctr"/>
            <a:r>
              <a:rPr lang="en-US" sz="4400" b="1" i="1" smtClean="0">
                <a:solidFill>
                  <a:schemeClr val="tx1"/>
                </a:solidFill>
                <a:latin typeface="Times New Roman" pitchFamily="18" charset="0"/>
                <a:ea typeface="Montserrat"/>
                <a:cs typeface="Times New Roman" pitchFamily="18" charset="0"/>
                <a:sym typeface="Montserrat"/>
              </a:rPr>
              <a:t>Trả lời câu </a:t>
            </a:r>
          </a:p>
          <a:p>
            <a:pPr lvl="0" algn="ctr"/>
            <a:r>
              <a:rPr lang="en-US" sz="4400" b="1" i="1" smtClean="0">
                <a:solidFill>
                  <a:schemeClr val="tx1"/>
                </a:solidFill>
                <a:latin typeface="Times New Roman" pitchFamily="18" charset="0"/>
                <a:ea typeface="Montserrat"/>
                <a:cs typeface="Times New Roman" pitchFamily="18" charset="0"/>
                <a:sym typeface="Montserrat"/>
              </a:rPr>
              <a:t>2 </a:t>
            </a:r>
            <a:endParaRPr lang="vi-VN" sz="4400" b="1" i="1">
              <a:solidFill>
                <a:schemeClr val="tx1"/>
              </a:solidFill>
              <a:latin typeface="Times New Roman" pitchFamily="18" charset="0"/>
              <a:cs typeface="Times New Roman" pitchFamily="18" charset="0"/>
            </a:endParaRPr>
          </a:p>
        </p:txBody>
      </p:sp>
      <p:sp>
        <p:nvSpPr>
          <p:cNvPr id="46" name="Rectangle 45"/>
          <p:cNvSpPr/>
          <p:nvPr/>
        </p:nvSpPr>
        <p:spPr>
          <a:xfrm>
            <a:off x="6397457" y="3613277"/>
            <a:ext cx="1748198" cy="2800767"/>
          </a:xfrm>
          <a:prstGeom prst="rect">
            <a:avLst/>
          </a:prstGeom>
          <a:ln>
            <a:solidFill>
              <a:schemeClr val="tx1"/>
            </a:solidFill>
          </a:ln>
        </p:spPr>
        <p:txBody>
          <a:bodyPr wrap="square">
            <a:spAutoFit/>
          </a:bodyPr>
          <a:lstStyle/>
          <a:p>
            <a:pPr lvl="0" algn="ctr"/>
            <a:r>
              <a:rPr lang="en-US" sz="4400" b="1" i="1" smtClean="0">
                <a:solidFill>
                  <a:schemeClr val="tx1"/>
                </a:solidFill>
                <a:latin typeface="Times New Roman" pitchFamily="18" charset="0"/>
                <a:ea typeface="Montserrat"/>
                <a:cs typeface="Times New Roman" pitchFamily="18" charset="0"/>
                <a:sym typeface="Montserrat"/>
              </a:rPr>
              <a:t>Trả lời câu </a:t>
            </a:r>
          </a:p>
          <a:p>
            <a:pPr lvl="0" algn="ctr"/>
            <a:r>
              <a:rPr lang="en-US" sz="4400" b="1" i="1" smtClean="0">
                <a:solidFill>
                  <a:schemeClr val="tx1"/>
                </a:solidFill>
                <a:latin typeface="Times New Roman" pitchFamily="18" charset="0"/>
                <a:ea typeface="Montserrat"/>
                <a:cs typeface="Times New Roman" pitchFamily="18" charset="0"/>
                <a:sym typeface="Montserrat"/>
              </a:rPr>
              <a:t>3 </a:t>
            </a:r>
            <a:endParaRPr lang="vi-VN" sz="4400" b="1" i="1">
              <a:solidFill>
                <a:schemeClr val="tx1"/>
              </a:solidFill>
              <a:latin typeface="Times New Roman" pitchFamily="18" charset="0"/>
              <a:cs typeface="Times New Roman" pitchFamily="18" charset="0"/>
            </a:endParaRPr>
          </a:p>
        </p:txBody>
      </p:sp>
      <p:sp>
        <p:nvSpPr>
          <p:cNvPr id="47" name="Rectangle 46"/>
          <p:cNvSpPr/>
          <p:nvPr/>
        </p:nvSpPr>
        <p:spPr>
          <a:xfrm>
            <a:off x="8693968" y="3613276"/>
            <a:ext cx="1748198" cy="2800767"/>
          </a:xfrm>
          <a:prstGeom prst="rect">
            <a:avLst/>
          </a:prstGeom>
          <a:ln>
            <a:solidFill>
              <a:schemeClr val="tx1"/>
            </a:solidFill>
          </a:ln>
        </p:spPr>
        <p:txBody>
          <a:bodyPr wrap="square">
            <a:spAutoFit/>
          </a:bodyPr>
          <a:lstStyle/>
          <a:p>
            <a:pPr lvl="0" algn="ctr"/>
            <a:r>
              <a:rPr lang="en-US" sz="4400" b="1" i="1" smtClean="0">
                <a:solidFill>
                  <a:schemeClr val="tx1"/>
                </a:solidFill>
                <a:latin typeface="Times New Roman" pitchFamily="18" charset="0"/>
                <a:ea typeface="Montserrat"/>
                <a:cs typeface="Times New Roman" pitchFamily="18" charset="0"/>
                <a:sym typeface="Montserrat"/>
              </a:rPr>
              <a:t>Trả lời câu </a:t>
            </a:r>
          </a:p>
          <a:p>
            <a:pPr lvl="0" algn="ctr"/>
            <a:r>
              <a:rPr lang="en-US" sz="4400" b="1" i="1">
                <a:solidFill>
                  <a:schemeClr val="tx1"/>
                </a:solidFill>
                <a:latin typeface="Times New Roman" pitchFamily="18" charset="0"/>
                <a:ea typeface="Montserrat"/>
                <a:cs typeface="Times New Roman" pitchFamily="18" charset="0"/>
                <a:sym typeface="Montserrat"/>
              </a:rPr>
              <a:t>4</a:t>
            </a:r>
            <a:r>
              <a:rPr lang="en-US" sz="4400" b="1" i="1" smtClean="0">
                <a:solidFill>
                  <a:schemeClr val="tx1"/>
                </a:solidFill>
                <a:latin typeface="Times New Roman" pitchFamily="18" charset="0"/>
                <a:ea typeface="Montserrat"/>
                <a:cs typeface="Times New Roman" pitchFamily="18" charset="0"/>
                <a:sym typeface="Montserrat"/>
              </a:rPr>
              <a:t> </a:t>
            </a:r>
            <a:endParaRPr lang="vi-VN" sz="4400" b="1" i="1">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2">
                                            <p:txEl>
                                              <p:pRg st="0" end="0"/>
                                            </p:txEl>
                                          </p:spTgt>
                                        </p:tgtEl>
                                        <p:attrNameLst>
                                          <p:attrName>style.visibility</p:attrName>
                                        </p:attrNameLst>
                                      </p:cBhvr>
                                      <p:to>
                                        <p:strVal val="visible"/>
                                      </p:to>
                                    </p:set>
                                    <p:animEffect transition="in" filter="barn(inVertical)">
                                      <p:cBhvr>
                                        <p:cTn id="7" dur="500"/>
                                        <p:tgtEl>
                                          <p:spTgt spid="4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arn(inVertical)">
                                      <p:cBhvr>
                                        <p:cTn id="21" dur="500"/>
                                        <p:tgtEl>
                                          <p:spTgt spid="4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barn(inVertical)">
                                      <p:cBhvr>
                                        <p:cTn id="27" dur="500"/>
                                        <p:tgtEl>
                                          <p:spTgt spid="4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inVertical)">
                                      <p:cBhvr>
                                        <p:cTn id="30" dur="500"/>
                                        <p:tgtEl>
                                          <p:spTgt spid="3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barn(inVertical)">
                                      <p:cBhvr>
                                        <p:cTn id="3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build="p"/>
      <p:bldP spid="2" grpId="0"/>
      <p:bldP spid="37" grpId="0"/>
      <p:bldP spid="38" grpId="0"/>
      <p:bldP spid="39" grpId="0"/>
      <p:bldP spid="7" grpId="0" animBg="1"/>
      <p:bldP spid="45" grpId="0" animBg="1"/>
      <p:bldP spid="46"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2" name="Rectangle 1"/>
          <p:cNvSpPr/>
          <p:nvPr/>
        </p:nvSpPr>
        <p:spPr>
          <a:xfrm>
            <a:off x="4493172" y="583324"/>
            <a:ext cx="3042745" cy="96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062508" y="708720"/>
            <a:ext cx="1768433" cy="769441"/>
          </a:xfrm>
          <a:prstGeom prst="rect">
            <a:avLst/>
          </a:prstGeom>
        </p:spPr>
        <p:txBody>
          <a:bodyPr wrap="none">
            <a:spAutoFit/>
          </a:bodyPr>
          <a:lstStyle/>
          <a:p>
            <a:pPr lvl="0"/>
            <a:r>
              <a:rPr lang="en-US" sz="4400" b="1" i="1" smtClean="0">
                <a:solidFill>
                  <a:schemeClr val="bg1"/>
                </a:solidFill>
                <a:latin typeface="Times New Roman" pitchFamily="18" charset="0"/>
                <a:ea typeface="Montserrat"/>
                <a:cs typeface="Times New Roman" pitchFamily="18" charset="0"/>
                <a:sym typeface="Montserrat"/>
              </a:rPr>
              <a:t>CÂU 1</a:t>
            </a:r>
            <a:endParaRPr lang="vi-VN" sz="4400" b="1" i="1">
              <a:solidFill>
                <a:schemeClr val="bg1"/>
              </a:solidFill>
              <a:latin typeface="Times New Roman" pitchFamily="18" charset="0"/>
              <a:cs typeface="Times New Roman" pitchFamily="18" charset="0"/>
            </a:endParaRPr>
          </a:p>
        </p:txBody>
      </p:sp>
      <p:sp>
        <p:nvSpPr>
          <p:cNvPr id="5" name="Rectangle 4"/>
          <p:cNvSpPr/>
          <p:nvPr/>
        </p:nvSpPr>
        <p:spPr>
          <a:xfrm>
            <a:off x="1671145" y="1927157"/>
            <a:ext cx="9128233" cy="3477875"/>
          </a:xfrm>
          <a:prstGeom prst="rect">
            <a:avLst/>
          </a:prstGeom>
        </p:spPr>
        <p:txBody>
          <a:bodyPr wrap="square">
            <a:spAutoFit/>
          </a:bodyPr>
          <a:lstStyle/>
          <a:p>
            <a:pPr eaLnBrk="1" fontAlgn="base" hangingPunct="1">
              <a:spcBef>
                <a:spcPct val="50000"/>
              </a:spcBef>
              <a:spcAft>
                <a:spcPct val="0"/>
              </a:spcAft>
              <a:buClrTx/>
              <a:buFontTx/>
              <a:buNone/>
            </a:pPr>
            <a:r>
              <a:rPr lang="en-US" sz="4400" i="1" kern="1200" smtClean="0">
                <a:solidFill>
                  <a:schemeClr val="tx1"/>
                </a:solidFill>
                <a:latin typeface="Times New Roman" pitchFamily="18" charset="0"/>
                <a:cs typeface="Times New Roman" pitchFamily="18" charset="0"/>
              </a:rPr>
              <a:t>Các văn bản trên khác nhau về hai điểm chính:</a:t>
            </a:r>
          </a:p>
          <a:p>
            <a:pPr eaLnBrk="1" fontAlgn="base" hangingPunct="1">
              <a:spcBef>
                <a:spcPct val="50000"/>
              </a:spcBef>
              <a:spcAft>
                <a:spcPct val="0"/>
              </a:spcAft>
              <a:buClrTx/>
              <a:buFontTx/>
              <a:buNone/>
            </a:pPr>
            <a:r>
              <a:rPr lang="en-US" sz="4400" i="1" kern="1200" smtClean="0">
                <a:solidFill>
                  <a:schemeClr val="tx1"/>
                </a:solidFill>
                <a:latin typeface="Times New Roman" pitchFamily="18" charset="0"/>
                <a:cs typeface="Times New Roman" pitchFamily="18" charset="0"/>
              </a:rPr>
              <a:t>+ Khác nhau về phương thức biểu đạt</a:t>
            </a:r>
          </a:p>
          <a:p>
            <a:pPr eaLnBrk="1" fontAlgn="base" hangingPunct="1">
              <a:spcBef>
                <a:spcPct val="50000"/>
              </a:spcBef>
              <a:spcAft>
                <a:spcPct val="0"/>
              </a:spcAft>
              <a:buClrTx/>
              <a:buFontTx/>
              <a:buNone/>
            </a:pPr>
            <a:r>
              <a:rPr lang="en-US" sz="4400" i="1" kern="1200" smtClean="0">
                <a:solidFill>
                  <a:schemeClr val="tx1"/>
                </a:solidFill>
                <a:latin typeface="Times New Roman" pitchFamily="18" charset="0"/>
                <a:cs typeface="Times New Roman" pitchFamily="18" charset="0"/>
              </a:rPr>
              <a:t>+ Khác nhau về hình thức thể hiện </a:t>
            </a:r>
            <a:endParaRPr lang="en-US" sz="4800" i="1" kern="12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4553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2" name="Rectangle 1"/>
          <p:cNvSpPr/>
          <p:nvPr/>
        </p:nvSpPr>
        <p:spPr>
          <a:xfrm>
            <a:off x="4493172" y="583324"/>
            <a:ext cx="3042745" cy="96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p:nvSpPr>
        <p:spPr>
          <a:xfrm>
            <a:off x="5062508" y="708720"/>
            <a:ext cx="1768433" cy="769441"/>
          </a:xfrm>
          <a:prstGeom prst="rect">
            <a:avLst/>
          </a:prstGeom>
        </p:spPr>
        <p:txBody>
          <a:bodyPr wrap="none">
            <a:spAutoFit/>
          </a:bodyPr>
          <a:lstStyle/>
          <a:p>
            <a:r>
              <a:rPr lang="en-US" sz="4400" b="1" i="1" smtClean="0">
                <a:solidFill>
                  <a:srgbClr val="FFFFFF"/>
                </a:solidFill>
                <a:latin typeface="Times New Roman" pitchFamily="18" charset="0"/>
                <a:ea typeface="Montserrat"/>
                <a:cs typeface="Times New Roman" pitchFamily="18" charset="0"/>
                <a:sym typeface="Montserrat"/>
              </a:rPr>
              <a:t>CÂU 1</a:t>
            </a:r>
            <a:endParaRPr lang="vi-VN" sz="4400" b="1" i="1">
              <a:solidFill>
                <a:srgbClr val="FFFFFF"/>
              </a:solidFill>
              <a:latin typeface="Times New Roman" pitchFamily="18" charset="0"/>
              <a:cs typeface="Times New Roman" pitchFamily="18" charset="0"/>
            </a:endParaRPr>
          </a:p>
        </p:txBody>
      </p:sp>
      <p:sp>
        <p:nvSpPr>
          <p:cNvPr id="3" name="Rectangle 2"/>
          <p:cNvSpPr/>
          <p:nvPr/>
        </p:nvSpPr>
        <p:spPr>
          <a:xfrm>
            <a:off x="1103587" y="1559333"/>
            <a:ext cx="10026868" cy="5078313"/>
          </a:xfrm>
          <a:prstGeom prst="rect">
            <a:avLst/>
          </a:prstGeom>
        </p:spPr>
        <p:txBody>
          <a:bodyPr wrap="square">
            <a:spAutoFit/>
          </a:bodyPr>
          <a:lstStyle/>
          <a:p>
            <a:pPr eaLnBrk="1" fontAlgn="base" hangingPunct="1">
              <a:spcBef>
                <a:spcPct val="0"/>
              </a:spcBef>
              <a:spcAft>
                <a:spcPct val="0"/>
              </a:spcAft>
              <a:buClrTx/>
              <a:buFontTx/>
              <a:buNone/>
            </a:pPr>
            <a:r>
              <a:rPr lang="en-US" sz="3600" i="1" kern="1200">
                <a:solidFill>
                  <a:schemeClr val="tx1"/>
                </a:solidFill>
                <a:latin typeface="Times New Roman" pitchFamily="18" charset="0"/>
                <a:cs typeface="Times New Roman" pitchFamily="18" charset="0"/>
              </a:rPr>
              <a:t>- </a:t>
            </a:r>
            <a:r>
              <a:rPr lang="en-US" sz="3600" b="1" i="1" kern="1200">
                <a:solidFill>
                  <a:schemeClr val="tx1"/>
                </a:solidFill>
                <a:latin typeface="Times New Roman" pitchFamily="18" charset="0"/>
                <a:cs typeface="Times New Roman" pitchFamily="18" charset="0"/>
              </a:rPr>
              <a:t>Tự sự</a:t>
            </a:r>
            <a:r>
              <a:rPr lang="en-US" sz="3600" i="1" kern="1200">
                <a:solidFill>
                  <a:schemeClr val="tx1"/>
                </a:solidFill>
                <a:latin typeface="Times New Roman" pitchFamily="18" charset="0"/>
                <a:cs typeface="Times New Roman" pitchFamily="18" charset="0"/>
              </a:rPr>
              <a:t>: Trình bày sự việc.</a:t>
            </a:r>
          </a:p>
          <a:p>
            <a:pPr eaLnBrk="1" fontAlgn="base" hangingPunct="1">
              <a:spcBef>
                <a:spcPct val="0"/>
              </a:spcBef>
              <a:spcAft>
                <a:spcPct val="0"/>
              </a:spcAft>
              <a:buClrTx/>
              <a:buFontTx/>
              <a:buNone/>
            </a:pPr>
            <a:r>
              <a:rPr lang="en-US" sz="3600" i="1" kern="1200">
                <a:solidFill>
                  <a:schemeClr val="tx1"/>
                </a:solidFill>
                <a:latin typeface="Times New Roman" pitchFamily="18" charset="0"/>
                <a:cs typeface="Times New Roman" pitchFamily="18" charset="0"/>
              </a:rPr>
              <a:t>- </a:t>
            </a:r>
            <a:r>
              <a:rPr lang="en-US" sz="3600" b="1" i="1" kern="1200">
                <a:solidFill>
                  <a:schemeClr val="tx1"/>
                </a:solidFill>
                <a:latin typeface="Times New Roman" pitchFamily="18" charset="0"/>
                <a:cs typeface="Times New Roman" pitchFamily="18" charset="0"/>
              </a:rPr>
              <a:t>Miêu tả</a:t>
            </a:r>
            <a:r>
              <a:rPr lang="en-US" sz="3600" i="1" kern="1200">
                <a:solidFill>
                  <a:schemeClr val="tx1"/>
                </a:solidFill>
                <a:latin typeface="Times New Roman" pitchFamily="18" charset="0"/>
                <a:cs typeface="Times New Roman" pitchFamily="18" charset="0"/>
              </a:rPr>
              <a:t>: Đối tượng là con người, sự vật, hiện tượng và tái hiện đặc điểm của chúng.</a:t>
            </a:r>
          </a:p>
          <a:p>
            <a:pPr eaLnBrk="1" fontAlgn="base" hangingPunct="1">
              <a:spcBef>
                <a:spcPct val="0"/>
              </a:spcBef>
              <a:spcAft>
                <a:spcPct val="0"/>
              </a:spcAft>
              <a:buClrTx/>
              <a:buFontTx/>
              <a:buNone/>
            </a:pPr>
            <a:r>
              <a:rPr lang="en-US" sz="3600" i="1" kern="1200">
                <a:solidFill>
                  <a:schemeClr val="tx1"/>
                </a:solidFill>
                <a:latin typeface="Times New Roman" pitchFamily="18" charset="0"/>
                <a:cs typeface="Times New Roman" pitchFamily="18" charset="0"/>
              </a:rPr>
              <a:t>- </a:t>
            </a:r>
            <a:r>
              <a:rPr lang="en-US" sz="3600" b="1" i="1" kern="1200">
                <a:solidFill>
                  <a:schemeClr val="tx1"/>
                </a:solidFill>
                <a:latin typeface="Times New Roman" pitchFamily="18" charset="0"/>
                <a:cs typeface="Times New Roman" pitchFamily="18" charset="0"/>
              </a:rPr>
              <a:t>Thuyết minh</a:t>
            </a:r>
            <a:r>
              <a:rPr lang="en-US" sz="3600" i="1" kern="1200">
                <a:solidFill>
                  <a:schemeClr val="tx1"/>
                </a:solidFill>
                <a:latin typeface="Times New Roman" pitchFamily="18" charset="0"/>
                <a:cs typeface="Times New Roman" pitchFamily="18" charset="0"/>
              </a:rPr>
              <a:t>: Cần trình bày những đối tượng thuyết minh cần làm rõ về bản chất bên trong và nhiều phương diện có tính khách quan.</a:t>
            </a:r>
          </a:p>
          <a:p>
            <a:pPr eaLnBrk="1" fontAlgn="base" hangingPunct="1">
              <a:spcBef>
                <a:spcPct val="0"/>
              </a:spcBef>
              <a:spcAft>
                <a:spcPct val="0"/>
              </a:spcAft>
              <a:buClrTx/>
              <a:buFontTx/>
              <a:buNone/>
            </a:pPr>
            <a:r>
              <a:rPr lang="en-US" sz="3600" i="1" kern="1200">
                <a:solidFill>
                  <a:schemeClr val="tx1"/>
                </a:solidFill>
                <a:latin typeface="Times New Roman" pitchFamily="18" charset="0"/>
                <a:cs typeface="Times New Roman" pitchFamily="18" charset="0"/>
              </a:rPr>
              <a:t>- </a:t>
            </a:r>
            <a:r>
              <a:rPr lang="en-US" sz="3600" b="1" i="1" kern="1200">
                <a:solidFill>
                  <a:schemeClr val="tx1"/>
                </a:solidFill>
                <a:latin typeface="Times New Roman" pitchFamily="18" charset="0"/>
                <a:cs typeface="Times New Roman" pitchFamily="18" charset="0"/>
              </a:rPr>
              <a:t>Nghị luận</a:t>
            </a:r>
            <a:r>
              <a:rPr lang="en-US" sz="3600" i="1" kern="1200">
                <a:solidFill>
                  <a:schemeClr val="tx1"/>
                </a:solidFill>
                <a:latin typeface="Times New Roman" pitchFamily="18" charset="0"/>
                <a:cs typeface="Times New Roman" pitchFamily="18" charset="0"/>
              </a:rPr>
              <a:t>: Bày tỏ quan điểm.</a:t>
            </a:r>
          </a:p>
          <a:p>
            <a:pPr eaLnBrk="1" fontAlgn="base" hangingPunct="1">
              <a:spcBef>
                <a:spcPct val="0"/>
              </a:spcBef>
              <a:spcAft>
                <a:spcPct val="0"/>
              </a:spcAft>
              <a:buClrTx/>
              <a:buFontTx/>
              <a:buNone/>
            </a:pPr>
            <a:r>
              <a:rPr lang="en-US" sz="3600" i="1" kern="1200">
                <a:solidFill>
                  <a:schemeClr val="tx1"/>
                </a:solidFill>
                <a:latin typeface="Times New Roman" pitchFamily="18" charset="0"/>
                <a:cs typeface="Times New Roman" pitchFamily="18" charset="0"/>
              </a:rPr>
              <a:t>- </a:t>
            </a:r>
            <a:r>
              <a:rPr lang="en-US" sz="3600" b="1" i="1" kern="1200">
                <a:solidFill>
                  <a:schemeClr val="tx1"/>
                </a:solidFill>
                <a:latin typeface="Times New Roman" pitchFamily="18" charset="0"/>
                <a:cs typeface="Times New Roman" pitchFamily="18" charset="0"/>
              </a:rPr>
              <a:t>Điều hành</a:t>
            </a:r>
            <a:r>
              <a:rPr lang="en-US" sz="3600" i="1" kern="1200">
                <a:solidFill>
                  <a:schemeClr val="tx1"/>
                </a:solidFill>
                <a:latin typeface="Times New Roman" pitchFamily="18" charset="0"/>
                <a:cs typeface="Times New Roman" pitchFamily="18" charset="0"/>
              </a:rPr>
              <a:t>: Hành chính.</a:t>
            </a:r>
          </a:p>
          <a:p>
            <a:pPr eaLnBrk="1" fontAlgn="base" hangingPunct="1">
              <a:spcBef>
                <a:spcPct val="0"/>
              </a:spcBef>
              <a:spcAft>
                <a:spcPct val="0"/>
              </a:spcAft>
              <a:buClrTx/>
              <a:buFontTx/>
              <a:buNone/>
            </a:pPr>
            <a:r>
              <a:rPr lang="en-US" sz="3600" i="1" kern="1200">
                <a:solidFill>
                  <a:schemeClr val="tx1"/>
                </a:solidFill>
                <a:latin typeface="Times New Roman" pitchFamily="18" charset="0"/>
                <a:cs typeface="Times New Roman" pitchFamily="18" charset="0"/>
              </a:rPr>
              <a:t>- </a:t>
            </a:r>
            <a:r>
              <a:rPr lang="en-US" sz="3600" b="1" i="1" kern="1200">
                <a:solidFill>
                  <a:schemeClr val="tx1"/>
                </a:solidFill>
                <a:latin typeface="Times New Roman" pitchFamily="18" charset="0"/>
                <a:cs typeface="Times New Roman" pitchFamily="18" charset="0"/>
              </a:rPr>
              <a:t>Biểu cảm</a:t>
            </a:r>
            <a:r>
              <a:rPr lang="en-US" sz="3600" i="1" kern="1200">
                <a:solidFill>
                  <a:schemeClr val="tx1"/>
                </a:solidFill>
                <a:latin typeface="Times New Roman" pitchFamily="18" charset="0"/>
                <a:cs typeface="Times New Roman" pitchFamily="18" charset="0"/>
              </a:rPr>
              <a:t>: Cảm xúc.</a:t>
            </a:r>
          </a:p>
        </p:txBody>
      </p:sp>
    </p:spTree>
    <p:extLst>
      <p:ext uri="{BB962C8B-B14F-4D97-AF65-F5344CB8AC3E}">
        <p14:creationId xmlns:p14="http://schemas.microsoft.com/office/powerpoint/2010/main" val="195440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22" name="Rectangle 21"/>
          <p:cNvSpPr/>
          <p:nvPr/>
        </p:nvSpPr>
        <p:spPr>
          <a:xfrm>
            <a:off x="3880058" y="393400"/>
            <a:ext cx="1911101" cy="830997"/>
          </a:xfrm>
          <a:prstGeom prst="rect">
            <a:avLst/>
          </a:prstGeom>
        </p:spPr>
        <p:txBody>
          <a:bodyPr wrap="none">
            <a:spAutoFit/>
          </a:bodyPr>
          <a:lstStyle/>
          <a:p>
            <a:r>
              <a:rPr lang="en-US" sz="4800" b="1" i="1" smtClean="0">
                <a:solidFill>
                  <a:srgbClr val="FFFFFF"/>
                </a:solidFill>
                <a:latin typeface="Times New Roman" pitchFamily="18" charset="0"/>
                <a:ea typeface="Montserrat"/>
                <a:cs typeface="Times New Roman" pitchFamily="18" charset="0"/>
                <a:sym typeface="Montserrat"/>
              </a:rPr>
              <a:t>CÂU </a:t>
            </a:r>
            <a:r>
              <a:rPr lang="en-US" sz="4800" b="1" i="1" smtClean="0">
                <a:solidFill>
                  <a:srgbClr val="FFFFFF"/>
                </a:solidFill>
                <a:latin typeface="Times New Roman" pitchFamily="18" charset="0"/>
                <a:ea typeface="Montserrat"/>
                <a:cs typeface="Times New Roman" pitchFamily="18" charset="0"/>
                <a:sym typeface="Montserrat"/>
              </a:rPr>
              <a:t>2</a:t>
            </a:r>
            <a:endParaRPr lang="vi-VN" sz="4800" b="1" i="1">
              <a:solidFill>
                <a:srgbClr val="FFFFFF"/>
              </a:solidFill>
              <a:latin typeface="Times New Roman" pitchFamily="18" charset="0"/>
              <a:cs typeface="Times New Roman" pitchFamily="18" charset="0"/>
            </a:endParaRPr>
          </a:p>
        </p:txBody>
      </p:sp>
      <p:sp>
        <p:nvSpPr>
          <p:cNvPr id="9" name="Rectangle 8"/>
          <p:cNvSpPr/>
          <p:nvPr/>
        </p:nvSpPr>
        <p:spPr>
          <a:xfrm>
            <a:off x="1308539" y="1777417"/>
            <a:ext cx="10089930" cy="4647426"/>
          </a:xfrm>
          <a:prstGeom prst="rect">
            <a:avLst/>
          </a:prstGeom>
        </p:spPr>
        <p:txBody>
          <a:bodyPr wrap="square">
            <a:spAutoFit/>
          </a:bodyPr>
          <a:lstStyle/>
          <a:p>
            <a:pPr eaLnBrk="1" fontAlgn="base" hangingPunct="1">
              <a:spcBef>
                <a:spcPct val="50000"/>
              </a:spcBef>
              <a:spcAft>
                <a:spcPct val="0"/>
              </a:spcAft>
              <a:buClrTx/>
              <a:buFontTx/>
              <a:buNone/>
            </a:pPr>
            <a:r>
              <a:rPr lang="en-US" sz="4000" b="1" i="1" kern="1200" smtClean="0">
                <a:solidFill>
                  <a:srgbClr val="FF0000"/>
                </a:solidFill>
                <a:latin typeface="Times New Roman" pitchFamily="18" charset="0"/>
                <a:cs typeface="Times New Roman" pitchFamily="18" charset="0"/>
              </a:rPr>
              <a:t>Các </a:t>
            </a:r>
            <a:r>
              <a:rPr lang="en-US" sz="4000" b="1" i="1" kern="1200">
                <a:solidFill>
                  <a:srgbClr val="FF0000"/>
                </a:solidFill>
                <a:latin typeface="Times New Roman" pitchFamily="18" charset="0"/>
                <a:cs typeface="Times New Roman" pitchFamily="18" charset="0"/>
              </a:rPr>
              <a:t>kiểu VB trên không thể thay thế cho nhau được vì:</a:t>
            </a:r>
          </a:p>
          <a:p>
            <a:pPr eaLnBrk="1" fontAlgn="base" hangingPunct="1">
              <a:spcBef>
                <a:spcPct val="50000"/>
              </a:spcBef>
              <a:spcAft>
                <a:spcPct val="0"/>
              </a:spcAft>
              <a:buClrTx/>
              <a:buFontTx/>
              <a:buNone/>
            </a:pPr>
            <a:r>
              <a:rPr lang="en-US" sz="3600" i="1" kern="1200">
                <a:solidFill>
                  <a:schemeClr val="tx1"/>
                </a:solidFill>
                <a:latin typeface="Times New Roman" pitchFamily="18" charset="0"/>
                <a:cs typeface="Times New Roman" pitchFamily="18" charset="0"/>
              </a:rPr>
              <a:t>+Phương thức biểu đạt khác nhau.</a:t>
            </a:r>
          </a:p>
          <a:p>
            <a:pPr eaLnBrk="1" fontAlgn="base" hangingPunct="1">
              <a:spcBef>
                <a:spcPct val="50000"/>
              </a:spcBef>
              <a:spcAft>
                <a:spcPct val="0"/>
              </a:spcAft>
              <a:buClrTx/>
              <a:buFontTx/>
              <a:buNone/>
            </a:pPr>
            <a:r>
              <a:rPr lang="en-US" sz="3600" i="1" kern="1200">
                <a:solidFill>
                  <a:schemeClr val="tx1"/>
                </a:solidFill>
                <a:latin typeface="Times New Roman" pitchFamily="18" charset="0"/>
                <a:cs typeface="Times New Roman" pitchFamily="18" charset="0"/>
              </a:rPr>
              <a:t>+Hình thức thể hiện khác nhau.</a:t>
            </a:r>
          </a:p>
          <a:p>
            <a:pPr eaLnBrk="1" fontAlgn="base" hangingPunct="1">
              <a:spcBef>
                <a:spcPct val="50000"/>
              </a:spcBef>
              <a:spcAft>
                <a:spcPct val="0"/>
              </a:spcAft>
              <a:buClrTx/>
              <a:buFontTx/>
              <a:buNone/>
            </a:pPr>
            <a:r>
              <a:rPr lang="en-US" sz="3600" i="1" kern="1200">
                <a:solidFill>
                  <a:schemeClr val="tx1"/>
                </a:solidFill>
                <a:latin typeface="Times New Roman" pitchFamily="18" charset="0"/>
                <a:cs typeface="Times New Roman" pitchFamily="18" charset="0"/>
              </a:rPr>
              <a:t>+Mục đích khác nhau.</a:t>
            </a:r>
          </a:p>
          <a:p>
            <a:pPr eaLnBrk="1" fontAlgn="base" hangingPunct="1">
              <a:spcBef>
                <a:spcPct val="50000"/>
              </a:spcBef>
              <a:spcAft>
                <a:spcPct val="0"/>
              </a:spcAft>
              <a:buClrTx/>
              <a:buFontTx/>
              <a:buNone/>
            </a:pPr>
            <a:r>
              <a:rPr lang="en-US" sz="3600" i="1" kern="1200">
                <a:solidFill>
                  <a:schemeClr val="tx1"/>
                </a:solidFill>
                <a:latin typeface="Times New Roman" pitchFamily="18" charset="0"/>
                <a:cs typeface="Times New Roman" pitchFamily="18" charset="0"/>
              </a:rPr>
              <a:t>+Các yểu tố cấu thành VB khác nhau.</a:t>
            </a:r>
          </a:p>
        </p:txBody>
      </p:sp>
    </p:spTree>
    <p:extLst>
      <p:ext uri="{BB962C8B-B14F-4D97-AF65-F5344CB8AC3E}">
        <p14:creationId xmlns:p14="http://schemas.microsoft.com/office/powerpoint/2010/main" val="120275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1000"/>
                                        <p:tgtEl>
                                          <p:spTgt spid="9">
                                            <p:txEl>
                                              <p:pRg st="2" end="2"/>
                                            </p:txEl>
                                          </p:spTgt>
                                        </p:tgtEl>
                                      </p:cBhvr>
                                    </p:animEffect>
                                    <p:anim calcmode="lin" valueType="num">
                                      <p:cBhvr>
                                        <p:cTn id="2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1000"/>
                                        <p:tgtEl>
                                          <p:spTgt spid="9">
                                            <p:txEl>
                                              <p:pRg st="3" end="3"/>
                                            </p:txEl>
                                          </p:spTgt>
                                        </p:tgtEl>
                                      </p:cBhvr>
                                    </p:animEffect>
                                    <p:anim calcmode="lin" valueType="num">
                                      <p:cBhvr>
                                        <p:cTn id="3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fade">
                                      <p:cBhvr>
                                        <p:cTn id="34" dur="1000"/>
                                        <p:tgtEl>
                                          <p:spTgt spid="9">
                                            <p:txEl>
                                              <p:pRg st="4" end="4"/>
                                            </p:txEl>
                                          </p:spTgt>
                                        </p:tgtEl>
                                      </p:cBhvr>
                                    </p:animEffect>
                                    <p:anim calcmode="lin" valueType="num">
                                      <p:cBhvr>
                                        <p:cTn id="3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0076_Cooper_Template_SlidesMania">
  <a:themeElements>
    <a:clrScheme name="Verde">
      <a:dk1>
        <a:srgbClr val="000000"/>
      </a:dk1>
      <a:lt1>
        <a:srgbClr val="FFFFFF"/>
      </a:lt1>
      <a:dk2>
        <a:srgbClr val="BBCCC1"/>
      </a:dk2>
      <a:lt2>
        <a:srgbClr val="E3DED1"/>
      </a:lt2>
      <a:accent1>
        <a:srgbClr val="94AE9D"/>
      </a:accent1>
      <a:accent2>
        <a:srgbClr val="CFDECC"/>
      </a:accent2>
      <a:accent3>
        <a:srgbClr val="FFFFFF"/>
      </a:accent3>
      <a:accent4>
        <a:srgbClr val="FFFFFF"/>
      </a:accent4>
      <a:accent5>
        <a:srgbClr val="FFFFFF"/>
      </a:accent5>
      <a:accent6>
        <a:srgbClr val="FFFFFF"/>
      </a:accent6>
      <a:hlink>
        <a:srgbClr val="7C9C87"/>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2614</Words>
  <Application>Microsoft Office PowerPoint</Application>
  <PresentationFormat>Custom</PresentationFormat>
  <Paragraphs>274</Paragraphs>
  <Slides>30</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Montserrat</vt:lpstr>
      <vt:lpstr>宋体</vt:lpstr>
      <vt:lpstr>Wingdings</vt:lpstr>
      <vt:lpstr>Tahoma</vt:lpstr>
      <vt:lpstr>Times New Roman</vt:lpstr>
      <vt:lpstr>微软雅黑</vt:lpstr>
      <vt:lpstr>新宋体</vt:lpstr>
      <vt:lpstr>Limelight</vt:lpstr>
      <vt:lpstr>Symbol</vt:lpstr>
      <vt:lpstr>Barlow Condensed</vt:lpstr>
      <vt:lpstr>Calibri</vt:lpstr>
      <vt:lpstr>0076_Cooper_Template_SlidesMania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Nguyen </cp:lastModifiedBy>
  <cp:revision>83</cp:revision>
  <dcterms:modified xsi:type="dcterms:W3CDTF">2021-11-27T06:06:11Z</dcterms:modified>
</cp:coreProperties>
</file>