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sldIdLst>
    <p:sldId id="256" r:id="rId4"/>
    <p:sldId id="296" r:id="rId5"/>
    <p:sldId id="257" r:id="rId6"/>
    <p:sldId id="297" r:id="rId7"/>
    <p:sldId id="298" r:id="rId8"/>
    <p:sldId id="299" r:id="rId9"/>
    <p:sldId id="300" r:id="rId10"/>
    <p:sldId id="301" r:id="rId11"/>
    <p:sldId id="302" r:id="rId12"/>
    <p:sldId id="394" r:id="rId13"/>
    <p:sldId id="395" r:id="rId14"/>
    <p:sldId id="303" r:id="rId15"/>
    <p:sldId id="396" r:id="rId16"/>
    <p:sldId id="397" r:id="rId17"/>
    <p:sldId id="398" r:id="rId18"/>
    <p:sldId id="399" r:id="rId19"/>
    <p:sldId id="400" r:id="rId20"/>
    <p:sldId id="401" r:id="rId21"/>
    <p:sldId id="402" r:id="rId22"/>
    <p:sldId id="403" r:id="rId23"/>
    <p:sldId id="392" r:id="rId24"/>
    <p:sldId id="404" r:id="rId25"/>
    <p:sldId id="405" r:id="rId26"/>
    <p:sldId id="406" r:id="rId27"/>
    <p:sldId id="407" r:id="rId28"/>
    <p:sldId id="408" r:id="rId29"/>
    <p:sldId id="352" r:id="rId30"/>
    <p:sldId id="4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6F781-704C-454D-BE11-D2BD7D56B1B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4D5EB2AF-077D-4542-BB5D-535499E0ACC9}">
      <dgm:prSet phldrT="[Text]" custT="1"/>
      <dgm:spPr>
        <a:solidFill>
          <a:schemeClr val="accent4">
            <a:lumMod val="40000"/>
            <a:lumOff val="60000"/>
          </a:schemeClr>
        </a:solidFill>
      </dgm:spPr>
      <dgm:t>
        <a:bodyPr anchor="ctr" anchorCtr="0"/>
        <a:lstStyle/>
        <a:p>
          <a:r>
            <a:rPr lang="es-ES" sz="2800" b="1" dirty="0">
              <a:solidFill>
                <a:srgbClr val="0000CC"/>
              </a:solidFill>
              <a:latin typeface="Times New Roman" panose="02020603050405020304" pitchFamily="18" charset="0"/>
              <a:cs typeface="Times New Roman" panose="02020603050405020304" pitchFamily="18" charset="0"/>
            </a:rPr>
            <a:t>P1: T</a:t>
          </a:r>
          <a:r>
            <a:rPr lang="vi-VN" sz="2800" b="1" dirty="0">
              <a:solidFill>
                <a:srgbClr val="0000CC"/>
              </a:solidFill>
              <a:latin typeface="Times New Roman" panose="02020603050405020304" pitchFamily="18" charset="0"/>
              <a:cs typeface="Times New Roman" panose="02020603050405020304" pitchFamily="18" charset="0"/>
            </a:rPr>
            <a:t>ừ </a:t>
          </a:r>
          <a:r>
            <a:rPr lang="es-ES" sz="2800" b="1" dirty="0" err="1">
              <a:solidFill>
                <a:srgbClr val="0000CC"/>
              </a:solidFill>
              <a:latin typeface="Times New Roman" panose="02020603050405020304" pitchFamily="18" charset="0"/>
              <a:cs typeface="Times New Roman" panose="02020603050405020304" pitchFamily="18" charset="0"/>
            </a:rPr>
            <a:t>đầu</a:t>
          </a:r>
          <a:r>
            <a:rPr lang="es-ES" sz="2800" b="1" dirty="0">
              <a:solidFill>
                <a:srgbClr val="0000CC"/>
              </a:solidFill>
              <a:latin typeface="Times New Roman" panose="02020603050405020304" pitchFamily="18" charset="0"/>
              <a:cs typeface="Times New Roman" panose="02020603050405020304" pitchFamily="18" charset="0"/>
            </a:rPr>
            <a:t> -&gt; </a:t>
          </a:r>
          <a:r>
            <a:rPr lang="es-ES" sz="2800" b="1" dirty="0" err="1">
              <a:solidFill>
                <a:srgbClr val="0000CC"/>
              </a:solidFill>
              <a:latin typeface="Times New Roman" panose="02020603050405020304" pitchFamily="18" charset="0"/>
              <a:cs typeface="Times New Roman" panose="02020603050405020304" pitchFamily="18" charset="0"/>
            </a:rPr>
            <a:t>thân</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vong</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Lục</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Vân</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Tiên</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đánh</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cướp</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cứu</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Kiều</a:t>
          </a:r>
          <a:r>
            <a:rPr lang="es-ES" sz="2800" b="1" dirty="0">
              <a:solidFill>
                <a:srgbClr val="0000CC"/>
              </a:solidFill>
              <a:latin typeface="Times New Roman" panose="02020603050405020304" pitchFamily="18" charset="0"/>
              <a:cs typeface="Times New Roman" panose="02020603050405020304" pitchFamily="18" charset="0"/>
            </a:rPr>
            <a:t> </a:t>
          </a:r>
          <a:r>
            <a:rPr lang="es-ES" sz="2800" b="1" dirty="0" err="1">
              <a:solidFill>
                <a:srgbClr val="0000CC"/>
              </a:solidFill>
              <a:latin typeface="Times New Roman" panose="02020603050405020304" pitchFamily="18" charset="0"/>
              <a:cs typeface="Times New Roman" panose="02020603050405020304" pitchFamily="18" charset="0"/>
            </a:rPr>
            <a:t>Nguyệt</a:t>
          </a:r>
          <a:r>
            <a:rPr lang="es-ES" sz="2800" b="1" dirty="0">
              <a:solidFill>
                <a:srgbClr val="0000CC"/>
              </a:solidFill>
              <a:latin typeface="Times New Roman" panose="02020603050405020304" pitchFamily="18" charset="0"/>
              <a:cs typeface="Times New Roman" panose="02020603050405020304" pitchFamily="18" charset="0"/>
            </a:rPr>
            <a:t> Nga.</a:t>
          </a:r>
          <a:endParaRPr lang="en-US" sz="2800" b="1" dirty="0">
            <a:solidFill>
              <a:srgbClr val="0000CC"/>
            </a:solidFill>
            <a:latin typeface="Times New Roman" panose="02020603050405020304" pitchFamily="18" charset="0"/>
            <a:cs typeface="Times New Roman" panose="02020603050405020304" pitchFamily="18" charset="0"/>
          </a:endParaRPr>
        </a:p>
      </dgm:t>
    </dgm:pt>
    <dgm:pt modelId="{7E288A60-6DB8-441F-9CE0-F5D247CD384D}" type="parTrans" cxnId="{702E6E05-21D9-4550-B279-03BBD21370E5}">
      <dgm:prSet/>
      <dgm:spPr/>
      <dgm:t>
        <a:bodyPr/>
        <a:lstStyle/>
        <a:p>
          <a:endParaRPr lang="en-US" sz="2800" b="1">
            <a:solidFill>
              <a:srgbClr val="0000CC"/>
            </a:solidFill>
            <a:latin typeface="Times New Roman" panose="02020603050405020304" pitchFamily="18" charset="0"/>
            <a:cs typeface="Times New Roman" panose="02020603050405020304" pitchFamily="18" charset="0"/>
          </a:endParaRPr>
        </a:p>
      </dgm:t>
    </dgm:pt>
    <dgm:pt modelId="{B6880152-C9D7-4662-951D-CBBA7A43D00B}" type="sibTrans" cxnId="{702E6E05-21D9-4550-B279-03BBD21370E5}">
      <dgm:prSet/>
      <dgm:spPr>
        <a:solidFill>
          <a:srgbClr val="FF0000"/>
        </a:solidFill>
        <a:ln w="57150">
          <a:solidFill>
            <a:srgbClr val="FF0000"/>
          </a:solidFill>
        </a:ln>
      </dgm:spPr>
      <dgm:t>
        <a:bodyPr/>
        <a:lstStyle/>
        <a:p>
          <a:endParaRPr lang="en-US" sz="2800" b="1">
            <a:solidFill>
              <a:srgbClr val="0000CC"/>
            </a:solidFill>
            <a:latin typeface="Times New Roman" panose="02020603050405020304" pitchFamily="18" charset="0"/>
            <a:cs typeface="Times New Roman" panose="02020603050405020304" pitchFamily="18" charset="0"/>
          </a:endParaRPr>
        </a:p>
      </dgm:t>
    </dgm:pt>
    <dgm:pt modelId="{2CBD8AB0-34CF-4915-B4C0-55A9A0B3698A}">
      <dgm:prSet phldrT="[Text]" custT="1"/>
      <dgm:spPr>
        <a:solidFill>
          <a:schemeClr val="accent4">
            <a:lumMod val="60000"/>
            <a:lumOff val="40000"/>
          </a:schemeClr>
        </a:solidFill>
      </dgm:spPr>
      <dgm:t>
        <a:bodyPr anchor="ctr" anchorCtr="0"/>
        <a:lstStyle/>
        <a:p>
          <a:r>
            <a:rPr lang="es-ES" sz="2800" b="1" kern="1200" dirty="0">
              <a:solidFill>
                <a:srgbClr val="0000CC"/>
              </a:solidFill>
              <a:latin typeface="Times New Roman" panose="02020603050405020304" pitchFamily="18" charset="0"/>
              <a:cs typeface="Times New Roman" panose="02020603050405020304" pitchFamily="18" charset="0"/>
            </a:rPr>
            <a:t>P2: (</a:t>
          </a:r>
          <a:r>
            <a:rPr lang="es-ES" sz="2800" b="1" kern="1200" dirty="0" err="1">
              <a:solidFill>
                <a:srgbClr val="0000CC"/>
              </a:solidFill>
              <a:latin typeface="Times New Roman" panose="02020603050405020304" pitchFamily="18" charset="0"/>
              <a:cs typeface="Times New Roman" panose="02020603050405020304" pitchFamily="18" charset="0"/>
            </a:rPr>
            <a:t>Đoạn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còn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lại</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Cuộc</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đối</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thoại</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giữa</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Lục</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Vân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Tiên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và</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Kiều</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Nguyệt</a:t>
          </a:r>
          <a:r>
            <a:rPr lang="es-ES" sz="2800" b="1" kern="1200" dirty="0">
              <a:solidFill>
                <a:srgbClr val="0000CC"/>
              </a:solidFill>
              <a:latin typeface="Times New Roman" panose="02020603050405020304" pitchFamily="18" charset="0"/>
              <a:cs typeface="Times New Roman" panose="02020603050405020304" pitchFamily="18" charset="0"/>
            </a:rPr>
            <a:t> Nga. </a:t>
          </a:r>
          <a:endParaRPr lang="en-US" sz="2800" b="1" kern="1200" dirty="0">
            <a:solidFill>
              <a:srgbClr val="0000CC"/>
            </a:solidFill>
            <a:latin typeface="Times New Roman" panose="02020603050405020304" pitchFamily="18" charset="0"/>
            <a:ea typeface="+mn-ea"/>
            <a:cs typeface="Times New Roman" panose="02020603050405020304" pitchFamily="18" charset="0"/>
          </a:endParaRPr>
        </a:p>
      </dgm:t>
    </dgm:pt>
    <dgm:pt modelId="{7AD6FA76-4D86-450B-A09B-062375C168E2}" type="parTrans" cxnId="{8A069F37-45EF-4BC3-A8E6-F1430E041DC9}">
      <dgm:prSet/>
      <dgm:spPr/>
      <dgm:t>
        <a:bodyPr/>
        <a:lstStyle/>
        <a:p>
          <a:endParaRPr lang="en-US" sz="2800" b="1">
            <a:solidFill>
              <a:srgbClr val="0000CC"/>
            </a:solidFill>
            <a:latin typeface="Times New Roman" panose="02020603050405020304" pitchFamily="18" charset="0"/>
            <a:cs typeface="Times New Roman" panose="02020603050405020304" pitchFamily="18" charset="0"/>
          </a:endParaRPr>
        </a:p>
      </dgm:t>
    </dgm:pt>
    <dgm:pt modelId="{EA2FDEAB-07CA-4562-BAF4-DEB1AC6BD60E}" type="sibTrans" cxnId="{8A069F37-45EF-4BC3-A8E6-F1430E041DC9}">
      <dgm:prSet/>
      <dgm:spPr/>
      <dgm:t>
        <a:bodyPr/>
        <a:lstStyle/>
        <a:p>
          <a:endParaRPr lang="en-US" sz="2800" b="1">
            <a:solidFill>
              <a:srgbClr val="0000CC"/>
            </a:solidFill>
            <a:latin typeface="Times New Roman" panose="02020603050405020304" pitchFamily="18" charset="0"/>
            <a:cs typeface="Times New Roman" panose="02020603050405020304" pitchFamily="18" charset="0"/>
          </a:endParaRPr>
        </a:p>
      </dgm:t>
    </dgm:pt>
    <dgm:pt modelId="{EB6739DA-C90E-490E-A8D5-088A739F54AF}" type="pres">
      <dgm:prSet presAssocID="{2F86F781-704C-454D-BE11-D2BD7D56B1BB}" presName="Name0" presStyleCnt="0">
        <dgm:presLayoutVars>
          <dgm:chMax val="7"/>
          <dgm:chPref val="7"/>
          <dgm:dir/>
        </dgm:presLayoutVars>
      </dgm:prSet>
      <dgm:spPr/>
      <dgm:t>
        <a:bodyPr/>
        <a:lstStyle/>
        <a:p>
          <a:endParaRPr lang="en-US"/>
        </a:p>
      </dgm:t>
    </dgm:pt>
    <dgm:pt modelId="{1602D5B5-D133-4E77-8CC3-B2E0D8A1CB7B}" type="pres">
      <dgm:prSet presAssocID="{2F86F781-704C-454D-BE11-D2BD7D56B1BB}" presName="Name1" presStyleCnt="0"/>
      <dgm:spPr/>
    </dgm:pt>
    <dgm:pt modelId="{B7DEAC18-FAE9-4378-9F8D-19543BB4A0E2}" type="pres">
      <dgm:prSet presAssocID="{2F86F781-704C-454D-BE11-D2BD7D56B1BB}" presName="cycle" presStyleCnt="0"/>
      <dgm:spPr/>
    </dgm:pt>
    <dgm:pt modelId="{B2AA1ABC-C81F-469F-8288-F68E3DB8167F}" type="pres">
      <dgm:prSet presAssocID="{2F86F781-704C-454D-BE11-D2BD7D56B1BB}" presName="srcNode" presStyleLbl="node1" presStyleIdx="0" presStyleCnt="2"/>
      <dgm:spPr/>
    </dgm:pt>
    <dgm:pt modelId="{5A19E4EC-42BD-443C-B0A0-D4F946108BDE}" type="pres">
      <dgm:prSet presAssocID="{2F86F781-704C-454D-BE11-D2BD7D56B1BB}" presName="conn" presStyleLbl="parChTrans1D2" presStyleIdx="0" presStyleCnt="1"/>
      <dgm:spPr/>
      <dgm:t>
        <a:bodyPr/>
        <a:lstStyle/>
        <a:p>
          <a:endParaRPr lang="en-US"/>
        </a:p>
      </dgm:t>
    </dgm:pt>
    <dgm:pt modelId="{9806DA2B-DE8B-474D-9840-833E79A319EB}" type="pres">
      <dgm:prSet presAssocID="{2F86F781-704C-454D-BE11-D2BD7D56B1BB}" presName="extraNode" presStyleLbl="node1" presStyleIdx="0" presStyleCnt="2"/>
      <dgm:spPr/>
    </dgm:pt>
    <dgm:pt modelId="{83210437-2395-4AA9-85CF-98D5AE627C92}" type="pres">
      <dgm:prSet presAssocID="{2F86F781-704C-454D-BE11-D2BD7D56B1BB}" presName="dstNode" presStyleLbl="node1" presStyleIdx="0" presStyleCnt="2"/>
      <dgm:spPr/>
    </dgm:pt>
    <dgm:pt modelId="{0AD7E2B5-A57B-4814-8AD9-622D0AF2407C}" type="pres">
      <dgm:prSet presAssocID="{4D5EB2AF-077D-4542-BB5D-535499E0ACC9}" presName="text_1" presStyleLbl="node1" presStyleIdx="0" presStyleCnt="2" custLinFactNeighborX="1146" custLinFactNeighborY="10145">
        <dgm:presLayoutVars>
          <dgm:bulletEnabled val="1"/>
        </dgm:presLayoutVars>
      </dgm:prSet>
      <dgm:spPr/>
      <dgm:t>
        <a:bodyPr/>
        <a:lstStyle/>
        <a:p>
          <a:endParaRPr lang="en-US"/>
        </a:p>
      </dgm:t>
    </dgm:pt>
    <dgm:pt modelId="{C868E4AE-4782-4A3E-810E-056340A0CAF4}" type="pres">
      <dgm:prSet presAssocID="{4D5EB2AF-077D-4542-BB5D-535499E0ACC9}" presName="accent_1" presStyleCnt="0"/>
      <dgm:spPr/>
    </dgm:pt>
    <dgm:pt modelId="{EC26A1E0-A77D-471A-8324-174336C8A136}" type="pres">
      <dgm:prSet presAssocID="{4D5EB2AF-077D-4542-BB5D-535499E0ACC9}" presName="accentRepeatNode" presStyleLbl="solidFgAcc1" presStyleIdx="0" presStyleCnt="2" custScaleX="80598" custScaleY="78155" custLinFactNeighborX="6886" custLinFactNeighborY="6637"/>
      <dgm:spPr>
        <a:solidFill>
          <a:schemeClr val="accent4">
            <a:lumMod val="60000"/>
            <a:lumOff val="40000"/>
          </a:schemeClr>
        </a:solidFill>
      </dgm:spPr>
    </dgm:pt>
    <dgm:pt modelId="{C54A4E05-F209-47F2-9FFE-329F89A9FA0B}" type="pres">
      <dgm:prSet presAssocID="{2CBD8AB0-34CF-4915-B4C0-55A9A0B3698A}" presName="text_2" presStyleLbl="node1" presStyleIdx="1" presStyleCnt="2">
        <dgm:presLayoutVars>
          <dgm:bulletEnabled val="1"/>
        </dgm:presLayoutVars>
      </dgm:prSet>
      <dgm:spPr/>
      <dgm:t>
        <a:bodyPr/>
        <a:lstStyle/>
        <a:p>
          <a:endParaRPr lang="en-US"/>
        </a:p>
      </dgm:t>
    </dgm:pt>
    <dgm:pt modelId="{367F1D2A-5057-471A-AC34-BE3AD30A497D}" type="pres">
      <dgm:prSet presAssocID="{2CBD8AB0-34CF-4915-B4C0-55A9A0B3698A}" presName="accent_2" presStyleCnt="0"/>
      <dgm:spPr/>
    </dgm:pt>
    <dgm:pt modelId="{5A84E785-7D6D-4403-ADE6-197FEC5F03AE}" type="pres">
      <dgm:prSet presAssocID="{2CBD8AB0-34CF-4915-B4C0-55A9A0B3698A}" presName="accentRepeatNode" presStyleLbl="solidFgAcc1" presStyleIdx="1" presStyleCnt="2" custScaleX="80163" custScaleY="78951"/>
      <dgm:spPr>
        <a:solidFill>
          <a:schemeClr val="accent2">
            <a:lumMod val="75000"/>
          </a:schemeClr>
        </a:solidFill>
      </dgm:spPr>
    </dgm:pt>
  </dgm:ptLst>
  <dgm:cxnLst>
    <dgm:cxn modelId="{FA9E0B92-4C81-44A6-A9C1-8F29D86AF014}" type="presOf" srcId="{2F86F781-704C-454D-BE11-D2BD7D56B1BB}" destId="{EB6739DA-C90E-490E-A8D5-088A739F54AF}" srcOrd="0" destOrd="0" presId="urn:microsoft.com/office/officeart/2008/layout/VerticalCurvedList"/>
    <dgm:cxn modelId="{702E6E05-21D9-4550-B279-03BBD21370E5}" srcId="{2F86F781-704C-454D-BE11-D2BD7D56B1BB}" destId="{4D5EB2AF-077D-4542-BB5D-535499E0ACC9}" srcOrd="0" destOrd="0" parTransId="{7E288A60-6DB8-441F-9CE0-F5D247CD384D}" sibTransId="{B6880152-C9D7-4662-951D-CBBA7A43D00B}"/>
    <dgm:cxn modelId="{EE0A109D-8126-4317-B3E9-8B197D7562B6}" type="presOf" srcId="{B6880152-C9D7-4662-951D-CBBA7A43D00B}" destId="{5A19E4EC-42BD-443C-B0A0-D4F946108BDE}" srcOrd="0" destOrd="0" presId="urn:microsoft.com/office/officeart/2008/layout/VerticalCurvedList"/>
    <dgm:cxn modelId="{8167012D-7E0F-4D9C-801F-ED69E25AC427}" type="presOf" srcId="{2CBD8AB0-34CF-4915-B4C0-55A9A0B3698A}" destId="{C54A4E05-F209-47F2-9FFE-329F89A9FA0B}" srcOrd="0" destOrd="0" presId="urn:microsoft.com/office/officeart/2008/layout/VerticalCurvedList"/>
    <dgm:cxn modelId="{8A069F37-45EF-4BC3-A8E6-F1430E041DC9}" srcId="{2F86F781-704C-454D-BE11-D2BD7D56B1BB}" destId="{2CBD8AB0-34CF-4915-B4C0-55A9A0B3698A}" srcOrd="1" destOrd="0" parTransId="{7AD6FA76-4D86-450B-A09B-062375C168E2}" sibTransId="{EA2FDEAB-07CA-4562-BAF4-DEB1AC6BD60E}"/>
    <dgm:cxn modelId="{6CE69DFD-FA82-4D14-9804-F8217E96E133}" type="presOf" srcId="{4D5EB2AF-077D-4542-BB5D-535499E0ACC9}" destId="{0AD7E2B5-A57B-4814-8AD9-622D0AF2407C}" srcOrd="0" destOrd="0" presId="urn:microsoft.com/office/officeart/2008/layout/VerticalCurvedList"/>
    <dgm:cxn modelId="{0B8DA8F2-6E46-41E2-8F0D-6CD978AD35BB}" type="presParOf" srcId="{EB6739DA-C90E-490E-A8D5-088A739F54AF}" destId="{1602D5B5-D133-4E77-8CC3-B2E0D8A1CB7B}" srcOrd="0" destOrd="0" presId="urn:microsoft.com/office/officeart/2008/layout/VerticalCurvedList"/>
    <dgm:cxn modelId="{A2CED30C-4413-440E-9BED-B6EE1EE157D4}" type="presParOf" srcId="{1602D5B5-D133-4E77-8CC3-B2E0D8A1CB7B}" destId="{B7DEAC18-FAE9-4378-9F8D-19543BB4A0E2}" srcOrd="0" destOrd="0" presId="urn:microsoft.com/office/officeart/2008/layout/VerticalCurvedList"/>
    <dgm:cxn modelId="{E3EEE04B-18C2-41E9-B5FE-BF9C8E045C61}" type="presParOf" srcId="{B7DEAC18-FAE9-4378-9F8D-19543BB4A0E2}" destId="{B2AA1ABC-C81F-469F-8288-F68E3DB8167F}" srcOrd="0" destOrd="0" presId="urn:microsoft.com/office/officeart/2008/layout/VerticalCurvedList"/>
    <dgm:cxn modelId="{0AD68988-DBCE-4B0D-96A9-444D6ED502F9}" type="presParOf" srcId="{B7DEAC18-FAE9-4378-9F8D-19543BB4A0E2}" destId="{5A19E4EC-42BD-443C-B0A0-D4F946108BDE}" srcOrd="1" destOrd="0" presId="urn:microsoft.com/office/officeart/2008/layout/VerticalCurvedList"/>
    <dgm:cxn modelId="{80406963-F0B4-4D99-90A3-43F311F55A02}" type="presParOf" srcId="{B7DEAC18-FAE9-4378-9F8D-19543BB4A0E2}" destId="{9806DA2B-DE8B-474D-9840-833E79A319EB}" srcOrd="2" destOrd="0" presId="urn:microsoft.com/office/officeart/2008/layout/VerticalCurvedList"/>
    <dgm:cxn modelId="{CE6D0283-FFE3-45A1-A342-2A50F7623632}" type="presParOf" srcId="{B7DEAC18-FAE9-4378-9F8D-19543BB4A0E2}" destId="{83210437-2395-4AA9-85CF-98D5AE627C92}" srcOrd="3" destOrd="0" presId="urn:microsoft.com/office/officeart/2008/layout/VerticalCurvedList"/>
    <dgm:cxn modelId="{FE42EE0F-B985-4A61-8D8C-B395DCEA4232}" type="presParOf" srcId="{1602D5B5-D133-4E77-8CC3-B2E0D8A1CB7B}" destId="{0AD7E2B5-A57B-4814-8AD9-622D0AF2407C}" srcOrd="1" destOrd="0" presId="urn:microsoft.com/office/officeart/2008/layout/VerticalCurvedList"/>
    <dgm:cxn modelId="{FDC2845E-97ED-4769-BCBE-11E3CD43F348}" type="presParOf" srcId="{1602D5B5-D133-4E77-8CC3-B2E0D8A1CB7B}" destId="{C868E4AE-4782-4A3E-810E-056340A0CAF4}" srcOrd="2" destOrd="0" presId="urn:microsoft.com/office/officeart/2008/layout/VerticalCurvedList"/>
    <dgm:cxn modelId="{EA5D5C1A-C6C0-4589-B800-CB87F735BE12}" type="presParOf" srcId="{C868E4AE-4782-4A3E-810E-056340A0CAF4}" destId="{EC26A1E0-A77D-471A-8324-174336C8A136}" srcOrd="0" destOrd="0" presId="urn:microsoft.com/office/officeart/2008/layout/VerticalCurvedList"/>
    <dgm:cxn modelId="{4D901FBB-C142-462B-ACD9-2FF0ADB8B0D8}" type="presParOf" srcId="{1602D5B5-D133-4E77-8CC3-B2E0D8A1CB7B}" destId="{C54A4E05-F209-47F2-9FFE-329F89A9FA0B}" srcOrd="3" destOrd="0" presId="urn:microsoft.com/office/officeart/2008/layout/VerticalCurvedList"/>
    <dgm:cxn modelId="{40B69F19-83A2-451C-B170-D06497E09CF8}" type="presParOf" srcId="{1602D5B5-D133-4E77-8CC3-B2E0D8A1CB7B}" destId="{367F1D2A-5057-471A-AC34-BE3AD30A497D}" srcOrd="4" destOrd="0" presId="urn:microsoft.com/office/officeart/2008/layout/VerticalCurvedList"/>
    <dgm:cxn modelId="{4889CFEF-AE2C-453E-963F-57A600AE694C}" type="presParOf" srcId="{367F1D2A-5057-471A-AC34-BE3AD30A497D}" destId="{5A84E785-7D6D-4403-ADE6-197FEC5F03AE}"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9E4EC-42BD-443C-B0A0-D4F946108BDE}">
      <dsp:nvSpPr>
        <dsp:cNvPr id="0" name=""/>
        <dsp:cNvSpPr/>
      </dsp:nvSpPr>
      <dsp:spPr>
        <a:xfrm>
          <a:off x="-4689291" y="-718843"/>
          <a:ext cx="5585616" cy="5585616"/>
        </a:xfrm>
        <a:prstGeom prst="blockArc">
          <a:avLst>
            <a:gd name="adj1" fmla="val 18900000"/>
            <a:gd name="adj2" fmla="val 2700000"/>
            <a:gd name="adj3" fmla="val 387"/>
          </a:avLst>
        </a:prstGeom>
        <a:solidFill>
          <a:srgbClr val="FF0000"/>
        </a:solidFill>
        <a:ln w="571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0AD7E2B5-A57B-4814-8AD9-622D0AF2407C}">
      <dsp:nvSpPr>
        <dsp:cNvPr id="0" name=""/>
        <dsp:cNvSpPr/>
      </dsp:nvSpPr>
      <dsp:spPr>
        <a:xfrm>
          <a:off x="784373" y="712789"/>
          <a:ext cx="8333122" cy="1184980"/>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578" tIns="71120" rIns="71120" bIns="71120" numCol="1" spcCol="1270" anchor="ctr" anchorCtr="0">
          <a:noAutofit/>
        </a:bodyPr>
        <a:lstStyle/>
        <a:p>
          <a:pPr lvl="0" algn="l" defTabSz="1244600">
            <a:lnSpc>
              <a:spcPct val="90000"/>
            </a:lnSpc>
            <a:spcBef>
              <a:spcPct val="0"/>
            </a:spcBef>
            <a:spcAft>
              <a:spcPct val="35000"/>
            </a:spcAft>
          </a:pPr>
          <a:r>
            <a:rPr lang="es-ES" sz="2800" b="1" kern="1200" dirty="0">
              <a:solidFill>
                <a:srgbClr val="0000CC"/>
              </a:solidFill>
              <a:latin typeface="Times New Roman" panose="02020603050405020304" pitchFamily="18" charset="0"/>
              <a:cs typeface="Times New Roman" panose="02020603050405020304" pitchFamily="18" charset="0"/>
            </a:rPr>
            <a:t>P1: T</a:t>
          </a:r>
          <a:r>
            <a:rPr lang="vi-VN" sz="2800" b="1" kern="1200" dirty="0">
              <a:solidFill>
                <a:srgbClr val="0000CC"/>
              </a:solidFill>
              <a:latin typeface="Times New Roman" panose="02020603050405020304" pitchFamily="18" charset="0"/>
              <a:cs typeface="Times New Roman" panose="02020603050405020304" pitchFamily="18" charset="0"/>
            </a:rPr>
            <a:t>ừ </a:t>
          </a:r>
          <a:r>
            <a:rPr lang="es-ES" sz="2800" b="1" kern="1200" dirty="0" err="1">
              <a:solidFill>
                <a:srgbClr val="0000CC"/>
              </a:solidFill>
              <a:latin typeface="Times New Roman" panose="02020603050405020304" pitchFamily="18" charset="0"/>
              <a:cs typeface="Times New Roman" panose="02020603050405020304" pitchFamily="18" charset="0"/>
            </a:rPr>
            <a:t>đầu</a:t>
          </a:r>
          <a:r>
            <a:rPr lang="es-ES" sz="2800" b="1" kern="1200" dirty="0">
              <a:solidFill>
                <a:srgbClr val="0000CC"/>
              </a:solidFill>
              <a:latin typeface="Times New Roman" panose="02020603050405020304" pitchFamily="18" charset="0"/>
              <a:cs typeface="Times New Roman" panose="02020603050405020304" pitchFamily="18" charset="0"/>
            </a:rPr>
            <a:t> -&gt; </a:t>
          </a:r>
          <a:r>
            <a:rPr lang="es-ES" sz="2800" b="1" kern="1200" dirty="0" err="1">
              <a:solidFill>
                <a:srgbClr val="0000CC"/>
              </a:solidFill>
              <a:latin typeface="Times New Roman" panose="02020603050405020304" pitchFamily="18" charset="0"/>
              <a:cs typeface="Times New Roman" panose="02020603050405020304" pitchFamily="18" charset="0"/>
            </a:rPr>
            <a:t>thân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vong</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Lục</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Vân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Tiên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đánh</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cướp</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cứu</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Kiều</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Nguyệt</a:t>
          </a:r>
          <a:r>
            <a:rPr lang="es-ES" sz="2800" b="1" kern="1200" dirty="0">
              <a:solidFill>
                <a:srgbClr val="0000CC"/>
              </a:solidFill>
              <a:latin typeface="Times New Roman" panose="02020603050405020304" pitchFamily="18" charset="0"/>
              <a:cs typeface="Times New Roman" panose="02020603050405020304" pitchFamily="18" charset="0"/>
            </a:rPr>
            <a:t> Nga.</a:t>
          </a:r>
          <a:endParaRPr lang="en-US" sz="2800" b="1" kern="1200" dirty="0">
            <a:solidFill>
              <a:srgbClr val="0000CC"/>
            </a:solidFill>
            <a:latin typeface="Times New Roman" panose="02020603050405020304" pitchFamily="18" charset="0"/>
            <a:cs typeface="Times New Roman" panose="02020603050405020304" pitchFamily="18" charset="0"/>
          </a:endParaRPr>
        </a:p>
      </dsp:txBody>
      <dsp:txXfrm>
        <a:off x="784373" y="712789"/>
        <a:ext cx="8333122" cy="1184980"/>
      </dsp:txXfrm>
    </dsp:sp>
    <dsp:sp modelId="{EC26A1E0-A77D-471A-8324-174336C8A136}">
      <dsp:nvSpPr>
        <dsp:cNvPr id="0" name=""/>
        <dsp:cNvSpPr/>
      </dsp:nvSpPr>
      <dsp:spPr>
        <a:xfrm>
          <a:off x="232939" y="704546"/>
          <a:ext cx="1193838" cy="1157651"/>
        </a:xfrm>
        <a:prstGeom prst="ellipse">
          <a:avLst/>
        </a:prstGeom>
        <a:solidFill>
          <a:schemeClr val="accent4">
            <a:lumMod val="60000"/>
            <a:lumOff val="4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4E05-F209-47F2-9FFE-329F89A9FA0B}">
      <dsp:nvSpPr>
        <dsp:cNvPr id="0" name=""/>
        <dsp:cNvSpPr/>
      </dsp:nvSpPr>
      <dsp:spPr>
        <a:xfrm>
          <a:off x="727861" y="2370375"/>
          <a:ext cx="8333122" cy="118498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578" tIns="71120" rIns="71120" bIns="71120" numCol="1" spcCol="1270" anchor="ctr" anchorCtr="0">
          <a:noAutofit/>
        </a:bodyPr>
        <a:lstStyle/>
        <a:p>
          <a:pPr lvl="0" algn="l" defTabSz="1244600">
            <a:lnSpc>
              <a:spcPct val="90000"/>
            </a:lnSpc>
            <a:spcBef>
              <a:spcPct val="0"/>
            </a:spcBef>
            <a:spcAft>
              <a:spcPct val="35000"/>
            </a:spcAft>
          </a:pPr>
          <a:r>
            <a:rPr lang="es-ES" sz="2800" b="1" kern="1200" dirty="0">
              <a:solidFill>
                <a:srgbClr val="0000CC"/>
              </a:solidFill>
              <a:latin typeface="Times New Roman" panose="02020603050405020304" pitchFamily="18" charset="0"/>
              <a:cs typeface="Times New Roman" panose="02020603050405020304" pitchFamily="18" charset="0"/>
            </a:rPr>
            <a:t>P2: (</a:t>
          </a:r>
          <a:r>
            <a:rPr lang="es-ES" sz="2800" b="1" kern="1200" dirty="0" err="1">
              <a:solidFill>
                <a:srgbClr val="0000CC"/>
              </a:solidFill>
              <a:latin typeface="Times New Roman" panose="02020603050405020304" pitchFamily="18" charset="0"/>
              <a:cs typeface="Times New Roman" panose="02020603050405020304" pitchFamily="18" charset="0"/>
            </a:rPr>
            <a:t>Đoạn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còn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lại</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Cuộc</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đối</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thoại</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giữa</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Lục</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Vân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Tiên</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và</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Kiều</a:t>
          </a:r>
          <a:r>
            <a:rPr lang="es-ES" sz="2800" b="1" kern="1200" dirty="0">
              <a:solidFill>
                <a:srgbClr val="0000CC"/>
              </a:solidFill>
              <a:latin typeface="Times New Roman" panose="02020603050405020304" pitchFamily="18" charset="0"/>
              <a:cs typeface="Times New Roman" panose="02020603050405020304" pitchFamily="18" charset="0"/>
            </a:rPr>
            <a:t> </a:t>
          </a:r>
          <a:r>
            <a:rPr lang="es-ES" sz="2800" b="1" kern="1200" dirty="0" err="1">
              <a:solidFill>
                <a:srgbClr val="0000CC"/>
              </a:solidFill>
              <a:latin typeface="Times New Roman" panose="02020603050405020304" pitchFamily="18" charset="0"/>
              <a:cs typeface="Times New Roman" panose="02020603050405020304" pitchFamily="18" charset="0"/>
            </a:rPr>
            <a:t>Nguyệt</a:t>
          </a:r>
          <a:r>
            <a:rPr lang="es-ES" sz="2800" b="1" kern="1200" dirty="0">
              <a:solidFill>
                <a:srgbClr val="0000CC"/>
              </a:solidFill>
              <a:latin typeface="Times New Roman" panose="02020603050405020304" pitchFamily="18" charset="0"/>
              <a:cs typeface="Times New Roman" panose="02020603050405020304" pitchFamily="18" charset="0"/>
            </a:rPr>
            <a:t> Nga. </a:t>
          </a:r>
          <a:endParaRPr lang="en-US" sz="2800" b="1" kern="1200" dirty="0">
            <a:solidFill>
              <a:srgbClr val="0000CC"/>
            </a:solidFill>
            <a:latin typeface="Times New Roman" panose="02020603050405020304" pitchFamily="18" charset="0"/>
            <a:ea typeface="+mn-ea"/>
            <a:cs typeface="Times New Roman" panose="02020603050405020304" pitchFamily="18" charset="0"/>
          </a:endParaRPr>
        </a:p>
      </dsp:txBody>
      <dsp:txXfrm>
        <a:off x="727861" y="2370375"/>
        <a:ext cx="8333122" cy="1184980"/>
      </dsp:txXfrm>
    </dsp:sp>
    <dsp:sp modelId="{5A84E785-7D6D-4403-ADE6-197FEC5F03AE}">
      <dsp:nvSpPr>
        <dsp:cNvPr id="0" name=""/>
        <dsp:cNvSpPr/>
      </dsp:nvSpPr>
      <dsp:spPr>
        <a:xfrm>
          <a:off x="134163" y="2378144"/>
          <a:ext cx="1187394" cy="1169442"/>
        </a:xfrm>
        <a:prstGeom prst="ellipse">
          <a:avLst/>
        </a:prstGeom>
        <a:solidFill>
          <a:schemeClr val="accent2">
            <a:lumMod val="7500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EF375-AD55-427C-8341-46E1AFA2BF75}"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9E01E-2F9B-4130-BE58-4AE7C4115B58}" type="slidenum">
              <a:rPr lang="en-US" smtClean="0"/>
              <a:t>‹#›</a:t>
            </a:fld>
            <a:endParaRPr lang="en-US"/>
          </a:p>
        </p:txBody>
      </p:sp>
    </p:spTree>
    <p:extLst>
      <p:ext uri="{BB962C8B-B14F-4D97-AF65-F5344CB8AC3E}">
        <p14:creationId xmlns:p14="http://schemas.microsoft.com/office/powerpoint/2010/main" val="399395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 xmlns:a16="http://schemas.microsoft.com/office/drawing/2014/main" id="{B3321CBB-8A98-43BF-BA35-9F7060ED5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Image Placeholder 4">
            <a:extLst>
              <a:ext uri="{FF2B5EF4-FFF2-40B4-BE49-F238E27FC236}">
                <a16:creationId xmlns="" xmlns:a16="http://schemas.microsoft.com/office/drawing/2014/main" id="{C5FDDE64-54D7-460C-95A0-E81A5F7C6F9F}"/>
              </a:ext>
            </a:extLst>
          </p:cNvPr>
          <p:cNvSpPr>
            <a:spLocks noGrp="1" noRot="1" noChangeAspect="1" noChangeArrowheads="1" noTextEdit="1"/>
          </p:cNvSpPr>
          <p:nvPr>
            <p:ph type="sldImg"/>
          </p:nvPr>
        </p:nvSpPr>
        <p:spPr bwMode="auto">
          <a:xfrm>
            <a:off x="9525" y="460375"/>
            <a:ext cx="4192588"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874CA3-4513-462A-83B4-FA39A31A5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A3FD90D-9D28-4C18-A02A-70B64E25B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5DF9A1-D4FF-4644-A78C-C9DC278CF295}"/>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5" name="Footer Placeholder 4">
            <a:extLst>
              <a:ext uri="{FF2B5EF4-FFF2-40B4-BE49-F238E27FC236}">
                <a16:creationId xmlns="" xmlns:a16="http://schemas.microsoft.com/office/drawing/2014/main" id="{4F535231-2C80-4F84-9E74-10B3EB482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619135-33E3-410F-8AAB-277217236802}"/>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146917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2CE3DF-4844-4C3A-B5CA-56606A3F4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6124CBF-C7BC-4C61-AFF1-780B9932C3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A60ADE-4CAA-4D84-B135-0D74C8F07A74}"/>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5" name="Footer Placeholder 4">
            <a:extLst>
              <a:ext uri="{FF2B5EF4-FFF2-40B4-BE49-F238E27FC236}">
                <a16:creationId xmlns="" xmlns:a16="http://schemas.microsoft.com/office/drawing/2014/main" id="{1A431ACD-3BB7-457B-B01F-9D9C35832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911F6E-7716-47B4-9202-71D3B3FE2403}"/>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324056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AA1BB3-DE02-4DE9-81E7-43ED1EB39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274993-1221-4213-AB5F-3D30DB0FB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1C2105-C4AA-4FB5-B05A-9DC252D412F8}"/>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5" name="Footer Placeholder 4">
            <a:extLst>
              <a:ext uri="{FF2B5EF4-FFF2-40B4-BE49-F238E27FC236}">
                <a16:creationId xmlns="" xmlns:a16="http://schemas.microsoft.com/office/drawing/2014/main" id="{68D87A88-A3E1-4971-8E54-7F6419826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0F4166-700A-40FA-9747-2C957994BC97}"/>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163450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12785-33DF-4977-938A-C329920AE389}"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14577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022928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12785-33DF-4977-938A-C329920AE389}"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32270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12785-33DF-4977-938A-C329920AE389}"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906355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12785-33DF-4977-938A-C329920AE389}"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73849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12785-33DF-4977-938A-C329920AE389}"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388711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2785-33DF-4977-938A-C329920AE389}"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84781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45612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D38D1E-B9E1-45A2-AA8B-695BE31B6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134A398-A935-436E-B5BD-B7D3B2AC0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DB9BF14-A8A2-4E52-B0B3-A9E363C27B58}"/>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5" name="Footer Placeholder 4">
            <a:extLst>
              <a:ext uri="{FF2B5EF4-FFF2-40B4-BE49-F238E27FC236}">
                <a16:creationId xmlns="" xmlns:a16="http://schemas.microsoft.com/office/drawing/2014/main" id="{076436EB-1390-42ED-9206-94776F0E8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6959BE-A07C-429E-93BC-A9B70A7C344A}"/>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1157917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025063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619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576060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37798-E7EA-4FC8-A4AA-5D7E3144F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5574179-FB14-4CF7-8DD1-1ED4C0BBB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E25626-D19E-4768-8C92-DC1402338552}"/>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5" name="Footer Placeholder 4">
            <a:extLst>
              <a:ext uri="{FF2B5EF4-FFF2-40B4-BE49-F238E27FC236}">
                <a16:creationId xmlns="" xmlns:a16="http://schemas.microsoft.com/office/drawing/2014/main" id="{37334E6E-2E90-4CC1-AE7E-F2927D221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3653E2-471D-4300-844C-EEDDB7503130}"/>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566412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5A01C-B475-4348-9D88-BBA3F254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DCA7D0C-CC39-43E0-879A-87701F85F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BDCCC2-8421-40E8-8074-2DE9330AB2C5}"/>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5" name="Footer Placeholder 4">
            <a:extLst>
              <a:ext uri="{FF2B5EF4-FFF2-40B4-BE49-F238E27FC236}">
                <a16:creationId xmlns="" xmlns:a16="http://schemas.microsoft.com/office/drawing/2014/main" id="{D0FA3CD6-3C2F-4560-BF03-F90B47B56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AAD671-06FB-40A7-9CBD-B3688A7884AD}"/>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65296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4FDD2-C1BE-4D41-977D-2E4D4A30F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24C490F-787A-4255-B7AF-8F76F20BC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5C81518-6A23-4D91-A4B3-30497ADC8705}"/>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5" name="Footer Placeholder 4">
            <a:extLst>
              <a:ext uri="{FF2B5EF4-FFF2-40B4-BE49-F238E27FC236}">
                <a16:creationId xmlns="" xmlns:a16="http://schemas.microsoft.com/office/drawing/2014/main" id="{52D84601-1D2F-46F5-9A43-04F797D86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EDB935-CB8E-4C2B-8294-A8D4401BC2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22107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B7D6D-6EF5-4198-AF10-91DFC428D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315BBBE-1341-43E5-9710-F4118BCD9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CFE94D0-438E-4F6B-BD06-C0253A9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19487CA-D5AC-4724-AEA4-369533588156}"/>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6" name="Footer Placeholder 5">
            <a:extLst>
              <a:ext uri="{FF2B5EF4-FFF2-40B4-BE49-F238E27FC236}">
                <a16:creationId xmlns="" xmlns:a16="http://schemas.microsoft.com/office/drawing/2014/main" id="{4E33B29A-8917-4DF2-A4F5-FD1CD1577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E2F89E2-3661-45DF-A368-2DEE6F13B495}"/>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755603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C8B29D-8207-4176-AD1B-2CE6C39A1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1E209D-1515-4547-8B76-98E40955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EE7FA10-2771-4766-BB99-B3113837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3805A6-5B22-41EF-A8E3-06D8FEC24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0058C41-94D4-4F30-99A0-110DF841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626B206-C54D-4459-AA5F-E3E19D5AE3F7}"/>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8" name="Footer Placeholder 7">
            <a:extLst>
              <a:ext uri="{FF2B5EF4-FFF2-40B4-BE49-F238E27FC236}">
                <a16:creationId xmlns="" xmlns:a16="http://schemas.microsoft.com/office/drawing/2014/main" id="{B6618845-34AE-4EDE-85F2-993F10E2B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7744381-A274-4DD9-AC62-AD8F2856C7C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983423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E9386-32F1-4B52-BEAA-4795C5296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46A28F-3901-44D5-A0B4-C4822A79490D}"/>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4" name="Footer Placeholder 3">
            <a:extLst>
              <a:ext uri="{FF2B5EF4-FFF2-40B4-BE49-F238E27FC236}">
                <a16:creationId xmlns="" xmlns:a16="http://schemas.microsoft.com/office/drawing/2014/main" id="{65845959-63D2-4685-A357-99FE81839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967357B-9B71-41CD-8702-6F4E62315BC8}"/>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917705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8D0DCD-DDD0-4944-8E51-50E3AA6DD729}"/>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3" name="Footer Placeholder 2">
            <a:extLst>
              <a:ext uri="{FF2B5EF4-FFF2-40B4-BE49-F238E27FC236}">
                <a16:creationId xmlns="" xmlns:a16="http://schemas.microsoft.com/office/drawing/2014/main" id="{80BECFAD-ED90-4D45-A39B-1DBECF472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12B123C-1907-4EBE-826F-355F459EBC19}"/>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2922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B1F27E-2C89-4883-9C58-46D55F85D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ABC2768-13D5-4AB0-9468-898436EFC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06F5691-C3C4-4956-BB4A-C6664FF78D02}"/>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5" name="Footer Placeholder 4">
            <a:extLst>
              <a:ext uri="{FF2B5EF4-FFF2-40B4-BE49-F238E27FC236}">
                <a16:creationId xmlns="" xmlns:a16="http://schemas.microsoft.com/office/drawing/2014/main" id="{017C0CC9-C1E2-4713-8BB5-78E204A2D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2C5960-AA90-4F61-A51D-02305FC3BDF5}"/>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2529265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99B65B-2F6A-4C67-BB58-2B19AFC6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5EFF2-3101-4F6C-9854-8646610B7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6B8D01-7B70-47BC-9878-6ADA403F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24CFA0-BDA4-4FC7-92E9-42956F1232BF}"/>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6" name="Footer Placeholder 5">
            <a:extLst>
              <a:ext uri="{FF2B5EF4-FFF2-40B4-BE49-F238E27FC236}">
                <a16:creationId xmlns="" xmlns:a16="http://schemas.microsoft.com/office/drawing/2014/main" id="{FAC9C638-0C2F-4DD3-B550-628424780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8F5CB0-AEFA-43C7-90D0-03D71083F6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723773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E5A75-BE1B-4248-9C42-E25DBC6E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AB36B5D-6A25-4AFA-874A-E54EEA67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BF5F96C-3FB3-47C1-BA04-63DF124E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CFC91-08E4-443A-A762-3F71FE6E448D}"/>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6" name="Footer Placeholder 5">
            <a:extLst>
              <a:ext uri="{FF2B5EF4-FFF2-40B4-BE49-F238E27FC236}">
                <a16:creationId xmlns="" xmlns:a16="http://schemas.microsoft.com/office/drawing/2014/main" id="{848C235E-F39F-402B-9021-44E8B23BC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E72EC00-11F3-4B6B-96AC-D4B1D01A504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374834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3F2B1-75D6-4414-B132-B9C361D58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DE3D9B4-1F0A-46DC-8105-40C4B78B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B5DA720-8654-489E-BA66-62192E67C845}"/>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5" name="Footer Placeholder 4">
            <a:extLst>
              <a:ext uri="{FF2B5EF4-FFF2-40B4-BE49-F238E27FC236}">
                <a16:creationId xmlns="" xmlns:a16="http://schemas.microsoft.com/office/drawing/2014/main" id="{9738CD0D-AA49-4859-846F-C1A7FB4E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C751EF-6B71-432B-A450-FF31F640A6E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17188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A9744D1-DE1A-4C25-B269-A89E80574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11A1985-5A02-4F9E-BF82-44FD74C5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03F2E6-5296-44EC-BFB3-1F6618B3DCA4}"/>
              </a:ext>
            </a:extLst>
          </p:cNvPr>
          <p:cNvSpPr>
            <a:spLocks noGrp="1"/>
          </p:cNvSpPr>
          <p:nvPr>
            <p:ph type="dt" sz="half" idx="10"/>
          </p:nvPr>
        </p:nvSpPr>
        <p:spPr/>
        <p:txBody>
          <a:bodyPr/>
          <a:lstStyle/>
          <a:p>
            <a:fld id="{8BCE98BD-5768-43CF-B05F-423E8097FA3F}" type="datetimeFigureOut">
              <a:rPr lang="en-US" smtClean="0"/>
              <a:t>10/18/2021</a:t>
            </a:fld>
            <a:endParaRPr lang="en-US"/>
          </a:p>
        </p:txBody>
      </p:sp>
      <p:sp>
        <p:nvSpPr>
          <p:cNvPr id="5" name="Footer Placeholder 4">
            <a:extLst>
              <a:ext uri="{FF2B5EF4-FFF2-40B4-BE49-F238E27FC236}">
                <a16:creationId xmlns="" xmlns:a16="http://schemas.microsoft.com/office/drawing/2014/main" id="{FE41D841-00ED-4B32-9C53-9E139B32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46E4A7-83DB-4E92-8FD8-CCDB22655B96}"/>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7788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5A3AAD-24EE-44A5-ABAB-7466C7BA3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4D81DC9-1C7E-4432-87B3-CD7CB7D13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325EA78-80D2-4643-9136-86D4EFC722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B4DBC2-FF2C-4841-B400-04A074A1A4F2}"/>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6" name="Footer Placeholder 5">
            <a:extLst>
              <a:ext uri="{FF2B5EF4-FFF2-40B4-BE49-F238E27FC236}">
                <a16:creationId xmlns="" xmlns:a16="http://schemas.microsoft.com/office/drawing/2014/main" id="{0BF14766-C2CD-42DC-A1B2-534E3BD98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47AC62-95D8-4176-8A40-70486B3BFBCA}"/>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47111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92A-3344-4692-9715-F2B2C4A39D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EC52B28-F0AD-4278-87C7-92F2E650F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1DF0A3A-97CF-4D96-A8A3-ED56E621CD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4E607D-894F-4703-B28B-A307131D5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81632B7-35B8-4D85-8BAD-237DF1CE1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00B0F3F-1711-41C4-9C21-23BCE3C556DC}"/>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8" name="Footer Placeholder 7">
            <a:extLst>
              <a:ext uri="{FF2B5EF4-FFF2-40B4-BE49-F238E27FC236}">
                <a16:creationId xmlns="" xmlns:a16="http://schemas.microsoft.com/office/drawing/2014/main" id="{B0CC5929-0A64-4F55-A4AF-414F5B898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41F1A74-CE2B-4EC1-9B8E-573168A9DAF3}"/>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152859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C53441-C5D0-4078-AB6F-543FE5B91B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54FA8A3-E1E7-407F-BE2F-A0DBAE76BEF2}"/>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4" name="Footer Placeholder 3">
            <a:extLst>
              <a:ext uri="{FF2B5EF4-FFF2-40B4-BE49-F238E27FC236}">
                <a16:creationId xmlns="" xmlns:a16="http://schemas.microsoft.com/office/drawing/2014/main" id="{9D8CA9E0-7A05-44E0-9F42-B85D6190B1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0AD319C-C06F-4E40-8E19-E87C88245966}"/>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217049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D106E9E-DDA5-49B6-9564-4FB63C5B92A3}"/>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3" name="Footer Placeholder 2">
            <a:extLst>
              <a:ext uri="{FF2B5EF4-FFF2-40B4-BE49-F238E27FC236}">
                <a16:creationId xmlns="" xmlns:a16="http://schemas.microsoft.com/office/drawing/2014/main" id="{20BEF532-8C18-4AAC-81C0-7FDAA74325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6859B98-F3E8-4848-A000-B3B552F3540A}"/>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130668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2079C-EC75-4950-A4C1-B8F83DF24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24F2A1B-EC4C-4EEB-A0C4-55C70C480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58BE47C-47DE-499F-9283-8C3052FF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6537A-72B9-4433-973E-FD443AEE6811}"/>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6" name="Footer Placeholder 5">
            <a:extLst>
              <a:ext uri="{FF2B5EF4-FFF2-40B4-BE49-F238E27FC236}">
                <a16:creationId xmlns="" xmlns:a16="http://schemas.microsoft.com/office/drawing/2014/main" id="{3057D2DE-7584-447E-85F6-6C49DF63B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3696374-5AC3-453E-8A1F-899C9B06289E}"/>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188005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F15589-AFC3-4359-B8A7-0A08FEA4C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321C436-61CA-4493-A83C-508F64DAD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9FEC76-7D9A-42CE-A6F9-E69BED753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4342BB9-E102-4777-858E-108CC2FD33DE}"/>
              </a:ext>
            </a:extLst>
          </p:cNvPr>
          <p:cNvSpPr>
            <a:spLocks noGrp="1"/>
          </p:cNvSpPr>
          <p:nvPr>
            <p:ph type="dt" sz="half" idx="10"/>
          </p:nvPr>
        </p:nvSpPr>
        <p:spPr/>
        <p:txBody>
          <a:bodyPr/>
          <a:lstStyle/>
          <a:p>
            <a:fld id="{8FC40B69-EE91-430C-B39F-7B6BD6E209B4}" type="datetimeFigureOut">
              <a:rPr lang="en-US" smtClean="0"/>
              <a:t>10/18/2021</a:t>
            </a:fld>
            <a:endParaRPr lang="en-US"/>
          </a:p>
        </p:txBody>
      </p:sp>
      <p:sp>
        <p:nvSpPr>
          <p:cNvPr id="6" name="Footer Placeholder 5">
            <a:extLst>
              <a:ext uri="{FF2B5EF4-FFF2-40B4-BE49-F238E27FC236}">
                <a16:creationId xmlns="" xmlns:a16="http://schemas.microsoft.com/office/drawing/2014/main" id="{C152AFE7-C1E5-497C-BFDD-EBB32AC9D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BA93FB7-ED0A-466E-9DB7-71EC40F28ADB}"/>
              </a:ext>
            </a:extLst>
          </p:cNvPr>
          <p:cNvSpPr>
            <a:spLocks noGrp="1"/>
          </p:cNvSpPr>
          <p:nvPr>
            <p:ph type="sldNum" sz="quarter" idx="12"/>
          </p:nvPr>
        </p:nvSpPr>
        <p:spPr/>
        <p:txBody>
          <a:bodyPr/>
          <a:lstStyle/>
          <a:p>
            <a:fld id="{0500ABCD-DE7C-497F-853E-677A7A89336C}" type="slidenum">
              <a:rPr lang="en-US" smtClean="0"/>
              <a:t>‹#›</a:t>
            </a:fld>
            <a:endParaRPr lang="en-US"/>
          </a:p>
        </p:txBody>
      </p:sp>
    </p:spTree>
    <p:extLst>
      <p:ext uri="{BB962C8B-B14F-4D97-AF65-F5344CB8AC3E}">
        <p14:creationId xmlns:p14="http://schemas.microsoft.com/office/powerpoint/2010/main" val="200119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B6E9E59-3942-4892-B7C3-622C7927B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DB478F4-B82F-46A4-9BBF-36A63E24B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2A328E3-EDFE-4015-83A2-2AFBD3B68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0B69-EE91-430C-B39F-7B6BD6E209B4}" type="datetimeFigureOut">
              <a:rPr lang="en-US" smtClean="0"/>
              <a:t>10/18/2021</a:t>
            </a:fld>
            <a:endParaRPr lang="en-US"/>
          </a:p>
        </p:txBody>
      </p:sp>
      <p:sp>
        <p:nvSpPr>
          <p:cNvPr id="5" name="Footer Placeholder 4">
            <a:extLst>
              <a:ext uri="{FF2B5EF4-FFF2-40B4-BE49-F238E27FC236}">
                <a16:creationId xmlns="" xmlns:a16="http://schemas.microsoft.com/office/drawing/2014/main" id="{29E4F77E-29C7-419F-8707-EE7F52E31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68FB787-DED2-4408-BEC4-B62512F5C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0ABCD-DE7C-497F-853E-677A7A89336C}" type="slidenum">
              <a:rPr lang="en-US" smtClean="0"/>
              <a:t>‹#›</a:t>
            </a:fld>
            <a:endParaRPr lang="en-US"/>
          </a:p>
        </p:txBody>
      </p:sp>
    </p:spTree>
    <p:extLst>
      <p:ext uri="{BB962C8B-B14F-4D97-AF65-F5344CB8AC3E}">
        <p14:creationId xmlns:p14="http://schemas.microsoft.com/office/powerpoint/2010/main" val="181905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2785-33DF-4977-938A-C329920AE389}"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8CEF2-6435-4DCB-B4E8-A38703C89275}" type="slidenum">
              <a:rPr lang="en-US" smtClean="0"/>
              <a:t>‹#›</a:t>
            </a:fld>
            <a:endParaRPr lang="en-US"/>
          </a:p>
        </p:txBody>
      </p:sp>
    </p:spTree>
    <p:extLst>
      <p:ext uri="{BB962C8B-B14F-4D97-AF65-F5344CB8AC3E}">
        <p14:creationId xmlns:p14="http://schemas.microsoft.com/office/powerpoint/2010/main" val="1850013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1490884-6A9E-4409-8FEE-92E7A6B9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099876-0B76-43EA-BBFA-671E79384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317EED-2039-40E2-AC52-E6E0D083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98BD-5768-43CF-B05F-423E8097FA3F}" type="datetimeFigureOut">
              <a:rPr lang="en-US" smtClean="0"/>
              <a:t>10/18/2021</a:t>
            </a:fld>
            <a:endParaRPr lang="en-US"/>
          </a:p>
        </p:txBody>
      </p:sp>
      <p:sp>
        <p:nvSpPr>
          <p:cNvPr id="5" name="Footer Placeholder 4">
            <a:extLst>
              <a:ext uri="{FF2B5EF4-FFF2-40B4-BE49-F238E27FC236}">
                <a16:creationId xmlns="" xmlns:a16="http://schemas.microsoft.com/office/drawing/2014/main" id="{926164CE-7447-4A36-B28D-82351F7B5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2A15B9D-4808-4C2D-A184-CA5EF23FD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32CD-A5FB-4FE3-A0C6-E6D9CEC8F63B}" type="slidenum">
              <a:rPr lang="en-US" smtClean="0"/>
              <a:t>‹#›</a:t>
            </a:fld>
            <a:endParaRPr lang="en-US"/>
          </a:p>
        </p:txBody>
      </p:sp>
    </p:spTree>
    <p:extLst>
      <p:ext uri="{BB962C8B-B14F-4D97-AF65-F5344CB8AC3E}">
        <p14:creationId xmlns:p14="http://schemas.microsoft.com/office/powerpoint/2010/main" val="1386046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40B6745-CCB4-4A4C-9702-F0C847F05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7E1856A5-9CB7-4748-8C99-280E23539920}"/>
              </a:ext>
            </a:extLst>
          </p:cNvPr>
          <p:cNvPicPr>
            <a:picLocks noChangeAspect="1"/>
          </p:cNvPicPr>
          <p:nvPr/>
        </p:nvPicPr>
        <p:blipFill>
          <a:blip r:embed="rId3"/>
          <a:stretch>
            <a:fillRect/>
          </a:stretch>
        </p:blipFill>
        <p:spPr>
          <a:xfrm>
            <a:off x="2557843" y="1481675"/>
            <a:ext cx="8242506" cy="4212701"/>
          </a:xfrm>
          <a:prstGeom prst="rect">
            <a:avLst/>
          </a:prstGeom>
        </p:spPr>
      </p:pic>
    </p:spTree>
    <p:extLst>
      <p:ext uri="{BB962C8B-B14F-4D97-AF65-F5344CB8AC3E}">
        <p14:creationId xmlns:p14="http://schemas.microsoft.com/office/powerpoint/2010/main" val="70391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 xmlns:a16="http://schemas.microsoft.com/office/drawing/2014/main" id="{EB78F6D8-6A4F-4975-80DB-67BA24AC5DFF}"/>
              </a:ext>
            </a:extLst>
          </p:cNvPr>
          <p:cNvGraphicFramePr/>
          <p:nvPr>
            <p:extLst>
              <p:ext uri="{D42A27DB-BD31-4B8C-83A1-F6EECF244321}">
                <p14:modId xmlns:p14="http://schemas.microsoft.com/office/powerpoint/2010/main" val="1622646729"/>
              </p:ext>
            </p:extLst>
          </p:nvPr>
        </p:nvGraphicFramePr>
        <p:xfrm>
          <a:off x="1020419" y="2464905"/>
          <a:ext cx="9117496" cy="414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 xmlns:a16="http://schemas.microsoft.com/office/drawing/2014/main" id="{E54D2CA6-E460-411C-8544-328AAE85F3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729" y="245166"/>
            <a:ext cx="2266950" cy="2019300"/>
          </a:xfrm>
          <a:prstGeom prst="rect">
            <a:avLst/>
          </a:prstGeom>
        </p:spPr>
      </p:pic>
      <p:sp>
        <p:nvSpPr>
          <p:cNvPr id="9" name="Rectangle: Rounded Corners 8">
            <a:extLst>
              <a:ext uri="{FF2B5EF4-FFF2-40B4-BE49-F238E27FC236}">
                <a16:creationId xmlns="" xmlns:a16="http://schemas.microsoft.com/office/drawing/2014/main" id="{395DE7D4-8432-4750-945D-E6A217F856C3}"/>
              </a:ext>
            </a:extLst>
          </p:cNvPr>
          <p:cNvSpPr/>
          <p:nvPr/>
        </p:nvSpPr>
        <p:spPr>
          <a:xfrm>
            <a:off x="2569678" y="730942"/>
            <a:ext cx="9115425" cy="1114425"/>
          </a:xfrm>
          <a:prstGeom prst="round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sự, biểu</a:t>
            </a:r>
            <a:r>
              <a:rPr kumimoji="0" lang="pt-BR"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cảm</a:t>
            </a: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grpId="0" nodeType="clickEffect">
                                  <p:stCondLst>
                                    <p:cond delay="0"/>
                                  </p:stCondLst>
                                  <p:childTnLst>
                                    <p:set>
                                      <p:cBhvr>
                                        <p:cTn id="16" dur="1" fill="hold">
                                          <p:stCondLst>
                                            <p:cond delay="0"/>
                                          </p:stCondLst>
                                        </p:cTn>
                                        <p:tgtEl>
                                          <p:spTgt spid="7">
                                            <p:graphicEl>
                                              <a:dgm id="{5A19E4EC-42BD-443C-B0A0-D4F946108BDE}"/>
                                            </p:graphicEl>
                                          </p:spTgt>
                                        </p:tgtEl>
                                        <p:attrNameLst>
                                          <p:attrName>style.visibility</p:attrName>
                                        </p:attrNameLst>
                                      </p:cBhvr>
                                      <p:to>
                                        <p:strVal val="visible"/>
                                      </p:to>
                                    </p:set>
                                    <p:anim calcmode="lin" valueType="num">
                                      <p:cBhvr>
                                        <p:cTn id="17" dur="1000" fill="hold"/>
                                        <p:tgtEl>
                                          <p:spTgt spid="7">
                                            <p:graphicEl>
                                              <a:dgm id="{5A19E4EC-42BD-443C-B0A0-D4F946108BDE}"/>
                                            </p:graphicEl>
                                          </p:spTgt>
                                        </p:tgtEl>
                                        <p:attrNameLst>
                                          <p:attrName>ppt_x</p:attrName>
                                        </p:attrNameLst>
                                      </p:cBhvr>
                                      <p:tavLst>
                                        <p:tav tm="0">
                                          <p:val>
                                            <p:strVal val="#ppt_x+#ppt_w/2"/>
                                          </p:val>
                                        </p:tav>
                                        <p:tav tm="100000">
                                          <p:val>
                                            <p:strVal val="#ppt_x"/>
                                          </p:val>
                                        </p:tav>
                                      </p:tavLst>
                                    </p:anim>
                                    <p:anim calcmode="lin" valueType="num">
                                      <p:cBhvr>
                                        <p:cTn id="18" dur="1000" fill="hold"/>
                                        <p:tgtEl>
                                          <p:spTgt spid="7">
                                            <p:graphicEl>
                                              <a:dgm id="{5A19E4EC-42BD-443C-B0A0-D4F946108BDE}"/>
                                            </p:graphicEl>
                                          </p:spTgt>
                                        </p:tgtEl>
                                        <p:attrNameLst>
                                          <p:attrName>ppt_y</p:attrName>
                                        </p:attrNameLst>
                                      </p:cBhvr>
                                      <p:tavLst>
                                        <p:tav tm="0">
                                          <p:val>
                                            <p:strVal val="#ppt_y"/>
                                          </p:val>
                                        </p:tav>
                                        <p:tav tm="100000">
                                          <p:val>
                                            <p:strVal val="#ppt_y"/>
                                          </p:val>
                                        </p:tav>
                                      </p:tavLst>
                                    </p:anim>
                                    <p:anim calcmode="lin" valueType="num">
                                      <p:cBhvr>
                                        <p:cTn id="19" dur="1000" fill="hold"/>
                                        <p:tgtEl>
                                          <p:spTgt spid="7">
                                            <p:graphicEl>
                                              <a:dgm id="{5A19E4EC-42BD-443C-B0A0-D4F946108BDE}"/>
                                            </p:graphicEl>
                                          </p:spTgt>
                                        </p:tgtEl>
                                        <p:attrNameLst>
                                          <p:attrName>ppt_w</p:attrName>
                                        </p:attrNameLst>
                                      </p:cBhvr>
                                      <p:tavLst>
                                        <p:tav tm="0">
                                          <p:val>
                                            <p:fltVal val="0"/>
                                          </p:val>
                                        </p:tav>
                                        <p:tav tm="100000">
                                          <p:val>
                                            <p:strVal val="#ppt_w"/>
                                          </p:val>
                                        </p:tav>
                                      </p:tavLst>
                                    </p:anim>
                                    <p:anim calcmode="lin" valueType="num">
                                      <p:cBhvr>
                                        <p:cTn id="20" dur="1000" fill="hold"/>
                                        <p:tgtEl>
                                          <p:spTgt spid="7">
                                            <p:graphicEl>
                                              <a:dgm id="{5A19E4EC-42BD-443C-B0A0-D4F946108BDE}"/>
                                            </p:graphicEl>
                                          </p:spTgt>
                                        </p:tgtEl>
                                        <p:attrNameLst>
                                          <p:attrName>ppt_h</p:attrName>
                                        </p:attrNameLst>
                                      </p:cBhvr>
                                      <p:tavLst>
                                        <p:tav tm="0">
                                          <p:val>
                                            <p:strVal val="#ppt_h"/>
                                          </p:val>
                                        </p:tav>
                                        <p:tav tm="100000">
                                          <p:val>
                                            <p:strVal val="#ppt_h"/>
                                          </p:val>
                                        </p:tav>
                                      </p:tavLst>
                                    </p:anim>
                                  </p:childTnLst>
                                </p:cTn>
                              </p:par>
                              <p:par>
                                <p:cTn id="21" presetID="17" presetClass="entr" presetSubtype="2" fill="hold" grpId="0" nodeType="withEffect">
                                  <p:stCondLst>
                                    <p:cond delay="0"/>
                                  </p:stCondLst>
                                  <p:childTnLst>
                                    <p:set>
                                      <p:cBhvr>
                                        <p:cTn id="22" dur="1" fill="hold">
                                          <p:stCondLst>
                                            <p:cond delay="0"/>
                                          </p:stCondLst>
                                        </p:cTn>
                                        <p:tgtEl>
                                          <p:spTgt spid="7">
                                            <p:graphicEl>
                                              <a:dgm id="{EC26A1E0-A77D-471A-8324-174336C8A136}"/>
                                            </p:graphicEl>
                                          </p:spTgt>
                                        </p:tgtEl>
                                        <p:attrNameLst>
                                          <p:attrName>style.visibility</p:attrName>
                                        </p:attrNameLst>
                                      </p:cBhvr>
                                      <p:to>
                                        <p:strVal val="visible"/>
                                      </p:to>
                                    </p:set>
                                    <p:anim calcmode="lin" valueType="num">
                                      <p:cBhvr>
                                        <p:cTn id="23" dur="1000" fill="hold"/>
                                        <p:tgtEl>
                                          <p:spTgt spid="7">
                                            <p:graphicEl>
                                              <a:dgm id="{EC26A1E0-A77D-471A-8324-174336C8A136}"/>
                                            </p:graphicEl>
                                          </p:spTgt>
                                        </p:tgtEl>
                                        <p:attrNameLst>
                                          <p:attrName>ppt_x</p:attrName>
                                        </p:attrNameLst>
                                      </p:cBhvr>
                                      <p:tavLst>
                                        <p:tav tm="0">
                                          <p:val>
                                            <p:strVal val="#ppt_x+#ppt_w/2"/>
                                          </p:val>
                                        </p:tav>
                                        <p:tav tm="100000">
                                          <p:val>
                                            <p:strVal val="#ppt_x"/>
                                          </p:val>
                                        </p:tav>
                                      </p:tavLst>
                                    </p:anim>
                                    <p:anim calcmode="lin" valueType="num">
                                      <p:cBhvr>
                                        <p:cTn id="24" dur="1000" fill="hold"/>
                                        <p:tgtEl>
                                          <p:spTgt spid="7">
                                            <p:graphicEl>
                                              <a:dgm id="{EC26A1E0-A77D-471A-8324-174336C8A136}"/>
                                            </p:graphicEl>
                                          </p:spTgt>
                                        </p:tgtEl>
                                        <p:attrNameLst>
                                          <p:attrName>ppt_y</p:attrName>
                                        </p:attrNameLst>
                                      </p:cBhvr>
                                      <p:tavLst>
                                        <p:tav tm="0">
                                          <p:val>
                                            <p:strVal val="#ppt_y"/>
                                          </p:val>
                                        </p:tav>
                                        <p:tav tm="100000">
                                          <p:val>
                                            <p:strVal val="#ppt_y"/>
                                          </p:val>
                                        </p:tav>
                                      </p:tavLst>
                                    </p:anim>
                                    <p:anim calcmode="lin" valueType="num">
                                      <p:cBhvr>
                                        <p:cTn id="25" dur="1000" fill="hold"/>
                                        <p:tgtEl>
                                          <p:spTgt spid="7">
                                            <p:graphicEl>
                                              <a:dgm id="{EC26A1E0-A77D-471A-8324-174336C8A136}"/>
                                            </p:graphicEl>
                                          </p:spTgt>
                                        </p:tgtEl>
                                        <p:attrNameLst>
                                          <p:attrName>ppt_w</p:attrName>
                                        </p:attrNameLst>
                                      </p:cBhvr>
                                      <p:tavLst>
                                        <p:tav tm="0">
                                          <p:val>
                                            <p:fltVal val="0"/>
                                          </p:val>
                                        </p:tav>
                                        <p:tav tm="100000">
                                          <p:val>
                                            <p:strVal val="#ppt_w"/>
                                          </p:val>
                                        </p:tav>
                                      </p:tavLst>
                                    </p:anim>
                                    <p:anim calcmode="lin" valueType="num">
                                      <p:cBhvr>
                                        <p:cTn id="26" dur="1000" fill="hold"/>
                                        <p:tgtEl>
                                          <p:spTgt spid="7">
                                            <p:graphicEl>
                                              <a:dgm id="{EC26A1E0-A77D-471A-8324-174336C8A136}"/>
                                            </p:graphicEl>
                                          </p:spTgt>
                                        </p:tgtEl>
                                        <p:attrNameLst>
                                          <p:attrName>ppt_h</p:attrName>
                                        </p:attrNameLst>
                                      </p:cBhvr>
                                      <p:tavLst>
                                        <p:tav tm="0">
                                          <p:val>
                                            <p:strVal val="#ppt_h"/>
                                          </p:val>
                                        </p:tav>
                                        <p:tav tm="100000">
                                          <p:val>
                                            <p:strVal val="#ppt_h"/>
                                          </p:val>
                                        </p:tav>
                                      </p:tavLst>
                                    </p:anim>
                                  </p:childTnLst>
                                </p:cTn>
                              </p:par>
                              <p:par>
                                <p:cTn id="27" presetID="17" presetClass="entr" presetSubtype="2" fill="hold" grpId="0" nodeType="withEffect">
                                  <p:stCondLst>
                                    <p:cond delay="0"/>
                                  </p:stCondLst>
                                  <p:childTnLst>
                                    <p:set>
                                      <p:cBhvr>
                                        <p:cTn id="28" dur="1" fill="hold">
                                          <p:stCondLst>
                                            <p:cond delay="0"/>
                                          </p:stCondLst>
                                        </p:cTn>
                                        <p:tgtEl>
                                          <p:spTgt spid="7">
                                            <p:graphicEl>
                                              <a:dgm id="{0AD7E2B5-A57B-4814-8AD9-622D0AF2407C}"/>
                                            </p:graphicEl>
                                          </p:spTgt>
                                        </p:tgtEl>
                                        <p:attrNameLst>
                                          <p:attrName>style.visibility</p:attrName>
                                        </p:attrNameLst>
                                      </p:cBhvr>
                                      <p:to>
                                        <p:strVal val="visible"/>
                                      </p:to>
                                    </p:set>
                                    <p:anim calcmode="lin" valueType="num">
                                      <p:cBhvr>
                                        <p:cTn id="29" dur="1000" fill="hold"/>
                                        <p:tgtEl>
                                          <p:spTgt spid="7">
                                            <p:graphicEl>
                                              <a:dgm id="{0AD7E2B5-A57B-4814-8AD9-622D0AF2407C}"/>
                                            </p:graphicEl>
                                          </p:spTgt>
                                        </p:tgtEl>
                                        <p:attrNameLst>
                                          <p:attrName>ppt_x</p:attrName>
                                        </p:attrNameLst>
                                      </p:cBhvr>
                                      <p:tavLst>
                                        <p:tav tm="0">
                                          <p:val>
                                            <p:strVal val="#ppt_x+#ppt_w/2"/>
                                          </p:val>
                                        </p:tav>
                                        <p:tav tm="100000">
                                          <p:val>
                                            <p:strVal val="#ppt_x"/>
                                          </p:val>
                                        </p:tav>
                                      </p:tavLst>
                                    </p:anim>
                                    <p:anim calcmode="lin" valueType="num">
                                      <p:cBhvr>
                                        <p:cTn id="30" dur="1000" fill="hold"/>
                                        <p:tgtEl>
                                          <p:spTgt spid="7">
                                            <p:graphicEl>
                                              <a:dgm id="{0AD7E2B5-A57B-4814-8AD9-622D0AF2407C}"/>
                                            </p:graphicEl>
                                          </p:spTgt>
                                        </p:tgtEl>
                                        <p:attrNameLst>
                                          <p:attrName>ppt_y</p:attrName>
                                        </p:attrNameLst>
                                      </p:cBhvr>
                                      <p:tavLst>
                                        <p:tav tm="0">
                                          <p:val>
                                            <p:strVal val="#ppt_y"/>
                                          </p:val>
                                        </p:tav>
                                        <p:tav tm="100000">
                                          <p:val>
                                            <p:strVal val="#ppt_y"/>
                                          </p:val>
                                        </p:tav>
                                      </p:tavLst>
                                    </p:anim>
                                    <p:anim calcmode="lin" valueType="num">
                                      <p:cBhvr>
                                        <p:cTn id="31" dur="1000" fill="hold"/>
                                        <p:tgtEl>
                                          <p:spTgt spid="7">
                                            <p:graphicEl>
                                              <a:dgm id="{0AD7E2B5-A57B-4814-8AD9-622D0AF2407C}"/>
                                            </p:graphicEl>
                                          </p:spTgt>
                                        </p:tgtEl>
                                        <p:attrNameLst>
                                          <p:attrName>ppt_w</p:attrName>
                                        </p:attrNameLst>
                                      </p:cBhvr>
                                      <p:tavLst>
                                        <p:tav tm="0">
                                          <p:val>
                                            <p:fltVal val="0"/>
                                          </p:val>
                                        </p:tav>
                                        <p:tav tm="100000">
                                          <p:val>
                                            <p:strVal val="#ppt_w"/>
                                          </p:val>
                                        </p:tav>
                                      </p:tavLst>
                                    </p:anim>
                                    <p:anim calcmode="lin" valueType="num">
                                      <p:cBhvr>
                                        <p:cTn id="32" dur="1000" fill="hold"/>
                                        <p:tgtEl>
                                          <p:spTgt spid="7">
                                            <p:graphicEl>
                                              <a:dgm id="{0AD7E2B5-A57B-4814-8AD9-622D0AF2407C}"/>
                                            </p:graphic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2" fill="hold" grpId="0" nodeType="clickEffect">
                                  <p:stCondLst>
                                    <p:cond delay="0"/>
                                  </p:stCondLst>
                                  <p:childTnLst>
                                    <p:set>
                                      <p:cBhvr>
                                        <p:cTn id="36" dur="1" fill="hold">
                                          <p:stCondLst>
                                            <p:cond delay="0"/>
                                          </p:stCondLst>
                                        </p:cTn>
                                        <p:tgtEl>
                                          <p:spTgt spid="7">
                                            <p:graphicEl>
                                              <a:dgm id="{5A84E785-7D6D-4403-ADE6-197FEC5F03AE}"/>
                                            </p:graphicEl>
                                          </p:spTgt>
                                        </p:tgtEl>
                                        <p:attrNameLst>
                                          <p:attrName>style.visibility</p:attrName>
                                        </p:attrNameLst>
                                      </p:cBhvr>
                                      <p:to>
                                        <p:strVal val="visible"/>
                                      </p:to>
                                    </p:set>
                                    <p:anim calcmode="lin" valueType="num">
                                      <p:cBhvr>
                                        <p:cTn id="37" dur="1000" fill="hold"/>
                                        <p:tgtEl>
                                          <p:spTgt spid="7">
                                            <p:graphicEl>
                                              <a:dgm id="{5A84E785-7D6D-4403-ADE6-197FEC5F03AE}"/>
                                            </p:graphicEl>
                                          </p:spTgt>
                                        </p:tgtEl>
                                        <p:attrNameLst>
                                          <p:attrName>ppt_x</p:attrName>
                                        </p:attrNameLst>
                                      </p:cBhvr>
                                      <p:tavLst>
                                        <p:tav tm="0">
                                          <p:val>
                                            <p:strVal val="#ppt_x+#ppt_w/2"/>
                                          </p:val>
                                        </p:tav>
                                        <p:tav tm="100000">
                                          <p:val>
                                            <p:strVal val="#ppt_x"/>
                                          </p:val>
                                        </p:tav>
                                      </p:tavLst>
                                    </p:anim>
                                    <p:anim calcmode="lin" valueType="num">
                                      <p:cBhvr>
                                        <p:cTn id="38" dur="1000" fill="hold"/>
                                        <p:tgtEl>
                                          <p:spTgt spid="7">
                                            <p:graphicEl>
                                              <a:dgm id="{5A84E785-7D6D-4403-ADE6-197FEC5F03AE}"/>
                                            </p:graphicEl>
                                          </p:spTgt>
                                        </p:tgtEl>
                                        <p:attrNameLst>
                                          <p:attrName>ppt_y</p:attrName>
                                        </p:attrNameLst>
                                      </p:cBhvr>
                                      <p:tavLst>
                                        <p:tav tm="0">
                                          <p:val>
                                            <p:strVal val="#ppt_y"/>
                                          </p:val>
                                        </p:tav>
                                        <p:tav tm="100000">
                                          <p:val>
                                            <p:strVal val="#ppt_y"/>
                                          </p:val>
                                        </p:tav>
                                      </p:tavLst>
                                    </p:anim>
                                    <p:anim calcmode="lin" valueType="num">
                                      <p:cBhvr>
                                        <p:cTn id="39" dur="1000" fill="hold"/>
                                        <p:tgtEl>
                                          <p:spTgt spid="7">
                                            <p:graphicEl>
                                              <a:dgm id="{5A84E785-7D6D-4403-ADE6-197FEC5F03AE}"/>
                                            </p:graphicEl>
                                          </p:spTgt>
                                        </p:tgtEl>
                                        <p:attrNameLst>
                                          <p:attrName>ppt_w</p:attrName>
                                        </p:attrNameLst>
                                      </p:cBhvr>
                                      <p:tavLst>
                                        <p:tav tm="0">
                                          <p:val>
                                            <p:fltVal val="0"/>
                                          </p:val>
                                        </p:tav>
                                        <p:tav tm="100000">
                                          <p:val>
                                            <p:strVal val="#ppt_w"/>
                                          </p:val>
                                        </p:tav>
                                      </p:tavLst>
                                    </p:anim>
                                    <p:anim calcmode="lin" valueType="num">
                                      <p:cBhvr>
                                        <p:cTn id="40" dur="1000" fill="hold"/>
                                        <p:tgtEl>
                                          <p:spTgt spid="7">
                                            <p:graphicEl>
                                              <a:dgm id="{5A84E785-7D6D-4403-ADE6-197FEC5F03AE}"/>
                                            </p:graphicEl>
                                          </p:spTgt>
                                        </p:tgtEl>
                                        <p:attrNameLst>
                                          <p:attrName>ppt_h</p:attrName>
                                        </p:attrNameLst>
                                      </p:cBhvr>
                                      <p:tavLst>
                                        <p:tav tm="0">
                                          <p:val>
                                            <p:strVal val="#ppt_h"/>
                                          </p:val>
                                        </p:tav>
                                        <p:tav tm="100000">
                                          <p:val>
                                            <p:strVal val="#ppt_h"/>
                                          </p:val>
                                        </p:tav>
                                      </p:tavLst>
                                    </p:anim>
                                  </p:childTnLst>
                                </p:cTn>
                              </p:par>
                              <p:par>
                                <p:cTn id="41" presetID="17" presetClass="entr" presetSubtype="2" fill="hold" grpId="0" nodeType="withEffect">
                                  <p:stCondLst>
                                    <p:cond delay="0"/>
                                  </p:stCondLst>
                                  <p:childTnLst>
                                    <p:set>
                                      <p:cBhvr>
                                        <p:cTn id="42" dur="1" fill="hold">
                                          <p:stCondLst>
                                            <p:cond delay="0"/>
                                          </p:stCondLst>
                                        </p:cTn>
                                        <p:tgtEl>
                                          <p:spTgt spid="7">
                                            <p:graphicEl>
                                              <a:dgm id="{C54A4E05-F209-47F2-9FFE-329F89A9FA0B}"/>
                                            </p:graphicEl>
                                          </p:spTgt>
                                        </p:tgtEl>
                                        <p:attrNameLst>
                                          <p:attrName>style.visibility</p:attrName>
                                        </p:attrNameLst>
                                      </p:cBhvr>
                                      <p:to>
                                        <p:strVal val="visible"/>
                                      </p:to>
                                    </p:set>
                                    <p:anim calcmode="lin" valueType="num">
                                      <p:cBhvr>
                                        <p:cTn id="43" dur="1000" fill="hold"/>
                                        <p:tgtEl>
                                          <p:spTgt spid="7">
                                            <p:graphicEl>
                                              <a:dgm id="{C54A4E05-F209-47F2-9FFE-329F89A9FA0B}"/>
                                            </p:graphicEl>
                                          </p:spTgt>
                                        </p:tgtEl>
                                        <p:attrNameLst>
                                          <p:attrName>ppt_x</p:attrName>
                                        </p:attrNameLst>
                                      </p:cBhvr>
                                      <p:tavLst>
                                        <p:tav tm="0">
                                          <p:val>
                                            <p:strVal val="#ppt_x+#ppt_w/2"/>
                                          </p:val>
                                        </p:tav>
                                        <p:tav tm="100000">
                                          <p:val>
                                            <p:strVal val="#ppt_x"/>
                                          </p:val>
                                        </p:tav>
                                      </p:tavLst>
                                    </p:anim>
                                    <p:anim calcmode="lin" valueType="num">
                                      <p:cBhvr>
                                        <p:cTn id="44" dur="1000" fill="hold"/>
                                        <p:tgtEl>
                                          <p:spTgt spid="7">
                                            <p:graphicEl>
                                              <a:dgm id="{C54A4E05-F209-47F2-9FFE-329F89A9FA0B}"/>
                                            </p:graphicEl>
                                          </p:spTgt>
                                        </p:tgtEl>
                                        <p:attrNameLst>
                                          <p:attrName>ppt_y</p:attrName>
                                        </p:attrNameLst>
                                      </p:cBhvr>
                                      <p:tavLst>
                                        <p:tav tm="0">
                                          <p:val>
                                            <p:strVal val="#ppt_y"/>
                                          </p:val>
                                        </p:tav>
                                        <p:tav tm="100000">
                                          <p:val>
                                            <p:strVal val="#ppt_y"/>
                                          </p:val>
                                        </p:tav>
                                      </p:tavLst>
                                    </p:anim>
                                    <p:anim calcmode="lin" valueType="num">
                                      <p:cBhvr>
                                        <p:cTn id="45" dur="1000" fill="hold"/>
                                        <p:tgtEl>
                                          <p:spTgt spid="7">
                                            <p:graphicEl>
                                              <a:dgm id="{C54A4E05-F209-47F2-9FFE-329F89A9FA0B}"/>
                                            </p:graphicEl>
                                          </p:spTgt>
                                        </p:tgtEl>
                                        <p:attrNameLst>
                                          <p:attrName>ppt_w</p:attrName>
                                        </p:attrNameLst>
                                      </p:cBhvr>
                                      <p:tavLst>
                                        <p:tav tm="0">
                                          <p:val>
                                            <p:fltVal val="0"/>
                                          </p:val>
                                        </p:tav>
                                        <p:tav tm="100000">
                                          <p:val>
                                            <p:strVal val="#ppt_w"/>
                                          </p:val>
                                        </p:tav>
                                      </p:tavLst>
                                    </p:anim>
                                    <p:anim calcmode="lin" valueType="num">
                                      <p:cBhvr>
                                        <p:cTn id="46" dur="1000" fill="hold"/>
                                        <p:tgtEl>
                                          <p:spTgt spid="7">
                                            <p:graphicEl>
                                              <a:dgm id="{C54A4E05-F209-47F2-9FFE-329F89A9FA0B}"/>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EAC23CF-2566-43B9-A836-87B3896ACD70}"/>
              </a:ext>
            </a:extLst>
          </p:cNvPr>
          <p:cNvSpPr txBox="1"/>
          <p:nvPr/>
        </p:nvSpPr>
        <p:spPr>
          <a:xfrm>
            <a:off x="3639671" y="267453"/>
            <a:ext cx="5181600" cy="523220"/>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tabLst>
                <a:tab pos="2743200" algn="ctr"/>
                <a:tab pos="5486400" algn="r"/>
              </a:tabLst>
            </a:pPr>
            <a:r>
              <a:rPr lang="nl-NL" sz="2800" b="1" dirty="0">
                <a:effectLst/>
                <a:latin typeface="Times New Roman" panose="02020603050405020304" pitchFamily="18" charset="0"/>
                <a:ea typeface="Times New Roman" panose="02020603050405020304" pitchFamily="18" charset="0"/>
              </a:rPr>
              <a:t>LỤC VÂN TIÊN ĐÁNH CƯỚP</a:t>
            </a:r>
            <a:endParaRPr lang="en-US" sz="2800" b="1" dirty="0">
              <a:effectLst/>
              <a:latin typeface="Times New Roman" panose="02020603050405020304" pitchFamily="18" charset="0"/>
              <a:ea typeface="Times New Roman" panose="02020603050405020304" pitchFamily="18" charset="0"/>
            </a:endParaRPr>
          </a:p>
        </p:txBody>
      </p:sp>
      <p:sp>
        <p:nvSpPr>
          <p:cNvPr id="5" name="Rectangle 3">
            <a:extLst>
              <a:ext uri="{FF2B5EF4-FFF2-40B4-BE49-F238E27FC236}">
                <a16:creationId xmlns="" xmlns:a16="http://schemas.microsoft.com/office/drawing/2014/main" id="{F96B66EE-76D9-45C0-A0FA-32DC79DB43A4}"/>
              </a:ext>
            </a:extLst>
          </p:cNvPr>
          <p:cNvSpPr>
            <a:spLocks noChangeArrowheads="1"/>
          </p:cNvSpPr>
          <p:nvPr/>
        </p:nvSpPr>
        <p:spPr bwMode="auto">
          <a:xfrm>
            <a:off x="3086906" y="1270835"/>
            <a:ext cx="5481637"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000" i="1" dirty="0">
                <a:solidFill>
                  <a:srgbClr val="0000CC"/>
                </a:solidFill>
                <a:effectLst>
                  <a:outerShdw blurRad="38100" dist="38100" dir="2700000" algn="tl">
                    <a:srgbClr val="000000"/>
                  </a:outerShdw>
                </a:effectLst>
                <a:latin typeface="Times New Roman" pitchFamily="18" charset="0"/>
              </a:rPr>
              <a:t>	</a:t>
            </a:r>
            <a:r>
              <a:rPr lang="en-US" sz="2000" b="1" dirty="0" err="1">
                <a:solidFill>
                  <a:srgbClr val="0000CC"/>
                </a:solidFill>
                <a:latin typeface="Times New Roman" pitchFamily="18" charset="0"/>
              </a:rPr>
              <a:t>Vân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Tiên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ghé</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lại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bên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đàng</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err="1">
                <a:solidFill>
                  <a:srgbClr val="0000CC"/>
                </a:solidFill>
                <a:latin typeface="Times New Roman" pitchFamily="18" charset="0"/>
              </a:rPr>
              <a:t>Bẻ</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cây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làm</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gậy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nhằm</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làng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xông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vô</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Kêu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rằng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Bớ</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đảng</a:t>
            </a:r>
            <a:r>
              <a:rPr lang="en-US" sz="2000" b="1" dirty="0">
                <a:solidFill>
                  <a:srgbClr val="0000CC"/>
                </a:solidFill>
                <a:latin typeface="Times New Roman" pitchFamily="18" charset="0"/>
              </a:rPr>
              <a:t> hung </a:t>
            </a:r>
            <a:r>
              <a:rPr lang="en-US" sz="2000" b="1" dirty="0" err="1">
                <a:solidFill>
                  <a:srgbClr val="0000CC"/>
                </a:solidFill>
                <a:latin typeface="Times New Roman" pitchFamily="18" charset="0"/>
              </a:rPr>
              <a:t>đồ</a:t>
            </a:r>
            <a:r>
              <a:rPr lang="en-US" sz="2000" b="1" dirty="0">
                <a:solidFill>
                  <a:srgbClr val="0000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000" b="1" dirty="0" err="1">
                <a:solidFill>
                  <a:srgbClr val="0000CC"/>
                </a:solidFill>
                <a:latin typeface="Times New Roman" pitchFamily="18" charset="0"/>
              </a:rPr>
              <a:t>Chớ</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quen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làm</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thói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hồ</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đồ</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hại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dân</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Phong</a:t>
            </a:r>
            <a:r>
              <a:rPr lang="en-US" sz="2000" b="1" dirty="0">
                <a:solidFill>
                  <a:srgbClr val="0000CC"/>
                </a:solidFill>
                <a:latin typeface="Times New Roman" pitchFamily="18" charset="0"/>
              </a:rPr>
              <a:t> Lai </a:t>
            </a:r>
            <a:r>
              <a:rPr lang="en-US" sz="2000" b="1" dirty="0" err="1">
                <a:solidFill>
                  <a:srgbClr val="0000CC"/>
                </a:solidFill>
                <a:latin typeface="Times New Roman" pitchFamily="18" charset="0"/>
              </a:rPr>
              <a:t>mặt</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đỏ</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phừng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phừng</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a:t>
            </a:r>
            <a:r>
              <a:rPr lang="en-US" sz="2000" b="1" dirty="0" err="1">
                <a:solidFill>
                  <a:srgbClr val="0000CC"/>
                </a:solidFill>
                <a:latin typeface="Times New Roman" pitchFamily="18" charset="0"/>
              </a:rPr>
              <a:t>Thằng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nào</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dám</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tới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lẫy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lừng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vào</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đây</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Trước</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gây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việc</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dữ</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tại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mầy</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err="1">
                <a:solidFill>
                  <a:srgbClr val="0000CC"/>
                </a:solidFill>
                <a:latin typeface="Times New Roman" pitchFamily="18" charset="0"/>
              </a:rPr>
              <a:t>Truyền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quân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bốn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phía</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phủ</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vây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bịt</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bùng</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Vân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Tiên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tả</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đột</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hữu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xông</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err="1">
                <a:solidFill>
                  <a:srgbClr val="0000CC"/>
                </a:solidFill>
                <a:latin typeface="Times New Roman" pitchFamily="18" charset="0"/>
              </a:rPr>
              <a:t>Khác</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nào</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Triệu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Tử</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phá</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vòng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Đương</a:t>
            </a:r>
            <a:r>
              <a:rPr lang="en-US" sz="2000" b="1" dirty="0">
                <a:solidFill>
                  <a:srgbClr val="0000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Lâu</a:t>
            </a:r>
            <a:r>
              <a:rPr lang="en-US" sz="2000" b="1" dirty="0">
                <a:solidFill>
                  <a:srgbClr val="0000CC"/>
                </a:solidFill>
                <a:latin typeface="Times New Roman" pitchFamily="18" charset="0"/>
              </a:rPr>
              <a:t> la </a:t>
            </a:r>
            <a:r>
              <a:rPr lang="en-US" sz="2000" b="1" dirty="0" err="1">
                <a:solidFill>
                  <a:srgbClr val="0000CC"/>
                </a:solidFill>
                <a:latin typeface="Times New Roman" pitchFamily="18" charset="0"/>
              </a:rPr>
              <a:t>bốn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phía</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vỡ</a:t>
            </a:r>
            <a:r>
              <a:rPr lang="en-US" sz="2000" b="1" dirty="0">
                <a:solidFill>
                  <a:srgbClr val="0000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000" b="1" dirty="0" err="1">
                <a:solidFill>
                  <a:srgbClr val="0000CC"/>
                </a:solidFill>
                <a:latin typeface="Times New Roman" pitchFamily="18" charset="0"/>
              </a:rPr>
              <a:t>Đều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quang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gươm</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giáo</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tìm</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đàng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chạy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ngay</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Phong</a:t>
            </a:r>
            <a:r>
              <a:rPr lang="en-US" sz="2000" b="1" dirty="0">
                <a:solidFill>
                  <a:srgbClr val="0000CC"/>
                </a:solidFill>
                <a:latin typeface="Times New Roman" pitchFamily="18" charset="0"/>
              </a:rPr>
              <a:t> Lai </a:t>
            </a:r>
            <a:r>
              <a:rPr lang="en-US" sz="2000" b="1" dirty="0" err="1">
                <a:solidFill>
                  <a:srgbClr val="0000CC"/>
                </a:solidFill>
                <a:latin typeface="Times New Roman" pitchFamily="18" charset="0"/>
              </a:rPr>
              <a:t>trở</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chẳng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kịp</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tay</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000" b="1" dirty="0" err="1">
                <a:solidFill>
                  <a:srgbClr val="0000CC"/>
                </a:solidFill>
                <a:latin typeface="Times New Roman" pitchFamily="18" charset="0"/>
              </a:rPr>
              <a:t>Bị</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Tiên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một</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gậy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thác</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rày</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thân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vong</a:t>
            </a:r>
            <a:r>
              <a:rPr lang="en-US" sz="2000" b="1" dirty="0">
                <a:solidFill>
                  <a:srgbClr val="0000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000" b="1" dirty="0">
              <a:solidFill>
                <a:srgbClr val="0000CC"/>
              </a:solidFill>
              <a:latin typeface="Times New Roman" pitchFamily="18" charset="0"/>
            </a:endParaRPr>
          </a:p>
        </p:txBody>
      </p:sp>
    </p:spTree>
    <p:extLst>
      <p:ext uri="{BB962C8B-B14F-4D97-AF65-F5344CB8AC3E}">
        <p14:creationId xmlns:p14="http://schemas.microsoft.com/office/powerpoint/2010/main" val="28763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DA15712F-7403-4049-AEF5-382E5CB8080E}"/>
              </a:ext>
            </a:extLst>
          </p:cNvPr>
          <p:cNvGraphicFramePr>
            <a:graphicFrameLocks noGrp="1"/>
          </p:cNvGraphicFramePr>
          <p:nvPr>
            <p:extLst>
              <p:ext uri="{D42A27DB-BD31-4B8C-83A1-F6EECF244321}">
                <p14:modId xmlns:p14="http://schemas.microsoft.com/office/powerpoint/2010/main" val="2413026243"/>
              </p:ext>
            </p:extLst>
          </p:nvPr>
        </p:nvGraphicFramePr>
        <p:xfrm>
          <a:off x="336306" y="3232052"/>
          <a:ext cx="10967084" cy="2742027"/>
        </p:xfrm>
        <a:graphic>
          <a:graphicData uri="http://schemas.openxmlformats.org/drawingml/2006/table">
            <a:tbl>
              <a:tblPr firstRow="1" firstCol="1" bandRow="1"/>
              <a:tblGrid>
                <a:gridCol w="2139221">
                  <a:extLst>
                    <a:ext uri="{9D8B030D-6E8A-4147-A177-3AD203B41FA5}">
                      <a16:colId xmlns="" xmlns:a16="http://schemas.microsoft.com/office/drawing/2014/main" val="3709107906"/>
                    </a:ext>
                  </a:extLst>
                </a:gridCol>
                <a:gridCol w="1747058">
                  <a:extLst>
                    <a:ext uri="{9D8B030D-6E8A-4147-A177-3AD203B41FA5}">
                      <a16:colId xmlns="" xmlns:a16="http://schemas.microsoft.com/office/drawing/2014/main" val="310090485"/>
                    </a:ext>
                  </a:extLst>
                </a:gridCol>
                <a:gridCol w="2068530">
                  <a:extLst>
                    <a:ext uri="{9D8B030D-6E8A-4147-A177-3AD203B41FA5}">
                      <a16:colId xmlns="" xmlns:a16="http://schemas.microsoft.com/office/drawing/2014/main" val="4154860530"/>
                    </a:ext>
                  </a:extLst>
                </a:gridCol>
                <a:gridCol w="1676370">
                  <a:extLst>
                    <a:ext uri="{9D8B030D-6E8A-4147-A177-3AD203B41FA5}">
                      <a16:colId xmlns="" xmlns:a16="http://schemas.microsoft.com/office/drawing/2014/main" val="2347160958"/>
                    </a:ext>
                  </a:extLst>
                </a:gridCol>
                <a:gridCol w="1666269">
                  <a:extLst>
                    <a:ext uri="{9D8B030D-6E8A-4147-A177-3AD203B41FA5}">
                      <a16:colId xmlns="" xmlns:a16="http://schemas.microsoft.com/office/drawing/2014/main" val="1424314074"/>
                    </a:ext>
                  </a:extLst>
                </a:gridCol>
                <a:gridCol w="1669636">
                  <a:extLst>
                    <a:ext uri="{9D8B030D-6E8A-4147-A177-3AD203B41FA5}">
                      <a16:colId xmlns="" xmlns:a16="http://schemas.microsoft.com/office/drawing/2014/main" val="3708888498"/>
                    </a:ext>
                  </a:extLst>
                </a:gridCol>
              </a:tblGrid>
              <a:tr h="1259058">
                <a:tc>
                  <a:txBody>
                    <a:bodyPr/>
                    <a:lstStyle/>
                    <a:p>
                      <a:pPr algn="ctr"/>
                      <a:r>
                        <a:rPr lang="nl-NL" sz="2800" b="1">
                          <a:effectLst/>
                          <a:latin typeface="Times New Roman" panose="02020603050405020304" pitchFamily="18" charset="0"/>
                          <a:ea typeface="Times New Roman" panose="02020603050405020304" pitchFamily="18" charset="0"/>
                        </a:rPr>
                        <a:t>Hoàn cảnh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800" b="1">
                          <a:solidFill>
                            <a:srgbClr val="000000"/>
                          </a:solidFill>
                          <a:effectLst/>
                          <a:latin typeface="Times New Roman" panose="02020603050405020304" pitchFamily="18" charset="0"/>
                          <a:ea typeface="Times New Roman" panose="02020603050405020304" pitchFamily="18" charset="0"/>
                        </a:rPr>
                        <a:t>điều kiện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800" b="1">
                          <a:solidFill>
                            <a:srgbClr val="000000"/>
                          </a:solidFill>
                          <a:effectLst/>
                          <a:latin typeface="Times New Roman" panose="02020603050405020304" pitchFamily="18" charset="0"/>
                          <a:ea typeface="Times New Roman" panose="02020603050405020304" pitchFamily="18" charset="0"/>
                        </a:rPr>
                        <a:t>hành động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800" b="1">
                          <a:solidFill>
                            <a:srgbClr val="000000"/>
                          </a:solidFill>
                          <a:effectLst/>
                          <a:latin typeface="Times New Roman" panose="02020603050405020304" pitchFamily="18" charset="0"/>
                          <a:ea typeface="Times New Roman" panose="02020603050405020304" pitchFamily="18" charset="0"/>
                        </a:rPr>
                        <a:t>lời nói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800" b="1">
                          <a:solidFill>
                            <a:srgbClr val="000000"/>
                          </a:solidFill>
                          <a:effectLst/>
                          <a:latin typeface="Times New Roman" panose="02020603050405020304" pitchFamily="18" charset="0"/>
                          <a:ea typeface="Times New Roman" panose="02020603050405020304" pitchFamily="18" charset="0"/>
                        </a:rPr>
                        <a:t>Mục đích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800" b="1">
                          <a:solidFill>
                            <a:srgbClr val="000000"/>
                          </a:solidFill>
                          <a:effectLst/>
                          <a:latin typeface="Times New Roman" panose="02020603050405020304" pitchFamily="18" charset="0"/>
                          <a:ea typeface="Times New Roman" panose="02020603050405020304" pitchFamily="18" charset="0"/>
                        </a:rPr>
                        <a:t>Cách đánh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 xmlns:a16="http://schemas.microsoft.com/office/drawing/2014/main" val="877340270"/>
                  </a:ext>
                </a:extLst>
              </a:tr>
              <a:tr h="629529">
                <a:tc>
                  <a:txBody>
                    <a:bodyPr/>
                    <a:lstStyle/>
                    <a:p>
                      <a:r>
                        <a:rPr lang="en-US" sz="2800" b="1" i="1" dirty="0">
                          <a:solidFill>
                            <a:srgbClr val="0000CC"/>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en-US" sz="2800" b="1" i="1" dirty="0">
                          <a:solidFill>
                            <a:srgbClr val="0000CC"/>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en-US" sz="2800" b="1" i="1" dirty="0">
                          <a:solidFill>
                            <a:srgbClr val="0000CC"/>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en-US" sz="2800" b="1" i="1" dirty="0">
                          <a:solidFill>
                            <a:srgbClr val="0000CC"/>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en-US" sz="2800" b="1" i="1" dirty="0">
                          <a:solidFill>
                            <a:srgbClr val="0000CC"/>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r>
                        <a:rPr lang="en-US" sz="2800" b="1" i="1" dirty="0">
                          <a:solidFill>
                            <a:srgbClr val="0000CC"/>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195782312"/>
                  </a:ext>
                </a:extLst>
              </a:tr>
              <a:tr h="629529">
                <a:tc gridSpan="6">
                  <a:txBody>
                    <a:bodyPr/>
                    <a:lstStyle/>
                    <a:p>
                      <a:r>
                        <a:rPr lang="en-US" sz="2800" b="1" dirty="0" err="1">
                          <a:effectLst/>
                          <a:latin typeface="Times New Roman" panose="02020603050405020304" pitchFamily="18" charset="0"/>
                          <a:ea typeface="Times New Roman" panose="02020603050405020304" pitchFamily="18" charset="0"/>
                        </a:rPr>
                        <a:t>Nghệ</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thuật</a:t>
                      </a:r>
                      <a:r>
                        <a:rPr lang="en-US" sz="2800" b="1" dirty="0">
                          <a:effectLst/>
                          <a:latin typeface="Times New Roman" panose="02020603050405020304" pitchFamily="18" charset="0"/>
                          <a:ea typeface="Times New Roman" panose="02020603050405020304" pitchFamily="18" charset="0"/>
                        </a:rPr>
                        <a:t>:</a:t>
                      </a:r>
                    </a:p>
                    <a:p>
                      <a:endParaRPr lang="en-US" sz="2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3959513105"/>
                  </a:ext>
                </a:extLst>
              </a:tr>
            </a:tbl>
          </a:graphicData>
        </a:graphic>
      </p:graphicFrame>
      <p:sp>
        <p:nvSpPr>
          <p:cNvPr id="7" name="Rectangle 1">
            <a:extLst>
              <a:ext uri="{FF2B5EF4-FFF2-40B4-BE49-F238E27FC236}">
                <a16:creationId xmlns="" xmlns:a16="http://schemas.microsoft.com/office/drawing/2014/main" id="{B9F50A04-2416-4215-8BD3-30EA21336421}"/>
              </a:ext>
            </a:extLst>
          </p:cNvPr>
          <p:cNvSpPr>
            <a:spLocks noChangeArrowheads="1"/>
          </p:cNvSpPr>
          <p:nvPr/>
        </p:nvSpPr>
        <p:spPr bwMode="auto">
          <a:xfrm>
            <a:off x="336306" y="1373900"/>
            <a:ext cx="1129064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nl-NL" altLang="en-US" sz="24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Nhân vật Lục Vân Tiên được khắc hoạ trong những tình huống nào ? </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nl-NL" altLang="en-US" sz="24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LVT đánh c­ướp được miêu tả qua những h/ả, câu thơ nào?( Hoàn cảnh, điều kiện, hành động, lời nói nào?) Hãy giải thích những hành động, lời nói đó?</a:t>
            </a:r>
          </a:p>
          <a:p>
            <a:pPr algn="just"/>
            <a:r>
              <a:rPr lang="en-US" sz="2400" b="1" i="1" dirty="0">
                <a:solidFill>
                  <a:srgbClr val="FF0000"/>
                </a:solidFill>
                <a:latin typeface="Times New Roman" panose="02020603050405020304" pitchFamily="18" charset="0"/>
                <a:ea typeface="Times New Roman" panose="02020603050405020304" pitchFamily="18" charset="0"/>
              </a:rPr>
              <a:t>3) </a:t>
            </a:r>
            <a:r>
              <a:rPr lang="nl-NL" sz="2400" b="1" i="1" dirty="0">
                <a:solidFill>
                  <a:srgbClr val="FF0000"/>
                </a:solidFill>
                <a:latin typeface="Times New Roman" panose="02020603050405020304" pitchFamily="18" charset="0"/>
                <a:ea typeface="Times New Roman" panose="02020603050405020304" pitchFamily="18" charset="0"/>
              </a:rPr>
              <a:t>Ngôn ngữ và nghệ thuật được dùng ở đoạn này ntn.</a:t>
            </a:r>
            <a:endParaRPr lang="en-US" sz="2400" dirty="0">
              <a:solidFill>
                <a:srgbClr val="FF0000"/>
              </a:solidFill>
              <a:latin typeface="Times New Roman" panose="02020603050405020304" pitchFamily="18" charset="0"/>
              <a:ea typeface="Times New Roman" panose="02020603050405020304"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nl-NL"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323D1E27-6394-4708-865E-D12F55CFA225}"/>
              </a:ext>
            </a:extLst>
          </p:cNvPr>
          <p:cNvPicPr>
            <a:picLocks noChangeAspect="1"/>
          </p:cNvPicPr>
          <p:nvPr/>
        </p:nvPicPr>
        <p:blipFill>
          <a:blip r:embed="rId2"/>
          <a:stretch>
            <a:fillRect/>
          </a:stretch>
        </p:blipFill>
        <p:spPr>
          <a:xfrm>
            <a:off x="3811240" y="373322"/>
            <a:ext cx="4017216" cy="1200328"/>
          </a:xfrm>
          <a:prstGeom prst="rect">
            <a:avLst/>
          </a:prstGeom>
        </p:spPr>
      </p:pic>
    </p:spTree>
    <p:extLst>
      <p:ext uri="{BB962C8B-B14F-4D97-AF65-F5344CB8AC3E}">
        <p14:creationId xmlns:p14="http://schemas.microsoft.com/office/powerpoint/2010/main" val="17236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49E8CD72-1248-4105-8334-5BC8B0E1823B}"/>
              </a:ext>
            </a:extLst>
          </p:cNvPr>
          <p:cNvGraphicFramePr>
            <a:graphicFrameLocks noGrp="1"/>
          </p:cNvGraphicFramePr>
          <p:nvPr>
            <p:extLst>
              <p:ext uri="{D42A27DB-BD31-4B8C-83A1-F6EECF244321}">
                <p14:modId xmlns:p14="http://schemas.microsoft.com/office/powerpoint/2010/main" val="2877067360"/>
              </p:ext>
            </p:extLst>
          </p:nvPr>
        </p:nvGraphicFramePr>
        <p:xfrm>
          <a:off x="222338" y="0"/>
          <a:ext cx="11677171" cy="6647713"/>
        </p:xfrm>
        <a:graphic>
          <a:graphicData uri="http://schemas.openxmlformats.org/drawingml/2006/table">
            <a:tbl>
              <a:tblPr firstRow="1" firstCol="1" bandRow="1"/>
              <a:tblGrid>
                <a:gridCol w="1767904">
                  <a:extLst>
                    <a:ext uri="{9D8B030D-6E8A-4147-A177-3AD203B41FA5}">
                      <a16:colId xmlns="" xmlns:a16="http://schemas.microsoft.com/office/drawing/2014/main" val="2441723409"/>
                    </a:ext>
                  </a:extLst>
                </a:gridCol>
                <a:gridCol w="2120733">
                  <a:extLst>
                    <a:ext uri="{9D8B030D-6E8A-4147-A177-3AD203B41FA5}">
                      <a16:colId xmlns="" xmlns:a16="http://schemas.microsoft.com/office/drawing/2014/main" val="1346771181"/>
                    </a:ext>
                  </a:extLst>
                </a:gridCol>
                <a:gridCol w="2120733">
                  <a:extLst>
                    <a:ext uri="{9D8B030D-6E8A-4147-A177-3AD203B41FA5}">
                      <a16:colId xmlns="" xmlns:a16="http://schemas.microsoft.com/office/drawing/2014/main" val="3528270543"/>
                    </a:ext>
                  </a:extLst>
                </a:gridCol>
                <a:gridCol w="2120733">
                  <a:extLst>
                    <a:ext uri="{9D8B030D-6E8A-4147-A177-3AD203B41FA5}">
                      <a16:colId xmlns="" xmlns:a16="http://schemas.microsoft.com/office/drawing/2014/main" val="4082761049"/>
                    </a:ext>
                  </a:extLst>
                </a:gridCol>
                <a:gridCol w="1772908">
                  <a:extLst>
                    <a:ext uri="{9D8B030D-6E8A-4147-A177-3AD203B41FA5}">
                      <a16:colId xmlns="" xmlns:a16="http://schemas.microsoft.com/office/drawing/2014/main" val="3294014702"/>
                    </a:ext>
                  </a:extLst>
                </a:gridCol>
                <a:gridCol w="1774160">
                  <a:extLst>
                    <a:ext uri="{9D8B030D-6E8A-4147-A177-3AD203B41FA5}">
                      <a16:colId xmlns="" xmlns:a16="http://schemas.microsoft.com/office/drawing/2014/main" val="544991924"/>
                    </a:ext>
                  </a:extLst>
                </a:gridCol>
              </a:tblGrid>
              <a:tr h="1019618">
                <a:tc>
                  <a:txBody>
                    <a:bodyPr/>
                    <a:lstStyle/>
                    <a:p>
                      <a:pPr algn="ctr"/>
                      <a:endParaRPr lang="nl-NL" sz="2400" b="1" dirty="0">
                        <a:effectLst/>
                        <a:latin typeface="Times New Roman" panose="02020603050405020304" pitchFamily="18" charset="0"/>
                        <a:ea typeface="Times New Roman" panose="02020603050405020304" pitchFamily="18" charset="0"/>
                      </a:endParaRPr>
                    </a:p>
                    <a:p>
                      <a:pPr algn="ctr"/>
                      <a:r>
                        <a:rPr lang="nl-NL" sz="2400" b="1" dirty="0">
                          <a:effectLst/>
                          <a:latin typeface="Times New Roman" panose="02020603050405020304" pitchFamily="18" charset="0"/>
                          <a:ea typeface="Times New Roman" panose="02020603050405020304" pitchFamily="18" charset="0"/>
                        </a:rPr>
                        <a:t>Hoàn cảnh</a:t>
                      </a:r>
                    </a:p>
                    <a:p>
                      <a:pPr algn="ctr"/>
                      <a:endParaRPr lang="en-US" sz="2400" dirty="0">
                        <a:effectLst/>
                        <a:latin typeface="Times New Roman" panose="02020603050405020304" pitchFamily="18" charset="0"/>
                        <a:ea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400" b="1" dirty="0">
                          <a:solidFill>
                            <a:srgbClr val="000000"/>
                          </a:solidFill>
                          <a:effectLst/>
                          <a:latin typeface="Times New Roman" panose="02020603050405020304" pitchFamily="18" charset="0"/>
                          <a:ea typeface="Times New Roman" panose="02020603050405020304" pitchFamily="18" charset="0"/>
                        </a:rPr>
                        <a:t>điều kiện</a:t>
                      </a:r>
                      <a:endParaRPr lang="en-US" sz="2400" dirty="0">
                        <a:effectLst/>
                        <a:latin typeface="Times New Roman" panose="02020603050405020304" pitchFamily="18" charset="0"/>
                        <a:ea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400" b="1">
                          <a:solidFill>
                            <a:srgbClr val="000000"/>
                          </a:solidFill>
                          <a:effectLst/>
                          <a:latin typeface="Times New Roman" panose="02020603050405020304" pitchFamily="18" charset="0"/>
                          <a:ea typeface="Times New Roman" panose="02020603050405020304" pitchFamily="18" charset="0"/>
                        </a:rPr>
                        <a:t>hành động</a:t>
                      </a:r>
                      <a:endParaRPr lang="en-US" sz="2400">
                        <a:effectLst/>
                        <a:latin typeface="Times New Roman" panose="02020603050405020304" pitchFamily="18" charset="0"/>
                        <a:ea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400" b="1">
                          <a:solidFill>
                            <a:srgbClr val="000000"/>
                          </a:solidFill>
                          <a:effectLst/>
                          <a:latin typeface="Times New Roman" panose="02020603050405020304" pitchFamily="18" charset="0"/>
                          <a:ea typeface="Times New Roman" panose="02020603050405020304" pitchFamily="18" charset="0"/>
                        </a:rPr>
                        <a:t>lời nói</a:t>
                      </a:r>
                      <a:endParaRPr lang="en-US" sz="2400">
                        <a:effectLst/>
                        <a:latin typeface="Times New Roman" panose="02020603050405020304" pitchFamily="18" charset="0"/>
                        <a:ea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400" b="1" dirty="0">
                          <a:solidFill>
                            <a:srgbClr val="000000"/>
                          </a:solidFill>
                          <a:effectLst/>
                          <a:latin typeface="Times New Roman" panose="02020603050405020304" pitchFamily="18" charset="0"/>
                          <a:ea typeface="Times New Roman" panose="02020603050405020304" pitchFamily="18" charset="0"/>
                        </a:rPr>
                        <a:t>Mục đích</a:t>
                      </a:r>
                      <a:endParaRPr lang="en-US" sz="2400" dirty="0">
                        <a:effectLst/>
                        <a:latin typeface="Times New Roman" panose="02020603050405020304" pitchFamily="18" charset="0"/>
                        <a:ea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nl-NL" sz="2400" b="1" dirty="0">
                          <a:solidFill>
                            <a:srgbClr val="000000"/>
                          </a:solidFill>
                          <a:effectLst/>
                          <a:latin typeface="Times New Roman" panose="02020603050405020304" pitchFamily="18" charset="0"/>
                          <a:ea typeface="Times New Roman" panose="02020603050405020304" pitchFamily="18" charset="0"/>
                        </a:rPr>
                        <a:t>Cách đánh</a:t>
                      </a:r>
                      <a:endParaRPr lang="en-US" sz="2400" dirty="0">
                        <a:effectLst/>
                        <a:latin typeface="Times New Roman" panose="02020603050405020304" pitchFamily="18" charset="0"/>
                        <a:ea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 xmlns:a16="http://schemas.microsoft.com/office/drawing/2014/main" val="759946890"/>
                  </a:ext>
                </a:extLst>
              </a:tr>
              <a:tr h="4191761">
                <a:tc>
                  <a:txBody>
                    <a:bodyPr/>
                    <a:lstStyle/>
                    <a:p>
                      <a:pPr algn="just">
                        <a:spcBef>
                          <a:spcPts val="600"/>
                        </a:spcBef>
                        <a:spcAft>
                          <a:spcPts val="600"/>
                        </a:spcAft>
                        <a:tabLst>
                          <a:tab pos="1533525" algn="l"/>
                          <a:tab pos="2514600" algn="l"/>
                        </a:tabLst>
                      </a:pPr>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r>
                        <a:rPr lang="en-US" sz="2400" b="1" i="1" dirty="0">
                          <a:solidFill>
                            <a:srgbClr val="0000CC"/>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296944452"/>
                  </a:ext>
                </a:extLst>
              </a:tr>
              <a:tr h="1039393">
                <a:tc gridSpan="6">
                  <a:txBody>
                    <a:bodyPr/>
                    <a:lstStyle/>
                    <a:p>
                      <a:pPr algn="just">
                        <a:spcBef>
                          <a:spcPts val="600"/>
                        </a:spcBef>
                        <a:spcAft>
                          <a:spcPts val="600"/>
                        </a:spcAft>
                        <a:tabLst>
                          <a:tab pos="1533525" algn="l"/>
                          <a:tab pos="2514600" algn="l"/>
                        </a:tabLst>
                      </a:pPr>
                      <a:r>
                        <a:rPr lang="en-US" sz="2400" b="1" dirty="0" err="1">
                          <a:effectLst/>
                          <a:latin typeface="Times New Roman" panose="02020603050405020304" pitchFamily="18" charset="0"/>
                          <a:ea typeface="Times New Roman" panose="02020603050405020304" pitchFamily="18" charset="0"/>
                        </a:rPr>
                        <a:t>Nghệ</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thuật</a:t>
                      </a:r>
                      <a:r>
                        <a:rPr lang="en-US" sz="2400" b="1" dirty="0">
                          <a:effectLst/>
                          <a:latin typeface="Times New Roman" panose="02020603050405020304" pitchFamily="18" charset="0"/>
                          <a:ea typeface="Times New Roman" panose="02020603050405020304" pitchFamily="18" charset="0"/>
                        </a:rPr>
                        <a:t>: </a:t>
                      </a: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pPr algn="just">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pPr indent="180340">
                        <a:spcBef>
                          <a:spcPts val="600"/>
                        </a:spcBef>
                        <a:spcAft>
                          <a:spcPts val="600"/>
                        </a:spcAft>
                      </a:pPr>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pPr algn="just"/>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sz="2400" dirty="0">
                        <a:effectLst/>
                        <a:latin typeface="Times New Roman" panose="02020603050405020304" pitchFamily="18" charset="0"/>
                        <a:ea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425418821"/>
                  </a:ext>
                </a:extLst>
              </a:tr>
            </a:tbl>
          </a:graphicData>
        </a:graphic>
      </p:graphicFrame>
      <p:sp>
        <p:nvSpPr>
          <p:cNvPr id="6" name="TextBox 5">
            <a:extLst>
              <a:ext uri="{FF2B5EF4-FFF2-40B4-BE49-F238E27FC236}">
                <a16:creationId xmlns="" xmlns:a16="http://schemas.microsoft.com/office/drawing/2014/main" id="{6DB84B0B-04C2-445E-B7E0-795E69F709FF}"/>
              </a:ext>
            </a:extLst>
          </p:cNvPr>
          <p:cNvSpPr txBox="1"/>
          <p:nvPr/>
        </p:nvSpPr>
        <p:spPr>
          <a:xfrm>
            <a:off x="266299" y="1498136"/>
            <a:ext cx="1689110" cy="2831544"/>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tab pos="1533525" algn="l"/>
                <a:tab pos="2514600" algn="l"/>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Đi thi về một mình &gt;&lt; Cướp có bè đảng.</a:t>
            </a:r>
          </a:p>
          <a:p>
            <a:pPr marL="0" marR="0" lvl="0" indent="0" algn="just" defTabSz="914400" rtl="0" eaLnBrk="1" fontAlgn="auto" latinLnBrk="0" hangingPunct="1">
              <a:lnSpc>
                <a:spcPct val="100000"/>
              </a:lnSpc>
              <a:spcBef>
                <a:spcPts val="600"/>
              </a:spcBef>
              <a:spcAft>
                <a:spcPts val="600"/>
              </a:spcAft>
              <a:buClrTx/>
              <a:buSzTx/>
              <a:buFontTx/>
              <a:buNone/>
              <a:tabLst>
                <a:tab pos="1533525" algn="l"/>
                <a:tab pos="2514600" algn="l"/>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-&gt; đơn độc, chỉ có một mình.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 xmlns:a16="http://schemas.microsoft.com/office/drawing/2014/main" id="{9037DC76-44F4-4A7C-BA98-974E61A4F7D1}"/>
              </a:ext>
            </a:extLst>
          </p:cNvPr>
          <p:cNvSpPr txBox="1"/>
          <p:nvPr/>
        </p:nvSpPr>
        <p:spPr>
          <a:xfrm>
            <a:off x="2120705" y="1351508"/>
            <a:ext cx="193079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Vũ khí tự tạo, chỉ có một mình, không có vũ khí,  bẻ cây làm gậy &gt;&lt; bọn cướp đông, hung hãn, có nhiều vũ khí…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 xmlns:a16="http://schemas.microsoft.com/office/drawing/2014/main" id="{26EBD44B-2299-4262-93EF-84DFAFA8ACDA}"/>
              </a:ext>
            </a:extLst>
          </p:cNvPr>
          <p:cNvSpPr txBox="1"/>
          <p:nvPr/>
        </p:nvSpPr>
        <p:spPr>
          <a:xfrm>
            <a:off x="4216791" y="1351508"/>
            <a:ext cx="2099603" cy="430887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“Bẻ cây làm gậy nhằm làng xông vô”: =&gt;Dùng cây làm vũ khí thẳng tới -&gt; dứt khoát.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600"/>
              </a:spcBef>
              <a:spcAft>
                <a:spcPts val="60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“Tả đột hữu xung” =&gt; tung hoành dũng mãnh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TextBox 11">
            <a:extLst>
              <a:ext uri="{FF2B5EF4-FFF2-40B4-BE49-F238E27FC236}">
                <a16:creationId xmlns="" xmlns:a16="http://schemas.microsoft.com/office/drawing/2014/main" id="{29FD47FE-9A99-426A-AB26-2C0DA6E4C07E}"/>
              </a:ext>
            </a:extLst>
          </p:cNvPr>
          <p:cNvSpPr txBox="1"/>
          <p:nvPr/>
        </p:nvSpPr>
        <p:spPr>
          <a:xfrm>
            <a:off x="6290514" y="1197620"/>
            <a:ext cx="2099603" cy="4524315"/>
          </a:xfrm>
          <a:prstGeom prst="rect">
            <a:avLst/>
          </a:prstGeom>
          <a:noFill/>
        </p:spPr>
        <p:txBody>
          <a:bodyPr wrap="square">
            <a:spAutoFit/>
          </a:bodyPr>
          <a:lstStyle/>
          <a:p>
            <a:pPr marL="0" marR="0" lvl="0" indent="180340" algn="just" defTabSz="914400" rtl="0" eaLnBrk="1" fontAlgn="auto" latinLnBrk="0" hangingPunct="1">
              <a:lnSpc>
                <a:spcPct val="100000"/>
              </a:lnSpc>
              <a:spcBef>
                <a:spcPts val="600"/>
              </a:spcBef>
              <a:spcAft>
                <a:spcPts val="60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Kêu rằng“bớ đảng...hại dân”:</a:t>
            </a:r>
            <a:r>
              <a:rPr lang="en-US" sz="2400" dirty="0">
                <a:solidFill>
                  <a:prstClr val="black"/>
                </a:solidFill>
                <a:latin typeface="Times New Roman" panose="02020603050405020304" pitchFamily="18" charset="0"/>
                <a:ea typeface="Times New Roman" panose="02020603050405020304" pitchFamily="18" charset="0"/>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tuyên chiến với bọn cướp hung ác, quyết không để chúng hại dân. -</a:t>
            </a:r>
            <a:r>
              <a:rPr kumimoji="0" lang="nl-NL"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Trỏ mặt, gọi tên như những anh hùng hảo hán xưa.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TextBox 13">
            <a:extLst>
              <a:ext uri="{FF2B5EF4-FFF2-40B4-BE49-F238E27FC236}">
                <a16:creationId xmlns="" xmlns:a16="http://schemas.microsoft.com/office/drawing/2014/main" id="{F6DA494F-DBD6-4039-8666-859626A46CDD}"/>
              </a:ext>
            </a:extLst>
          </p:cNvPr>
          <p:cNvSpPr txBox="1"/>
          <p:nvPr/>
        </p:nvSpPr>
        <p:spPr>
          <a:xfrm>
            <a:off x="8361483" y="1351508"/>
            <a:ext cx="1818250"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Đánh cướp cứu người (những người dân khổ đau, khốn khó lầm than)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xtBox 15">
            <a:extLst>
              <a:ext uri="{FF2B5EF4-FFF2-40B4-BE49-F238E27FC236}">
                <a16:creationId xmlns="" xmlns:a16="http://schemas.microsoft.com/office/drawing/2014/main" id="{89EC96FD-1310-4C8F-A52B-7B363631615A}"/>
              </a:ext>
            </a:extLst>
          </p:cNvPr>
          <p:cNvSpPr txBox="1"/>
          <p:nvPr/>
        </p:nvSpPr>
        <p:spPr>
          <a:xfrm>
            <a:off x="10179733" y="1351508"/>
            <a:ext cx="1719776" cy="3416320"/>
          </a:xfrm>
          <a:prstGeom prst="rect">
            <a:avLst/>
          </a:prstGeom>
          <a:noFill/>
        </p:spPr>
        <p:txBody>
          <a:bodyPr wrap="square">
            <a:spAutoFit/>
          </a:bodyPr>
          <a:lstStyle/>
          <a:p>
            <a:pPr marL="0" marR="0" lvl="0" indent="180340" algn="just" defTabSz="914400" rtl="0" eaLnBrk="1" fontAlgn="auto" latinLnBrk="0" hangingPunct="1">
              <a:lnSpc>
                <a:spcPct val="100000"/>
              </a:lnSpc>
              <a:spcBef>
                <a:spcPts val="600"/>
              </a:spcBef>
              <a:spcAft>
                <a:spcPts val="60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Cách đánh của chàng công khai đàng hoàng : trỏ mặt gọi tên như những anh hùng hảo hán xưa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TextBox 10">
            <a:extLst>
              <a:ext uri="{FF2B5EF4-FFF2-40B4-BE49-F238E27FC236}">
                <a16:creationId xmlns="" xmlns:a16="http://schemas.microsoft.com/office/drawing/2014/main" id="{F759DAB8-5CE1-4D29-916F-706EF708A467}"/>
              </a:ext>
            </a:extLst>
          </p:cNvPr>
          <p:cNvSpPr txBox="1"/>
          <p:nvPr/>
        </p:nvSpPr>
        <p:spPr>
          <a:xfrm>
            <a:off x="1955409" y="5642282"/>
            <a:ext cx="9706504" cy="954107"/>
          </a:xfrm>
          <a:prstGeom prst="rect">
            <a:avLst/>
          </a:prstGeom>
          <a:noFill/>
        </p:spPr>
        <p:txBody>
          <a:bodyPr wrap="square">
            <a:spAutoFit/>
          </a:bodyPr>
          <a:lstStyle/>
          <a:p>
            <a:pPr algn="just"/>
            <a:r>
              <a:rPr lang="da-DK" sz="2800" dirty="0">
                <a:effectLst/>
                <a:latin typeface="Times New Roman" panose="02020603050405020304" pitchFamily="18" charset="0"/>
                <a:ea typeface="Times New Roman" panose="02020603050405020304" pitchFamily="18" charset="0"/>
              </a:rPr>
              <a:t>Sử dụng động từ mạnh, nhịp thơ nhanh, gấp gáp, phép so sánh tương phản đối lập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266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889C16E-E164-4F92-93ED-0B1F23E0DF4B}"/>
              </a:ext>
            </a:extLst>
          </p:cNvPr>
          <p:cNvSpPr txBox="1"/>
          <p:nvPr/>
        </p:nvSpPr>
        <p:spPr>
          <a:xfrm>
            <a:off x="348174" y="306346"/>
            <a:ext cx="11524957" cy="830997"/>
          </a:xfrm>
          <a:prstGeom prst="rect">
            <a:avLst/>
          </a:prstGeom>
          <a:noFill/>
          <a:ln>
            <a:solidFill>
              <a:srgbClr val="FF0000"/>
            </a:solidFill>
          </a:ln>
        </p:spPr>
        <p:txBody>
          <a:bodyPr wrap="square">
            <a:spAutoFit/>
          </a:bodyPr>
          <a:lstStyle/>
          <a:p>
            <a:pPr algn="just">
              <a:spcBef>
                <a:spcPts val="600"/>
              </a:spcBef>
              <a:spcAft>
                <a:spcPts val="600"/>
              </a:spcAft>
            </a:pPr>
            <a:r>
              <a:rPr lang="nl-NL" sz="2400" b="1" i="1" dirty="0">
                <a:solidFill>
                  <a:srgbClr val="FF0000"/>
                </a:solidFill>
                <a:effectLst/>
                <a:latin typeface="Times New Roman" panose="02020603050405020304" pitchFamily="18" charset="0"/>
                <a:ea typeface="Times New Roman" panose="02020603050405020304" pitchFamily="18" charset="0"/>
              </a:rPr>
              <a:t>Tác giả đã ví hành động của Lục Vân Tiên với ai? Vì sao lại ví như­ vậy?</a:t>
            </a:r>
            <a:r>
              <a:rPr lang="nl-NL" sz="2400" dirty="0">
                <a:solidFill>
                  <a:srgbClr val="FF0000"/>
                </a:solidFill>
                <a:effectLst/>
                <a:latin typeface="Times New Roman" panose="02020603050405020304" pitchFamily="18" charset="0"/>
                <a:ea typeface="Times New Roman" panose="02020603050405020304" pitchFamily="18" charset="0"/>
              </a:rPr>
              <a:t> </a:t>
            </a:r>
            <a:r>
              <a:rPr lang="nl-NL" sz="2400" b="1" i="1" dirty="0">
                <a:solidFill>
                  <a:srgbClr val="FF0000"/>
                </a:solidFill>
                <a:effectLst/>
                <a:latin typeface="Times New Roman" panose="02020603050405020304" pitchFamily="18" charset="0"/>
                <a:ea typeface="Times New Roman" panose="02020603050405020304" pitchFamily="18" charset="0"/>
              </a:rPr>
              <a:t>Qua đó, đặc điểm nào trong tính cách của Lục Vân Tiên được bộc lộ?</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40DFDCB4-993C-4B72-936C-DBBD60A12F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08" y="1410415"/>
            <a:ext cx="4495434" cy="294272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a:extLst>
              <a:ext uri="{FF2B5EF4-FFF2-40B4-BE49-F238E27FC236}">
                <a16:creationId xmlns="" xmlns:a16="http://schemas.microsoft.com/office/drawing/2014/main" id="{5D8ABDDF-810E-43F1-ADA4-A18C7C405A50}"/>
              </a:ext>
            </a:extLst>
          </p:cNvPr>
          <p:cNvSpPr txBox="1"/>
          <p:nvPr/>
        </p:nvSpPr>
        <p:spPr>
          <a:xfrm>
            <a:off x="255408" y="4508330"/>
            <a:ext cx="3600975" cy="1938992"/>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180340" algn="just" defTabSz="914400" rtl="0" eaLnBrk="1" fontAlgn="auto" latinLnBrk="0" hangingPunct="1">
              <a:lnSpc>
                <a:spcPct val="100000"/>
              </a:lnSpc>
              <a:spcBef>
                <a:spcPts val="600"/>
              </a:spcBef>
              <a:spcAft>
                <a:spcPts val="60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Triệu Tử Long – 1 tướng trẻ của Lưu Bị trong thời Tam Quốc dũng cảm 1mình phá vây quân Tào bảo vệ A Đẩu con của Lưu Bị. </a:t>
            </a:r>
          </a:p>
        </p:txBody>
      </p:sp>
      <p:pic>
        <p:nvPicPr>
          <p:cNvPr id="9" name="Picture 8">
            <a:extLst>
              <a:ext uri="{FF2B5EF4-FFF2-40B4-BE49-F238E27FC236}">
                <a16:creationId xmlns="" xmlns:a16="http://schemas.microsoft.com/office/drawing/2014/main" id="{D510E76D-688E-4587-8CCC-44FEDDB7E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244" y="1494552"/>
            <a:ext cx="4244454" cy="294272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TextBox 10">
            <a:extLst>
              <a:ext uri="{FF2B5EF4-FFF2-40B4-BE49-F238E27FC236}">
                <a16:creationId xmlns="" xmlns:a16="http://schemas.microsoft.com/office/drawing/2014/main" id="{3B02238B-CBDB-46C6-8F3F-13AA82B2C962}"/>
              </a:ext>
            </a:extLst>
          </p:cNvPr>
          <p:cNvSpPr txBox="1"/>
          <p:nvPr/>
        </p:nvSpPr>
        <p:spPr>
          <a:xfrm>
            <a:off x="4939142" y="4508330"/>
            <a:ext cx="7001302" cy="2015936"/>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180340" algn="just" defTabSz="914400" rtl="0" eaLnBrk="1" fontAlgn="auto" latinLnBrk="0" hangingPunct="1">
              <a:lnSpc>
                <a:spcPct val="100000"/>
              </a:lnSpc>
              <a:spcBef>
                <a:spcPts val="600"/>
              </a:spcBef>
              <a:spcAft>
                <a:spcPts val="60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LVT và TTL đều khí phách anh hùng, kiên quyết quả cảm làm việc nghĩa, dám dũng cảm đối đầu với cái ác, cái bất công.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=&gt; Con ng­ười có khí phách, coi trọng lẽ phải, căm ghét áp bức, không sợ gian nguy, đầy tài năng và chí khí…</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rrow: Right 11">
            <a:extLst>
              <a:ext uri="{FF2B5EF4-FFF2-40B4-BE49-F238E27FC236}">
                <a16:creationId xmlns="" xmlns:a16="http://schemas.microsoft.com/office/drawing/2014/main" id="{9ED72874-20DF-46B7-B968-4704B325138A}"/>
              </a:ext>
            </a:extLst>
          </p:cNvPr>
          <p:cNvSpPr/>
          <p:nvPr/>
        </p:nvSpPr>
        <p:spPr>
          <a:xfrm>
            <a:off x="4033210" y="4804854"/>
            <a:ext cx="490330" cy="1285461"/>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09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74F8A76-1353-4A10-AD69-04F798DAC655}"/>
              </a:ext>
            </a:extLst>
          </p:cNvPr>
          <p:cNvSpPr txBox="1"/>
          <p:nvPr/>
        </p:nvSpPr>
        <p:spPr>
          <a:xfrm>
            <a:off x="1709531" y="177417"/>
            <a:ext cx="9276522" cy="461665"/>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nl-NL" sz="2400" b="1" dirty="0">
                <a:effectLst/>
                <a:latin typeface="Times New Roman" panose="02020603050405020304" pitchFamily="18" charset="0"/>
                <a:ea typeface="Times New Roman" panose="02020603050405020304" pitchFamily="18" charset="0"/>
              </a:rPr>
              <a:t>THÁI ĐỘ CƯ XỬ CỦA LỤC VÂN TIÊN VỚI KIỀU NGUYỆT NGA</a:t>
            </a:r>
            <a:endParaRPr lang="en-US" sz="2400" dirty="0"/>
          </a:p>
        </p:txBody>
      </p:sp>
      <p:sp>
        <p:nvSpPr>
          <p:cNvPr id="8" name="TextBox 7">
            <a:extLst>
              <a:ext uri="{FF2B5EF4-FFF2-40B4-BE49-F238E27FC236}">
                <a16:creationId xmlns="" xmlns:a16="http://schemas.microsoft.com/office/drawing/2014/main" id="{A17908F5-3EA3-4638-B0D0-D979870CA541}"/>
              </a:ext>
            </a:extLst>
          </p:cNvPr>
          <p:cNvSpPr txBox="1"/>
          <p:nvPr/>
        </p:nvSpPr>
        <p:spPr>
          <a:xfrm>
            <a:off x="225289" y="1359275"/>
            <a:ext cx="10151164" cy="2308324"/>
          </a:xfrm>
          <a:prstGeom prst="rect">
            <a:avLst/>
          </a:prstGeom>
          <a:noFill/>
        </p:spPr>
        <p:txBody>
          <a:bodyPr wrap="square">
            <a:spAutoFit/>
          </a:bodyPr>
          <a:lstStyle/>
          <a:p>
            <a:pPr indent="180340" algn="just"/>
            <a:r>
              <a:rPr lang="nl-NL" sz="2400" b="1" i="1" dirty="0">
                <a:effectLst/>
                <a:latin typeface="Times New Roman" panose="02020603050405020304" pitchFamily="18" charset="0"/>
                <a:ea typeface="Times New Roman" panose="02020603050405020304" pitchFamily="18" charset="0"/>
              </a:rPr>
              <a:t>1) Những lời nói nào </a:t>
            </a:r>
            <a:r>
              <a:rPr lang="nl-NL" sz="2400" b="1" i="1" dirty="0">
                <a:effectLst/>
                <a:latin typeface="Sitka Banner" panose="02000505000000020004" pitchFamily="2" charset="0"/>
                <a:ea typeface="Times New Roman" panose="02020603050405020304" pitchFamily="18" charset="0"/>
              </a:rPr>
              <a:t>có</a:t>
            </a:r>
            <a:r>
              <a:rPr lang="nl-NL" sz="2400" b="1" i="1" dirty="0">
                <a:effectLst/>
                <a:latin typeface="Times New Roman" panose="02020603050405020304" pitchFamily="18" charset="0"/>
                <a:ea typeface="Times New Roman" panose="02020603050405020304" pitchFamily="18" charset="0"/>
              </a:rPr>
              <a:t> giá trị khắc hoạ rõ nét nhân vật Lục Vân Tiên trong cư xử với Kiều Nguyệt Nga? </a:t>
            </a:r>
            <a:endParaRPr lang="en-US" sz="2400" dirty="0">
              <a:effectLst/>
              <a:latin typeface="Times New Roman" panose="02020603050405020304" pitchFamily="18" charset="0"/>
              <a:ea typeface="Times New Roman" panose="02020603050405020304" pitchFamily="18" charset="0"/>
            </a:endParaRPr>
          </a:p>
          <a:p>
            <a:pPr indent="180340" algn="just"/>
            <a:r>
              <a:rPr lang="nl-NL" sz="2400" b="1" i="1" dirty="0">
                <a:effectLst/>
                <a:latin typeface="Times New Roman" panose="02020603050405020304" pitchFamily="18" charset="0"/>
                <a:ea typeface="Times New Roman" panose="02020603050405020304" pitchFamily="18" charset="0"/>
              </a:rPr>
              <a:t>2) Qua đó em hiểu gì về con người LVT? Từ đó em cảm nhận được vẻ đẹp nào trong tính cách của LVT?</a:t>
            </a:r>
          </a:p>
          <a:p>
            <a:pPr indent="180340" algn="just"/>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3) Quan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niệm</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người</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anh</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hùng</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được</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thể</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hiện</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trong</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câu</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ý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nghĩa</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quan</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err="1">
                <a:ln>
                  <a:noFill/>
                </a:ln>
                <a:effectLst/>
                <a:uLnTx/>
                <a:uFillTx/>
                <a:latin typeface="Times New Roman" panose="02020603050405020304" pitchFamily="18" charset="0"/>
                <a:ea typeface="+mn-ea"/>
                <a:cs typeface="+mn-cs"/>
              </a:rPr>
              <a:t>niệm</a:t>
            </a:r>
            <a:r>
              <a:rPr kumimoji="0" lang="en-US" altLang="en-US" sz="2400" b="1" i="1" u="none" strike="noStrike" kern="1200" cap="none" spc="0" normalizeH="0" baseline="0" noProof="0" dirty="0">
                <a:ln>
                  <a:noFill/>
                </a:ln>
                <a:effectLst/>
                <a:uLnTx/>
                <a:uFillTx/>
                <a:latin typeface="Times New Roman" panose="02020603050405020304" pitchFamily="18" charset="0"/>
                <a:ea typeface="+mn-ea"/>
                <a:cs typeface="+mn-cs"/>
              </a:rPr>
              <a:t>?</a:t>
            </a:r>
          </a:p>
        </p:txBody>
      </p:sp>
      <p:sp>
        <p:nvSpPr>
          <p:cNvPr id="13" name="TextBox 12">
            <a:extLst>
              <a:ext uri="{FF2B5EF4-FFF2-40B4-BE49-F238E27FC236}">
                <a16:creationId xmlns="" xmlns:a16="http://schemas.microsoft.com/office/drawing/2014/main" id="{F8A3816A-098F-452C-A7F2-4420487EB456}"/>
              </a:ext>
            </a:extLst>
          </p:cNvPr>
          <p:cNvSpPr txBox="1"/>
          <p:nvPr/>
        </p:nvSpPr>
        <p:spPr>
          <a:xfrm>
            <a:off x="225289" y="806895"/>
            <a:ext cx="520810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p>
        </p:txBody>
      </p:sp>
      <p:pic>
        <p:nvPicPr>
          <p:cNvPr id="15" name="Picture 14">
            <a:extLst>
              <a:ext uri="{FF2B5EF4-FFF2-40B4-BE49-F238E27FC236}">
                <a16:creationId xmlns="" xmlns:a16="http://schemas.microsoft.com/office/drawing/2014/main" id="{05A71D11-28F2-456A-B409-D0D68CA52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19" y="3667599"/>
            <a:ext cx="6122504" cy="30129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27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a:extLst>
              <a:ext uri="{FF2B5EF4-FFF2-40B4-BE49-F238E27FC236}">
                <a16:creationId xmlns="" xmlns:a16="http://schemas.microsoft.com/office/drawing/2014/main" id="{EC34C641-18F5-40D2-A03F-4DCE1D7C9545}"/>
              </a:ext>
            </a:extLst>
          </p:cNvPr>
          <p:cNvSpPr>
            <a:spLocks noChangeArrowheads="1"/>
          </p:cNvSpPr>
          <p:nvPr/>
        </p:nvSpPr>
        <p:spPr bwMode="auto">
          <a:xfrm>
            <a:off x="268356" y="1344331"/>
            <a:ext cx="4369905" cy="1961322"/>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tabLst>
                <a:tab pos="465138" algn="l"/>
                <a:tab pos="2851150" algn="l"/>
              </a:tabLst>
              <a:defRPr>
                <a:solidFill>
                  <a:schemeClr val="tx1"/>
                </a:solidFill>
                <a:latin typeface="Tahoma" panose="020B0604030504040204" pitchFamily="34" charset="0"/>
              </a:defRPr>
            </a:lvl1pPr>
            <a:lvl2pPr marL="742950" indent="-285750">
              <a:tabLst>
                <a:tab pos="465138" algn="l"/>
                <a:tab pos="2851150" algn="l"/>
              </a:tabLst>
              <a:defRPr>
                <a:solidFill>
                  <a:schemeClr val="tx1"/>
                </a:solidFill>
                <a:latin typeface="Tahoma" panose="020B0604030504040204" pitchFamily="34" charset="0"/>
              </a:defRPr>
            </a:lvl2pPr>
            <a:lvl3pPr marL="1143000" indent="-228600">
              <a:tabLst>
                <a:tab pos="465138" algn="l"/>
                <a:tab pos="2851150" algn="l"/>
              </a:tabLst>
              <a:defRPr>
                <a:solidFill>
                  <a:schemeClr val="tx1"/>
                </a:solidFill>
                <a:latin typeface="Tahoma" panose="020B0604030504040204" pitchFamily="34" charset="0"/>
              </a:defRPr>
            </a:lvl3pPr>
            <a:lvl4pPr marL="1600200" indent="-228600">
              <a:tabLst>
                <a:tab pos="465138" algn="l"/>
                <a:tab pos="2851150" algn="l"/>
              </a:tabLst>
              <a:defRPr>
                <a:solidFill>
                  <a:schemeClr val="tx1"/>
                </a:solidFill>
                <a:latin typeface="Tahoma" panose="020B0604030504040204" pitchFamily="34" charset="0"/>
              </a:defRPr>
            </a:lvl4pPr>
            <a:lvl5pPr marL="2057400" indent="-228600">
              <a:tabLst>
                <a:tab pos="465138" algn="l"/>
                <a:tab pos="285115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465138" algn="l"/>
                <a:tab pos="285115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465138" algn="l"/>
                <a:tab pos="285115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465138" algn="l"/>
                <a:tab pos="285115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465138" algn="l"/>
                <a:tab pos="2851150" algn="l"/>
              </a:tabLst>
              <a:defRPr>
                <a:solidFill>
                  <a:schemeClr val="tx1"/>
                </a:solidFill>
                <a:latin typeface="Tahoma" panose="020B0604030504040204" pitchFamily="34" charset="0"/>
              </a:defRPr>
            </a:lvl9pPr>
          </a:lstStyle>
          <a:p>
            <a:pPr algn="ctr" eaLnBrk="0" fontAlgn="base" hangingPunct="0">
              <a:spcBef>
                <a:spcPct val="0"/>
              </a:spcBef>
              <a:spcAft>
                <a:spcPct val="0"/>
              </a:spcAft>
            </a:pP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Khoan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khoan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ngồi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đó</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chớ</a:t>
            </a:r>
            <a:r>
              <a:rPr lang="en-US" altLang="en-US" sz="2000" b="1" dirty="0">
                <a:solidFill>
                  <a:srgbClr val="000000"/>
                </a:solidFill>
                <a:latin typeface="Times New Roman" panose="02020603050405020304" pitchFamily="18" charset="0"/>
              </a:rPr>
              <a:t> ra,</a:t>
            </a:r>
          </a:p>
          <a:p>
            <a:pPr algn="ctr" eaLnBrk="0" fontAlgn="base" hangingPunct="0">
              <a:spcBef>
                <a:spcPct val="0"/>
              </a:spcBef>
              <a:spcAft>
                <a:spcPct val="0"/>
              </a:spcAft>
            </a:pPr>
            <a:r>
              <a:rPr lang="en-US" altLang="en-US" sz="2000" b="1" dirty="0" err="1">
                <a:solidFill>
                  <a:srgbClr val="000000"/>
                </a:solidFill>
                <a:latin typeface="Times New Roman" panose="02020603050405020304" pitchFamily="18" charset="0"/>
              </a:rPr>
              <a:t>Nàng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là</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phận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gái</a:t>
            </a:r>
            <a:r>
              <a:rPr lang="en-US" altLang="en-US" sz="2000" b="1" dirty="0">
                <a:solidFill>
                  <a:srgbClr val="000000"/>
                </a:solidFill>
                <a:latin typeface="Times New Roman" panose="02020603050405020304" pitchFamily="18" charset="0"/>
              </a:rPr>
              <a:t>, ta </a:t>
            </a:r>
            <a:r>
              <a:rPr lang="en-US" altLang="en-US" sz="2000" b="1" dirty="0" err="1">
                <a:solidFill>
                  <a:srgbClr val="000000"/>
                </a:solidFill>
                <a:latin typeface="Times New Roman" panose="02020603050405020304" pitchFamily="18" charset="0"/>
              </a:rPr>
              <a:t>là</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phận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trai</a:t>
            </a:r>
            <a:r>
              <a:rPr lang="en-US" altLang="en-US" sz="2000" b="1" dirty="0">
                <a:solidFill>
                  <a:srgbClr val="000000"/>
                </a:solidFill>
                <a:latin typeface="Times New Roman" panose="02020603050405020304" pitchFamily="18" charset="0"/>
              </a:rPr>
              <a:t>…”.</a:t>
            </a:r>
          </a:p>
          <a:p>
            <a:pPr algn="ctr" eaLnBrk="0" fontAlgn="base" hangingPunct="0">
              <a:spcBef>
                <a:spcPct val="0"/>
              </a:spcBef>
              <a:spcAft>
                <a:spcPct val="0"/>
              </a:spcAft>
            </a:pP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Vân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Tiên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nghe</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nói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liền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cười</a:t>
            </a:r>
            <a:r>
              <a:rPr lang="en-US" altLang="en-US" sz="2000" b="1" dirty="0">
                <a:solidFill>
                  <a:srgbClr val="000000"/>
                </a:solidFill>
                <a:latin typeface="Times New Roman" panose="02020603050405020304" pitchFamily="18" charset="0"/>
              </a:rPr>
              <a:t>:</a:t>
            </a:r>
          </a:p>
          <a:p>
            <a:pPr algn="ctr" eaLnBrk="0" fontAlgn="base" hangingPunct="0">
              <a:spcBef>
                <a:spcPct val="0"/>
              </a:spcBef>
              <a:spcAft>
                <a:spcPct val="0"/>
              </a:spcAft>
            </a:pPr>
            <a:r>
              <a:rPr lang="en-US" altLang="en-US" sz="2000" b="1" dirty="0">
                <a:solidFill>
                  <a:srgbClr val="000000"/>
                </a:solidFill>
                <a:latin typeface="Times New Roman" panose="02020603050405020304" pitchFamily="18" charset="0"/>
              </a:rPr>
              <a:t>“</a:t>
            </a:r>
            <a:r>
              <a:rPr lang="en-US" altLang="en-US" sz="2000" b="1" dirty="0" err="1">
                <a:solidFill>
                  <a:srgbClr val="000000"/>
                </a:solidFill>
                <a:latin typeface="Times New Roman" panose="02020603050405020304" pitchFamily="18" charset="0"/>
              </a:rPr>
              <a:t>Làm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ơn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há</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dễ</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trông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người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trả</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ơn</a:t>
            </a:r>
            <a:r>
              <a:rPr lang="en-US" altLang="en-US" sz="2000" b="1" dirty="0">
                <a:solidFill>
                  <a:srgbClr val="000000"/>
                </a:solidFill>
                <a:latin typeface="Times New Roman" panose="02020603050405020304" pitchFamily="18" charset="0"/>
              </a:rPr>
              <a:t>…</a:t>
            </a:r>
          </a:p>
          <a:p>
            <a:pPr algn="ctr" eaLnBrk="0" fontAlgn="base" hangingPunct="0">
              <a:spcBef>
                <a:spcPct val="0"/>
              </a:spcBef>
              <a:spcAft>
                <a:spcPct val="0"/>
              </a:spcAft>
            </a:pP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Nhớ</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câu</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kiến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nghĩa</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bất</a:t>
            </a:r>
            <a:r>
              <a:rPr lang="en-US" altLang="en-US" sz="2000" b="1" dirty="0">
                <a:solidFill>
                  <a:srgbClr val="000000"/>
                </a:solidFill>
                <a:latin typeface="Times New Roman" panose="02020603050405020304" pitchFamily="18" charset="0"/>
              </a:rPr>
              <a:t> vi,</a:t>
            </a:r>
          </a:p>
          <a:p>
            <a:pPr algn="ctr" eaLnBrk="0" fontAlgn="base" hangingPunct="0">
              <a:spcBef>
                <a:spcPct val="0"/>
              </a:spcBef>
              <a:spcAft>
                <a:spcPct val="0"/>
              </a:spcAft>
            </a:pPr>
            <a:r>
              <a:rPr lang="en-US" altLang="en-US" sz="2000" b="1" dirty="0" err="1">
                <a:solidFill>
                  <a:srgbClr val="000000"/>
                </a:solidFill>
                <a:latin typeface="Times New Roman" panose="02020603050405020304" pitchFamily="18" charset="0"/>
              </a:rPr>
              <a:t>Làm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người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thế</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ấy</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cũng</a:t>
            </a:r>
            <a:r>
              <a:rPr lang="en-US" altLang="en-US" sz="2000" b="1" dirty="0">
                <a:solidFill>
                  <a:srgbClr val="000000"/>
                </a:solidFill>
                <a:latin typeface="Times New Roman" panose="02020603050405020304" pitchFamily="18" charset="0"/>
              </a:rPr>
              <a:t> phi </a:t>
            </a:r>
            <a:r>
              <a:rPr lang="en-US" altLang="en-US" sz="2000" b="1" dirty="0" err="1">
                <a:solidFill>
                  <a:srgbClr val="000000"/>
                </a:solidFill>
                <a:latin typeface="Times New Roman" panose="02020603050405020304" pitchFamily="18" charset="0"/>
              </a:rPr>
              <a:t>anh</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hùng</a:t>
            </a:r>
            <a:r>
              <a:rPr lang="en-US" altLang="en-US" sz="2000" b="1" dirty="0">
                <a:solidFill>
                  <a:srgbClr val="000000"/>
                </a:solidFill>
                <a:latin typeface="Times New Roman" panose="02020603050405020304" pitchFamily="18" charset="0"/>
              </a:rPr>
              <a:t>”.</a:t>
            </a:r>
          </a:p>
          <a:p>
            <a:pPr algn="ctr" eaLnBrk="0" fontAlgn="base" hangingPunct="0">
              <a:spcBef>
                <a:spcPct val="0"/>
              </a:spcBef>
              <a:spcAft>
                <a:spcPct val="0"/>
              </a:spcAft>
            </a:pPr>
            <a:endParaRPr lang="en-US" altLang="en-US" sz="2000" b="1" dirty="0">
              <a:solidFill>
                <a:srgbClr val="000000"/>
              </a:solidFill>
              <a:latin typeface="Times New Roman" panose="02020603050405020304" pitchFamily="18" charset="0"/>
            </a:endParaRPr>
          </a:p>
        </p:txBody>
      </p:sp>
      <p:sp>
        <p:nvSpPr>
          <p:cNvPr id="5" name="Text Box 9">
            <a:extLst>
              <a:ext uri="{FF2B5EF4-FFF2-40B4-BE49-F238E27FC236}">
                <a16:creationId xmlns="" xmlns:a16="http://schemas.microsoft.com/office/drawing/2014/main" id="{0FD4A8AE-68E9-44A8-98A5-42FD54263AAE}"/>
              </a:ext>
            </a:extLst>
          </p:cNvPr>
          <p:cNvSpPr txBox="1">
            <a:spLocks noChangeArrowheads="1"/>
          </p:cNvSpPr>
          <p:nvPr/>
        </p:nvSpPr>
        <p:spPr bwMode="auto">
          <a:xfrm>
            <a:off x="5426767" y="450461"/>
            <a:ext cx="5903843" cy="830997"/>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Chàng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hỏi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han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ân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cần</a:t>
            </a:r>
            <a:r>
              <a:rPr lang="en-US" altLang="en-US" sz="2400" b="1" dirty="0">
                <a:solidFill>
                  <a:srgbClr val="000000"/>
                </a:solidFill>
                <a:latin typeface="Times New Roman" panose="02020603050405020304" pitchFamily="18" charset="0"/>
              </a:rPr>
              <a:t>, an </a:t>
            </a:r>
            <a:r>
              <a:rPr lang="en-US" altLang="en-US" sz="2400" b="1" dirty="0" err="1">
                <a:solidFill>
                  <a:srgbClr val="000000"/>
                </a:solidFill>
                <a:latin typeface="Times New Roman" panose="02020603050405020304" pitchFamily="18" charset="0"/>
              </a:rPr>
              <a:t>ủi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giữ</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đúng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phép</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tắc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gia</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giáo</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từ</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chối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sự</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trả</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ơn</a:t>
            </a:r>
            <a:r>
              <a:rPr lang="en-US" altLang="en-US" sz="2400" b="1" dirty="0">
                <a:solidFill>
                  <a:srgbClr val="000000"/>
                </a:solidFill>
                <a:latin typeface="Times New Roman" panose="02020603050405020304" pitchFamily="18" charset="0"/>
              </a:rPr>
              <a:t>.</a:t>
            </a:r>
          </a:p>
        </p:txBody>
      </p:sp>
      <p:sp>
        <p:nvSpPr>
          <p:cNvPr id="6" name="Text Box 10">
            <a:extLst>
              <a:ext uri="{FF2B5EF4-FFF2-40B4-BE49-F238E27FC236}">
                <a16:creationId xmlns="" xmlns:a16="http://schemas.microsoft.com/office/drawing/2014/main" id="{CD3C1F00-A7AD-4EBD-BB76-05282B123B46}"/>
              </a:ext>
            </a:extLst>
          </p:cNvPr>
          <p:cNvSpPr txBox="1">
            <a:spLocks noChangeArrowheads="1"/>
          </p:cNvSpPr>
          <p:nvPr/>
        </p:nvSpPr>
        <p:spPr bwMode="auto">
          <a:xfrm>
            <a:off x="5463210" y="1577975"/>
            <a:ext cx="5867400" cy="830997"/>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400" b="1" dirty="0">
                <a:solidFill>
                  <a:srgbClr val="000000"/>
                </a:solidFill>
                <a:latin typeface="Times New Roman" panose="02020603050405020304" pitchFamily="18" charset="0"/>
              </a:rPr>
              <a:t>-&gt; </a:t>
            </a:r>
            <a:r>
              <a:rPr lang="en-US" altLang="en-US" sz="2400" b="1" dirty="0" err="1">
                <a:solidFill>
                  <a:srgbClr val="000000"/>
                </a:solidFill>
                <a:latin typeface="Times New Roman" panose="02020603050405020304" pitchFamily="18" charset="0"/>
              </a:rPr>
              <a:t>Là</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người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chính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trực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hào</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hiệp</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trọng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nghĩa</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khinh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tài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từ</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tâm</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nhân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hậu</a:t>
            </a:r>
            <a:endParaRPr lang="en-US" altLang="en-US" sz="2400" b="1" dirty="0">
              <a:solidFill>
                <a:srgbClr val="000000"/>
              </a:solidFill>
              <a:latin typeface="Times New Roman" panose="02020603050405020304" pitchFamily="18" charset="0"/>
            </a:endParaRPr>
          </a:p>
        </p:txBody>
      </p:sp>
      <p:sp>
        <p:nvSpPr>
          <p:cNvPr id="7" name="Text Box 12">
            <a:extLst>
              <a:ext uri="{FF2B5EF4-FFF2-40B4-BE49-F238E27FC236}">
                <a16:creationId xmlns="" xmlns:a16="http://schemas.microsoft.com/office/drawing/2014/main" id="{E3F4FC60-486D-4468-8742-18E62FB03589}"/>
              </a:ext>
            </a:extLst>
          </p:cNvPr>
          <p:cNvSpPr txBox="1">
            <a:spLocks noChangeArrowheads="1"/>
          </p:cNvSpPr>
          <p:nvPr/>
        </p:nvSpPr>
        <p:spPr bwMode="auto">
          <a:xfrm>
            <a:off x="5463210" y="2705488"/>
            <a:ext cx="5867400" cy="1200329"/>
          </a:xfrm>
          <a:prstGeom prst="rect">
            <a:avLst/>
          </a:prstGeom>
          <a:solidFill>
            <a:schemeClr val="accent6">
              <a:lumMod val="60000"/>
              <a:lumOff val="4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400" b="1" dirty="0">
                <a:solidFill>
                  <a:srgbClr val="000000"/>
                </a:solidFill>
                <a:latin typeface="Times New Roman" panose="02020603050405020304" pitchFamily="18" charset="0"/>
              </a:rPr>
              <a:t> Quan </a:t>
            </a:r>
            <a:r>
              <a:rPr lang="en-US" altLang="en-US" sz="2400" b="1" dirty="0" err="1">
                <a:solidFill>
                  <a:srgbClr val="000000"/>
                </a:solidFill>
                <a:latin typeface="Times New Roman" panose="02020603050405020304" pitchFamily="18" charset="0"/>
              </a:rPr>
              <a:t>niệm</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lẽ</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sống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của</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người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anh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hùng</a:t>
            </a:r>
            <a:r>
              <a:rPr lang="en-US" altLang="en-US" sz="2400" b="1" dirty="0">
                <a:solidFill>
                  <a:srgbClr val="000000"/>
                </a:solidFill>
                <a:latin typeface="Times New Roman" panose="02020603050405020304" pitchFamily="18" charset="0"/>
              </a:rPr>
              <a:t>:</a:t>
            </a:r>
          </a:p>
          <a:p>
            <a:pPr algn="ctr" eaLnBrk="0" fontAlgn="base" hangingPunct="0">
              <a:spcBef>
                <a:spcPct val="0"/>
              </a:spcBef>
              <a:spcAft>
                <a:spcPct val="0"/>
              </a:spcAft>
            </a:pPr>
            <a:r>
              <a:rPr lang="en-US" altLang="en-US" sz="2400" b="1" i="1" dirty="0">
                <a:solidFill>
                  <a:srgbClr val="000000"/>
                </a:solidFill>
                <a:latin typeface="Times New Roman" panose="02020603050405020304" pitchFamily="18" charset="0"/>
              </a:rPr>
              <a:t>“</a:t>
            </a:r>
            <a:r>
              <a:rPr lang="en-US" altLang="en-US" sz="2400" b="1" i="1" dirty="0" err="1">
                <a:solidFill>
                  <a:srgbClr val="000000"/>
                </a:solidFill>
                <a:latin typeface="Times New Roman" panose="02020603050405020304" pitchFamily="18" charset="0"/>
              </a:rPr>
              <a:t>Nhớ</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câu</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kiến</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nghĩa</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bất</a:t>
            </a:r>
            <a:r>
              <a:rPr lang="en-US" altLang="en-US" sz="2400" b="1" i="1" dirty="0">
                <a:solidFill>
                  <a:srgbClr val="000000"/>
                </a:solidFill>
                <a:latin typeface="Times New Roman" panose="02020603050405020304" pitchFamily="18" charset="0"/>
              </a:rPr>
              <a:t> vi,</a:t>
            </a:r>
          </a:p>
          <a:p>
            <a:pPr algn="ctr" eaLnBrk="0" fontAlgn="base" hangingPunct="0">
              <a:spcBef>
                <a:spcPct val="0"/>
              </a:spcBef>
              <a:spcAft>
                <a:spcPct val="0"/>
              </a:spcAft>
            </a:pPr>
            <a:r>
              <a:rPr lang="en-US" altLang="en-US" sz="2400" b="1" i="1" dirty="0" err="1">
                <a:solidFill>
                  <a:srgbClr val="000000"/>
                </a:solidFill>
                <a:latin typeface="Times New Roman" panose="02020603050405020304" pitchFamily="18" charset="0"/>
              </a:rPr>
              <a:t>Làm</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người</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thế</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ấy</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cũng</a:t>
            </a:r>
            <a:r>
              <a:rPr lang="en-US" altLang="en-US" sz="2400" b="1" i="1" dirty="0">
                <a:solidFill>
                  <a:srgbClr val="000000"/>
                </a:solidFill>
                <a:latin typeface="Times New Roman" panose="02020603050405020304" pitchFamily="18" charset="0"/>
              </a:rPr>
              <a:t> phi </a:t>
            </a:r>
            <a:r>
              <a:rPr lang="en-US" altLang="en-US" sz="2400" b="1" i="1" dirty="0" err="1">
                <a:solidFill>
                  <a:srgbClr val="000000"/>
                </a:solidFill>
                <a:latin typeface="Times New Roman" panose="02020603050405020304" pitchFamily="18" charset="0"/>
              </a:rPr>
              <a:t>anh</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hùng</a:t>
            </a:r>
            <a:r>
              <a:rPr lang="en-US" altLang="en-US" sz="2400" b="1" i="1" dirty="0">
                <a:solidFill>
                  <a:srgbClr val="000000"/>
                </a:solidFill>
                <a:latin typeface="Times New Roman" panose="02020603050405020304" pitchFamily="18" charset="0"/>
              </a:rPr>
              <a:t>”.</a:t>
            </a:r>
            <a:endParaRPr lang="en-US" altLang="en-US" sz="2400" b="1" dirty="0">
              <a:solidFill>
                <a:srgbClr val="000000"/>
              </a:solidFill>
              <a:latin typeface="Times New Roman" panose="02020603050405020304" pitchFamily="18" charset="0"/>
            </a:endParaRPr>
          </a:p>
        </p:txBody>
      </p:sp>
      <p:sp>
        <p:nvSpPr>
          <p:cNvPr id="9" name="Arrow: Right 8">
            <a:extLst>
              <a:ext uri="{FF2B5EF4-FFF2-40B4-BE49-F238E27FC236}">
                <a16:creationId xmlns="" xmlns:a16="http://schemas.microsoft.com/office/drawing/2014/main" id="{99781855-61D6-4503-B441-18B2B585D0E2}"/>
              </a:ext>
            </a:extLst>
          </p:cNvPr>
          <p:cNvSpPr/>
          <p:nvPr/>
        </p:nvSpPr>
        <p:spPr>
          <a:xfrm>
            <a:off x="4837045" y="1478122"/>
            <a:ext cx="371060" cy="160020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6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 xmlns:a16="http://schemas.microsoft.com/office/drawing/2014/main" id="{338D0A99-35CB-4EAE-9C69-E1B545662AEC}"/>
              </a:ext>
            </a:extLst>
          </p:cNvPr>
          <p:cNvSpPr txBox="1">
            <a:spLocks noChangeArrowheads="1"/>
          </p:cNvSpPr>
          <p:nvPr/>
        </p:nvSpPr>
        <p:spPr bwMode="auto">
          <a:xfrm>
            <a:off x="2796208" y="1608137"/>
            <a:ext cx="7702826" cy="1820863"/>
          </a:xfrm>
          <a:prstGeom prst="rect">
            <a:avLst/>
          </a:prstGeom>
          <a:solidFill>
            <a:schemeClr val="accent2">
              <a:lumMod val="40000"/>
              <a:lumOff val="60000"/>
            </a:schemeClr>
          </a:solidFill>
          <a:ln w="38100" cmpd="dbl">
            <a:solidFill>
              <a:srgbClr val="FFCC00"/>
            </a:solidFill>
            <a:miter lim="800000"/>
            <a:headEnd/>
            <a:tailEnd/>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400" b="1" i="0" u="none" strike="noStrike" kern="0" cap="none" spc="0" normalizeH="0" baseline="0" noProof="0" dirty="0">
                <a:ln>
                  <a:noFill/>
                </a:ln>
                <a:effectLst/>
                <a:uLnTx/>
                <a:uFillTx/>
                <a:latin typeface="Times New Roman" panose="02020603050405020304" pitchFamily="18" charset="0"/>
              </a:rPr>
              <a:t>THẢO LUẬN NHÓM</a:t>
            </a: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400" b="1" i="0" u="none" strike="noStrike" kern="0" cap="none" spc="0" normalizeH="0" baseline="0" noProof="0" dirty="0">
                <a:ln>
                  <a:noFill/>
                </a:ln>
                <a:effectLst/>
                <a:uLnTx/>
                <a:uFillTx/>
                <a:latin typeface="Times New Roman" panose="02020603050405020304" pitchFamily="18" charset="0"/>
              </a:rPr>
              <a:t>Theo </a:t>
            </a:r>
            <a:r>
              <a:rPr kumimoji="0" lang="en-US" altLang="en-US" sz="2400" b="1" i="0" u="none" strike="noStrike" kern="0" cap="none" spc="0" normalizeH="0" baseline="0" noProof="0" dirty="0" err="1">
                <a:ln>
                  <a:noFill/>
                </a:ln>
                <a:effectLst/>
                <a:uLnTx/>
                <a:uFillTx/>
                <a:latin typeface="Times New Roman" panose="02020603050405020304" pitchFamily="18" charset="0"/>
              </a:rPr>
              <a:t>em</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nhà</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thơ</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Nguyễn</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Đình</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Chiểu</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có</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dụng</a:t>
            </a:r>
            <a:r>
              <a:rPr kumimoji="0" lang="en-US" altLang="en-US" sz="2400" b="1" i="0" u="none" strike="noStrike" kern="0" cap="none" spc="0" normalizeH="0" baseline="0" noProof="0" dirty="0">
                <a:ln>
                  <a:noFill/>
                </a:ln>
                <a:effectLst/>
                <a:uLnTx/>
                <a:uFillTx/>
                <a:latin typeface="Times New Roman" panose="02020603050405020304" pitchFamily="18" charset="0"/>
              </a:rPr>
              <a:t> ý </a:t>
            </a:r>
            <a:r>
              <a:rPr kumimoji="0" lang="en-US" altLang="en-US" sz="2400" b="1" i="0" u="none" strike="noStrike" kern="0" cap="none" spc="0" normalizeH="0" baseline="0" noProof="0" dirty="0" err="1">
                <a:ln>
                  <a:noFill/>
                </a:ln>
                <a:effectLst/>
                <a:uLnTx/>
                <a:uFillTx/>
                <a:latin typeface="Times New Roman" panose="02020603050405020304" pitchFamily="18" charset="0"/>
              </a:rPr>
              <a:t>gì</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khi</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sáng</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tạo</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nhân</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vật</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Lục</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Vân</a:t>
            </a:r>
            <a:r>
              <a:rPr kumimoji="0" lang="en-US" altLang="en-US" sz="2400" b="1" i="0" u="none" strike="noStrike" kern="0" cap="none" spc="0" normalizeH="0" baseline="0" noProof="0" dirty="0">
                <a:ln>
                  <a:noFill/>
                </a:ln>
                <a:effectLst/>
                <a:uLnTx/>
                <a:uFillTx/>
                <a:latin typeface="Times New Roman" panose="02020603050405020304"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rPr>
              <a:t>Tiên</a:t>
            </a:r>
            <a:endParaRPr kumimoji="0" lang="en-US" altLang="en-US" sz="2400" b="1" i="0" u="none" strike="noStrike" kern="0" cap="none" spc="0" normalizeH="0" baseline="0" noProof="0" dirty="0">
              <a:ln>
                <a:noFill/>
              </a:ln>
              <a:effectLst/>
              <a:uLnTx/>
              <a:uFillTx/>
              <a:latin typeface="Times New Roman" panose="02020603050405020304" pitchFamily="18" charset="0"/>
            </a:endParaRPr>
          </a:p>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0" cap="none" spc="0" normalizeH="0" baseline="0" noProof="0" dirty="0">
              <a:ln>
                <a:noFill/>
              </a:ln>
              <a:effectLst/>
              <a:uLnTx/>
              <a:uFillTx/>
              <a:latin typeface="Times New Roman" panose="02020603050405020304" pitchFamily="18" charset="0"/>
            </a:endParaRPr>
          </a:p>
        </p:txBody>
      </p:sp>
      <p:sp>
        <p:nvSpPr>
          <p:cNvPr id="8" name="TextBox 7">
            <a:extLst>
              <a:ext uri="{FF2B5EF4-FFF2-40B4-BE49-F238E27FC236}">
                <a16:creationId xmlns="" xmlns:a16="http://schemas.microsoft.com/office/drawing/2014/main" id="{B3D6E490-A674-4819-9B7F-B58B2CAF3528}"/>
              </a:ext>
            </a:extLst>
          </p:cNvPr>
          <p:cNvSpPr txBox="1"/>
          <p:nvPr/>
        </p:nvSpPr>
        <p:spPr>
          <a:xfrm>
            <a:off x="3697356" y="4329645"/>
            <a:ext cx="5883966" cy="1200329"/>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Lục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Vân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Tiên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hình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ảnh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đẹp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lý</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tưởng,tác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giả</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gửi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gắm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niềm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khát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vọng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về</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trang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hùng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vì</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dân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dẹp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loạn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lang="en-US" dirty="0"/>
          </a:p>
        </p:txBody>
      </p:sp>
      <p:sp>
        <p:nvSpPr>
          <p:cNvPr id="9" name="Arrow: Down 8">
            <a:extLst>
              <a:ext uri="{FF2B5EF4-FFF2-40B4-BE49-F238E27FC236}">
                <a16:creationId xmlns="" xmlns:a16="http://schemas.microsoft.com/office/drawing/2014/main" id="{285B4009-57DF-49AC-9F7F-0A4AB6DEFC11}"/>
              </a:ext>
            </a:extLst>
          </p:cNvPr>
          <p:cNvSpPr/>
          <p:nvPr/>
        </p:nvSpPr>
        <p:spPr>
          <a:xfrm>
            <a:off x="5724939" y="3697357"/>
            <a:ext cx="2146852" cy="450573"/>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57250" y="1521688"/>
            <a:ext cx="10515600" cy="4351338"/>
          </a:xfrm>
        </p:spPr>
        <p:txBody>
          <a:bodyPr/>
          <a:lstStyle/>
          <a:p>
            <a:pPr marL="0" indent="0">
              <a:buNone/>
            </a:pPr>
            <a:endParaRPr lang="en-US"/>
          </a:p>
        </p:txBody>
      </p:sp>
    </p:spTree>
    <p:extLst>
      <p:ext uri="{BB962C8B-B14F-4D97-AF65-F5344CB8AC3E}">
        <p14:creationId xmlns:p14="http://schemas.microsoft.com/office/powerpoint/2010/main" val="30864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748B924-5CFB-4642-AFC6-9A91AD36A410}"/>
              </a:ext>
            </a:extLst>
          </p:cNvPr>
          <p:cNvSpPr txBox="1"/>
          <p:nvPr/>
        </p:nvSpPr>
        <p:spPr>
          <a:xfrm>
            <a:off x="3776870" y="219742"/>
            <a:ext cx="4823791" cy="461665"/>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en-US" sz="2400" b="1"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NHÂN VẬT KIỀU NGUYỆT NGA</a:t>
            </a:r>
            <a:endParaRPr lang="en-US" dirty="0"/>
          </a:p>
        </p:txBody>
      </p:sp>
      <p:pic>
        <p:nvPicPr>
          <p:cNvPr id="8" name="Picture 7">
            <a:extLst>
              <a:ext uri="{FF2B5EF4-FFF2-40B4-BE49-F238E27FC236}">
                <a16:creationId xmlns="" xmlns:a16="http://schemas.microsoft.com/office/drawing/2014/main" id="{8CCE6CB0-255E-44EC-BAEB-C54855224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94" y="1601649"/>
            <a:ext cx="4513193" cy="3178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 xmlns:a16="http://schemas.microsoft.com/office/drawing/2014/main" id="{1DC29405-2004-47C5-9FD1-59E8B594C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52" y="2490547"/>
            <a:ext cx="4764189" cy="3658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139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a:extLst>
              <a:ext uri="{FF2B5EF4-FFF2-40B4-BE49-F238E27FC236}">
                <a16:creationId xmlns="" xmlns:a16="http://schemas.microsoft.com/office/drawing/2014/main" id="{53B65B96-0F88-4F99-897E-BBDF84198A23}"/>
              </a:ext>
            </a:extLst>
          </p:cNvPr>
          <p:cNvSpPr>
            <a:spLocks noChangeArrowheads="1"/>
          </p:cNvSpPr>
          <p:nvPr/>
        </p:nvSpPr>
        <p:spPr bwMode="auto">
          <a:xfrm>
            <a:off x="3839403" y="228600"/>
            <a:ext cx="4513193" cy="3200400"/>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4167188" algn="l"/>
              </a:tabLst>
              <a:defRPr>
                <a:solidFill>
                  <a:schemeClr val="tx1"/>
                </a:solidFill>
                <a:latin typeface="Tahoma" panose="020B0604030504040204" pitchFamily="34" charset="0"/>
              </a:defRPr>
            </a:lvl1pPr>
            <a:lvl2pPr marL="742950" indent="-285750">
              <a:tabLst>
                <a:tab pos="0" algn="l"/>
                <a:tab pos="4167188" algn="l"/>
              </a:tabLst>
              <a:defRPr>
                <a:solidFill>
                  <a:schemeClr val="tx1"/>
                </a:solidFill>
                <a:latin typeface="Tahoma" panose="020B0604030504040204" pitchFamily="34" charset="0"/>
              </a:defRPr>
            </a:lvl2pPr>
            <a:lvl3pPr marL="1143000" indent="-228600">
              <a:tabLst>
                <a:tab pos="0" algn="l"/>
                <a:tab pos="4167188" algn="l"/>
              </a:tabLst>
              <a:defRPr>
                <a:solidFill>
                  <a:schemeClr val="tx1"/>
                </a:solidFill>
                <a:latin typeface="Tahoma" panose="020B0604030504040204" pitchFamily="34" charset="0"/>
              </a:defRPr>
            </a:lvl3pPr>
            <a:lvl4pPr marL="1600200" indent="-228600">
              <a:tabLst>
                <a:tab pos="0" algn="l"/>
                <a:tab pos="4167188" algn="l"/>
              </a:tabLst>
              <a:defRPr>
                <a:solidFill>
                  <a:schemeClr val="tx1"/>
                </a:solidFill>
                <a:latin typeface="Tahoma" panose="020B0604030504040204" pitchFamily="34" charset="0"/>
              </a:defRPr>
            </a:lvl4pPr>
            <a:lvl5pPr marL="2057400" indent="-228600">
              <a:tabLst>
                <a:tab pos="0" algn="l"/>
                <a:tab pos="4167188"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0" algn="l"/>
                <a:tab pos="4167188"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0" algn="l"/>
                <a:tab pos="4167188"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0" algn="l"/>
                <a:tab pos="4167188"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0" algn="l"/>
                <a:tab pos="4167188" algn="l"/>
              </a:tabLst>
              <a:defRPr>
                <a:solidFill>
                  <a:schemeClr val="tx1"/>
                </a:solidFill>
                <a:latin typeface="Tahoma" panose="020B0604030504040204" pitchFamily="34" charset="0"/>
              </a:defRPr>
            </a:lvl9pPr>
          </a:lstStyle>
          <a:p>
            <a:pPr algn="ctr" fontAlgn="base">
              <a:spcBef>
                <a:spcPct val="0"/>
              </a:spcBef>
              <a:spcAft>
                <a:spcPct val="0"/>
              </a:spcAft>
            </a:pP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Quê</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nhà</a:t>
            </a:r>
            <a:r>
              <a:rPr lang="en-US" altLang="en-US" sz="2000" b="1" dirty="0">
                <a:solidFill>
                  <a:srgbClr val="000000"/>
                </a:solidFill>
                <a:latin typeface="Times New Roman" panose="02020603050405020304" pitchFamily="18" charset="0"/>
              </a:rPr>
              <a:t> ở </a:t>
            </a:r>
            <a:r>
              <a:rPr lang="en-US" altLang="en-US" sz="2000" b="1" dirty="0" err="1">
                <a:solidFill>
                  <a:srgbClr val="000000"/>
                </a:solidFill>
                <a:latin typeface="Times New Roman" panose="02020603050405020304" pitchFamily="18" charset="0"/>
              </a:rPr>
              <a:t>quận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TâyXuyên</a:t>
            </a:r>
            <a:r>
              <a:rPr lang="en-US" altLang="en-US" sz="2000" b="1" dirty="0">
                <a:solidFill>
                  <a:srgbClr val="000000"/>
                </a:solidFill>
                <a:latin typeface="Times New Roman" panose="02020603050405020304" pitchFamily="18" charset="0"/>
              </a:rPr>
              <a:t>,</a:t>
            </a:r>
            <a:br>
              <a:rPr lang="en-US" altLang="en-US" sz="2000" b="1" dirty="0">
                <a:solidFill>
                  <a:srgbClr val="000000"/>
                </a:solidFill>
                <a:latin typeface="Times New Roman" panose="02020603050405020304" pitchFamily="18" charset="0"/>
              </a:rPr>
            </a:br>
            <a:r>
              <a:rPr lang="en-US" altLang="en-US" sz="2000" b="1" dirty="0">
                <a:solidFill>
                  <a:srgbClr val="000000"/>
                </a:solidFill>
                <a:latin typeface="Times New Roman" panose="02020603050405020304" pitchFamily="18" charset="0"/>
              </a:rPr>
              <a:t>Cha </a:t>
            </a:r>
            <a:r>
              <a:rPr lang="en-US" altLang="en-US" sz="2000" b="1" dirty="0" err="1">
                <a:solidFill>
                  <a:srgbClr val="000000"/>
                </a:solidFill>
                <a:latin typeface="Times New Roman" panose="02020603050405020304" pitchFamily="18" charset="0"/>
              </a:rPr>
              <a:t>làm</a:t>
            </a:r>
            <a:r>
              <a:rPr lang="en-US" altLang="en-US" sz="2000" b="1" dirty="0">
                <a:solidFill>
                  <a:srgbClr val="000000"/>
                </a:solidFill>
                <a:latin typeface="Times New Roman" panose="02020603050405020304" pitchFamily="18" charset="0"/>
              </a:rPr>
              <a:t> tri </a:t>
            </a:r>
            <a:r>
              <a:rPr lang="en-US" altLang="en-US" sz="2000" b="1" dirty="0" err="1">
                <a:solidFill>
                  <a:srgbClr val="000000"/>
                </a:solidFill>
                <a:latin typeface="Times New Roman" panose="02020603050405020304" pitchFamily="18" charset="0"/>
              </a:rPr>
              <a:t>phủ</a:t>
            </a:r>
            <a:r>
              <a:rPr lang="en-US" altLang="en-US" sz="2000" b="1" dirty="0">
                <a:solidFill>
                  <a:srgbClr val="000000"/>
                </a:solidFill>
                <a:latin typeface="Times New Roman" panose="02020603050405020304" pitchFamily="18" charset="0"/>
              </a:rPr>
              <a:t> ở </a:t>
            </a:r>
            <a:r>
              <a:rPr lang="en-US" altLang="en-US" sz="2000" b="1" dirty="0" err="1">
                <a:solidFill>
                  <a:srgbClr val="000000"/>
                </a:solidFill>
                <a:latin typeface="Times New Roman" panose="02020603050405020304" pitchFamily="18" charset="0"/>
              </a:rPr>
              <a:t>miền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Hà</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Khê</a:t>
            </a:r>
            <a:r>
              <a:rPr lang="en-US" altLang="en-US" sz="2000" b="1" dirty="0">
                <a:solidFill>
                  <a:srgbClr val="000000"/>
                </a:solidFill>
                <a:latin typeface="Times New Roman" panose="02020603050405020304" pitchFamily="18" charset="0"/>
              </a:rPr>
              <a:t>.</a:t>
            </a:r>
            <a:br>
              <a:rPr lang="en-US" altLang="en-US" sz="2000" b="1" dirty="0">
                <a:solidFill>
                  <a:srgbClr val="000000"/>
                </a:solidFill>
                <a:latin typeface="Times New Roman" panose="02020603050405020304" pitchFamily="18" charset="0"/>
              </a:rPr>
            </a:br>
            <a:r>
              <a:rPr lang="en-US" altLang="en-US" sz="2000" b="1" dirty="0" err="1">
                <a:solidFill>
                  <a:srgbClr val="000000"/>
                </a:solidFill>
                <a:latin typeface="Times New Roman" panose="02020603050405020304" pitchFamily="18" charset="0"/>
              </a:rPr>
              <a:t>Làm</a:t>
            </a:r>
            <a:r>
              <a:rPr lang="en-US" altLang="en-US" sz="2000" b="1" dirty="0">
                <a:solidFill>
                  <a:srgbClr val="000000"/>
                </a:solidFill>
                <a:latin typeface="Times New Roman" panose="02020603050405020304" pitchFamily="18" charset="0"/>
              </a:rPr>
              <a:t> con </a:t>
            </a:r>
            <a:r>
              <a:rPr lang="en-US" altLang="en-US" sz="2000" b="1" dirty="0" err="1">
                <a:solidFill>
                  <a:srgbClr val="000000"/>
                </a:solidFill>
                <a:latin typeface="Times New Roman" panose="02020603050405020304" pitchFamily="18" charset="0"/>
              </a:rPr>
              <a:t>đâu</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dám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cãi</a:t>
            </a:r>
            <a:r>
              <a:rPr lang="en-US" altLang="en-US" sz="2000" b="1" dirty="0">
                <a:solidFill>
                  <a:srgbClr val="000000"/>
                </a:solidFill>
                <a:latin typeface="Times New Roman" panose="02020603050405020304" pitchFamily="18" charset="0"/>
              </a:rPr>
              <a:t> cha,</a:t>
            </a:r>
            <a:br>
              <a:rPr lang="en-US" altLang="en-US" sz="2000" b="1" dirty="0">
                <a:solidFill>
                  <a:srgbClr val="000000"/>
                </a:solidFill>
                <a:latin typeface="Times New Roman" panose="02020603050405020304" pitchFamily="18" charset="0"/>
              </a:rPr>
            </a:br>
            <a:r>
              <a:rPr lang="en-US" altLang="en-US" sz="2000" b="1" dirty="0" err="1">
                <a:solidFill>
                  <a:srgbClr val="000000"/>
                </a:solidFill>
                <a:latin typeface="Times New Roman" panose="02020603050405020304" pitchFamily="18" charset="0"/>
              </a:rPr>
              <a:t>Ví</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dầu</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ngàn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dặm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đàng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xa</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cũng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đành</a:t>
            </a:r>
            <a:r>
              <a:rPr lang="en-US" altLang="en-US" sz="2000" b="1" dirty="0">
                <a:solidFill>
                  <a:srgbClr val="000000"/>
                </a:solidFill>
                <a:latin typeface="Times New Roman" panose="02020603050405020304" pitchFamily="18" charset="0"/>
              </a:rPr>
              <a:t>…</a:t>
            </a:r>
            <a:br>
              <a:rPr lang="en-US" altLang="en-US" sz="2000" b="1" dirty="0">
                <a:solidFill>
                  <a:srgbClr val="000000"/>
                </a:solidFill>
                <a:latin typeface="Times New Roman" panose="02020603050405020304" pitchFamily="18" charset="0"/>
              </a:rPr>
            </a:br>
            <a:r>
              <a:rPr lang="en-US" altLang="en-US" sz="2000" b="1" dirty="0">
                <a:solidFill>
                  <a:srgbClr val="000000"/>
                </a:solidFill>
                <a:latin typeface="Times New Roman" panose="02020603050405020304" pitchFamily="18" charset="0"/>
              </a:rPr>
              <a:t>…</a:t>
            </a:r>
            <a:r>
              <a:rPr lang="en-US" altLang="en-US" sz="2000" b="1" dirty="0" err="1">
                <a:solidFill>
                  <a:srgbClr val="000000"/>
                </a:solidFill>
                <a:latin typeface="Times New Roman" panose="02020603050405020304" pitchFamily="18" charset="0"/>
              </a:rPr>
              <a:t>Lâm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nguy</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chẳng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gặp</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giải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nguy</a:t>
            </a:r>
            <a:r>
              <a:rPr lang="en-US" altLang="en-US" sz="2000" b="1" dirty="0">
                <a:solidFill>
                  <a:srgbClr val="000000"/>
                </a:solidFill>
                <a:latin typeface="Times New Roman" panose="02020603050405020304" pitchFamily="18" charset="0"/>
              </a:rPr>
              <a:t>, </a:t>
            </a:r>
            <a:br>
              <a:rPr lang="en-US" altLang="en-US" sz="2000" b="1" dirty="0">
                <a:solidFill>
                  <a:srgbClr val="000000"/>
                </a:solidFill>
                <a:latin typeface="Times New Roman" panose="02020603050405020304" pitchFamily="18" charset="0"/>
              </a:rPr>
            </a:br>
            <a:r>
              <a:rPr lang="en-US" altLang="en-US" sz="2000" b="1" dirty="0" err="1">
                <a:solidFill>
                  <a:srgbClr val="000000"/>
                </a:solidFill>
                <a:latin typeface="Times New Roman" panose="02020603050405020304" pitchFamily="18" charset="0"/>
              </a:rPr>
              <a:t>Tiết</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trăm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năm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cũng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bỏ</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đi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một</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hồi</a:t>
            </a:r>
            <a:r>
              <a:rPr lang="en-US" altLang="en-US" sz="2000" b="1" dirty="0">
                <a:solidFill>
                  <a:srgbClr val="000000"/>
                </a:solidFill>
                <a:latin typeface="Times New Roman" panose="02020603050405020304" pitchFamily="18" charset="0"/>
              </a:rPr>
              <a:t>. </a:t>
            </a:r>
            <a:br>
              <a:rPr lang="en-US" altLang="en-US" sz="2000" b="1" dirty="0">
                <a:solidFill>
                  <a:srgbClr val="000000"/>
                </a:solidFill>
                <a:latin typeface="Times New Roman" panose="02020603050405020304" pitchFamily="18" charset="0"/>
              </a:rPr>
            </a:br>
            <a:r>
              <a:rPr lang="en-US" altLang="en-US" sz="2000" b="1" dirty="0" err="1">
                <a:solidFill>
                  <a:srgbClr val="000000"/>
                </a:solidFill>
                <a:latin typeface="Times New Roman" panose="02020603050405020304" pitchFamily="18" charset="0"/>
              </a:rPr>
              <a:t>Trước</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xe</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quân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tử</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tạm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ngồi</a:t>
            </a:r>
            <a:r>
              <a:rPr lang="en-US" altLang="en-US" sz="2000" b="1" dirty="0">
                <a:solidFill>
                  <a:srgbClr val="000000"/>
                </a:solidFill>
                <a:latin typeface="Times New Roman" panose="02020603050405020304" pitchFamily="18" charset="0"/>
              </a:rPr>
              <a:t>,</a:t>
            </a:r>
            <a:br>
              <a:rPr lang="en-US" altLang="en-US" sz="2000" b="1" dirty="0">
                <a:solidFill>
                  <a:srgbClr val="000000"/>
                </a:solidFill>
                <a:latin typeface="Times New Roman" panose="02020603050405020304" pitchFamily="18" charset="0"/>
              </a:rPr>
            </a:br>
            <a:r>
              <a:rPr lang="en-US" altLang="en-US" sz="2000" b="1" dirty="0">
                <a:solidFill>
                  <a:srgbClr val="000000"/>
                </a:solidFill>
                <a:latin typeface="Times New Roman" panose="02020603050405020304" pitchFamily="18" charset="0"/>
              </a:rPr>
              <a:t>Xin </a:t>
            </a:r>
            <a:r>
              <a:rPr lang="en-US" altLang="en-US" sz="2000" b="1" dirty="0" err="1">
                <a:solidFill>
                  <a:srgbClr val="000000"/>
                </a:solidFill>
                <a:latin typeface="Times New Roman" panose="02020603050405020304" pitchFamily="18" charset="0"/>
              </a:rPr>
              <a:t>cho</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tiện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thiếp</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lạy</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rồi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sẽ</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thưa</a:t>
            </a:r>
            <a:r>
              <a:rPr lang="en-US" altLang="en-US" sz="2000" b="1" dirty="0">
                <a:solidFill>
                  <a:srgbClr val="000000"/>
                </a:solidFill>
                <a:latin typeface="Times New Roman" panose="02020603050405020304" pitchFamily="18" charset="0"/>
              </a:rPr>
              <a:t>.</a:t>
            </a:r>
            <a:br>
              <a:rPr lang="en-US" altLang="en-US" sz="2000" b="1" dirty="0">
                <a:solidFill>
                  <a:srgbClr val="000000"/>
                </a:solidFill>
                <a:latin typeface="Times New Roman" panose="02020603050405020304" pitchFamily="18" charset="0"/>
              </a:rPr>
            </a:br>
            <a:r>
              <a:rPr lang="en-US" altLang="en-US" sz="2000" b="1" dirty="0" err="1">
                <a:solidFill>
                  <a:srgbClr val="000000"/>
                </a:solidFill>
                <a:latin typeface="Times New Roman" panose="02020603050405020304" pitchFamily="18" charset="0"/>
              </a:rPr>
              <a:t>Hà</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Khê</a:t>
            </a:r>
            <a:r>
              <a:rPr lang="en-US" altLang="en-US" sz="2000" b="1" dirty="0">
                <a:solidFill>
                  <a:srgbClr val="000000"/>
                </a:solidFill>
                <a:latin typeface="Times New Roman" panose="02020603050405020304" pitchFamily="18" charset="0"/>
              </a:rPr>
              <a:t> qua </a:t>
            </a:r>
            <a:r>
              <a:rPr lang="en-US" altLang="en-US" sz="2000" b="1" dirty="0" err="1">
                <a:solidFill>
                  <a:srgbClr val="000000"/>
                </a:solidFill>
                <a:latin typeface="Times New Roman" panose="02020603050405020304" pitchFamily="18" charset="0"/>
              </a:rPr>
              <a:t>đó</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cũng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gần</a:t>
            </a:r>
            <a:r>
              <a:rPr lang="en-US" altLang="en-US" sz="2000" b="1" dirty="0">
                <a:solidFill>
                  <a:srgbClr val="000000"/>
                </a:solidFill>
                <a:latin typeface="Times New Roman" panose="02020603050405020304" pitchFamily="18" charset="0"/>
              </a:rPr>
              <a:t>,</a:t>
            </a:r>
            <a:br>
              <a:rPr lang="en-US" altLang="en-US" sz="2000" b="1" dirty="0">
                <a:solidFill>
                  <a:srgbClr val="000000"/>
                </a:solidFill>
                <a:latin typeface="Times New Roman" panose="02020603050405020304" pitchFamily="18" charset="0"/>
              </a:rPr>
            </a:br>
            <a:r>
              <a:rPr lang="en-US" altLang="en-US" sz="2000" b="1" dirty="0">
                <a:solidFill>
                  <a:srgbClr val="000000"/>
                </a:solidFill>
                <a:latin typeface="Times New Roman" panose="02020603050405020304" pitchFamily="18" charset="0"/>
              </a:rPr>
              <a:t>Xin </a:t>
            </a:r>
            <a:r>
              <a:rPr lang="en-US" altLang="en-US" sz="2000" b="1" dirty="0" err="1">
                <a:solidFill>
                  <a:srgbClr val="000000"/>
                </a:solidFill>
                <a:latin typeface="Times New Roman" panose="02020603050405020304" pitchFamily="18" charset="0"/>
              </a:rPr>
              <a:t>theo</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cùng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thiếp</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đền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ân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cho</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chàng</a:t>
            </a:r>
            <a:r>
              <a:rPr lang="en-US" altLang="en-US" sz="2000" b="1" dirty="0">
                <a:solidFill>
                  <a:srgbClr val="000000"/>
                </a:solidFill>
                <a:latin typeface="Times New Roman" panose="02020603050405020304" pitchFamily="18" charset="0"/>
              </a:rPr>
              <a:t>.</a:t>
            </a:r>
          </a:p>
        </p:txBody>
      </p:sp>
      <p:sp>
        <p:nvSpPr>
          <p:cNvPr id="7" name="TextBox 6">
            <a:extLst>
              <a:ext uri="{FF2B5EF4-FFF2-40B4-BE49-F238E27FC236}">
                <a16:creationId xmlns="" xmlns:a16="http://schemas.microsoft.com/office/drawing/2014/main" id="{48D031DB-E887-4627-893A-402E0A0F9A6D}"/>
              </a:ext>
            </a:extLst>
          </p:cNvPr>
          <p:cNvSpPr txBox="1"/>
          <p:nvPr/>
        </p:nvSpPr>
        <p:spPr>
          <a:xfrm>
            <a:off x="557833" y="3751674"/>
            <a:ext cx="11076334" cy="1646605"/>
          </a:xfrm>
          <a:prstGeom prst="rect">
            <a:avLst/>
          </a:prstGeom>
          <a:noFill/>
          <a:ln>
            <a:solidFill>
              <a:srgbClr val="FF0000"/>
            </a:solidFill>
          </a:ln>
        </p:spPr>
        <p:txBody>
          <a:bodyPr wrap="square">
            <a:spAutoFit/>
          </a:bodyPr>
          <a:lstStyle/>
          <a:p>
            <a:pPr algn="just"/>
            <a:r>
              <a:rPr lang="nl-NL" sz="2400" b="1" i="1" dirty="0">
                <a:effectLst/>
                <a:latin typeface="Times New Roman" panose="02020603050405020304" pitchFamily="18" charset="0"/>
                <a:ea typeface="Times New Roman" panose="02020603050405020304" pitchFamily="18" charset="0"/>
              </a:rPr>
              <a:t>1) So sánh với nhân vật LVT, nhân vật KNN được miêu tả ntn? (Ngôn ngữ, cử chỉ, hành động?) </a:t>
            </a:r>
            <a:endParaRPr lang="en-US" sz="2400" b="1" i="1" dirty="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2400" b="1" i="1" dirty="0">
                <a:effectLst/>
                <a:latin typeface="Times New Roman" panose="02020603050405020304" pitchFamily="18" charset="0"/>
                <a:ea typeface="Times New Roman" panose="02020603050405020304" pitchFamily="18" charset="0"/>
              </a:rPr>
              <a:t>2) Em có nhận xét gì về những lời lẽ mà KNN giãi bày? Qua ngôn ngữ, lời nói của KNN, em hiểu gì về nàng?</a:t>
            </a:r>
            <a:endParaRPr lang="en-US" sz="24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5FB067D-2360-4CBA-9568-44716B61D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70" y="509656"/>
            <a:ext cx="2286000" cy="2216426"/>
          </a:xfrm>
          <a:prstGeom prst="rect">
            <a:avLst/>
          </a:prstGeom>
        </p:spPr>
      </p:pic>
      <p:sp>
        <p:nvSpPr>
          <p:cNvPr id="10" name="TextBox 9">
            <a:extLst>
              <a:ext uri="{FF2B5EF4-FFF2-40B4-BE49-F238E27FC236}">
                <a16:creationId xmlns="" xmlns:a16="http://schemas.microsoft.com/office/drawing/2014/main" id="{98FDE41E-16D5-4A22-8BD1-8A01CD4BCC75}"/>
              </a:ext>
            </a:extLst>
          </p:cNvPr>
          <p:cNvSpPr txBox="1"/>
          <p:nvPr/>
        </p:nvSpPr>
        <p:spPr>
          <a:xfrm>
            <a:off x="0" y="155713"/>
            <a:ext cx="3021496" cy="707886"/>
          </a:xfrm>
          <a:prstGeom prst="rect">
            <a:avLst/>
          </a:prstGeom>
          <a:solidFill>
            <a:schemeClr val="accent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Times New Roman" panose="02020603050405020304" pitchFamily="18" charset="0"/>
              </a:rPr>
              <a:t>KHỞI ĐỘNG</a:t>
            </a:r>
          </a:p>
        </p:txBody>
      </p:sp>
      <p:pic>
        <p:nvPicPr>
          <p:cNvPr id="14" name="Picture 13">
            <a:extLst>
              <a:ext uri="{FF2B5EF4-FFF2-40B4-BE49-F238E27FC236}">
                <a16:creationId xmlns="" xmlns:a16="http://schemas.microsoft.com/office/drawing/2014/main" id="{0539FD8E-8018-414C-8CF1-E30BD95D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8" y="2801827"/>
            <a:ext cx="2857500" cy="2038350"/>
          </a:xfrm>
          <a:prstGeom prst="rect">
            <a:avLst/>
          </a:prstGeom>
        </p:spPr>
      </p:pic>
      <p:graphicFrame>
        <p:nvGraphicFramePr>
          <p:cNvPr id="2" name="Table 1">
            <a:extLst>
              <a:ext uri="{FF2B5EF4-FFF2-40B4-BE49-F238E27FC236}">
                <a16:creationId xmlns="" xmlns:a16="http://schemas.microsoft.com/office/drawing/2014/main" id="{29A34647-3E8A-47EF-AA47-9F62643EBF5C}"/>
              </a:ext>
            </a:extLst>
          </p:cNvPr>
          <p:cNvGraphicFramePr>
            <a:graphicFrameLocks noGrp="1"/>
          </p:cNvGraphicFramePr>
          <p:nvPr>
            <p:extLst>
              <p:ext uri="{D42A27DB-BD31-4B8C-83A1-F6EECF244321}">
                <p14:modId xmlns:p14="http://schemas.microsoft.com/office/powerpoint/2010/main" val="599015155"/>
              </p:ext>
            </p:extLst>
          </p:nvPr>
        </p:nvGraphicFramePr>
        <p:xfrm>
          <a:off x="3256412" y="1148287"/>
          <a:ext cx="8494311" cy="1653540"/>
        </p:xfrm>
        <a:graphic>
          <a:graphicData uri="http://schemas.openxmlformats.org/drawingml/2006/table">
            <a:tbl>
              <a:tblPr/>
              <a:tblGrid>
                <a:gridCol w="2831437">
                  <a:extLst>
                    <a:ext uri="{9D8B030D-6E8A-4147-A177-3AD203B41FA5}">
                      <a16:colId xmlns="" xmlns:a16="http://schemas.microsoft.com/office/drawing/2014/main" val="315881974"/>
                    </a:ext>
                  </a:extLst>
                </a:gridCol>
                <a:gridCol w="2831437">
                  <a:extLst>
                    <a:ext uri="{9D8B030D-6E8A-4147-A177-3AD203B41FA5}">
                      <a16:colId xmlns="" xmlns:a16="http://schemas.microsoft.com/office/drawing/2014/main" val="3344848392"/>
                    </a:ext>
                  </a:extLst>
                </a:gridCol>
                <a:gridCol w="2831437">
                  <a:extLst>
                    <a:ext uri="{9D8B030D-6E8A-4147-A177-3AD203B41FA5}">
                      <a16:colId xmlns="" xmlns:a16="http://schemas.microsoft.com/office/drawing/2014/main" val="2392379584"/>
                    </a:ext>
                  </a:extLst>
                </a:gridCol>
              </a:tblGrid>
              <a:tr h="0">
                <a:tc>
                  <a:txBody>
                    <a:bodyPr/>
                    <a:lstStyle/>
                    <a:p>
                      <a:pPr fontAlgn="t"/>
                      <a:r>
                        <a:rPr lang="en-US" sz="2400" b="1" i="1" dirty="0" err="1">
                          <a:solidFill>
                            <a:srgbClr val="0000CC"/>
                          </a:solidFill>
                          <a:effectLst/>
                          <a:latin typeface="Times New Roman" panose="02020603050405020304" pitchFamily="18" charset="0"/>
                          <a:cs typeface="Times New Roman" panose="02020603050405020304" pitchFamily="18" charset="0"/>
                        </a:rPr>
                        <a:t>Tên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tác</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phẩm</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t"/>
                      <a:r>
                        <a:rPr lang="en-US" sz="2400" b="1" i="1" dirty="0" err="1">
                          <a:solidFill>
                            <a:srgbClr val="0000CC"/>
                          </a:solidFill>
                          <a:effectLst/>
                          <a:latin typeface="Times New Roman" panose="02020603050405020304" pitchFamily="18" charset="0"/>
                          <a:cs typeface="Times New Roman" panose="02020603050405020304" pitchFamily="18" charset="0"/>
                        </a:rPr>
                        <a:t>Nhân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vật</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hiền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lành</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gặp</a:t>
                      </a:r>
                      <a:r>
                        <a:rPr lang="en-US" sz="2400" b="1" i="1" dirty="0">
                          <a:solidFill>
                            <a:srgbClr val="0000CC"/>
                          </a:solidFill>
                          <a:effectLst/>
                          <a:latin typeface="Times New Roman" panose="02020603050405020304" pitchFamily="18" charset="0"/>
                          <a:cs typeface="Times New Roman" panose="02020603050405020304" pitchFamily="18" charset="0"/>
                        </a:rPr>
                        <a:t> may </a:t>
                      </a:r>
                      <a:r>
                        <a:rPr lang="en-US" sz="2400" b="1" i="1" dirty="0" err="1">
                          <a:solidFill>
                            <a:srgbClr val="0000CC"/>
                          </a:solidFill>
                          <a:effectLst/>
                          <a:latin typeface="Times New Roman" panose="02020603050405020304" pitchFamily="18" charset="0"/>
                          <a:cs typeface="Times New Roman" panose="02020603050405020304" pitchFamily="18" charset="0"/>
                        </a:rPr>
                        <a:t>mắn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hạnh</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phúc</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t"/>
                      <a:r>
                        <a:rPr lang="en-US" sz="2400" b="1" i="1" dirty="0" err="1">
                          <a:solidFill>
                            <a:srgbClr val="0000CC"/>
                          </a:solidFill>
                          <a:effectLst/>
                          <a:latin typeface="Times New Roman" panose="02020603050405020304" pitchFamily="18" charset="0"/>
                          <a:cs typeface="Times New Roman" panose="02020603050405020304" pitchFamily="18" charset="0"/>
                        </a:rPr>
                        <a:t>Nhân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vật</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độc</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ác</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bị</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trừng</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trị</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thích</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đáng</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561533899"/>
                  </a:ext>
                </a:extLst>
              </a:tr>
              <a:tr h="0">
                <a:tc>
                  <a:txBody>
                    <a:bodyPr/>
                    <a:lstStyle/>
                    <a:p>
                      <a:pPr fontAlgn="t"/>
                      <a:r>
                        <a:rPr lang="en-US" sz="24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t"/>
                      <a:r>
                        <a:rPr lang="en-US" sz="24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t"/>
                      <a:r>
                        <a:rPr lang="en-US" sz="24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38559786"/>
                  </a:ext>
                </a:extLst>
              </a:tr>
            </a:tbl>
          </a:graphicData>
        </a:graphic>
      </p:graphicFrame>
      <p:sp>
        <p:nvSpPr>
          <p:cNvPr id="3" name="Rectangle 1">
            <a:extLst>
              <a:ext uri="{FF2B5EF4-FFF2-40B4-BE49-F238E27FC236}">
                <a16:creationId xmlns="" xmlns:a16="http://schemas.microsoft.com/office/drawing/2014/main" id="{6BA4A545-E188-4FB4-9E55-8C6CC56146D8}"/>
              </a:ext>
            </a:extLst>
          </p:cNvPr>
          <p:cNvSpPr>
            <a:spLocks noChangeArrowheads="1"/>
          </p:cNvSpPr>
          <p:nvPr/>
        </p:nvSpPr>
        <p:spPr bwMode="auto">
          <a:xfrm>
            <a:off x="3021496" y="128417"/>
            <a:ext cx="89570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Nhớ</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lại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một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phẩm</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mà</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biết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kê</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vở</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theo</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gợi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ý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trong</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bảng</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rồi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thảo</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luận</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với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bạn</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những</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bên</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dưới</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03B8A466-18B9-4125-87E5-E6D9AC6428B5}"/>
              </a:ext>
            </a:extLst>
          </p:cNvPr>
          <p:cNvGraphicFramePr>
            <a:graphicFrameLocks noGrp="1"/>
          </p:cNvGraphicFramePr>
          <p:nvPr>
            <p:extLst>
              <p:ext uri="{D42A27DB-BD31-4B8C-83A1-F6EECF244321}">
                <p14:modId xmlns:p14="http://schemas.microsoft.com/office/powerpoint/2010/main" val="534053024"/>
              </p:ext>
            </p:extLst>
          </p:nvPr>
        </p:nvGraphicFramePr>
        <p:xfrm>
          <a:off x="3256412" y="2203672"/>
          <a:ext cx="8494311" cy="2846070"/>
        </p:xfrm>
        <a:graphic>
          <a:graphicData uri="http://schemas.openxmlformats.org/drawingml/2006/table">
            <a:tbl>
              <a:tblPr/>
              <a:tblGrid>
                <a:gridCol w="2831437">
                  <a:extLst>
                    <a:ext uri="{9D8B030D-6E8A-4147-A177-3AD203B41FA5}">
                      <a16:colId xmlns="" xmlns:a16="http://schemas.microsoft.com/office/drawing/2014/main" val="2734894451"/>
                    </a:ext>
                  </a:extLst>
                </a:gridCol>
                <a:gridCol w="2831437">
                  <a:extLst>
                    <a:ext uri="{9D8B030D-6E8A-4147-A177-3AD203B41FA5}">
                      <a16:colId xmlns="" xmlns:a16="http://schemas.microsoft.com/office/drawing/2014/main" val="465598025"/>
                    </a:ext>
                  </a:extLst>
                </a:gridCol>
                <a:gridCol w="2831437">
                  <a:extLst>
                    <a:ext uri="{9D8B030D-6E8A-4147-A177-3AD203B41FA5}">
                      <a16:colId xmlns="" xmlns:a16="http://schemas.microsoft.com/office/drawing/2014/main" val="2821351966"/>
                    </a:ext>
                  </a:extLst>
                </a:gridCol>
              </a:tblGrid>
              <a:tr h="842564">
                <a:tc>
                  <a:txBody>
                    <a:bodyPr/>
                    <a:lstStyle/>
                    <a:p>
                      <a:pPr fontAlgn="t"/>
                      <a:r>
                        <a:rPr lang="en-US" sz="2400" b="1" i="1" dirty="0" err="1">
                          <a:solidFill>
                            <a:srgbClr val="0000CC"/>
                          </a:solidFill>
                          <a:effectLst/>
                          <a:latin typeface="Times New Roman" panose="02020603050405020304" pitchFamily="18" charset="0"/>
                          <a:cs typeface="Times New Roman" panose="02020603050405020304" pitchFamily="18" charset="0"/>
                        </a:rPr>
                        <a:t>Tên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tác</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phẩm</a:t>
                      </a:r>
                      <a:endParaRPr lang="en-US" sz="2400" b="1" i="1" dirty="0">
                        <a:solidFill>
                          <a:srgbClr val="0000CC"/>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t"/>
                      <a:r>
                        <a:rPr lang="en-US" sz="2400" b="1" i="1" dirty="0" err="1">
                          <a:solidFill>
                            <a:srgbClr val="0000CC"/>
                          </a:solidFill>
                          <a:effectLst/>
                          <a:latin typeface="Times New Roman" panose="02020603050405020304" pitchFamily="18" charset="0"/>
                          <a:cs typeface="Times New Roman" panose="02020603050405020304" pitchFamily="18" charset="0"/>
                        </a:rPr>
                        <a:t>Nhân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vật</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hiền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lành</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gặp</a:t>
                      </a:r>
                      <a:r>
                        <a:rPr lang="en-US" sz="2400" b="1" i="1" dirty="0">
                          <a:solidFill>
                            <a:srgbClr val="0000CC"/>
                          </a:solidFill>
                          <a:effectLst/>
                          <a:latin typeface="Times New Roman" panose="02020603050405020304" pitchFamily="18" charset="0"/>
                          <a:cs typeface="Times New Roman" panose="02020603050405020304" pitchFamily="18" charset="0"/>
                        </a:rPr>
                        <a:t> may </a:t>
                      </a:r>
                      <a:r>
                        <a:rPr lang="en-US" sz="2400" b="1" i="1" dirty="0" err="1">
                          <a:solidFill>
                            <a:srgbClr val="0000CC"/>
                          </a:solidFill>
                          <a:effectLst/>
                          <a:latin typeface="Times New Roman" panose="02020603050405020304" pitchFamily="18" charset="0"/>
                          <a:cs typeface="Times New Roman" panose="02020603050405020304" pitchFamily="18" charset="0"/>
                        </a:rPr>
                        <a:t>mắn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hạnh</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phúc</a:t>
                      </a:r>
                      <a:endParaRPr lang="en-US" sz="2400" b="1" i="1" dirty="0">
                        <a:solidFill>
                          <a:srgbClr val="0000CC"/>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t"/>
                      <a:r>
                        <a:rPr lang="en-US" sz="2400" b="1" i="1" dirty="0" err="1">
                          <a:solidFill>
                            <a:srgbClr val="0000CC"/>
                          </a:solidFill>
                          <a:effectLst/>
                          <a:latin typeface="Times New Roman" panose="02020603050405020304" pitchFamily="18" charset="0"/>
                          <a:cs typeface="Times New Roman" panose="02020603050405020304" pitchFamily="18" charset="0"/>
                        </a:rPr>
                        <a:t>Nhân</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vật</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độc</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ác</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bị</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trừng</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trị</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thích</a:t>
                      </a:r>
                      <a:r>
                        <a:rPr lang="en-US" sz="2400" b="1" i="1" dirty="0">
                          <a:solidFill>
                            <a:srgbClr val="0000CC"/>
                          </a:solidFill>
                          <a:effectLst/>
                          <a:latin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cs typeface="Times New Roman" panose="02020603050405020304" pitchFamily="18" charset="0"/>
                        </a:rPr>
                        <a:t>đáng</a:t>
                      </a:r>
                      <a:endParaRPr lang="en-US" sz="2400" b="1" i="1" dirty="0">
                        <a:solidFill>
                          <a:srgbClr val="0000CC"/>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19373846"/>
                  </a:ext>
                </a:extLst>
              </a:tr>
              <a:tr h="0">
                <a:tc>
                  <a:txBody>
                    <a:bodyPr/>
                    <a:lstStyle/>
                    <a:p>
                      <a:pPr fontAlgn="t"/>
                      <a:r>
                        <a:rPr lang="en-US" sz="2400" dirty="0" err="1">
                          <a:effectLst/>
                          <a:latin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fontAlgn="t"/>
                      <a:r>
                        <a:rPr lang="en-US" sz="2400" dirty="0" err="1">
                          <a:effectLst/>
                          <a:latin typeface="Times New Roman" panose="02020603050405020304" pitchFamily="18" charset="0"/>
                          <a:cs typeface="Times New Roman" panose="02020603050405020304" pitchFamily="18" charset="0"/>
                        </a:rPr>
                        <a:t>Tấm</a:t>
                      </a:r>
                      <a:endParaRPr lang="en-US" sz="24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fontAlgn="t"/>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603902558"/>
                  </a:ext>
                </a:extLst>
              </a:tr>
              <a:tr h="0">
                <a:tc>
                  <a:txBody>
                    <a:bodyPr/>
                    <a:lstStyle/>
                    <a:p>
                      <a:pPr fontAlgn="t"/>
                      <a:r>
                        <a:rPr lang="en-US" sz="2400" dirty="0" err="1">
                          <a:effectLst/>
                          <a:latin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Dừa</a:t>
                      </a:r>
                      <a:endParaRPr lang="en-US" sz="24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fontAlgn="t"/>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gái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út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fontAlgn="t"/>
                      <a:r>
                        <a:rPr lang="en-US" sz="2400" dirty="0">
                          <a:effectLst/>
                          <a:latin typeface="Times New Roman" panose="02020603050405020304" pitchFamily="18" charset="0"/>
                          <a:cs typeface="Times New Roman" panose="02020603050405020304" pitchFamily="18" charset="0"/>
                        </a:rPr>
                        <a:t>Hai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Dừa</a:t>
                      </a:r>
                      <a:endParaRPr lang="en-US" sz="24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834626117"/>
                  </a:ext>
                </a:extLst>
              </a:tr>
            </a:tbl>
          </a:graphicData>
        </a:graphic>
      </p:graphicFrame>
    </p:spTree>
    <p:extLst>
      <p:ext uri="{BB962C8B-B14F-4D97-AF65-F5344CB8AC3E}">
        <p14:creationId xmlns:p14="http://schemas.microsoft.com/office/powerpoint/2010/main" val="31301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0-#ppt_w/2"/>
                                          </p:val>
                                        </p:tav>
                                        <p:tav tm="100000">
                                          <p:val>
                                            <p:strVal val="#ppt_x"/>
                                          </p:val>
                                        </p:tav>
                                      </p:tavLst>
                                    </p:anim>
                                    <p:anim calcmode="lin" valueType="num">
                                      <p:cBhvr additive="base">
                                        <p:cTn id="4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2"/>
                                        </p:tgtEl>
                                        <p:attrNameLst>
                                          <p:attrName>ppt_x</p:attrName>
                                        </p:attrNameLst>
                                      </p:cBhvr>
                                      <p:tavLst>
                                        <p:tav tm="0">
                                          <p:val>
                                            <p:strVal val="ppt_x"/>
                                          </p:val>
                                        </p:tav>
                                        <p:tav tm="100000">
                                          <p:val>
                                            <p:strVal val="ppt_x"/>
                                          </p:val>
                                        </p:tav>
                                      </p:tavLst>
                                    </p:anim>
                                    <p:anim calcmode="lin" valueType="num">
                                      <p:cBhvr additive="base">
                                        <p:cTn id="51" dur="500"/>
                                        <p:tgtEl>
                                          <p:spTgt spid="2"/>
                                        </p:tgtEl>
                                        <p:attrNameLst>
                                          <p:attrName>ppt_y</p:attrName>
                                        </p:attrNameLst>
                                      </p:cBhvr>
                                      <p:tavLst>
                                        <p:tav tm="0">
                                          <p:val>
                                            <p:strVal val="ppt_y"/>
                                          </p:val>
                                        </p:tav>
                                        <p:tav tm="100000">
                                          <p:val>
                                            <p:strVal val="1+ppt_h/2"/>
                                          </p:val>
                                        </p:tav>
                                      </p:tavLst>
                                    </p:anim>
                                    <p:set>
                                      <p:cBhvr>
                                        <p:cTn id="52" dur="1" fill="hold">
                                          <p:stCondLst>
                                            <p:cond delay="499"/>
                                          </p:stCondLst>
                                        </p:cTn>
                                        <p:tgtEl>
                                          <p:spTgt spid="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24B20D7-40AB-42BB-A7C6-DA0A6A5B7469}"/>
              </a:ext>
            </a:extLst>
          </p:cNvPr>
          <p:cNvSpPr txBox="1"/>
          <p:nvPr/>
        </p:nvSpPr>
        <p:spPr>
          <a:xfrm>
            <a:off x="142459" y="132234"/>
            <a:ext cx="4320209" cy="1323439"/>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Thưa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rằng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Tôi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Kiều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Nguyệt</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Con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này</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tất</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tên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Kim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Liên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Quê</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nhà</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ở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quận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Tây</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Xuyên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Cha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tri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phủ</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ở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miền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Hà</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Khê</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9" name="TextBox 8">
            <a:extLst>
              <a:ext uri="{FF2B5EF4-FFF2-40B4-BE49-F238E27FC236}">
                <a16:creationId xmlns="" xmlns:a16="http://schemas.microsoft.com/office/drawing/2014/main" id="{FF8B43E7-FAEC-4BFC-A836-DD3A1B4A1812}"/>
              </a:ext>
            </a:extLst>
          </p:cNvPr>
          <p:cNvSpPr txBox="1"/>
          <p:nvPr/>
        </p:nvSpPr>
        <p:spPr>
          <a:xfrm>
            <a:off x="5274364" y="501565"/>
            <a:ext cx="2040835" cy="58477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Chân thật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TextBox 10">
            <a:extLst>
              <a:ext uri="{FF2B5EF4-FFF2-40B4-BE49-F238E27FC236}">
                <a16:creationId xmlns="" xmlns:a16="http://schemas.microsoft.com/office/drawing/2014/main" id="{3A740FC1-6DE5-4285-B9FF-FEAB4A90F8BA}"/>
              </a:ext>
            </a:extLst>
          </p:cNvPr>
          <p:cNvSpPr txBox="1"/>
          <p:nvPr/>
        </p:nvSpPr>
        <p:spPr>
          <a:xfrm>
            <a:off x="142459" y="1763117"/>
            <a:ext cx="4585254" cy="1323439"/>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Sai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quân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đem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bức</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thơ</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về</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Rước</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tôi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qua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đó</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định</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bề</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nghi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con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đâu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dám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cãi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Ví</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dầu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ngàn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dặm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đàng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cũng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đành</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13" name="TextBox 12">
            <a:extLst>
              <a:ext uri="{FF2B5EF4-FFF2-40B4-BE49-F238E27FC236}">
                <a16:creationId xmlns="" xmlns:a16="http://schemas.microsoft.com/office/drawing/2014/main" id="{873827F8-1C7B-4999-A8FC-F9F06B9DEB61}"/>
              </a:ext>
            </a:extLst>
          </p:cNvPr>
          <p:cNvSpPr txBox="1"/>
          <p:nvPr/>
        </p:nvSpPr>
        <p:spPr>
          <a:xfrm>
            <a:off x="5274365" y="2163226"/>
            <a:ext cx="2040835" cy="523220"/>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Hiếu thảo</a:t>
            </a:r>
            <a:endParaRPr lang="en-US" sz="2800" dirty="0"/>
          </a:p>
        </p:txBody>
      </p:sp>
      <p:sp>
        <p:nvSpPr>
          <p:cNvPr id="15" name="TextBox 14">
            <a:extLst>
              <a:ext uri="{FF2B5EF4-FFF2-40B4-BE49-F238E27FC236}">
                <a16:creationId xmlns="" xmlns:a16="http://schemas.microsoft.com/office/drawing/2014/main" id="{55F475F4-3532-47EB-917A-102EE1E5A23E}"/>
              </a:ext>
            </a:extLst>
          </p:cNvPr>
          <p:cNvSpPr txBox="1"/>
          <p:nvPr/>
        </p:nvSpPr>
        <p:spPr>
          <a:xfrm>
            <a:off x="142459" y="3394000"/>
            <a:ext cx="4750905" cy="830997"/>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Lâm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nguy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chẳng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gặp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giải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nguy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b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Tiết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trăm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năm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cũng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bỏ</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một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hồi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000" dirty="0"/>
          </a:p>
        </p:txBody>
      </p:sp>
      <p:sp>
        <p:nvSpPr>
          <p:cNvPr id="17" name="TextBox 16">
            <a:extLst>
              <a:ext uri="{FF2B5EF4-FFF2-40B4-BE49-F238E27FC236}">
                <a16:creationId xmlns="" xmlns:a16="http://schemas.microsoft.com/office/drawing/2014/main" id="{9B3721E5-1509-4352-86A1-37F2EC7C6955}"/>
              </a:ext>
            </a:extLst>
          </p:cNvPr>
          <p:cNvSpPr txBox="1"/>
          <p:nvPr/>
        </p:nvSpPr>
        <p:spPr>
          <a:xfrm>
            <a:off x="5075582" y="3537209"/>
            <a:ext cx="2239618" cy="523220"/>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180340" algn="just" defTabSz="914400" rtl="0" eaLnBrk="1" fontAlgn="auto" latinLnBrk="0" hangingPunct="1">
              <a:lnSpc>
                <a:spcPct val="100000"/>
              </a:lnSpc>
              <a:spcBef>
                <a:spcPts val="600"/>
              </a:spcBef>
              <a:spcAft>
                <a:spcPts val="600"/>
              </a:spcAft>
              <a:buClrTx/>
              <a:buSzTx/>
              <a:buFontTx/>
              <a:buNone/>
              <a:tabLst/>
              <a:defRPr/>
            </a:pPr>
            <a:r>
              <a:rPr lang="nl-NL" sz="2800" b="1" i="1" dirty="0">
                <a:solidFill>
                  <a:prstClr val="black"/>
                </a:solidFill>
                <a:latin typeface="Times New Roman" panose="02020603050405020304" pitchFamily="18" charset="0"/>
                <a:ea typeface="Times New Roman" panose="02020603050405020304" pitchFamily="18" charset="0"/>
              </a:rPr>
              <a:t>T</a:t>
            </a: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rong trắng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9" name="TextBox 18">
            <a:extLst>
              <a:ext uri="{FF2B5EF4-FFF2-40B4-BE49-F238E27FC236}">
                <a16:creationId xmlns="" xmlns:a16="http://schemas.microsoft.com/office/drawing/2014/main" id="{008305AF-B866-4DD6-949B-C2621DEFE289}"/>
              </a:ext>
            </a:extLst>
          </p:cNvPr>
          <p:cNvSpPr txBox="1"/>
          <p:nvPr/>
        </p:nvSpPr>
        <p:spPr>
          <a:xfrm>
            <a:off x="142459" y="4532441"/>
            <a:ext cx="5168348" cy="830997"/>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Khê</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qua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đó</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cũng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gần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b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Xin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theo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cùng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thiếp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đền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ân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chàng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lang="en-US" sz="2000" dirty="0"/>
          </a:p>
        </p:txBody>
      </p:sp>
      <p:sp>
        <p:nvSpPr>
          <p:cNvPr id="21" name="TextBox 20">
            <a:extLst>
              <a:ext uri="{FF2B5EF4-FFF2-40B4-BE49-F238E27FC236}">
                <a16:creationId xmlns="" xmlns:a16="http://schemas.microsoft.com/office/drawing/2014/main" id="{A609E89F-942A-44E7-9C5A-84D6198CBCC3}"/>
              </a:ext>
            </a:extLst>
          </p:cNvPr>
          <p:cNvSpPr txBox="1"/>
          <p:nvPr/>
        </p:nvSpPr>
        <p:spPr>
          <a:xfrm>
            <a:off x="5645427" y="4676411"/>
            <a:ext cx="1669773" cy="523220"/>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ân nghĩa.</a:t>
            </a:r>
            <a:endParaRPr lang="en-US" sz="2800" dirty="0"/>
          </a:p>
        </p:txBody>
      </p:sp>
      <p:sp>
        <p:nvSpPr>
          <p:cNvPr id="23" name="TextBox 22">
            <a:extLst>
              <a:ext uri="{FF2B5EF4-FFF2-40B4-BE49-F238E27FC236}">
                <a16:creationId xmlns="" xmlns:a16="http://schemas.microsoft.com/office/drawing/2014/main" id="{A4734A0E-7E1F-48A4-97E9-611E940FA8B3}"/>
              </a:ext>
            </a:extLst>
          </p:cNvPr>
          <p:cNvSpPr txBox="1"/>
          <p:nvPr/>
        </p:nvSpPr>
        <p:spPr>
          <a:xfrm>
            <a:off x="175593" y="5670882"/>
            <a:ext cx="4552120" cy="830997"/>
          </a:xfrm>
          <a:prstGeom prst="rect">
            <a:avLst/>
          </a:prstGeom>
          <a:solidFill>
            <a:srgbClr val="CC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Trước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xe</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quân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tử</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tạm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ngồi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b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Xin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tiện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thiếp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lạy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rồi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sẽ</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thưa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lang="en-US" sz="2400" dirty="0"/>
          </a:p>
        </p:txBody>
      </p:sp>
      <p:sp>
        <p:nvSpPr>
          <p:cNvPr id="25" name="TextBox 24">
            <a:extLst>
              <a:ext uri="{FF2B5EF4-FFF2-40B4-BE49-F238E27FC236}">
                <a16:creationId xmlns="" xmlns:a16="http://schemas.microsoft.com/office/drawing/2014/main" id="{68AB9757-DA6B-4131-9BC5-14897736D6FF}"/>
              </a:ext>
            </a:extLst>
          </p:cNvPr>
          <p:cNvSpPr txBox="1"/>
          <p:nvPr/>
        </p:nvSpPr>
        <p:spPr>
          <a:xfrm>
            <a:off x="5920409" y="5815613"/>
            <a:ext cx="1394791" cy="523220"/>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nết na</a:t>
            </a:r>
            <a:endParaRPr lang="en-US" sz="2800" dirty="0"/>
          </a:p>
        </p:txBody>
      </p:sp>
      <p:sp>
        <p:nvSpPr>
          <p:cNvPr id="28" name="Rectangle 13">
            <a:extLst>
              <a:ext uri="{FF2B5EF4-FFF2-40B4-BE49-F238E27FC236}">
                <a16:creationId xmlns="" xmlns:a16="http://schemas.microsoft.com/office/drawing/2014/main" id="{EBC52039-D740-43FE-8EE4-681A8513ED91}"/>
              </a:ext>
            </a:extLst>
          </p:cNvPr>
          <p:cNvSpPr>
            <a:spLocks noChangeArrowheads="1"/>
          </p:cNvSpPr>
          <p:nvPr/>
        </p:nvSpPr>
        <p:spPr bwMode="auto">
          <a:xfrm>
            <a:off x="8547658" y="1918268"/>
            <a:ext cx="3501883" cy="2614173"/>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tabLst>
                <a:tab pos="465138" algn="l"/>
                <a:tab pos="4167188" algn="l"/>
              </a:tabLst>
              <a:defRPr>
                <a:solidFill>
                  <a:schemeClr val="tx1"/>
                </a:solidFill>
                <a:latin typeface="Tahoma" panose="020B0604030504040204" pitchFamily="34" charset="0"/>
              </a:defRPr>
            </a:lvl1pPr>
            <a:lvl2pPr marL="742950" indent="-285750">
              <a:tabLst>
                <a:tab pos="465138" algn="l"/>
                <a:tab pos="4167188" algn="l"/>
              </a:tabLst>
              <a:defRPr>
                <a:solidFill>
                  <a:schemeClr val="tx1"/>
                </a:solidFill>
                <a:latin typeface="Tahoma" panose="020B0604030504040204" pitchFamily="34" charset="0"/>
              </a:defRPr>
            </a:lvl2pPr>
            <a:lvl3pPr marL="1143000" indent="-228600">
              <a:tabLst>
                <a:tab pos="465138" algn="l"/>
                <a:tab pos="4167188" algn="l"/>
              </a:tabLst>
              <a:defRPr>
                <a:solidFill>
                  <a:schemeClr val="tx1"/>
                </a:solidFill>
                <a:latin typeface="Tahoma" panose="020B0604030504040204" pitchFamily="34" charset="0"/>
              </a:defRPr>
            </a:lvl3pPr>
            <a:lvl4pPr marL="1600200" indent="-228600">
              <a:tabLst>
                <a:tab pos="465138" algn="l"/>
                <a:tab pos="4167188" algn="l"/>
              </a:tabLst>
              <a:defRPr>
                <a:solidFill>
                  <a:schemeClr val="tx1"/>
                </a:solidFill>
                <a:latin typeface="Tahoma" panose="020B0604030504040204" pitchFamily="34" charset="0"/>
              </a:defRPr>
            </a:lvl4pPr>
            <a:lvl5pPr marL="2057400" indent="-228600">
              <a:tabLst>
                <a:tab pos="465138" algn="l"/>
                <a:tab pos="4167188"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465138" algn="l"/>
                <a:tab pos="4167188"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465138" algn="l"/>
                <a:tab pos="4167188"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465138" algn="l"/>
                <a:tab pos="4167188"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465138" algn="l"/>
                <a:tab pos="4167188" algn="l"/>
              </a:tabLst>
              <a:defRPr>
                <a:solidFill>
                  <a:schemeClr val="tx1"/>
                </a:solidFill>
                <a:latin typeface="Tahoma" panose="020B0604030504040204" pitchFamily="34" charset="0"/>
              </a:defRPr>
            </a:lvl9pPr>
          </a:lstStyle>
          <a:p>
            <a:pPr algn="just" fontAlgn="base">
              <a:spcBef>
                <a:spcPct val="0"/>
              </a:spcBef>
              <a:spcAft>
                <a:spcPct val="0"/>
              </a:spcAft>
            </a:pPr>
            <a:r>
              <a:rPr lang="en-US" altLang="en-US" sz="2400" b="1" dirty="0" err="1">
                <a:solidFill>
                  <a:srgbClr val="000000"/>
                </a:solidFill>
                <a:latin typeface="Times New Roman" panose="02020603050405020304" pitchFamily="18" charset="0"/>
              </a:rPr>
              <a:t>Một</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cô</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gái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khuê</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các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hiền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hậu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nết</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na</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có</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học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thức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có</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hiếu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có</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giáo</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dục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ân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tình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trọng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ân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nghĩa</a:t>
            </a:r>
            <a:r>
              <a:rPr lang="en-US" altLang="en-US" sz="2400" b="1" dirty="0">
                <a:solidFill>
                  <a:srgbClr val="000000"/>
                </a:solidFill>
                <a:latin typeface="Times New Roman" panose="02020603050405020304" pitchFamily="18" charset="0"/>
              </a:rPr>
              <a:t>. </a:t>
            </a:r>
          </a:p>
          <a:p>
            <a:pPr algn="just" fontAlgn="base">
              <a:spcBef>
                <a:spcPct val="0"/>
              </a:spcBef>
              <a:spcAft>
                <a:spcPct val="0"/>
              </a:spcAft>
            </a:pPr>
            <a:r>
              <a:rPr lang="en-US" altLang="en-US" sz="2400" b="1" dirty="0" err="1">
                <a:solidFill>
                  <a:srgbClr val="000000"/>
                </a:solidFill>
                <a:latin typeface="Times New Roman" panose="02020603050405020304" pitchFamily="18" charset="0"/>
              </a:rPr>
              <a:t>Kiều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Nguyệt</a:t>
            </a:r>
            <a:r>
              <a:rPr lang="en-US" altLang="en-US" sz="2400" b="1" dirty="0">
                <a:solidFill>
                  <a:srgbClr val="000000"/>
                </a:solidFill>
                <a:latin typeface="Times New Roman" panose="02020603050405020304" pitchFamily="18" charset="0"/>
              </a:rPr>
              <a:t> Nga </a:t>
            </a:r>
            <a:r>
              <a:rPr lang="en-US" altLang="en-US" sz="2400" b="1" dirty="0" err="1">
                <a:solidFill>
                  <a:srgbClr val="000000"/>
                </a:solidFill>
                <a:latin typeface="Times New Roman" panose="02020603050405020304" pitchFamily="18" charset="0"/>
              </a:rPr>
              <a:t>là</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một</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cô</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gái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đáng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quý</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đáng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trọng</a:t>
            </a:r>
            <a:endParaRPr lang="en-US" altLang="en-US" sz="2400" b="1" dirty="0">
              <a:solidFill>
                <a:srgbClr val="000000"/>
              </a:solidFill>
              <a:latin typeface="Times New Roman" panose="02020603050405020304" pitchFamily="18" charset="0"/>
            </a:endParaRPr>
          </a:p>
        </p:txBody>
      </p:sp>
      <p:sp>
        <p:nvSpPr>
          <p:cNvPr id="29" name="Arrow: Right 28">
            <a:extLst>
              <a:ext uri="{FF2B5EF4-FFF2-40B4-BE49-F238E27FC236}">
                <a16:creationId xmlns="" xmlns:a16="http://schemas.microsoft.com/office/drawing/2014/main" id="{B04B4426-06CB-436D-A40B-AC292C34B0A5}"/>
              </a:ext>
            </a:extLst>
          </p:cNvPr>
          <p:cNvSpPr/>
          <p:nvPr/>
        </p:nvSpPr>
        <p:spPr>
          <a:xfrm>
            <a:off x="7606754" y="2276616"/>
            <a:ext cx="728869" cy="1948381"/>
          </a:xfrm>
          <a:prstGeom prst="rightArrow">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1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1+#ppt_w/2"/>
                                          </p:val>
                                        </p:tav>
                                        <p:tav tm="100000">
                                          <p:val>
                                            <p:strVal val="#ppt_x"/>
                                          </p:val>
                                        </p:tav>
                                      </p:tavLst>
                                    </p:anim>
                                    <p:anim calcmode="lin" valueType="num">
                                      <p:cBhvr additive="base">
                                        <p:cTn id="68" dur="500" fill="hold"/>
                                        <p:tgtEl>
                                          <p:spTgt spid="29"/>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1784223" y="1594765"/>
            <a:ext cx="9568329" cy="1966747"/>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tabLst>
                <a:tab pos="2743200" algn="ctr"/>
                <a:tab pos="5486400" algn="r"/>
              </a:tabLst>
            </a:pPr>
            <a:endParaRPr lang="nl-NL" sz="2400" dirty="0">
              <a:latin typeface="Times New Roman" panose="02020603050405020304" pitchFamily="18" charset="0"/>
              <a:ea typeface="Times New Roman" panose="02020603050405020304" pitchFamily="18" charset="0"/>
            </a:endParaRPr>
          </a:p>
          <a:p>
            <a:pPr algn="just">
              <a:tabLst>
                <a:tab pos="2743200" algn="ctr"/>
                <a:tab pos="5486400" algn="r"/>
              </a:tabLst>
            </a:pPr>
            <a:r>
              <a:rPr lang="nl-NL" sz="2400" dirty="0">
                <a:latin typeface="Times New Roman" panose="02020603050405020304" pitchFamily="18" charset="0"/>
                <a:ea typeface="Times New Roman" panose="02020603050405020304" pitchFamily="18" charset="0"/>
              </a:rPr>
              <a:t>Đạo lý nhân nghĩa ở hình tượng Lục Vân Tiên dược thể hiện qua hành động dũng cảm đánh cướp cứu người, tấm lòng chính trực, hào hiệp trọng nghĩa khinh tài, từ tâm, nhân hậu.</a:t>
            </a:r>
            <a:endParaRPr lang="en-US" sz="2400" dirty="0">
              <a:latin typeface="Times New Roman" panose="02020603050405020304" pitchFamily="18" charset="0"/>
              <a:ea typeface="Times New Roman" panose="02020603050405020304" pitchFamily="18" charset="0"/>
            </a:endParaRPr>
          </a:p>
        </p:txBody>
      </p:sp>
      <p:sp>
        <p:nvSpPr>
          <p:cNvPr id="9" name="Freeform 8"/>
          <p:cNvSpPr/>
          <p:nvPr/>
        </p:nvSpPr>
        <p:spPr>
          <a:xfrm>
            <a:off x="434389" y="90765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NỘI DUNG </a:t>
            </a:r>
          </a:p>
        </p:txBody>
      </p:sp>
      <p:sp>
        <p:nvSpPr>
          <p:cNvPr id="10" name="Freeform 9"/>
          <p:cNvSpPr/>
          <p:nvPr/>
        </p:nvSpPr>
        <p:spPr>
          <a:xfrm>
            <a:off x="1799419" y="4586636"/>
            <a:ext cx="9568329" cy="1799356"/>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tabLst>
                <a:tab pos="2743200" algn="ctr"/>
                <a:tab pos="5486400" algn="r"/>
              </a:tabLst>
            </a:pPr>
            <a:r>
              <a:rPr lang="nl-NL" sz="2800" dirty="0">
                <a:latin typeface="Times New Roman" panose="02020603050405020304" pitchFamily="18" charset="0"/>
                <a:ea typeface="Times New Roman" panose="02020603050405020304" pitchFamily="18" charset="0"/>
              </a:rPr>
              <a:t>- Ngôn ngữ mộc mạc, bình dị, kể chuyện tự nhiên</a:t>
            </a:r>
            <a:endParaRPr lang="en-US" sz="2800" dirty="0">
              <a:latin typeface="Times New Roman" panose="02020603050405020304" pitchFamily="18" charset="0"/>
              <a:ea typeface="Times New Roman" panose="02020603050405020304" pitchFamily="18" charset="0"/>
            </a:endParaRPr>
          </a:p>
          <a:p>
            <a:pPr algn="just">
              <a:tabLst>
                <a:tab pos="2743200" algn="ctr"/>
                <a:tab pos="5486400" algn="r"/>
              </a:tabLst>
            </a:pPr>
            <a:r>
              <a:rPr lang="nl-NL" sz="2800" dirty="0">
                <a:latin typeface="Times New Roman" panose="02020603050405020304" pitchFamily="18" charset="0"/>
                <a:ea typeface="Times New Roman" panose="02020603050405020304" pitchFamily="18" charset="0"/>
              </a:rPr>
              <a:t>-Tính cách nhân vật bộc lộ qua cử chỉ, hành động, lời nói.</a:t>
            </a:r>
            <a:endParaRPr lang="en-US" sz="2800" dirty="0">
              <a:latin typeface="Times New Roman" panose="02020603050405020304" pitchFamily="18" charset="0"/>
              <a:ea typeface="Times New Roman" panose="02020603050405020304" pitchFamily="18" charset="0"/>
            </a:endParaRPr>
          </a:p>
        </p:txBody>
      </p:sp>
      <p:sp>
        <p:nvSpPr>
          <p:cNvPr id="11" name="Freeform 10"/>
          <p:cNvSpPr/>
          <p:nvPr/>
        </p:nvSpPr>
        <p:spPr>
          <a:xfrm>
            <a:off x="434389" y="3894164"/>
            <a:ext cx="3776002"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NGHỆ THUẬT </a:t>
            </a:r>
          </a:p>
        </p:txBody>
      </p:sp>
      <p:sp>
        <p:nvSpPr>
          <p:cNvPr id="2" name="TextBox 1">
            <a:extLst>
              <a:ext uri="{FF2B5EF4-FFF2-40B4-BE49-F238E27FC236}">
                <a16:creationId xmlns="" xmlns:a16="http://schemas.microsoft.com/office/drawing/2014/main" id="{FEEBCE8D-D999-4B2A-803A-25220FE97FF5}"/>
              </a:ext>
            </a:extLst>
          </p:cNvPr>
          <p:cNvSpPr txBox="1"/>
          <p:nvPr/>
        </p:nvSpPr>
        <p:spPr>
          <a:xfrm>
            <a:off x="4876800" y="184059"/>
            <a:ext cx="2623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TỔNG KẾT</a:t>
            </a: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DC8F751-6FC9-414F-B000-778C26C650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890" y="135568"/>
            <a:ext cx="1998474" cy="1156943"/>
          </a:xfrm>
          <a:prstGeom prst="rect">
            <a:avLst/>
          </a:prstGeom>
        </p:spPr>
      </p:pic>
      <p:pic>
        <p:nvPicPr>
          <p:cNvPr id="5" name="Picture 4">
            <a:extLst>
              <a:ext uri="{FF2B5EF4-FFF2-40B4-BE49-F238E27FC236}">
                <a16:creationId xmlns="" xmlns:a16="http://schemas.microsoft.com/office/drawing/2014/main" id="{CEEEADBD-C22A-4E86-B071-77B3ED5555F6}"/>
              </a:ext>
            </a:extLst>
          </p:cNvPr>
          <p:cNvPicPr>
            <a:picLocks noChangeAspect="1"/>
          </p:cNvPicPr>
          <p:nvPr/>
        </p:nvPicPr>
        <p:blipFill>
          <a:blip r:embed="rId3"/>
          <a:stretch>
            <a:fillRect/>
          </a:stretch>
        </p:blipFill>
        <p:spPr>
          <a:xfrm>
            <a:off x="2883395" y="-194752"/>
            <a:ext cx="3237257" cy="1950889"/>
          </a:xfrm>
          <a:prstGeom prst="rect">
            <a:avLst/>
          </a:prstGeom>
        </p:spPr>
      </p:pic>
      <p:graphicFrame>
        <p:nvGraphicFramePr>
          <p:cNvPr id="6" name="Table 5">
            <a:extLst>
              <a:ext uri="{FF2B5EF4-FFF2-40B4-BE49-F238E27FC236}">
                <a16:creationId xmlns="" xmlns:a16="http://schemas.microsoft.com/office/drawing/2014/main" id="{28D3D96A-92D3-4F58-9D01-AC14668C5DCA}"/>
              </a:ext>
            </a:extLst>
          </p:cNvPr>
          <p:cNvGraphicFramePr>
            <a:graphicFrameLocks noGrp="1"/>
          </p:cNvGraphicFramePr>
          <p:nvPr>
            <p:extLst>
              <p:ext uri="{D42A27DB-BD31-4B8C-83A1-F6EECF244321}">
                <p14:modId xmlns:p14="http://schemas.microsoft.com/office/powerpoint/2010/main" val="4108493544"/>
              </p:ext>
            </p:extLst>
          </p:nvPr>
        </p:nvGraphicFramePr>
        <p:xfrm>
          <a:off x="354106" y="1669574"/>
          <a:ext cx="11533093" cy="4876800"/>
        </p:xfrm>
        <a:graphic>
          <a:graphicData uri="http://schemas.openxmlformats.org/drawingml/2006/table">
            <a:tbl>
              <a:tblPr firstRow="1" firstCol="1" bandRow="1"/>
              <a:tblGrid>
                <a:gridCol w="11533093">
                  <a:extLst>
                    <a:ext uri="{9D8B030D-6E8A-4147-A177-3AD203B41FA5}">
                      <a16:colId xmlns="" xmlns:a16="http://schemas.microsoft.com/office/drawing/2014/main" val="4059602746"/>
                    </a:ext>
                  </a:extLst>
                </a:gridCol>
              </a:tblGrid>
              <a:tr h="0">
                <a:tc>
                  <a:txBody>
                    <a:bodyPr/>
                    <a:lstStyle/>
                    <a:p>
                      <a:r>
                        <a:rPr lang="vi-VN" sz="2000" b="1" dirty="0">
                          <a:effectLst/>
                          <a:latin typeface="Times New Roman" panose="02020603050405020304" pitchFamily="18" charset="0"/>
                          <a:ea typeface="Times New Roman" panose="02020603050405020304" pitchFamily="18" charset="0"/>
                        </a:rPr>
                        <a:t>Đọc những câu thơ sau:</a:t>
                      </a:r>
                      <a:r>
                        <a:rPr lang="vi-VN"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r>
                        <a:rPr lang="vi-VN" sz="2000" i="1" dirty="0">
                          <a:effectLst/>
                          <a:latin typeface="Times New Roman" panose="02020603050405020304" pitchFamily="18" charset="0"/>
                          <a:ea typeface="Times New Roman" panose="02020603050405020304" pitchFamily="18" charset="0"/>
                        </a:rPr>
                        <a:t>“ Dẹp rồi lũ kiến chòm ong</a:t>
                      </a:r>
                      <a:endParaRPr lang="en-US" sz="2000" dirty="0">
                        <a:effectLst/>
                        <a:latin typeface="Times New Roman" panose="02020603050405020304" pitchFamily="18" charset="0"/>
                        <a:ea typeface="Times New Roman" panose="02020603050405020304" pitchFamily="18" charset="0"/>
                      </a:endParaRPr>
                    </a:p>
                    <a:p>
                      <a:pPr algn="ctr"/>
                      <a:r>
                        <a:rPr lang="vi-VN" sz="2000" i="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ctr"/>
                      <a:r>
                        <a:rPr lang="vi-VN" sz="2000" i="1" dirty="0">
                          <a:effectLst/>
                          <a:latin typeface="Times New Roman" panose="02020603050405020304" pitchFamily="18" charset="0"/>
                          <a:ea typeface="Times New Roman" panose="02020603050405020304" pitchFamily="18" charset="0"/>
                        </a:rPr>
                        <a:t> Làm người thế ấy cũng phi anh hùng”</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1: </a:t>
                      </a:r>
                      <a:r>
                        <a:rPr lang="vi-VN" sz="2000" dirty="0">
                          <a:effectLst/>
                          <a:latin typeface="Times New Roman" panose="02020603050405020304" pitchFamily="18" charset="0"/>
                          <a:ea typeface="Times New Roman" panose="02020603050405020304" pitchFamily="18" charset="0"/>
                        </a:rPr>
                        <a:t>Giải thích ý nghĩa các cụm từ “ lũ kiến chòm ong”, “ kiến nghĩa bất vi”?</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2: </a:t>
                      </a:r>
                      <a:r>
                        <a:rPr lang="vi-VN" sz="2000" dirty="0">
                          <a:effectLst/>
                          <a:latin typeface="Times New Roman" panose="02020603050405020304" pitchFamily="18" charset="0"/>
                          <a:ea typeface="Times New Roman" panose="02020603050405020304" pitchFamily="18" charset="0"/>
                        </a:rPr>
                        <a:t>Qua cuộc đối thoại: </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K</a:t>
                      </a:r>
                      <a:r>
                        <a:rPr lang="vi-VN" sz="2000" dirty="0">
                          <a:effectLst/>
                          <a:latin typeface="Times New Roman" panose="02020603050405020304" pitchFamily="18" charset="0"/>
                          <a:ea typeface="Times New Roman" panose="02020603050405020304" pitchFamily="18" charset="0"/>
                        </a:rPr>
                        <a:t>hoan khoan ngồi đó chớ ra</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                                         Khuê môn phận gái việc gì đến đây”</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Em thấy Vân Tiên là người như thế nào? </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3: </a:t>
                      </a:r>
                      <a:r>
                        <a:rPr lang="vi-VN" sz="2000" dirty="0">
                          <a:effectLst/>
                          <a:latin typeface="Times New Roman" panose="02020603050405020304" pitchFamily="18" charset="0"/>
                          <a:ea typeface="Times New Roman" panose="02020603050405020304" pitchFamily="18" charset="0"/>
                        </a:rPr>
                        <a:t>Nêu cảnh ngộ đáng thương của Nguyệt Nga </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4: </a:t>
                      </a:r>
                      <a:r>
                        <a:rPr lang="vi-VN" sz="2000" dirty="0">
                          <a:effectLst/>
                          <a:latin typeface="Times New Roman" panose="02020603050405020304" pitchFamily="18" charset="0"/>
                          <a:ea typeface="Times New Roman" panose="02020603050405020304" pitchFamily="18" charset="0"/>
                        </a:rPr>
                        <a:t>Nhận xét về cách xưng hô của Nguyệt Nga “quân tử” – “tiện thiếp”</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5: </a:t>
                      </a:r>
                      <a:r>
                        <a:rPr lang="vi-VN" sz="2000" dirty="0">
                          <a:effectLst/>
                          <a:latin typeface="Times New Roman" panose="02020603050405020304" pitchFamily="18" charset="0"/>
                          <a:ea typeface="Times New Roman" panose="02020603050405020304" pitchFamily="18" charset="0"/>
                        </a:rPr>
                        <a:t>Em thấy được những nét đẹp gì trong tâm hồn và nhân cách của Nguyệt Nga qua đoạn trích?</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6: </a:t>
                      </a:r>
                      <a:r>
                        <a:rPr lang="vi-VN" sz="2000" dirty="0">
                          <a:effectLst/>
                          <a:latin typeface="Times New Roman" panose="02020603050405020304" pitchFamily="18" charset="0"/>
                          <a:ea typeface="Times New Roman" panose="02020603050405020304" pitchFamily="18" charset="0"/>
                        </a:rPr>
                        <a:t>Nêu quan niệm về người anh hùng của Nguyễn Đình Chiểu thể hiện qua đoạn trích</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7: </a:t>
                      </a:r>
                      <a:r>
                        <a:rPr lang="vi-VN" sz="2000" dirty="0">
                          <a:effectLst/>
                          <a:latin typeface="Times New Roman" panose="02020603050405020304" pitchFamily="18" charset="0"/>
                          <a:ea typeface="Times New Roman" panose="02020603050405020304" pitchFamily="18" charset="0"/>
                        </a:rPr>
                        <a:t>Nhận xét về nghệ thuật xây dựng và khắc họa nhân vật của Nguyễn Đình Chiểu thể hiện qua đoạn trích.</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Câu 8: </a:t>
                      </a:r>
                      <a:r>
                        <a:rPr lang="vi-VN" sz="2000" dirty="0">
                          <a:effectLst/>
                          <a:latin typeface="Times New Roman" panose="02020603050405020304" pitchFamily="18" charset="0"/>
                          <a:ea typeface="Times New Roman" panose="02020603050405020304" pitchFamily="18" charset="0"/>
                        </a:rPr>
                        <a:t>Nhận xét về ngôn ngữ của tác giả trong đoạn thơ?</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3725702"/>
                  </a:ext>
                </a:extLst>
              </a:tr>
            </a:tbl>
          </a:graphicData>
        </a:graphic>
      </p:graphicFrame>
      <p:sp>
        <p:nvSpPr>
          <p:cNvPr id="8" name="TextBox 7">
            <a:extLst>
              <a:ext uri="{FF2B5EF4-FFF2-40B4-BE49-F238E27FC236}">
                <a16:creationId xmlns="" xmlns:a16="http://schemas.microsoft.com/office/drawing/2014/main" id="{B414C574-260F-405C-A9EC-B931E96D9845}"/>
              </a:ext>
            </a:extLst>
          </p:cNvPr>
          <p:cNvSpPr txBox="1"/>
          <p:nvPr/>
        </p:nvSpPr>
        <p:spPr>
          <a:xfrm>
            <a:off x="3394487" y="901075"/>
            <a:ext cx="6096000" cy="579967"/>
          </a:xfrm>
          <a:prstGeom prst="rect">
            <a:avLst/>
          </a:prstGeom>
          <a:noFill/>
        </p:spPr>
        <p:txBody>
          <a:bodyPr wrap="square">
            <a:spAutoFit/>
          </a:bodyPr>
          <a:lstStyle/>
          <a:p>
            <a:pPr algn="ctr">
              <a:lnSpc>
                <a:spcPct val="150000"/>
              </a:lnSpc>
            </a:pPr>
            <a:r>
              <a:rPr lang="vi-VN" sz="2400" b="1" dirty="0">
                <a:solidFill>
                  <a:srgbClr val="0000CC"/>
                </a:solidFill>
                <a:effectLst/>
                <a:latin typeface="Times New Roman" panose="02020603050405020304" pitchFamily="18" charset="0"/>
                <a:ea typeface="Times New Roman" panose="02020603050405020304" pitchFamily="18" charset="0"/>
              </a:rPr>
              <a:t>PHIẾU HỌC TẬP </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432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156079F-9A38-4D93-81E6-B730231030AC}"/>
              </a:ext>
            </a:extLst>
          </p:cNvPr>
          <p:cNvSpPr txBox="1"/>
          <p:nvPr/>
        </p:nvSpPr>
        <p:spPr>
          <a:xfrm>
            <a:off x="159025" y="292893"/>
            <a:ext cx="11688417" cy="5565947"/>
          </a:xfrm>
          <a:prstGeom prst="rect">
            <a:avLst/>
          </a:prstGeom>
          <a:noFill/>
        </p:spPr>
        <p:txBody>
          <a:bodyPr wrap="square">
            <a:spAutoFit/>
          </a:bodyPr>
          <a:lstStyle/>
          <a:p>
            <a:pPr algn="just">
              <a:lnSpc>
                <a:spcPct val="150000"/>
              </a:lnSpc>
            </a:pPr>
            <a:r>
              <a:rPr lang="vi-VN" sz="2400" b="1" dirty="0">
                <a:effectLst/>
                <a:latin typeface="Times New Roman" panose="02020603050405020304" pitchFamily="18" charset="0"/>
                <a:ea typeface="Times New Roman" panose="02020603050405020304" pitchFamily="18" charset="0"/>
              </a:rPr>
              <a:t>Câu 1: </a:t>
            </a:r>
            <a:r>
              <a:rPr lang="vi-VN" sz="2400" dirty="0">
                <a:effectLst/>
                <a:latin typeface="Times New Roman" panose="02020603050405020304" pitchFamily="18" charset="0"/>
                <a:ea typeface="Times New Roman" panose="02020603050405020304" pitchFamily="18" charset="0"/>
              </a:rPr>
              <a:t>“ lũ kiến chòm ong”: chỉ bọn cướp vừa bị Vân Tiên đánh cho một trận tơi bời, “ kiến nghĩa bất vi”: thấy việc nghĩa mà không làm</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vi-VN" sz="2400" b="1" dirty="0">
                <a:effectLst/>
                <a:latin typeface="Times New Roman" panose="02020603050405020304" pitchFamily="18" charset="0"/>
                <a:ea typeface="Times New Roman" panose="02020603050405020304" pitchFamily="18" charset="0"/>
              </a:rPr>
              <a:t>Câu 2: </a:t>
            </a:r>
            <a:r>
              <a:rPr lang="vi-VN" sz="2400" dirty="0">
                <a:effectLst/>
                <a:latin typeface="Times New Roman" panose="02020603050405020304" pitchFamily="18" charset="0"/>
                <a:ea typeface="Times New Roman" panose="02020603050405020304" pitchFamily="18" charset="0"/>
              </a:rPr>
              <a:t>Trong cuộc đối thoại, Vân Tiên đã khuyên Kiều Nguyệt Nga không ra khỏi xe để giữ gìn lễ nghĩa, tiết hạnh cho nàng, chứng tỏ nàng là một người hiền lành, tử tế, hiểu và trọng lễ nghĩa. Vân Tiên cũng hỏi thăm tên họ Nguyệt Nga, cho thấy sự ân cần, chu đáo của chàng</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vi-VN" sz="2400" b="1" dirty="0">
                <a:effectLst/>
                <a:latin typeface="Times New Roman" panose="02020603050405020304" pitchFamily="18" charset="0"/>
                <a:ea typeface="Times New Roman" panose="02020603050405020304" pitchFamily="18" charset="0"/>
              </a:rPr>
              <a:t>Câu 3: </a:t>
            </a:r>
            <a:r>
              <a:rPr lang="vi-VN" sz="2400" dirty="0">
                <a:effectLst/>
                <a:latin typeface="Times New Roman" panose="02020603050405020304" pitchFamily="18" charset="0"/>
                <a:ea typeface="Times New Roman" panose="02020603050405020304" pitchFamily="18" charset="0"/>
              </a:rPr>
              <a:t>Cảnh ngộ đáng thương của Nguyệt Nga: nàng là người con gái danh giá, khuê các, phải từ Tây Xuyên đến Hà Khê theo lời cha để định bề nghi gia nghi thất, không may lại gắp cướp giữa đường</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vi-VN" sz="2400" b="1" dirty="0">
                <a:effectLst/>
                <a:latin typeface="Times New Roman" panose="02020603050405020304" pitchFamily="18" charset="0"/>
                <a:ea typeface="Times New Roman" panose="02020603050405020304" pitchFamily="18" charset="0"/>
              </a:rPr>
              <a:t>Câu 4: </a:t>
            </a:r>
            <a:r>
              <a:rPr lang="vi-VN" sz="2400" dirty="0">
                <a:effectLst/>
                <a:latin typeface="Times New Roman" panose="02020603050405020304" pitchFamily="18" charset="0"/>
                <a:ea typeface="Times New Roman" panose="02020603050405020304" pitchFamily="18" charset="0"/>
              </a:rPr>
              <a:t>Cách xưng hô của Nguyệt Nga: gọi Vân Tiên là “quân tử” thể hiện sự trân trọng, ngưỡng mộ, biết ơn; xưng là “tiện thiếp” thể hiện sự khiêm nhường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01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86C3939-8958-47CA-BE4E-883C0E6EE520}"/>
              </a:ext>
            </a:extLst>
          </p:cNvPr>
          <p:cNvSpPr txBox="1"/>
          <p:nvPr/>
        </p:nvSpPr>
        <p:spPr>
          <a:xfrm>
            <a:off x="251790" y="130076"/>
            <a:ext cx="11622157" cy="6673943"/>
          </a:xfrm>
          <a:prstGeom prst="rect">
            <a:avLst/>
          </a:prstGeom>
          <a:noFill/>
        </p:spPr>
        <p:txBody>
          <a:bodyPr wrap="square">
            <a:spAutoFit/>
          </a:bodyPr>
          <a:lstStyle/>
          <a:p>
            <a:pPr algn="just">
              <a:lnSpc>
                <a:spcPct val="150000"/>
              </a:lnSpc>
            </a:pPr>
            <a:r>
              <a:rPr lang="vi-VN" sz="2400" b="1" dirty="0">
                <a:effectLst/>
                <a:latin typeface="Times New Roman" panose="02020603050405020304" pitchFamily="18" charset="0"/>
                <a:ea typeface="Times New Roman" panose="02020603050405020304" pitchFamily="18" charset="0"/>
              </a:rPr>
              <a:t>Câu 5: </a:t>
            </a:r>
            <a:r>
              <a:rPr lang="vi-VN" sz="2400" dirty="0">
                <a:effectLst/>
                <a:latin typeface="Times New Roman" panose="02020603050405020304" pitchFamily="18" charset="0"/>
                <a:ea typeface="Times New Roman" panose="02020603050405020304" pitchFamily="18" charset="0"/>
              </a:rPr>
              <a:t>Vẻ đẹp tâm hồn, nhân cách của Nguyệt Nga:</a:t>
            </a:r>
            <a:endParaRPr lang="en-US"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Qua cách xưng hô khiêm nhường, cách giới thiệu bản thân tỉ mỉ mà không khoa trương, cách trả lời đầu cuối rõ ràng và cử chỉ “lạy”, “thưa” ta thấy Nguyệt Nga là một người con gái có học thức, thông minh và mực thước</a:t>
            </a:r>
            <a:endParaRPr lang="en-US"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Nàng sống ngoan ngoãn, hiếu thảo, vâng lời cha, cư xử đúng với khuôn phép của lễ giáo phong kiến – “cha mẹ đặt đâu, con ngồi đấy”</a:t>
            </a:r>
            <a:endParaRPr lang="en-US"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Mong muốn đền ơn Vân Tiên chứng tỏ nàng là một người trong nghĩa tình</a:t>
            </a:r>
            <a:endParaRPr lang="en-US"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Kiều Nguyệt Nga đã để lại ấn tượng tốt đẹp, sâu sắc: là cô gái thùy mị, nết na, gia giáo, thông minh, có học thức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400" b="1" dirty="0">
                <a:effectLst/>
                <a:latin typeface="Times New Roman" panose="02020603050405020304" pitchFamily="18" charset="0"/>
                <a:ea typeface="Times New Roman" panose="02020603050405020304" pitchFamily="18" charset="0"/>
              </a:rPr>
              <a:t>Câu 6: </a:t>
            </a:r>
            <a:r>
              <a:rPr lang="vi-VN" sz="2400" dirty="0">
                <a:effectLst/>
                <a:latin typeface="Times New Roman" panose="02020603050405020304" pitchFamily="18" charset="0"/>
                <a:ea typeface="Times New Roman" panose="02020603050405020304" pitchFamily="18" charset="0"/>
              </a:rPr>
              <a:t>Quan niệm về người anh hùng của Nguyền Đình Chiểu: anh hùng là người có tài trí, có sức mạnh phi thường, có tấm lòng nhân hậu và dũng cảm, vì nghĩa mà sẵn sàng hành động, không đòi hỏi được báo đáp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86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568C5B1-9919-4A82-B137-15FE70ADA9DF}"/>
              </a:ext>
            </a:extLst>
          </p:cNvPr>
          <p:cNvSpPr txBox="1"/>
          <p:nvPr/>
        </p:nvSpPr>
        <p:spPr>
          <a:xfrm>
            <a:off x="397564" y="192089"/>
            <a:ext cx="11463131" cy="44579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7: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Nghệ thuật xây dựng và khắc họa nhân vật của Nguyễn Đình Chiểu qua đoạn trích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 typeface="Times New Roman" panose="02020603050405020304" pitchFamily="18" charset="0"/>
              <a:buChar char="-"/>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Đặt nhân vật vào tình huống thử thách để bộc lộ tính cách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 typeface="Times New Roman" panose="02020603050405020304" pitchFamily="18" charset="0"/>
              <a:buChar char="-"/>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Miêu tả tính cách thông qua lời nói, cử chỉ, hành động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 typeface="Times New Roman" panose="02020603050405020304" pitchFamily="18" charset="0"/>
              <a:buChar char="-"/>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Để nhân vật tự bộc lộ mình qua ngôn ngữ đối thoại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8: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Nhận xét về ngôn ngữ của tác giả trong đoạn thơ.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 typeface="Times New Roman" panose="02020603050405020304" pitchFamily="18" charset="0"/>
              <a:buChar char="-"/>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Chủ yếu sử dụng đối thoại tạo sự chân thực, sinh động cho câu chuyện, qua đó các nhân vật tự bộc lộ tính cách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 typeface="Times New Roman" panose="02020603050405020304" pitchFamily="18" charset="0"/>
              <a:buChar char="-"/>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Ngôn ngữ đậm chất Nam Bộ như nầy, tiểu thơ, bức thơ, đàng,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31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F530CAE-C496-4455-A571-E37E0582CF4C}"/>
              </a:ext>
            </a:extLst>
          </p:cNvPr>
          <p:cNvSpPr txBox="1"/>
          <p:nvPr/>
        </p:nvSpPr>
        <p:spPr>
          <a:xfrm>
            <a:off x="185529" y="281213"/>
            <a:ext cx="11595653" cy="2034660"/>
          </a:xfrm>
          <a:prstGeom prst="rect">
            <a:avLst/>
          </a:prstGeom>
          <a:noFill/>
          <a:ln>
            <a:solidFill>
              <a:srgbClr val="FF0000"/>
            </a:solidFill>
          </a:ln>
        </p:spPr>
        <p:txBody>
          <a:bodyPr wrap="square">
            <a:spAutoFit/>
          </a:bodyPr>
          <a:lstStyle/>
          <a:p>
            <a:pPr algn="just">
              <a:lnSpc>
                <a:spcPct val="115000"/>
              </a:lnSpc>
            </a:pPr>
            <a:r>
              <a:rPr lang="nl-NL" sz="2800" b="1" u="sng" dirty="0">
                <a:effectLst/>
                <a:latin typeface="Times New Roman" panose="02020603050405020304" pitchFamily="18" charset="0"/>
                <a:ea typeface="Times New Roman" panose="02020603050405020304" pitchFamily="18" charset="0"/>
              </a:rPr>
              <a:t>Bài tập:</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rPr>
              <a:t> ý </a:t>
            </a:r>
            <a:r>
              <a:rPr lang="en-US" sz="2800" b="1" i="1" dirty="0" err="1">
                <a:effectLst/>
                <a:latin typeface="Times New Roman" panose="02020603050405020304" pitchFamily="18" charset="0"/>
                <a:ea typeface="Times New Roman" panose="02020603050405020304" pitchFamily="18" charset="0"/>
              </a:rPr>
              <a:t>kiến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cho</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rằng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truyện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Lục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Vân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Tiên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thể</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coi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tự</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truyện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vì</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giữa</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tác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giả</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Nguyễn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Đình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Chiểu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nhân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vật</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Lục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Vân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Tiên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rất</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nhiều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điểm</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tương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đồng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trong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cuộc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đời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tính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cách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Em</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đồng</a:t>
            </a:r>
            <a:r>
              <a:rPr lang="en-US" sz="2800" b="1" i="1" dirty="0">
                <a:effectLst/>
                <a:latin typeface="Times New Roman" panose="02020603050405020304" pitchFamily="18" charset="0"/>
                <a:ea typeface="Times New Roman" panose="02020603050405020304" pitchFamily="18" charset="0"/>
              </a:rPr>
              <a:t> ý </a:t>
            </a:r>
            <a:r>
              <a:rPr lang="en-US" sz="2800" b="1" i="1" dirty="0" err="1">
                <a:effectLst/>
                <a:latin typeface="Times New Roman" panose="02020603050405020304" pitchFamily="18" charset="0"/>
                <a:ea typeface="Times New Roman" panose="02020603050405020304" pitchFamily="18" charset="0"/>
              </a:rPr>
              <a:t>với</a:t>
            </a:r>
            <a:r>
              <a:rPr lang="en-US" sz="2800" b="1" i="1" dirty="0">
                <a:effectLst/>
                <a:latin typeface="Times New Roman" panose="02020603050405020304" pitchFamily="18" charset="0"/>
                <a:ea typeface="Times New Roman" panose="02020603050405020304" pitchFamily="18" charset="0"/>
              </a:rPr>
              <a:t> ý </a:t>
            </a:r>
            <a:r>
              <a:rPr lang="en-US" sz="2800" b="1" i="1" dirty="0" err="1">
                <a:effectLst/>
                <a:latin typeface="Times New Roman" panose="02020603050405020304" pitchFamily="18" charset="0"/>
                <a:ea typeface="Times New Roman" panose="02020603050405020304" pitchFamily="18" charset="0"/>
              </a:rPr>
              <a:t>kiến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trên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không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Vì</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sao</a:t>
            </a:r>
            <a:r>
              <a:rPr lang="en-US" sz="2800" b="1" i="1" dirty="0">
                <a:effectLst/>
                <a:latin typeface="Times New Roman" panose="02020603050405020304" pitchFamily="18" charset="0"/>
                <a:ea typeface="Times New Roman" panose="02020603050405020304" pitchFamily="18" charset="0"/>
              </a:rPr>
              <a:t> ? </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1D701C64-05BE-48B4-A213-952496066A98}"/>
              </a:ext>
            </a:extLst>
          </p:cNvPr>
          <p:cNvSpPr txBox="1"/>
          <p:nvPr/>
        </p:nvSpPr>
        <p:spPr>
          <a:xfrm>
            <a:off x="755373" y="3024413"/>
            <a:ext cx="10111409" cy="2034660"/>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Times New Roman" panose="02020603050405020304" pitchFamily="18" charset="0"/>
              </a:rPr>
              <a:t>Hai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chung</a:t>
            </a:r>
            <a:r>
              <a:rPr lang="en-US" sz="2800" b="1" dirty="0">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a:p>
            <a:pPr algn="just">
              <a:lnSpc>
                <a:spcPct val="115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minh</a:t>
            </a:r>
            <a:r>
              <a:rPr lang="en-US" sz="2800" dirty="0">
                <a:effectLst/>
                <a:latin typeface="Times New Roman" panose="02020603050405020304" pitchFamily="18" charset="0"/>
                <a:ea typeface="Times New Roman" panose="02020603050405020304" pitchFamily="18" charset="0"/>
              </a:rPr>
              <a:t> </a:t>
            </a:r>
          </a:p>
          <a:p>
            <a:pPr algn="just">
              <a:lnSpc>
                <a:spcPct val="115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chịu</a:t>
            </a:r>
            <a:r>
              <a:rPr lang="en-US" sz="2800" dirty="0">
                <a:effectLst/>
                <a:latin typeface="Times New Roman" panose="02020603050405020304" pitchFamily="18" charset="0"/>
                <a:ea typeface="Times New Roman" panose="02020603050405020304" pitchFamily="18" charset="0"/>
              </a:rPr>
              <a:t> tang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hôn</a:t>
            </a:r>
            <a:r>
              <a:rPr lang="en-US" sz="2800" dirty="0">
                <a:effectLst/>
                <a:latin typeface="Times New Roman" panose="02020603050405020304" pitchFamily="18" charset="0"/>
                <a:ea typeface="Times New Roman" panose="02020603050405020304" pitchFamily="18" charset="0"/>
              </a:rPr>
              <a:t>. </a:t>
            </a:r>
          </a:p>
          <a:p>
            <a:pPr algn="just">
              <a:lnSpc>
                <a:spcPct val="115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ghét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07631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0088" y="1414463"/>
            <a:ext cx="21574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9Slide03 AllRoundGothic" panose="020B0703020202020104" pitchFamily="34" charset="0"/>
                <a:ea typeface="+mn-ea"/>
                <a:cs typeface="+mn-cs"/>
              </a:rPr>
              <a:t>BÀI CŨ:</a:t>
            </a:r>
          </a:p>
        </p:txBody>
      </p:sp>
      <p:sp>
        <p:nvSpPr>
          <p:cNvPr id="7" name="Rectangle 6"/>
          <p:cNvSpPr/>
          <p:nvPr/>
        </p:nvSpPr>
        <p:spPr>
          <a:xfrm>
            <a:off x="2562225" y="1537573"/>
            <a:ext cx="9139238" cy="2529923"/>
          </a:xfrm>
          <a:prstGeom prst="rect">
            <a:avLst/>
          </a:prstGeom>
        </p:spPr>
        <p:txBody>
          <a:bodyPr wrap="square">
            <a:spAutoFit/>
          </a:bodyPr>
          <a:lstStyle/>
          <a:p>
            <a:pPr algn="just">
              <a:lnSpc>
                <a:spcPct val="115000"/>
              </a:lnSpc>
              <a:tabLst>
                <a:tab pos="1905000" algn="l"/>
              </a:tabLst>
            </a:pPr>
            <a:r>
              <a:rPr lang="fi-FI" sz="2400" dirty="0">
                <a:latin typeface="Times New Roman" panose="02020603050405020304" pitchFamily="18" charset="0"/>
                <a:ea typeface="Times New Roman" panose="02020603050405020304" pitchFamily="18" charset="0"/>
              </a:rPr>
              <a:t>- Học thuộc lòng đoạn thơ và xem bài PT.</a:t>
            </a:r>
            <a:endParaRPr lang="en-US" sz="2400" dirty="0">
              <a:latin typeface="Times New Roman" panose="02020603050405020304" pitchFamily="18" charset="0"/>
              <a:ea typeface="Times New Roman" panose="02020603050405020304" pitchFamily="18" charset="0"/>
            </a:endParaRPr>
          </a:p>
          <a:p>
            <a:pPr algn="just">
              <a:lnSpc>
                <a:spcPct val="115000"/>
              </a:lnSpc>
              <a:tabLst>
                <a:tab pos="1905000" algn="l"/>
              </a:tabLst>
            </a:pPr>
            <a:r>
              <a:rPr lang="fi-FI" sz="2400" dirty="0">
                <a:latin typeface="Times New Roman" panose="02020603050405020304" pitchFamily="18" charset="0"/>
                <a:ea typeface="Times New Roman" panose="02020603050405020304" pitchFamily="18" charset="0"/>
              </a:rPr>
              <a:t> - Sưu tầm TLVT và sách về NĐC để đọc tham khảo.</a:t>
            </a:r>
            <a:endParaRPr lang="en-US" sz="2400" dirty="0">
              <a:latin typeface="Times New Roman" panose="02020603050405020304" pitchFamily="18" charset="0"/>
              <a:ea typeface="Times New Roman" panose="02020603050405020304" pitchFamily="18" charset="0"/>
            </a:endParaRPr>
          </a:p>
          <a:p>
            <a:pPr algn="just">
              <a:lnSpc>
                <a:spcPct val="115000"/>
              </a:lnSpc>
              <a:tabLst>
                <a:tab pos="1905000" algn="l"/>
              </a:tabLst>
            </a:pPr>
            <a:r>
              <a:rPr lang="fi-FI" sz="2400" dirty="0">
                <a:latin typeface="Times New Roman" panose="02020603050405020304" pitchFamily="18" charset="0"/>
                <a:ea typeface="Times New Roman" panose="02020603050405020304" pitchFamily="18" charset="0"/>
              </a:rPr>
              <a:t> - P/t n/v LVT và KNN thông qua lời nói, hành động của n/v.</a:t>
            </a:r>
            <a:endParaRPr lang="en-US" sz="2400" dirty="0">
              <a:latin typeface="Times New Roman" panose="02020603050405020304" pitchFamily="18" charset="0"/>
              <a:ea typeface="Times New Roman" panose="02020603050405020304" pitchFamily="18" charset="0"/>
            </a:endParaRPr>
          </a:p>
          <a:p>
            <a:pPr algn="just">
              <a:lnSpc>
                <a:spcPct val="115000"/>
              </a:lnSpc>
              <a:tabLst>
                <a:tab pos="1905000" algn="l"/>
              </a:tabLst>
            </a:pPr>
            <a:r>
              <a:rPr lang="fi-FI" sz="2400" dirty="0">
                <a:latin typeface="Times New Roman" panose="02020603050405020304" pitchFamily="18" charset="0"/>
                <a:ea typeface="Times New Roman" panose="02020603050405020304" pitchFamily="18" charset="0"/>
              </a:rPr>
              <a:t> - Hiểu và dùng được một số từ Hán Việt thông dụng ở phần chú thích.</a:t>
            </a:r>
            <a:endParaRPr lang="en-US" sz="2400" dirty="0">
              <a:latin typeface="Times New Roman" panose="02020603050405020304" pitchFamily="18" charset="0"/>
              <a:ea typeface="Times New Roman" panose="02020603050405020304" pitchFamily="18" charset="0"/>
            </a:endParaRPr>
          </a:p>
          <a:p>
            <a:pPr algn="just">
              <a:tabLst>
                <a:tab pos="4048125" algn="l"/>
              </a:tabLst>
            </a:pPr>
            <a:r>
              <a:rPr lang="en-US" sz="2400" dirty="0">
                <a:latin typeface="Times New Roman" panose="02020603050405020304" pitchFamily="18" charset="0"/>
                <a:ea typeface="Times New Roman" panose="02020603050405020304" pitchFamily="18" charset="0"/>
              </a:rPr>
              <a:t>- </a:t>
            </a:r>
            <a:r>
              <a:rPr lang="en-US" sz="2400" spc="-5"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Tìm</a:t>
            </a:r>
            <a:r>
              <a:rPr lang="en-US" sz="2400" spc="15"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xem</a:t>
            </a:r>
            <a:r>
              <a:rPr lang="en-US" sz="2400" spc="5"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Phim</a:t>
            </a:r>
            <a:r>
              <a:rPr lang="en-US" sz="2400" spc="5"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Lục</a:t>
            </a:r>
            <a:r>
              <a:rPr lang="en-US" sz="2400" spc="5"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Vân</a:t>
            </a:r>
            <a:r>
              <a:rPr lang="en-US" sz="2400"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Tiên</a:t>
            </a:r>
            <a:r>
              <a:rPr lang="en-US" sz="2400" spc="-5"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spc="-5"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cảm</a:t>
            </a:r>
            <a:r>
              <a:rPr lang="en-US" sz="2400" spc="5"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thêm</a:t>
            </a:r>
            <a:r>
              <a:rPr lang="en-US" sz="2400" spc="20"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về</a:t>
            </a:r>
            <a:r>
              <a:rPr lang="en-US" sz="2400" spc="-5"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spc="5"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Lục</a:t>
            </a:r>
            <a:r>
              <a:rPr lang="en-US" sz="2400" dirty="0">
                <a:latin typeface="Times New Roman" panose="02020603050405020304" pitchFamily="18" charset="0"/>
                <a:ea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rPr>
              <a:t>Vân</a:t>
            </a:r>
            <a:r>
              <a:rPr lang="en-US" sz="2400"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Tiên</a:t>
            </a:r>
            <a:r>
              <a:rPr lang="en-US" sz="2400" spc="215"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Kiều</a:t>
            </a:r>
            <a:r>
              <a:rPr lang="en-US" sz="2400" dirty="0">
                <a:latin typeface="Times New Roman" panose="02020603050405020304" pitchFamily="18" charset="0"/>
                <a:ea typeface="Times New Roman" panose="02020603050405020304" pitchFamily="18" charset="0"/>
              </a:rPr>
              <a:t> </a:t>
            </a:r>
            <a:r>
              <a:rPr lang="en-US" sz="2400" spc="-5" dirty="0" err="1">
                <a:latin typeface="Times New Roman" panose="02020603050405020304" pitchFamily="18" charset="0"/>
                <a:ea typeface="Times New Roman" panose="02020603050405020304" pitchFamily="18" charset="0"/>
              </a:rPr>
              <a:t>Nguyệt</a:t>
            </a:r>
            <a:r>
              <a:rPr lang="en-US" sz="2400" spc="5" dirty="0">
                <a:latin typeface="Times New Roman" panose="02020603050405020304" pitchFamily="18" charset="0"/>
                <a:ea typeface="Times New Roman" panose="02020603050405020304" pitchFamily="18" charset="0"/>
              </a:rPr>
              <a:t> </a:t>
            </a:r>
            <a:r>
              <a:rPr lang="en-US" sz="2400" spc="-10" dirty="0">
                <a:latin typeface="Times New Roman" panose="02020603050405020304" pitchFamily="18" charset="0"/>
                <a:ea typeface="Times New Roman" panose="02020603050405020304" pitchFamily="18" charset="0"/>
              </a:rPr>
              <a:t>Nga</a:t>
            </a:r>
            <a:endParaRPr lang="en-US" sz="24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700088" y="4381709"/>
            <a:ext cx="21574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9Slide03 AllRoundGothic" panose="020B0703020202020104" pitchFamily="34" charset="0"/>
                <a:ea typeface="+mn-ea"/>
                <a:cs typeface="+mn-cs"/>
              </a:rPr>
              <a:t>BÀI MỚI:</a:t>
            </a:r>
          </a:p>
        </p:txBody>
      </p:sp>
      <p:pic>
        <p:nvPicPr>
          <p:cNvPr id="2" name="Picture 1">
            <a:extLst>
              <a:ext uri="{FF2B5EF4-FFF2-40B4-BE49-F238E27FC236}">
                <a16:creationId xmlns="" xmlns:a16="http://schemas.microsoft.com/office/drawing/2014/main" id="{B87921CA-CA31-47C3-85F4-F3DF0B0E6323}"/>
              </a:ext>
            </a:extLst>
          </p:cNvPr>
          <p:cNvPicPr>
            <a:picLocks noChangeAspect="1"/>
          </p:cNvPicPr>
          <p:nvPr/>
        </p:nvPicPr>
        <p:blipFill>
          <a:blip r:embed="rId2"/>
          <a:stretch>
            <a:fillRect/>
          </a:stretch>
        </p:blipFill>
        <p:spPr>
          <a:xfrm>
            <a:off x="3430903" y="-91871"/>
            <a:ext cx="4767485" cy="2091109"/>
          </a:xfrm>
          <a:prstGeom prst="rect">
            <a:avLst/>
          </a:prstGeom>
        </p:spPr>
      </p:pic>
      <p:sp>
        <p:nvSpPr>
          <p:cNvPr id="10" name="TextBox 9">
            <a:extLst>
              <a:ext uri="{FF2B5EF4-FFF2-40B4-BE49-F238E27FC236}">
                <a16:creationId xmlns="" xmlns:a16="http://schemas.microsoft.com/office/drawing/2014/main" id="{A5E2D3DF-811C-4B86-837B-272CC0FA2622}"/>
              </a:ext>
            </a:extLst>
          </p:cNvPr>
          <p:cNvSpPr txBox="1"/>
          <p:nvPr/>
        </p:nvSpPr>
        <p:spPr>
          <a:xfrm>
            <a:off x="2683918" y="4381709"/>
            <a:ext cx="9139237" cy="2920608"/>
          </a:xfrm>
          <a:prstGeom prst="rect">
            <a:avLst/>
          </a:prstGeom>
          <a:noFill/>
        </p:spPr>
        <p:txBody>
          <a:bodyPr wrap="square">
            <a:spAutoFit/>
          </a:bodyPr>
          <a:lstStyle/>
          <a:p>
            <a:pPr algn="just">
              <a:lnSpc>
                <a:spcPct val="115000"/>
              </a:lnSpc>
            </a:pPr>
            <a:r>
              <a:rPr lang="fi-FI" sz="2400" dirty="0">
                <a:latin typeface="Times New Roman" panose="02020603050405020304" pitchFamily="18" charset="0"/>
                <a:ea typeface="Times New Roman" panose="02020603050405020304" pitchFamily="18" charset="0"/>
              </a:rPr>
              <a:t>+ Chuẩn bị bài: </a:t>
            </a:r>
            <a:r>
              <a:rPr lang="fi-FI" sz="2400" i="1" dirty="0">
                <a:latin typeface="Times New Roman" panose="02020603050405020304" pitchFamily="18" charset="0"/>
                <a:ea typeface="Times New Roman" panose="02020603050405020304" pitchFamily="18" charset="0"/>
              </a:rPr>
              <a:t>Chương trình địa phương (phần văn)</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Sưu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tầm</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tuyển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chọn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tài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liệu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văn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thơ</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viết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địa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phương</a:t>
            </a:r>
            <a:r>
              <a:rPr lang="fr-FR"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Tìm</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hiểu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các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nhà</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văn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nhà</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thơ</a:t>
            </a:r>
            <a:r>
              <a:rPr lang="fr-FR" sz="2400" dirty="0">
                <a:latin typeface="Times New Roman" panose="02020603050405020304" pitchFamily="18" charset="0"/>
                <a:ea typeface="Times New Roman" panose="02020603050405020304" pitchFamily="18" charset="0"/>
              </a:rPr>
              <a:t> ở </a:t>
            </a:r>
            <a:r>
              <a:rPr lang="fr-FR" sz="2400" dirty="0" err="1">
                <a:latin typeface="Times New Roman" panose="02020603050405020304" pitchFamily="18" charset="0"/>
                <a:ea typeface="Times New Roman" panose="02020603050405020304" pitchFamily="18" charset="0"/>
              </a:rPr>
              <a:t>địa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phương</a:t>
            </a:r>
            <a:r>
              <a:rPr lang="fr-FR"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Sự</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hiểu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biết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tác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phẩm</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thơ</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viết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địa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phương</a:t>
            </a:r>
            <a:r>
              <a:rPr lang="fr-FR"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bể</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Lan </a:t>
            </a:r>
            <a:r>
              <a:rPr lang="en-US" sz="2400" dirty="0" err="1">
                <a:latin typeface="Times New Roman" panose="02020603050405020304" pitchFamily="18" charset="0"/>
                <a:ea typeface="Times New Roman" panose="02020603050405020304" pitchFamily="18" charset="0"/>
              </a:rPr>
              <a:t>Viên</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p>
          <a:p>
            <a:pPr>
              <a:lnSpc>
                <a:spcPct val="115000"/>
              </a:lnSpc>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79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B3DF89A-9C4E-4FFF-9A4C-A51B898A2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402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0A20FC4-6DC6-4653-931E-A2D216E27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183"/>
            <a:ext cx="12087367" cy="6858000"/>
          </a:xfrm>
          <a:prstGeom prst="rect">
            <a:avLst/>
          </a:prstGeom>
        </p:spPr>
      </p:pic>
      <p:pic>
        <p:nvPicPr>
          <p:cNvPr id="11" name="Picture 10">
            <a:extLst>
              <a:ext uri="{FF2B5EF4-FFF2-40B4-BE49-F238E27FC236}">
                <a16:creationId xmlns="" xmlns:a16="http://schemas.microsoft.com/office/drawing/2014/main" id="{25964CCA-7787-4CEF-B2CE-B7322125449D}"/>
              </a:ext>
            </a:extLst>
          </p:cNvPr>
          <p:cNvPicPr>
            <a:picLocks noChangeAspect="1"/>
          </p:cNvPicPr>
          <p:nvPr/>
        </p:nvPicPr>
        <p:blipFill>
          <a:blip r:embed="rId3"/>
          <a:stretch>
            <a:fillRect/>
          </a:stretch>
        </p:blipFill>
        <p:spPr>
          <a:xfrm>
            <a:off x="813358" y="1578022"/>
            <a:ext cx="10565284" cy="2789261"/>
          </a:xfrm>
          <a:prstGeom prst="rect">
            <a:avLst/>
          </a:prstGeom>
        </p:spPr>
      </p:pic>
      <p:sp>
        <p:nvSpPr>
          <p:cNvPr id="12" name="TextBox 11">
            <a:extLst>
              <a:ext uri="{FF2B5EF4-FFF2-40B4-BE49-F238E27FC236}">
                <a16:creationId xmlns="" xmlns:a16="http://schemas.microsoft.com/office/drawing/2014/main" id="{544C10CD-08FB-41CE-947C-E3AFB430450D}"/>
              </a:ext>
            </a:extLst>
          </p:cNvPr>
          <p:cNvSpPr txBox="1"/>
          <p:nvPr/>
        </p:nvSpPr>
        <p:spPr>
          <a:xfrm>
            <a:off x="3480178" y="3473356"/>
            <a:ext cx="6127846" cy="707886"/>
          </a:xfrm>
          <a:prstGeom prst="rect">
            <a:avLst/>
          </a:prstGeom>
          <a:noFill/>
        </p:spPr>
        <p:txBody>
          <a:bodyPr wrap="square" rtlCol="0">
            <a:spAutoFit/>
          </a:bodyPr>
          <a:lstStyle/>
          <a:p>
            <a:r>
              <a:rPr lang="en-US" sz="4000" dirty="0" err="1">
                <a:solidFill>
                  <a:srgbClr val="0000CC"/>
                </a:solidFill>
                <a:latin typeface="Times New Roman" panose="02020603050405020304" pitchFamily="18" charset="0"/>
                <a:cs typeface="Times New Roman" panose="02020603050405020304" pitchFamily="18" charset="0"/>
              </a:rPr>
              <a:t>Trích</a:t>
            </a:r>
            <a:r>
              <a:rPr lang="en-US" sz="4000" dirty="0">
                <a:solidFill>
                  <a:srgbClr val="0000CC"/>
                </a:solidFill>
                <a:latin typeface="Times New Roman" panose="02020603050405020304" pitchFamily="18" charset="0"/>
                <a:cs typeface="Times New Roman" panose="02020603050405020304" pitchFamily="18" charset="0"/>
              </a:rPr>
              <a:t> </a:t>
            </a:r>
            <a:r>
              <a:rPr lang="en-US" sz="4000" i="1" dirty="0" err="1">
                <a:solidFill>
                  <a:srgbClr val="0000CC"/>
                </a:solidFill>
                <a:latin typeface="Times New Roman" panose="02020603050405020304" pitchFamily="18" charset="0"/>
                <a:cs typeface="Times New Roman" panose="02020603050405020304" pitchFamily="18" charset="0"/>
              </a:rPr>
              <a:t>Truyện</a:t>
            </a:r>
            <a:r>
              <a:rPr lang="en-US" sz="4000" i="1" dirty="0">
                <a:solidFill>
                  <a:srgbClr val="0000CC"/>
                </a:solidFill>
                <a:latin typeface="Times New Roman" panose="02020603050405020304" pitchFamily="18" charset="0"/>
                <a:cs typeface="Times New Roman" panose="02020603050405020304" pitchFamily="18" charset="0"/>
              </a:rPr>
              <a:t> </a:t>
            </a:r>
            <a:r>
              <a:rPr lang="en-US" sz="4000" i="1" dirty="0" err="1">
                <a:solidFill>
                  <a:srgbClr val="0000CC"/>
                </a:solidFill>
                <a:latin typeface="Times New Roman" panose="02020603050405020304" pitchFamily="18" charset="0"/>
                <a:cs typeface="Times New Roman" panose="02020603050405020304" pitchFamily="18" charset="0"/>
              </a:rPr>
              <a:t>Lục</a:t>
            </a:r>
            <a:r>
              <a:rPr lang="en-US" sz="4000" i="1" dirty="0">
                <a:solidFill>
                  <a:srgbClr val="0000CC"/>
                </a:solidFill>
                <a:latin typeface="Times New Roman" panose="02020603050405020304" pitchFamily="18" charset="0"/>
                <a:cs typeface="Times New Roman" panose="02020603050405020304" pitchFamily="18" charset="0"/>
              </a:rPr>
              <a:t> </a:t>
            </a:r>
            <a:r>
              <a:rPr lang="en-US" sz="4000" i="1" dirty="0" err="1">
                <a:solidFill>
                  <a:srgbClr val="0000CC"/>
                </a:solidFill>
                <a:latin typeface="Times New Roman" panose="02020603050405020304" pitchFamily="18" charset="0"/>
                <a:cs typeface="Times New Roman" panose="02020603050405020304" pitchFamily="18" charset="0"/>
              </a:rPr>
              <a:t>Vân</a:t>
            </a:r>
            <a:r>
              <a:rPr lang="en-US" sz="4000" i="1" dirty="0">
                <a:solidFill>
                  <a:srgbClr val="0000CC"/>
                </a:solidFill>
                <a:latin typeface="Times New Roman" panose="02020603050405020304" pitchFamily="18" charset="0"/>
                <a:cs typeface="Times New Roman" panose="02020603050405020304" pitchFamily="18" charset="0"/>
              </a:rPr>
              <a:t> </a:t>
            </a:r>
            <a:r>
              <a:rPr lang="en-US" sz="4000" i="1" dirty="0" err="1">
                <a:solidFill>
                  <a:srgbClr val="0000CC"/>
                </a:solidFill>
                <a:latin typeface="Times New Roman" panose="02020603050405020304" pitchFamily="18" charset="0"/>
                <a:cs typeface="Times New Roman" panose="02020603050405020304" pitchFamily="18" charset="0"/>
              </a:rPr>
              <a:t>Tiên</a:t>
            </a:r>
            <a:endParaRPr lang="en-US" sz="4000"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7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FF0D3FD-ABF3-4C27-ADE7-8403520E9427}"/>
              </a:ext>
            </a:extLst>
          </p:cNvPr>
          <p:cNvSpPr txBox="1"/>
          <p:nvPr/>
        </p:nvSpPr>
        <p:spPr>
          <a:xfrm>
            <a:off x="1446662" y="1894177"/>
            <a:ext cx="9048465" cy="1754326"/>
          </a:xfrm>
          <a:prstGeom prst="rect">
            <a:avLst/>
          </a:prstGeom>
          <a:noFill/>
          <a:ln>
            <a:solidFill>
              <a:srgbClr val="FF0000"/>
            </a:solidFill>
          </a:ln>
        </p:spPr>
        <p:txBody>
          <a:bodyPr wrap="square">
            <a:spAutoFit/>
          </a:bodyPr>
          <a:lstStyle/>
          <a:p>
            <a:pPr algn="just">
              <a:lnSpc>
                <a:spcPct val="150000"/>
              </a:lnSpc>
              <a:tabLst>
                <a:tab pos="270510" algn="ctr"/>
              </a:tabLst>
            </a:pPr>
            <a:r>
              <a:rPr lang="da-DK" sz="2400" b="1" smtClean="0">
                <a:effectLst/>
                <a:latin typeface="Times New Roman" panose="02020603050405020304" pitchFamily="18" charset="0"/>
                <a:ea typeface="Times New Roman" panose="02020603050405020304" pitchFamily="18" charset="0"/>
              </a:rPr>
              <a:t> </a:t>
            </a:r>
            <a:r>
              <a:rPr lang="da-DK" sz="2400" b="1" dirty="0">
                <a:effectLst/>
                <a:latin typeface="Times New Roman" panose="02020603050405020304" pitchFamily="18" charset="0"/>
                <a:ea typeface="Times New Roman" panose="02020603050405020304" pitchFamily="18" charset="0"/>
              </a:rPr>
              <a:t>1: </a:t>
            </a:r>
            <a:r>
              <a:rPr lang="da-DK" sz="2400" b="1" i="1" dirty="0">
                <a:effectLst/>
                <a:latin typeface="Times New Roman" panose="02020603050405020304" pitchFamily="18" charset="0"/>
                <a:ea typeface="Times New Roman" panose="02020603050405020304" pitchFamily="18" charset="0"/>
              </a:rPr>
              <a:t>Nêu những nét cơ bản về tiểu sử của Nguyễn Đình Chiểu?</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da-DK" sz="2400" b="1" smtClean="0">
                <a:effectLst/>
                <a:latin typeface="Times New Roman" panose="02020603050405020304" pitchFamily="18" charset="0"/>
                <a:ea typeface="Times New Roman" panose="02020603050405020304" pitchFamily="18" charset="0"/>
              </a:rPr>
              <a:t> </a:t>
            </a:r>
            <a:r>
              <a:rPr lang="da-DK" sz="2400" b="1" dirty="0">
                <a:effectLst/>
                <a:latin typeface="Times New Roman" panose="02020603050405020304" pitchFamily="18" charset="0"/>
                <a:ea typeface="Times New Roman" panose="02020603050405020304" pitchFamily="18" charset="0"/>
              </a:rPr>
              <a:t>2:</a:t>
            </a:r>
            <a:r>
              <a:rPr lang="da-DK" sz="2400" b="1" i="1" dirty="0">
                <a:effectLst/>
                <a:latin typeface="Times New Roman" panose="02020603050405020304" pitchFamily="18" charset="0"/>
                <a:ea typeface="Times New Roman" panose="02020603050405020304" pitchFamily="18" charset="0"/>
              </a:rPr>
              <a:t> Nêu những nét cơ bản về cuộc đời của Nguyễn Đình </a:t>
            </a:r>
            <a:r>
              <a:rPr lang="da-DK" sz="2400" b="1" i="1">
                <a:effectLst/>
                <a:latin typeface="Times New Roman" panose="02020603050405020304" pitchFamily="18" charset="0"/>
                <a:ea typeface="Times New Roman" panose="02020603050405020304" pitchFamily="18" charset="0"/>
              </a:rPr>
              <a:t>Chiểu</a:t>
            </a:r>
            <a:r>
              <a:rPr lang="da-DK" sz="2400">
                <a:effectLst/>
                <a:latin typeface="Times New Roman" panose="02020603050405020304" pitchFamily="18" charset="0"/>
                <a:ea typeface="Times New Roman" panose="02020603050405020304" pitchFamily="18" charset="0"/>
              </a:rPr>
              <a:t> </a:t>
            </a:r>
            <a:r>
              <a:rPr lang="da-DK" sz="240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da-DK" sz="2400" b="1" smtClean="0">
                <a:effectLst/>
                <a:latin typeface="Times New Roman" panose="02020603050405020304" pitchFamily="18" charset="0"/>
                <a:ea typeface="Times New Roman" panose="02020603050405020304" pitchFamily="18" charset="0"/>
              </a:rPr>
              <a:t>3</a:t>
            </a:r>
            <a:r>
              <a:rPr lang="da-DK" sz="2400" b="1" dirty="0">
                <a:effectLst/>
                <a:latin typeface="Times New Roman" panose="02020603050405020304" pitchFamily="18" charset="0"/>
                <a:ea typeface="Times New Roman" panose="02020603050405020304" pitchFamily="18" charset="0"/>
              </a:rPr>
              <a:t>:</a:t>
            </a:r>
            <a:r>
              <a:rPr lang="da-DK" sz="2400" b="1" i="1" dirty="0">
                <a:effectLst/>
                <a:latin typeface="Times New Roman" panose="02020603050405020304" pitchFamily="18" charset="0"/>
                <a:ea typeface="Times New Roman" panose="02020603050405020304" pitchFamily="18" charset="0"/>
              </a:rPr>
              <a:t> Nêu những nét cơ bản về sự nghiệp của Nguyễn Đình </a:t>
            </a:r>
            <a:r>
              <a:rPr lang="da-DK" sz="2400" b="1" i="1">
                <a:effectLst/>
                <a:latin typeface="Times New Roman" panose="02020603050405020304" pitchFamily="18" charset="0"/>
                <a:ea typeface="Times New Roman" panose="02020603050405020304" pitchFamily="18" charset="0"/>
              </a:rPr>
              <a:t>Chiểu</a:t>
            </a:r>
            <a:r>
              <a:rPr lang="da-DK" sz="2400">
                <a:effectLst/>
                <a:latin typeface="Times New Roman" panose="02020603050405020304" pitchFamily="18" charset="0"/>
                <a:ea typeface="Times New Roman" panose="02020603050405020304" pitchFamily="18" charset="0"/>
              </a:rPr>
              <a:t> </a:t>
            </a:r>
            <a:r>
              <a:rPr lang="da-DK" sz="240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 xmlns:a16="http://schemas.microsoft.com/office/drawing/2014/main" id="{929D733D-3F99-460D-8E79-90F7938AA0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751" y="645613"/>
            <a:ext cx="1404057" cy="1156943"/>
          </a:xfrm>
          <a:prstGeom prst="rect">
            <a:avLst/>
          </a:prstGeom>
        </p:spPr>
      </p:pic>
    </p:spTree>
    <p:extLst>
      <p:ext uri="{BB962C8B-B14F-4D97-AF65-F5344CB8AC3E}">
        <p14:creationId xmlns:p14="http://schemas.microsoft.com/office/powerpoint/2010/main" val="30338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2CA9B2D-63A5-4ECC-9818-FD69CB3F9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322" y="356152"/>
            <a:ext cx="3774385" cy="47856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a:extLst>
              <a:ext uri="{FF2B5EF4-FFF2-40B4-BE49-F238E27FC236}">
                <a16:creationId xmlns="" xmlns:a16="http://schemas.microsoft.com/office/drawing/2014/main" id="{329EA2C4-BA64-4FF7-9679-78D24B1AD445}"/>
              </a:ext>
            </a:extLst>
          </p:cNvPr>
          <p:cNvSpPr txBox="1"/>
          <p:nvPr/>
        </p:nvSpPr>
        <p:spPr>
          <a:xfrm>
            <a:off x="174763" y="157369"/>
            <a:ext cx="4476750" cy="57996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ctr"/>
              </a:tabLst>
              <a:defRPr/>
            </a:pPr>
            <a:r>
              <a:rPr kumimoji="0" lang="da-DK" sz="2400" b="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Tiểu sử của Nguyễn Đình Chiểu</a:t>
            </a:r>
            <a:endPar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 xmlns:a16="http://schemas.microsoft.com/office/drawing/2014/main" id="{C05BC77D-B81A-42B6-99AD-E652BCF31326}"/>
              </a:ext>
            </a:extLst>
          </p:cNvPr>
          <p:cNvSpPr txBox="1"/>
          <p:nvPr/>
        </p:nvSpPr>
        <p:spPr>
          <a:xfrm>
            <a:off x="360293" y="1186094"/>
            <a:ext cx="6636855" cy="2677656"/>
          </a:xfrm>
          <a:prstGeom prst="rect">
            <a:avLst/>
          </a:prstGeom>
          <a:noFill/>
        </p:spPr>
        <p:txBody>
          <a:bodyPr wrap="square">
            <a:spAutoFit/>
          </a:bodyPr>
          <a:lstStyle/>
          <a:p>
            <a:pPr algn="just"/>
            <a:r>
              <a:rPr lang="da-DK" sz="2800" dirty="0">
                <a:effectLst/>
                <a:latin typeface="Times New Roman" panose="02020603050405020304" pitchFamily="18" charset="0"/>
                <a:ea typeface="Times New Roman" panose="02020603050405020304" pitchFamily="18" charset="0"/>
              </a:rPr>
              <a:t>- Nguyễn Đình Chiểu (1822-1888) sinh ở Gia Định.</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Quê cha: xã Bồ Điền, huyện Phong Điền, tỉnh Thừa Thiên Huế.</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Gia đình: Quan lại.</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Học giỏi, thi đỗ tú tài.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73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5B5B9D3-7F0F-4605-BCFA-9D0861F16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877" y="477076"/>
            <a:ext cx="3498575" cy="5062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 xmlns:a16="http://schemas.microsoft.com/office/drawing/2014/main" id="{2B5BC2A7-BE7D-4526-A335-1EEF7CC8DD89}"/>
              </a:ext>
            </a:extLst>
          </p:cNvPr>
          <p:cNvSpPr txBox="1"/>
          <p:nvPr/>
        </p:nvSpPr>
        <p:spPr>
          <a:xfrm>
            <a:off x="174763" y="978767"/>
            <a:ext cx="7898296" cy="5170646"/>
          </a:xfrm>
          <a:prstGeom prst="rect">
            <a:avLst/>
          </a:prstGeom>
          <a:noFill/>
        </p:spPr>
        <p:txBody>
          <a:bodyPr wrap="square">
            <a:spAutoFit/>
          </a:bodyPr>
          <a:lstStyle/>
          <a:p>
            <a:pPr algn="just"/>
            <a:r>
              <a:rPr lang="da-DK" sz="2200" dirty="0">
                <a:effectLst/>
                <a:latin typeface="Times New Roman" panose="02020603050405020304" pitchFamily="18" charset="0"/>
                <a:ea typeface="Times New Roman" panose="02020603050405020304" pitchFamily="18" charset="0"/>
              </a:rPr>
              <a:t>- Nguyễn Đình Chiểu được cha gửi ra Huế ăn học -&gt; vào Nam</a:t>
            </a:r>
            <a:endParaRPr lang="en-US" sz="2200" dirty="0">
              <a:effectLst/>
              <a:latin typeface="Times New Roman" panose="02020603050405020304" pitchFamily="18" charset="0"/>
              <a:ea typeface="Times New Roman" panose="02020603050405020304" pitchFamily="18" charset="0"/>
            </a:endParaRPr>
          </a:p>
          <a:p>
            <a:pPr algn="just"/>
            <a:r>
              <a:rPr lang="da-DK" sz="2200" dirty="0">
                <a:effectLst/>
                <a:latin typeface="Times New Roman" panose="02020603050405020304" pitchFamily="18" charset="0"/>
                <a:ea typeface="Times New Roman" panose="02020603050405020304" pitchFamily="18" charset="0"/>
              </a:rPr>
              <a:t>-&gt; 1846 ông ra Huế thi -&gt; nghe tin mẹ mất -&gt; khóc nhiều -&gt; mù 2 mắt (1849), lúc đó ông 27 tuổi.</a:t>
            </a:r>
            <a:endParaRPr lang="en-US" sz="2200" dirty="0">
              <a:effectLst/>
              <a:latin typeface="Times New Roman" panose="02020603050405020304" pitchFamily="18" charset="0"/>
              <a:ea typeface="Times New Roman" panose="02020603050405020304" pitchFamily="18" charset="0"/>
            </a:endParaRPr>
          </a:p>
          <a:p>
            <a:pPr algn="just"/>
            <a:r>
              <a:rPr lang="da-DK" sz="2200" dirty="0">
                <a:effectLst/>
                <a:latin typeface="Times New Roman" panose="02020603050405020304" pitchFamily="18" charset="0"/>
                <a:ea typeface="Times New Roman" panose="02020603050405020304" pitchFamily="18" charset="0"/>
              </a:rPr>
              <a:t>- 1859 thực dân Pháp xâm lược, Pháp đánh chiếm Gia Định, ông lui về quê vợ (Ba Tri),</a:t>
            </a:r>
            <a:r>
              <a:rPr lang="da-DK" sz="2200" b="1" dirty="0">
                <a:effectLst/>
                <a:latin typeface="Times New Roman" panose="02020603050405020304" pitchFamily="18" charset="0"/>
                <a:ea typeface="Times New Roman" panose="02020603050405020304" pitchFamily="18" charset="0"/>
              </a:rPr>
              <a:t> </a:t>
            </a:r>
            <a:r>
              <a:rPr lang="da-DK" sz="2200" dirty="0">
                <a:effectLst/>
                <a:latin typeface="Times New Roman" panose="02020603050405020304" pitchFamily="18" charset="0"/>
                <a:ea typeface="Times New Roman" panose="02020603050405020304" pitchFamily="18" charset="0"/>
              </a:rPr>
              <a:t>cương vị nào ông cũng làm việc hết mình.</a:t>
            </a:r>
            <a:endParaRPr lang="en-US" sz="2200" dirty="0">
              <a:effectLst/>
              <a:latin typeface="Times New Roman" panose="02020603050405020304" pitchFamily="18" charset="0"/>
              <a:ea typeface="Times New Roman" panose="02020603050405020304" pitchFamily="18" charset="0"/>
            </a:endParaRPr>
          </a:p>
          <a:p>
            <a:pPr algn="just"/>
            <a:r>
              <a:rPr lang="da-DK" sz="2200" dirty="0">
                <a:effectLst/>
                <a:latin typeface="Times New Roman" panose="02020603050405020304" pitchFamily="18" charset="0"/>
                <a:ea typeface="Times New Roman" panose="02020603050405020304" pitchFamily="18" charset="0"/>
              </a:rPr>
              <a:t>- Không chịu đầu hàng số phận.</a:t>
            </a:r>
            <a:endParaRPr lang="en-US" sz="2200" dirty="0">
              <a:effectLst/>
              <a:latin typeface="Times New Roman" panose="02020603050405020304" pitchFamily="18" charset="0"/>
              <a:ea typeface="Times New Roman" panose="02020603050405020304" pitchFamily="18" charset="0"/>
            </a:endParaRPr>
          </a:p>
          <a:p>
            <a:pPr algn="just">
              <a:spcBef>
                <a:spcPts val="20"/>
              </a:spcBef>
              <a:spcAft>
                <a:spcPts val="20"/>
              </a:spcAft>
            </a:pPr>
            <a:r>
              <a:rPr lang="da-DK" sz="2200" dirty="0">
                <a:effectLst/>
                <a:latin typeface="Times New Roman" panose="02020603050405020304" pitchFamily="18" charset="0"/>
                <a:ea typeface="Times New Roman" panose="02020603050405020304" pitchFamily="18" charset="0"/>
              </a:rPr>
              <a:t>- Can đảm ghé vai gánh vác 3 trọng trách, ở cương vị nào ông cũng làm việc hết mình.</a:t>
            </a:r>
            <a:endParaRPr lang="en-US" sz="2200" dirty="0">
              <a:effectLst/>
              <a:latin typeface="Times New Roman" panose="02020603050405020304" pitchFamily="18" charset="0"/>
              <a:ea typeface="Times New Roman" panose="02020603050405020304" pitchFamily="18" charset="0"/>
            </a:endParaRPr>
          </a:p>
          <a:p>
            <a:pPr algn="just">
              <a:spcBef>
                <a:spcPts val="20"/>
              </a:spcBef>
              <a:spcAft>
                <a:spcPts val="20"/>
              </a:spcAft>
            </a:pPr>
            <a:r>
              <a:rPr lang="da-DK" sz="2200" dirty="0">
                <a:effectLst/>
                <a:latin typeface="Times New Roman" panose="02020603050405020304" pitchFamily="18" charset="0"/>
                <a:ea typeface="Times New Roman" panose="02020603050405020304" pitchFamily="18" charset="0"/>
              </a:rPr>
              <a:t>- </a:t>
            </a:r>
            <a:r>
              <a:rPr lang="da-DK" sz="2200" b="1" dirty="0">
                <a:effectLst/>
                <a:latin typeface="Times New Roman" panose="02020603050405020304" pitchFamily="18" charset="0"/>
                <a:ea typeface="Times New Roman" panose="02020603050405020304" pitchFamily="18" charset="0"/>
              </a:rPr>
              <a:t>Là thầy giáo</a:t>
            </a:r>
            <a:r>
              <a:rPr lang="da-DK" sz="2200" dirty="0">
                <a:effectLst/>
                <a:latin typeface="Times New Roman" panose="02020603050405020304" pitchFamily="18" charset="0"/>
                <a:ea typeface="Times New Roman" panose="02020603050405020304" pitchFamily="18" charset="0"/>
              </a:rPr>
              <a:t> danh tiếng nên được lưu truyền khắp miền lục tỉnh (Một hình ảnh khi ông mất: Cả cánh đồng Ba Tri trắng khăn tang)</a:t>
            </a:r>
            <a:endParaRPr lang="en-US" sz="2200" dirty="0">
              <a:effectLst/>
              <a:latin typeface="Times New Roman" panose="02020603050405020304" pitchFamily="18" charset="0"/>
              <a:ea typeface="Times New Roman" panose="02020603050405020304" pitchFamily="18" charset="0"/>
            </a:endParaRPr>
          </a:p>
          <a:p>
            <a:pPr algn="just">
              <a:spcBef>
                <a:spcPts val="20"/>
              </a:spcBef>
              <a:spcAft>
                <a:spcPts val="20"/>
              </a:spcAft>
            </a:pPr>
            <a:r>
              <a:rPr lang="da-DK" sz="2200" dirty="0">
                <a:effectLst/>
                <a:latin typeface="Times New Roman" panose="02020603050405020304" pitchFamily="18" charset="0"/>
                <a:ea typeface="Times New Roman" panose="02020603050405020304" pitchFamily="18" charset="0"/>
              </a:rPr>
              <a:t>- </a:t>
            </a:r>
            <a:r>
              <a:rPr lang="da-DK" sz="2200" b="1" dirty="0">
                <a:effectLst/>
                <a:latin typeface="Times New Roman" panose="02020603050405020304" pitchFamily="18" charset="0"/>
                <a:ea typeface="Times New Roman" panose="02020603050405020304" pitchFamily="18" charset="0"/>
              </a:rPr>
              <a:t>Là thấy thuốc</a:t>
            </a:r>
            <a:r>
              <a:rPr lang="da-DK" sz="2200" dirty="0">
                <a:effectLst/>
                <a:latin typeface="Times New Roman" panose="02020603050405020304" pitchFamily="18" charset="0"/>
                <a:ea typeface="Times New Roman" panose="02020603050405020304" pitchFamily="18" charset="0"/>
              </a:rPr>
              <a:t>, ông không tiếc sức mình cứu nhân độ thế.</a:t>
            </a:r>
            <a:endParaRPr lang="en-US" sz="2200" dirty="0">
              <a:effectLst/>
              <a:latin typeface="Times New Roman" panose="02020603050405020304" pitchFamily="18" charset="0"/>
              <a:ea typeface="Times New Roman" panose="02020603050405020304" pitchFamily="18" charset="0"/>
            </a:endParaRPr>
          </a:p>
          <a:p>
            <a:pPr algn="ctr">
              <a:spcBef>
                <a:spcPts val="20"/>
              </a:spcBef>
              <a:spcAft>
                <a:spcPts val="20"/>
              </a:spcAft>
            </a:pPr>
            <a:r>
              <a:rPr lang="da-DK" sz="2200" i="1" dirty="0">
                <a:effectLst/>
                <a:latin typeface="Times New Roman" panose="02020603050405020304" pitchFamily="18" charset="0"/>
                <a:ea typeface="Times New Roman" panose="02020603050405020304" pitchFamily="18" charset="0"/>
              </a:rPr>
              <a:t>Giúp đời chẳng vụ tiếng danh</a:t>
            </a:r>
            <a:endParaRPr lang="en-US" sz="2200" dirty="0">
              <a:effectLst/>
              <a:latin typeface="Times New Roman" panose="02020603050405020304" pitchFamily="18" charset="0"/>
              <a:ea typeface="Times New Roman" panose="02020603050405020304" pitchFamily="18" charset="0"/>
            </a:endParaRPr>
          </a:p>
          <a:p>
            <a:pPr algn="ctr">
              <a:spcBef>
                <a:spcPts val="20"/>
              </a:spcBef>
              <a:spcAft>
                <a:spcPts val="20"/>
              </a:spcAft>
            </a:pPr>
            <a:r>
              <a:rPr lang="da-DK" sz="2200" i="1" dirty="0">
                <a:effectLst/>
                <a:latin typeface="Times New Roman" panose="02020603050405020304" pitchFamily="18" charset="0"/>
                <a:ea typeface="Times New Roman" panose="02020603050405020304" pitchFamily="18" charset="0"/>
              </a:rPr>
              <a:t>Chẳng màng của lợi chẳng ganh ghé tài</a:t>
            </a:r>
            <a:endParaRPr lang="en-US" sz="2200" dirty="0">
              <a:effectLst/>
              <a:latin typeface="Times New Roman" panose="02020603050405020304" pitchFamily="18" charset="0"/>
              <a:ea typeface="Times New Roman" panose="02020603050405020304" pitchFamily="18" charset="0"/>
            </a:endParaRPr>
          </a:p>
          <a:p>
            <a:pPr algn="just">
              <a:spcBef>
                <a:spcPts val="20"/>
              </a:spcBef>
              <a:spcAft>
                <a:spcPts val="20"/>
              </a:spcAft>
            </a:pPr>
            <a:r>
              <a:rPr lang="da-DK" sz="2200" dirty="0">
                <a:effectLst/>
                <a:latin typeface="Times New Roman" panose="02020603050405020304" pitchFamily="18" charset="0"/>
                <a:ea typeface="Times New Roman" panose="02020603050405020304" pitchFamily="18" charset="0"/>
              </a:rPr>
              <a:t>- </a:t>
            </a:r>
            <a:r>
              <a:rPr lang="da-DK" sz="2200" b="1" dirty="0">
                <a:effectLst/>
                <a:latin typeface="Times New Roman" panose="02020603050405020304" pitchFamily="18" charset="0"/>
                <a:ea typeface="Times New Roman" panose="02020603050405020304" pitchFamily="18" charset="0"/>
              </a:rPr>
              <a:t>Là nhà thơ,</a:t>
            </a:r>
            <a:r>
              <a:rPr lang="da-DK" sz="2200" dirty="0">
                <a:effectLst/>
                <a:latin typeface="Times New Roman" panose="02020603050405020304" pitchFamily="18" charset="0"/>
                <a:ea typeface="Times New Roman" panose="02020603050405020304" pitchFamily="18" charset="0"/>
              </a:rPr>
              <a:t> ông để lại cho đời bao trang thơ bất hủ: </a:t>
            </a:r>
            <a:r>
              <a:rPr lang="da-DK" sz="2200" i="1" dirty="0">
                <a:effectLst/>
                <a:latin typeface="Times New Roman" panose="02020603050405020304" pitchFamily="18" charset="0"/>
                <a:ea typeface="Times New Roman" panose="02020603050405020304" pitchFamily="18" charset="0"/>
              </a:rPr>
              <a:t>Truyện thơ Lục Vân Tiên; Văn tế nghĩa sĩ Cần Giuộc.</a:t>
            </a:r>
            <a:endParaRPr lang="en-US" sz="2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 xmlns:a16="http://schemas.microsoft.com/office/drawing/2014/main" id="{E9308397-1449-48CD-9629-3ED25787AD10}"/>
              </a:ext>
            </a:extLst>
          </p:cNvPr>
          <p:cNvSpPr txBox="1"/>
          <p:nvPr/>
        </p:nvSpPr>
        <p:spPr>
          <a:xfrm>
            <a:off x="174763" y="51351"/>
            <a:ext cx="5086350" cy="57996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ctr"/>
              </a:tabLst>
              <a:defRPr/>
            </a:pPr>
            <a:r>
              <a:rPr kumimoji="0" lang="da-DK" sz="2400" b="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Cuộc đời của Nguyễn Đình Chiểu</a:t>
            </a:r>
            <a:endPar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4050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 calcmode="lin" valueType="num">
                                      <p:cBhvr additive="base">
                                        <p:cTn id="3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calcmode="lin" valueType="num">
                                      <p:cBhvr additive="base">
                                        <p:cTn id="47"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2FADC1C-E85B-4337-96E9-A4DED25C92E5}"/>
              </a:ext>
            </a:extLst>
          </p:cNvPr>
          <p:cNvSpPr txBox="1"/>
          <p:nvPr/>
        </p:nvSpPr>
        <p:spPr>
          <a:xfrm>
            <a:off x="0" y="1099135"/>
            <a:ext cx="5247861" cy="954107"/>
          </a:xfrm>
          <a:prstGeom prst="rect">
            <a:avLst/>
          </a:prstGeom>
          <a:noFill/>
        </p:spPr>
        <p:txBody>
          <a:bodyPr wrap="square">
            <a:spAutoFit/>
          </a:bodyPr>
          <a:lstStyle/>
          <a:p>
            <a:pPr algn="just"/>
            <a:r>
              <a:rPr lang="da-DK" sz="2800" b="1" i="1" dirty="0">
                <a:effectLst/>
                <a:latin typeface="Times New Roman" panose="02020603050405020304" pitchFamily="18" charset="0"/>
                <a:ea typeface="Times New Roman" panose="02020603050405020304" pitchFamily="18" charset="0"/>
              </a:rPr>
              <a:t>Để lại nhiều áng văn chương có giá trị truyền bá đạo lí làm người</a:t>
            </a:r>
            <a:endParaRPr lang="en-US" sz="2800" b="1" i="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B22815AD-2C36-40F1-AB7B-6814E1BD5740}"/>
              </a:ext>
            </a:extLst>
          </p:cNvPr>
          <p:cNvSpPr txBox="1"/>
          <p:nvPr/>
        </p:nvSpPr>
        <p:spPr>
          <a:xfrm>
            <a:off x="174762" y="2053242"/>
            <a:ext cx="4439478" cy="1815882"/>
          </a:xfrm>
          <a:prstGeom prst="rect">
            <a:avLst/>
          </a:prstGeom>
          <a:noFill/>
        </p:spPr>
        <p:txBody>
          <a:bodyPr wrap="square">
            <a:spAutoFit/>
          </a:bodyPr>
          <a:lstStyle/>
          <a:p>
            <a:pPr algn="just"/>
            <a:r>
              <a:rPr lang="da-DK" sz="2800" dirty="0">
                <a:effectLst/>
                <a:latin typeface="Times New Roman" panose="02020603050405020304" pitchFamily="18" charset="0"/>
                <a:ea typeface="Times New Roman" panose="02020603050405020304" pitchFamily="18" charset="0"/>
              </a:rPr>
              <a:t>- Truyện “Lục Vân Tiên”</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Dương Từ- Hà Mậu.</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Ngư Tiều y thuật vấn đáp.</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Văn tế nghĩa sỹ Cần Giuộc.</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BE454DAA-45A1-41EB-9CD9-365B2ABD4D35}"/>
              </a:ext>
            </a:extLst>
          </p:cNvPr>
          <p:cNvSpPr txBox="1"/>
          <p:nvPr/>
        </p:nvSpPr>
        <p:spPr>
          <a:xfrm>
            <a:off x="174762" y="51351"/>
            <a:ext cx="6095999" cy="57996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50000"/>
              </a:lnSpc>
              <a:tabLst>
                <a:tab pos="270510" algn="ctr"/>
              </a:tabLst>
              <a:defRPr/>
            </a:pPr>
            <a:r>
              <a:rPr lang="da-DK" sz="2400" b="1" dirty="0">
                <a:solidFill>
                  <a:srgbClr val="0000CC"/>
                </a:solidFill>
                <a:latin typeface="Times New Roman" panose="02020603050405020304" pitchFamily="18" charset="0"/>
                <a:ea typeface="Times New Roman" panose="02020603050405020304" pitchFamily="18" charset="0"/>
              </a:rPr>
              <a:t>Sự nghiệp văn học</a:t>
            </a:r>
            <a:r>
              <a:rPr lang="en-US" sz="2400" dirty="0">
                <a:solidFill>
                  <a:srgbClr val="0000CC"/>
                </a:solidFill>
                <a:latin typeface="Times New Roman" panose="02020603050405020304" pitchFamily="18" charset="0"/>
                <a:ea typeface="Times New Roman" panose="02020603050405020304" pitchFamily="18" charset="0"/>
              </a:rPr>
              <a:t> </a:t>
            </a:r>
            <a:r>
              <a:rPr kumimoji="0" lang="da-DK" sz="2400" b="1"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của Nguyễn Đình Chiểu</a:t>
            </a:r>
            <a:endPar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a:extLst>
              <a:ext uri="{FF2B5EF4-FFF2-40B4-BE49-F238E27FC236}">
                <a16:creationId xmlns="" xmlns:a16="http://schemas.microsoft.com/office/drawing/2014/main" id="{9B022C3C-F127-441A-8453-6CC41F6DC628}"/>
              </a:ext>
            </a:extLst>
          </p:cNvPr>
          <p:cNvPicPr>
            <a:picLocks noChangeAspect="1"/>
          </p:cNvPicPr>
          <p:nvPr/>
        </p:nvPicPr>
        <p:blipFill>
          <a:blip r:embed="rId2"/>
          <a:stretch>
            <a:fillRect/>
          </a:stretch>
        </p:blipFill>
        <p:spPr>
          <a:xfrm>
            <a:off x="8185702" y="103515"/>
            <a:ext cx="3548684" cy="3429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0" name="Picture 2" descr="Soạn bài Văn tế nghĩa sĩ Cần Giuộc, Nguyễn Đình Chiểu lớp 9 đầy đủ, chi  tiết nhất | Lafactoria Web">
            <a:extLst>
              <a:ext uri="{FF2B5EF4-FFF2-40B4-BE49-F238E27FC236}">
                <a16:creationId xmlns="" xmlns:a16="http://schemas.microsoft.com/office/drawing/2014/main" id="{ADB73237-002E-4918-B004-8B3C47391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387" y="3957734"/>
            <a:ext cx="2666999" cy="2648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 xmlns:a16="http://schemas.microsoft.com/office/drawing/2014/main" id="{02936B24-1676-4BAA-ACBC-EE5851391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42" y="3951563"/>
            <a:ext cx="2388085" cy="26541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descr="Nguyễn Đình Chiểu đạo làm người - THƯ VIỆN PHẬT GIÁO">
            <a:extLst>
              <a:ext uri="{FF2B5EF4-FFF2-40B4-BE49-F238E27FC236}">
                <a16:creationId xmlns="" xmlns:a16="http://schemas.microsoft.com/office/drawing/2014/main" id="{B925293C-254B-471F-A91B-ECDA90970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203" y="3951561"/>
            <a:ext cx="2588310" cy="26541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 xmlns:a16="http://schemas.microsoft.com/office/drawing/2014/main" id="{F9EA113C-ABD3-48AD-8348-E62FFB6CE864}"/>
              </a:ext>
            </a:extLst>
          </p:cNvPr>
          <p:cNvPicPr>
            <a:picLocks noChangeAspect="1"/>
          </p:cNvPicPr>
          <p:nvPr/>
        </p:nvPicPr>
        <p:blipFill>
          <a:blip r:embed="rId6"/>
          <a:stretch>
            <a:fillRect/>
          </a:stretch>
        </p:blipFill>
        <p:spPr>
          <a:xfrm>
            <a:off x="6025598" y="3951562"/>
            <a:ext cx="2573405" cy="26541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742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par>
                                <p:cTn id="27" presetID="3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1000" fill="hold"/>
                                        <p:tgtEl>
                                          <p:spTgt spid="2050"/>
                                        </p:tgtEl>
                                        <p:attrNameLst>
                                          <p:attrName>ppt_w</p:attrName>
                                        </p:attrNameLst>
                                      </p:cBhvr>
                                      <p:tavLst>
                                        <p:tav tm="0">
                                          <p:val>
                                            <p:fltVal val="0"/>
                                          </p:val>
                                        </p:tav>
                                        <p:tav tm="100000">
                                          <p:val>
                                            <p:strVal val="#ppt_w"/>
                                          </p:val>
                                        </p:tav>
                                      </p:tavLst>
                                    </p:anim>
                                    <p:anim calcmode="lin" valueType="num">
                                      <p:cBhvr>
                                        <p:cTn id="30" dur="1000" fill="hold"/>
                                        <p:tgtEl>
                                          <p:spTgt spid="2050"/>
                                        </p:tgtEl>
                                        <p:attrNameLst>
                                          <p:attrName>ppt_h</p:attrName>
                                        </p:attrNameLst>
                                      </p:cBhvr>
                                      <p:tavLst>
                                        <p:tav tm="0">
                                          <p:val>
                                            <p:fltVal val="0"/>
                                          </p:val>
                                        </p:tav>
                                        <p:tav tm="100000">
                                          <p:val>
                                            <p:strVal val="#ppt_h"/>
                                          </p:val>
                                        </p:tav>
                                      </p:tavLst>
                                    </p:anim>
                                    <p:anim calcmode="lin" valueType="num">
                                      <p:cBhvr>
                                        <p:cTn id="31" dur="1000" fill="hold"/>
                                        <p:tgtEl>
                                          <p:spTgt spid="2050"/>
                                        </p:tgtEl>
                                        <p:attrNameLst>
                                          <p:attrName>style.rotation</p:attrName>
                                        </p:attrNameLst>
                                      </p:cBhvr>
                                      <p:tavLst>
                                        <p:tav tm="0">
                                          <p:val>
                                            <p:fltVal val="90"/>
                                          </p:val>
                                        </p:tav>
                                        <p:tav tm="100000">
                                          <p:val>
                                            <p:fltVal val="0"/>
                                          </p:val>
                                        </p:tav>
                                      </p:tavLst>
                                    </p:anim>
                                    <p:animEffect transition="in" filter="fade">
                                      <p:cBhvr>
                                        <p:cTn id="32" dur="1000"/>
                                        <p:tgtEl>
                                          <p:spTgt spid="2050"/>
                                        </p:tgtEl>
                                      </p:cBhvr>
                                    </p:animEffect>
                                  </p:childTnLst>
                                </p:cTn>
                              </p:par>
                              <p:par>
                                <p:cTn id="33" presetID="3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par>
                                <p:cTn id="39" presetID="31"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1000" fill="hold"/>
                                        <p:tgtEl>
                                          <p:spTgt spid="2052"/>
                                        </p:tgtEl>
                                        <p:attrNameLst>
                                          <p:attrName>ppt_w</p:attrName>
                                        </p:attrNameLst>
                                      </p:cBhvr>
                                      <p:tavLst>
                                        <p:tav tm="0">
                                          <p:val>
                                            <p:fltVal val="0"/>
                                          </p:val>
                                        </p:tav>
                                        <p:tav tm="100000">
                                          <p:val>
                                            <p:strVal val="#ppt_w"/>
                                          </p:val>
                                        </p:tav>
                                      </p:tavLst>
                                    </p:anim>
                                    <p:anim calcmode="lin" valueType="num">
                                      <p:cBhvr>
                                        <p:cTn id="42" dur="1000" fill="hold"/>
                                        <p:tgtEl>
                                          <p:spTgt spid="2052"/>
                                        </p:tgtEl>
                                        <p:attrNameLst>
                                          <p:attrName>ppt_h</p:attrName>
                                        </p:attrNameLst>
                                      </p:cBhvr>
                                      <p:tavLst>
                                        <p:tav tm="0">
                                          <p:val>
                                            <p:fltVal val="0"/>
                                          </p:val>
                                        </p:tav>
                                        <p:tav tm="100000">
                                          <p:val>
                                            <p:strVal val="#ppt_h"/>
                                          </p:val>
                                        </p:tav>
                                      </p:tavLst>
                                    </p:anim>
                                    <p:anim calcmode="lin" valueType="num">
                                      <p:cBhvr>
                                        <p:cTn id="43" dur="1000" fill="hold"/>
                                        <p:tgtEl>
                                          <p:spTgt spid="2052"/>
                                        </p:tgtEl>
                                        <p:attrNameLst>
                                          <p:attrName>style.rotation</p:attrName>
                                        </p:attrNameLst>
                                      </p:cBhvr>
                                      <p:tavLst>
                                        <p:tav tm="0">
                                          <p:val>
                                            <p:fltVal val="90"/>
                                          </p:val>
                                        </p:tav>
                                        <p:tav tm="100000">
                                          <p:val>
                                            <p:fltVal val="0"/>
                                          </p:val>
                                        </p:tav>
                                      </p:tavLst>
                                    </p:anim>
                                    <p:animEffect transition="in" filter="fade">
                                      <p:cBhvr>
                                        <p:cTn id="44" dur="1000"/>
                                        <p:tgtEl>
                                          <p:spTgt spid="2052"/>
                                        </p:tgtEl>
                                      </p:cBhvr>
                                    </p:animEffect>
                                  </p:childTnLst>
                                </p:cTn>
                              </p:par>
                              <p:par>
                                <p:cTn id="45" presetID="3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679A3C9-175B-4CEC-BB1D-AF67A5E2F17B}"/>
              </a:ext>
            </a:extLst>
          </p:cNvPr>
          <p:cNvSpPr txBox="1"/>
          <p:nvPr/>
        </p:nvSpPr>
        <p:spPr>
          <a:xfrm>
            <a:off x="3379306" y="256929"/>
            <a:ext cx="6175512" cy="584775"/>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TRUYỆN THƠ LỤC VÂN TIÊN</a:t>
            </a:r>
            <a:endParaRPr lang="en-US" sz="3200" dirty="0">
              <a:solidFill>
                <a:srgbClr val="0000CC"/>
              </a:solidFill>
            </a:endParaRPr>
          </a:p>
        </p:txBody>
      </p:sp>
      <p:graphicFrame>
        <p:nvGraphicFramePr>
          <p:cNvPr id="6" name="Table 6">
            <a:extLst>
              <a:ext uri="{FF2B5EF4-FFF2-40B4-BE49-F238E27FC236}">
                <a16:creationId xmlns="" xmlns:a16="http://schemas.microsoft.com/office/drawing/2014/main" id="{BB534358-7F80-4F42-B481-E0C28182C777}"/>
              </a:ext>
            </a:extLst>
          </p:cNvPr>
          <p:cNvGraphicFramePr>
            <a:graphicFrameLocks noGrp="1"/>
          </p:cNvGraphicFramePr>
          <p:nvPr>
            <p:extLst>
              <p:ext uri="{D42A27DB-BD31-4B8C-83A1-F6EECF244321}">
                <p14:modId xmlns:p14="http://schemas.microsoft.com/office/powerpoint/2010/main" val="1647880146"/>
              </p:ext>
            </p:extLst>
          </p:nvPr>
        </p:nvGraphicFramePr>
        <p:xfrm>
          <a:off x="119271" y="1060555"/>
          <a:ext cx="11873946" cy="5722537"/>
        </p:xfrm>
        <a:graphic>
          <a:graphicData uri="http://schemas.openxmlformats.org/drawingml/2006/table">
            <a:tbl>
              <a:tblPr firstRow="1" bandRow="1">
                <a:tableStyleId>{5C22544A-7EE6-4342-B048-85BDC9FD1C3A}</a:tableStyleId>
              </a:tblPr>
              <a:tblGrid>
                <a:gridCol w="3270919">
                  <a:extLst>
                    <a:ext uri="{9D8B030D-6E8A-4147-A177-3AD203B41FA5}">
                      <a16:colId xmlns="" xmlns:a16="http://schemas.microsoft.com/office/drawing/2014/main" val="1346127853"/>
                    </a:ext>
                  </a:extLst>
                </a:gridCol>
                <a:gridCol w="4229810">
                  <a:extLst>
                    <a:ext uri="{9D8B030D-6E8A-4147-A177-3AD203B41FA5}">
                      <a16:colId xmlns="" xmlns:a16="http://schemas.microsoft.com/office/drawing/2014/main" val="3803072786"/>
                    </a:ext>
                  </a:extLst>
                </a:gridCol>
                <a:gridCol w="4373217">
                  <a:extLst>
                    <a:ext uri="{9D8B030D-6E8A-4147-A177-3AD203B41FA5}">
                      <a16:colId xmlns="" xmlns:a16="http://schemas.microsoft.com/office/drawing/2014/main" val="1958010893"/>
                    </a:ext>
                  </a:extLst>
                </a:gridCol>
              </a:tblGrid>
              <a:tr h="602344">
                <a:tc>
                  <a:txBody>
                    <a:bodyPr/>
                    <a:lstStyle/>
                    <a:p>
                      <a:pPr algn="ctr">
                        <a:lnSpc>
                          <a:spcPct val="150000"/>
                        </a:lnSpc>
                      </a:pPr>
                      <a:r>
                        <a:rPr lang="en-US" sz="2400" b="1" dirty="0" err="1">
                          <a:solidFill>
                            <a:srgbClr val="0000CC"/>
                          </a:solidFill>
                          <a:latin typeface="Times New Roman" panose="02020603050405020304" pitchFamily="18" charset="0"/>
                          <a:cs typeface="Times New Roman" panose="02020603050405020304" pitchFamily="18" charset="0"/>
                        </a:rPr>
                        <a:t>Tóm</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tắt</a:t>
                      </a:r>
                      <a:endParaRPr lang="en-US" sz="2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2400" b="1" dirty="0" err="1">
                          <a:solidFill>
                            <a:srgbClr val="0000CC"/>
                          </a:solidFill>
                          <a:latin typeface="Times New Roman" panose="02020603050405020304" pitchFamily="18" charset="0"/>
                          <a:cs typeface="Times New Roman" panose="02020603050405020304" pitchFamily="18" charset="0"/>
                        </a:rPr>
                        <a:t>Vị</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trí</a:t>
                      </a:r>
                      <a:r>
                        <a:rPr lang="en-US" sz="2400" b="1" dirty="0">
                          <a:solidFill>
                            <a:srgbClr val="0000CC"/>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2400" b="1" dirty="0" err="1">
                          <a:solidFill>
                            <a:srgbClr val="0000CC"/>
                          </a:solidFill>
                          <a:latin typeface="Times New Roman" panose="02020603050405020304" pitchFamily="18" charset="0"/>
                          <a:cs typeface="Times New Roman" panose="02020603050405020304" pitchFamily="18" charset="0"/>
                        </a:rPr>
                        <a:t>Nội</a:t>
                      </a:r>
                      <a:r>
                        <a:rPr lang="en-US" sz="2400" b="1" dirty="0">
                          <a:solidFill>
                            <a:srgbClr val="0000CC"/>
                          </a:solidFill>
                          <a:latin typeface="Times New Roman" panose="02020603050405020304" pitchFamily="18" charset="0"/>
                          <a:cs typeface="Times New Roman" panose="02020603050405020304" pitchFamily="18" charset="0"/>
                        </a:rPr>
                        <a:t> dung  - </a:t>
                      </a:r>
                      <a:r>
                        <a:rPr lang="en-US" sz="2400" b="1" dirty="0" err="1">
                          <a:solidFill>
                            <a:srgbClr val="0000CC"/>
                          </a:solidFill>
                          <a:latin typeface="Times New Roman" panose="02020603050405020304" pitchFamily="18" charset="0"/>
                          <a:cs typeface="Times New Roman" panose="02020603050405020304" pitchFamily="18" charset="0"/>
                        </a:rPr>
                        <a:t>nghệ</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thuật</a:t>
                      </a:r>
                      <a:endParaRPr lang="en-US" sz="2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2624441372"/>
                  </a:ext>
                </a:extLst>
              </a:tr>
              <a:tr h="5082457">
                <a:tc>
                  <a:txBody>
                    <a:bodyPr/>
                    <a:lstStyle/>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583049771"/>
                  </a:ext>
                </a:extLst>
              </a:tr>
            </a:tbl>
          </a:graphicData>
        </a:graphic>
      </p:graphicFrame>
      <p:sp>
        <p:nvSpPr>
          <p:cNvPr id="8" name="TextBox 7">
            <a:extLst>
              <a:ext uri="{FF2B5EF4-FFF2-40B4-BE49-F238E27FC236}">
                <a16:creationId xmlns="" xmlns:a16="http://schemas.microsoft.com/office/drawing/2014/main" id="{58FF2C18-E645-4854-992A-FB59A7D5E742}"/>
              </a:ext>
            </a:extLst>
          </p:cNvPr>
          <p:cNvSpPr txBox="1"/>
          <p:nvPr/>
        </p:nvSpPr>
        <p:spPr>
          <a:xfrm>
            <a:off x="3502989" y="1642962"/>
            <a:ext cx="4161181" cy="4708981"/>
          </a:xfrm>
          <a:prstGeom prst="rect">
            <a:avLst/>
          </a:prstGeom>
          <a:noFill/>
        </p:spPr>
        <p:txBody>
          <a:bodyPr wrap="square">
            <a:spAutoFit/>
          </a:bodyPr>
          <a:lstStyle/>
          <a:p>
            <a:pPr indent="180340"/>
            <a:r>
              <a:rPr lang="nl-NL" sz="2000" dirty="0">
                <a:effectLst/>
                <a:latin typeface="Times New Roman" panose="02020603050405020304" pitchFamily="18" charset="0"/>
                <a:ea typeface="Times New Roman" panose="02020603050405020304" pitchFamily="18" charset="0"/>
              </a:rPr>
              <a:t>- Là một truyện thơ Nôm,  được sáng tác khoảng đầu năm 50 của thế kỉ XIX trong thời gian nhà thơ dạy học và làm nghề thuốc chữa bệnh cho dân ở Gia Định.</a:t>
            </a:r>
            <a:endParaRPr lang="en-US" sz="2000" dirty="0">
              <a:effectLst/>
              <a:latin typeface="Times New Roman" panose="02020603050405020304" pitchFamily="18" charset="0"/>
              <a:ea typeface="Times New Roman" panose="02020603050405020304" pitchFamily="18" charset="0"/>
            </a:endParaRPr>
          </a:p>
          <a:p>
            <a:pPr indent="180340" algn="just"/>
            <a:r>
              <a:rPr lang="nl-NL" sz="2000" dirty="0">
                <a:effectLst/>
                <a:latin typeface="Times New Roman" panose="02020603050405020304" pitchFamily="18" charset="0"/>
                <a:ea typeface="Times New Roman" panose="02020603050405020304" pitchFamily="18" charset="0"/>
              </a:rPr>
              <a:t>- Đây là tác phẩm lớn đầu tiên của NĐC cốt truyện do ông sáng tạo.</a:t>
            </a:r>
            <a:endParaRPr lang="en-US" sz="2000" dirty="0">
              <a:effectLst/>
              <a:latin typeface="Times New Roman" panose="02020603050405020304" pitchFamily="18" charset="0"/>
              <a:ea typeface="Times New Roman" panose="02020603050405020304" pitchFamily="18" charset="0"/>
            </a:endParaRPr>
          </a:p>
          <a:p>
            <a:pPr indent="180340" algn="just"/>
            <a:r>
              <a:rPr lang="nl-NL" sz="2000" dirty="0">
                <a:effectLst/>
                <a:latin typeface="Times New Roman" panose="02020603050405020304" pitchFamily="18" charset="0"/>
                <a:ea typeface="Times New Roman" panose="02020603050405020304" pitchFamily="18" charset="0"/>
              </a:rPr>
              <a:t>- Truyện dài 2082 câu thơ lục bát.</a:t>
            </a:r>
            <a:endParaRPr lang="en-US" sz="2000" dirty="0">
              <a:effectLst/>
              <a:latin typeface="Times New Roman" panose="02020603050405020304" pitchFamily="18" charset="0"/>
              <a:ea typeface="Times New Roman" panose="02020603050405020304" pitchFamily="18" charset="0"/>
            </a:endParaRPr>
          </a:p>
          <a:p>
            <a:pPr indent="180340" algn="just"/>
            <a:r>
              <a:rPr lang="nl-NL" sz="2000" dirty="0">
                <a:effectLst/>
                <a:latin typeface="Times New Roman" panose="02020603050405020304" pitchFamily="18" charset="0"/>
                <a:ea typeface="Times New Roman" panose="02020603050405020304" pitchFamily="18" charset="0"/>
              </a:rPr>
              <a:t>- Đư­ợc l­ưu truyền khắp các tỉnh Nam Bộ bằng nhiều hình thức sinh hoạt dân gian: hát Vân Tiên, nói thơ,</a:t>
            </a:r>
            <a:endParaRPr lang="en-US" sz="2000" dirty="0">
              <a:effectLst/>
              <a:latin typeface="Times New Roman" panose="02020603050405020304" pitchFamily="18" charset="0"/>
              <a:ea typeface="Times New Roman" panose="02020603050405020304" pitchFamily="18" charset="0"/>
            </a:endParaRPr>
          </a:p>
          <a:p>
            <a:pPr indent="180340" algn="just"/>
            <a:r>
              <a:rPr lang="nl-NL" sz="2000" dirty="0">
                <a:effectLst/>
                <a:latin typeface="Times New Roman" panose="02020603050405020304" pitchFamily="18" charset="0"/>
                <a:ea typeface="Times New Roman" panose="02020603050405020304" pitchFamily="18" charset="0"/>
              </a:rPr>
              <a:t>kể truyện…</a:t>
            </a:r>
            <a:endParaRPr lang="en-US" sz="2000" dirty="0">
              <a:effectLst/>
              <a:latin typeface="Times New Roman" panose="02020603050405020304" pitchFamily="18" charset="0"/>
              <a:ea typeface="Times New Roman" panose="02020603050405020304" pitchFamily="18" charset="0"/>
            </a:endParaRPr>
          </a:p>
          <a:p>
            <a:pPr indent="180340" algn="just"/>
            <a:r>
              <a:rPr lang="nl-NL" sz="2000" dirty="0">
                <a:effectLst/>
                <a:latin typeface="Times New Roman" panose="02020603050405020304" pitchFamily="18" charset="0"/>
                <a:ea typeface="Times New Roman" panose="02020603050405020304" pitchFamily="18" charset="0"/>
              </a:rPr>
              <a:t>- Đư­ợc in nhiều lần, phiên âm tiếng quốc ngữ, dịch sang tiếng Pháp và lan rộng ảnh hưởng ra toàn quốc.</a:t>
            </a:r>
            <a:endParaRPr lang="en-US"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 xmlns:a16="http://schemas.microsoft.com/office/drawing/2014/main" id="{8DFD6906-CD69-4A09-9B6B-3AC69BC097FC}"/>
              </a:ext>
            </a:extLst>
          </p:cNvPr>
          <p:cNvSpPr txBox="1"/>
          <p:nvPr/>
        </p:nvSpPr>
        <p:spPr>
          <a:xfrm>
            <a:off x="282716" y="1796849"/>
            <a:ext cx="3008244" cy="4401205"/>
          </a:xfrm>
          <a:prstGeom prst="rect">
            <a:avLst/>
          </a:prstGeom>
          <a:noFill/>
        </p:spPr>
        <p:txBody>
          <a:bodyPr wrap="square">
            <a:spAutoFit/>
          </a:bodyPr>
          <a:lstStyle/>
          <a:p>
            <a:pPr indent="180340" algn="just">
              <a:spcBef>
                <a:spcPts val="600"/>
              </a:spcBef>
              <a:spcAft>
                <a:spcPts val="600"/>
              </a:spcAft>
            </a:pPr>
            <a:r>
              <a:rPr lang="nl-NL" sz="2000" dirty="0">
                <a:effectLst/>
                <a:latin typeface="Times New Roman" panose="02020603050405020304" pitchFamily="18" charset="0"/>
                <a:ea typeface="Times New Roman" panose="02020603050405020304" pitchFamily="18" charset="0"/>
              </a:rPr>
              <a:t>- Truyện kể về cuộc đời đầy truân chuyên </a:t>
            </a:r>
            <a:r>
              <a:rPr lang="nl-NL" sz="2000">
                <a:effectLst/>
                <a:latin typeface="Times New Roman" panose="02020603050405020304" pitchFamily="18" charset="0"/>
                <a:ea typeface="Times New Roman" panose="02020603050405020304" pitchFamily="18" charset="0"/>
              </a:rPr>
              <a:t>của </a:t>
            </a:r>
            <a:r>
              <a:rPr lang="nl-NL" sz="2000" smtClean="0">
                <a:effectLst/>
                <a:latin typeface="Times New Roman" panose="02020603050405020304" pitchFamily="18" charset="0"/>
                <a:ea typeface="Times New Roman" panose="02020603050405020304" pitchFamily="18" charset="0"/>
              </a:rPr>
              <a:t>một </a:t>
            </a:r>
            <a:r>
              <a:rPr lang="nl-NL" sz="2000" dirty="0">
                <a:effectLst/>
                <a:latin typeface="Times New Roman" panose="02020603050405020304" pitchFamily="18" charset="0"/>
                <a:ea typeface="Times New Roman" panose="02020603050405020304" pitchFamily="18" charset="0"/>
              </a:rPr>
              <a:t>nho sinh là Lục Vân Tiên, gồm 4 phần:</a:t>
            </a:r>
            <a:endParaRPr lang="en-US" sz="2000" dirty="0">
              <a:effectLst/>
              <a:latin typeface="Times New Roman" panose="02020603050405020304" pitchFamily="18" charset="0"/>
              <a:ea typeface="Times New Roman" panose="02020603050405020304" pitchFamily="18" charset="0"/>
            </a:endParaRPr>
          </a:p>
          <a:p>
            <a:pPr indent="180340" algn="just">
              <a:spcBef>
                <a:spcPts val="600"/>
              </a:spcBef>
              <a:spcAft>
                <a:spcPts val="600"/>
              </a:spcAft>
            </a:pPr>
            <a:r>
              <a:rPr lang="nl-NL" sz="2000" dirty="0">
                <a:effectLst/>
                <a:latin typeface="Times New Roman" panose="02020603050405020304" pitchFamily="18" charset="0"/>
                <a:ea typeface="Times New Roman" panose="02020603050405020304" pitchFamily="18" charset="0"/>
              </a:rPr>
              <a:t>+ LVT cứu KNN khỏi tay bọn cướp.</a:t>
            </a:r>
            <a:endParaRPr lang="en-US" sz="2000" dirty="0">
              <a:effectLst/>
              <a:latin typeface="Times New Roman" panose="02020603050405020304" pitchFamily="18" charset="0"/>
              <a:ea typeface="Times New Roman" panose="02020603050405020304" pitchFamily="18" charset="0"/>
            </a:endParaRPr>
          </a:p>
          <a:p>
            <a:pPr indent="180340" algn="just">
              <a:spcBef>
                <a:spcPts val="600"/>
              </a:spcBef>
              <a:spcAft>
                <a:spcPts val="600"/>
              </a:spcAft>
            </a:pPr>
            <a:r>
              <a:rPr lang="nl-NL" sz="2000" dirty="0">
                <a:effectLst/>
                <a:latin typeface="Times New Roman" panose="02020603050405020304" pitchFamily="18" charset="0"/>
                <a:ea typeface="Times New Roman" panose="02020603050405020304" pitchFamily="18" charset="0"/>
              </a:rPr>
              <a:t>+ LVTgặp nạn </a:t>
            </a:r>
            <a:r>
              <a:rPr lang="nl-NL" sz="2000">
                <a:effectLst/>
                <a:latin typeface="Times New Roman" panose="02020603050405020304" pitchFamily="18" charset="0"/>
                <a:ea typeface="Times New Roman" panose="02020603050405020304" pitchFamily="18" charset="0"/>
              </a:rPr>
              <a:t>được </a:t>
            </a:r>
            <a:r>
              <a:rPr lang="nl-NL" sz="2000" smtClean="0">
                <a:effectLst/>
                <a:latin typeface="Times New Roman" panose="02020603050405020304" pitchFamily="18" charset="0"/>
                <a:ea typeface="Times New Roman" panose="02020603050405020304" pitchFamily="18" charset="0"/>
              </a:rPr>
              <a:t>thần và </a:t>
            </a:r>
            <a:r>
              <a:rPr lang="nl-NL" sz="2000" dirty="0">
                <a:effectLst/>
                <a:latin typeface="Times New Roman" panose="02020603050405020304" pitchFamily="18" charset="0"/>
                <a:ea typeface="Times New Roman" panose="02020603050405020304" pitchFamily="18" charset="0"/>
              </a:rPr>
              <a:t>dân cứu.</a:t>
            </a:r>
            <a:endParaRPr lang="en-US" sz="2000" dirty="0">
              <a:effectLst/>
              <a:latin typeface="Times New Roman" panose="02020603050405020304" pitchFamily="18" charset="0"/>
              <a:ea typeface="Times New Roman" panose="02020603050405020304" pitchFamily="18" charset="0"/>
            </a:endParaRPr>
          </a:p>
          <a:p>
            <a:pPr indent="180340" algn="just">
              <a:spcBef>
                <a:spcPts val="600"/>
              </a:spcBef>
              <a:spcAft>
                <a:spcPts val="600"/>
              </a:spcAft>
            </a:pPr>
            <a:r>
              <a:rPr lang="nl-NL" sz="2000" dirty="0">
                <a:effectLst/>
                <a:latin typeface="Times New Roman" panose="02020603050405020304" pitchFamily="18" charset="0"/>
                <a:ea typeface="Times New Roman" panose="02020603050405020304" pitchFamily="18" charset="0"/>
              </a:rPr>
              <a:t>+ KNN gặp nạn và được cứu</a:t>
            </a:r>
            <a:endParaRPr lang="en-US" sz="2000" dirty="0">
              <a:effectLst/>
              <a:latin typeface="Times New Roman" panose="02020603050405020304" pitchFamily="18" charset="0"/>
              <a:ea typeface="Times New Roman" panose="02020603050405020304" pitchFamily="18" charset="0"/>
            </a:endParaRPr>
          </a:p>
          <a:p>
            <a:pPr indent="180340" algn="just">
              <a:spcBef>
                <a:spcPts val="600"/>
              </a:spcBef>
              <a:spcAft>
                <a:spcPts val="600"/>
              </a:spcAft>
              <a:tabLst>
                <a:tab pos="1533525" algn="l"/>
                <a:tab pos="2514600" algn="l"/>
              </a:tabLst>
            </a:pPr>
            <a:r>
              <a:rPr lang="nl-NL" sz="2000" dirty="0">
                <a:effectLst/>
                <a:latin typeface="Times New Roman" panose="02020603050405020304" pitchFamily="18" charset="0"/>
                <a:ea typeface="Times New Roman" panose="02020603050405020304" pitchFamily="18" charset="0"/>
              </a:rPr>
              <a:t>+ Đoàn tụ: LVT – KNN gặp lại sum vầy hạnh phúc.</a:t>
            </a:r>
            <a:r>
              <a:rPr lang="nl-NL"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 xmlns:a16="http://schemas.microsoft.com/office/drawing/2014/main" id="{6B01EC2E-B28A-464C-A3DE-45FBFBF557C7}"/>
              </a:ext>
            </a:extLst>
          </p:cNvPr>
          <p:cNvSpPr txBox="1"/>
          <p:nvPr/>
        </p:nvSpPr>
        <p:spPr>
          <a:xfrm>
            <a:off x="7748103" y="1823048"/>
            <a:ext cx="4161181" cy="4401205"/>
          </a:xfrm>
          <a:prstGeom prst="rect">
            <a:avLst/>
          </a:prstGeom>
          <a:noFill/>
        </p:spPr>
        <p:txBody>
          <a:bodyPr wrap="square">
            <a:spAutoFit/>
          </a:bodyPr>
          <a:lstStyle/>
          <a:p>
            <a:pPr indent="180340" algn="just">
              <a:tabLst>
                <a:tab pos="1533525" algn="l"/>
              </a:tabLst>
            </a:pPr>
            <a:r>
              <a:rPr lang="nl-NL" sz="2000" b="1" dirty="0">
                <a:solidFill>
                  <a:srgbClr val="000000"/>
                </a:solidFill>
                <a:effectLst/>
                <a:latin typeface="Times New Roman" panose="02020603050405020304" pitchFamily="18" charset="0"/>
                <a:ea typeface="Times New Roman" panose="02020603050405020304" pitchFamily="18" charset="0"/>
              </a:rPr>
              <a:t>Chủ đề:</a:t>
            </a:r>
            <a:r>
              <a:rPr lang="nl-NL" sz="2000" dirty="0">
                <a:solidFill>
                  <a:srgbClr val="000000"/>
                </a:solidFill>
                <a:effectLst/>
                <a:latin typeface="Times New Roman" panose="02020603050405020304" pitchFamily="18" charset="0"/>
                <a:ea typeface="Times New Roman" panose="02020603050405020304" pitchFamily="18" charset="0"/>
              </a:rPr>
              <a:t> Truyền dạy đạo lí làm người, xem trọng tình nghĩa và thể hiện khát vọng công bằng trong xã hội.</a:t>
            </a:r>
            <a:endParaRPr lang="en-US" sz="2000" dirty="0">
              <a:effectLst/>
              <a:latin typeface="Times New Roman" panose="02020603050405020304" pitchFamily="18" charset="0"/>
              <a:ea typeface="Times New Roman" panose="02020603050405020304" pitchFamily="18" charset="0"/>
            </a:endParaRPr>
          </a:p>
          <a:p>
            <a:pPr indent="180340" algn="just"/>
            <a:r>
              <a:rPr lang="nl-NL" sz="2000" i="1" dirty="0">
                <a:effectLst/>
                <a:latin typeface="Times New Roman" panose="02020603050405020304" pitchFamily="18" charset="0"/>
                <a:ea typeface="Times New Roman" panose="02020603050405020304" pitchFamily="18" charset="0"/>
              </a:rPr>
              <a:t>+ NT</a:t>
            </a:r>
            <a:r>
              <a:rPr lang="nl-NL" sz="2000" dirty="0">
                <a:effectLst/>
                <a:latin typeface="Times New Roman" panose="02020603050405020304" pitchFamily="18" charset="0"/>
                <a:ea typeface="Times New Roman" panose="02020603050405020304" pitchFamily="18" charset="0"/>
              </a:rPr>
              <a:t> : Truyện thơ lục bát, ngôn ngữ giản dị, sử dụng phương thức diễn xướng dân gian: kể, hát, nói thơ.</a:t>
            </a:r>
            <a:endParaRPr lang="en-US" sz="2000" dirty="0">
              <a:effectLst/>
              <a:latin typeface="Times New Roman" panose="02020603050405020304" pitchFamily="18" charset="0"/>
              <a:ea typeface="Times New Roman" panose="02020603050405020304" pitchFamily="18" charset="0"/>
            </a:endParaRPr>
          </a:p>
          <a:p>
            <a:pPr indent="180340" algn="just">
              <a:tabLst>
                <a:tab pos="1533525" algn="l"/>
              </a:tabLst>
            </a:pPr>
            <a:r>
              <a:rPr lang="nl-NL" sz="2000" i="1" dirty="0">
                <a:effectLst/>
                <a:latin typeface="Times New Roman" panose="02020603050405020304" pitchFamily="18" charset="0"/>
                <a:ea typeface="Times New Roman" panose="02020603050405020304" pitchFamily="18" charset="0"/>
              </a:rPr>
              <a:t>+ ND</a:t>
            </a:r>
            <a:r>
              <a:rPr lang="nl-NL" sz="2000" dirty="0">
                <a:effectLst/>
                <a:latin typeface="Times New Roman" panose="02020603050405020304" pitchFamily="18" charset="0"/>
                <a:ea typeface="Times New Roman" panose="02020603050405020304" pitchFamily="18" charset="0"/>
              </a:rPr>
              <a:t> : Truyền dạy đạo lí làm ngư­ời, đề cao t­ư tư­ởng nhân nghĩa, xem trọng tình nghĩa giữa con người - con ngư­ời : cha con, bạn bè, vợ chồng…; đề cao tinh thần nghĩa hiệp; thể hiện khát vọng của ND về công bằng và những điều tốt đẹp trong cuộc sống; phê phán lên án những kẻ bất nhân, phi nghĩa.</a:t>
            </a:r>
            <a:r>
              <a:rPr lang="en-US" sz="2000" b="1" dirty="0">
                <a:solidFill>
                  <a:srgbClr val="0000CC"/>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6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9981725-B85C-4149-B3BC-182095A31EEF}"/>
              </a:ext>
            </a:extLst>
          </p:cNvPr>
          <p:cNvSpPr txBox="1"/>
          <p:nvPr/>
        </p:nvSpPr>
        <p:spPr>
          <a:xfrm>
            <a:off x="596347" y="2869792"/>
            <a:ext cx="3379305" cy="8309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da-DK" sz="2400" b="1" dirty="0">
                <a:solidFill>
                  <a:srgbClr val="0000CC"/>
                </a:solidFill>
                <a:effectLst/>
                <a:latin typeface="Times New Roman" panose="02020603050405020304" pitchFamily="18" charset="0"/>
                <a:ea typeface="Times New Roman" panose="02020603050405020304" pitchFamily="18" charset="0"/>
              </a:rPr>
              <a:t>“LỤC VÂN TIÊN CỨU KIỀU NGUYỆT NGA”</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 xmlns:a16="http://schemas.microsoft.com/office/drawing/2014/main" id="{C1001A72-857D-46FB-A185-932C935A29E3}"/>
              </a:ext>
            </a:extLst>
          </p:cNvPr>
          <p:cNvSpPr/>
          <p:nvPr/>
        </p:nvSpPr>
        <p:spPr>
          <a:xfrm>
            <a:off x="5035829" y="910752"/>
            <a:ext cx="2478156" cy="2292626"/>
          </a:xfrm>
          <a:prstGeom prst="round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da-DK"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Vị trí </a:t>
            </a:r>
            <a:r>
              <a:rPr kumimoji="0" lang="da-DK"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đoạn trích: Nằm ở phần đầu của truyện.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Rounded Corners 10">
            <a:extLst>
              <a:ext uri="{FF2B5EF4-FFF2-40B4-BE49-F238E27FC236}">
                <a16:creationId xmlns="" xmlns:a16="http://schemas.microsoft.com/office/drawing/2014/main" id="{5949168C-99B2-4FA2-8107-84E06E8AC51C}"/>
              </a:ext>
            </a:extLst>
          </p:cNvPr>
          <p:cNvSpPr/>
          <p:nvPr/>
        </p:nvSpPr>
        <p:spPr>
          <a:xfrm>
            <a:off x="5035828" y="3654623"/>
            <a:ext cx="2478157" cy="2398643"/>
          </a:xfrm>
          <a:prstGeom prst="round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a-DK" sz="2400" b="1" dirty="0">
                <a:solidFill>
                  <a:schemeClr val="tx1"/>
                </a:solidFill>
                <a:effectLst/>
                <a:latin typeface="Times New Roman" panose="02020603050405020304" pitchFamily="18" charset="0"/>
                <a:ea typeface="Times New Roman" panose="02020603050405020304" pitchFamily="18" charset="0"/>
              </a:rPr>
              <a:t>Nội dung: </a:t>
            </a:r>
            <a:r>
              <a:rPr lang="da-DK" sz="2400" dirty="0">
                <a:solidFill>
                  <a:schemeClr val="tx1"/>
                </a:solidFill>
                <a:effectLst/>
                <a:latin typeface="Times New Roman" panose="02020603050405020304" pitchFamily="18" charset="0"/>
                <a:ea typeface="Times New Roman" panose="02020603050405020304" pitchFamily="18" charset="0"/>
              </a:rPr>
              <a:t>Lục Vân Tiên đánh cướp để cứu Kiều Nguyệt Nga</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cxnSp>
        <p:nvCxnSpPr>
          <p:cNvPr id="13" name="Straight Arrow Connector 12">
            <a:extLst>
              <a:ext uri="{FF2B5EF4-FFF2-40B4-BE49-F238E27FC236}">
                <a16:creationId xmlns="" xmlns:a16="http://schemas.microsoft.com/office/drawing/2014/main" id="{18FB708B-B9E0-4820-868E-A43F5F65992F}"/>
              </a:ext>
            </a:extLst>
          </p:cNvPr>
          <p:cNvCxnSpPr>
            <a:stCxn id="5" idx="3"/>
            <a:endCxn id="10" idx="1"/>
          </p:cNvCxnSpPr>
          <p:nvPr/>
        </p:nvCxnSpPr>
        <p:spPr>
          <a:xfrm flipV="1">
            <a:off x="3975652" y="2057065"/>
            <a:ext cx="1060177" cy="12282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4C556A85-1325-49D5-AA4C-25137047FA9C}"/>
              </a:ext>
            </a:extLst>
          </p:cNvPr>
          <p:cNvCxnSpPr>
            <a:cxnSpLocks/>
            <a:endCxn id="11" idx="1"/>
          </p:cNvCxnSpPr>
          <p:nvPr/>
        </p:nvCxnSpPr>
        <p:spPr>
          <a:xfrm>
            <a:off x="4002157" y="3285290"/>
            <a:ext cx="1033671" cy="15686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32" descr="Luc Van Tien danh cuop cuu Kieu Nguyet Nga">
            <a:extLst>
              <a:ext uri="{FF2B5EF4-FFF2-40B4-BE49-F238E27FC236}">
                <a16:creationId xmlns="" xmlns:a16="http://schemas.microsoft.com/office/drawing/2014/main" id="{B2F90D7E-FF4A-460B-AC19-EECC32773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522" y="1348744"/>
            <a:ext cx="4081670" cy="415090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2746</Words>
  <Application>Microsoft Office PowerPoint</Application>
  <PresentationFormat>Custom</PresentationFormat>
  <Paragraphs>238</Paragraphs>
  <Slides>28</Slides>
  <Notes>1</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2021-07-09T10:23:34Z</dcterms:created>
  <dcterms:modified xsi:type="dcterms:W3CDTF">2021-10-18T13:26:58Z</dcterms:modified>
</cp:coreProperties>
</file>