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06" r:id="rId3"/>
    <p:sldId id="256" r:id="rId4"/>
    <p:sldId id="28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2" r:id="rId14"/>
    <p:sldId id="301" r:id="rId15"/>
    <p:sldId id="261" r:id="rId16"/>
    <p:sldId id="262" r:id="rId17"/>
    <p:sldId id="271" r:id="rId18"/>
    <p:sldId id="344" r:id="rId19"/>
    <p:sldId id="264" r:id="rId20"/>
    <p:sldId id="272" r:id="rId21"/>
    <p:sldId id="328" r:id="rId22"/>
    <p:sldId id="338" r:id="rId23"/>
    <p:sldId id="329" r:id="rId24"/>
    <p:sldId id="340" r:id="rId25"/>
    <p:sldId id="342" r:id="rId26"/>
    <p:sldId id="330" r:id="rId27"/>
    <p:sldId id="332" r:id="rId28"/>
    <p:sldId id="267" r:id="rId29"/>
    <p:sldId id="269" r:id="rId30"/>
    <p:sldId id="268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AA169C"/>
    <a:srgbClr val="8E32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03"/>
        <p:guide pos="289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  <a:endParaRPr lang="en-US" smtClean="0"/>
          </a:p>
          <a:p>
            <a:pPr lvl="1" eaLnBrk="1" latinLnBrk="0" hangingPunct="1"/>
            <a:r>
              <a:rPr lang="en-US" smtClean="0"/>
              <a:t>Second level</a:t>
            </a:r>
            <a:endParaRPr lang="en-US" smtClean="0"/>
          </a:p>
          <a:p>
            <a:pPr lvl="2" eaLnBrk="1" latinLnBrk="0" hangingPunct="1"/>
            <a:r>
              <a:rPr lang="en-US" smtClean="0"/>
              <a:t>Third level</a:t>
            </a:r>
            <a:endParaRPr lang="en-US" smtClean="0"/>
          </a:p>
          <a:p>
            <a:pPr lvl="3" eaLnBrk="1" latinLnBrk="0" hangingPunct="1"/>
            <a:r>
              <a:rPr lang="en-US" smtClean="0"/>
              <a:t>Fourth level</a:t>
            </a:r>
            <a:endParaRPr lang="en-US" smtClean="0"/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49EA78F-4A37-4AA8-BE41-43913067663E}" type="slidenum">
              <a:rPr lang="vi-VN" smtClean="0"/>
            </a:fld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  <a:endParaRPr kumimoji="0" lang="en-US" smtClean="0"/>
          </a:p>
          <a:p>
            <a:pPr lvl="1" eaLnBrk="1" latinLnBrk="0" hangingPunct="1"/>
            <a:r>
              <a:rPr kumimoji="0" lang="en-US" smtClean="0"/>
              <a:t>Second level</a:t>
            </a:r>
            <a:endParaRPr kumimoji="0" lang="en-US" smtClean="0"/>
          </a:p>
          <a:p>
            <a:pPr lvl="2" eaLnBrk="1" latinLnBrk="0" hangingPunct="1"/>
            <a:r>
              <a:rPr kumimoji="0" lang="en-US" smtClean="0"/>
              <a:t>Third level</a:t>
            </a:r>
            <a:endParaRPr kumimoji="0" lang="en-US" smtClean="0"/>
          </a:p>
          <a:p>
            <a:pPr lvl="3" eaLnBrk="1" latinLnBrk="0" hangingPunct="1"/>
            <a:r>
              <a:rPr kumimoji="0" lang="en-US" smtClean="0"/>
              <a:t>Fourth level</a:t>
            </a:r>
            <a:endParaRPr kumimoji="0" lang="en-US" smtClean="0"/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684F80-BAF0-490F-AE10-205E1A83212D}" type="datetimeFigureOut">
              <a:rPr lang="vi-VN" smtClean="0"/>
            </a:fld>
            <a:endParaRPr lang="vi-V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49EA78F-4A37-4AA8-BE41-43913067663E}" type="slidenum">
              <a:rPr lang="vi-VN" smtClean="0"/>
            </a:fld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7.png"/><Relationship Id="rId2" Type="http://schemas.openxmlformats.org/officeDocument/2006/relationships/slide" Target="slide3.xml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slide" Target="slide3.xml"/><Relationship Id="rId4" Type="http://schemas.openxmlformats.org/officeDocument/2006/relationships/image" Target="../media/image19.png"/><Relationship Id="rId3" Type="http://schemas.microsoft.com/office/2007/relationships/media" Target="file:///C:\Users\asus\Desktop\ti&#7871;t%2021\Karaoke%20-%20Ni&#7873;m%20Vui%20Gia%20&#272;&#236;nh%20-%20&#194;m%20Nh&#7841;c%20L&#7899;p%207%20(%20B&#7897;%20S&#225;ch%20Ch&#226;n%20Tr&#7901;i%20S&#225;ng%20T&#7841;o%202022%20)%20L&#7899;p%20Nh&#7841;c%20Doremi.mp4" TargetMode="External"/><Relationship Id="rId2" Type="http://schemas.openxmlformats.org/officeDocument/2006/relationships/video" Target="file:///C:\Users\asus\Desktop\ti&#7871;t%2021\Karaoke%20-%20Ni&#7873;m%20Vui%20Gia%20&#272;&#236;nh%20-%20&#194;m%20Nh&#7841;c%20L&#7899;p%207%20(%20B&#7897;%20S&#225;ch%20Ch&#226;n%20Tr&#7901;i%20S&#225;ng%20T&#7841;o%202022%20)%20L&#7899;p%20Nh&#7841;c%20Doremi.mp4" TargetMode="Externa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1.jpeg"/><Relationship Id="rId2" Type="http://schemas.openxmlformats.org/officeDocument/2006/relationships/slide" Target="slide3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6.v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3.wmf"/><Relationship Id="rId1" Type="http://schemas.openxmlformats.org/officeDocument/2006/relationships/oleObject" Target="../embeddings/oleObject6.bin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png"/><Relationship Id="rId2" Type="http://schemas.microsoft.com/office/2007/relationships/media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Relationship Id="rId1" Type="http://schemas.openxmlformats.org/officeDocument/2006/relationships/video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png"/><Relationship Id="rId2" Type="http://schemas.microsoft.com/office/2007/relationships/media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Relationship Id="rId1" Type="http://schemas.openxmlformats.org/officeDocument/2006/relationships/video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png"/><Relationship Id="rId2" Type="http://schemas.microsoft.com/office/2007/relationships/media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Relationship Id="rId1" Type="http://schemas.openxmlformats.org/officeDocument/2006/relationships/video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png"/><Relationship Id="rId2" Type="http://schemas.microsoft.com/office/2007/relationships/media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Relationship Id="rId1" Type="http://schemas.openxmlformats.org/officeDocument/2006/relationships/video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4.mp3"/><Relationship Id="rId4" Type="http://schemas.openxmlformats.org/officeDocument/2006/relationships/audio" Target="../media/media4.mp3"/><Relationship Id="rId3" Type="http://schemas.openxmlformats.org/officeDocument/2006/relationships/image" Target="../media/image25.png"/><Relationship Id="rId2" Type="http://schemas.microsoft.com/office/2007/relationships/media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Relationship Id="rId1" Type="http://schemas.openxmlformats.org/officeDocument/2006/relationships/video" Target="file:///C:\Users\asus\Desktop\ti&#7871;t%2021\B&#224;i%20&#272;&#7885;c%20Nh&#7841;c%20S&#7889;%204%20-%20G&#245;%20&#273;&#7879;m%20BODY%20PERCUSSION%20-%20SGK%20Ch&#226;n%20Tr&#7901;i%20S&#225;ng%20T&#7841;o%20-%20&#194;m%20nh&#7841;c%207%20-%20D&#7876;%20H&#7884;C.webm" TargetMode="Externa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slide" Target="slide9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slide" Target="slide4.xml"/><Relationship Id="rId2" Type="http://schemas.openxmlformats.org/officeDocument/2006/relationships/slide" Target="slide10.xml"/><Relationship Id="rId12" Type="http://schemas.openxmlformats.org/officeDocument/2006/relationships/slideLayout" Target="../slideLayouts/slideLayout2.xml"/><Relationship Id="rId11" Type="http://schemas.openxmlformats.org/officeDocument/2006/relationships/slide" Target="slide13.xml"/><Relationship Id="rId10" Type="http://schemas.openxmlformats.org/officeDocument/2006/relationships/slide" Target="slide1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2" Type="http://schemas.openxmlformats.org/officeDocument/2006/relationships/slide" Target="slide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slide" Target="slide3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jpeg"/><Relationship Id="rId2" Type="http://schemas.openxmlformats.org/officeDocument/2006/relationships/slide" Target="slide3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jpeg"/><Relationship Id="rId2" Type="http://schemas.openxmlformats.org/officeDocument/2006/relationships/slide" Target="slide3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4.wmf"/><Relationship Id="rId3" Type="http://schemas.openxmlformats.org/officeDocument/2006/relationships/oleObject" Target="../embeddings/oleObject2.bin"/><Relationship Id="rId2" Type="http://schemas.openxmlformats.org/officeDocument/2006/relationships/slide" Target="slide3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3.xml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4" name="Content Placeholder 1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-32385"/>
            <a:ext cx="9165590" cy="6890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ctr"/>
            <a:r>
              <a:rPr lang="vi-VN" sz="3200" b="1" dirty="0" smtClean="0">
                <a:solidFill>
                  <a:srgbClr val="C00000"/>
                </a:solidFill>
              </a:rPr>
              <a:t>PHÒNG GIÁO DỤC VÀ ĐÀO TẠO QUẬN 8</a:t>
            </a:r>
            <a:br>
              <a:rPr lang="vi-VN" sz="3200" b="1" dirty="0" smtClean="0">
                <a:solidFill>
                  <a:srgbClr val="C00000"/>
                </a:solidFill>
              </a:rPr>
            </a:br>
            <a:r>
              <a:rPr lang="vi-VN" sz="2700" b="1" dirty="0" smtClean="0">
                <a:solidFill>
                  <a:srgbClr val="C00000"/>
                </a:solidFill>
              </a:rPr>
              <a:t>TRƯỜNG TRUNG HỌC CƠ SỞ TÙNG THIỆN VƯƠNG</a:t>
            </a:r>
            <a:endParaRPr lang="vi-VN" sz="2700" b="1" dirty="0" smtClean="0">
              <a:solidFill>
                <a:srgbClr val="C0000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/>
        </p:nvSpPr>
        <p:spPr>
          <a:xfrm>
            <a:off x="2501249" y="1132523"/>
            <a:ext cx="6715172" cy="31972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7015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7015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185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185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185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>
              <a:buNone/>
            </a:pPr>
            <a:endParaRPr lang="vi-VN" sz="32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5">
              <a:buNone/>
            </a:pPr>
            <a:endParaRPr lang="vi-VN" sz="32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5">
              <a:buNone/>
            </a:pPr>
            <a:endParaRPr lang="vi-VN" sz="32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5">
              <a:buNone/>
            </a:pPr>
            <a:r>
              <a:rPr lang="vi-VN" sz="3200" b="1" i="1" dirty="0" smtClean="0">
                <a:solidFill>
                  <a:schemeClr val="accent5">
                    <a:lumMod val="50000"/>
                  </a:schemeClr>
                </a:solidFill>
              </a:rPr>
              <a:t>GVTH: HÙYNH THU HIỀN</a:t>
            </a:r>
            <a:endParaRPr lang="vi-VN" sz="3200" b="1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5">
              <a:buNone/>
            </a:pPr>
            <a:r>
              <a:rPr lang="vi-VN" sz="3200" b="1" i="1" dirty="0" smtClean="0">
                <a:solidFill>
                  <a:schemeClr val="accent5">
                    <a:lumMod val="50000"/>
                  </a:schemeClr>
                </a:solidFill>
              </a:rPr>
              <a:t>        BỘ MÔN ÂM NHẠC</a:t>
            </a:r>
            <a:endParaRPr lang="vi-VN" sz="3200" b="1" i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Windy Hil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185" y="652335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  <p:bldP spid="6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" name="Content Placeholder 110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50165" y="-9525"/>
            <a:ext cx="9233535" cy="69107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" name="Text Box 81"/>
          <p:cNvSpPr txBox="1"/>
          <p:nvPr/>
        </p:nvSpPr>
        <p:spPr>
          <a:xfrm>
            <a:off x="2046605" y="4107180"/>
            <a:ext cx="6045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7. Hình vòng cung sau gọi là gì?</a:t>
            </a:r>
            <a:endParaRPr lang="en-US" sz="3200"/>
          </a:p>
        </p:txBody>
      </p:sp>
      <p:pic>
        <p:nvPicPr>
          <p:cNvPr id="86" name="Content Placeholder 103">
            <a:hlinkClick r:id="rId2" action="ppaction://hlinksldjump"/>
          </p:cNvPr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86305" y="4980940"/>
            <a:ext cx="6675120" cy="1249680"/>
          </a:xfrm>
          <a:prstGeom prst="rect">
            <a:avLst/>
          </a:prstGeom>
          <a:noFill/>
          <a:ln w="3175" cmpd="dbl">
            <a:solidFill>
              <a:schemeClr val="tx1"/>
            </a:solidFill>
            <a:prstDash val="solid"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0" name="Content Placeholder 109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635"/>
            <a:ext cx="9121140" cy="68567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Karaoke - Niềm Vui Gia Đình - Âm Nhạc Lớp 7 ( Bộ Sách Chân Trời Sáng Tạo 2022 ) Lớp Nhạc Doremi">
            <a:hlinkClick r:id="" action="ppaction://media"/>
          </p:cNvPr>
          <p:cNvPicPr>
            <a:picLocks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" y="4580255"/>
            <a:ext cx="4038600" cy="2271395"/>
          </a:xfrm>
          <a:prstGeom prst="rect">
            <a:avLst/>
          </a:prstGeom>
        </p:spPr>
      </p:pic>
      <p:sp>
        <p:nvSpPr>
          <p:cNvPr id="87" name="Text Box 86">
            <a:hlinkClick r:id="rId5" action="ppaction://hlinksldjump"/>
          </p:cNvPr>
          <p:cNvSpPr txBox="1"/>
          <p:nvPr/>
        </p:nvSpPr>
        <p:spPr>
          <a:xfrm>
            <a:off x="-56515" y="3717290"/>
            <a:ext cx="8742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8. Em hãy nghe giai điệu và đoán tên bài hát sau?</a:t>
            </a:r>
            <a:endParaRPr lang="en-US" sz="3200"/>
          </a:p>
        </p:txBody>
      </p:sp>
      <p:sp>
        <p:nvSpPr>
          <p:cNvPr id="6" name="Rectangles 5"/>
          <p:cNvSpPr/>
          <p:nvPr/>
        </p:nvSpPr>
        <p:spPr>
          <a:xfrm>
            <a:off x="-12700" y="4690110"/>
            <a:ext cx="4097020" cy="21469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9" name="Content Placeholder 108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12700"/>
            <a:ext cx="9190355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3" name="Text Box 112"/>
          <p:cNvSpPr txBox="1"/>
          <p:nvPr/>
        </p:nvSpPr>
        <p:spPr>
          <a:xfrm>
            <a:off x="-41910" y="-2540"/>
            <a:ext cx="4242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9.Đây là hình nốt gì?</a:t>
            </a:r>
            <a:endParaRPr lang="en-US" sz="3200"/>
          </a:p>
        </p:txBody>
      </p:sp>
      <p:pic>
        <p:nvPicPr>
          <p:cNvPr id="114" name="Content Placeholder 104">
            <a:hlinkClick r:id="rId2" action="ppaction://hlinksldjump"/>
          </p:cNvPr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8910" y="1848485"/>
            <a:ext cx="3322320" cy="4434840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solid"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Content Placeholder 116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40640" y="-280035"/>
            <a:ext cx="9222740" cy="7138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015" y="582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sz="5400" b="1" i="1" dirty="0" smtClean="0">
                <a:solidFill>
                  <a:schemeClr val="tx1"/>
                </a:solidFill>
              </a:rPr>
              <a:t>Tiết 21: Bài dạy minh họa</a:t>
            </a:r>
            <a:endParaRPr lang="vi-VN" sz="5400" b="1" i="1" dirty="0" smtClean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7565" y="2422525"/>
            <a:ext cx="6767195" cy="44348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Bài đọc nhạc số</a:t>
            </a:r>
            <a:r>
              <a:rPr 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 :</a:t>
            </a:r>
            <a:endParaRPr lang="vi-VN" sz="54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 “ </a:t>
            </a:r>
            <a:r>
              <a:rPr lang="en-US" alt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Mùa xuân về</a:t>
            </a:r>
            <a:r>
              <a:rPr lang="vi-VN" sz="5400" b="1" i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endParaRPr lang="vi-VN" sz="5400" b="1" i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n The Wi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4965" y="386842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6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2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/>
          <p:nvPr>
            <p:ph idx="1"/>
          </p:nvPr>
        </p:nvGraphicFramePr>
        <p:xfrm>
          <a:off x="0" y="0"/>
          <a:ext cx="9175750" cy="690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753100" imgH="4032250" progId="Paint.Picture">
                  <p:embed/>
                </p:oleObj>
              </mc:Choice>
              <mc:Fallback>
                <p:oleObj name="" r:id="rId1" imgW="5753100" imgH="40322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75750" cy="690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/>
          <p:nvPr>
            <p:ph sz="half" idx="1"/>
          </p:nvPr>
        </p:nvGraphicFramePr>
        <p:xfrm>
          <a:off x="0" y="-27940"/>
          <a:ext cx="5055235" cy="6863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753100" imgH="4032250" progId="Paint.Picture">
                  <p:embed/>
                </p:oleObj>
              </mc:Choice>
              <mc:Fallback>
                <p:oleObj name="" r:id="rId1" imgW="5753100" imgH="40322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-27940"/>
                        <a:ext cx="5055235" cy="6863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Oval 50"/>
          <p:cNvSpPr/>
          <p:nvPr/>
        </p:nvSpPr>
        <p:spPr>
          <a:xfrm>
            <a:off x="3060065" y="1268730"/>
            <a:ext cx="1993900" cy="6489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2066" y="-12166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C00000"/>
                </a:solidFill>
              </a:rPr>
              <a:t>Phân tích bài</a:t>
            </a:r>
            <a:endParaRPr lang="vi-VN" b="1" dirty="0" smtClean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628" y="285728"/>
            <a:ext cx="400049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1. Bài tập đọc nhạc số </a:t>
            </a:r>
            <a:r>
              <a:rPr lang="en-US" altLang="vi-VN" dirty="0" smtClean="0"/>
              <a:t>4</a:t>
            </a:r>
            <a:r>
              <a:rPr lang="vi-VN" dirty="0" smtClean="0"/>
              <a:t> </a:t>
            </a:r>
            <a:r>
              <a:rPr lang="en-US" altLang="vi-VN" dirty="0" smtClean="0"/>
              <a:t>có tựa đề là gì</a:t>
            </a:r>
            <a:r>
              <a:rPr lang="vi-VN" dirty="0" smtClean="0"/>
              <a:t>?</a:t>
            </a:r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4927954" y="570529"/>
            <a:ext cx="407193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dirty="0">
                <a:solidFill>
                  <a:srgbClr val="FF0000"/>
                </a:solidFill>
              </a:rPr>
              <a:t>Mùa xuân về</a:t>
            </a:r>
            <a:endParaRPr lang="en-US" altLang="vi-VN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1630908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3. Bài TĐN có tính chất như thế nào?</a:t>
            </a:r>
            <a:endParaRPr lang="vi-VN" dirty="0"/>
          </a:p>
        </p:txBody>
      </p:sp>
      <p:sp>
        <p:nvSpPr>
          <p:cNvPr id="8" name="TextBox 7"/>
          <p:cNvSpPr txBox="1"/>
          <p:nvPr/>
        </p:nvSpPr>
        <p:spPr>
          <a:xfrm>
            <a:off x="5072066" y="1916660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Vừa phải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2066" y="2214554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4. Bài TĐN ở nhịp mấy?</a:t>
            </a:r>
            <a:endParaRPr lang="vi-VN" dirty="0"/>
          </a:p>
        </p:txBody>
      </p:sp>
      <p:grpSp>
        <p:nvGrpSpPr>
          <p:cNvPr id="14" name="Group 13"/>
          <p:cNvGrpSpPr/>
          <p:nvPr/>
        </p:nvGrpSpPr>
        <p:grpSpPr>
          <a:xfrm>
            <a:off x="6715140" y="2488164"/>
            <a:ext cx="1928826" cy="583646"/>
            <a:chOff x="6429388" y="5631436"/>
            <a:chExt cx="2143140" cy="583646"/>
          </a:xfrm>
        </p:grpSpPr>
        <p:sp>
          <p:nvSpPr>
            <p:cNvPr id="10" name="TextBox 9"/>
            <p:cNvSpPr txBox="1"/>
            <p:nvPr/>
          </p:nvSpPr>
          <p:spPr>
            <a:xfrm>
              <a:off x="6429388" y="5702874"/>
              <a:ext cx="21431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rgbClr val="FF0000"/>
                  </a:solidFill>
                </a:rPr>
                <a:t>Nhịp </a:t>
              </a:r>
              <a:endParaRPr lang="vi-VN" dirty="0">
                <a:solidFill>
                  <a:srgbClr val="FF0000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000892" y="5631436"/>
              <a:ext cx="571504" cy="583646"/>
              <a:chOff x="7072330" y="5786454"/>
              <a:chExt cx="571504" cy="58364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7072330" y="5786454"/>
                <a:ext cx="35719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vi-VN" dirty="0">
                    <a:solidFill>
                      <a:srgbClr val="FF0000"/>
                    </a:solidFill>
                  </a:rPr>
                  <a:t>4</a:t>
                </a:r>
                <a:endParaRPr lang="en-US" altLang="vi-VN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072330" y="6000768"/>
                <a:ext cx="5715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FF0000"/>
                    </a:solidFill>
                  </a:rPr>
                  <a:t>4</a:t>
                </a:r>
                <a:endParaRPr lang="vi-VN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Oval 14"/>
          <p:cNvSpPr/>
          <p:nvPr/>
        </p:nvSpPr>
        <p:spPr>
          <a:xfrm>
            <a:off x="427645" y="1502393"/>
            <a:ext cx="57150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12380" y="2074848"/>
            <a:ext cx="285752" cy="5000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1929130" y="859790"/>
            <a:ext cx="1296670" cy="428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5000628" y="3988362"/>
            <a:ext cx="4071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6. Các hình nốt (hay còn gọi là trường độ) được sử dụng trong bài là những hình nốt nào?</a:t>
            </a:r>
            <a:endParaRPr lang="vi-VN" dirty="0"/>
          </a:p>
        </p:txBody>
      </p:sp>
      <p:sp>
        <p:nvSpPr>
          <p:cNvPr id="24" name="TextBox 23"/>
          <p:cNvSpPr txBox="1"/>
          <p:nvPr/>
        </p:nvSpPr>
        <p:spPr>
          <a:xfrm>
            <a:off x="5000628" y="2916792"/>
            <a:ext cx="4071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5. Các tên nốt (hay còn gọi là cao độ) được sử dụng trong bài là những tên nốt nào?</a:t>
            </a:r>
            <a:endParaRPr lang="vi-VN" dirty="0"/>
          </a:p>
        </p:txBody>
      </p:sp>
      <p:sp>
        <p:nvSpPr>
          <p:cNvPr id="25" name="TextBox 24"/>
          <p:cNvSpPr txBox="1"/>
          <p:nvPr/>
        </p:nvSpPr>
        <p:spPr>
          <a:xfrm>
            <a:off x="5072066" y="3702610"/>
            <a:ext cx="407193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Đồ, </a:t>
            </a:r>
            <a:r>
              <a:rPr lang="en-US" altLang="vi-VN" dirty="0" smtClean="0">
                <a:solidFill>
                  <a:srgbClr val="FF0000"/>
                </a:solidFill>
              </a:rPr>
              <a:t>Mi</a:t>
            </a:r>
            <a:r>
              <a:rPr lang="vi-VN" dirty="0" smtClean="0">
                <a:solidFill>
                  <a:srgbClr val="FF0000"/>
                </a:solidFill>
              </a:rPr>
              <a:t>, </a:t>
            </a:r>
            <a:r>
              <a:rPr lang="en-US" altLang="vi-VN" dirty="0" smtClean="0">
                <a:solidFill>
                  <a:srgbClr val="FF0000"/>
                </a:solidFill>
              </a:rPr>
              <a:t>Fa</a:t>
            </a:r>
            <a:r>
              <a:rPr lang="vi-VN" dirty="0" smtClean="0">
                <a:solidFill>
                  <a:srgbClr val="FF0000"/>
                </a:solidFill>
              </a:rPr>
              <a:t>, Sol, La</a:t>
            </a:r>
            <a:r>
              <a:rPr lang="en-US" altLang="vi-VN" dirty="0" smtClean="0">
                <a:solidFill>
                  <a:srgbClr val="FF0000"/>
                </a:solidFill>
              </a:rPr>
              <a:t>, Si</a:t>
            </a:r>
            <a:endParaRPr lang="en-US" altLang="vi-VN" dirty="0" smtClean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000628" y="6488692"/>
            <a:ext cx="4143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Đọc nốt nhạc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00628" y="5345684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7. Bài TĐN có sử dụng kí hiệu âm nhạc gì?</a:t>
            </a:r>
            <a:endParaRPr lang="vi-VN" dirty="0"/>
          </a:p>
        </p:txBody>
      </p:sp>
      <p:sp>
        <p:nvSpPr>
          <p:cNvPr id="47" name="TextBox 46"/>
          <p:cNvSpPr txBox="1"/>
          <p:nvPr/>
        </p:nvSpPr>
        <p:spPr>
          <a:xfrm>
            <a:off x="5500694" y="6202940"/>
            <a:ext cx="314327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dirty="0" smtClean="0">
                <a:solidFill>
                  <a:srgbClr val="FF0000"/>
                </a:solidFill>
              </a:rPr>
              <a:t>3</a:t>
            </a:r>
            <a:r>
              <a:rPr lang="vi-VN" dirty="0" smtClean="0">
                <a:solidFill>
                  <a:srgbClr val="FF0000"/>
                </a:solidFill>
              </a:rPr>
              <a:t> câu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000628" y="844139"/>
            <a:ext cx="400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2. Tác giả của bài TĐN là ai?</a:t>
            </a:r>
            <a:endParaRPr lang="vi-VN" dirty="0"/>
          </a:p>
        </p:txBody>
      </p:sp>
      <p:sp>
        <p:nvSpPr>
          <p:cNvPr id="50" name="TextBox 49"/>
          <p:cNvSpPr txBox="1"/>
          <p:nvPr/>
        </p:nvSpPr>
        <p:spPr>
          <a:xfrm>
            <a:off x="5080956" y="1058136"/>
            <a:ext cx="40004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Nhạc và lời </a:t>
            </a:r>
            <a:r>
              <a:rPr lang="en-US" altLang="vi-VN" dirty="0" smtClean="0">
                <a:solidFill>
                  <a:srgbClr val="FF0000"/>
                </a:solidFill>
              </a:rPr>
              <a:t>Phan Trần Bảng</a:t>
            </a:r>
            <a:endParaRPr lang="en-US" altLang="vi-VN" dirty="0" smtClean="0">
              <a:solidFill>
                <a:srgbClr val="FF0000"/>
              </a:solidFill>
            </a:endParaRPr>
          </a:p>
          <a:p>
            <a:pPr algn="ctr"/>
            <a:r>
              <a:rPr lang="en-US" altLang="vi-VN" dirty="0" smtClean="0">
                <a:solidFill>
                  <a:srgbClr val="FF0000"/>
                </a:solidFill>
              </a:rPr>
              <a:t>Phối bè Hồ Ngọc Khải</a:t>
            </a:r>
            <a:endParaRPr lang="en-US" altLang="vi-VN" dirty="0" smtClean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000628" y="5917188"/>
            <a:ext cx="407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8. Bài TĐN có thể chia làm mấy câu?</a:t>
            </a:r>
            <a:endParaRPr lang="vi-VN" dirty="0"/>
          </a:p>
        </p:txBody>
      </p:sp>
      <p:sp>
        <p:nvSpPr>
          <p:cNvPr id="53" name="TextBox 52"/>
          <p:cNvSpPr txBox="1"/>
          <p:nvPr/>
        </p:nvSpPr>
        <p:spPr>
          <a:xfrm>
            <a:off x="5367342" y="5643578"/>
            <a:ext cx="349093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dirty="0">
                <a:solidFill>
                  <a:srgbClr val="FF0000"/>
                </a:solidFill>
              </a:rPr>
              <a:t>Không có kí hiệu âm nhạc.</a:t>
            </a:r>
            <a:endParaRPr lang="en-US" altLang="vi-VN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2066" y="4774180"/>
            <a:ext cx="407193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 smtClean="0">
                <a:solidFill>
                  <a:srgbClr val="FF0000"/>
                </a:solidFill>
              </a:rPr>
              <a:t>Nốt trắng, nốt đen, nốt đen chấm dôi,     nốt móc đơn.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99610" y="2002790"/>
            <a:ext cx="232410" cy="500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Oval 22"/>
          <p:cNvSpPr/>
          <p:nvPr/>
        </p:nvSpPr>
        <p:spPr>
          <a:xfrm>
            <a:off x="1073123" y="1997070"/>
            <a:ext cx="28575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Oval 54"/>
          <p:cNvSpPr/>
          <p:nvPr/>
        </p:nvSpPr>
        <p:spPr>
          <a:xfrm>
            <a:off x="1790673" y="4424060"/>
            <a:ext cx="285752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Oval 55"/>
          <p:cNvSpPr/>
          <p:nvPr/>
        </p:nvSpPr>
        <p:spPr>
          <a:xfrm>
            <a:off x="2411095" y="1991360"/>
            <a:ext cx="438785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8" name="Straight Connector 57"/>
          <p:cNvCxnSpPr/>
          <p:nvPr/>
        </p:nvCxnSpPr>
        <p:spPr>
          <a:xfrm rot="10800000" flipV="1">
            <a:off x="4355467" y="1961620"/>
            <a:ext cx="142876" cy="75617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rot="10800000" flipV="1">
            <a:off x="4858387" y="4353573"/>
            <a:ext cx="142876" cy="75617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10800000" flipV="1">
            <a:off x="1413829" y="4323828"/>
            <a:ext cx="142876" cy="75617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649730" y="2560320"/>
            <a:ext cx="1484630" cy="2644140"/>
            <a:chOff x="2588" y="4046"/>
            <a:chExt cx="2338" cy="4164"/>
          </a:xfrm>
        </p:grpSpPr>
        <p:sp>
          <p:nvSpPr>
            <p:cNvPr id="26" name="Multiply 25"/>
            <p:cNvSpPr/>
            <p:nvPr/>
          </p:nvSpPr>
          <p:spPr>
            <a:xfrm>
              <a:off x="4488" y="4068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3685" y="8008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2588" y="4046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Multiply 30"/>
            <p:cNvSpPr/>
            <p:nvPr/>
          </p:nvSpPr>
          <p:spPr>
            <a:xfrm>
              <a:off x="3028" y="4068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Multiply 31"/>
            <p:cNvSpPr/>
            <p:nvPr/>
          </p:nvSpPr>
          <p:spPr>
            <a:xfrm>
              <a:off x="4040" y="4068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Multiply 27"/>
            <p:cNvSpPr/>
            <p:nvPr/>
          </p:nvSpPr>
          <p:spPr>
            <a:xfrm>
              <a:off x="4702" y="7987"/>
              <a:ext cx="225" cy="202"/>
            </a:xfrm>
            <a:prstGeom prst="mathMultiply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vi-VN"/>
            </a:p>
          </p:txBody>
        </p:sp>
      </p:grp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3" grpId="0"/>
      <p:bldP spid="5" grpId="0"/>
      <p:bldP spid="6" grpId="0"/>
      <p:bldP spid="7" grpId="0"/>
      <p:bldP spid="8" grpId="0"/>
      <p:bldP spid="9" grpId="0"/>
      <p:bldP spid="15" grpId="0" bldLvl="0" animBg="1"/>
      <p:bldP spid="17" grpId="0" bldLvl="0" animBg="1"/>
      <p:bldP spid="18" grpId="0" bldLvl="0" animBg="1"/>
      <p:bldP spid="19" grpId="0"/>
      <p:bldP spid="24" grpId="0"/>
      <p:bldP spid="25" grpId="0"/>
      <p:bldP spid="45" grpId="0"/>
      <p:bldP spid="46" grpId="0"/>
      <p:bldP spid="47" grpId="0"/>
      <p:bldP spid="49" grpId="1"/>
      <p:bldP spid="50" grpId="0"/>
      <p:bldP spid="52" grpId="0"/>
      <p:bldP spid="53" grpId="0"/>
      <p:bldP spid="20" grpId="0"/>
      <p:bldP spid="21" grpId="0" bldLvl="0" animBg="1"/>
      <p:bldP spid="23" grpId="0" bldLvl="0" animBg="1"/>
      <p:bldP spid="55" grpId="0" bldLvl="0" animBg="1"/>
      <p:bldP spid="5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/>
          <p:nvPr>
            <p:ph idx="1"/>
          </p:nvPr>
        </p:nvGraphicFramePr>
        <p:xfrm>
          <a:off x="0" y="0"/>
          <a:ext cx="9175750" cy="690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5753100" imgH="4032250" progId="Paint.Picture">
                  <p:embed/>
                </p:oleObj>
              </mc:Choice>
              <mc:Fallback>
                <p:oleObj name="" r:id="rId1" imgW="5753100" imgH="40322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75750" cy="690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Content Placeholder 117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0" y="-61595"/>
            <a:ext cx="9153525" cy="697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5975" y="-17145"/>
            <a:ext cx="7461885" cy="4434840"/>
          </a:xfrm>
        </p:spPr>
        <p:txBody>
          <a:bodyPr/>
          <a:lstStyle/>
          <a:p>
            <a:pPr algn="ctr">
              <a:buNone/>
            </a:pPr>
            <a:r>
              <a:rPr lang="vi-VN" sz="5400" b="1" i="1" dirty="0" smtClean="0">
                <a:solidFill>
                  <a:schemeClr val="tx1"/>
                </a:solidFill>
              </a:rPr>
              <a:t>Luyện Gam theo mẫu</a:t>
            </a:r>
            <a:endParaRPr lang="vi-VN" sz="5400" b="1" i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vi-VN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vi-VN" sz="3200" b="1" dirty="0" smtClean="0">
                <a:solidFill>
                  <a:schemeClr val="tx1"/>
                </a:solidFill>
              </a:rPr>
              <a:t>ĐÔ-RÊ-MI-FA-SOL-LA</a:t>
            </a:r>
            <a:r>
              <a:rPr lang="en-US" altLang="vi-VN" sz="3200" b="1" dirty="0" smtClean="0">
                <a:solidFill>
                  <a:schemeClr val="tx1"/>
                </a:solidFill>
              </a:rPr>
              <a:t>-SI-ĐỐ</a:t>
            </a:r>
            <a:endParaRPr lang="en-US" altLang="vi-VN" sz="3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/>
          <p:nvPr>
            <p:ph sz="half" idx="1"/>
          </p:nvPr>
        </p:nvGraphicFramePr>
        <p:xfrm>
          <a:off x="635" y="0"/>
          <a:ext cx="913892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" r:id="rId1" imgW="5753100" imgH="4032250" progId="Paint.Picture">
                  <p:embed/>
                </p:oleObj>
              </mc:Choice>
              <mc:Fallback>
                <p:oleObj name="" r:id="rId1" imgW="5753100" imgH="4032250" progId="Paint.Picture">
                  <p:embed/>
                  <p:pic>
                    <p:nvPicPr>
                      <p:cNvPr id="0" name="Picture 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35" y="0"/>
                        <a:ext cx="913892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5"/>
          <p:cNvCxnSpPr/>
          <p:nvPr/>
        </p:nvCxnSpPr>
        <p:spPr>
          <a:xfrm rot="5400000">
            <a:off x="7640347" y="2217724"/>
            <a:ext cx="928694" cy="2143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217716" y="4711080"/>
            <a:ext cx="928694" cy="2143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8430286" y="4711080"/>
            <a:ext cx="928694" cy="21431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ài Đọc Nhạc Số 4 - Gõ đệm BODY PERCUSSION - SGK Chân Trời Sáng Tạo - Âm nhạc 7 - DỄ HỌC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770" y="-1905"/>
            <a:ext cx="9237345" cy="6899910"/>
          </a:xfrm>
          <a:prstGeom prst="rect">
            <a:avLst/>
          </a:prstGeom>
        </p:spPr>
      </p:pic>
      <p:pic>
        <p:nvPicPr>
          <p:cNvPr id="2" name="Bài Đọc Nhạc Số 4 - Gõ đệm BODY PERCUSSION - SGK Chân Trời Sáng Tạo - Âm nhạc 7 - DỄ HỌC_B♭_major__bpm_11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210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/>
          <p:nvPr/>
        </p:nvPicPr>
        <p:blipFill>
          <a:blip r:embed="rId1"/>
          <a:stretch>
            <a:fillRect/>
          </a:stretch>
        </p:blipFill>
        <p:spPr>
          <a:xfrm>
            <a:off x="-109855" y="-25400"/>
            <a:ext cx="9277350" cy="6874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s 6"/>
          <p:cNvSpPr/>
          <p:nvPr/>
        </p:nvSpPr>
        <p:spPr>
          <a:xfrm>
            <a:off x="6876415" y="-27305"/>
            <a:ext cx="2280285" cy="6876415"/>
          </a:xfrm>
          <a:prstGeom prst="rect">
            <a:avLst/>
          </a:prstGeom>
          <a:solidFill>
            <a:schemeClr val="tx2">
              <a:lumMod val="25000"/>
            </a:schemeClr>
          </a:solidFill>
          <a:ln w="3175" cmpd="dbl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8480" y="287020"/>
            <a:ext cx="2237105" cy="11334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txBody>
          <a:bodyPr>
            <a:normAutofit fontScale="70000"/>
          </a:bodyPr>
          <a:lstStyle/>
          <a:p>
            <a:pPr algn="ctr"/>
            <a:r>
              <a:rPr lang="vi-VN" sz="6600" b="1" i="1">
                <a:solidFill>
                  <a:schemeClr val="bg1"/>
                </a:solidFill>
              </a:rPr>
              <a:t>TIẾT 21</a:t>
            </a:r>
            <a:endParaRPr lang="vi-VN" sz="6600" b="1" i="1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245" y="1216025"/>
            <a:ext cx="4692015" cy="2360930"/>
          </a:xfrm>
        </p:spPr>
        <p:txBody>
          <a:bodyPr>
            <a:noAutofit/>
          </a:bodyPr>
          <a:lstStyle/>
          <a:p>
            <a:pPr algn="ctr"/>
            <a:r>
              <a:rPr lang="en-US" altLang="vi-VN" sz="4400" i="1" dirty="0">
                <a:solidFill>
                  <a:srgbClr val="FFFF00"/>
                </a:solidFill>
              </a:rPr>
              <a:t>CHUYÊN ĐỀ </a:t>
            </a:r>
            <a:br>
              <a:rPr lang="en-US" altLang="vi-VN" sz="4400" i="1" dirty="0">
                <a:solidFill>
                  <a:srgbClr val="FFFF00"/>
                </a:solidFill>
              </a:rPr>
            </a:br>
            <a:r>
              <a:rPr lang="en-US" altLang="vi-VN" sz="4400" i="1" dirty="0">
                <a:solidFill>
                  <a:srgbClr val="FFFF00"/>
                </a:solidFill>
              </a:rPr>
              <a:t>ĐỔI MỚI KIỂM TRA ĐÁNH GIÁ</a:t>
            </a:r>
            <a:endParaRPr lang="en-US" altLang="vi-VN" sz="4400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ài Đọc Nhạc Số 4 - Gõ đệm BODY PERCUSSION - SGK Chân Trời Sáng Tạo - Âm nhạc 7 - DỄ HỌC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770" y="-1905"/>
            <a:ext cx="9237345" cy="6899910"/>
          </a:xfrm>
          <a:prstGeom prst="rect">
            <a:avLst/>
          </a:prstGeom>
        </p:spPr>
      </p:pic>
      <p:pic>
        <p:nvPicPr>
          <p:cNvPr id="2" name="Bài Đọc Nhạc Số 4 - Gõ đệm BODY PERCUSSION - SGK Chân Trời Sáng Tạo - Âm nhạc 7 - DỄ HỌC_B♭_major__bpm_11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210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Content Placeholder 107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23495" y="0"/>
            <a:ext cx="916749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3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05" y="2494280"/>
            <a:ext cx="8789035" cy="137541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73100" y="973455"/>
            <a:ext cx="781939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3600">
                <a:solidFill>
                  <a:schemeClr val="tx1"/>
                </a:solidFill>
              </a:rPr>
              <a:t>ÂM HÌNH TIẾT TẤU CHÍNH CỦA BÀI</a:t>
            </a:r>
            <a:endParaRPr lang="en-US" sz="3600">
              <a:solidFill>
                <a:schemeClr val="tx1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673100" y="344805"/>
            <a:ext cx="771715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/>
              <a:t>MỜI CÁC BẠN NHẬN BIẾT MỘT VÀI HÌNH NỐT ĐÃ HỌC</a:t>
            </a:r>
            <a:endParaRPr lang="en-US" sz="440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ài Đọc Nhạc Số 4 - Gõ đệm BODY PERCUSSION - SGK Chân Trời Sáng Tạo - Âm nhạc 7 - DỄ HỌC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770" y="-1905"/>
            <a:ext cx="9237345" cy="6899910"/>
          </a:xfrm>
          <a:prstGeom prst="rect">
            <a:avLst/>
          </a:prstGeom>
        </p:spPr>
      </p:pic>
      <p:pic>
        <p:nvPicPr>
          <p:cNvPr id="2" name="Bài Đọc Nhạc Số 4 - Gõ đệm BODY PERCUSSION - SGK Chân Trời Sáng Tạo - Âm nhạc 7 - DỄ HỌC_B♭_major__bpm_11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210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ài Đọc Nhạc Số 4 - Gõ đệm BODY PERCUSSION - SGK Chân Trời Sáng Tạo - Âm nhạc 7 - DỄ HỌC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4770" y="-1905"/>
            <a:ext cx="9237345" cy="6899910"/>
          </a:xfrm>
          <a:prstGeom prst="rect">
            <a:avLst/>
          </a:prstGeom>
        </p:spPr>
      </p:pic>
      <p:pic>
        <p:nvPicPr>
          <p:cNvPr id="2" name="Bài Đọc Nhạc Số 4 - Gõ đệm BODY PERCUSSION - SGK Chân Trời Sáng Tạo - Âm nhạc 7 - DỄ HỌC_B♭_major__bpm_11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3210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3495" y="-10795"/>
            <a:ext cx="9167495" cy="6859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165735" y="38100"/>
            <a:ext cx="89427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400"/>
              <a:t>SỬ DỤNG CÁC NHẠC CỤ CHO NHỊP </a:t>
            </a:r>
            <a:endParaRPr lang="en-US" sz="4400"/>
          </a:p>
        </p:txBody>
      </p:sp>
      <p:grpSp>
        <p:nvGrpSpPr>
          <p:cNvPr id="10" name="Group 9"/>
          <p:cNvGrpSpPr/>
          <p:nvPr/>
        </p:nvGrpSpPr>
        <p:grpSpPr>
          <a:xfrm>
            <a:off x="5439410" y="470535"/>
            <a:ext cx="478790" cy="1250950"/>
            <a:chOff x="8566" y="741"/>
            <a:chExt cx="754" cy="1970"/>
          </a:xfrm>
        </p:grpSpPr>
        <p:sp>
          <p:nvSpPr>
            <p:cNvPr id="5" name="Text Box 4"/>
            <p:cNvSpPr txBox="1"/>
            <p:nvPr/>
          </p:nvSpPr>
          <p:spPr>
            <a:xfrm>
              <a:off x="8566" y="1501"/>
              <a:ext cx="75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/>
                <a:t>4</a:t>
              </a:r>
              <a:endParaRPr lang="en-US" sz="4400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8566" y="741"/>
              <a:ext cx="75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/>
                <a:t>4</a:t>
              </a:r>
              <a:endParaRPr lang="en-US" sz="4400"/>
            </a:p>
          </p:txBody>
        </p:sp>
      </p:grpSp>
      <p:pic>
        <p:nvPicPr>
          <p:cNvPr id="100" name="Content Placeholder 99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505" y="1414780"/>
            <a:ext cx="1866265" cy="1866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76415" y="3070860"/>
            <a:ext cx="1855470" cy="1855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4"/>
          <a:stretch>
            <a:fillRect/>
          </a:stretch>
        </p:blipFill>
        <p:spPr>
          <a:xfrm>
            <a:off x="4211320" y="1774825"/>
            <a:ext cx="1778000" cy="1870710"/>
          </a:xfrm>
          <a:prstGeom prst="rect">
            <a:avLst/>
          </a:prstGeom>
          <a:noFill/>
          <a:ln w="3175" cmpd="dbl">
            <a:solidFill>
              <a:schemeClr val="tx1"/>
            </a:solidFill>
            <a:prstDash val="solid"/>
          </a:ln>
        </p:spPr>
      </p:pic>
      <p:pic>
        <p:nvPicPr>
          <p:cNvPr id="103" name="Picture 102"/>
          <p:cNvPicPr/>
          <p:nvPr/>
        </p:nvPicPr>
        <p:blipFill>
          <a:blip r:embed="rId5"/>
          <a:stretch>
            <a:fillRect/>
          </a:stretch>
        </p:blipFill>
        <p:spPr>
          <a:xfrm>
            <a:off x="2267585" y="4004945"/>
            <a:ext cx="1939290" cy="18472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2"/>
          <p:cNvSpPr txBox="1"/>
          <p:nvPr/>
        </p:nvSpPr>
        <p:spPr>
          <a:xfrm>
            <a:off x="626110" y="3192145"/>
            <a:ext cx="22580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chemeClr val="tx1"/>
                </a:solidFill>
              </a:rPr>
              <a:t>Trống con</a:t>
            </a:r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2476500" y="5729605"/>
            <a:ext cx="22580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chemeClr val="tx1"/>
                </a:solidFill>
              </a:rPr>
              <a:t>Triangle</a:t>
            </a:r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4126865" y="3578860"/>
            <a:ext cx="22580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chemeClr val="tx1"/>
                </a:solidFill>
              </a:rPr>
              <a:t>Timburine</a:t>
            </a:r>
            <a:endParaRPr lang="en-US" sz="3000">
              <a:solidFill>
                <a:schemeClr val="tx1"/>
              </a:solidFill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566535" y="4872355"/>
            <a:ext cx="25584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000">
                <a:solidFill>
                  <a:schemeClr val="tx1"/>
                </a:solidFill>
              </a:rPr>
              <a:t>Thanh phách</a:t>
            </a:r>
            <a:endParaRPr lang="en-US" sz="3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5" grpId="0"/>
      <p:bldP spid="16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Bài Đọc Nhạc Số 4 - Gõ đệm BODY PERCUSSION - SGK Chân Trời Sáng Tạo - Âm nhạc 7 - DỄ HỌC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-73660"/>
            <a:ext cx="9144000" cy="6931660"/>
          </a:xfrm>
          <a:prstGeom prst="rect">
            <a:avLst/>
          </a:prstGeom>
        </p:spPr>
      </p:pic>
      <p:pic>
        <p:nvPicPr>
          <p:cNvPr id="2" name="Bài Đọc Nhạc Số 4 - Gõ đệm BODY PERCUSSION - SGK Chân Trời Sáng Tạo - Âm nhạc 7 - DỄ HỌC_B♭_major__bpm_110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89255" y="6548120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8" dur="6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vol="100000" mute="1">
                <p:cTn id="9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Ý nghĩa của hoa Baby - Tường Vy Boutique Florist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4450" y="0"/>
            <a:ext cx="7045325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0825" y="573405"/>
            <a:ext cx="2940050" cy="843280"/>
          </a:xfrm>
        </p:spPr>
        <p:txBody>
          <a:bodyPr/>
          <a:lstStyle/>
          <a:p>
            <a:pPr algn="ctr"/>
            <a:r>
              <a:rPr lang="vi-VN" i="1" dirty="0" smtClean="0">
                <a:solidFill>
                  <a:srgbClr val="7030A0"/>
                </a:solidFill>
              </a:rPr>
              <a:t>Dặn dò</a:t>
            </a:r>
            <a:endParaRPr lang="vi-VN" i="1" dirty="0" smtClean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9454" y="1716707"/>
            <a:ext cx="221454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1. Ôn và hát lại bài TĐN số </a:t>
            </a:r>
            <a:r>
              <a:rPr lang="en-US" altLang="vi-VN" b="1" dirty="0" smtClean="0">
                <a:solidFill>
                  <a:schemeClr val="tx1"/>
                </a:solidFill>
              </a:rPr>
              <a:t>4</a:t>
            </a:r>
            <a:endParaRPr lang="en-US" altLang="vi-VN" b="1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9454" y="2430770"/>
            <a:ext cx="207170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2. </a:t>
            </a:r>
            <a:r>
              <a:rPr lang="en-US" altLang="vi-VN" b="1" dirty="0" smtClean="0">
                <a:solidFill>
                  <a:schemeClr val="tx1"/>
                </a:solidFill>
              </a:rPr>
              <a:t>Xem và chuẩn bị bài về nhạc sĩ Đỗ Nhuận</a:t>
            </a:r>
            <a:endParaRPr lang="en-US" altLang="vi-VN" b="1" dirty="0" smtClean="0">
              <a:solidFill>
                <a:schemeClr val="tx1"/>
              </a:solidFill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8482965" y="501713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pic>
        <p:nvPicPr>
          <p:cNvPr id="3" name="Axel F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3210" y="6523355"/>
            <a:ext cx="412750" cy="41275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Content Placeholder 103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34475" cy="6849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8493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4400" b="1" i="1" dirty="0" smtClean="0">
                <a:solidFill>
                  <a:srgbClr val="7030A0"/>
                </a:solidFill>
              </a:rPr>
              <a:t>Cảm ơn quý thầy cô </a:t>
            </a:r>
            <a:br>
              <a:rPr lang="vi-VN" sz="4400" b="1" i="1" dirty="0" smtClean="0">
                <a:solidFill>
                  <a:srgbClr val="7030A0"/>
                </a:solidFill>
              </a:rPr>
            </a:br>
            <a:r>
              <a:rPr lang="vi-VN" sz="4400" b="1" i="1" dirty="0" smtClean="0">
                <a:solidFill>
                  <a:srgbClr val="7030A0"/>
                </a:solidFill>
              </a:rPr>
              <a:t>và các bạn</a:t>
            </a:r>
            <a:endParaRPr lang="vi-VN" sz="4400" b="1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Content Placeholder 105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9080" cy="68446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1600"/>
            <a:ext cx="8492490" cy="1143000"/>
          </a:xfrm>
        </p:spPr>
        <p:txBody>
          <a:bodyPr/>
          <a:lstStyle/>
          <a:p>
            <a:pPr algn="ctr"/>
            <a:r>
              <a:rPr lang="vi-VN" b="1" i="1" dirty="0" smtClean="0">
                <a:solidFill>
                  <a:srgbClr val="7030A0"/>
                </a:solidFill>
                <a:latin typeface="+mn-lt"/>
                <a:cs typeface="+mn-lt"/>
              </a:rPr>
              <a:t>Tạm biệt và hẹn găp lại !</a:t>
            </a:r>
            <a:endParaRPr lang="vi-VN" b="1" i="1" dirty="0" smtClean="0">
              <a:solidFill>
                <a:srgbClr val="7030A0"/>
              </a:solidFill>
              <a:latin typeface="+mn-lt"/>
              <a:cs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98" name="Content Placeholder 197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9144000" cy="6964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0" name="Oval 119"/>
          <p:cNvSpPr/>
          <p:nvPr/>
        </p:nvSpPr>
        <p:spPr>
          <a:xfrm>
            <a:off x="53975" y="4475480"/>
            <a:ext cx="467995" cy="4356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3975" y="4041775"/>
            <a:ext cx="448945" cy="433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8" name="Oval 117">
            <a:hlinkClick r:id="rId2" action="ppaction://hlinksldjump"/>
          </p:cNvPr>
          <p:cNvSpPr/>
          <p:nvPr/>
        </p:nvSpPr>
        <p:spPr>
          <a:xfrm>
            <a:off x="36195" y="3587750"/>
            <a:ext cx="464185" cy="4406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7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40640" y="3133090"/>
            <a:ext cx="464185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3815" y="2678430"/>
            <a:ext cx="440055" cy="431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5560" y="2207260"/>
            <a:ext cx="469265" cy="44894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43815" y="1811020"/>
            <a:ext cx="460375" cy="434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43815" y="1347470"/>
            <a:ext cx="448945" cy="436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5" name="Text Box 44"/>
          <p:cNvSpPr txBox="1"/>
          <p:nvPr/>
        </p:nvSpPr>
        <p:spPr>
          <a:xfrm>
            <a:off x="6171565" y="540639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7465" y="876935"/>
            <a:ext cx="44704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2" name="Text Box 61">
            <a:hlinkClick r:id="rId3" action="ppaction://hlinksldjump"/>
          </p:cNvPr>
          <p:cNvSpPr txBox="1"/>
          <p:nvPr/>
        </p:nvSpPr>
        <p:spPr>
          <a:xfrm>
            <a:off x="81915" y="876935"/>
            <a:ext cx="4127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3" name="Text Box 62">
            <a:hlinkClick r:id="rId4" action="ppaction://hlinksldjump"/>
          </p:cNvPr>
          <p:cNvSpPr txBox="1"/>
          <p:nvPr/>
        </p:nvSpPr>
        <p:spPr>
          <a:xfrm>
            <a:off x="95885" y="1340485"/>
            <a:ext cx="335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4" name="Text Box 63">
            <a:hlinkClick r:id="rId5" action="ppaction://hlinksldjump"/>
          </p:cNvPr>
          <p:cNvSpPr txBox="1"/>
          <p:nvPr/>
        </p:nvSpPr>
        <p:spPr>
          <a:xfrm>
            <a:off x="130810" y="1811020"/>
            <a:ext cx="300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5" name="Text Box 64">
            <a:hlinkClick r:id="rId6" action="ppaction://hlinksldjump"/>
          </p:cNvPr>
          <p:cNvSpPr txBox="1"/>
          <p:nvPr/>
        </p:nvSpPr>
        <p:spPr>
          <a:xfrm>
            <a:off x="102235" y="2206625"/>
            <a:ext cx="309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4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6" name="Text Box 65">
            <a:hlinkClick r:id="rId7" action="ppaction://hlinksldjump"/>
          </p:cNvPr>
          <p:cNvSpPr txBox="1"/>
          <p:nvPr/>
        </p:nvSpPr>
        <p:spPr>
          <a:xfrm>
            <a:off x="133985" y="2651125"/>
            <a:ext cx="3098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5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Text Box 66">
            <a:hlinkClick r:id="rId8" action="ppaction://hlinksldjump"/>
          </p:cNvPr>
          <p:cNvSpPr txBox="1"/>
          <p:nvPr/>
        </p:nvSpPr>
        <p:spPr>
          <a:xfrm>
            <a:off x="108585" y="3158490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6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9" name="Text Box 68">
            <a:hlinkClick r:id="rId9" action="ppaction://hlinksldjump"/>
          </p:cNvPr>
          <p:cNvSpPr txBox="1"/>
          <p:nvPr/>
        </p:nvSpPr>
        <p:spPr>
          <a:xfrm>
            <a:off x="107315" y="4037965"/>
            <a:ext cx="309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0" name="Text Box 69">
            <a:hlinkClick r:id="rId10" action="ppaction://hlinksldjump"/>
          </p:cNvPr>
          <p:cNvSpPr txBox="1"/>
          <p:nvPr/>
        </p:nvSpPr>
        <p:spPr>
          <a:xfrm>
            <a:off x="130810" y="4440555"/>
            <a:ext cx="281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9</a:t>
            </a:r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1" name="Text Box 130">
            <a:hlinkClick r:id="rId11" action="ppaction://hlinksldjump"/>
          </p:cNvPr>
          <p:cNvSpPr txBox="1"/>
          <p:nvPr/>
        </p:nvSpPr>
        <p:spPr>
          <a:xfrm>
            <a:off x="611505" y="116840"/>
            <a:ext cx="8068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 b="1" i="1">
                <a:solidFill>
                  <a:srgbClr val="C00000"/>
                </a:solidFill>
              </a:rPr>
              <a:t>TRÒ CHƠI GIẢI Ô CHỮ</a:t>
            </a:r>
            <a:endParaRPr lang="en-US" sz="3200" b="1" i="1">
              <a:solidFill>
                <a:srgbClr val="C00000"/>
              </a:solidFill>
            </a:endParaRPr>
          </a:p>
        </p:txBody>
      </p:sp>
      <p:graphicFrame>
        <p:nvGraphicFramePr>
          <p:cNvPr id="132" name="Table 131"/>
          <p:cNvGraphicFramePr/>
          <p:nvPr/>
        </p:nvGraphicFramePr>
        <p:xfrm>
          <a:off x="1371600" y="935990"/>
          <a:ext cx="2562225" cy="430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445"/>
                <a:gridCol w="512445"/>
                <a:gridCol w="512445"/>
                <a:gridCol w="512445"/>
                <a:gridCol w="512445"/>
              </a:tblGrid>
              <a:tr h="4305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3" name="Table 132"/>
          <p:cNvGraphicFramePr/>
          <p:nvPr/>
        </p:nvGraphicFramePr>
        <p:xfrm>
          <a:off x="2411730" y="1353820"/>
          <a:ext cx="605028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R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4" name="Table 133"/>
          <p:cNvGraphicFramePr/>
          <p:nvPr/>
        </p:nvGraphicFramePr>
        <p:xfrm>
          <a:off x="2411730" y="1789430"/>
          <a:ext cx="1505585" cy="44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795"/>
                <a:gridCol w="498475"/>
                <a:gridCol w="488315"/>
              </a:tblGrid>
              <a:tr h="44704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5" name="Table 134"/>
          <p:cNvGraphicFramePr/>
          <p:nvPr/>
        </p:nvGraphicFramePr>
        <p:xfrm>
          <a:off x="1403985" y="2223770"/>
          <a:ext cx="4008120" cy="468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15"/>
                <a:gridCol w="501015"/>
                <a:gridCol w="531495"/>
                <a:gridCol w="511175"/>
                <a:gridCol w="460375"/>
                <a:gridCol w="501015"/>
                <a:gridCol w="501015"/>
                <a:gridCol w="501015"/>
              </a:tblGrid>
              <a:tr h="4686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P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6" name="Table 135"/>
          <p:cNvGraphicFramePr/>
          <p:nvPr/>
        </p:nvGraphicFramePr>
        <p:xfrm>
          <a:off x="2411730" y="2679700"/>
          <a:ext cx="199390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860"/>
                <a:gridCol w="486410"/>
                <a:gridCol w="478155"/>
                <a:gridCol w="498475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99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7" name="Table 136"/>
          <p:cNvGraphicFramePr/>
          <p:nvPr/>
        </p:nvGraphicFramePr>
        <p:xfrm>
          <a:off x="1443355" y="3115310"/>
          <a:ext cx="397256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70"/>
                <a:gridCol w="464820"/>
                <a:gridCol w="544195"/>
                <a:gridCol w="480695"/>
                <a:gridCol w="496570"/>
                <a:gridCol w="496570"/>
                <a:gridCol w="496570"/>
                <a:gridCol w="49657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C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8" name="Table 137"/>
          <p:cNvGraphicFramePr/>
          <p:nvPr/>
        </p:nvGraphicFramePr>
        <p:xfrm>
          <a:off x="1443355" y="3550920"/>
          <a:ext cx="296418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030"/>
                <a:gridCol w="494030"/>
                <a:gridCol w="494665"/>
                <a:gridCol w="493395"/>
                <a:gridCol w="494030"/>
                <a:gridCol w="49403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9" name="Table 138"/>
          <p:cNvGraphicFramePr/>
          <p:nvPr/>
        </p:nvGraphicFramePr>
        <p:xfrm>
          <a:off x="971550" y="3986530"/>
          <a:ext cx="682752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680"/>
                <a:gridCol w="487680"/>
                <a:gridCol w="471805"/>
                <a:gridCol w="503555"/>
                <a:gridCol w="487680"/>
                <a:gridCol w="487680"/>
                <a:gridCol w="487680"/>
                <a:gridCol w="487680"/>
                <a:gridCol w="487680"/>
                <a:gridCol w="487680"/>
                <a:gridCol w="487680"/>
                <a:gridCol w="487680"/>
                <a:gridCol w="487680"/>
                <a:gridCol w="48768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M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V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G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0" name="Table 139"/>
          <p:cNvGraphicFramePr/>
          <p:nvPr/>
        </p:nvGraphicFramePr>
        <p:xfrm>
          <a:off x="971550" y="4422140"/>
          <a:ext cx="294513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855"/>
                <a:gridCol w="490855"/>
                <a:gridCol w="483235"/>
                <a:gridCol w="498475"/>
                <a:gridCol w="490855"/>
                <a:gridCol w="490855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O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T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N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1" name="Table 140"/>
          <p:cNvGraphicFramePr/>
          <p:nvPr/>
        </p:nvGraphicFramePr>
        <p:xfrm>
          <a:off x="1355090" y="919480"/>
          <a:ext cx="2562225" cy="430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445"/>
                <a:gridCol w="512445"/>
                <a:gridCol w="512445"/>
                <a:gridCol w="512445"/>
                <a:gridCol w="512445"/>
              </a:tblGrid>
              <a:tr h="43053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2" name="Table 141"/>
          <p:cNvGraphicFramePr/>
          <p:nvPr/>
        </p:nvGraphicFramePr>
        <p:xfrm>
          <a:off x="2395220" y="1337945"/>
          <a:ext cx="605028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490"/>
                <a:gridCol w="5168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  <a:gridCol w="50419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3" name="Table 142"/>
          <p:cNvGraphicFramePr/>
          <p:nvPr/>
        </p:nvGraphicFramePr>
        <p:xfrm>
          <a:off x="2395220" y="1774190"/>
          <a:ext cx="1520825" cy="44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40"/>
                <a:gridCol w="510540"/>
                <a:gridCol w="512445"/>
              </a:tblGrid>
              <a:tr h="44704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4" name="Table 143"/>
          <p:cNvGraphicFramePr/>
          <p:nvPr/>
        </p:nvGraphicFramePr>
        <p:xfrm>
          <a:off x="1387475" y="2209165"/>
          <a:ext cx="4008120" cy="468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1015"/>
                <a:gridCol w="501015"/>
                <a:gridCol w="512445"/>
                <a:gridCol w="511175"/>
                <a:gridCol w="479425"/>
                <a:gridCol w="501015"/>
                <a:gridCol w="501015"/>
                <a:gridCol w="501015"/>
              </a:tblGrid>
              <a:tr h="46863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5" name="Table 144"/>
          <p:cNvGraphicFramePr/>
          <p:nvPr/>
        </p:nvGraphicFramePr>
        <p:xfrm>
          <a:off x="2395220" y="2665730"/>
          <a:ext cx="199390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365"/>
                <a:gridCol w="509905"/>
                <a:gridCol w="478155"/>
                <a:gridCol w="498475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6" name="Table 145"/>
          <p:cNvGraphicFramePr/>
          <p:nvPr/>
        </p:nvGraphicFramePr>
        <p:xfrm>
          <a:off x="1426845" y="3101975"/>
          <a:ext cx="397256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"/>
                <a:gridCol w="528320"/>
                <a:gridCol w="483870"/>
                <a:gridCol w="509270"/>
                <a:gridCol w="477520"/>
                <a:gridCol w="515620"/>
                <a:gridCol w="496570"/>
                <a:gridCol w="49657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7" name="Table 146"/>
          <p:cNvGraphicFramePr/>
          <p:nvPr/>
        </p:nvGraphicFramePr>
        <p:xfrm>
          <a:off x="1426845" y="3538220"/>
          <a:ext cx="296418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980"/>
                <a:gridCol w="513080"/>
                <a:gridCol w="481330"/>
                <a:gridCol w="506730"/>
                <a:gridCol w="487680"/>
                <a:gridCol w="50038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8" name="Table 147"/>
          <p:cNvGraphicFramePr/>
          <p:nvPr/>
        </p:nvGraphicFramePr>
        <p:xfrm>
          <a:off x="955040" y="3974465"/>
          <a:ext cx="682752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280"/>
                <a:gridCol w="474980"/>
                <a:gridCol w="525780"/>
                <a:gridCol w="468630"/>
                <a:gridCol w="519430"/>
                <a:gridCol w="494030"/>
                <a:gridCol w="468630"/>
                <a:gridCol w="487680"/>
                <a:gridCol w="487680"/>
                <a:gridCol w="487680"/>
                <a:gridCol w="487680"/>
                <a:gridCol w="487680"/>
                <a:gridCol w="487680"/>
                <a:gridCol w="48768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sz="20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9" name="Table 148"/>
          <p:cNvGraphicFramePr/>
          <p:nvPr/>
        </p:nvGraphicFramePr>
        <p:xfrm>
          <a:off x="955040" y="4410710"/>
          <a:ext cx="2964180" cy="4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5930"/>
                <a:gridCol w="481330"/>
                <a:gridCol w="525780"/>
                <a:gridCol w="468630"/>
                <a:gridCol w="525780"/>
                <a:gridCol w="506730"/>
              </a:tblGrid>
              <a:tr h="448310"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rgbClr val="FF0000"/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E30000"/>
                        </a:gs>
                        <a:gs pos="100000">
                          <a:srgbClr val="760303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8" name="Smiley Face 187"/>
          <p:cNvSpPr/>
          <p:nvPr/>
        </p:nvSpPr>
        <p:spPr>
          <a:xfrm>
            <a:off x="2985135" y="4941570"/>
            <a:ext cx="363220" cy="275590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1" name="Text Box 190"/>
          <p:cNvSpPr txBox="1"/>
          <p:nvPr/>
        </p:nvSpPr>
        <p:spPr>
          <a:xfrm>
            <a:off x="-654685" y="114109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en-US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</p:childTnLst>
        </p:cTn>
      </p:par>
    </p:tnLst>
    <p:bldLst>
      <p:bldP spid="188" grpId="0" animBg="1"/>
      <p:bldP spid="1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" name="Content Placeholder 104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635" y="-635"/>
            <a:ext cx="9144000" cy="68599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2" name="Text Box 41"/>
          <p:cNvSpPr txBox="1"/>
          <p:nvPr/>
        </p:nvSpPr>
        <p:spPr>
          <a:xfrm>
            <a:off x="223520" y="357505"/>
            <a:ext cx="65328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chemeClr val="tx1"/>
                </a:solidFill>
              </a:rPr>
              <a:t>1. Nốt nhạc sau đây có tên là gì?</a:t>
            </a:r>
            <a:endParaRPr lang="en-US" sz="3200">
              <a:solidFill>
                <a:schemeClr val="tx1"/>
              </a:solidFill>
            </a:endParaRPr>
          </a:p>
        </p:txBody>
      </p:sp>
      <p:graphicFrame>
        <p:nvGraphicFramePr>
          <p:cNvPr id="43" name="Content Placeholder 42">
            <a:hlinkClick r:id="rId2" action="ppaction://hlinksldjump"/>
          </p:cNvPr>
          <p:cNvGraphicFramePr/>
          <p:nvPr>
            <p:ph sz="half" idx="1"/>
          </p:nvPr>
        </p:nvGraphicFramePr>
        <p:xfrm>
          <a:off x="3112135" y="3244378"/>
          <a:ext cx="4038600" cy="1786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" name="" r:id="rId3" imgW="1047750" imgH="565150" progId="Paint.Picture">
                  <p:embed/>
                </p:oleObj>
              </mc:Choice>
              <mc:Fallback>
                <p:oleObj name="" r:id="rId3" imgW="1047750" imgH="565150" progId="Paint.Picture">
                  <p:embed/>
                  <p:pic>
                    <p:nvPicPr>
                      <p:cNvPr id="0" name="Picture 4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2135" y="3244378"/>
                        <a:ext cx="4038600" cy="1786255"/>
                      </a:xfrm>
                      <a:prstGeom prst="rect">
                        <a:avLst/>
                      </a:prstGeom>
                      <a:ln w="12700" cmpd="sng">
                        <a:solidFill>
                          <a:schemeClr val="tx1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Content Placeholder 102"/>
          <p:cNvPicPr/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-33020"/>
            <a:ext cx="9135745" cy="6891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" name="Text Box 51">
            <a:hlinkClick r:id="rId2" action="ppaction://hlinksldjump"/>
          </p:cNvPr>
          <p:cNvSpPr txBox="1"/>
          <p:nvPr/>
        </p:nvSpPr>
        <p:spPr>
          <a:xfrm>
            <a:off x="55245" y="1083310"/>
            <a:ext cx="8821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chemeClr val="tx1"/>
                </a:solidFill>
              </a:rPr>
              <a:t>2. Em hãy nghe bài hát sau và cho biết tên bài hát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5" name="Vui-den-Truong-Hoang-My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2520" y="1699260"/>
            <a:ext cx="796925" cy="57277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Content Placeholder 105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60960" y="-635"/>
            <a:ext cx="9189085" cy="6826250"/>
          </a:xfrm>
          <a:prstGeom prst="rect">
            <a:avLst/>
          </a:prstGeom>
          <a:noFill/>
          <a:ln w="6350" cmpd="sng">
            <a:noFill/>
            <a:prstDash val="solid"/>
          </a:ln>
        </p:spPr>
      </p:pic>
      <p:sp>
        <p:nvSpPr>
          <p:cNvPr id="71" name="Text Box 70"/>
          <p:cNvSpPr txBox="1"/>
          <p:nvPr/>
        </p:nvSpPr>
        <p:spPr>
          <a:xfrm>
            <a:off x="411480" y="407670"/>
            <a:ext cx="3730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3. Đây là nhạc cụ gì?</a:t>
            </a:r>
            <a:endParaRPr lang="en-US" sz="3200"/>
          </a:p>
        </p:txBody>
      </p:sp>
      <p:pic>
        <p:nvPicPr>
          <p:cNvPr id="72" name="Content Placeholder 99">
            <a:hlinkClick r:id="rId2" action="ppaction://hlinksldjump"/>
          </p:cNvPr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1616075"/>
            <a:ext cx="4038600" cy="4038600"/>
          </a:xfrm>
          <a:prstGeom prst="rect">
            <a:avLst/>
          </a:prstGeom>
          <a:noFill/>
          <a:ln w="3175" cmpd="dbl">
            <a:solidFill>
              <a:schemeClr val="tx1"/>
            </a:solidFill>
            <a:prstDash val="solid"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8" name="Content Placeholder 107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108585" y="-99695"/>
            <a:ext cx="9276715" cy="69570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6" name="Text Box 75"/>
          <p:cNvSpPr txBox="1"/>
          <p:nvPr/>
        </p:nvSpPr>
        <p:spPr>
          <a:xfrm>
            <a:off x="958850" y="601980"/>
            <a:ext cx="50520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4. Đây là thể loại hát gì?</a:t>
            </a:r>
            <a:endParaRPr lang="en-US" sz="3200"/>
          </a:p>
        </p:txBody>
      </p:sp>
      <p:pic>
        <p:nvPicPr>
          <p:cNvPr id="79" name="Content Placeholder 100">
            <a:hlinkClick r:id="rId2" action="ppaction://hlinksldjump"/>
          </p:cNvPr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92505" y="1569720"/>
            <a:ext cx="7122795" cy="4681855"/>
          </a:xfrm>
          <a:prstGeom prst="rect">
            <a:avLst/>
          </a:prstGeom>
          <a:noFill/>
          <a:ln w="3175" cmpd="dbl">
            <a:solidFill>
              <a:schemeClr val="tx1"/>
            </a:solidFill>
            <a:prstDash val="solid"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2" name="Content Placeholder 111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27940" y="-23495"/>
            <a:ext cx="9182100" cy="6904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0" name="Text Box 79"/>
          <p:cNvSpPr txBox="1"/>
          <p:nvPr/>
        </p:nvSpPr>
        <p:spPr>
          <a:xfrm>
            <a:off x="81915" y="3329305"/>
            <a:ext cx="90322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5. Trong vận động cơ thể thì động tác sau gọi là gì?</a:t>
            </a:r>
            <a:endParaRPr lang="en-US" sz="3200"/>
          </a:p>
        </p:txBody>
      </p:sp>
      <p:graphicFrame>
        <p:nvGraphicFramePr>
          <p:cNvPr id="6" name="Content Placeholder 5">
            <a:hlinkClick r:id="rId2" action="ppaction://hlinksldjump"/>
          </p:cNvPr>
          <p:cNvGraphicFramePr/>
          <p:nvPr>
            <p:ph sz="half" idx="1"/>
          </p:nvPr>
        </p:nvGraphicFramePr>
        <p:xfrm>
          <a:off x="550545" y="4149725"/>
          <a:ext cx="8025765" cy="1181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3" imgW="5448300" imgH="685800" progId="Paint.Picture">
                  <p:embed/>
                </p:oleObj>
              </mc:Choice>
              <mc:Fallback>
                <p:oleObj name="" r:id="rId3" imgW="5448300" imgH="685800" progId="Paint.Picture">
                  <p:embed/>
                  <p:pic>
                    <p:nvPicPr>
                      <p:cNvPr id="0" name="Picture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0545" y="4149725"/>
                        <a:ext cx="8025765" cy="1181735"/>
                      </a:xfrm>
                      <a:prstGeom prst="rect">
                        <a:avLst/>
                      </a:prstGeom>
                      <a:ln w="3175" cmpd="dbl">
                        <a:solidFill>
                          <a:schemeClr val="tx1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" name="Content Placeholder 106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-50165" y="-635"/>
            <a:ext cx="9194165" cy="69011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" name="Text Box 80">
            <a:hlinkClick r:id="rId2" action="ppaction://hlinksldjump"/>
          </p:cNvPr>
          <p:cNvSpPr txBox="1"/>
          <p:nvPr/>
        </p:nvSpPr>
        <p:spPr>
          <a:xfrm>
            <a:off x="1673225" y="1032510"/>
            <a:ext cx="55003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/>
              <a:t>6. Bài hát sau có tên là gì?</a:t>
            </a:r>
            <a:endParaRPr lang="en-US" sz="320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1519</Words>
  <Application>WPS Presentation</Application>
  <PresentationFormat>On-screen Show (4:3)</PresentationFormat>
  <Paragraphs>259</Paragraphs>
  <Slides>28</Slides>
  <Notes>0</Notes>
  <HiddenSlides>0</HiddenSlides>
  <MMClips>4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28</vt:i4>
      </vt:variant>
    </vt:vector>
  </HeadingPairs>
  <TitlesOfParts>
    <vt:vector size="45" baseType="lpstr">
      <vt:lpstr>Arial</vt:lpstr>
      <vt:lpstr>SimSun</vt:lpstr>
      <vt:lpstr>Wingdings</vt:lpstr>
      <vt:lpstr>Wingdings 2</vt:lpstr>
      <vt:lpstr>Wingdings</vt:lpstr>
      <vt:lpstr>Times New Roman</vt:lpstr>
      <vt:lpstr>Constantia</vt:lpstr>
      <vt:lpstr>Microsoft YaHei</vt:lpstr>
      <vt:lpstr>Arial Unicode MS</vt:lpstr>
      <vt:lpstr>Calibri</vt:lpstr>
      <vt:lpstr>Flow</vt:lpstr>
      <vt:lpstr>Paint.Picture</vt:lpstr>
      <vt:lpstr>Paint.Picture</vt:lpstr>
      <vt:lpstr>Paint.Picture</vt:lpstr>
      <vt:lpstr>Paint.Picture</vt:lpstr>
      <vt:lpstr>Paint.Picture</vt:lpstr>
      <vt:lpstr>Paint.Picture</vt:lpstr>
      <vt:lpstr>PHÒNG GIÁO DỤC VÀ ĐÀO TẠO QUẬN 8 TRƯỜNG TRUNG HỌC CƠ SỞ TÙNG THIỆN VƯƠNG</vt:lpstr>
      <vt:lpstr>CHUYÊN ĐỀ  ĐỔI MỚI KIỂM TRA ĐÁNH GIÁ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Tiết 21: Bài dạy minh họa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Dặn dò</vt:lpstr>
      <vt:lpstr>Cảm ơn quý thầy cô  và các bạn</vt:lpstr>
      <vt:lpstr>Tạm biệt và hẹn găp lại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8 trường trung học cơ sở Tùng Thiện Vương</dc:title>
  <dc:creator>Vuong Trung Sinh</dc:creator>
  <cp:lastModifiedBy>asus</cp:lastModifiedBy>
  <cp:revision>118</cp:revision>
  <dcterms:created xsi:type="dcterms:W3CDTF">2020-09-29T16:14:00Z</dcterms:created>
  <dcterms:modified xsi:type="dcterms:W3CDTF">2023-02-06T15:08:01Z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6C20AF0BEABA4428AB53CFBC2EF00F1E</vt:lpwstr>
  </property>
  <property fmtid="{D5CDD505-2E9C-101B-9397-08002B2CF9AE}" pid="3" name="KSOProductBuildVer">
    <vt:lpwstr>1033-11.2.0.11440</vt:lpwstr>
  </property>
</Properties>
</file>