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theme/themeOverride1.xml" ContentType="application/vnd.openxmlformats-officedocument.themeOverride+xml"/>
  <Override PartName="/ppt/theme/themeOverride2.xml" ContentType="application/vnd.openxmlformats-officedocument.themeOverride+xml"/>
  <Override PartName="/ppt/notesSlides/notesSlide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20"/>
  </p:notesMasterIdLst>
  <p:handoutMasterIdLst>
    <p:handoutMasterId r:id="rId21"/>
  </p:handoutMasterIdLst>
  <p:sldIdLst>
    <p:sldId id="285" r:id="rId2"/>
    <p:sldId id="270" r:id="rId3"/>
    <p:sldId id="271" r:id="rId4"/>
    <p:sldId id="272" r:id="rId5"/>
    <p:sldId id="260" r:id="rId6"/>
    <p:sldId id="274" r:id="rId7"/>
    <p:sldId id="273" r:id="rId8"/>
    <p:sldId id="275" r:id="rId9"/>
    <p:sldId id="276" r:id="rId10"/>
    <p:sldId id="277" r:id="rId11"/>
    <p:sldId id="278" r:id="rId12"/>
    <p:sldId id="279" r:id="rId13"/>
    <p:sldId id="261" r:id="rId14"/>
    <p:sldId id="280" r:id="rId15"/>
    <p:sldId id="281" r:id="rId16"/>
    <p:sldId id="262" r:id="rId17"/>
    <p:sldId id="283" r:id="rId18"/>
    <p:sldId id="284" r:id="rId19"/>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ext>
    <p:ext uri="{2D200454-40CA-4A62-9FC3-DE9A4176ACB9}">
      <p15:notesGuideLst xmlns:p15="http://schemas.microsoft.com/office/powerpoint/2012/main" xmlns=""/>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6FF9C4"/>
    <a:srgbClr val="83EEFD"/>
    <a:srgbClr val="8935F9"/>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xmlns="" val="1"/>
    </p:ext>
  </p:extLst>
</p:presentationPr>
</file>

<file path=ppt/tableStyles.xml><?xml version="1.0" encoding="utf-8"?>
<a:tblStyleLst xmlns:a="http://schemas.openxmlformats.org/drawingml/2006/main" def="{3B4B98B0-60AC-42C2-AFA5-B58CD77FA1E5}">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 styleId="{3B4B98B0-60AC-42C2-AFA5-B58CD77FA1E5}" styleName="Light Style 1 - Accent 1">
    <a:wholeTbl>
      <a:tcTxStyle>
        <a:fontRef idx="minor">
          <a:scrgbClr r="0" g="0" b="0"/>
        </a:fontRef>
        <a:schemeClr val="tx1"/>
      </a:tcTxStyle>
      <a:tcStyle>
        <a:tcBdr>
          <a:left>
            <a:ln>
              <a:noFill/>
            </a:ln>
          </a:left>
          <a:right>
            <a:ln>
              <a:noFill/>
            </a:ln>
          </a:right>
          <a:top>
            <a:ln w="12700" cmpd="sng">
              <a:solidFill>
                <a:schemeClr val="accent1"/>
              </a:solidFill>
            </a:ln>
          </a:top>
          <a:bottom>
            <a:ln w="12700" cmpd="sng">
              <a:solidFill>
                <a:schemeClr val="accent1"/>
              </a:solidFill>
            </a:ln>
          </a:bottom>
          <a:insideH>
            <a:ln>
              <a:noFill/>
            </a:ln>
          </a:insideH>
          <a:insideV>
            <a:ln>
              <a:noFill/>
            </a:ln>
          </a:insideV>
        </a:tcBdr>
        <a:fill>
          <a:noFill/>
        </a:fill>
      </a:tcStyle>
    </a:wholeTbl>
    <a:band1H>
      <a:tcStyle>
        <a:tcBdr/>
        <a:fill>
          <a:solidFill>
            <a:schemeClr val="accent1">
              <a:alpha val="20000"/>
            </a:schemeClr>
          </a:solidFill>
        </a:fill>
      </a:tcStyle>
    </a:band1H>
    <a:band2H>
      <a:tcStyle>
        <a:tcBdr/>
      </a:tcStyle>
    </a:band2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12700" cmpd="sng">
              <a:solidFill>
                <a:schemeClr val="accent1"/>
              </a:solidFill>
            </a:ln>
          </a:top>
        </a:tcBdr>
        <a:fill>
          <a:noFill/>
        </a:fill>
      </a:tcStyle>
    </a:lastRow>
    <a:firstRow>
      <a:tcTxStyle b="on"/>
      <a:tcStyle>
        <a:tcBdr>
          <a:bottom>
            <a:ln w="12700" cmpd="sng">
              <a:solidFill>
                <a:schemeClr val="accent1"/>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956" autoAdjust="0"/>
    <p:restoredTop sz="94671" autoAdjust="0"/>
  </p:normalViewPr>
  <p:slideViewPr>
    <p:cSldViewPr snapToGrid="0">
      <p:cViewPr varScale="1">
        <p:scale>
          <a:sx n="70" d="100"/>
          <a:sy n="70" d="100"/>
        </p:scale>
        <p:origin x="-702" y="-90"/>
      </p:cViewPr>
      <p:guideLst>
        <p:guide orient="horz" pos="2160"/>
        <p:guide pos="3840"/>
      </p:guideLst>
    </p:cSldViewPr>
  </p:slideViewPr>
  <p:outlineViewPr>
    <p:cViewPr>
      <p:scale>
        <a:sx n="33" d="100"/>
        <a:sy n="33" d="100"/>
      </p:scale>
      <p:origin x="0" y="0"/>
    </p:cViewPr>
  </p:outlineViewPr>
  <p:notesTextViewPr>
    <p:cViewPr>
      <p:scale>
        <a:sx n="1" d="1"/>
        <a:sy n="1" d="1"/>
      </p:scale>
      <p:origin x="0" y="0"/>
    </p:cViewPr>
  </p:notesTextViewPr>
  <p:notesViewPr>
    <p:cSldViewPr snapToGrid="0">
      <p:cViewPr varScale="1">
        <p:scale>
          <a:sx n="65" d="100"/>
          <a:sy n="65" d="100"/>
        </p:scale>
        <p:origin x="2784" y="48"/>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handoutMaster" Target="handoutMasters/handoutMaster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presProps" Target="presProp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2"/>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a:p>
        </p:txBody>
      </p:sp>
      <p:sp>
        <p:nvSpPr>
          <p:cNvPr id="3" name="Date Placeholder 2"/>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CEEBDA6D-DC69-4DCE-BAF7-6763517D3376}" type="datetimeFigureOut">
              <a:rPr lang="en-US"/>
              <a:t>4/8/2023</a:t>
            </a:fld>
            <a:endParaRPr/>
          </a:p>
        </p:txBody>
      </p:sp>
      <p:sp>
        <p:nvSpPr>
          <p:cNvPr id="4" name="Footer Placeholder 3"/>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a:p>
        </p:txBody>
      </p:sp>
      <p:sp>
        <p:nvSpPr>
          <p:cNvPr id="5" name="Slide Number Placeholder 4"/>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B2977E94-A6AB-4E02-8E43-E89F9CF4757F}" type="slidenum">
              <a:rPr/>
              <a:t>‹#›</a:t>
            </a:fld>
            <a:endParaRPr/>
          </a:p>
        </p:txBody>
      </p:sp>
    </p:spTree>
    <p:extLst>
      <p:ext uri="{BB962C8B-B14F-4D97-AF65-F5344CB8AC3E}">
        <p14:creationId xmlns:p14="http://schemas.microsoft.com/office/powerpoint/2010/main" val="2154258384"/>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2"/>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237F6C43-988E-4257-9A1C-C162EF036D58}" type="datetimeFigureOut">
              <a:rPr lang="en-US"/>
              <a:t>4/8/2023</a:t>
            </a:fld>
            <a:endParaRPr/>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a:t>Click to edit Master text styles</a:t>
            </a:r>
          </a:p>
          <a:p>
            <a:pPr lvl="1"/>
            <a:r>
              <a:rPr/>
              <a:t>Second level</a:t>
            </a:r>
          </a:p>
          <a:p>
            <a:pPr lvl="2"/>
            <a:r>
              <a:rPr/>
              <a:t>Third level</a:t>
            </a:r>
          </a:p>
          <a:p>
            <a:pPr lvl="3"/>
            <a:r>
              <a:rPr/>
              <a:t>Fourth level</a:t>
            </a:r>
          </a:p>
          <a:p>
            <a:pPr lvl="4"/>
            <a:r>
              <a:rPr/>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ED491D0-8E1B-49C7-849B-A28568D94497}" type="slidenum">
              <a:rPr/>
              <a:t>‹#›</a:t>
            </a:fld>
            <a:endParaRPr/>
          </a:p>
        </p:txBody>
      </p:sp>
    </p:spTree>
    <p:extLst>
      <p:ext uri="{BB962C8B-B14F-4D97-AF65-F5344CB8AC3E}">
        <p14:creationId xmlns:p14="http://schemas.microsoft.com/office/powerpoint/2010/main" val="172632588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smtClean="0"/>
          </a:p>
          <a:p>
            <a:endParaRPr lang="zh-CN" altLang="en-US"/>
          </a:p>
        </p:txBody>
      </p:sp>
      <p:sp>
        <p:nvSpPr>
          <p:cNvPr id="4" name="灯片编号占位符 3"/>
          <p:cNvSpPr>
            <a:spLocks noGrp="1"/>
          </p:cNvSpPr>
          <p:nvPr>
            <p:ph type="sldNum" sz="quarter" idx="10"/>
          </p:nvPr>
        </p:nvSpPr>
        <p:spPr/>
        <p:txBody>
          <a:bodyPr/>
          <a:lstStyle/>
          <a:p>
            <a:fld id="{617DA94B-A13E-4115-8706-9FA1282D603C}" type="slidenum">
              <a:rPr lang="zh-CN" altLang="en-US" smtClean="0"/>
              <a:t>1</a:t>
            </a:fld>
            <a:endParaRPr lang="zh-CN" altLang="en-US"/>
          </a:p>
        </p:txBody>
      </p:sp>
    </p:spTree>
    <p:extLst>
      <p:ext uri="{BB962C8B-B14F-4D97-AF65-F5344CB8AC3E}">
        <p14:creationId xmlns:p14="http://schemas.microsoft.com/office/powerpoint/2010/main" val="238282839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C0AE39EF-C0E5-4896-B9D3-7E7938E4611D}" type="slidenum">
              <a:rPr lang="zh-CN" altLang="en-US" smtClean="0"/>
              <a:t>12</a:t>
            </a:fld>
            <a:endParaRPr lang="zh-CN" altLang="en-US"/>
          </a:p>
        </p:txBody>
      </p:sp>
    </p:spTree>
    <p:extLst>
      <p:ext uri="{BB962C8B-B14F-4D97-AF65-F5344CB8AC3E}">
        <p14:creationId xmlns:p14="http://schemas.microsoft.com/office/powerpoint/2010/main" val="1737666881"/>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8" Type="http://schemas.openxmlformats.org/officeDocument/2006/relationships/image" Target="../media/image11.png"/><Relationship Id="rId13" Type="http://schemas.openxmlformats.org/officeDocument/2006/relationships/image" Target="../media/image16.png"/><Relationship Id="rId3" Type="http://schemas.openxmlformats.org/officeDocument/2006/relationships/image" Target="../media/image6.png"/><Relationship Id="rId7" Type="http://schemas.openxmlformats.org/officeDocument/2006/relationships/image" Target="../media/image10.png"/><Relationship Id="rId12" Type="http://schemas.openxmlformats.org/officeDocument/2006/relationships/image" Target="../media/image15.png"/><Relationship Id="rId2" Type="http://schemas.openxmlformats.org/officeDocument/2006/relationships/image" Target="../media/image5.png"/><Relationship Id="rId1" Type="http://schemas.openxmlformats.org/officeDocument/2006/relationships/slideMaster" Target="../slideMasters/slideMaster1.xml"/><Relationship Id="rId6" Type="http://schemas.openxmlformats.org/officeDocument/2006/relationships/image" Target="../media/image9.png"/><Relationship Id="rId11" Type="http://schemas.openxmlformats.org/officeDocument/2006/relationships/image" Target="../media/image14.png"/><Relationship Id="rId5" Type="http://schemas.openxmlformats.org/officeDocument/2006/relationships/image" Target="../media/image8.png"/><Relationship Id="rId10" Type="http://schemas.openxmlformats.org/officeDocument/2006/relationships/image" Target="../media/image13.png"/><Relationship Id="rId4" Type="http://schemas.openxmlformats.org/officeDocument/2006/relationships/image" Target="../media/image7.png"/><Relationship Id="rId9" Type="http://schemas.openxmlformats.org/officeDocument/2006/relationships/image" Target="../media/image12.png"/><Relationship Id="rId14" Type="http://schemas.openxmlformats.org/officeDocument/2006/relationships/image" Target="../media/image17.png"/></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bwMode="invGray">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9" name="Rectangle 8"/>
          <p:cNvSpPr/>
          <p:nvPr/>
        </p:nvSpPr>
        <p:spPr>
          <a:xfrm>
            <a:off x="2832533" y="1371600"/>
            <a:ext cx="9359467" cy="29718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a:p>
        </p:txBody>
      </p:sp>
      <p:sp>
        <p:nvSpPr>
          <p:cNvPr id="10" name="Rectangle 9"/>
          <p:cNvSpPr/>
          <p:nvPr/>
        </p:nvSpPr>
        <p:spPr>
          <a:xfrm>
            <a:off x="2832533" y="4462272"/>
            <a:ext cx="9359467" cy="1033272"/>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a:p>
        </p:txBody>
      </p:sp>
      <p:sp>
        <p:nvSpPr>
          <p:cNvPr id="2" name="Title 1"/>
          <p:cNvSpPr>
            <a:spLocks noGrp="1"/>
          </p:cNvSpPr>
          <p:nvPr>
            <p:ph type="ctrTitle"/>
          </p:nvPr>
        </p:nvSpPr>
        <p:spPr bwMode="black">
          <a:xfrm>
            <a:off x="3175199" y="1943842"/>
            <a:ext cx="8500062" cy="2387600"/>
          </a:xfrm>
        </p:spPr>
        <p:txBody>
          <a:bodyPr anchor="b"/>
          <a:lstStyle>
            <a:lvl1pPr algn="l">
              <a:lnSpc>
                <a:spcPct val="90000"/>
              </a:lnSpc>
              <a:defRPr sz="6000" b="1">
                <a:solidFill>
                  <a:schemeClr val="tx1"/>
                </a:solidFill>
              </a:defRPr>
            </a:lvl1pPr>
          </a:lstStyle>
          <a:p>
            <a:r>
              <a:rPr lang="en-US" smtClean="0"/>
              <a:t>Click to edit Master title style</a:t>
            </a:r>
            <a:endParaRPr/>
          </a:p>
        </p:txBody>
      </p:sp>
      <p:sp>
        <p:nvSpPr>
          <p:cNvPr id="3" name="Subtitle 2"/>
          <p:cNvSpPr>
            <a:spLocks noGrp="1"/>
          </p:cNvSpPr>
          <p:nvPr>
            <p:ph type="subTitle" idx="1"/>
          </p:nvPr>
        </p:nvSpPr>
        <p:spPr>
          <a:xfrm>
            <a:off x="3175199" y="4538659"/>
            <a:ext cx="8500062" cy="865321"/>
          </a:xfrm>
        </p:spPr>
        <p:txBody>
          <a:bodyPr/>
          <a:lstStyle>
            <a:lvl1pPr marL="0" indent="0" algn="l">
              <a:spcBef>
                <a:spcPts val="0"/>
              </a:spcBef>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a:p>
        </p:txBody>
      </p:sp>
      <p:sp>
        <p:nvSpPr>
          <p:cNvPr id="11" name="Date Placeholder 3"/>
          <p:cNvSpPr>
            <a:spLocks noGrp="1"/>
          </p:cNvSpPr>
          <p:nvPr>
            <p:ph type="dt" sz="half" idx="10"/>
          </p:nvPr>
        </p:nvSpPr>
        <p:spPr/>
        <p:txBody>
          <a:bodyPr/>
          <a:lstStyle>
            <a:lvl1pPr>
              <a:defRPr>
                <a:solidFill>
                  <a:schemeClr val="bg2"/>
                </a:solidFill>
              </a:defRPr>
            </a:lvl1pPr>
          </a:lstStyle>
          <a:p>
            <a:fld id="{2CCFE9AC-F15C-4FA0-A6F1-298829FA691D}" type="datetimeFigureOut">
              <a:rPr lang="en-US" smtClean="0"/>
              <a:pPr/>
              <a:t>4/8/2023</a:t>
            </a:fld>
            <a:endParaRPr lang="en-US" dirty="0"/>
          </a:p>
        </p:txBody>
      </p:sp>
      <p:sp>
        <p:nvSpPr>
          <p:cNvPr id="12" name="Footer Placeholder 4"/>
          <p:cNvSpPr>
            <a:spLocks noGrp="1"/>
          </p:cNvSpPr>
          <p:nvPr>
            <p:ph type="ftr" sz="quarter" idx="11"/>
          </p:nvPr>
        </p:nvSpPr>
        <p:spPr/>
        <p:txBody>
          <a:bodyPr/>
          <a:lstStyle>
            <a:lvl1pPr>
              <a:defRPr>
                <a:solidFill>
                  <a:schemeClr val="bg2"/>
                </a:solidFill>
              </a:defRPr>
            </a:lvl1pPr>
          </a:lstStyle>
          <a:p>
            <a:endParaRPr lang="en-US"/>
          </a:p>
        </p:txBody>
      </p:sp>
      <p:sp>
        <p:nvSpPr>
          <p:cNvPr id="13" name="Slide Number Placeholder 5"/>
          <p:cNvSpPr>
            <a:spLocks noGrp="1"/>
          </p:cNvSpPr>
          <p:nvPr>
            <p:ph type="sldNum" sz="quarter" idx="12"/>
          </p:nvPr>
        </p:nvSpPr>
        <p:spPr/>
        <p:txBody>
          <a:bodyPr/>
          <a:lstStyle>
            <a:lvl1pPr>
              <a:defRPr>
                <a:solidFill>
                  <a:schemeClr val="bg2"/>
                </a:solidFill>
              </a:defRPr>
            </a:lvl1pPr>
          </a:lstStyle>
          <a:p>
            <a:fld id="{BD266BE7-899D-4075-917F-DBDE33B6B692}" type="slidenum">
              <a:rPr lang="en-US" smtClean="0"/>
              <a:pPr/>
              <a:t>‹#›</a:t>
            </a:fld>
            <a:endParaRPr lang="en-US"/>
          </a:p>
        </p:txBody>
      </p:sp>
    </p:spTree>
    <p:extLst>
      <p:ext uri="{BB962C8B-B14F-4D97-AF65-F5344CB8AC3E}">
        <p14:creationId xmlns:p14="http://schemas.microsoft.com/office/powerpoint/2010/main" val="304754991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a:p>
        </p:txBody>
      </p:sp>
      <p:sp>
        <p:nvSpPr>
          <p:cNvPr id="4" name="Date Placeholder 3"/>
          <p:cNvSpPr>
            <a:spLocks noGrp="1"/>
          </p:cNvSpPr>
          <p:nvPr>
            <p:ph type="dt" sz="half" idx="10"/>
          </p:nvPr>
        </p:nvSpPr>
        <p:spPr/>
        <p:txBody>
          <a:bodyPr/>
          <a:lstStyle/>
          <a:p>
            <a:fld id="{2CCFE9AC-F15C-4FA0-A6F1-298829FA691D}" type="datetimeFigureOut">
              <a:rPr lang="en-US"/>
              <a:t>4/8/2023</a:t>
            </a:fld>
            <a:endParaRPr/>
          </a:p>
        </p:txBody>
      </p:sp>
      <p:sp>
        <p:nvSpPr>
          <p:cNvPr id="5" name="Footer Placeholder 4"/>
          <p:cNvSpPr>
            <a:spLocks noGrp="1"/>
          </p:cNvSpPr>
          <p:nvPr>
            <p:ph type="ftr" sz="quarter" idx="11"/>
          </p:nvPr>
        </p:nvSpPr>
        <p:spPr/>
        <p:txBody>
          <a:bodyPr/>
          <a:lstStyle/>
          <a:p>
            <a:endParaRPr/>
          </a:p>
        </p:txBody>
      </p:sp>
      <p:sp>
        <p:nvSpPr>
          <p:cNvPr id="6" name="Slide Number Placeholder 5"/>
          <p:cNvSpPr>
            <a:spLocks noGrp="1"/>
          </p:cNvSpPr>
          <p:nvPr>
            <p:ph type="sldNum" sz="quarter" idx="12"/>
          </p:nvPr>
        </p:nvSpPr>
        <p:spPr/>
        <p:txBody>
          <a:bodyPr/>
          <a:lstStyle/>
          <a:p>
            <a:fld id="{BD266BE7-899D-4075-917F-DBDE33B6B692}" type="slidenum">
              <a:rPr/>
              <a:t>‹#›</a:t>
            </a:fld>
            <a:endParaRPr/>
          </a:p>
        </p:txBody>
      </p:sp>
    </p:spTree>
    <p:extLst>
      <p:ext uri="{BB962C8B-B14F-4D97-AF65-F5344CB8AC3E}">
        <p14:creationId xmlns:p14="http://schemas.microsoft.com/office/powerpoint/2010/main" val="54133346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bwMode="invGray">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8" name="Rectangle 7"/>
          <p:cNvSpPr/>
          <p:nvPr/>
        </p:nvSpPr>
        <p:spPr>
          <a:xfrm>
            <a:off x="3502152" y="-20637"/>
            <a:ext cx="7315200" cy="43434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a:p>
        </p:txBody>
      </p:sp>
      <p:sp>
        <p:nvSpPr>
          <p:cNvPr id="9" name="Rectangle 8"/>
          <p:cNvSpPr/>
          <p:nvPr/>
        </p:nvSpPr>
        <p:spPr>
          <a:xfrm>
            <a:off x="3502152" y="4462272"/>
            <a:ext cx="7315200" cy="1719072"/>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a:p>
        </p:txBody>
      </p:sp>
      <p:sp>
        <p:nvSpPr>
          <p:cNvPr id="2" name="Title 1"/>
          <p:cNvSpPr>
            <a:spLocks noGrp="1"/>
          </p:cNvSpPr>
          <p:nvPr>
            <p:ph type="title"/>
          </p:nvPr>
        </p:nvSpPr>
        <p:spPr bwMode="black">
          <a:xfrm>
            <a:off x="3838015" y="658346"/>
            <a:ext cx="6597464" cy="3664417"/>
          </a:xfrm>
        </p:spPr>
        <p:txBody>
          <a:bodyPr anchor="b">
            <a:normAutofit/>
          </a:bodyPr>
          <a:lstStyle>
            <a:lvl1pPr>
              <a:lnSpc>
                <a:spcPct val="90000"/>
              </a:lnSpc>
              <a:defRPr sz="5000" b="1">
                <a:solidFill>
                  <a:schemeClr val="tx1"/>
                </a:solidFill>
              </a:defRPr>
            </a:lvl1pPr>
          </a:lstStyle>
          <a:p>
            <a:r>
              <a:rPr lang="en-US" smtClean="0"/>
              <a:t>Click to edit Master title style</a:t>
            </a:r>
            <a:endParaRPr/>
          </a:p>
        </p:txBody>
      </p:sp>
      <p:sp>
        <p:nvSpPr>
          <p:cNvPr id="3" name="Text Placeholder 2"/>
          <p:cNvSpPr>
            <a:spLocks noGrp="1"/>
          </p:cNvSpPr>
          <p:nvPr>
            <p:ph type="body" idx="1"/>
          </p:nvPr>
        </p:nvSpPr>
        <p:spPr>
          <a:xfrm>
            <a:off x="3838014" y="4589463"/>
            <a:ext cx="6597465" cy="1500187"/>
          </a:xfrm>
        </p:spPr>
        <p:txBody>
          <a:bodyPr/>
          <a:lstStyle>
            <a:lvl1pPr marL="0" indent="0">
              <a:spcBef>
                <a:spcPts val="0"/>
              </a:spcBef>
              <a:buNone/>
              <a:defRPr sz="2400">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solidFill>
                  <a:schemeClr val="bg2"/>
                </a:solidFill>
              </a:defRPr>
            </a:lvl1pPr>
          </a:lstStyle>
          <a:p>
            <a:fld id="{2CCFE9AC-F15C-4FA0-A6F1-298829FA691D}" type="datetimeFigureOut">
              <a:rPr lang="en-US" smtClean="0"/>
              <a:pPr/>
              <a:t>4/8/2023</a:t>
            </a:fld>
            <a:endParaRPr lang="en-US"/>
          </a:p>
        </p:txBody>
      </p:sp>
      <p:sp>
        <p:nvSpPr>
          <p:cNvPr id="5" name="Footer Placeholder 4"/>
          <p:cNvSpPr>
            <a:spLocks noGrp="1"/>
          </p:cNvSpPr>
          <p:nvPr>
            <p:ph type="ftr" sz="quarter" idx="11"/>
          </p:nvPr>
        </p:nvSpPr>
        <p:spPr/>
        <p:txBody>
          <a:bodyPr/>
          <a:lstStyle>
            <a:lvl1pPr>
              <a:defRPr>
                <a:solidFill>
                  <a:schemeClr val="bg2"/>
                </a:solidFill>
              </a:defRPr>
            </a:lvl1pPr>
          </a:lstStyle>
          <a:p>
            <a:endParaRPr lang="en-US"/>
          </a:p>
        </p:txBody>
      </p:sp>
      <p:sp>
        <p:nvSpPr>
          <p:cNvPr id="6" name="Slide Number Placeholder 5"/>
          <p:cNvSpPr>
            <a:spLocks noGrp="1"/>
          </p:cNvSpPr>
          <p:nvPr>
            <p:ph type="sldNum" sz="quarter" idx="12"/>
          </p:nvPr>
        </p:nvSpPr>
        <p:spPr/>
        <p:txBody>
          <a:bodyPr/>
          <a:lstStyle>
            <a:lvl1pPr>
              <a:defRPr>
                <a:solidFill>
                  <a:schemeClr val="bg2"/>
                </a:solidFill>
              </a:defRPr>
            </a:lvl1pPr>
          </a:lstStyle>
          <a:p>
            <a:fld id="{BD266BE7-899D-4075-917F-DBDE33B6B692}" type="slidenum">
              <a:rPr lang="en-US" smtClean="0"/>
              <a:pPr/>
              <a:t>‹#›</a:t>
            </a:fld>
            <a:endParaRPr lang="en-US"/>
          </a:p>
        </p:txBody>
      </p:sp>
    </p:spTree>
    <p:extLst>
      <p:ext uri="{BB962C8B-B14F-4D97-AF65-F5344CB8AC3E}">
        <p14:creationId xmlns:p14="http://schemas.microsoft.com/office/powerpoint/2010/main" val="428245285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a:p>
        </p:txBody>
      </p:sp>
      <p:sp>
        <p:nvSpPr>
          <p:cNvPr id="3" name="Content Placeholder 2"/>
          <p:cNvSpPr>
            <a:spLocks noGrp="1"/>
          </p:cNvSpPr>
          <p:nvPr>
            <p:ph sz="half" idx="1"/>
          </p:nvPr>
        </p:nvSpPr>
        <p:spPr>
          <a:xfrm>
            <a:off x="1280160" y="2194560"/>
            <a:ext cx="4489704" cy="3986784"/>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a:p>
        </p:txBody>
      </p:sp>
      <p:sp>
        <p:nvSpPr>
          <p:cNvPr id="4" name="Content Placeholder 3"/>
          <p:cNvSpPr>
            <a:spLocks noGrp="1"/>
          </p:cNvSpPr>
          <p:nvPr>
            <p:ph sz="half" idx="2"/>
          </p:nvPr>
        </p:nvSpPr>
        <p:spPr>
          <a:xfrm>
            <a:off x="6415368" y="2194560"/>
            <a:ext cx="4493424" cy="3986784"/>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a:p>
        </p:txBody>
      </p:sp>
      <p:sp>
        <p:nvSpPr>
          <p:cNvPr id="5" name="Date Placeholder 4"/>
          <p:cNvSpPr>
            <a:spLocks noGrp="1"/>
          </p:cNvSpPr>
          <p:nvPr>
            <p:ph type="dt" sz="half" idx="10"/>
          </p:nvPr>
        </p:nvSpPr>
        <p:spPr/>
        <p:txBody>
          <a:bodyPr/>
          <a:lstStyle/>
          <a:p>
            <a:fld id="{2CCFE9AC-F15C-4FA0-A6F1-298829FA691D}" type="datetimeFigureOut">
              <a:rPr lang="en-US"/>
              <a:t>4/8/2023</a:t>
            </a:fld>
            <a:endParaRPr/>
          </a:p>
        </p:txBody>
      </p:sp>
      <p:sp>
        <p:nvSpPr>
          <p:cNvPr id="6" name="Footer Placeholder 5"/>
          <p:cNvSpPr>
            <a:spLocks noGrp="1"/>
          </p:cNvSpPr>
          <p:nvPr>
            <p:ph type="ftr" sz="quarter" idx="11"/>
          </p:nvPr>
        </p:nvSpPr>
        <p:spPr/>
        <p:txBody>
          <a:bodyPr/>
          <a:lstStyle/>
          <a:p>
            <a:endParaRPr/>
          </a:p>
        </p:txBody>
      </p:sp>
      <p:sp>
        <p:nvSpPr>
          <p:cNvPr id="7" name="Slide Number Placeholder 6"/>
          <p:cNvSpPr>
            <a:spLocks noGrp="1"/>
          </p:cNvSpPr>
          <p:nvPr>
            <p:ph type="sldNum" sz="quarter" idx="12"/>
          </p:nvPr>
        </p:nvSpPr>
        <p:spPr/>
        <p:txBody>
          <a:bodyPr/>
          <a:lstStyle/>
          <a:p>
            <a:fld id="{BD266BE7-899D-4075-917F-DBDE33B6B692}" type="slidenum">
              <a:rPr/>
              <a:t>‹#›</a:t>
            </a:fld>
            <a:endParaRPr/>
          </a:p>
        </p:txBody>
      </p:sp>
    </p:spTree>
    <p:extLst>
      <p:ext uri="{BB962C8B-B14F-4D97-AF65-F5344CB8AC3E}">
        <p14:creationId xmlns:p14="http://schemas.microsoft.com/office/powerpoint/2010/main" val="320104009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a:p>
        </p:txBody>
      </p:sp>
      <p:sp>
        <p:nvSpPr>
          <p:cNvPr id="3" name="Text Placeholder 2"/>
          <p:cNvSpPr>
            <a:spLocks noGrp="1"/>
          </p:cNvSpPr>
          <p:nvPr>
            <p:ph type="body" idx="1"/>
          </p:nvPr>
        </p:nvSpPr>
        <p:spPr>
          <a:xfrm>
            <a:off x="1280160" y="1828456"/>
            <a:ext cx="4489704" cy="830695"/>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1280160" y="2743194"/>
            <a:ext cx="4489704" cy="3433769"/>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a:p>
        </p:txBody>
      </p:sp>
      <p:sp>
        <p:nvSpPr>
          <p:cNvPr id="5" name="Text Placeholder 4"/>
          <p:cNvSpPr>
            <a:spLocks noGrp="1"/>
          </p:cNvSpPr>
          <p:nvPr>
            <p:ph type="body" sz="quarter" idx="3"/>
          </p:nvPr>
        </p:nvSpPr>
        <p:spPr>
          <a:xfrm>
            <a:off x="6419088" y="1828456"/>
            <a:ext cx="4489704" cy="830695"/>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419088" y="2743194"/>
            <a:ext cx="4489704" cy="3433769"/>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a:p>
        </p:txBody>
      </p:sp>
      <p:sp>
        <p:nvSpPr>
          <p:cNvPr id="7" name="Date Placeholder 6"/>
          <p:cNvSpPr>
            <a:spLocks noGrp="1"/>
          </p:cNvSpPr>
          <p:nvPr>
            <p:ph type="dt" sz="half" idx="10"/>
          </p:nvPr>
        </p:nvSpPr>
        <p:spPr/>
        <p:txBody>
          <a:bodyPr/>
          <a:lstStyle/>
          <a:p>
            <a:fld id="{2CCFE9AC-F15C-4FA0-A6F1-298829FA691D}" type="datetimeFigureOut">
              <a:rPr lang="en-US"/>
              <a:t>4/8/2023</a:t>
            </a:fld>
            <a:endParaRPr/>
          </a:p>
        </p:txBody>
      </p:sp>
      <p:sp>
        <p:nvSpPr>
          <p:cNvPr id="8" name="Footer Placeholder 7"/>
          <p:cNvSpPr>
            <a:spLocks noGrp="1"/>
          </p:cNvSpPr>
          <p:nvPr>
            <p:ph type="ftr" sz="quarter" idx="11"/>
          </p:nvPr>
        </p:nvSpPr>
        <p:spPr/>
        <p:txBody>
          <a:bodyPr/>
          <a:lstStyle/>
          <a:p>
            <a:endParaRPr/>
          </a:p>
        </p:txBody>
      </p:sp>
      <p:sp>
        <p:nvSpPr>
          <p:cNvPr id="9" name="Slide Number Placeholder 8"/>
          <p:cNvSpPr>
            <a:spLocks noGrp="1"/>
          </p:cNvSpPr>
          <p:nvPr>
            <p:ph type="sldNum" sz="quarter" idx="12"/>
          </p:nvPr>
        </p:nvSpPr>
        <p:spPr/>
        <p:txBody>
          <a:bodyPr/>
          <a:lstStyle/>
          <a:p>
            <a:fld id="{BD266BE7-899D-4075-917F-DBDE33B6B692}" type="slidenum">
              <a:rPr/>
              <a:t>‹#›</a:t>
            </a:fld>
            <a:endParaRPr/>
          </a:p>
        </p:txBody>
      </p:sp>
    </p:spTree>
    <p:extLst>
      <p:ext uri="{BB962C8B-B14F-4D97-AF65-F5344CB8AC3E}">
        <p14:creationId xmlns:p14="http://schemas.microsoft.com/office/powerpoint/2010/main" val="426128695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a:p>
        </p:txBody>
      </p:sp>
      <p:sp>
        <p:nvSpPr>
          <p:cNvPr id="3" name="Date Placeholder 2"/>
          <p:cNvSpPr>
            <a:spLocks noGrp="1"/>
          </p:cNvSpPr>
          <p:nvPr>
            <p:ph type="dt" sz="half" idx="10"/>
          </p:nvPr>
        </p:nvSpPr>
        <p:spPr/>
        <p:txBody>
          <a:bodyPr/>
          <a:lstStyle/>
          <a:p>
            <a:fld id="{2CCFE9AC-F15C-4FA0-A6F1-298829FA691D}" type="datetimeFigureOut">
              <a:rPr lang="en-US"/>
              <a:t>4/8/2023</a:t>
            </a:fld>
            <a:endParaRPr/>
          </a:p>
        </p:txBody>
      </p:sp>
      <p:sp>
        <p:nvSpPr>
          <p:cNvPr id="4" name="Footer Placeholder 3"/>
          <p:cNvSpPr>
            <a:spLocks noGrp="1"/>
          </p:cNvSpPr>
          <p:nvPr>
            <p:ph type="ftr" sz="quarter" idx="11"/>
          </p:nvPr>
        </p:nvSpPr>
        <p:spPr/>
        <p:txBody>
          <a:bodyPr/>
          <a:lstStyle/>
          <a:p>
            <a:endParaRPr/>
          </a:p>
        </p:txBody>
      </p:sp>
      <p:sp>
        <p:nvSpPr>
          <p:cNvPr id="5" name="Slide Number Placeholder 4"/>
          <p:cNvSpPr>
            <a:spLocks noGrp="1"/>
          </p:cNvSpPr>
          <p:nvPr>
            <p:ph type="sldNum" sz="quarter" idx="12"/>
          </p:nvPr>
        </p:nvSpPr>
        <p:spPr/>
        <p:txBody>
          <a:bodyPr/>
          <a:lstStyle/>
          <a:p>
            <a:fld id="{BD266BE7-899D-4075-917F-DBDE33B6B692}" type="slidenum">
              <a:rPr/>
              <a:t>‹#›</a:t>
            </a:fld>
            <a:endParaRPr/>
          </a:p>
        </p:txBody>
      </p:sp>
    </p:spTree>
    <p:extLst>
      <p:ext uri="{BB962C8B-B14F-4D97-AF65-F5344CB8AC3E}">
        <p14:creationId xmlns:p14="http://schemas.microsoft.com/office/powerpoint/2010/main" val="264161122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2CCFE9AC-F15C-4FA0-A6F1-298829FA691D}" type="datetimeFigureOut">
              <a:rPr lang="en-US"/>
              <a:t>4/8/2023</a:t>
            </a:fld>
            <a:endParaRPr/>
          </a:p>
        </p:txBody>
      </p:sp>
      <p:sp>
        <p:nvSpPr>
          <p:cNvPr id="3" name="Footer Placeholder 2"/>
          <p:cNvSpPr>
            <a:spLocks noGrp="1"/>
          </p:cNvSpPr>
          <p:nvPr>
            <p:ph type="ftr" sz="quarter" idx="11"/>
          </p:nvPr>
        </p:nvSpPr>
        <p:spPr/>
        <p:txBody>
          <a:bodyPr/>
          <a:lstStyle/>
          <a:p>
            <a:endParaRPr/>
          </a:p>
        </p:txBody>
      </p:sp>
      <p:sp>
        <p:nvSpPr>
          <p:cNvPr id="4" name="Slide Number Placeholder 3"/>
          <p:cNvSpPr>
            <a:spLocks noGrp="1"/>
          </p:cNvSpPr>
          <p:nvPr>
            <p:ph type="sldNum" sz="quarter" idx="12"/>
          </p:nvPr>
        </p:nvSpPr>
        <p:spPr/>
        <p:txBody>
          <a:bodyPr/>
          <a:lstStyle/>
          <a:p>
            <a:fld id="{BD266BE7-899D-4075-917F-DBDE33B6B692}" type="slidenum">
              <a:rPr/>
              <a:t>‹#›</a:t>
            </a:fld>
            <a:endParaRPr/>
          </a:p>
        </p:txBody>
      </p:sp>
    </p:spTree>
    <p:extLst>
      <p:ext uri="{BB962C8B-B14F-4D97-AF65-F5344CB8AC3E}">
        <p14:creationId xmlns:p14="http://schemas.microsoft.com/office/powerpoint/2010/main" val="183029629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p:txBody>
          <a:bodyPr anchor="ctr">
            <a:normAutofit/>
          </a:bodyPr>
          <a:lstStyle>
            <a:lvl1pPr>
              <a:defRPr sz="3000"/>
            </a:lvl1pPr>
          </a:lstStyle>
          <a:p>
            <a:r>
              <a:rPr lang="en-US" smtClean="0"/>
              <a:t>Click to edit Master title style</a:t>
            </a:r>
            <a:endParaRPr/>
          </a:p>
        </p:txBody>
      </p:sp>
      <p:sp>
        <p:nvSpPr>
          <p:cNvPr id="4" name="Text Placeholder 2"/>
          <p:cNvSpPr>
            <a:spLocks noGrp="1"/>
          </p:cNvSpPr>
          <p:nvPr>
            <p:ph type="body" sz="half" idx="2"/>
          </p:nvPr>
        </p:nvSpPr>
        <p:spPr>
          <a:xfrm>
            <a:off x="1291818" y="2465294"/>
            <a:ext cx="3834874" cy="3711669"/>
          </a:xfrm>
        </p:spPr>
        <p:txBody>
          <a:bodyPr>
            <a:normAutofit/>
          </a:bodyPr>
          <a:lstStyle>
            <a:lvl1pPr marL="0" indent="0">
              <a:spcBef>
                <a:spcPts val="1500"/>
              </a:spcBef>
              <a:buNone/>
              <a:defRPr sz="22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3" name="Content Placeholder 3"/>
          <p:cNvSpPr>
            <a:spLocks noGrp="1"/>
          </p:cNvSpPr>
          <p:nvPr>
            <p:ph idx="1"/>
          </p:nvPr>
        </p:nvSpPr>
        <p:spPr>
          <a:xfrm>
            <a:off x="5518897" y="2465294"/>
            <a:ext cx="5174504" cy="3711669"/>
          </a:xfrm>
        </p:spPr>
        <p:txBody>
          <a:bodyPr>
            <a:normAutofit/>
          </a:bodyPr>
          <a:lstStyle>
            <a:lvl1pPr>
              <a:defRPr sz="22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a:p>
        </p:txBody>
      </p:sp>
      <p:sp>
        <p:nvSpPr>
          <p:cNvPr id="5" name="Date Placeholder 4"/>
          <p:cNvSpPr>
            <a:spLocks noGrp="1"/>
          </p:cNvSpPr>
          <p:nvPr>
            <p:ph type="dt" sz="half" idx="10"/>
          </p:nvPr>
        </p:nvSpPr>
        <p:spPr/>
        <p:txBody>
          <a:bodyPr/>
          <a:lstStyle/>
          <a:p>
            <a:fld id="{2CCFE9AC-F15C-4FA0-A6F1-298829FA691D}" type="datetimeFigureOut">
              <a:rPr lang="en-US"/>
              <a:t>4/8/2023</a:t>
            </a:fld>
            <a:endParaRPr/>
          </a:p>
        </p:txBody>
      </p:sp>
      <p:sp>
        <p:nvSpPr>
          <p:cNvPr id="6" name="Footer Placeholder 5"/>
          <p:cNvSpPr>
            <a:spLocks noGrp="1"/>
          </p:cNvSpPr>
          <p:nvPr>
            <p:ph type="ftr" sz="quarter" idx="11"/>
          </p:nvPr>
        </p:nvSpPr>
        <p:spPr/>
        <p:txBody>
          <a:bodyPr/>
          <a:lstStyle/>
          <a:p>
            <a:endParaRPr/>
          </a:p>
        </p:txBody>
      </p:sp>
      <p:sp>
        <p:nvSpPr>
          <p:cNvPr id="7" name="Slide Number Placeholder 6"/>
          <p:cNvSpPr>
            <a:spLocks noGrp="1"/>
          </p:cNvSpPr>
          <p:nvPr>
            <p:ph type="sldNum" sz="quarter" idx="12"/>
          </p:nvPr>
        </p:nvSpPr>
        <p:spPr/>
        <p:txBody>
          <a:bodyPr/>
          <a:lstStyle/>
          <a:p>
            <a:fld id="{BD266BE7-899D-4075-917F-DBDE33B6B692}" type="slidenum">
              <a:rPr/>
              <a:t>‹#›</a:t>
            </a:fld>
            <a:endParaRPr/>
          </a:p>
        </p:txBody>
      </p:sp>
    </p:spTree>
    <p:extLst>
      <p:ext uri="{BB962C8B-B14F-4D97-AF65-F5344CB8AC3E}">
        <p14:creationId xmlns:p14="http://schemas.microsoft.com/office/powerpoint/2010/main" val="311474249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p:txBody>
          <a:bodyPr anchor="ctr">
            <a:normAutofit/>
          </a:bodyPr>
          <a:lstStyle>
            <a:lvl1pPr>
              <a:defRPr sz="3000"/>
            </a:lvl1pPr>
          </a:lstStyle>
          <a:p>
            <a:r>
              <a:rPr lang="en-US" smtClean="0"/>
              <a:t>Click to edit Master title style</a:t>
            </a:r>
            <a:endParaRPr/>
          </a:p>
        </p:txBody>
      </p:sp>
      <p:sp>
        <p:nvSpPr>
          <p:cNvPr id="4" name="Text Placeholder 3"/>
          <p:cNvSpPr>
            <a:spLocks noGrp="1"/>
          </p:cNvSpPr>
          <p:nvPr>
            <p:ph type="body" sz="half" idx="2"/>
          </p:nvPr>
        </p:nvSpPr>
        <p:spPr>
          <a:xfrm>
            <a:off x="1291819" y="2465293"/>
            <a:ext cx="3834874" cy="3711669"/>
          </a:xfrm>
        </p:spPr>
        <p:txBody>
          <a:bodyPr>
            <a:normAutofit/>
          </a:bodyPr>
          <a:lstStyle>
            <a:lvl1pPr marL="0" indent="0">
              <a:buNone/>
              <a:defRPr sz="22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3" name="Picture Placeholder 2" descr="An empty placeholder to add an image. Click on the placeholder and select the image that you wish to add"/>
          <p:cNvSpPr>
            <a:spLocks noGrp="1"/>
          </p:cNvSpPr>
          <p:nvPr>
            <p:ph type="pic" idx="1"/>
          </p:nvPr>
        </p:nvSpPr>
        <p:spPr>
          <a:xfrm>
            <a:off x="5518896" y="1828456"/>
            <a:ext cx="5389895" cy="5029544"/>
          </a:xfrm>
        </p:spPr>
        <p:txBody>
          <a:bodyPr tIns="1371600">
            <a:normAutofit/>
          </a:bodyPr>
          <a:lstStyle>
            <a:lvl1pPr marL="0" indent="0" algn="ctr">
              <a:buNone/>
              <a:defRPr sz="20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a:p>
        </p:txBody>
      </p:sp>
      <p:sp>
        <p:nvSpPr>
          <p:cNvPr id="5" name="Date Placeholder 4"/>
          <p:cNvSpPr>
            <a:spLocks noGrp="1"/>
          </p:cNvSpPr>
          <p:nvPr>
            <p:ph type="dt" sz="half" idx="10"/>
          </p:nvPr>
        </p:nvSpPr>
        <p:spPr/>
        <p:txBody>
          <a:bodyPr/>
          <a:lstStyle/>
          <a:p>
            <a:fld id="{2CCFE9AC-F15C-4FA0-A6F1-298829FA691D}" type="datetimeFigureOut">
              <a:rPr lang="en-US"/>
              <a:t>4/8/2023</a:t>
            </a:fld>
            <a:endParaRPr/>
          </a:p>
        </p:txBody>
      </p:sp>
      <p:sp>
        <p:nvSpPr>
          <p:cNvPr id="6" name="Footer Placeholder 5"/>
          <p:cNvSpPr>
            <a:spLocks noGrp="1"/>
          </p:cNvSpPr>
          <p:nvPr>
            <p:ph type="ftr" sz="quarter" idx="11"/>
          </p:nvPr>
        </p:nvSpPr>
        <p:spPr/>
        <p:txBody>
          <a:bodyPr/>
          <a:lstStyle/>
          <a:p>
            <a:endParaRPr/>
          </a:p>
        </p:txBody>
      </p:sp>
      <p:sp>
        <p:nvSpPr>
          <p:cNvPr id="7" name="Slide Number Placeholder 6"/>
          <p:cNvSpPr>
            <a:spLocks noGrp="1"/>
          </p:cNvSpPr>
          <p:nvPr>
            <p:ph type="sldNum" sz="quarter" idx="12"/>
          </p:nvPr>
        </p:nvSpPr>
        <p:spPr/>
        <p:txBody>
          <a:bodyPr/>
          <a:lstStyle/>
          <a:p>
            <a:fld id="{BD266BE7-899D-4075-917F-DBDE33B6B692}" type="slidenum">
              <a:rPr/>
              <a:t>‹#›</a:t>
            </a:fld>
            <a:endParaRPr/>
          </a:p>
        </p:txBody>
      </p:sp>
    </p:spTree>
    <p:extLst>
      <p:ext uri="{BB962C8B-B14F-4D97-AF65-F5344CB8AC3E}">
        <p14:creationId xmlns:p14="http://schemas.microsoft.com/office/powerpoint/2010/main" val="416136649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a:p>
        </p:txBody>
      </p:sp>
      <p:sp>
        <p:nvSpPr>
          <p:cNvPr id="4" name="Date Placeholder 3"/>
          <p:cNvSpPr>
            <a:spLocks noGrp="1"/>
          </p:cNvSpPr>
          <p:nvPr>
            <p:ph type="dt" sz="half" idx="10"/>
          </p:nvPr>
        </p:nvSpPr>
        <p:spPr/>
        <p:txBody>
          <a:bodyPr/>
          <a:lstStyle/>
          <a:p>
            <a:fld id="{2CCFE9AC-F15C-4FA0-A6F1-298829FA691D}" type="datetimeFigureOut">
              <a:rPr lang="en-US"/>
              <a:t>4/8/2023</a:t>
            </a:fld>
            <a:endParaRPr/>
          </a:p>
        </p:txBody>
      </p:sp>
      <p:sp>
        <p:nvSpPr>
          <p:cNvPr id="5" name="Footer Placeholder 4"/>
          <p:cNvSpPr>
            <a:spLocks noGrp="1"/>
          </p:cNvSpPr>
          <p:nvPr>
            <p:ph type="ftr" sz="quarter" idx="11"/>
          </p:nvPr>
        </p:nvSpPr>
        <p:spPr/>
        <p:txBody>
          <a:bodyPr/>
          <a:lstStyle/>
          <a:p>
            <a:endParaRPr/>
          </a:p>
        </p:txBody>
      </p:sp>
      <p:sp>
        <p:nvSpPr>
          <p:cNvPr id="6" name="Slide Number Placeholder 5"/>
          <p:cNvSpPr>
            <a:spLocks noGrp="1"/>
          </p:cNvSpPr>
          <p:nvPr>
            <p:ph type="sldNum" sz="quarter" idx="12"/>
          </p:nvPr>
        </p:nvSpPr>
        <p:spPr/>
        <p:txBody>
          <a:bodyPr/>
          <a:lstStyle/>
          <a:p>
            <a:fld id="{BD266BE7-899D-4075-917F-DBDE33B6B692}" type="slidenum">
              <a:rPr/>
              <a:t>‹#›</a:t>
            </a:fld>
            <a:endParaRPr/>
          </a:p>
        </p:txBody>
      </p:sp>
    </p:spTree>
    <p:extLst>
      <p:ext uri="{BB962C8B-B14F-4D97-AF65-F5344CB8AC3E}">
        <p14:creationId xmlns:p14="http://schemas.microsoft.com/office/powerpoint/2010/main" val="266440585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10" name="Rectangle 9"/>
          <p:cNvSpPr/>
          <p:nvPr/>
        </p:nvSpPr>
        <p:spPr>
          <a:xfrm rot="5400000">
            <a:off x="8267671" y="3370131"/>
            <a:ext cx="6858000" cy="118872"/>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a:p>
        </p:txBody>
      </p:sp>
      <p:pic>
        <p:nvPicPr>
          <p:cNvPr id="7" name="Picture 6"/>
          <p:cNvPicPr>
            <a:picLocks noChangeAspect="1"/>
          </p:cNvPicPr>
          <p:nvPr/>
        </p:nvPicPr>
        <p:blipFill>
          <a:blip r:embed="rId2">
            <a:extLst>
              <a:ext uri="{28A0092B-C50C-407E-A947-70E740481C1C}">
                <a14:useLocalDpi xmlns:a14="http://schemas.microsoft.com/office/drawing/2010/main" val="0"/>
              </a:ext>
            </a:extLst>
          </a:blip>
          <a:stretch>
            <a:fillRect/>
          </a:stretch>
        </p:blipFill>
        <p:spPr bwMode="invGray">
          <a:xfrm rot="5400000">
            <a:off x="7523375" y="2743540"/>
            <a:ext cx="6857433" cy="1371487"/>
          </a:xfrm>
          <a:prstGeom prst="rect">
            <a:avLst/>
          </a:prstGeom>
        </p:spPr>
      </p:pic>
      <p:sp>
        <p:nvSpPr>
          <p:cNvPr id="2" name="Vertical Title 1"/>
          <p:cNvSpPr>
            <a:spLocks noGrp="1"/>
          </p:cNvSpPr>
          <p:nvPr>
            <p:ph type="title" orient="vert"/>
          </p:nvPr>
        </p:nvSpPr>
        <p:spPr>
          <a:xfrm>
            <a:off x="10266348" y="462249"/>
            <a:ext cx="1370886" cy="5714714"/>
          </a:xfrm>
        </p:spPr>
        <p:txBody>
          <a:bodyPr vert="eaVert"/>
          <a:lstStyle/>
          <a:p>
            <a:r>
              <a:rPr lang="en-US" smtClean="0"/>
              <a:t>Click to edit Master title style</a:t>
            </a:r>
            <a:endParaRPr/>
          </a:p>
        </p:txBody>
      </p:sp>
      <p:sp>
        <p:nvSpPr>
          <p:cNvPr id="3" name="Vertical Text Placeholder 2"/>
          <p:cNvSpPr>
            <a:spLocks noGrp="1"/>
          </p:cNvSpPr>
          <p:nvPr>
            <p:ph type="body" orient="vert" idx="1"/>
          </p:nvPr>
        </p:nvSpPr>
        <p:spPr>
          <a:xfrm>
            <a:off x="378199" y="462249"/>
            <a:ext cx="9693088" cy="5714714"/>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a:p>
        </p:txBody>
      </p:sp>
      <p:sp>
        <p:nvSpPr>
          <p:cNvPr id="4" name="Date Placeholder 3"/>
          <p:cNvSpPr>
            <a:spLocks noGrp="1"/>
          </p:cNvSpPr>
          <p:nvPr>
            <p:ph type="dt" sz="half" idx="10"/>
          </p:nvPr>
        </p:nvSpPr>
        <p:spPr>
          <a:xfrm>
            <a:off x="378199" y="6356350"/>
            <a:ext cx="1971947" cy="365125"/>
          </a:xfrm>
        </p:spPr>
        <p:txBody>
          <a:bodyPr/>
          <a:lstStyle/>
          <a:p>
            <a:fld id="{2CCFE9AC-F15C-4FA0-A6F1-298829FA691D}" type="datetimeFigureOut">
              <a:rPr lang="en-US"/>
              <a:t>4/8/2023</a:t>
            </a:fld>
            <a:endParaRPr/>
          </a:p>
        </p:txBody>
      </p:sp>
      <p:sp>
        <p:nvSpPr>
          <p:cNvPr id="5" name="Footer Placeholder 4"/>
          <p:cNvSpPr>
            <a:spLocks noGrp="1"/>
          </p:cNvSpPr>
          <p:nvPr>
            <p:ph type="ftr" sz="quarter" idx="11"/>
          </p:nvPr>
        </p:nvSpPr>
        <p:spPr>
          <a:xfrm>
            <a:off x="2382374" y="6356350"/>
            <a:ext cx="5687786" cy="365125"/>
          </a:xfrm>
        </p:spPr>
        <p:txBody>
          <a:bodyPr/>
          <a:lstStyle/>
          <a:p>
            <a:endParaRPr/>
          </a:p>
        </p:txBody>
      </p:sp>
      <p:sp>
        <p:nvSpPr>
          <p:cNvPr id="6" name="Slide Number Placeholder 5"/>
          <p:cNvSpPr>
            <a:spLocks noGrp="1"/>
          </p:cNvSpPr>
          <p:nvPr>
            <p:ph type="sldNum" sz="quarter" idx="12"/>
          </p:nvPr>
        </p:nvSpPr>
        <p:spPr>
          <a:xfrm>
            <a:off x="8102389" y="6356350"/>
            <a:ext cx="1968898" cy="365125"/>
          </a:xfrm>
        </p:spPr>
        <p:txBody>
          <a:bodyPr/>
          <a:lstStyle/>
          <a:p>
            <a:fld id="{BD266BE7-899D-4075-917F-DBDE33B6B692}" type="slidenum">
              <a:rPr/>
              <a:t>‹#›</a:t>
            </a:fld>
            <a:endParaRPr/>
          </a:p>
        </p:txBody>
      </p:sp>
    </p:spTree>
    <p:extLst>
      <p:ext uri="{BB962C8B-B14F-4D97-AF65-F5344CB8AC3E}">
        <p14:creationId xmlns:p14="http://schemas.microsoft.com/office/powerpoint/2010/main" val="302941111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2_自定义版式">
    <p:spTree>
      <p:nvGrpSpPr>
        <p:cNvPr id="1" name=""/>
        <p:cNvGrpSpPr/>
        <p:nvPr/>
      </p:nvGrpSpPr>
      <p:grpSpPr>
        <a:xfrm>
          <a:off x="0" y="0"/>
          <a:ext cx="0" cy="0"/>
          <a:chOff x="0" y="0"/>
          <a:chExt cx="0" cy="0"/>
        </a:xfrm>
      </p:grpSpPr>
      <p:pic>
        <p:nvPicPr>
          <p:cNvPr id="3075" name="bg" descr="F:\1-原创素材\1_mm1102\PPT\PPT_014\materaials\contents_1.png"/>
          <p:cNvPicPr>
            <a:picLocks noChangeAspect="1" noChangeArrowheads="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0" y="0"/>
            <a:ext cx="12192000" cy="6858000"/>
          </a:xfrm>
          <a:prstGeom prst="rect">
            <a:avLst/>
          </a:prstGeom>
          <a:noFill/>
          <a:extLst>
            <a:ext uri="{909E8E84-426E-40DD-AFC4-6F175D3DCCD1}">
              <a14:hiddenFill xmlns:a14="http://schemas.microsoft.com/office/drawing/2010/main">
                <a:solidFill>
                  <a:srgbClr val="FFFFFF"/>
                </a:solidFill>
              </a14:hiddenFill>
            </a:ext>
          </a:extLst>
        </p:spPr>
      </p:pic>
      <p:pic>
        <p:nvPicPr>
          <p:cNvPr id="3078" name="balloon" descr="F:\1-原创素材\1_mm1102\PPT\PPT_014\materaials\contents_3.png"/>
          <p:cNvPicPr>
            <a:picLocks noChangeAspect="1" noChangeArrowheads="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8137125" y="260649"/>
            <a:ext cx="2872889" cy="3953777"/>
          </a:xfrm>
          <a:prstGeom prst="rect">
            <a:avLst/>
          </a:prstGeom>
          <a:noFill/>
          <a:extLst>
            <a:ext uri="{909E8E84-426E-40DD-AFC4-6F175D3DCCD1}">
              <a14:hiddenFill xmlns:a14="http://schemas.microsoft.com/office/drawing/2010/main">
                <a:solidFill>
                  <a:srgbClr val="FFFFFF"/>
                </a:solidFill>
              </a14:hiddenFill>
            </a:ext>
          </a:extLst>
        </p:spPr>
      </p:pic>
      <p:pic>
        <p:nvPicPr>
          <p:cNvPr id="18" name="balloon_2" descr="F:\1-原创素材\1_mm1102\PPT\PPT_014\materaials\contents_3.png"/>
          <p:cNvPicPr>
            <a:picLocks noChangeAspect="1" noChangeArrowheads="1"/>
          </p:cNvPicPr>
          <p:nvPr userDrawn="1"/>
        </p:nvPicPr>
        <p:blipFill>
          <a:blip r:embed="rId3">
            <a:extLst>
              <a:ext uri="{28A0092B-C50C-407E-A947-70E740481C1C}">
                <a14:useLocalDpi xmlns:a14="http://schemas.microsoft.com/office/drawing/2010/main" val="0"/>
              </a:ext>
            </a:extLst>
          </a:blip>
          <a:srcRect/>
          <a:stretch>
            <a:fillRect/>
          </a:stretch>
        </p:blipFill>
        <p:spPr bwMode="auto">
          <a:xfrm rot="21128631" flipH="1">
            <a:off x="562828" y="191027"/>
            <a:ext cx="4983709" cy="6480175"/>
          </a:xfrm>
          <a:prstGeom prst="rect">
            <a:avLst/>
          </a:prstGeom>
          <a:noFill/>
          <a:extLst>
            <a:ext uri="{909E8E84-426E-40DD-AFC4-6F175D3DCCD1}">
              <a14:hiddenFill xmlns:a14="http://schemas.microsoft.com/office/drawing/2010/main">
                <a:solidFill>
                  <a:srgbClr val="FFFFFF"/>
                </a:solidFill>
              </a14:hiddenFill>
            </a:ext>
          </a:extLst>
        </p:spPr>
      </p:pic>
      <p:pic>
        <p:nvPicPr>
          <p:cNvPr id="3077" name="shape" descr="F:\1-原创素材\1_mm1102\PPT\PPT_014\materaials\contents_2.png"/>
          <p:cNvPicPr>
            <a:picLocks noChangeAspect="1" noChangeArrowheads="1"/>
          </p:cNvPicPr>
          <p:nvPr userDrawn="1"/>
        </p:nvPicPr>
        <p:blipFill>
          <a:blip r:embed="rId4">
            <a:extLst>
              <a:ext uri="{28A0092B-C50C-407E-A947-70E740481C1C}">
                <a14:useLocalDpi xmlns:a14="http://schemas.microsoft.com/office/drawing/2010/main" val="0"/>
              </a:ext>
            </a:extLst>
          </a:blip>
          <a:srcRect/>
          <a:stretch>
            <a:fillRect/>
          </a:stretch>
        </p:blipFill>
        <p:spPr bwMode="auto">
          <a:xfrm>
            <a:off x="1391477" y="1019679"/>
            <a:ext cx="9178075" cy="4788148"/>
          </a:xfrm>
          <a:prstGeom prst="rect">
            <a:avLst/>
          </a:prstGeom>
          <a:noFill/>
          <a:extLst>
            <a:ext uri="{909E8E84-426E-40DD-AFC4-6F175D3DCCD1}">
              <a14:hiddenFill xmlns:a14="http://schemas.microsoft.com/office/drawing/2010/main">
                <a:solidFill>
                  <a:srgbClr val="FFFFFF"/>
                </a:solidFill>
              </a14:hiddenFill>
            </a:ext>
          </a:extLst>
        </p:spPr>
      </p:pic>
      <p:pic>
        <p:nvPicPr>
          <p:cNvPr id="3076" name="grassland" descr="F:\1-原创素材\1_mm1102\PPT\PPT_014\materaials\contents_5.png"/>
          <p:cNvPicPr>
            <a:picLocks noChangeAspect="1" noChangeArrowheads="1"/>
          </p:cNvPicPr>
          <p:nvPr userDrawn="1"/>
        </p:nvPicPr>
        <p:blipFill>
          <a:blip r:embed="rId5">
            <a:extLst>
              <a:ext uri="{28A0092B-C50C-407E-A947-70E740481C1C}">
                <a14:useLocalDpi xmlns:a14="http://schemas.microsoft.com/office/drawing/2010/main" val="0"/>
              </a:ext>
            </a:extLst>
          </a:blip>
          <a:srcRect/>
          <a:stretch>
            <a:fillRect/>
          </a:stretch>
        </p:blipFill>
        <p:spPr bwMode="auto">
          <a:xfrm>
            <a:off x="0" y="4933949"/>
            <a:ext cx="12192000" cy="1924051"/>
          </a:xfrm>
          <a:prstGeom prst="rect">
            <a:avLst/>
          </a:prstGeom>
          <a:noFill/>
          <a:extLst>
            <a:ext uri="{909E8E84-426E-40DD-AFC4-6F175D3DCCD1}">
              <a14:hiddenFill xmlns:a14="http://schemas.microsoft.com/office/drawing/2010/main">
                <a:solidFill>
                  <a:srgbClr val="FFFFFF"/>
                </a:solidFill>
              </a14:hiddenFill>
            </a:ext>
          </a:extLst>
        </p:spPr>
      </p:pic>
      <p:grpSp>
        <p:nvGrpSpPr>
          <p:cNvPr id="3" name="组合 2"/>
          <p:cNvGrpSpPr/>
          <p:nvPr userDrawn="1"/>
        </p:nvGrpSpPr>
        <p:grpSpPr>
          <a:xfrm>
            <a:off x="595135" y="4965171"/>
            <a:ext cx="11001731" cy="1920213"/>
            <a:chOff x="-4251670" y="1149350"/>
            <a:chExt cx="16299090" cy="2844800"/>
          </a:xfrm>
        </p:grpSpPr>
        <p:pic>
          <p:nvPicPr>
            <p:cNvPr id="3080" name="children_1" descr="F:\1-原创素材\1_mm1102\PPT\PPT_014\materaials\children_1.png"/>
            <p:cNvPicPr>
              <a:picLocks noChangeAspect="1" noChangeArrowheads="1"/>
            </p:cNvPicPr>
            <p:nvPr userDrawn="1"/>
          </p:nvPicPr>
          <p:blipFill>
            <a:blip r:embed="rId6">
              <a:extLst>
                <a:ext uri="{28A0092B-C50C-407E-A947-70E740481C1C}">
                  <a14:useLocalDpi xmlns:a14="http://schemas.microsoft.com/office/drawing/2010/main" val="0"/>
                </a:ext>
              </a:extLst>
            </a:blip>
            <a:srcRect/>
            <a:stretch>
              <a:fillRect/>
            </a:stretch>
          </p:blipFill>
          <p:spPr bwMode="auto">
            <a:xfrm>
              <a:off x="-4251670" y="1339850"/>
              <a:ext cx="1790700" cy="2463800"/>
            </a:xfrm>
            <a:prstGeom prst="rect">
              <a:avLst/>
            </a:prstGeom>
            <a:noFill/>
            <a:extLst>
              <a:ext uri="{909E8E84-426E-40DD-AFC4-6F175D3DCCD1}">
                <a14:hiddenFill xmlns:a14="http://schemas.microsoft.com/office/drawing/2010/main">
                  <a:solidFill>
                    <a:srgbClr val="FFFFFF"/>
                  </a:solidFill>
                </a14:hiddenFill>
              </a:ext>
            </a:extLst>
          </p:spPr>
        </p:pic>
        <p:pic>
          <p:nvPicPr>
            <p:cNvPr id="3081" name="children_2" descr="F:\1-原创素材\1_mm1102\PPT\PPT_014\materaials\children_2.png"/>
            <p:cNvPicPr>
              <a:picLocks noChangeAspect="1" noChangeArrowheads="1"/>
            </p:cNvPicPr>
            <p:nvPr userDrawn="1"/>
          </p:nvPicPr>
          <p:blipFill>
            <a:blip r:embed="rId7">
              <a:extLst>
                <a:ext uri="{28A0092B-C50C-407E-A947-70E740481C1C}">
                  <a14:useLocalDpi xmlns:a14="http://schemas.microsoft.com/office/drawing/2010/main" val="0"/>
                </a:ext>
              </a:extLst>
            </a:blip>
            <a:srcRect/>
            <a:stretch>
              <a:fillRect/>
            </a:stretch>
          </p:blipFill>
          <p:spPr bwMode="auto">
            <a:xfrm>
              <a:off x="-1758950" y="1308100"/>
              <a:ext cx="1574800" cy="2527300"/>
            </a:xfrm>
            <a:prstGeom prst="rect">
              <a:avLst/>
            </a:prstGeom>
            <a:noFill/>
            <a:extLst>
              <a:ext uri="{909E8E84-426E-40DD-AFC4-6F175D3DCCD1}">
                <a14:hiddenFill xmlns:a14="http://schemas.microsoft.com/office/drawing/2010/main">
                  <a:solidFill>
                    <a:srgbClr val="FFFFFF"/>
                  </a:solidFill>
                </a14:hiddenFill>
              </a:ext>
            </a:extLst>
          </p:spPr>
        </p:pic>
        <p:pic>
          <p:nvPicPr>
            <p:cNvPr id="3082" name="children_3" descr="F:\1-原创素材\1_mm1102\PPT\PPT_014\materaials\children_3.png"/>
            <p:cNvPicPr>
              <a:picLocks noChangeAspect="1" noChangeArrowheads="1"/>
            </p:cNvPicPr>
            <p:nvPr userDrawn="1"/>
          </p:nvPicPr>
          <p:blipFill>
            <a:blip r:embed="rId8">
              <a:extLst>
                <a:ext uri="{28A0092B-C50C-407E-A947-70E740481C1C}">
                  <a14:useLocalDpi xmlns:a14="http://schemas.microsoft.com/office/drawing/2010/main" val="0"/>
                </a:ext>
              </a:extLst>
            </a:blip>
            <a:srcRect/>
            <a:stretch>
              <a:fillRect/>
            </a:stretch>
          </p:blipFill>
          <p:spPr bwMode="auto">
            <a:xfrm>
              <a:off x="657225" y="1295400"/>
              <a:ext cx="1790700" cy="2552700"/>
            </a:xfrm>
            <a:prstGeom prst="rect">
              <a:avLst/>
            </a:prstGeom>
            <a:noFill/>
            <a:extLst>
              <a:ext uri="{909E8E84-426E-40DD-AFC4-6F175D3DCCD1}">
                <a14:hiddenFill xmlns:a14="http://schemas.microsoft.com/office/drawing/2010/main">
                  <a:solidFill>
                    <a:srgbClr val="FFFFFF"/>
                  </a:solidFill>
                </a14:hiddenFill>
              </a:ext>
            </a:extLst>
          </p:spPr>
        </p:pic>
        <p:pic>
          <p:nvPicPr>
            <p:cNvPr id="3083" name="children_4" descr="F:\1-原创素材\1_mm1102\PPT\PPT_014\materaials\children_4.png"/>
            <p:cNvPicPr>
              <a:picLocks noChangeAspect="1" noChangeArrowheads="1"/>
            </p:cNvPicPr>
            <p:nvPr userDrawn="1"/>
          </p:nvPicPr>
          <p:blipFill>
            <a:blip r:embed="rId9">
              <a:extLst>
                <a:ext uri="{28A0092B-C50C-407E-A947-70E740481C1C}">
                  <a14:useLocalDpi xmlns:a14="http://schemas.microsoft.com/office/drawing/2010/main" val="0"/>
                </a:ext>
              </a:extLst>
            </a:blip>
            <a:srcRect/>
            <a:stretch>
              <a:fillRect/>
            </a:stretch>
          </p:blipFill>
          <p:spPr bwMode="auto">
            <a:xfrm>
              <a:off x="2800350" y="1149350"/>
              <a:ext cx="1600200" cy="2844800"/>
            </a:xfrm>
            <a:prstGeom prst="rect">
              <a:avLst/>
            </a:prstGeom>
            <a:noFill/>
            <a:extLst>
              <a:ext uri="{909E8E84-426E-40DD-AFC4-6F175D3DCCD1}">
                <a14:hiddenFill xmlns:a14="http://schemas.microsoft.com/office/drawing/2010/main">
                  <a:solidFill>
                    <a:srgbClr val="FFFFFF"/>
                  </a:solidFill>
                </a14:hiddenFill>
              </a:ext>
            </a:extLst>
          </p:spPr>
        </p:pic>
        <p:pic>
          <p:nvPicPr>
            <p:cNvPr id="3084" name="children_5" descr="F:\1-原创素材\1_mm1102\PPT\PPT_014\materaials\children_5.png"/>
            <p:cNvPicPr>
              <a:picLocks noChangeAspect="1" noChangeArrowheads="1"/>
            </p:cNvPicPr>
            <p:nvPr userDrawn="1"/>
          </p:nvPicPr>
          <p:blipFill>
            <a:blip r:embed="rId10">
              <a:extLst>
                <a:ext uri="{28A0092B-C50C-407E-A947-70E740481C1C}">
                  <a14:useLocalDpi xmlns:a14="http://schemas.microsoft.com/office/drawing/2010/main" val="0"/>
                </a:ext>
              </a:extLst>
            </a:blip>
            <a:srcRect/>
            <a:stretch>
              <a:fillRect/>
            </a:stretch>
          </p:blipFill>
          <p:spPr bwMode="auto">
            <a:xfrm>
              <a:off x="4367361" y="1244600"/>
              <a:ext cx="2006600" cy="2654300"/>
            </a:xfrm>
            <a:prstGeom prst="rect">
              <a:avLst/>
            </a:prstGeom>
            <a:noFill/>
            <a:extLst>
              <a:ext uri="{909E8E84-426E-40DD-AFC4-6F175D3DCCD1}">
                <a14:hiddenFill xmlns:a14="http://schemas.microsoft.com/office/drawing/2010/main">
                  <a:solidFill>
                    <a:srgbClr val="FFFFFF"/>
                  </a:solidFill>
                </a14:hiddenFill>
              </a:ext>
            </a:extLst>
          </p:spPr>
        </p:pic>
        <p:pic>
          <p:nvPicPr>
            <p:cNvPr id="3085" name="children_6" descr="F:\1-原创素材\1_mm1102\PPT\PPT_014\materaials\children_6.png"/>
            <p:cNvPicPr>
              <a:picLocks noChangeAspect="1" noChangeArrowheads="1"/>
            </p:cNvPicPr>
            <p:nvPr userDrawn="1"/>
          </p:nvPicPr>
          <p:blipFill>
            <a:blip r:embed="rId11">
              <a:extLst>
                <a:ext uri="{28A0092B-C50C-407E-A947-70E740481C1C}">
                  <a14:useLocalDpi xmlns:a14="http://schemas.microsoft.com/office/drawing/2010/main" val="0"/>
                </a:ext>
              </a:extLst>
            </a:blip>
            <a:srcRect/>
            <a:stretch>
              <a:fillRect/>
            </a:stretch>
          </p:blipFill>
          <p:spPr bwMode="auto">
            <a:xfrm>
              <a:off x="6316951" y="1219200"/>
              <a:ext cx="1689100" cy="2705100"/>
            </a:xfrm>
            <a:prstGeom prst="rect">
              <a:avLst/>
            </a:prstGeom>
            <a:noFill/>
            <a:extLst>
              <a:ext uri="{909E8E84-426E-40DD-AFC4-6F175D3DCCD1}">
                <a14:hiddenFill xmlns:a14="http://schemas.microsoft.com/office/drawing/2010/main">
                  <a:solidFill>
                    <a:srgbClr val="FFFFFF"/>
                  </a:solidFill>
                </a14:hiddenFill>
              </a:ext>
            </a:extLst>
          </p:spPr>
        </p:pic>
        <p:pic>
          <p:nvPicPr>
            <p:cNvPr id="3086" name="children_7" descr="F:\1-原创素材\1_mm1102\PPT\PPT_014\materaials\children_7.png"/>
            <p:cNvPicPr>
              <a:picLocks noChangeAspect="1" noChangeArrowheads="1"/>
            </p:cNvPicPr>
            <p:nvPr userDrawn="1"/>
          </p:nvPicPr>
          <p:blipFill>
            <a:blip r:embed="rId12">
              <a:extLst>
                <a:ext uri="{28A0092B-C50C-407E-A947-70E740481C1C}">
                  <a14:useLocalDpi xmlns:a14="http://schemas.microsoft.com/office/drawing/2010/main" val="0"/>
                </a:ext>
              </a:extLst>
            </a:blip>
            <a:srcRect/>
            <a:stretch>
              <a:fillRect/>
            </a:stretch>
          </p:blipFill>
          <p:spPr bwMode="auto">
            <a:xfrm>
              <a:off x="8238835" y="1346200"/>
              <a:ext cx="2019300" cy="2451100"/>
            </a:xfrm>
            <a:prstGeom prst="rect">
              <a:avLst/>
            </a:prstGeom>
            <a:noFill/>
            <a:extLst>
              <a:ext uri="{909E8E84-426E-40DD-AFC4-6F175D3DCCD1}">
                <a14:hiddenFill xmlns:a14="http://schemas.microsoft.com/office/drawing/2010/main">
                  <a:solidFill>
                    <a:srgbClr val="FFFFFF"/>
                  </a:solidFill>
                </a14:hiddenFill>
              </a:ext>
            </a:extLst>
          </p:spPr>
        </p:pic>
        <p:pic>
          <p:nvPicPr>
            <p:cNvPr id="3087" name="children_8" descr="F:\1-原创素材\1_mm1102\PPT\PPT_014\materaials\children_8.png"/>
            <p:cNvPicPr>
              <a:picLocks noChangeAspect="1" noChangeArrowheads="1"/>
            </p:cNvPicPr>
            <p:nvPr userDrawn="1"/>
          </p:nvPicPr>
          <p:blipFill>
            <a:blip r:embed="rId13">
              <a:extLst>
                <a:ext uri="{28A0092B-C50C-407E-A947-70E740481C1C}">
                  <a14:useLocalDpi xmlns:a14="http://schemas.microsoft.com/office/drawing/2010/main" val="0"/>
                </a:ext>
              </a:extLst>
            </a:blip>
            <a:srcRect/>
            <a:stretch>
              <a:fillRect/>
            </a:stretch>
          </p:blipFill>
          <p:spPr bwMode="auto">
            <a:xfrm>
              <a:off x="10269420" y="1327150"/>
              <a:ext cx="1778000" cy="2489200"/>
            </a:xfrm>
            <a:prstGeom prst="rect">
              <a:avLst/>
            </a:prstGeom>
            <a:noFill/>
            <a:extLst>
              <a:ext uri="{909E8E84-426E-40DD-AFC4-6F175D3DCCD1}">
                <a14:hiddenFill xmlns:a14="http://schemas.microsoft.com/office/drawing/2010/main">
                  <a:solidFill>
                    <a:srgbClr val="FFFFFF"/>
                  </a:solidFill>
                </a14:hiddenFill>
              </a:ext>
            </a:extLst>
          </p:spPr>
        </p:pic>
      </p:grpSp>
      <p:sp>
        <p:nvSpPr>
          <p:cNvPr id="17" name="TextBox 16"/>
          <p:cNvSpPr txBox="1"/>
          <p:nvPr userDrawn="1"/>
        </p:nvSpPr>
        <p:spPr>
          <a:xfrm>
            <a:off x="-3889109" y="7845491"/>
            <a:ext cx="1351967" cy="400105"/>
          </a:xfrm>
          <a:prstGeom prst="rect">
            <a:avLst/>
          </a:prstGeom>
          <a:noFill/>
        </p:spPr>
        <p:txBody>
          <a:bodyPr wrap="none" lIns="121917" tIns="60958" rIns="121917" bIns="60958" rtlCol="0">
            <a:spAutoFit/>
          </a:bodyPr>
          <a:lstStyle/>
          <a:p>
            <a:r>
              <a:rPr lang="en-US" altLang="zh-CN" dirty="0" err="1" smtClean="0">
                <a:solidFill>
                  <a:schemeClr val="bg1"/>
                </a:solidFill>
              </a:rPr>
              <a:t>Contents_N</a:t>
            </a:r>
            <a:endParaRPr lang="zh-CN" altLang="en-US" dirty="0">
              <a:solidFill>
                <a:schemeClr val="bg1"/>
              </a:solidFill>
            </a:endParaRPr>
          </a:p>
        </p:txBody>
      </p:sp>
      <p:grpSp>
        <p:nvGrpSpPr>
          <p:cNvPr id="4" name="kite_group"/>
          <p:cNvGrpSpPr/>
          <p:nvPr userDrawn="1"/>
        </p:nvGrpSpPr>
        <p:grpSpPr>
          <a:xfrm>
            <a:off x="-240704" y="-1580104"/>
            <a:ext cx="5808371" cy="2887303"/>
            <a:chOff x="-180528" y="-1185078"/>
            <a:chExt cx="4356278" cy="2165477"/>
          </a:xfrm>
        </p:grpSpPr>
        <p:pic>
          <p:nvPicPr>
            <p:cNvPr id="19" name="kite" descr="F:\1-原创素材\1_mm1102\PPT\PPT_014\materaials\contents_4.png"/>
            <p:cNvPicPr>
              <a:picLocks noChangeAspect="1" noChangeArrowheads="1"/>
            </p:cNvPicPr>
            <p:nvPr userDrawn="1"/>
          </p:nvPicPr>
          <p:blipFill>
            <a:blip r:embed="rId14">
              <a:extLst>
                <a:ext uri="{28A0092B-C50C-407E-A947-70E740481C1C}">
                  <a14:useLocalDpi xmlns:a14="http://schemas.microsoft.com/office/drawing/2010/main" val="0"/>
                </a:ext>
              </a:extLst>
            </a:blip>
            <a:srcRect/>
            <a:stretch>
              <a:fillRect/>
            </a:stretch>
          </p:blipFill>
          <p:spPr bwMode="auto">
            <a:xfrm>
              <a:off x="3500195" y="411510"/>
              <a:ext cx="675555" cy="568889"/>
            </a:xfrm>
            <a:prstGeom prst="rect">
              <a:avLst/>
            </a:prstGeom>
            <a:noFill/>
            <a:extLst>
              <a:ext uri="{909E8E84-426E-40DD-AFC4-6F175D3DCCD1}">
                <a14:hiddenFill xmlns:a14="http://schemas.microsoft.com/office/drawing/2010/main">
                  <a:solidFill>
                    <a:srgbClr val="FFFFFF"/>
                  </a:solidFill>
                </a14:hiddenFill>
              </a:ext>
            </a:extLst>
          </p:spPr>
        </p:pic>
        <p:sp>
          <p:nvSpPr>
            <p:cNvPr id="2" name="椭圆 1"/>
            <p:cNvSpPr/>
            <p:nvPr userDrawn="1"/>
          </p:nvSpPr>
          <p:spPr>
            <a:xfrm>
              <a:off x="-180528" y="-1185078"/>
              <a:ext cx="72008" cy="72008"/>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Tree>
    <p:extLst>
      <p:ext uri="{BB962C8B-B14F-4D97-AF65-F5344CB8AC3E}">
        <p14:creationId xmlns:p14="http://schemas.microsoft.com/office/powerpoint/2010/main" val="2395418474"/>
      </p:ext>
    </p:extLst>
  </p:cSld>
  <p:clrMapOvr>
    <a:masterClrMapping/>
  </p:clrMapOvr>
  <mc:AlternateContent xmlns:mc="http://schemas.openxmlformats.org/markup-compatibility/2006" xmlns:p14="http://schemas.microsoft.com/office/powerpoint/2010/main">
    <mc:Choice Requires="p14">
      <p:transition spd="slow" p14:dur="1500" advTm="1000">
        <p:split orient="vert"/>
      </p:transition>
    </mc:Choice>
    <mc:Fallback xmlns="">
      <p:transition spd="slow" advTm="1000">
        <p:split orient="vert"/>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8" presetClass="emph" presetSubtype="0" fill="hold" nodeType="withEffect">
                                  <p:stCondLst>
                                    <p:cond delay="0"/>
                                  </p:stCondLst>
                                  <p:childTnLst>
                                    <p:animRot by="-300000">
                                      <p:cBhvr>
                                        <p:cTn id="6" dur="2000" fill="hold"/>
                                        <p:tgtEl>
                                          <p:spTgt spid="3078"/>
                                        </p:tgtEl>
                                        <p:attrNameLst>
                                          <p:attrName>r</p:attrName>
                                        </p:attrNameLst>
                                      </p:cBhvr>
                                    </p:animRot>
                                  </p:childTnLst>
                                </p:cTn>
                              </p:par>
                              <p:par>
                                <p:cTn id="7" presetID="8" presetClass="emph" presetSubtype="0" fill="hold" nodeType="withEffect">
                                  <p:stCondLst>
                                    <p:cond delay="2000"/>
                                  </p:stCondLst>
                                  <p:childTnLst>
                                    <p:animRot by="300000">
                                      <p:cBhvr>
                                        <p:cTn id="8" dur="2000" fill="hold"/>
                                        <p:tgtEl>
                                          <p:spTgt spid="3078"/>
                                        </p:tgtEl>
                                        <p:attrNameLst>
                                          <p:attrName>r</p:attrName>
                                        </p:attrNameLst>
                                      </p:cBhvr>
                                    </p:animRot>
                                  </p:childTnLst>
                                </p:cTn>
                              </p:par>
                              <p:par>
                                <p:cTn id="9" presetID="8" presetClass="emph" presetSubtype="0" fill="hold" nodeType="withEffect">
                                  <p:stCondLst>
                                    <p:cond delay="4000"/>
                                  </p:stCondLst>
                                  <p:childTnLst>
                                    <p:animRot by="-300000">
                                      <p:cBhvr>
                                        <p:cTn id="10" dur="2000" fill="hold"/>
                                        <p:tgtEl>
                                          <p:spTgt spid="3078"/>
                                        </p:tgtEl>
                                        <p:attrNameLst>
                                          <p:attrName>r</p:attrName>
                                        </p:attrNameLst>
                                      </p:cBhvr>
                                    </p:animRot>
                                  </p:childTnLst>
                                </p:cTn>
                              </p:par>
                              <p:par>
                                <p:cTn id="11" presetID="8" presetClass="emph" presetSubtype="0" fill="hold" nodeType="withEffect">
                                  <p:stCondLst>
                                    <p:cond delay="6000"/>
                                  </p:stCondLst>
                                  <p:childTnLst>
                                    <p:animRot by="300000">
                                      <p:cBhvr>
                                        <p:cTn id="12" dur="2000" fill="hold"/>
                                        <p:tgtEl>
                                          <p:spTgt spid="3078"/>
                                        </p:tgtEl>
                                        <p:attrNameLst>
                                          <p:attrName>r</p:attrName>
                                        </p:attrNameLst>
                                      </p:cBhvr>
                                    </p:animRot>
                                  </p:childTnLst>
                                </p:cTn>
                              </p:par>
                              <p:par>
                                <p:cTn id="13" presetID="8" presetClass="emph" presetSubtype="0" fill="hold" nodeType="withEffect">
                                  <p:stCondLst>
                                    <p:cond delay="0"/>
                                  </p:stCondLst>
                                  <p:childTnLst>
                                    <p:animRot by="600000">
                                      <p:cBhvr>
                                        <p:cTn id="14" dur="2000" fill="hold"/>
                                        <p:tgtEl>
                                          <p:spTgt spid="18"/>
                                        </p:tgtEl>
                                        <p:attrNameLst>
                                          <p:attrName>r</p:attrName>
                                        </p:attrNameLst>
                                      </p:cBhvr>
                                    </p:animRot>
                                  </p:childTnLst>
                                </p:cTn>
                              </p:par>
                              <p:par>
                                <p:cTn id="15" presetID="8" presetClass="emph" presetSubtype="0" fill="hold" nodeType="withEffect">
                                  <p:stCondLst>
                                    <p:cond delay="2000"/>
                                  </p:stCondLst>
                                  <p:childTnLst>
                                    <p:animRot by="-600000">
                                      <p:cBhvr>
                                        <p:cTn id="16" dur="2000" fill="hold"/>
                                        <p:tgtEl>
                                          <p:spTgt spid="18"/>
                                        </p:tgtEl>
                                        <p:attrNameLst>
                                          <p:attrName>r</p:attrName>
                                        </p:attrNameLst>
                                      </p:cBhvr>
                                    </p:animRot>
                                  </p:childTnLst>
                                </p:cTn>
                              </p:par>
                              <p:par>
                                <p:cTn id="17" presetID="8" presetClass="emph" presetSubtype="0" fill="hold" nodeType="withEffect">
                                  <p:stCondLst>
                                    <p:cond delay="4000"/>
                                  </p:stCondLst>
                                  <p:childTnLst>
                                    <p:animRot by="600000">
                                      <p:cBhvr>
                                        <p:cTn id="18" dur="2000" fill="hold"/>
                                        <p:tgtEl>
                                          <p:spTgt spid="18"/>
                                        </p:tgtEl>
                                        <p:attrNameLst>
                                          <p:attrName>r</p:attrName>
                                        </p:attrNameLst>
                                      </p:cBhvr>
                                    </p:animRot>
                                  </p:childTnLst>
                                </p:cTn>
                              </p:par>
                              <p:par>
                                <p:cTn id="19" presetID="8" presetClass="emph" presetSubtype="0" fill="hold" nodeType="withEffect">
                                  <p:stCondLst>
                                    <p:cond delay="6000"/>
                                  </p:stCondLst>
                                  <p:childTnLst>
                                    <p:animRot by="-300000">
                                      <p:cBhvr>
                                        <p:cTn id="20" dur="2000" fill="hold"/>
                                        <p:tgtEl>
                                          <p:spTgt spid="18"/>
                                        </p:tgtEl>
                                        <p:attrNameLst>
                                          <p:attrName>r</p:attrName>
                                        </p:attrNameLst>
                                      </p:cBhvr>
                                    </p:animRot>
                                  </p:childTnLst>
                                </p:cTn>
                              </p:par>
                              <p:par>
                                <p:cTn id="21" presetID="8" presetClass="emph" presetSubtype="0" fill="hold" nodeType="withEffect">
                                  <p:stCondLst>
                                    <p:cond delay="0"/>
                                  </p:stCondLst>
                                  <p:childTnLst>
                                    <p:animRot by="-600000">
                                      <p:cBhvr>
                                        <p:cTn id="22" dur="4000" fill="hold"/>
                                        <p:tgtEl>
                                          <p:spTgt spid="4"/>
                                        </p:tgtEl>
                                        <p:attrNameLst>
                                          <p:attrName>r</p:attrName>
                                        </p:attrNameLst>
                                      </p:cBhvr>
                                    </p:animRot>
                                  </p:childTnLst>
                                </p:cTn>
                              </p:par>
                              <p:par>
                                <p:cTn id="23" presetID="8" presetClass="emph" presetSubtype="0" fill="hold" nodeType="withEffect">
                                  <p:stCondLst>
                                    <p:cond delay="4000"/>
                                  </p:stCondLst>
                                  <p:childTnLst>
                                    <p:animRot by="600000">
                                      <p:cBhvr>
                                        <p:cTn id="24" dur="4000" fill="hold"/>
                                        <p:tgtEl>
                                          <p:spTgt spid="4"/>
                                        </p:tgtEl>
                                        <p:attrNameLst>
                                          <p:attrName>r</p:attrName>
                                        </p:attrNameLst>
                                      </p:cBhvr>
                                    </p:animRot>
                                  </p:childTnLst>
                                </p:cTn>
                              </p:par>
                              <p:par>
                                <p:cTn id="25" presetID="42" presetClass="path" presetSubtype="0" accel="50000" decel="50000" fill="hold" nodeType="withEffect">
                                  <p:stCondLst>
                                    <p:cond delay="0"/>
                                  </p:stCondLst>
                                  <p:childTnLst>
                                    <p:animMotion origin="layout" path="M -2.77778E-6 3.08642E-6 L 0.0375 0.01975 " pathEditMode="relative" rAng="0" ptsTypes="AA">
                                      <p:cBhvr>
                                        <p:cTn id="26" dur="5000" fill="hold"/>
                                        <p:tgtEl>
                                          <p:spTgt spid="4"/>
                                        </p:tgtEl>
                                        <p:attrNameLst>
                                          <p:attrName>ppt_x</p:attrName>
                                          <p:attrName>ppt_y</p:attrName>
                                        </p:attrNameLst>
                                      </p:cBhvr>
                                      <p:rCtr x="1875" y="988"/>
                                    </p:animMotion>
                                  </p:childTnLst>
                                </p:cTn>
                              </p:par>
                              <p:par>
                                <p:cTn id="27" presetID="42" presetClass="path" presetSubtype="0" accel="50000" decel="50000" fill="hold" nodeType="withEffect">
                                  <p:stCondLst>
                                    <p:cond delay="5000"/>
                                  </p:stCondLst>
                                  <p:childTnLst>
                                    <p:animMotion origin="layout" path="M 0.0375 0.01975 L 0.02969 -0.01235 " pathEditMode="relative" rAng="0" ptsTypes="AA">
                                      <p:cBhvr>
                                        <p:cTn id="28" dur="3000" fill="hold"/>
                                        <p:tgtEl>
                                          <p:spTgt spid="4"/>
                                        </p:tgtEl>
                                        <p:attrNameLst>
                                          <p:attrName>ppt_x</p:attrName>
                                          <p:attrName>ppt_y</p:attrName>
                                        </p:attrNameLst>
                                      </p:cBhvr>
                                      <p:rCtr x="-399" y="-1605"/>
                                    </p:animMotion>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1.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9" name="Rectangle 8"/>
          <p:cNvSpPr/>
          <p:nvPr/>
        </p:nvSpPr>
        <p:spPr>
          <a:xfrm>
            <a:off x="0" y="347472"/>
            <a:ext cx="12188952" cy="118872"/>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a:p>
        </p:txBody>
      </p:sp>
      <p:pic>
        <p:nvPicPr>
          <p:cNvPr id="8" name="Picture 7"/>
          <p:cNvPicPr>
            <a:picLocks noChangeAspect="1"/>
          </p:cNvPicPr>
          <p:nvPr/>
        </p:nvPicPr>
        <p:blipFill>
          <a:blip r:embed="rId14">
            <a:extLst>
              <a:ext uri="{28A0092B-C50C-407E-A947-70E740481C1C}">
                <a14:useLocalDpi xmlns:a14="http://schemas.microsoft.com/office/drawing/2010/main" val="0"/>
              </a:ext>
            </a:extLst>
          </a:blip>
          <a:stretch>
            <a:fillRect/>
          </a:stretch>
        </p:blipFill>
        <p:spPr bwMode="invGray">
          <a:xfrm>
            <a:off x="0" y="457200"/>
            <a:ext cx="12188952" cy="1371257"/>
          </a:xfrm>
          <a:prstGeom prst="rect">
            <a:avLst/>
          </a:prstGeom>
        </p:spPr>
      </p:pic>
      <p:sp>
        <p:nvSpPr>
          <p:cNvPr id="2" name="Title Placeholder 1"/>
          <p:cNvSpPr>
            <a:spLocks noGrp="1"/>
          </p:cNvSpPr>
          <p:nvPr>
            <p:ph type="title"/>
          </p:nvPr>
        </p:nvSpPr>
        <p:spPr bwMode="black">
          <a:xfrm>
            <a:off x="1280160" y="466343"/>
            <a:ext cx="9628632" cy="1362113"/>
          </a:xfrm>
          <a:prstGeom prst="rect">
            <a:avLst/>
          </a:prstGeom>
        </p:spPr>
        <p:txBody>
          <a:bodyPr vert="horz" lIns="91440" tIns="45720" rIns="91440" bIns="45720" rtlCol="0" anchor="ctr">
            <a:normAutofit/>
          </a:bodyPr>
          <a:lstStyle/>
          <a:p>
            <a:r>
              <a:rPr lang="en-US" smtClean="0"/>
              <a:t>Click to edit Master title style</a:t>
            </a:r>
            <a:endParaRPr dirty="0"/>
          </a:p>
        </p:txBody>
      </p:sp>
      <p:sp>
        <p:nvSpPr>
          <p:cNvPr id="3" name="Text Placeholder 2"/>
          <p:cNvSpPr>
            <a:spLocks noGrp="1"/>
          </p:cNvSpPr>
          <p:nvPr>
            <p:ph type="body" idx="1"/>
          </p:nvPr>
        </p:nvSpPr>
        <p:spPr>
          <a:xfrm>
            <a:off x="1280160" y="2190749"/>
            <a:ext cx="9628632" cy="398621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dirty="0"/>
          </a:p>
        </p:txBody>
      </p:sp>
      <p:sp>
        <p:nvSpPr>
          <p:cNvPr id="4" name="Date Placeholder 3"/>
          <p:cNvSpPr>
            <a:spLocks noGrp="1"/>
          </p:cNvSpPr>
          <p:nvPr>
            <p:ph type="dt" sz="half" idx="2"/>
          </p:nvPr>
        </p:nvSpPr>
        <p:spPr>
          <a:xfrm>
            <a:off x="1280160" y="6356350"/>
            <a:ext cx="1971947" cy="365125"/>
          </a:xfrm>
          <a:prstGeom prst="rect">
            <a:avLst/>
          </a:prstGeom>
        </p:spPr>
        <p:txBody>
          <a:bodyPr vert="horz" lIns="91440" tIns="45720" rIns="91440" bIns="45720" rtlCol="0" anchor="ctr"/>
          <a:lstStyle>
            <a:lvl1pPr algn="l">
              <a:defRPr sz="1200" baseline="0">
                <a:solidFill>
                  <a:schemeClr val="tx1"/>
                </a:solidFill>
              </a:defRPr>
            </a:lvl1pPr>
          </a:lstStyle>
          <a:p>
            <a:fld id="{2CCFE9AC-F15C-4FA0-A6F1-298829FA691D}" type="datetimeFigureOut">
              <a:rPr lang="en-US" smtClean="0"/>
              <a:pPr/>
              <a:t>4/8/2023</a:t>
            </a:fld>
            <a:endParaRPr lang="en-US" dirty="0"/>
          </a:p>
        </p:txBody>
      </p:sp>
      <p:sp>
        <p:nvSpPr>
          <p:cNvPr id="5" name="Footer Placeholder 4"/>
          <p:cNvSpPr>
            <a:spLocks noGrp="1"/>
          </p:cNvSpPr>
          <p:nvPr>
            <p:ph type="ftr" sz="quarter" idx="3"/>
          </p:nvPr>
        </p:nvSpPr>
        <p:spPr>
          <a:xfrm>
            <a:off x="3252107" y="6356350"/>
            <a:ext cx="5687786" cy="365125"/>
          </a:xfrm>
          <a:prstGeom prst="rect">
            <a:avLst/>
          </a:prstGeom>
        </p:spPr>
        <p:txBody>
          <a:bodyPr vert="horz" lIns="91440" tIns="45720" rIns="91440" bIns="45720" rtlCol="0" anchor="ctr"/>
          <a:lstStyle>
            <a:lvl1pPr algn="ctr">
              <a:defRPr sz="1200" baseline="0">
                <a:solidFill>
                  <a:schemeClr val="tx1"/>
                </a:solidFill>
              </a:defRPr>
            </a:lvl1pPr>
          </a:lstStyle>
          <a:p>
            <a:endParaRPr lang="en-US"/>
          </a:p>
        </p:txBody>
      </p:sp>
      <p:sp>
        <p:nvSpPr>
          <p:cNvPr id="6" name="Slide Number Placeholder 5"/>
          <p:cNvSpPr>
            <a:spLocks noGrp="1"/>
          </p:cNvSpPr>
          <p:nvPr>
            <p:ph type="sldNum" sz="quarter" idx="4"/>
          </p:nvPr>
        </p:nvSpPr>
        <p:spPr>
          <a:xfrm>
            <a:off x="8939894" y="6356350"/>
            <a:ext cx="1968898" cy="365125"/>
          </a:xfrm>
          <a:prstGeom prst="rect">
            <a:avLst/>
          </a:prstGeom>
        </p:spPr>
        <p:txBody>
          <a:bodyPr vert="horz" lIns="91440" tIns="45720" rIns="91440" bIns="45720" rtlCol="0" anchor="ctr"/>
          <a:lstStyle>
            <a:lvl1pPr algn="r">
              <a:defRPr sz="1200" baseline="0">
                <a:solidFill>
                  <a:schemeClr val="tx1"/>
                </a:solidFill>
              </a:defRPr>
            </a:lvl1pPr>
          </a:lstStyle>
          <a:p>
            <a:fld id="{BD266BE7-899D-4075-917F-DBDE33B6B692}" type="slidenum">
              <a:rPr lang="en-US" smtClean="0"/>
              <a:pPr/>
              <a:t>‹#›</a:t>
            </a:fld>
            <a:endParaRPr lang="en-US"/>
          </a:p>
        </p:txBody>
      </p:sp>
    </p:spTree>
    <p:extLst>
      <p:ext uri="{BB962C8B-B14F-4D97-AF65-F5344CB8AC3E}">
        <p14:creationId xmlns:p14="http://schemas.microsoft.com/office/powerpoint/2010/main" val="287192102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xStyles>
    <p:titleStyle>
      <a:lvl1pPr algn="l" defTabSz="914400" rtl="0" eaLnBrk="1" latinLnBrk="0" hangingPunct="1">
        <a:lnSpc>
          <a:spcPct val="95000"/>
        </a:lnSpc>
        <a:spcBef>
          <a:spcPct val="0"/>
        </a:spcBef>
        <a:buNone/>
        <a:defRPr sz="3000" kern="1200">
          <a:solidFill>
            <a:schemeClr val="bg1"/>
          </a:solidFill>
          <a:latin typeface="+mj-lt"/>
          <a:ea typeface="+mj-ea"/>
          <a:cs typeface="+mj-cs"/>
        </a:defRPr>
      </a:lvl1pPr>
    </p:titleStyle>
    <p:bodyStyle>
      <a:lvl1pPr marL="228600" indent="-228600" algn="l" defTabSz="914400" rtl="0" eaLnBrk="1" latinLnBrk="0" hangingPunct="1">
        <a:lnSpc>
          <a:spcPct val="100000"/>
        </a:lnSpc>
        <a:spcBef>
          <a:spcPts val="1500"/>
        </a:spcBef>
        <a:buFont typeface="Wingdings" panose="05000000000000000000" pitchFamily="2" charset="2"/>
        <a:buChar char="§"/>
        <a:defRPr sz="2200" kern="1200">
          <a:solidFill>
            <a:schemeClr val="tx1"/>
          </a:solidFill>
          <a:latin typeface="+mn-lt"/>
          <a:ea typeface="+mn-ea"/>
          <a:cs typeface="+mn-cs"/>
        </a:defRPr>
      </a:lvl1pPr>
      <a:lvl2pPr marL="685800" indent="-228600" algn="l" defTabSz="914400" rtl="0" eaLnBrk="1" latinLnBrk="0" hangingPunct="1">
        <a:lnSpc>
          <a:spcPct val="100000"/>
        </a:lnSpc>
        <a:spcBef>
          <a:spcPts val="300"/>
        </a:spcBef>
        <a:buFont typeface="Wingdings" panose="05000000000000000000" pitchFamily="2" charset="2"/>
        <a:buChar char="§"/>
        <a:defRPr sz="2000" kern="1200">
          <a:solidFill>
            <a:schemeClr val="tx1"/>
          </a:solidFill>
          <a:latin typeface="+mn-lt"/>
          <a:ea typeface="+mn-ea"/>
          <a:cs typeface="+mn-cs"/>
        </a:defRPr>
      </a:lvl2pPr>
      <a:lvl3pPr marL="1143000" indent="-228600" algn="l" defTabSz="914400" rtl="0" eaLnBrk="1" latinLnBrk="0" hangingPunct="1">
        <a:lnSpc>
          <a:spcPct val="100000"/>
        </a:lnSpc>
        <a:spcBef>
          <a:spcPts val="300"/>
        </a:spcBef>
        <a:buFont typeface="Wingdings" panose="05000000000000000000" pitchFamily="2" charset="2"/>
        <a:buChar char="§"/>
        <a:defRPr sz="1800" kern="1200">
          <a:solidFill>
            <a:schemeClr val="tx1"/>
          </a:solidFill>
          <a:latin typeface="+mn-lt"/>
          <a:ea typeface="+mn-ea"/>
          <a:cs typeface="+mn-cs"/>
        </a:defRPr>
      </a:lvl3pPr>
      <a:lvl4pPr marL="1600200" indent="-228600" algn="l" defTabSz="914400" rtl="0" eaLnBrk="1" latinLnBrk="0" hangingPunct="1">
        <a:lnSpc>
          <a:spcPct val="100000"/>
        </a:lnSpc>
        <a:spcBef>
          <a:spcPts val="0"/>
        </a:spcBef>
        <a:buFont typeface="Wingdings" panose="05000000000000000000" pitchFamily="2" charset="2"/>
        <a:buChar char="§"/>
        <a:defRPr sz="1600" kern="1200">
          <a:solidFill>
            <a:schemeClr val="tx1"/>
          </a:solidFill>
          <a:latin typeface="+mn-lt"/>
          <a:ea typeface="+mn-ea"/>
          <a:cs typeface="+mn-cs"/>
        </a:defRPr>
      </a:lvl4pPr>
      <a:lvl5pPr marL="2057400" indent="-228600" algn="l" defTabSz="914400" rtl="0" eaLnBrk="1" latinLnBrk="0" hangingPunct="1">
        <a:lnSpc>
          <a:spcPct val="100000"/>
        </a:lnSpc>
        <a:spcBef>
          <a:spcPts val="0"/>
        </a:spcBef>
        <a:buFont typeface="Wingdings" panose="05000000000000000000" pitchFamily="2" charset="2"/>
        <a:buChar char="§"/>
        <a:defRPr sz="1600" kern="1200">
          <a:solidFill>
            <a:schemeClr val="tx1"/>
          </a:solidFill>
          <a:latin typeface="+mn-lt"/>
          <a:ea typeface="+mn-ea"/>
          <a:cs typeface="+mn-cs"/>
        </a:defRPr>
      </a:lvl5pPr>
      <a:lvl6pPr marL="2514600" indent="-228600" algn="l" defTabSz="914400" rtl="0" eaLnBrk="1" latinLnBrk="0" hangingPunct="1">
        <a:lnSpc>
          <a:spcPct val="100000"/>
        </a:lnSpc>
        <a:spcBef>
          <a:spcPts val="0"/>
        </a:spcBef>
        <a:buFont typeface="Wingdings" panose="05000000000000000000" pitchFamily="2" charset="2"/>
        <a:buChar char="§"/>
        <a:defRPr sz="1600" kern="1200">
          <a:solidFill>
            <a:schemeClr val="tx1"/>
          </a:solidFill>
          <a:latin typeface="+mn-lt"/>
          <a:ea typeface="+mn-ea"/>
          <a:cs typeface="+mn-cs"/>
        </a:defRPr>
      </a:lvl6pPr>
      <a:lvl7pPr marL="2971800" indent="-228600" algn="l" defTabSz="914400" rtl="0" eaLnBrk="1" latinLnBrk="0" hangingPunct="1">
        <a:lnSpc>
          <a:spcPct val="100000"/>
        </a:lnSpc>
        <a:spcBef>
          <a:spcPts val="0"/>
        </a:spcBef>
        <a:buFont typeface="Wingdings" panose="05000000000000000000" pitchFamily="2" charset="2"/>
        <a:buChar char="§"/>
        <a:defRPr sz="1600" kern="1200">
          <a:solidFill>
            <a:schemeClr val="tx1"/>
          </a:solidFill>
          <a:latin typeface="+mn-lt"/>
          <a:ea typeface="+mn-ea"/>
          <a:cs typeface="+mn-cs"/>
        </a:defRPr>
      </a:lvl7pPr>
      <a:lvl8pPr marL="3429000" indent="-228600" algn="l" defTabSz="914400" rtl="0" eaLnBrk="1" latinLnBrk="0" hangingPunct="1">
        <a:lnSpc>
          <a:spcPct val="100000"/>
        </a:lnSpc>
        <a:spcBef>
          <a:spcPts val="0"/>
        </a:spcBef>
        <a:buFont typeface="Wingdings" panose="05000000000000000000" pitchFamily="2" charset="2"/>
        <a:buChar char="§"/>
        <a:defRPr sz="1600" kern="1200">
          <a:solidFill>
            <a:schemeClr val="tx1"/>
          </a:solidFill>
          <a:latin typeface="+mn-lt"/>
          <a:ea typeface="+mn-ea"/>
          <a:cs typeface="+mn-cs"/>
        </a:defRPr>
      </a:lvl8pPr>
      <a:lvl9pPr marL="3886200" indent="-228600" algn="l" defTabSz="914400" rtl="0" eaLnBrk="1" latinLnBrk="0" hangingPunct="1">
        <a:lnSpc>
          <a:spcPct val="100000"/>
        </a:lnSpc>
        <a:spcBef>
          <a:spcPts val="0"/>
        </a:spcBef>
        <a:buFont typeface="Wingdings" panose="05000000000000000000" pitchFamily="2" charset="2"/>
        <a:buChar char="§"/>
        <a:defRPr sz="1600" kern="1200">
          <a:solidFill>
            <a:schemeClr val="tx1"/>
          </a:solidFill>
          <a:latin typeface="+mn-lt"/>
          <a:ea typeface="+mn-ea"/>
          <a:cs typeface="+mn-cs"/>
        </a:defRPr>
      </a:lvl9pPr>
    </p:bodyStyle>
    <p:otherStyle>
      <a:defPPr>
        <a:defRP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1.xml"/><Relationship Id="rId1" Type="http://schemas.openxmlformats.org/officeDocument/2006/relationships/slideLayout" Target="../slideLayouts/slideLayout7.xml"/><Relationship Id="rId4" Type="http://schemas.openxmlformats.org/officeDocument/2006/relationships/image" Target="../media/image19.png"/></Relationships>
</file>

<file path=ppt/slides/_rels/slide2.xml.rels><?xml version="1.0" encoding="UTF-8" standalone="yes"?>
<Relationships xmlns="http://schemas.openxmlformats.org/package/2006/relationships"><Relationship Id="rId3" Type="http://schemas.openxmlformats.org/officeDocument/2006/relationships/image" Target="../media/image21.jpg"/><Relationship Id="rId2" Type="http://schemas.openxmlformats.org/officeDocument/2006/relationships/image" Target="../media/image20.jpg"/><Relationship Id="rId1" Type="http://schemas.openxmlformats.org/officeDocument/2006/relationships/slideLayout" Target="../slideLayouts/slideLayout7.xml"/><Relationship Id="rId4" Type="http://schemas.openxmlformats.org/officeDocument/2006/relationships/image" Target="../media/image22.png"/></Relationships>
</file>

<file path=ppt/slides/_rels/slide3.xml.rels><?xml version="1.0" encoding="UTF-8" standalone="yes"?>
<Relationships xmlns="http://schemas.openxmlformats.org/package/2006/relationships"><Relationship Id="rId2" Type="http://schemas.openxmlformats.org/officeDocument/2006/relationships/image" Target="../media/image23.jpeg"/><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3" Type="http://schemas.openxmlformats.org/officeDocument/2006/relationships/image" Target="../media/image25.png"/><Relationship Id="rId7" Type="http://schemas.openxmlformats.org/officeDocument/2006/relationships/image" Target="../media/image140.png"/><Relationship Id="rId2" Type="http://schemas.openxmlformats.org/officeDocument/2006/relationships/image" Target="../media/image24.png"/><Relationship Id="rId1" Type="http://schemas.openxmlformats.org/officeDocument/2006/relationships/slideLayout" Target="../slideLayouts/slideLayout7.xml"/><Relationship Id="rId6" Type="http://schemas.openxmlformats.org/officeDocument/2006/relationships/image" Target="../media/image26.png"/><Relationship Id="rId5" Type="http://schemas.openxmlformats.org/officeDocument/2006/relationships/image" Target="../media/image120.png"/><Relationship Id="rId4" Type="http://schemas.openxmlformats.org/officeDocument/2006/relationships/image" Target="../media/image110.png"/></Relationships>
</file>

<file path=ppt/slides/_rels/slide5.xml.rels><?xml version="1.0" encoding="UTF-8" standalone="yes"?>
<Relationships xmlns="http://schemas.openxmlformats.org/package/2006/relationships"><Relationship Id="rId3" Type="http://schemas.openxmlformats.org/officeDocument/2006/relationships/image" Target="../media/image160.png"/><Relationship Id="rId2" Type="http://schemas.openxmlformats.org/officeDocument/2006/relationships/image" Target="../media/image27.png"/><Relationship Id="rId1" Type="http://schemas.openxmlformats.org/officeDocument/2006/relationships/slideLayout" Target="../slideLayouts/slideLayout2.xml"/><Relationship Id="rId5" Type="http://schemas.openxmlformats.org/officeDocument/2006/relationships/image" Target="../media/image180.png"/><Relationship Id="rId4" Type="http://schemas.openxmlformats.org/officeDocument/2006/relationships/image" Target="../media/image170.png"/></Relationships>
</file>

<file path=ppt/slides/_rels/slide6.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image" Target="../media/image190.png"/><Relationship Id="rId1" Type="http://schemas.openxmlformats.org/officeDocument/2006/relationships/slideLayout" Target="../slideLayouts/slideLayout7.xml"/><Relationship Id="rId6" Type="http://schemas.openxmlformats.org/officeDocument/2006/relationships/image" Target="../media/image28.png"/><Relationship Id="rId5" Type="http://schemas.openxmlformats.org/officeDocument/2006/relationships/image" Target="../media/image220.png"/><Relationship Id="rId4" Type="http://schemas.openxmlformats.org/officeDocument/2006/relationships/image" Target="../media/image21.png"/></Relationships>
</file>

<file path=ppt/slides/_rels/slide7.xml.rels><?xml version="1.0" encoding="UTF-8" standalone="yes"?>
<Relationships xmlns="http://schemas.openxmlformats.org/package/2006/relationships"><Relationship Id="rId3" Type="http://schemas.openxmlformats.org/officeDocument/2006/relationships/image" Target="../media/image250.png"/><Relationship Id="rId2" Type="http://schemas.openxmlformats.org/officeDocument/2006/relationships/image" Target="../media/image240.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8" Type="http://schemas.openxmlformats.org/officeDocument/2006/relationships/image" Target="../media/image32.png"/><Relationship Id="rId3" Type="http://schemas.openxmlformats.org/officeDocument/2006/relationships/image" Target="../media/image29.png"/><Relationship Id="rId7" Type="http://schemas.openxmlformats.org/officeDocument/2006/relationships/image" Target="../media/image31.png"/><Relationship Id="rId2" Type="http://schemas.openxmlformats.org/officeDocument/2006/relationships/slideLayout" Target="../slideLayouts/slideLayout7.xml"/><Relationship Id="rId1" Type="http://schemas.openxmlformats.org/officeDocument/2006/relationships/themeOverride" Target="../theme/themeOverride1.xml"/><Relationship Id="rId6" Type="http://schemas.openxmlformats.org/officeDocument/2006/relationships/image" Target="../media/image300.png"/><Relationship Id="rId5" Type="http://schemas.openxmlformats.org/officeDocument/2006/relationships/image" Target="../media/image30.png"/><Relationship Id="rId4" Type="http://schemas.openxmlformats.org/officeDocument/2006/relationships/image" Target="../media/image280.png"/></Relationships>
</file>

<file path=ppt/slides/_rels/slide9.xml.rels><?xml version="1.0" encoding="UTF-8" standalone="yes"?>
<Relationships xmlns="http://schemas.openxmlformats.org/package/2006/relationships"><Relationship Id="rId3" Type="http://schemas.openxmlformats.org/officeDocument/2006/relationships/image" Target="../media/image320.png"/><Relationship Id="rId2" Type="http://schemas.openxmlformats.org/officeDocument/2006/relationships/slideLayout" Target="../slideLayouts/slideLayout7.xml"/><Relationship Id="rId1" Type="http://schemas.openxmlformats.org/officeDocument/2006/relationships/themeOverride" Target="../theme/themeOverride2.xml"/></Relationships>
</file>

<file path=ppt/slides/_rels/slide10.xml.rels><?xml version="1.0" encoding="UTF-8" standalone="yes"?>
<Relationships xmlns="http://schemas.openxmlformats.org/package/2006/relationships"><Relationship Id="rId8" Type="http://schemas.openxmlformats.org/officeDocument/2006/relationships/image" Target="../media/image37.png"/><Relationship Id="rId13" Type="http://schemas.openxmlformats.org/officeDocument/2006/relationships/image" Target="../media/image44.png"/><Relationship Id="rId3" Type="http://schemas.openxmlformats.org/officeDocument/2006/relationships/image" Target="../media/image32.png"/><Relationship Id="rId7" Type="http://schemas.openxmlformats.org/officeDocument/2006/relationships/image" Target="../media/image38.png"/><Relationship Id="rId12" Type="http://schemas.openxmlformats.org/officeDocument/2006/relationships/image" Target="../media/image42.png"/><Relationship Id="rId2" Type="http://schemas.openxmlformats.org/officeDocument/2006/relationships/image" Target="../media/image33.png"/><Relationship Id="rId1" Type="http://schemas.openxmlformats.org/officeDocument/2006/relationships/slideLayout" Target="../slideLayouts/slideLayout7.xml"/><Relationship Id="rId6" Type="http://schemas.openxmlformats.org/officeDocument/2006/relationships/image" Target="../media/image36.png"/><Relationship Id="rId11" Type="http://schemas.openxmlformats.org/officeDocument/2006/relationships/image" Target="../media/image40.png"/><Relationship Id="rId5" Type="http://schemas.openxmlformats.org/officeDocument/2006/relationships/image" Target="../media/image34.png"/><Relationship Id="rId10" Type="http://schemas.openxmlformats.org/officeDocument/2006/relationships/image" Target="../media/image41.png"/><Relationship Id="rId4" Type="http://schemas.openxmlformats.org/officeDocument/2006/relationships/image" Target="../media/image35.png"/><Relationship Id="rId9" Type="http://schemas.openxmlformats.org/officeDocument/2006/relationships/image" Target="../media/image39.png"/></Relationships>
</file>

<file path=ppt/slides/_rels/slide11.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image" Target="../media/image33.png"/><Relationship Id="rId1" Type="http://schemas.openxmlformats.org/officeDocument/2006/relationships/slideLayout" Target="../slideLayouts/slideLayout7.xml"/><Relationship Id="rId5" Type="http://schemas.openxmlformats.org/officeDocument/2006/relationships/image" Target="../media/image46.png"/><Relationship Id="rId4" Type="http://schemas.openxmlformats.org/officeDocument/2006/relationships/image" Target="../media/image45.png"/></Relationships>
</file>

<file path=ppt/slides/_rels/slide12.xml.rels><?xml version="1.0" encoding="UTF-8" standalone="yes"?>
<Relationships xmlns="http://schemas.openxmlformats.org/package/2006/relationships"><Relationship Id="rId3" Type="http://schemas.openxmlformats.org/officeDocument/2006/relationships/image" Target="../media/image47.png"/><Relationship Id="rId2" Type="http://schemas.openxmlformats.org/officeDocument/2006/relationships/notesSlide" Target="../notesSlides/notesSlide2.xml"/><Relationship Id="rId1" Type="http://schemas.openxmlformats.org/officeDocument/2006/relationships/slideLayout" Target="../slideLayouts/slideLayout12.xml"/></Relationships>
</file>

<file path=ppt/slides/_rels/slide13.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image" Target="../media/image48.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image" Target="../media/image43.png"/><Relationship Id="rId1" Type="http://schemas.openxmlformats.org/officeDocument/2006/relationships/slideLayout" Target="../slideLayouts/slideLayout7.xml"/><Relationship Id="rId6" Type="http://schemas.openxmlformats.org/officeDocument/2006/relationships/image" Target="../media/image54.png"/><Relationship Id="rId5" Type="http://schemas.openxmlformats.org/officeDocument/2006/relationships/image" Target="../media/image53.png"/><Relationship Id="rId4" Type="http://schemas.openxmlformats.org/officeDocument/2006/relationships/image" Target="../media/image52.png"/></Relationships>
</file>

<file path=ppt/slides/_rels/slide15.xml.rels><?xml version="1.0" encoding="UTF-8" standalone="yes"?>
<Relationships xmlns="http://schemas.openxmlformats.org/package/2006/relationships"><Relationship Id="rId3" Type="http://schemas.openxmlformats.org/officeDocument/2006/relationships/image" Target="../media/image56.png"/><Relationship Id="rId2" Type="http://schemas.openxmlformats.org/officeDocument/2006/relationships/image" Target="../media/image50.png"/><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3" Type="http://schemas.openxmlformats.org/officeDocument/2006/relationships/image" Target="../media/image58.png"/><Relationship Id="rId2" Type="http://schemas.openxmlformats.org/officeDocument/2006/relationships/image" Target="../media/image55.png"/><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image" Target="../media/image59.png"/><Relationship Id="rId1" Type="http://schemas.openxmlformats.org/officeDocument/2006/relationships/slideLayout" Target="../slideLayouts/slideLayout7.xml"/></Relationships>
</file>

<file path=ppt/slides/_rels/slide18.xml.rels><?xml version="1.0" encoding="UTF-8" standalone="yes"?>
<Relationships xmlns="http://schemas.openxmlformats.org/package/2006/relationships"><Relationship Id="rId2" Type="http://schemas.openxmlformats.org/officeDocument/2006/relationships/image" Target="../media/image57.pn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矩形 3"/>
          <p:cNvSpPr/>
          <p:nvPr/>
        </p:nvSpPr>
        <p:spPr>
          <a:xfrm>
            <a:off x="0" y="0"/>
            <a:ext cx="12192000" cy="6858000"/>
          </a:xfrm>
          <a:prstGeom prst="rect">
            <a:avLst/>
          </a:prstGeom>
          <a:gradFill>
            <a:gsLst>
              <a:gs pos="0">
                <a:srgbClr val="00B0F0"/>
              </a:gs>
              <a:gs pos="74000">
                <a:schemeClr val="accent1">
                  <a:tint val="44500"/>
                  <a:satMod val="160000"/>
                </a:schemeClr>
              </a:gs>
              <a:gs pos="100000">
                <a:schemeClr val="accent1">
                  <a:tint val="23500"/>
                  <a:satMod val="160000"/>
                </a:schemeClr>
              </a:gs>
            </a:gsLst>
            <a:lin ang="5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pic>
        <p:nvPicPr>
          <p:cNvPr id="2" name="图片 1"/>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648465" y="5307441"/>
            <a:ext cx="5160552" cy="1440558"/>
          </a:xfrm>
          <a:prstGeom prst="rect">
            <a:avLst/>
          </a:prstGeom>
        </p:spPr>
      </p:pic>
      <p:pic>
        <p:nvPicPr>
          <p:cNvPr id="3" name="图片 2"/>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58040" y="424674"/>
            <a:ext cx="5921087" cy="4352441"/>
          </a:xfrm>
          <a:prstGeom prst="rect">
            <a:avLst/>
          </a:prstGeom>
        </p:spPr>
      </p:pic>
      <p:sp>
        <p:nvSpPr>
          <p:cNvPr id="9" name="Title 1"/>
          <p:cNvSpPr txBox="1">
            <a:spLocks/>
          </p:cNvSpPr>
          <p:nvPr/>
        </p:nvSpPr>
        <p:spPr>
          <a:xfrm>
            <a:off x="6179127" y="1945311"/>
            <a:ext cx="5764781" cy="2108529"/>
          </a:xfrm>
          <a:prstGeom prst="rect">
            <a:avLst/>
          </a:prstGeom>
        </p:spPr>
        <p:txBody>
          <a:bodyPr>
            <a:noAutofit/>
            <a:scene3d>
              <a:camera prst="orthographicFront"/>
              <a:lightRig rig="flat" dir="tl">
                <a:rot lat="0" lon="0" rev="6600000"/>
              </a:lightRig>
            </a:scene3d>
            <a:sp3d extrusionH="25400" contourW="8890">
              <a:bevelT w="38100" h="31750"/>
              <a:contourClr>
                <a:schemeClr val="accent2">
                  <a:shade val="75000"/>
                </a:schemeClr>
              </a:contourClr>
            </a:sp3d>
          </a:bodyPr>
          <a:lstStyle>
            <a:lvl1pPr algn="l" defTabSz="914400" rtl="0" eaLnBrk="1" latinLnBrk="0" hangingPunct="1">
              <a:lnSpc>
                <a:spcPct val="95000"/>
              </a:lnSpc>
              <a:spcBef>
                <a:spcPct val="0"/>
              </a:spcBef>
              <a:buNone/>
              <a:defRPr sz="3000" kern="1200">
                <a:solidFill>
                  <a:schemeClr val="bg1"/>
                </a:solidFill>
                <a:latin typeface="+mj-lt"/>
                <a:ea typeface="+mj-ea"/>
                <a:cs typeface="+mj-cs"/>
              </a:defRPr>
            </a:lvl1pPr>
          </a:lstStyle>
          <a:p>
            <a:pPr algn="ctr">
              <a:lnSpc>
                <a:spcPct val="150000"/>
              </a:lnSpc>
            </a:pPr>
            <a:r>
              <a:rPr lang="en-US" sz="4200" b="1" dirty="0" smtClean="0">
                <a:ln w="11430"/>
                <a:solidFill>
                  <a:srgbClr val="C00000"/>
                </a:solidFill>
                <a:effectLst>
                  <a:outerShdw blurRad="50800" dist="39000" dir="5460000" algn="tl">
                    <a:srgbClr val="000000">
                      <a:alpha val="38000"/>
                    </a:srgbClr>
                  </a:outerShdw>
                </a:effectLst>
                <a:latin typeface="Times New Roman" pitchFamily="18" charset="0"/>
                <a:cs typeface="Times New Roman" pitchFamily="18" charset="0"/>
              </a:rPr>
              <a:t>BÀI </a:t>
            </a:r>
            <a:r>
              <a:rPr lang="en-US" sz="4200" b="1" dirty="0" smtClean="0">
                <a:ln w="11430"/>
                <a:solidFill>
                  <a:srgbClr val="C00000"/>
                </a:solidFill>
                <a:effectLst>
                  <a:outerShdw blurRad="50800" dist="39000" dir="5460000" algn="tl">
                    <a:srgbClr val="000000">
                      <a:alpha val="38000"/>
                    </a:srgbClr>
                  </a:outerShdw>
                </a:effectLst>
                <a:latin typeface="Times New Roman" pitchFamily="18" charset="0"/>
                <a:cs typeface="Times New Roman" pitchFamily="18" charset="0"/>
              </a:rPr>
              <a:t>4: </a:t>
            </a:r>
            <a:r>
              <a:rPr lang="en-US" sz="4200" b="1" dirty="0" smtClean="0">
                <a:ln w="11430"/>
                <a:solidFill>
                  <a:srgbClr val="C00000"/>
                </a:solidFill>
                <a:effectLst>
                  <a:outerShdw blurRad="50800" dist="39000" dir="5460000" algn="tl">
                    <a:srgbClr val="000000">
                      <a:alpha val="38000"/>
                    </a:srgbClr>
                  </a:outerShdw>
                </a:effectLst>
                <a:latin typeface="Times New Roman" pitchFamily="18" charset="0"/>
                <a:cs typeface="Times New Roman" pitchFamily="18" charset="0"/>
              </a:rPr>
              <a:t>TỈ SỐ VÀ </a:t>
            </a:r>
          </a:p>
          <a:p>
            <a:pPr algn="ctr">
              <a:lnSpc>
                <a:spcPct val="150000"/>
              </a:lnSpc>
            </a:pPr>
            <a:r>
              <a:rPr lang="en-US" sz="4200" b="1" dirty="0" smtClean="0">
                <a:ln w="11430"/>
                <a:solidFill>
                  <a:srgbClr val="C00000"/>
                </a:solidFill>
                <a:effectLst>
                  <a:outerShdw blurRad="50800" dist="39000" dir="5460000" algn="tl">
                    <a:srgbClr val="000000">
                      <a:alpha val="38000"/>
                    </a:srgbClr>
                  </a:outerShdw>
                </a:effectLst>
                <a:latin typeface="Times New Roman" pitchFamily="18" charset="0"/>
                <a:cs typeface="Times New Roman" pitchFamily="18" charset="0"/>
              </a:rPr>
              <a:t>TỈ SỐ PHẦN TRĂM</a:t>
            </a:r>
            <a:endParaRPr lang="en-US" sz="4200" b="1" dirty="0">
              <a:ln w="11430"/>
              <a:solidFill>
                <a:srgbClr val="C00000"/>
              </a:solidFill>
              <a:effectLst>
                <a:outerShdw blurRad="50800" dist="39000" dir="5460000" algn="tl">
                  <a:srgbClr val="000000">
                    <a:alpha val="38000"/>
                  </a:srgbClr>
                </a:outerShdw>
              </a:effectLst>
              <a:latin typeface="Times New Roman" pitchFamily="18" charset="0"/>
              <a:cs typeface="Times New Roman" pitchFamily="18" charset="0"/>
            </a:endParaRPr>
          </a:p>
        </p:txBody>
      </p:sp>
      <p:sp>
        <p:nvSpPr>
          <p:cNvPr id="6" name="Title 1"/>
          <p:cNvSpPr txBox="1">
            <a:spLocks/>
          </p:cNvSpPr>
          <p:nvPr/>
        </p:nvSpPr>
        <p:spPr>
          <a:xfrm>
            <a:off x="6096000" y="4209143"/>
            <a:ext cx="5764781" cy="911036"/>
          </a:xfrm>
          <a:prstGeom prst="rect">
            <a:avLst/>
          </a:prstGeom>
        </p:spPr>
        <p:txBody>
          <a:bodyPr>
            <a:noAutofit/>
            <a:scene3d>
              <a:camera prst="orthographicFront"/>
              <a:lightRig rig="flat" dir="tl">
                <a:rot lat="0" lon="0" rev="6600000"/>
              </a:lightRig>
            </a:scene3d>
            <a:sp3d extrusionH="25400" contourW="8890">
              <a:bevelT w="38100" h="31750"/>
              <a:contourClr>
                <a:schemeClr val="accent2">
                  <a:shade val="75000"/>
                </a:schemeClr>
              </a:contourClr>
            </a:sp3d>
          </a:bodyPr>
          <a:lstStyle>
            <a:lvl1pPr algn="l" defTabSz="914400" rtl="0" eaLnBrk="1" latinLnBrk="0" hangingPunct="1">
              <a:lnSpc>
                <a:spcPct val="95000"/>
              </a:lnSpc>
              <a:spcBef>
                <a:spcPct val="0"/>
              </a:spcBef>
              <a:buNone/>
              <a:defRPr sz="3000" kern="1200">
                <a:solidFill>
                  <a:schemeClr val="bg1"/>
                </a:solidFill>
                <a:latin typeface="+mj-lt"/>
                <a:ea typeface="+mj-ea"/>
                <a:cs typeface="+mj-cs"/>
              </a:defRPr>
            </a:lvl1pPr>
          </a:lstStyle>
          <a:p>
            <a:pPr algn="ctr">
              <a:lnSpc>
                <a:spcPct val="150000"/>
              </a:lnSpc>
            </a:pPr>
            <a:r>
              <a:rPr lang="en-US" sz="2800" b="1" smtClean="0">
                <a:ln w="11430"/>
                <a:solidFill>
                  <a:srgbClr val="C00000"/>
                </a:solidFill>
                <a:effectLst>
                  <a:outerShdw blurRad="50800" dist="39000" dir="5460000" algn="tl">
                    <a:srgbClr val="000000">
                      <a:alpha val="38000"/>
                    </a:srgbClr>
                  </a:outerShdw>
                </a:effectLst>
                <a:latin typeface="Times New Roman" pitchFamily="18" charset="0"/>
                <a:cs typeface="Times New Roman" pitchFamily="18" charset="0"/>
              </a:rPr>
              <a:t>GV: Nguyễn Thị Mộng Nhi</a:t>
            </a:r>
          </a:p>
        </p:txBody>
      </p:sp>
    </p:spTree>
    <p:extLst>
      <p:ext uri="{BB962C8B-B14F-4D97-AF65-F5344CB8AC3E}">
        <p14:creationId xmlns:p14="http://schemas.microsoft.com/office/powerpoint/2010/main" val="1471259990"/>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bg>
      <p:bgPr>
        <a:gradFill flip="none" rotWithShape="1">
          <a:gsLst>
            <a:gs pos="0">
              <a:srgbClr val="00B0F0"/>
            </a:gs>
            <a:gs pos="76000">
              <a:schemeClr val="bg1"/>
            </a:gs>
          </a:gsLst>
          <a:lin ang="5400000" scaled="1"/>
          <a:tileRect/>
        </a:gradFill>
        <a:effectLst/>
      </p:bgPr>
    </p:bg>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76723" y="802205"/>
            <a:ext cx="5176143" cy="3454283"/>
          </a:xfrm>
          <a:prstGeom prst="rect">
            <a:avLst/>
          </a:prstGeom>
        </p:spPr>
      </p:pic>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385131" y="802204"/>
            <a:ext cx="5384084" cy="3454283"/>
          </a:xfrm>
          <a:prstGeom prst="rect">
            <a:avLst/>
          </a:prstGeom>
        </p:spPr>
      </p:pic>
      <p:sp>
        <p:nvSpPr>
          <p:cNvPr id="4" name="TextBox 3"/>
          <p:cNvSpPr txBox="1"/>
          <p:nvPr/>
        </p:nvSpPr>
        <p:spPr>
          <a:xfrm>
            <a:off x="1048401" y="4402705"/>
            <a:ext cx="4409768" cy="461665"/>
          </a:xfrm>
          <a:prstGeom prst="rect">
            <a:avLst/>
          </a:prstGeom>
          <a:noFill/>
        </p:spPr>
        <p:txBody>
          <a:bodyPr wrap="square" rtlCol="0">
            <a:spAutoFit/>
          </a:bodyPr>
          <a:lstStyle/>
          <a:p>
            <a:pPr algn="just"/>
            <a:r>
              <a:rPr lang="en-US" sz="2400" b="1" smtClean="0">
                <a:solidFill>
                  <a:srgbClr val="C00000"/>
                </a:solidFill>
                <a:latin typeface="Times New Roman" pitchFamily="18" charset="0"/>
                <a:cs typeface="Times New Roman" pitchFamily="18" charset="0"/>
              </a:rPr>
              <a:t>Vịnh Cam Ranh (Khánh Hoà)</a:t>
            </a:r>
            <a:endParaRPr lang="en-US" sz="2400" b="1">
              <a:solidFill>
                <a:srgbClr val="C00000"/>
              </a:solidFill>
              <a:latin typeface="Times New Roman" pitchFamily="18" charset="0"/>
              <a:cs typeface="Times New Roman" pitchFamily="18" charset="0"/>
            </a:endParaRPr>
          </a:p>
        </p:txBody>
      </p:sp>
      <p:sp>
        <p:nvSpPr>
          <p:cNvPr id="5" name="TextBox 4"/>
          <p:cNvSpPr txBox="1"/>
          <p:nvPr/>
        </p:nvSpPr>
        <p:spPr>
          <a:xfrm>
            <a:off x="7041895" y="4402705"/>
            <a:ext cx="4070555" cy="461665"/>
          </a:xfrm>
          <a:prstGeom prst="rect">
            <a:avLst/>
          </a:prstGeom>
          <a:noFill/>
        </p:spPr>
        <p:txBody>
          <a:bodyPr wrap="square" rtlCol="0">
            <a:spAutoFit/>
          </a:bodyPr>
          <a:lstStyle/>
          <a:p>
            <a:pPr algn="just"/>
            <a:r>
              <a:rPr lang="en-US" sz="2400" b="1" smtClean="0">
                <a:solidFill>
                  <a:srgbClr val="C00000"/>
                </a:solidFill>
                <a:latin typeface="Times New Roman" pitchFamily="18" charset="0"/>
                <a:cs typeface="Times New Roman" pitchFamily="18" charset="0"/>
              </a:rPr>
              <a:t>Vịnh Hạ Long (Quảng Ninh)</a:t>
            </a:r>
            <a:endParaRPr lang="en-US" sz="2400" b="1">
              <a:solidFill>
                <a:srgbClr val="C00000"/>
              </a:solidFill>
              <a:latin typeface="Times New Roman" pitchFamily="18" charset="0"/>
              <a:cs typeface="Times New Roman" pitchFamily="18" charset="0"/>
            </a:endParaRPr>
          </a:p>
        </p:txBody>
      </p:sp>
      <p:pic>
        <p:nvPicPr>
          <p:cNvPr id="1027" name="Picture 3" descr="D:\Hình làm PP\thinking-face_1f914.p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76723" y="5331853"/>
            <a:ext cx="1009953" cy="1009953"/>
          </a:xfrm>
          <a:prstGeom prst="rect">
            <a:avLst/>
          </a:prstGeom>
          <a:noFill/>
          <a:extLst>
            <a:ext uri="{909E8E84-426E-40DD-AFC4-6F175D3DCCD1}">
              <a14:hiddenFill xmlns:a14="http://schemas.microsoft.com/office/drawing/2010/main">
                <a:solidFill>
                  <a:srgbClr val="FFFFFF"/>
                </a:solidFill>
              </a14:hiddenFill>
            </a:ext>
          </a:extLst>
        </p:spPr>
      </p:pic>
      <p:sp>
        <p:nvSpPr>
          <p:cNvPr id="7" name="TextBox 6"/>
          <p:cNvSpPr txBox="1"/>
          <p:nvPr/>
        </p:nvSpPr>
        <p:spPr>
          <a:xfrm>
            <a:off x="1814052" y="5442155"/>
            <a:ext cx="8672051" cy="830997"/>
          </a:xfrm>
          <a:prstGeom prst="rect">
            <a:avLst/>
          </a:prstGeom>
          <a:noFill/>
        </p:spPr>
        <p:txBody>
          <a:bodyPr wrap="square" rtlCol="0">
            <a:spAutoFit/>
          </a:bodyPr>
          <a:lstStyle/>
          <a:p>
            <a:pPr algn="ctr"/>
            <a:r>
              <a:rPr lang="en-US" sz="2400" b="1" smtClean="0">
                <a:solidFill>
                  <a:srgbClr val="C00000"/>
                </a:solidFill>
                <a:latin typeface="Times New Roman" pitchFamily="18" charset="0"/>
                <a:cs typeface="Times New Roman" pitchFamily="18" charset="0"/>
              </a:rPr>
              <a:t>Em có biết tỉ số độ sâu trung bình của đáy vịnh Cam Ranh và vịnh Hạ Long là bằng 2 hay không?</a:t>
            </a:r>
            <a:endParaRPr lang="en-US" sz="2400" b="1">
              <a:solidFill>
                <a:srgbClr val="C00000"/>
              </a:solidFill>
              <a:latin typeface="Times New Roman" pitchFamily="18" charset="0"/>
              <a:cs typeface="Times New Roman" pitchFamily="18" charset="0"/>
            </a:endParaRPr>
          </a:p>
        </p:txBody>
      </p:sp>
      <p:sp>
        <p:nvSpPr>
          <p:cNvPr id="9" name="Cloud Callout 8"/>
          <p:cNvSpPr/>
          <p:nvPr/>
        </p:nvSpPr>
        <p:spPr>
          <a:xfrm>
            <a:off x="2257119" y="4852218"/>
            <a:ext cx="4128012" cy="1519084"/>
          </a:xfrm>
          <a:prstGeom prst="cloudCallout">
            <a:avLst>
              <a:gd name="adj1" fmla="val -67993"/>
              <a:gd name="adj2" fmla="val 21723"/>
            </a:avLst>
          </a:prstGeom>
        </p:spPr>
        <p:style>
          <a:lnRef idx="1">
            <a:schemeClr val="accent2"/>
          </a:lnRef>
          <a:fillRef idx="2">
            <a:schemeClr val="accent2"/>
          </a:fillRef>
          <a:effectRef idx="1">
            <a:schemeClr val="accent2"/>
          </a:effectRef>
          <a:fontRef idx="minor">
            <a:schemeClr val="dk1"/>
          </a:fontRef>
        </p:style>
        <p:txBody>
          <a:bodyPr rtlCol="0" anchor="ctr"/>
          <a:lstStyle/>
          <a:p>
            <a:pPr algn="ctr"/>
            <a:r>
              <a:rPr lang="en-US" sz="2400" b="1" smtClean="0">
                <a:solidFill>
                  <a:srgbClr val="C00000"/>
                </a:solidFill>
                <a:latin typeface="Times New Roman" pitchFamily="18" charset="0"/>
                <a:cs typeface="Times New Roman" pitchFamily="18" charset="0"/>
              </a:rPr>
              <a:t>Vậy TỈ SỐ là gì?</a:t>
            </a:r>
            <a:endParaRPr lang="en-US" sz="2400" b="1">
              <a:solidFill>
                <a:srgbClr val="C00000"/>
              </a:solidFill>
              <a:latin typeface="Times New Roman" pitchFamily="18" charset="0"/>
              <a:cs typeface="Times New Roman" pitchFamily="18" charset="0"/>
            </a:endParaRPr>
          </a:p>
        </p:txBody>
      </p:sp>
    </p:spTree>
    <p:extLst>
      <p:ext uri="{BB962C8B-B14F-4D97-AF65-F5344CB8AC3E}">
        <p14:creationId xmlns:p14="http://schemas.microsoft.com/office/powerpoint/2010/main" val="308918405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barn(inVertical)">
                                      <p:cBhvr>
                                        <p:cTn id="12" dur="500"/>
                                        <p:tgtEl>
                                          <p:spTgt spid="5"/>
                                        </p:tgtEl>
                                      </p:cBhvr>
                                    </p:animEffect>
                                  </p:childTnLst>
                                </p:cTn>
                              </p:par>
                            </p:childTnLst>
                          </p:cTn>
                        </p:par>
                      </p:childTnLst>
                    </p:cTn>
                  </p:par>
                  <p:par>
                    <p:cTn id="13" fill="hold">
                      <p:stCondLst>
                        <p:cond delay="indefinite"/>
                      </p:stCondLst>
                      <p:childTnLst>
                        <p:par>
                          <p:cTn id="14" fill="hold">
                            <p:stCondLst>
                              <p:cond delay="0"/>
                            </p:stCondLst>
                            <p:childTnLst>
                              <p:par>
                                <p:cTn id="15" presetID="42" presetClass="entr" presetSubtype="0" fill="hold" nodeType="clickEffect">
                                  <p:stCondLst>
                                    <p:cond delay="0"/>
                                  </p:stCondLst>
                                  <p:childTnLst>
                                    <p:set>
                                      <p:cBhvr>
                                        <p:cTn id="16" dur="1" fill="hold">
                                          <p:stCondLst>
                                            <p:cond delay="0"/>
                                          </p:stCondLst>
                                        </p:cTn>
                                        <p:tgtEl>
                                          <p:spTgt spid="1027"/>
                                        </p:tgtEl>
                                        <p:attrNameLst>
                                          <p:attrName>style.visibility</p:attrName>
                                        </p:attrNameLst>
                                      </p:cBhvr>
                                      <p:to>
                                        <p:strVal val="visible"/>
                                      </p:to>
                                    </p:set>
                                    <p:animEffect transition="in" filter="fade">
                                      <p:cBhvr>
                                        <p:cTn id="17" dur="1000"/>
                                        <p:tgtEl>
                                          <p:spTgt spid="1027"/>
                                        </p:tgtEl>
                                      </p:cBhvr>
                                    </p:animEffect>
                                    <p:anim calcmode="lin" valueType="num">
                                      <p:cBhvr>
                                        <p:cTn id="18" dur="1000" fill="hold"/>
                                        <p:tgtEl>
                                          <p:spTgt spid="1027"/>
                                        </p:tgtEl>
                                        <p:attrNameLst>
                                          <p:attrName>ppt_x</p:attrName>
                                        </p:attrNameLst>
                                      </p:cBhvr>
                                      <p:tavLst>
                                        <p:tav tm="0">
                                          <p:val>
                                            <p:strVal val="#ppt_x"/>
                                          </p:val>
                                        </p:tav>
                                        <p:tav tm="100000">
                                          <p:val>
                                            <p:strVal val="#ppt_x"/>
                                          </p:val>
                                        </p:tav>
                                      </p:tavLst>
                                    </p:anim>
                                    <p:anim calcmode="lin" valueType="num">
                                      <p:cBhvr>
                                        <p:cTn id="19" dur="1000" fill="hold"/>
                                        <p:tgtEl>
                                          <p:spTgt spid="1027"/>
                                        </p:tgtEl>
                                        <p:attrNameLst>
                                          <p:attrName>ppt_y</p:attrName>
                                        </p:attrNameLst>
                                      </p:cBhvr>
                                      <p:tavLst>
                                        <p:tav tm="0">
                                          <p:val>
                                            <p:strVal val="#ppt_y+.1"/>
                                          </p:val>
                                        </p:tav>
                                        <p:tav tm="100000">
                                          <p:val>
                                            <p:strVal val="#ppt_y"/>
                                          </p:val>
                                        </p:tav>
                                      </p:tavLst>
                                    </p:anim>
                                  </p:childTnLst>
                                </p:cTn>
                              </p:par>
                              <p:par>
                                <p:cTn id="20" presetID="42" presetClass="entr" presetSubtype="0" fill="hold" grpId="0" nodeType="withEffect">
                                  <p:stCondLst>
                                    <p:cond delay="0"/>
                                  </p:stCondLst>
                                  <p:childTnLst>
                                    <p:set>
                                      <p:cBhvr>
                                        <p:cTn id="21" dur="1" fill="hold">
                                          <p:stCondLst>
                                            <p:cond delay="0"/>
                                          </p:stCondLst>
                                        </p:cTn>
                                        <p:tgtEl>
                                          <p:spTgt spid="7"/>
                                        </p:tgtEl>
                                        <p:attrNameLst>
                                          <p:attrName>style.visibility</p:attrName>
                                        </p:attrNameLst>
                                      </p:cBhvr>
                                      <p:to>
                                        <p:strVal val="visible"/>
                                      </p:to>
                                    </p:set>
                                    <p:animEffect transition="in" filter="fade">
                                      <p:cBhvr>
                                        <p:cTn id="22" dur="1000"/>
                                        <p:tgtEl>
                                          <p:spTgt spid="7"/>
                                        </p:tgtEl>
                                      </p:cBhvr>
                                    </p:animEffect>
                                    <p:anim calcmode="lin" valueType="num">
                                      <p:cBhvr>
                                        <p:cTn id="23" dur="1000" fill="hold"/>
                                        <p:tgtEl>
                                          <p:spTgt spid="7"/>
                                        </p:tgtEl>
                                        <p:attrNameLst>
                                          <p:attrName>ppt_x</p:attrName>
                                        </p:attrNameLst>
                                      </p:cBhvr>
                                      <p:tavLst>
                                        <p:tav tm="0">
                                          <p:val>
                                            <p:strVal val="#ppt_x"/>
                                          </p:val>
                                        </p:tav>
                                        <p:tav tm="100000">
                                          <p:val>
                                            <p:strVal val="#ppt_x"/>
                                          </p:val>
                                        </p:tav>
                                      </p:tavLst>
                                    </p:anim>
                                    <p:anim calcmode="lin" valueType="num">
                                      <p:cBhvr>
                                        <p:cTn id="24" dur="1000" fill="hold"/>
                                        <p:tgtEl>
                                          <p:spTgt spid="7"/>
                                        </p:tgtEl>
                                        <p:attrNameLst>
                                          <p:attrName>ppt_y</p:attrName>
                                        </p:attrNameLst>
                                      </p:cBhvr>
                                      <p:tavLst>
                                        <p:tav tm="0">
                                          <p:val>
                                            <p:strVal val="#ppt_y+.1"/>
                                          </p:val>
                                        </p:tav>
                                        <p:tav tm="100000">
                                          <p:val>
                                            <p:strVal val="#ppt_y"/>
                                          </p:val>
                                        </p:tav>
                                      </p:tavLst>
                                    </p:anim>
                                  </p:childTnLst>
                                </p:cTn>
                              </p:par>
                            </p:childTnLst>
                          </p:cTn>
                        </p:par>
                      </p:childTnLst>
                    </p:cTn>
                  </p:par>
                  <p:par>
                    <p:cTn id="25" fill="hold">
                      <p:stCondLst>
                        <p:cond delay="indefinite"/>
                      </p:stCondLst>
                      <p:childTnLst>
                        <p:par>
                          <p:cTn id="26" fill="hold">
                            <p:stCondLst>
                              <p:cond delay="0"/>
                            </p:stCondLst>
                            <p:childTnLst>
                              <p:par>
                                <p:cTn id="27" presetID="10" presetClass="exit" presetSubtype="0" fill="hold" grpId="1" nodeType="clickEffect">
                                  <p:stCondLst>
                                    <p:cond delay="0"/>
                                  </p:stCondLst>
                                  <p:childTnLst>
                                    <p:animEffect transition="out" filter="fade">
                                      <p:cBhvr>
                                        <p:cTn id="28" dur="500"/>
                                        <p:tgtEl>
                                          <p:spTgt spid="7"/>
                                        </p:tgtEl>
                                      </p:cBhvr>
                                    </p:animEffect>
                                    <p:set>
                                      <p:cBhvr>
                                        <p:cTn id="29" dur="1" fill="hold">
                                          <p:stCondLst>
                                            <p:cond delay="499"/>
                                          </p:stCondLst>
                                        </p:cTn>
                                        <p:tgtEl>
                                          <p:spTgt spid="7"/>
                                        </p:tgtEl>
                                        <p:attrNameLst>
                                          <p:attrName>style.visibility</p:attrName>
                                        </p:attrNameLst>
                                      </p:cBhvr>
                                      <p:to>
                                        <p:strVal val="hidden"/>
                                      </p:to>
                                    </p:set>
                                  </p:childTnLst>
                                </p:cTn>
                              </p:par>
                              <p:par>
                                <p:cTn id="30" presetID="16" presetClass="entr" presetSubtype="21" fill="hold" grpId="0" nodeType="withEffect">
                                  <p:stCondLst>
                                    <p:cond delay="0"/>
                                  </p:stCondLst>
                                  <p:childTnLst>
                                    <p:set>
                                      <p:cBhvr>
                                        <p:cTn id="31" dur="1" fill="hold">
                                          <p:stCondLst>
                                            <p:cond delay="0"/>
                                          </p:stCondLst>
                                        </p:cTn>
                                        <p:tgtEl>
                                          <p:spTgt spid="9"/>
                                        </p:tgtEl>
                                        <p:attrNameLst>
                                          <p:attrName>style.visibility</p:attrName>
                                        </p:attrNameLst>
                                      </p:cBhvr>
                                      <p:to>
                                        <p:strVal val="visible"/>
                                      </p:to>
                                    </p:set>
                                    <p:animEffect transition="in" filter="barn(inVertical)">
                                      <p:cBhvr>
                                        <p:cTn id="32"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5" grpId="0"/>
      <p:bldP spid="7" grpId="0"/>
      <p:bldP spid="7" grpId="1"/>
      <p:bldP spid="9" grpId="0" animBg="1"/>
    </p:bldLst>
  </p:timing>
</p:sld>
</file>

<file path=ppt/slides/slide3.xml><?xml version="1.0" encoding="utf-8"?>
<p:sld xmlns:a="http://schemas.openxmlformats.org/drawingml/2006/main" xmlns:r="http://schemas.openxmlformats.org/officeDocument/2006/relationships" xmlns:p="http://schemas.openxmlformats.org/presentationml/2006/main">
  <p:cSld>
    <p:bg>
      <p:bgPr>
        <a:gradFill>
          <a:gsLst>
            <a:gs pos="0">
              <a:srgbClr val="00B0F0"/>
            </a:gs>
            <a:gs pos="65000">
              <a:schemeClr val="bg1"/>
            </a:gs>
          </a:gsLst>
          <a:lin ang="5400000" scaled="1"/>
        </a:gradFill>
        <a:effectLst/>
      </p:bgPr>
    </p:bg>
    <p:spTree>
      <p:nvGrpSpPr>
        <p:cNvPr id="1" name=""/>
        <p:cNvGrpSpPr/>
        <p:nvPr/>
      </p:nvGrpSpPr>
      <p:grpSpPr>
        <a:xfrm>
          <a:off x="0" y="0"/>
          <a:ext cx="0" cy="0"/>
          <a:chOff x="0" y="0"/>
          <a:chExt cx="0" cy="0"/>
        </a:xfrm>
      </p:grpSpPr>
      <p:sp>
        <p:nvSpPr>
          <p:cNvPr id="3" name="Cloud 2"/>
          <p:cNvSpPr/>
          <p:nvPr/>
        </p:nvSpPr>
        <p:spPr>
          <a:xfrm>
            <a:off x="2324728" y="383457"/>
            <a:ext cx="9046277" cy="2094271"/>
          </a:xfrm>
          <a:prstGeom prst="cloud">
            <a:avLst/>
          </a:prstGeom>
        </p:spPr>
        <p:style>
          <a:lnRef idx="1">
            <a:schemeClr val="accent2"/>
          </a:lnRef>
          <a:fillRef idx="2">
            <a:schemeClr val="accent2"/>
          </a:fillRef>
          <a:effectRef idx="1">
            <a:schemeClr val="accent2"/>
          </a:effectRef>
          <a:fontRef idx="minor">
            <a:schemeClr val="dk1"/>
          </a:fontRef>
        </p:style>
        <p:txBody>
          <a:bodyPr rtlCol="0" anchor="ctr"/>
          <a:lstStyle/>
          <a:p>
            <a:pPr algn="ctr"/>
            <a:r>
              <a:rPr lang="en-US" sz="2400" b="1">
                <a:latin typeface="Times New Roman"/>
                <a:ea typeface="Times New Roman"/>
              </a:rPr>
              <a:t>Bình có 20 viên bi, Minh có 5 viên bi. Hỏi số bi của Bình gấp mấy lần số bi của Minh?</a:t>
            </a:r>
            <a:endParaRPr lang="en-US" sz="2400" b="1"/>
          </a:p>
        </p:txBody>
      </p:sp>
      <p:pic>
        <p:nvPicPr>
          <p:cNvPr id="2050" name="Picture 2" descr="D:\Hình làm PP\unnamed (1).jpg"/>
          <p:cNvPicPr>
            <a:picLocks noChangeAspect="1" noChangeArrowheads="1"/>
          </p:cNvPicPr>
          <p:nvPr/>
        </p:nvPicPr>
        <p:blipFill>
          <a:blip r:embed="rId2">
            <a:clrChange>
              <a:clrFrom>
                <a:srgbClr val="F5F5F5"/>
              </a:clrFrom>
              <a:clrTo>
                <a:srgbClr val="F5F5F5">
                  <a:alpha val="0"/>
                </a:srgbClr>
              </a:clrTo>
            </a:clrChange>
            <a:extLst>
              <a:ext uri="{28A0092B-C50C-407E-A947-70E740481C1C}">
                <a14:useLocalDpi xmlns:a14="http://schemas.microsoft.com/office/drawing/2010/main" val="0"/>
              </a:ext>
            </a:extLst>
          </a:blip>
          <a:srcRect/>
          <a:stretch>
            <a:fillRect/>
          </a:stretch>
        </p:blipFill>
        <p:spPr bwMode="auto">
          <a:xfrm>
            <a:off x="329983" y="1080863"/>
            <a:ext cx="2171727" cy="2409363"/>
          </a:xfrm>
          <a:prstGeom prst="rect">
            <a:avLst/>
          </a:prstGeom>
          <a:noFill/>
          <a:extLst>
            <a:ext uri="{909E8E84-426E-40DD-AFC4-6F175D3DCCD1}">
              <a14:hiddenFill xmlns:a14="http://schemas.microsoft.com/office/drawing/2010/main">
                <a:solidFill>
                  <a:srgbClr val="FFFFFF"/>
                </a:solidFill>
              </a14:hiddenFill>
            </a:ext>
          </a:extLst>
        </p:spPr>
      </p:pic>
      <p:sp>
        <p:nvSpPr>
          <p:cNvPr id="5" name="TextBox 4"/>
          <p:cNvSpPr txBox="1"/>
          <p:nvPr/>
        </p:nvSpPr>
        <p:spPr>
          <a:xfrm>
            <a:off x="3937820" y="3704712"/>
            <a:ext cx="6472855" cy="587853"/>
          </a:xfrm>
          <a:prstGeom prst="rect">
            <a:avLst/>
          </a:prstGeom>
          <a:noFill/>
        </p:spPr>
        <p:txBody>
          <a:bodyPr wrap="square" rtlCol="0">
            <a:spAutoFit/>
          </a:bodyPr>
          <a:lstStyle/>
          <a:p>
            <a:pPr algn="just">
              <a:lnSpc>
                <a:spcPct val="115000"/>
              </a:lnSpc>
              <a:spcBef>
                <a:spcPts val="600"/>
              </a:spcBef>
              <a:spcAft>
                <a:spcPts val="600"/>
              </a:spcAft>
            </a:pPr>
            <a:r>
              <a:rPr lang="en-US" sz="2800">
                <a:latin typeface="Times New Roman"/>
                <a:ea typeface="Times New Roman"/>
              </a:rPr>
              <a:t>Số bi của Bình gấp số bi của Minh là:</a:t>
            </a:r>
            <a:endParaRPr lang="en-US" sz="1600">
              <a:effectLst/>
              <a:latin typeface="Times New Roman"/>
              <a:ea typeface="Calibri"/>
            </a:endParaRPr>
          </a:p>
        </p:txBody>
      </p:sp>
      <p:sp>
        <p:nvSpPr>
          <p:cNvPr id="6" name="TextBox 5"/>
          <p:cNvSpPr txBox="1"/>
          <p:nvPr/>
        </p:nvSpPr>
        <p:spPr>
          <a:xfrm>
            <a:off x="3937820" y="4292565"/>
            <a:ext cx="2551470" cy="523220"/>
          </a:xfrm>
          <a:prstGeom prst="rect">
            <a:avLst/>
          </a:prstGeom>
          <a:noFill/>
        </p:spPr>
        <p:txBody>
          <a:bodyPr wrap="square" rtlCol="0">
            <a:spAutoFit/>
          </a:bodyPr>
          <a:lstStyle/>
          <a:p>
            <a:r>
              <a:rPr lang="en-US" sz="2800" smtClean="0">
                <a:latin typeface="Times New Roman" pitchFamily="18" charset="0"/>
                <a:cs typeface="Times New Roman" pitchFamily="18" charset="0"/>
              </a:rPr>
              <a:t>20 : 5 = 4 (lần)</a:t>
            </a:r>
            <a:endParaRPr lang="en-US" sz="2800">
              <a:latin typeface="Times New Roman" pitchFamily="18" charset="0"/>
              <a:cs typeface="Times New Roman" pitchFamily="18" charset="0"/>
            </a:endParaRPr>
          </a:p>
        </p:txBody>
      </p:sp>
    </p:spTree>
    <p:extLst>
      <p:ext uri="{BB962C8B-B14F-4D97-AF65-F5344CB8AC3E}">
        <p14:creationId xmlns:p14="http://schemas.microsoft.com/office/powerpoint/2010/main" val="41723562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1000"/>
                                        <p:tgtEl>
                                          <p:spTgt spid="5"/>
                                        </p:tgtEl>
                                      </p:cBhvr>
                                    </p:animEffect>
                                    <p:anim calcmode="lin" valueType="num">
                                      <p:cBhvr>
                                        <p:cTn id="8" dur="1000" fill="hold"/>
                                        <p:tgtEl>
                                          <p:spTgt spid="5"/>
                                        </p:tgtEl>
                                        <p:attrNameLst>
                                          <p:attrName>ppt_x</p:attrName>
                                        </p:attrNameLst>
                                      </p:cBhvr>
                                      <p:tavLst>
                                        <p:tav tm="0">
                                          <p:val>
                                            <p:strVal val="#ppt_x"/>
                                          </p:val>
                                        </p:tav>
                                        <p:tav tm="100000">
                                          <p:val>
                                            <p:strVal val="#ppt_x"/>
                                          </p:val>
                                        </p:tav>
                                      </p:tavLst>
                                    </p:anim>
                                    <p:anim calcmode="lin" valueType="num">
                                      <p:cBhvr>
                                        <p:cTn id="9" dur="1000" fill="hold"/>
                                        <p:tgtEl>
                                          <p:spTgt spid="5"/>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6"/>
                                        </p:tgtEl>
                                        <p:attrNameLst>
                                          <p:attrName>style.visibility</p:attrName>
                                        </p:attrNameLst>
                                      </p:cBhvr>
                                      <p:to>
                                        <p:strVal val="visible"/>
                                      </p:to>
                                    </p:set>
                                    <p:animEffect transition="in" filter="fade">
                                      <p:cBhvr>
                                        <p:cTn id="12" dur="1000"/>
                                        <p:tgtEl>
                                          <p:spTgt spid="6"/>
                                        </p:tgtEl>
                                      </p:cBhvr>
                                    </p:animEffect>
                                    <p:anim calcmode="lin" valueType="num">
                                      <p:cBhvr>
                                        <p:cTn id="13" dur="1000" fill="hold"/>
                                        <p:tgtEl>
                                          <p:spTgt spid="6"/>
                                        </p:tgtEl>
                                        <p:attrNameLst>
                                          <p:attrName>ppt_x</p:attrName>
                                        </p:attrNameLst>
                                      </p:cBhvr>
                                      <p:tavLst>
                                        <p:tav tm="0">
                                          <p:val>
                                            <p:strVal val="#ppt_x"/>
                                          </p:val>
                                        </p:tav>
                                        <p:tav tm="100000">
                                          <p:val>
                                            <p:strVal val="#ppt_x"/>
                                          </p:val>
                                        </p:tav>
                                      </p:tavLst>
                                    </p:anim>
                                    <p:anim calcmode="lin" valueType="num">
                                      <p:cBhvr>
                                        <p:cTn id="14"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6" grpId="0"/>
    </p:bldLst>
  </p:timing>
</p:sld>
</file>

<file path=ppt/slides/slide4.xml><?xml version="1.0" encoding="utf-8"?>
<p:sld xmlns:a="http://schemas.openxmlformats.org/drawingml/2006/main" xmlns:r="http://schemas.openxmlformats.org/officeDocument/2006/relationships" xmlns:p="http://schemas.openxmlformats.org/presentationml/2006/main">
  <p:cSld>
    <p:bg>
      <p:bgPr>
        <a:gradFill>
          <a:gsLst>
            <a:gs pos="0">
              <a:schemeClr val="bg2"/>
            </a:gs>
            <a:gs pos="65000">
              <a:schemeClr val="bg1"/>
            </a:gs>
          </a:gsLst>
          <a:lin ang="5400000" scaled="1"/>
        </a:gradFill>
        <a:effectLst/>
      </p:bgPr>
    </p:bg>
    <p:spTree>
      <p:nvGrpSpPr>
        <p:cNvPr id="1" name=""/>
        <p:cNvGrpSpPr/>
        <p:nvPr/>
      </p:nvGrpSpPr>
      <p:grpSpPr>
        <a:xfrm>
          <a:off x="0" y="0"/>
          <a:ext cx="0" cy="0"/>
          <a:chOff x="0" y="0"/>
          <a:chExt cx="0" cy="0"/>
        </a:xfrm>
      </p:grpSpPr>
      <p:pic>
        <p:nvPicPr>
          <p:cNvPr id="3" name="Picture 2" descr="Description: https://lh6.googleusercontent.com/Vqw0O2rRNMhUWZigQ-TfA0ILUg0XKMPiw-LiB5XcgjCHJQvutlz2M13yFQ-K20lwoX7fhpuzs55rFFZeg28Be_6UV377J4DI39bpzdPEfKivUTiCELI60FiWT-3R8EJvLR3h9fI"/>
          <p:cNvPicPr/>
          <p:nvPr/>
        </p:nvPicPr>
        <p:blipFill>
          <a:blip r:embed="rId2">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482774" y="221227"/>
            <a:ext cx="798374" cy="855406"/>
          </a:xfrm>
          <a:prstGeom prst="rect">
            <a:avLst/>
          </a:prstGeom>
          <a:noFill/>
          <a:ln>
            <a:noFill/>
          </a:ln>
        </p:spPr>
      </p:pic>
      <p:sp>
        <p:nvSpPr>
          <p:cNvPr id="4" name="TextBox 3"/>
          <p:cNvSpPr txBox="1"/>
          <p:nvPr/>
        </p:nvSpPr>
        <p:spPr>
          <a:xfrm>
            <a:off x="1487625" y="221227"/>
            <a:ext cx="10119356" cy="1200329"/>
          </a:xfrm>
          <a:prstGeom prst="rect">
            <a:avLst/>
          </a:prstGeom>
          <a:noFill/>
        </p:spPr>
        <p:txBody>
          <a:bodyPr wrap="square" rtlCol="0">
            <a:spAutoFit/>
          </a:bodyPr>
          <a:lstStyle/>
          <a:p>
            <a:pPr algn="just"/>
            <a:r>
              <a:rPr lang="en-US" sz="2400" b="1" smtClean="0">
                <a:solidFill>
                  <a:srgbClr val="002060"/>
                </a:solidFill>
                <a:latin typeface="Times New Roman" pitchFamily="18" charset="0"/>
                <a:cs typeface="Times New Roman" pitchFamily="18" charset="0"/>
              </a:rPr>
              <a:t>a) Mai và Lan thi nhau giải cùng một bài toán. Mai làm xong trong 45 phút, Lan làm xong trong 30 phút. Hỏi thời gian Mai làm lâu gấp bao nhiêu lần thời gian Lan làm?</a:t>
            </a:r>
            <a:endParaRPr lang="en-US" sz="2400" b="1">
              <a:solidFill>
                <a:srgbClr val="002060"/>
              </a:solidFill>
              <a:latin typeface="Times New Roman" pitchFamily="18" charset="0"/>
              <a:cs typeface="Times New Roman" pitchFamily="18" charset="0"/>
            </a:endParaRPr>
          </a:p>
        </p:txBody>
      </p:sp>
      <p:sp>
        <p:nvSpPr>
          <p:cNvPr id="5" name="TextBox 4"/>
          <p:cNvSpPr txBox="1"/>
          <p:nvPr/>
        </p:nvSpPr>
        <p:spPr>
          <a:xfrm>
            <a:off x="482774" y="2551471"/>
            <a:ext cx="11315936" cy="830997"/>
          </a:xfrm>
          <a:prstGeom prst="rect">
            <a:avLst/>
          </a:prstGeom>
          <a:noFill/>
        </p:spPr>
        <p:txBody>
          <a:bodyPr wrap="square" rtlCol="0">
            <a:spAutoFit/>
          </a:bodyPr>
          <a:lstStyle>
            <a:defPPr>
              <a:defRPr lang="en-US"/>
            </a:defPPr>
            <a:lvl1pPr algn="just">
              <a:defRPr sz="2400" b="1">
                <a:solidFill>
                  <a:srgbClr val="002060"/>
                </a:solidFill>
                <a:latin typeface="Times New Roman" pitchFamily="18" charset="0"/>
                <a:cs typeface="Times New Roman" pitchFamily="18" charset="0"/>
              </a:defRPr>
            </a:lvl1pPr>
          </a:lstStyle>
          <a:p>
            <a:r>
              <a:rPr lang="en-US"/>
              <a:t>b) Trí và Dũng mỗi em câu được một con cá lóc. Con cá của Trí cân nặng 900g, con cá của Dũng nặng 1,3kg. Hỏi con cá </a:t>
            </a:r>
            <a:r>
              <a:rPr lang="en-US" smtClean="0"/>
              <a:t>của </a:t>
            </a:r>
            <a:r>
              <a:rPr lang="en-US"/>
              <a:t>Dũng nặng gấp bao nhiêu lần con cá của Trí?</a:t>
            </a:r>
          </a:p>
        </p:txBody>
      </p:sp>
      <mc:AlternateContent xmlns:mc="http://schemas.openxmlformats.org/markup-compatibility/2006" xmlns:a14="http://schemas.microsoft.com/office/drawing/2010/main">
        <mc:Choice Requires="a14">
          <p:sp>
            <p:nvSpPr>
              <p:cNvPr id="6" name="TextBox 5"/>
              <p:cNvSpPr txBox="1"/>
              <p:nvPr/>
            </p:nvSpPr>
            <p:spPr>
              <a:xfrm>
                <a:off x="482774" y="4409768"/>
                <a:ext cx="11046542" cy="993413"/>
              </a:xfrm>
              <a:prstGeom prst="rect">
                <a:avLst/>
              </a:prstGeom>
              <a:noFill/>
            </p:spPr>
            <p:txBody>
              <a:bodyPr wrap="square" rtlCol="0">
                <a:spAutoFit/>
              </a:bodyPr>
              <a:lstStyle>
                <a:defPPr>
                  <a:defRPr lang="en-US"/>
                </a:defPPr>
                <a:lvl1pPr algn="just">
                  <a:defRPr sz="2400" b="1">
                    <a:solidFill>
                      <a:srgbClr val="002060"/>
                    </a:solidFill>
                    <a:latin typeface="Times New Roman" pitchFamily="18" charset="0"/>
                    <a:cs typeface="Times New Roman" pitchFamily="18" charset="0"/>
                  </a:defRPr>
                </a:lvl1pPr>
              </a:lstStyle>
              <a:p>
                <a:r>
                  <a:rPr lang="en-US" dirty="0"/>
                  <a:t>c) </a:t>
                </a:r>
                <a:r>
                  <a:rPr lang="en-US" dirty="0" err="1"/>
                  <a:t>Đoạn</a:t>
                </a:r>
                <a:r>
                  <a:rPr lang="en-US" dirty="0"/>
                  <a:t> </a:t>
                </a:r>
                <a:r>
                  <a:rPr lang="en-US" dirty="0" err="1"/>
                  <a:t>thẳng</a:t>
                </a:r>
                <a:r>
                  <a:rPr lang="en-US" dirty="0"/>
                  <a:t> AB </a:t>
                </a:r>
                <a:r>
                  <a:rPr lang="en-US" dirty="0" err="1"/>
                  <a:t>dài</a:t>
                </a:r>
                <a:r>
                  <a:rPr lang="en-US" dirty="0"/>
                  <a:t> </a:t>
                </a:r>
                <a14:m>
                  <m:oMath xmlns:m="http://schemas.openxmlformats.org/officeDocument/2006/math">
                    <m:f>
                      <m:fPr>
                        <m:ctrlPr>
                          <a:rPr lang="en-US" i="1">
                            <a:latin typeface="Cambria Math"/>
                          </a:rPr>
                        </m:ctrlPr>
                      </m:fPr>
                      <m:num>
                        <m:r>
                          <a:rPr lang="en-US">
                            <a:latin typeface="Cambria Math"/>
                          </a:rPr>
                          <m:t>𝟑</m:t>
                        </m:r>
                      </m:num>
                      <m:den>
                        <m:r>
                          <a:rPr lang="en-US">
                            <a:latin typeface="Cambria Math"/>
                          </a:rPr>
                          <m:t>𝟒</m:t>
                        </m:r>
                      </m:den>
                    </m:f>
                  </m:oMath>
                </a14:m>
                <a:r>
                  <a:rPr lang="en-US" dirty="0"/>
                  <a:t> m </a:t>
                </a:r>
                <a:r>
                  <a:rPr lang="en-US" dirty="0" err="1"/>
                  <a:t>và</a:t>
                </a:r>
                <a:r>
                  <a:rPr lang="en-US" dirty="0"/>
                  <a:t> </a:t>
                </a:r>
                <a:r>
                  <a:rPr lang="en-US" dirty="0" err="1"/>
                  <a:t>đoạn</a:t>
                </a:r>
                <a:r>
                  <a:rPr lang="en-US" dirty="0"/>
                  <a:t> </a:t>
                </a:r>
                <a:r>
                  <a:rPr lang="en-US" dirty="0" err="1"/>
                  <a:t>thẳng</a:t>
                </a:r>
                <a:r>
                  <a:rPr lang="en-US" dirty="0"/>
                  <a:t> CD </a:t>
                </a:r>
                <a:r>
                  <a:rPr lang="en-US" dirty="0" err="1"/>
                  <a:t>dài</a:t>
                </a:r>
                <a:r>
                  <a:rPr lang="en-US" dirty="0"/>
                  <a:t> 50 cm. </a:t>
                </a:r>
                <a:r>
                  <a:rPr lang="en-US" dirty="0" err="1"/>
                  <a:t>Hỏi</a:t>
                </a:r>
                <a:r>
                  <a:rPr lang="en-US" dirty="0"/>
                  <a:t> </a:t>
                </a:r>
                <a:r>
                  <a:rPr lang="en-US" dirty="0" err="1"/>
                  <a:t>đoạn</a:t>
                </a:r>
                <a:r>
                  <a:rPr lang="en-US" dirty="0"/>
                  <a:t> AB </a:t>
                </a:r>
                <a:r>
                  <a:rPr lang="en-US" dirty="0" err="1"/>
                  <a:t>dài</a:t>
                </a:r>
                <a:r>
                  <a:rPr lang="en-US" dirty="0"/>
                  <a:t> </a:t>
                </a:r>
                <a:r>
                  <a:rPr lang="en-US" dirty="0" err="1"/>
                  <a:t>gấp</a:t>
                </a:r>
                <a:r>
                  <a:rPr lang="en-US" dirty="0"/>
                  <a:t> </a:t>
                </a:r>
                <a:r>
                  <a:rPr lang="en-US" dirty="0" err="1"/>
                  <a:t>bao</a:t>
                </a:r>
                <a:r>
                  <a:rPr lang="en-US" dirty="0"/>
                  <a:t> </a:t>
                </a:r>
                <a:r>
                  <a:rPr lang="en-US" dirty="0" err="1"/>
                  <a:t>nhiêu</a:t>
                </a:r>
                <a:r>
                  <a:rPr lang="en-US" dirty="0"/>
                  <a:t> </a:t>
                </a:r>
                <a:r>
                  <a:rPr lang="en-US" dirty="0" err="1"/>
                  <a:t>lần</a:t>
                </a:r>
                <a:r>
                  <a:rPr lang="en-US" dirty="0"/>
                  <a:t> </a:t>
                </a:r>
                <a:r>
                  <a:rPr lang="en-US" dirty="0" err="1"/>
                  <a:t>đoạn</a:t>
                </a:r>
                <a:r>
                  <a:rPr lang="en-US" dirty="0"/>
                  <a:t> CD?</a:t>
                </a:r>
              </a:p>
            </p:txBody>
          </p:sp>
        </mc:Choice>
        <mc:Fallback xmlns="">
          <p:sp>
            <p:nvSpPr>
              <p:cNvPr id="6" name="TextBox 5"/>
              <p:cNvSpPr txBox="1">
                <a:spLocks noRot="1" noChangeAspect="1" noMove="1" noResize="1" noEditPoints="1" noAdjustHandles="1" noChangeArrowheads="1" noChangeShapeType="1" noTextEdit="1"/>
              </p:cNvSpPr>
              <p:nvPr/>
            </p:nvSpPr>
            <p:spPr>
              <a:xfrm>
                <a:off x="482774" y="4409768"/>
                <a:ext cx="11046542" cy="993413"/>
              </a:xfrm>
              <a:prstGeom prst="rect">
                <a:avLst/>
              </a:prstGeom>
              <a:blipFill rotWithShape="1">
                <a:blip r:embed="rId3"/>
                <a:stretch>
                  <a:fillRect l="-828" r="-883" b="-13497"/>
                </a:stretch>
              </a:blipFill>
            </p:spPr>
            <p:txBody>
              <a:bodyPr/>
              <a:lstStyle/>
              <a:p>
                <a:r>
                  <a:rPr lang="en-US">
                    <a:noFill/>
                  </a:rPr>
                  <a:t> </a:t>
                </a:r>
              </a:p>
            </p:txBody>
          </p:sp>
        </mc:Fallback>
      </mc:AlternateContent>
      <p:sp>
        <p:nvSpPr>
          <p:cNvPr id="7" name="Rectangle 6"/>
          <p:cNvSpPr/>
          <p:nvPr/>
        </p:nvSpPr>
        <p:spPr>
          <a:xfrm>
            <a:off x="482774" y="1499192"/>
            <a:ext cx="5102679" cy="461665"/>
          </a:xfrm>
          <a:prstGeom prst="rect">
            <a:avLst/>
          </a:prstGeom>
        </p:spPr>
        <p:txBody>
          <a:bodyPr wrap="none">
            <a:spAutoFit/>
          </a:bodyPr>
          <a:lstStyle/>
          <a:p>
            <a:r>
              <a:rPr lang="en-US" sz="2400" smtClean="0">
                <a:latin typeface="Times New Roman" pitchFamily="18" charset="0"/>
                <a:ea typeface="Times New Roman"/>
                <a:cs typeface="Times New Roman" pitchFamily="18" charset="0"/>
              </a:rPr>
              <a:t>Thời </a:t>
            </a:r>
            <a:r>
              <a:rPr lang="en-US" sz="2400">
                <a:latin typeface="Times New Roman" pitchFamily="18" charset="0"/>
                <a:ea typeface="Times New Roman"/>
                <a:cs typeface="Times New Roman" pitchFamily="18" charset="0"/>
              </a:rPr>
              <a:t>gian Mai làm bài lâu hơn Lan gấp:</a:t>
            </a:r>
            <a:endParaRPr lang="en-US" sz="2400">
              <a:latin typeface="Times New Roman" pitchFamily="18" charset="0"/>
              <a:cs typeface="Times New Roman" pitchFamily="18" charset="0"/>
            </a:endParaRPr>
          </a:p>
        </p:txBody>
      </p:sp>
      <mc:AlternateContent xmlns:mc="http://schemas.openxmlformats.org/markup-compatibility/2006" xmlns:a14="http://schemas.microsoft.com/office/drawing/2010/main">
        <mc:Choice Requires="a14">
          <p:sp>
            <p:nvSpPr>
              <p:cNvPr id="8" name="TextBox 7"/>
              <p:cNvSpPr txBox="1"/>
              <p:nvPr/>
            </p:nvSpPr>
            <p:spPr>
              <a:xfrm>
                <a:off x="482774" y="2009307"/>
                <a:ext cx="2457148" cy="461665"/>
              </a:xfrm>
              <a:prstGeom prst="rect">
                <a:avLst/>
              </a:prstGeom>
              <a:noFill/>
            </p:spPr>
            <p:txBody>
              <a:bodyPr wrap="none" rtlCol="0">
                <a:spAutoFit/>
              </a:bodyPr>
              <a:lstStyle/>
              <a:p>
                <a14:m>
                  <m:oMath xmlns:m="http://schemas.openxmlformats.org/officeDocument/2006/math">
                    <m:r>
                      <a:rPr lang="en-US" sz="2400" b="0" i="1" smtClean="0">
                        <a:latin typeface="Cambria Math"/>
                      </a:rPr>
                      <m:t>45:30=1,5</m:t>
                    </m:r>
                  </m:oMath>
                </a14:m>
                <a:r>
                  <a:rPr lang="en-US" sz="2400" smtClean="0">
                    <a:latin typeface="Times New Roman" pitchFamily="18" charset="0"/>
                    <a:cs typeface="Times New Roman" pitchFamily="18" charset="0"/>
                  </a:rPr>
                  <a:t> (lần)</a:t>
                </a:r>
                <a:endParaRPr lang="en-US" sz="2400">
                  <a:latin typeface="Times New Roman" pitchFamily="18" charset="0"/>
                  <a:cs typeface="Times New Roman" pitchFamily="18" charset="0"/>
                </a:endParaRPr>
              </a:p>
            </p:txBody>
          </p:sp>
        </mc:Choice>
        <mc:Fallback xmlns="">
          <p:sp>
            <p:nvSpPr>
              <p:cNvPr id="8" name="TextBox 7"/>
              <p:cNvSpPr txBox="1">
                <a:spLocks noRot="1" noChangeAspect="1" noMove="1" noResize="1" noEditPoints="1" noAdjustHandles="1" noChangeArrowheads="1" noChangeShapeType="1" noTextEdit="1"/>
              </p:cNvSpPr>
              <p:nvPr/>
            </p:nvSpPr>
            <p:spPr>
              <a:xfrm>
                <a:off x="482774" y="2009307"/>
                <a:ext cx="2457148" cy="461665"/>
              </a:xfrm>
              <a:prstGeom prst="rect">
                <a:avLst/>
              </a:prstGeom>
              <a:blipFill rotWithShape="1">
                <a:blip r:embed="rId4"/>
                <a:stretch>
                  <a:fillRect l="-744" t="-10667" r="-2233" b="-30667"/>
                </a:stretch>
              </a:blipFill>
            </p:spPr>
            <p:txBody>
              <a:bodyPr/>
              <a:lstStyle/>
              <a:p>
                <a:r>
                  <a:rPr lang="en-US">
                    <a:noFill/>
                  </a:rPr>
                  <a:t> </a:t>
                </a:r>
              </a:p>
            </p:txBody>
          </p:sp>
        </mc:Fallback>
      </mc:AlternateContent>
      <p:sp>
        <p:nvSpPr>
          <p:cNvPr id="9" name="Rectangle 8"/>
          <p:cNvSpPr/>
          <p:nvPr/>
        </p:nvSpPr>
        <p:spPr>
          <a:xfrm>
            <a:off x="482774" y="3430918"/>
            <a:ext cx="2520242" cy="461665"/>
          </a:xfrm>
          <a:prstGeom prst="rect">
            <a:avLst/>
          </a:prstGeom>
        </p:spPr>
        <p:txBody>
          <a:bodyPr wrap="none">
            <a:spAutoFit/>
          </a:bodyPr>
          <a:lstStyle/>
          <a:p>
            <a:r>
              <a:rPr lang="en-US" sz="2400">
                <a:latin typeface="Times New Roman" pitchFamily="18" charset="0"/>
                <a:ea typeface="Times New Roman"/>
                <a:cs typeface="Times New Roman" pitchFamily="18" charset="0"/>
              </a:rPr>
              <a:t>Đổi: 900g = 0,9kg </a:t>
            </a:r>
            <a:endParaRPr lang="en-US" sz="2400">
              <a:latin typeface="Times New Roman" pitchFamily="18" charset="0"/>
              <a:cs typeface="Times New Roman" pitchFamily="18" charset="0"/>
            </a:endParaRPr>
          </a:p>
        </p:txBody>
      </p:sp>
      <p:sp>
        <p:nvSpPr>
          <p:cNvPr id="10" name="Rectangle 9"/>
          <p:cNvSpPr/>
          <p:nvPr/>
        </p:nvSpPr>
        <p:spPr>
          <a:xfrm>
            <a:off x="482774" y="3932094"/>
            <a:ext cx="5429307" cy="461665"/>
          </a:xfrm>
          <a:prstGeom prst="rect">
            <a:avLst/>
          </a:prstGeom>
        </p:spPr>
        <p:txBody>
          <a:bodyPr wrap="none">
            <a:spAutoFit/>
          </a:bodyPr>
          <a:lstStyle/>
          <a:p>
            <a:r>
              <a:rPr lang="en-US" sz="2400" smtClean="0">
                <a:latin typeface="Times New Roman" pitchFamily="18" charset="0"/>
                <a:ea typeface="Times New Roman"/>
                <a:cs typeface="Times New Roman" pitchFamily="18" charset="0"/>
              </a:rPr>
              <a:t>Con </a:t>
            </a:r>
            <a:r>
              <a:rPr lang="en-US" sz="2400">
                <a:latin typeface="Times New Roman" pitchFamily="18" charset="0"/>
                <a:ea typeface="Times New Roman"/>
                <a:cs typeface="Times New Roman" pitchFamily="18" charset="0"/>
              </a:rPr>
              <a:t>cá của Dũng nặng hơn con cá của Trí:</a:t>
            </a:r>
            <a:endParaRPr lang="en-US" sz="2400">
              <a:latin typeface="Times New Roman" pitchFamily="18" charset="0"/>
              <a:cs typeface="Times New Roman" pitchFamily="18" charset="0"/>
            </a:endParaRPr>
          </a:p>
        </p:txBody>
      </p:sp>
      <mc:AlternateContent xmlns:mc="http://schemas.openxmlformats.org/markup-compatibility/2006" xmlns:a14="http://schemas.microsoft.com/office/drawing/2010/main">
        <mc:Choice Requires="a14">
          <p:sp>
            <p:nvSpPr>
              <p:cNvPr id="11" name="TextBox 10"/>
              <p:cNvSpPr txBox="1"/>
              <p:nvPr/>
            </p:nvSpPr>
            <p:spPr>
              <a:xfrm>
                <a:off x="5735105" y="3863119"/>
                <a:ext cx="2439514" cy="616579"/>
              </a:xfrm>
              <a:prstGeom prst="rect">
                <a:avLst/>
              </a:prstGeom>
              <a:noFill/>
            </p:spPr>
            <p:txBody>
              <a:bodyPr wrap="none" rtlCol="0">
                <a:spAutoFit/>
              </a:bodyPr>
              <a:lstStyle/>
              <a:p>
                <a14:m>
                  <m:oMath xmlns:m="http://schemas.openxmlformats.org/officeDocument/2006/math">
                    <m:r>
                      <a:rPr lang="en-US" sz="2400" b="0" i="1" smtClean="0">
                        <a:latin typeface="Cambria Math"/>
                      </a:rPr>
                      <m:t>1,3:0,9=</m:t>
                    </m:r>
                    <m:f>
                      <m:fPr>
                        <m:ctrlPr>
                          <a:rPr lang="en-US" sz="2400" b="0" i="1" smtClean="0">
                            <a:latin typeface="Cambria Math"/>
                          </a:rPr>
                        </m:ctrlPr>
                      </m:fPr>
                      <m:num>
                        <m:r>
                          <a:rPr lang="en-US" sz="2400" b="0" i="1" smtClean="0">
                            <a:latin typeface="Cambria Math"/>
                          </a:rPr>
                          <m:t>13</m:t>
                        </m:r>
                      </m:num>
                      <m:den>
                        <m:r>
                          <a:rPr lang="en-US" sz="2400" b="0" i="1" smtClean="0">
                            <a:latin typeface="Cambria Math"/>
                          </a:rPr>
                          <m:t>9</m:t>
                        </m:r>
                      </m:den>
                    </m:f>
                  </m:oMath>
                </a14:m>
                <a:r>
                  <a:rPr lang="en-US" sz="2400" smtClean="0">
                    <a:latin typeface="Times New Roman" pitchFamily="18" charset="0"/>
                    <a:cs typeface="Times New Roman" pitchFamily="18" charset="0"/>
                  </a:rPr>
                  <a:t> (lần)</a:t>
                </a:r>
                <a:endParaRPr lang="en-US" sz="2400">
                  <a:latin typeface="Times New Roman" pitchFamily="18" charset="0"/>
                  <a:cs typeface="Times New Roman" pitchFamily="18" charset="0"/>
                </a:endParaRPr>
              </a:p>
            </p:txBody>
          </p:sp>
        </mc:Choice>
        <mc:Fallback xmlns="">
          <p:sp>
            <p:nvSpPr>
              <p:cNvPr id="11" name="TextBox 10"/>
              <p:cNvSpPr txBox="1">
                <a:spLocks noRot="1" noChangeAspect="1" noMove="1" noResize="1" noEditPoints="1" noAdjustHandles="1" noChangeArrowheads="1" noChangeShapeType="1" noTextEdit="1"/>
              </p:cNvSpPr>
              <p:nvPr/>
            </p:nvSpPr>
            <p:spPr>
              <a:xfrm>
                <a:off x="5735105" y="3863119"/>
                <a:ext cx="2439514" cy="616579"/>
              </a:xfrm>
              <a:prstGeom prst="rect">
                <a:avLst/>
              </a:prstGeom>
              <a:blipFill rotWithShape="1">
                <a:blip r:embed="rId5"/>
                <a:stretch>
                  <a:fillRect r="-2250" b="-8911"/>
                </a:stretch>
              </a:blipFill>
            </p:spPr>
            <p:txBody>
              <a:bodyPr/>
              <a:lstStyle/>
              <a:p>
                <a:r>
                  <a:rPr lang="en-US">
                    <a:noFill/>
                  </a:rPr>
                  <a:t> </a:t>
                </a:r>
              </a:p>
            </p:txBody>
          </p:sp>
        </mc:Fallback>
      </mc:AlternateContent>
      <mc:AlternateContent xmlns:mc="http://schemas.openxmlformats.org/markup-compatibility/2006">
        <mc:Choice xmlns:a14="http://schemas.microsoft.com/office/drawing/2010/main" Requires="a14">
          <p:sp>
            <p:nvSpPr>
              <p:cNvPr id="12" name="TextBox 11"/>
              <p:cNvSpPr txBox="1"/>
              <p:nvPr/>
            </p:nvSpPr>
            <p:spPr>
              <a:xfrm>
                <a:off x="482774" y="5451631"/>
                <a:ext cx="4321238" cy="619913"/>
              </a:xfrm>
              <a:prstGeom prst="rect">
                <a:avLst/>
              </a:prstGeom>
              <a:noFill/>
            </p:spPr>
            <p:txBody>
              <a:bodyPr wrap="square" rtlCol="0">
                <a:spAutoFit/>
              </a:bodyPr>
              <a:lstStyle/>
              <a:p>
                <a:pPr algn="just"/>
                <a:r>
                  <a:rPr lang="en-US" sz="2400" dirty="0" smtClean="0">
                    <a:latin typeface="Times New Roman" pitchFamily="18" charset="0"/>
                    <a:cs typeface="Times New Roman" pitchFamily="18" charset="0"/>
                  </a:rPr>
                  <a:t>Đổi</a:t>
                </a:r>
                <a:r>
                  <a:rPr lang="en-US" sz="2400" dirty="0" smtClean="0">
                    <a:latin typeface="Times New Roman" pitchFamily="18" charset="0"/>
                    <a:cs typeface="Times New Roman" pitchFamily="18" charset="0"/>
                  </a:rPr>
                  <a:t>: </a:t>
                </a:r>
                <a14:m>
                  <m:oMath xmlns:m="http://schemas.openxmlformats.org/officeDocument/2006/math">
                    <m:r>
                      <a:rPr lang="en-US" sz="2400" b="0" i="1" smtClean="0">
                        <a:latin typeface="Cambria Math"/>
                      </a:rPr>
                      <m:t>50</m:t>
                    </m:r>
                    <m:r>
                      <a:rPr lang="en-US" sz="2400" b="0" i="1" smtClean="0">
                        <a:latin typeface="Cambria Math"/>
                      </a:rPr>
                      <m:t>𝑐𝑚</m:t>
                    </m:r>
                    <m:r>
                      <a:rPr lang="en-US" sz="2400" b="0" i="1" smtClean="0">
                        <a:latin typeface="Cambria Math"/>
                      </a:rPr>
                      <m:t>=</m:t>
                    </m:r>
                    <m:f>
                      <m:fPr>
                        <m:ctrlPr>
                          <a:rPr lang="en-US" sz="2400" b="0" i="1" smtClean="0">
                            <a:latin typeface="Cambria Math"/>
                          </a:rPr>
                        </m:ctrlPr>
                      </m:fPr>
                      <m:num>
                        <m:r>
                          <a:rPr lang="en-US" sz="2400" b="0" i="1" smtClean="0">
                            <a:latin typeface="Cambria Math"/>
                          </a:rPr>
                          <m:t>50</m:t>
                        </m:r>
                      </m:num>
                      <m:den>
                        <m:r>
                          <a:rPr lang="en-US" sz="2400" b="0" i="1" smtClean="0">
                            <a:latin typeface="Cambria Math"/>
                          </a:rPr>
                          <m:t>100</m:t>
                        </m:r>
                      </m:den>
                    </m:f>
                    <m:r>
                      <a:rPr lang="en-US" sz="2400" b="0" i="1" smtClean="0">
                        <a:latin typeface="Cambria Math"/>
                      </a:rPr>
                      <m:t>𝑚</m:t>
                    </m:r>
                    <m:r>
                      <a:rPr lang="en-US" sz="2400" b="0" i="1" smtClean="0">
                        <a:latin typeface="Cambria Math"/>
                      </a:rPr>
                      <m:t>=</m:t>
                    </m:r>
                    <m:f>
                      <m:fPr>
                        <m:ctrlPr>
                          <a:rPr lang="en-US" sz="2400" b="0" i="1" smtClean="0">
                            <a:latin typeface="Cambria Math"/>
                          </a:rPr>
                        </m:ctrlPr>
                      </m:fPr>
                      <m:num>
                        <m:r>
                          <a:rPr lang="en-US" sz="2400" b="0" i="1" smtClean="0">
                            <a:latin typeface="Cambria Math"/>
                          </a:rPr>
                          <m:t>1</m:t>
                        </m:r>
                      </m:num>
                      <m:den>
                        <m:r>
                          <a:rPr lang="en-US" sz="2400" b="0" i="1" smtClean="0">
                            <a:latin typeface="Cambria Math"/>
                          </a:rPr>
                          <m:t>2</m:t>
                        </m:r>
                      </m:den>
                    </m:f>
                    <m:r>
                      <a:rPr lang="en-US" sz="2400" b="0" i="1" smtClean="0">
                        <a:latin typeface="Cambria Math"/>
                      </a:rPr>
                      <m:t>𝑚</m:t>
                    </m:r>
                  </m:oMath>
                </a14:m>
                <a:endParaRPr lang="en-US" sz="2400" dirty="0">
                  <a:latin typeface="Times New Roman" pitchFamily="18" charset="0"/>
                  <a:cs typeface="Times New Roman" pitchFamily="18" charset="0"/>
                </a:endParaRPr>
              </a:p>
            </p:txBody>
          </p:sp>
        </mc:Choice>
        <mc:Fallback>
          <p:sp>
            <p:nvSpPr>
              <p:cNvPr id="12" name="TextBox 11"/>
              <p:cNvSpPr txBox="1">
                <a:spLocks noRot="1" noChangeAspect="1" noMove="1" noResize="1" noEditPoints="1" noAdjustHandles="1" noChangeArrowheads="1" noChangeShapeType="1" noTextEdit="1"/>
              </p:cNvSpPr>
              <p:nvPr/>
            </p:nvSpPr>
            <p:spPr>
              <a:xfrm>
                <a:off x="482774" y="5451631"/>
                <a:ext cx="4321238" cy="619913"/>
              </a:xfrm>
              <a:prstGeom prst="rect">
                <a:avLst/>
              </a:prstGeom>
              <a:blipFill rotWithShape="1">
                <a:blip r:embed="rId6"/>
                <a:stretch>
                  <a:fillRect l="-2116" b="-8824"/>
                </a:stretch>
              </a:blipFill>
            </p:spPr>
            <p:txBody>
              <a:bodyPr/>
              <a:lstStyle/>
              <a:p>
                <a:r>
                  <a:rPr lang="en-US">
                    <a:noFill/>
                  </a:rPr>
                  <a:t> </a:t>
                </a:r>
              </a:p>
            </p:txBody>
          </p:sp>
        </mc:Fallback>
      </mc:AlternateContent>
      <p:sp>
        <p:nvSpPr>
          <p:cNvPr id="13" name="Rectangle 12"/>
          <p:cNvSpPr/>
          <p:nvPr/>
        </p:nvSpPr>
        <p:spPr>
          <a:xfrm>
            <a:off x="482774" y="6070477"/>
            <a:ext cx="6037871" cy="461665"/>
          </a:xfrm>
          <a:prstGeom prst="rect">
            <a:avLst/>
          </a:prstGeom>
        </p:spPr>
        <p:txBody>
          <a:bodyPr wrap="none">
            <a:spAutoFit/>
          </a:bodyPr>
          <a:lstStyle/>
          <a:p>
            <a:pPr algn="just"/>
            <a:r>
              <a:rPr lang="en-US" sz="2400">
                <a:latin typeface="Times New Roman" pitchFamily="18" charset="0"/>
                <a:ea typeface="Times New Roman"/>
                <a:cs typeface="Times New Roman" pitchFamily="18" charset="0"/>
              </a:rPr>
              <a:t>Độ dài đoạn thẳng AB dài hơn đoạn thẳng CD: </a:t>
            </a:r>
            <a:endParaRPr lang="en-US" sz="2400">
              <a:latin typeface="Times New Roman" pitchFamily="18" charset="0"/>
              <a:cs typeface="Times New Roman" pitchFamily="18" charset="0"/>
            </a:endParaRPr>
          </a:p>
        </p:txBody>
      </p:sp>
      <mc:AlternateContent xmlns:mc="http://schemas.openxmlformats.org/markup-compatibility/2006" xmlns:a14="http://schemas.microsoft.com/office/drawing/2010/main">
        <mc:Choice Requires="a14">
          <p:sp>
            <p:nvSpPr>
              <p:cNvPr id="14" name="TextBox 13"/>
              <p:cNvSpPr txBox="1"/>
              <p:nvPr/>
            </p:nvSpPr>
            <p:spPr>
              <a:xfrm>
                <a:off x="6358673" y="6023477"/>
                <a:ext cx="1815946" cy="614655"/>
              </a:xfrm>
              <a:prstGeom prst="rect">
                <a:avLst/>
              </a:prstGeom>
              <a:noFill/>
            </p:spPr>
            <p:txBody>
              <a:bodyPr wrap="none" rtlCol="0">
                <a:spAutoFit/>
              </a:bodyPr>
              <a:lstStyle/>
              <a:p>
                <a:pPr algn="just"/>
                <a14:m>
                  <m:oMath xmlns:m="http://schemas.openxmlformats.org/officeDocument/2006/math">
                    <m:f>
                      <m:fPr>
                        <m:ctrlPr>
                          <a:rPr lang="en-US" sz="2400" i="1" smtClean="0">
                            <a:latin typeface="Cambria Math"/>
                          </a:rPr>
                        </m:ctrlPr>
                      </m:fPr>
                      <m:num>
                        <m:r>
                          <a:rPr lang="en-US" sz="2400" b="0" i="1" smtClean="0">
                            <a:latin typeface="Cambria Math"/>
                          </a:rPr>
                          <m:t>3</m:t>
                        </m:r>
                      </m:num>
                      <m:den>
                        <m:r>
                          <a:rPr lang="en-US" sz="2400" b="0" i="1" smtClean="0">
                            <a:latin typeface="Cambria Math"/>
                          </a:rPr>
                          <m:t>4</m:t>
                        </m:r>
                      </m:den>
                    </m:f>
                    <m:r>
                      <a:rPr lang="en-US" sz="2400" b="0" i="1" smtClean="0">
                        <a:latin typeface="Cambria Math"/>
                      </a:rPr>
                      <m:t>:</m:t>
                    </m:r>
                    <m:f>
                      <m:fPr>
                        <m:ctrlPr>
                          <a:rPr lang="en-US" sz="2400" b="0" i="1" smtClean="0">
                            <a:latin typeface="Cambria Math"/>
                          </a:rPr>
                        </m:ctrlPr>
                      </m:fPr>
                      <m:num>
                        <m:r>
                          <a:rPr lang="en-US" sz="2400" b="0" i="1" smtClean="0">
                            <a:latin typeface="Cambria Math"/>
                          </a:rPr>
                          <m:t>1</m:t>
                        </m:r>
                      </m:num>
                      <m:den>
                        <m:r>
                          <a:rPr lang="en-US" sz="2400" b="0" i="1" smtClean="0">
                            <a:latin typeface="Cambria Math"/>
                          </a:rPr>
                          <m:t>2</m:t>
                        </m:r>
                      </m:den>
                    </m:f>
                    <m:r>
                      <a:rPr lang="en-US" sz="2400" b="0" i="1" smtClean="0">
                        <a:latin typeface="Cambria Math"/>
                      </a:rPr>
                      <m:t>=</m:t>
                    </m:r>
                    <m:f>
                      <m:fPr>
                        <m:ctrlPr>
                          <a:rPr lang="en-US" sz="2400" b="0" i="1" smtClean="0">
                            <a:latin typeface="Cambria Math"/>
                          </a:rPr>
                        </m:ctrlPr>
                      </m:fPr>
                      <m:num>
                        <m:r>
                          <a:rPr lang="en-US" sz="2400" b="0" i="1" smtClean="0">
                            <a:latin typeface="Cambria Math"/>
                          </a:rPr>
                          <m:t>3</m:t>
                        </m:r>
                      </m:num>
                      <m:den>
                        <m:r>
                          <a:rPr lang="en-US" sz="2400" b="0" i="1" smtClean="0">
                            <a:latin typeface="Cambria Math"/>
                          </a:rPr>
                          <m:t>2</m:t>
                        </m:r>
                      </m:den>
                    </m:f>
                  </m:oMath>
                </a14:m>
                <a:r>
                  <a:rPr lang="en-US" sz="2400" smtClean="0">
                    <a:latin typeface="Times New Roman" pitchFamily="18" charset="0"/>
                    <a:cs typeface="Times New Roman" pitchFamily="18" charset="0"/>
                  </a:rPr>
                  <a:t> (lần)</a:t>
                </a:r>
                <a:endParaRPr lang="en-US" sz="2400">
                  <a:latin typeface="Times New Roman" pitchFamily="18" charset="0"/>
                  <a:cs typeface="Times New Roman" pitchFamily="18" charset="0"/>
                </a:endParaRPr>
              </a:p>
            </p:txBody>
          </p:sp>
        </mc:Choice>
        <mc:Fallback xmlns="">
          <p:sp>
            <p:nvSpPr>
              <p:cNvPr id="14" name="TextBox 13"/>
              <p:cNvSpPr txBox="1">
                <a:spLocks noRot="1" noChangeAspect="1" noMove="1" noResize="1" noEditPoints="1" noAdjustHandles="1" noChangeArrowheads="1" noChangeShapeType="1" noTextEdit="1"/>
              </p:cNvSpPr>
              <p:nvPr/>
            </p:nvSpPr>
            <p:spPr>
              <a:xfrm>
                <a:off x="6358673" y="6023477"/>
                <a:ext cx="1815946" cy="614655"/>
              </a:xfrm>
              <a:prstGeom prst="rect">
                <a:avLst/>
              </a:prstGeom>
              <a:blipFill rotWithShape="1">
                <a:blip r:embed="rId7"/>
                <a:stretch>
                  <a:fillRect r="-3356" b="-8911"/>
                </a:stretch>
              </a:blipFill>
            </p:spPr>
            <p:txBody>
              <a:bodyPr/>
              <a:lstStyle/>
              <a:p>
                <a:r>
                  <a:rPr lang="en-US">
                    <a:noFill/>
                  </a:rPr>
                  <a:t> </a:t>
                </a:r>
              </a:p>
            </p:txBody>
          </p:sp>
        </mc:Fallback>
      </mc:AlternateContent>
      <p:sp>
        <p:nvSpPr>
          <p:cNvPr id="15" name="Oval 14"/>
          <p:cNvSpPr/>
          <p:nvPr/>
        </p:nvSpPr>
        <p:spPr>
          <a:xfrm>
            <a:off x="325088" y="1960857"/>
            <a:ext cx="1162537" cy="647036"/>
          </a:xfrm>
          <a:prstGeom prst="ellipse">
            <a:avLst/>
          </a:prstGeom>
          <a:noFill/>
          <a:ln w="28575">
            <a:solidFill>
              <a:srgbClr val="C00000"/>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cxnSp>
        <p:nvCxnSpPr>
          <p:cNvPr id="23" name="Straight Arrow Connector 22"/>
          <p:cNvCxnSpPr/>
          <p:nvPr/>
        </p:nvCxnSpPr>
        <p:spPr>
          <a:xfrm flipV="1">
            <a:off x="1375979" y="2009307"/>
            <a:ext cx="2125730" cy="82880"/>
          </a:xfrm>
          <a:prstGeom prst="straightConnector1">
            <a:avLst/>
          </a:prstGeom>
          <a:ln w="28575">
            <a:solidFill>
              <a:srgbClr val="C00000"/>
            </a:solidFill>
            <a:tailEnd type="arrow"/>
          </a:ln>
        </p:spPr>
        <p:style>
          <a:lnRef idx="1">
            <a:schemeClr val="accent1"/>
          </a:lnRef>
          <a:fillRef idx="0">
            <a:schemeClr val="accent1"/>
          </a:fillRef>
          <a:effectRef idx="0">
            <a:schemeClr val="accent1"/>
          </a:effectRef>
          <a:fontRef idx="minor">
            <a:schemeClr val="tx1"/>
          </a:fontRef>
        </p:style>
      </p:cxnSp>
      <p:sp>
        <p:nvSpPr>
          <p:cNvPr id="24" name="Oval 23"/>
          <p:cNvSpPr/>
          <p:nvPr/>
        </p:nvSpPr>
        <p:spPr>
          <a:xfrm>
            <a:off x="5735105" y="3882072"/>
            <a:ext cx="1162537" cy="647036"/>
          </a:xfrm>
          <a:prstGeom prst="ellipse">
            <a:avLst/>
          </a:prstGeom>
          <a:noFill/>
          <a:ln w="28575">
            <a:solidFill>
              <a:srgbClr val="C00000"/>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25" name="Oval 24"/>
          <p:cNvSpPr/>
          <p:nvPr/>
        </p:nvSpPr>
        <p:spPr>
          <a:xfrm>
            <a:off x="6140742" y="5983786"/>
            <a:ext cx="988827" cy="694036"/>
          </a:xfrm>
          <a:prstGeom prst="ellipse">
            <a:avLst/>
          </a:prstGeom>
          <a:noFill/>
          <a:ln w="28575">
            <a:solidFill>
              <a:srgbClr val="C00000"/>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cxnSp>
        <p:nvCxnSpPr>
          <p:cNvPr id="26" name="Straight Arrow Connector 25"/>
          <p:cNvCxnSpPr/>
          <p:nvPr/>
        </p:nvCxnSpPr>
        <p:spPr>
          <a:xfrm flipV="1">
            <a:off x="6635155" y="3661750"/>
            <a:ext cx="1995635" cy="288868"/>
          </a:xfrm>
          <a:prstGeom prst="straightConnector1">
            <a:avLst/>
          </a:prstGeom>
          <a:ln w="28575">
            <a:solidFill>
              <a:srgbClr val="C00000"/>
            </a:solidFill>
            <a:tailEnd type="arrow"/>
          </a:ln>
        </p:spPr>
        <p:style>
          <a:lnRef idx="1">
            <a:schemeClr val="accent1"/>
          </a:lnRef>
          <a:fillRef idx="0">
            <a:schemeClr val="accent1"/>
          </a:fillRef>
          <a:effectRef idx="0">
            <a:schemeClr val="accent1"/>
          </a:effectRef>
          <a:fontRef idx="minor">
            <a:schemeClr val="tx1"/>
          </a:fontRef>
        </p:style>
      </p:cxnSp>
      <p:cxnSp>
        <p:nvCxnSpPr>
          <p:cNvPr id="31" name="Straight Arrow Connector 30"/>
          <p:cNvCxnSpPr/>
          <p:nvPr/>
        </p:nvCxnSpPr>
        <p:spPr>
          <a:xfrm flipV="1">
            <a:off x="6635155" y="5451631"/>
            <a:ext cx="1995635" cy="510650"/>
          </a:xfrm>
          <a:prstGeom prst="straightConnector1">
            <a:avLst/>
          </a:prstGeom>
          <a:ln w="28575">
            <a:solidFill>
              <a:srgbClr val="C00000"/>
            </a:solidFill>
            <a:tailEnd type="arrow"/>
          </a:ln>
        </p:spPr>
        <p:style>
          <a:lnRef idx="1">
            <a:schemeClr val="accent1"/>
          </a:lnRef>
          <a:fillRef idx="0">
            <a:schemeClr val="accent1"/>
          </a:fillRef>
          <a:effectRef idx="0">
            <a:schemeClr val="accent1"/>
          </a:effectRef>
          <a:fontRef idx="minor">
            <a:schemeClr val="tx1"/>
          </a:fontRef>
        </p:style>
      </p:cxnSp>
      <p:sp>
        <p:nvSpPr>
          <p:cNvPr id="33" name="TextBox 32"/>
          <p:cNvSpPr txBox="1"/>
          <p:nvPr/>
        </p:nvSpPr>
        <p:spPr>
          <a:xfrm>
            <a:off x="3501709" y="1861354"/>
            <a:ext cx="937556" cy="461665"/>
          </a:xfrm>
          <a:prstGeom prst="rect">
            <a:avLst/>
          </a:prstGeom>
          <a:noFill/>
        </p:spPr>
        <p:txBody>
          <a:bodyPr wrap="square" rtlCol="0">
            <a:spAutoFit/>
          </a:bodyPr>
          <a:lstStyle/>
          <a:p>
            <a:r>
              <a:rPr lang="en-US" sz="2400" b="1" smtClean="0">
                <a:solidFill>
                  <a:srgbClr val="C00000"/>
                </a:solidFill>
                <a:latin typeface="Times New Roman" pitchFamily="18" charset="0"/>
                <a:cs typeface="Times New Roman" pitchFamily="18" charset="0"/>
              </a:rPr>
              <a:t>Tỉ số</a:t>
            </a:r>
            <a:endParaRPr lang="en-US" sz="2400" b="1">
              <a:solidFill>
                <a:srgbClr val="C00000"/>
              </a:solidFill>
              <a:latin typeface="Times New Roman" pitchFamily="18" charset="0"/>
              <a:cs typeface="Times New Roman" pitchFamily="18" charset="0"/>
            </a:endParaRPr>
          </a:p>
        </p:txBody>
      </p:sp>
      <p:sp>
        <p:nvSpPr>
          <p:cNvPr id="34" name="TextBox 33"/>
          <p:cNvSpPr txBox="1"/>
          <p:nvPr/>
        </p:nvSpPr>
        <p:spPr>
          <a:xfrm>
            <a:off x="8689784" y="3382468"/>
            <a:ext cx="937556" cy="461665"/>
          </a:xfrm>
          <a:prstGeom prst="rect">
            <a:avLst/>
          </a:prstGeom>
          <a:noFill/>
        </p:spPr>
        <p:txBody>
          <a:bodyPr wrap="square" rtlCol="0">
            <a:spAutoFit/>
          </a:bodyPr>
          <a:lstStyle/>
          <a:p>
            <a:r>
              <a:rPr lang="en-US" sz="2400" b="1" smtClean="0">
                <a:solidFill>
                  <a:srgbClr val="C00000"/>
                </a:solidFill>
                <a:latin typeface="Times New Roman" pitchFamily="18" charset="0"/>
                <a:cs typeface="Times New Roman" pitchFamily="18" charset="0"/>
              </a:rPr>
              <a:t>Tỉ số</a:t>
            </a:r>
            <a:endParaRPr lang="en-US" sz="2400" b="1">
              <a:solidFill>
                <a:srgbClr val="C00000"/>
              </a:solidFill>
              <a:latin typeface="Times New Roman" pitchFamily="18" charset="0"/>
              <a:cs typeface="Times New Roman" pitchFamily="18" charset="0"/>
            </a:endParaRPr>
          </a:p>
        </p:txBody>
      </p:sp>
      <p:sp>
        <p:nvSpPr>
          <p:cNvPr id="35" name="TextBox 34"/>
          <p:cNvSpPr txBox="1"/>
          <p:nvPr/>
        </p:nvSpPr>
        <p:spPr>
          <a:xfrm>
            <a:off x="8689784" y="5172348"/>
            <a:ext cx="937556" cy="461665"/>
          </a:xfrm>
          <a:prstGeom prst="rect">
            <a:avLst/>
          </a:prstGeom>
          <a:noFill/>
        </p:spPr>
        <p:txBody>
          <a:bodyPr wrap="square" rtlCol="0">
            <a:spAutoFit/>
          </a:bodyPr>
          <a:lstStyle/>
          <a:p>
            <a:r>
              <a:rPr lang="en-US" sz="2400" b="1" smtClean="0">
                <a:solidFill>
                  <a:srgbClr val="C00000"/>
                </a:solidFill>
                <a:latin typeface="Times New Roman" pitchFamily="18" charset="0"/>
                <a:cs typeface="Times New Roman" pitchFamily="18" charset="0"/>
              </a:rPr>
              <a:t>Tỉ số</a:t>
            </a:r>
            <a:endParaRPr lang="en-US" sz="2400" b="1">
              <a:solidFill>
                <a:srgbClr val="C00000"/>
              </a:solidFill>
              <a:latin typeface="Times New Roman" pitchFamily="18" charset="0"/>
              <a:cs typeface="Times New Roman" pitchFamily="18" charset="0"/>
            </a:endParaRPr>
          </a:p>
        </p:txBody>
      </p:sp>
    </p:spTree>
    <p:extLst>
      <p:ext uri="{BB962C8B-B14F-4D97-AF65-F5344CB8AC3E}">
        <p14:creationId xmlns:p14="http://schemas.microsoft.com/office/powerpoint/2010/main" val="62189380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fade">
                                      <p:cBhvr>
                                        <p:cTn id="7" dur="1000"/>
                                        <p:tgtEl>
                                          <p:spTgt spid="7"/>
                                        </p:tgtEl>
                                      </p:cBhvr>
                                    </p:animEffect>
                                    <p:anim calcmode="lin" valueType="num">
                                      <p:cBhvr>
                                        <p:cTn id="8" dur="1000" fill="hold"/>
                                        <p:tgtEl>
                                          <p:spTgt spid="7"/>
                                        </p:tgtEl>
                                        <p:attrNameLst>
                                          <p:attrName>ppt_x</p:attrName>
                                        </p:attrNameLst>
                                      </p:cBhvr>
                                      <p:tavLst>
                                        <p:tav tm="0">
                                          <p:val>
                                            <p:strVal val="#ppt_x"/>
                                          </p:val>
                                        </p:tav>
                                        <p:tav tm="100000">
                                          <p:val>
                                            <p:strVal val="#ppt_x"/>
                                          </p:val>
                                        </p:tav>
                                      </p:tavLst>
                                    </p:anim>
                                    <p:anim calcmode="lin" valueType="num">
                                      <p:cBhvr>
                                        <p:cTn id="9" dur="1000" fill="hold"/>
                                        <p:tgtEl>
                                          <p:spTgt spid="7"/>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8"/>
                                        </p:tgtEl>
                                        <p:attrNameLst>
                                          <p:attrName>style.visibility</p:attrName>
                                        </p:attrNameLst>
                                      </p:cBhvr>
                                      <p:to>
                                        <p:strVal val="visible"/>
                                      </p:to>
                                    </p:set>
                                    <p:animEffect transition="in" filter="fade">
                                      <p:cBhvr>
                                        <p:cTn id="12" dur="1000"/>
                                        <p:tgtEl>
                                          <p:spTgt spid="8"/>
                                        </p:tgtEl>
                                      </p:cBhvr>
                                    </p:animEffect>
                                    <p:anim calcmode="lin" valueType="num">
                                      <p:cBhvr>
                                        <p:cTn id="13" dur="1000" fill="hold"/>
                                        <p:tgtEl>
                                          <p:spTgt spid="8"/>
                                        </p:tgtEl>
                                        <p:attrNameLst>
                                          <p:attrName>ppt_x</p:attrName>
                                        </p:attrNameLst>
                                      </p:cBhvr>
                                      <p:tavLst>
                                        <p:tav tm="0">
                                          <p:val>
                                            <p:strVal val="#ppt_x"/>
                                          </p:val>
                                        </p:tav>
                                        <p:tav tm="100000">
                                          <p:val>
                                            <p:strVal val="#ppt_x"/>
                                          </p:val>
                                        </p:tav>
                                      </p:tavLst>
                                    </p:anim>
                                    <p:anim calcmode="lin" valueType="num">
                                      <p:cBhvr>
                                        <p:cTn id="14" dur="1000" fill="hold"/>
                                        <p:tgtEl>
                                          <p:spTgt spid="8"/>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grpId="0" nodeType="clickEffect">
                                  <p:stCondLst>
                                    <p:cond delay="0"/>
                                  </p:stCondLst>
                                  <p:childTnLst>
                                    <p:set>
                                      <p:cBhvr>
                                        <p:cTn id="18" dur="1" fill="hold">
                                          <p:stCondLst>
                                            <p:cond delay="0"/>
                                          </p:stCondLst>
                                        </p:cTn>
                                        <p:tgtEl>
                                          <p:spTgt spid="9"/>
                                        </p:tgtEl>
                                        <p:attrNameLst>
                                          <p:attrName>style.visibility</p:attrName>
                                        </p:attrNameLst>
                                      </p:cBhvr>
                                      <p:to>
                                        <p:strVal val="visible"/>
                                      </p:to>
                                    </p:set>
                                    <p:animEffect transition="in" filter="fade">
                                      <p:cBhvr>
                                        <p:cTn id="19" dur="1000"/>
                                        <p:tgtEl>
                                          <p:spTgt spid="9"/>
                                        </p:tgtEl>
                                      </p:cBhvr>
                                    </p:animEffect>
                                    <p:anim calcmode="lin" valueType="num">
                                      <p:cBhvr>
                                        <p:cTn id="20" dur="1000" fill="hold"/>
                                        <p:tgtEl>
                                          <p:spTgt spid="9"/>
                                        </p:tgtEl>
                                        <p:attrNameLst>
                                          <p:attrName>ppt_x</p:attrName>
                                        </p:attrNameLst>
                                      </p:cBhvr>
                                      <p:tavLst>
                                        <p:tav tm="0">
                                          <p:val>
                                            <p:strVal val="#ppt_x"/>
                                          </p:val>
                                        </p:tav>
                                        <p:tav tm="100000">
                                          <p:val>
                                            <p:strVal val="#ppt_x"/>
                                          </p:val>
                                        </p:tav>
                                      </p:tavLst>
                                    </p:anim>
                                    <p:anim calcmode="lin" valueType="num">
                                      <p:cBhvr>
                                        <p:cTn id="21" dur="1000" fill="hold"/>
                                        <p:tgtEl>
                                          <p:spTgt spid="9"/>
                                        </p:tgtEl>
                                        <p:attrNameLst>
                                          <p:attrName>ppt_y</p:attrName>
                                        </p:attrNameLst>
                                      </p:cBhvr>
                                      <p:tavLst>
                                        <p:tav tm="0">
                                          <p:val>
                                            <p:strVal val="#ppt_y+.1"/>
                                          </p:val>
                                        </p:tav>
                                        <p:tav tm="100000">
                                          <p:val>
                                            <p:strVal val="#ppt_y"/>
                                          </p:val>
                                        </p:tav>
                                      </p:tavLst>
                                    </p:anim>
                                  </p:childTnLst>
                                </p:cTn>
                              </p:par>
                            </p:childTnLst>
                          </p:cTn>
                        </p:par>
                      </p:childTnLst>
                    </p:cTn>
                  </p:par>
                  <p:par>
                    <p:cTn id="22" fill="hold">
                      <p:stCondLst>
                        <p:cond delay="indefinite"/>
                      </p:stCondLst>
                      <p:childTnLst>
                        <p:par>
                          <p:cTn id="23" fill="hold">
                            <p:stCondLst>
                              <p:cond delay="0"/>
                            </p:stCondLst>
                            <p:childTnLst>
                              <p:par>
                                <p:cTn id="24" presetID="42" presetClass="entr" presetSubtype="0" fill="hold" grpId="0" nodeType="clickEffect">
                                  <p:stCondLst>
                                    <p:cond delay="0"/>
                                  </p:stCondLst>
                                  <p:childTnLst>
                                    <p:set>
                                      <p:cBhvr>
                                        <p:cTn id="25" dur="1" fill="hold">
                                          <p:stCondLst>
                                            <p:cond delay="0"/>
                                          </p:stCondLst>
                                        </p:cTn>
                                        <p:tgtEl>
                                          <p:spTgt spid="10"/>
                                        </p:tgtEl>
                                        <p:attrNameLst>
                                          <p:attrName>style.visibility</p:attrName>
                                        </p:attrNameLst>
                                      </p:cBhvr>
                                      <p:to>
                                        <p:strVal val="visible"/>
                                      </p:to>
                                    </p:set>
                                    <p:animEffect transition="in" filter="fade">
                                      <p:cBhvr>
                                        <p:cTn id="26" dur="1000"/>
                                        <p:tgtEl>
                                          <p:spTgt spid="10"/>
                                        </p:tgtEl>
                                      </p:cBhvr>
                                    </p:animEffect>
                                    <p:anim calcmode="lin" valueType="num">
                                      <p:cBhvr>
                                        <p:cTn id="27" dur="1000" fill="hold"/>
                                        <p:tgtEl>
                                          <p:spTgt spid="10"/>
                                        </p:tgtEl>
                                        <p:attrNameLst>
                                          <p:attrName>ppt_x</p:attrName>
                                        </p:attrNameLst>
                                      </p:cBhvr>
                                      <p:tavLst>
                                        <p:tav tm="0">
                                          <p:val>
                                            <p:strVal val="#ppt_x"/>
                                          </p:val>
                                        </p:tav>
                                        <p:tav tm="100000">
                                          <p:val>
                                            <p:strVal val="#ppt_x"/>
                                          </p:val>
                                        </p:tav>
                                      </p:tavLst>
                                    </p:anim>
                                    <p:anim calcmode="lin" valueType="num">
                                      <p:cBhvr>
                                        <p:cTn id="28" dur="1000" fill="hold"/>
                                        <p:tgtEl>
                                          <p:spTgt spid="10"/>
                                        </p:tgtEl>
                                        <p:attrNameLst>
                                          <p:attrName>ppt_y</p:attrName>
                                        </p:attrNameLst>
                                      </p:cBhvr>
                                      <p:tavLst>
                                        <p:tav tm="0">
                                          <p:val>
                                            <p:strVal val="#ppt_y+.1"/>
                                          </p:val>
                                        </p:tav>
                                        <p:tav tm="100000">
                                          <p:val>
                                            <p:strVal val="#ppt_y"/>
                                          </p:val>
                                        </p:tav>
                                      </p:tavLst>
                                    </p:anim>
                                  </p:childTnLst>
                                </p:cTn>
                              </p:par>
                              <p:par>
                                <p:cTn id="29" presetID="42" presetClass="entr" presetSubtype="0" fill="hold" grpId="0" nodeType="withEffect">
                                  <p:stCondLst>
                                    <p:cond delay="0"/>
                                  </p:stCondLst>
                                  <p:childTnLst>
                                    <p:set>
                                      <p:cBhvr>
                                        <p:cTn id="30" dur="1" fill="hold">
                                          <p:stCondLst>
                                            <p:cond delay="0"/>
                                          </p:stCondLst>
                                        </p:cTn>
                                        <p:tgtEl>
                                          <p:spTgt spid="11"/>
                                        </p:tgtEl>
                                        <p:attrNameLst>
                                          <p:attrName>style.visibility</p:attrName>
                                        </p:attrNameLst>
                                      </p:cBhvr>
                                      <p:to>
                                        <p:strVal val="visible"/>
                                      </p:to>
                                    </p:set>
                                    <p:animEffect transition="in" filter="fade">
                                      <p:cBhvr>
                                        <p:cTn id="31" dur="1000"/>
                                        <p:tgtEl>
                                          <p:spTgt spid="11"/>
                                        </p:tgtEl>
                                      </p:cBhvr>
                                    </p:animEffect>
                                    <p:anim calcmode="lin" valueType="num">
                                      <p:cBhvr>
                                        <p:cTn id="32" dur="1000" fill="hold"/>
                                        <p:tgtEl>
                                          <p:spTgt spid="11"/>
                                        </p:tgtEl>
                                        <p:attrNameLst>
                                          <p:attrName>ppt_x</p:attrName>
                                        </p:attrNameLst>
                                      </p:cBhvr>
                                      <p:tavLst>
                                        <p:tav tm="0">
                                          <p:val>
                                            <p:strVal val="#ppt_x"/>
                                          </p:val>
                                        </p:tav>
                                        <p:tav tm="100000">
                                          <p:val>
                                            <p:strVal val="#ppt_x"/>
                                          </p:val>
                                        </p:tav>
                                      </p:tavLst>
                                    </p:anim>
                                    <p:anim calcmode="lin" valueType="num">
                                      <p:cBhvr>
                                        <p:cTn id="33" dur="1000" fill="hold"/>
                                        <p:tgtEl>
                                          <p:spTgt spid="11"/>
                                        </p:tgtEl>
                                        <p:attrNameLst>
                                          <p:attrName>ppt_y</p:attrName>
                                        </p:attrNameLst>
                                      </p:cBhvr>
                                      <p:tavLst>
                                        <p:tav tm="0">
                                          <p:val>
                                            <p:strVal val="#ppt_y+.1"/>
                                          </p:val>
                                        </p:tav>
                                        <p:tav tm="100000">
                                          <p:val>
                                            <p:strVal val="#ppt_y"/>
                                          </p:val>
                                        </p:tav>
                                      </p:tavLst>
                                    </p:anim>
                                  </p:childTnLst>
                                </p:cTn>
                              </p:par>
                            </p:childTnLst>
                          </p:cTn>
                        </p:par>
                      </p:childTnLst>
                    </p:cTn>
                  </p:par>
                  <p:par>
                    <p:cTn id="34" fill="hold">
                      <p:stCondLst>
                        <p:cond delay="indefinite"/>
                      </p:stCondLst>
                      <p:childTnLst>
                        <p:par>
                          <p:cTn id="35" fill="hold">
                            <p:stCondLst>
                              <p:cond delay="0"/>
                            </p:stCondLst>
                            <p:childTnLst>
                              <p:par>
                                <p:cTn id="36" presetID="42" presetClass="entr" presetSubtype="0" fill="hold" grpId="0" nodeType="clickEffect">
                                  <p:stCondLst>
                                    <p:cond delay="0"/>
                                  </p:stCondLst>
                                  <p:childTnLst>
                                    <p:set>
                                      <p:cBhvr>
                                        <p:cTn id="37" dur="1" fill="hold">
                                          <p:stCondLst>
                                            <p:cond delay="0"/>
                                          </p:stCondLst>
                                        </p:cTn>
                                        <p:tgtEl>
                                          <p:spTgt spid="12"/>
                                        </p:tgtEl>
                                        <p:attrNameLst>
                                          <p:attrName>style.visibility</p:attrName>
                                        </p:attrNameLst>
                                      </p:cBhvr>
                                      <p:to>
                                        <p:strVal val="visible"/>
                                      </p:to>
                                    </p:set>
                                    <p:animEffect transition="in" filter="fade">
                                      <p:cBhvr>
                                        <p:cTn id="38" dur="1000"/>
                                        <p:tgtEl>
                                          <p:spTgt spid="12"/>
                                        </p:tgtEl>
                                      </p:cBhvr>
                                    </p:animEffect>
                                    <p:anim calcmode="lin" valueType="num">
                                      <p:cBhvr>
                                        <p:cTn id="39" dur="1000" fill="hold"/>
                                        <p:tgtEl>
                                          <p:spTgt spid="12"/>
                                        </p:tgtEl>
                                        <p:attrNameLst>
                                          <p:attrName>ppt_x</p:attrName>
                                        </p:attrNameLst>
                                      </p:cBhvr>
                                      <p:tavLst>
                                        <p:tav tm="0">
                                          <p:val>
                                            <p:strVal val="#ppt_x"/>
                                          </p:val>
                                        </p:tav>
                                        <p:tav tm="100000">
                                          <p:val>
                                            <p:strVal val="#ppt_x"/>
                                          </p:val>
                                        </p:tav>
                                      </p:tavLst>
                                    </p:anim>
                                    <p:anim calcmode="lin" valueType="num">
                                      <p:cBhvr>
                                        <p:cTn id="40" dur="1000" fill="hold"/>
                                        <p:tgtEl>
                                          <p:spTgt spid="12"/>
                                        </p:tgtEl>
                                        <p:attrNameLst>
                                          <p:attrName>ppt_y</p:attrName>
                                        </p:attrNameLst>
                                      </p:cBhvr>
                                      <p:tavLst>
                                        <p:tav tm="0">
                                          <p:val>
                                            <p:strVal val="#ppt_y+.1"/>
                                          </p:val>
                                        </p:tav>
                                        <p:tav tm="100000">
                                          <p:val>
                                            <p:strVal val="#ppt_y"/>
                                          </p:val>
                                        </p:tav>
                                      </p:tavLst>
                                    </p:anim>
                                  </p:childTnLst>
                                </p:cTn>
                              </p:par>
                            </p:childTnLst>
                          </p:cTn>
                        </p:par>
                      </p:childTnLst>
                    </p:cTn>
                  </p:par>
                  <p:par>
                    <p:cTn id="41" fill="hold">
                      <p:stCondLst>
                        <p:cond delay="indefinite"/>
                      </p:stCondLst>
                      <p:childTnLst>
                        <p:par>
                          <p:cTn id="42" fill="hold">
                            <p:stCondLst>
                              <p:cond delay="0"/>
                            </p:stCondLst>
                            <p:childTnLst>
                              <p:par>
                                <p:cTn id="43" presetID="42" presetClass="entr" presetSubtype="0" fill="hold" grpId="0" nodeType="clickEffect">
                                  <p:stCondLst>
                                    <p:cond delay="0"/>
                                  </p:stCondLst>
                                  <p:childTnLst>
                                    <p:set>
                                      <p:cBhvr>
                                        <p:cTn id="44" dur="1" fill="hold">
                                          <p:stCondLst>
                                            <p:cond delay="0"/>
                                          </p:stCondLst>
                                        </p:cTn>
                                        <p:tgtEl>
                                          <p:spTgt spid="13"/>
                                        </p:tgtEl>
                                        <p:attrNameLst>
                                          <p:attrName>style.visibility</p:attrName>
                                        </p:attrNameLst>
                                      </p:cBhvr>
                                      <p:to>
                                        <p:strVal val="visible"/>
                                      </p:to>
                                    </p:set>
                                    <p:animEffect transition="in" filter="fade">
                                      <p:cBhvr>
                                        <p:cTn id="45" dur="1000"/>
                                        <p:tgtEl>
                                          <p:spTgt spid="13"/>
                                        </p:tgtEl>
                                      </p:cBhvr>
                                    </p:animEffect>
                                    <p:anim calcmode="lin" valueType="num">
                                      <p:cBhvr>
                                        <p:cTn id="46" dur="1000" fill="hold"/>
                                        <p:tgtEl>
                                          <p:spTgt spid="13"/>
                                        </p:tgtEl>
                                        <p:attrNameLst>
                                          <p:attrName>ppt_x</p:attrName>
                                        </p:attrNameLst>
                                      </p:cBhvr>
                                      <p:tavLst>
                                        <p:tav tm="0">
                                          <p:val>
                                            <p:strVal val="#ppt_x"/>
                                          </p:val>
                                        </p:tav>
                                        <p:tav tm="100000">
                                          <p:val>
                                            <p:strVal val="#ppt_x"/>
                                          </p:val>
                                        </p:tav>
                                      </p:tavLst>
                                    </p:anim>
                                    <p:anim calcmode="lin" valueType="num">
                                      <p:cBhvr>
                                        <p:cTn id="47" dur="1000" fill="hold"/>
                                        <p:tgtEl>
                                          <p:spTgt spid="13"/>
                                        </p:tgtEl>
                                        <p:attrNameLst>
                                          <p:attrName>ppt_y</p:attrName>
                                        </p:attrNameLst>
                                      </p:cBhvr>
                                      <p:tavLst>
                                        <p:tav tm="0">
                                          <p:val>
                                            <p:strVal val="#ppt_y+.1"/>
                                          </p:val>
                                        </p:tav>
                                        <p:tav tm="100000">
                                          <p:val>
                                            <p:strVal val="#ppt_y"/>
                                          </p:val>
                                        </p:tav>
                                      </p:tavLst>
                                    </p:anim>
                                  </p:childTnLst>
                                </p:cTn>
                              </p:par>
                              <p:par>
                                <p:cTn id="48" presetID="42" presetClass="entr" presetSubtype="0" fill="hold" grpId="0" nodeType="withEffect">
                                  <p:stCondLst>
                                    <p:cond delay="0"/>
                                  </p:stCondLst>
                                  <p:childTnLst>
                                    <p:set>
                                      <p:cBhvr>
                                        <p:cTn id="49" dur="1" fill="hold">
                                          <p:stCondLst>
                                            <p:cond delay="0"/>
                                          </p:stCondLst>
                                        </p:cTn>
                                        <p:tgtEl>
                                          <p:spTgt spid="14"/>
                                        </p:tgtEl>
                                        <p:attrNameLst>
                                          <p:attrName>style.visibility</p:attrName>
                                        </p:attrNameLst>
                                      </p:cBhvr>
                                      <p:to>
                                        <p:strVal val="visible"/>
                                      </p:to>
                                    </p:set>
                                    <p:animEffect transition="in" filter="fade">
                                      <p:cBhvr>
                                        <p:cTn id="50" dur="1000"/>
                                        <p:tgtEl>
                                          <p:spTgt spid="14"/>
                                        </p:tgtEl>
                                      </p:cBhvr>
                                    </p:animEffect>
                                    <p:anim calcmode="lin" valueType="num">
                                      <p:cBhvr>
                                        <p:cTn id="51" dur="1000" fill="hold"/>
                                        <p:tgtEl>
                                          <p:spTgt spid="14"/>
                                        </p:tgtEl>
                                        <p:attrNameLst>
                                          <p:attrName>ppt_x</p:attrName>
                                        </p:attrNameLst>
                                      </p:cBhvr>
                                      <p:tavLst>
                                        <p:tav tm="0">
                                          <p:val>
                                            <p:strVal val="#ppt_x"/>
                                          </p:val>
                                        </p:tav>
                                        <p:tav tm="100000">
                                          <p:val>
                                            <p:strVal val="#ppt_x"/>
                                          </p:val>
                                        </p:tav>
                                      </p:tavLst>
                                    </p:anim>
                                    <p:anim calcmode="lin" valueType="num">
                                      <p:cBhvr>
                                        <p:cTn id="52" dur="1000" fill="hold"/>
                                        <p:tgtEl>
                                          <p:spTgt spid="14"/>
                                        </p:tgtEl>
                                        <p:attrNameLst>
                                          <p:attrName>ppt_y</p:attrName>
                                        </p:attrNameLst>
                                      </p:cBhvr>
                                      <p:tavLst>
                                        <p:tav tm="0">
                                          <p:val>
                                            <p:strVal val="#ppt_y+.1"/>
                                          </p:val>
                                        </p:tav>
                                        <p:tav tm="100000">
                                          <p:val>
                                            <p:strVal val="#ppt_y"/>
                                          </p:val>
                                        </p:tav>
                                      </p:tavLst>
                                    </p:anim>
                                  </p:childTnLst>
                                </p:cTn>
                              </p:par>
                            </p:childTnLst>
                          </p:cTn>
                        </p:par>
                      </p:childTnLst>
                    </p:cTn>
                  </p:par>
                  <p:par>
                    <p:cTn id="53" fill="hold">
                      <p:stCondLst>
                        <p:cond delay="indefinite"/>
                      </p:stCondLst>
                      <p:childTnLst>
                        <p:par>
                          <p:cTn id="54" fill="hold">
                            <p:stCondLst>
                              <p:cond delay="0"/>
                            </p:stCondLst>
                            <p:childTnLst>
                              <p:par>
                                <p:cTn id="55" presetID="16" presetClass="entr" presetSubtype="21" fill="hold" grpId="0" nodeType="clickEffect">
                                  <p:stCondLst>
                                    <p:cond delay="0"/>
                                  </p:stCondLst>
                                  <p:childTnLst>
                                    <p:set>
                                      <p:cBhvr>
                                        <p:cTn id="56" dur="1" fill="hold">
                                          <p:stCondLst>
                                            <p:cond delay="0"/>
                                          </p:stCondLst>
                                        </p:cTn>
                                        <p:tgtEl>
                                          <p:spTgt spid="15"/>
                                        </p:tgtEl>
                                        <p:attrNameLst>
                                          <p:attrName>style.visibility</p:attrName>
                                        </p:attrNameLst>
                                      </p:cBhvr>
                                      <p:to>
                                        <p:strVal val="visible"/>
                                      </p:to>
                                    </p:set>
                                    <p:animEffect transition="in" filter="barn(inVertical)">
                                      <p:cBhvr>
                                        <p:cTn id="57" dur="500"/>
                                        <p:tgtEl>
                                          <p:spTgt spid="15"/>
                                        </p:tgtEl>
                                      </p:cBhvr>
                                    </p:animEffect>
                                  </p:childTnLst>
                                </p:cTn>
                              </p:par>
                              <p:par>
                                <p:cTn id="58" presetID="16" presetClass="entr" presetSubtype="21" fill="hold" grpId="0" nodeType="withEffect">
                                  <p:stCondLst>
                                    <p:cond delay="0"/>
                                  </p:stCondLst>
                                  <p:childTnLst>
                                    <p:set>
                                      <p:cBhvr>
                                        <p:cTn id="59" dur="1" fill="hold">
                                          <p:stCondLst>
                                            <p:cond delay="0"/>
                                          </p:stCondLst>
                                        </p:cTn>
                                        <p:tgtEl>
                                          <p:spTgt spid="24"/>
                                        </p:tgtEl>
                                        <p:attrNameLst>
                                          <p:attrName>style.visibility</p:attrName>
                                        </p:attrNameLst>
                                      </p:cBhvr>
                                      <p:to>
                                        <p:strVal val="visible"/>
                                      </p:to>
                                    </p:set>
                                    <p:animEffect transition="in" filter="barn(inVertical)">
                                      <p:cBhvr>
                                        <p:cTn id="60" dur="500"/>
                                        <p:tgtEl>
                                          <p:spTgt spid="24"/>
                                        </p:tgtEl>
                                      </p:cBhvr>
                                    </p:animEffect>
                                  </p:childTnLst>
                                </p:cTn>
                              </p:par>
                              <p:par>
                                <p:cTn id="61" presetID="16" presetClass="entr" presetSubtype="21" fill="hold" grpId="0" nodeType="withEffect">
                                  <p:stCondLst>
                                    <p:cond delay="0"/>
                                  </p:stCondLst>
                                  <p:childTnLst>
                                    <p:set>
                                      <p:cBhvr>
                                        <p:cTn id="62" dur="1" fill="hold">
                                          <p:stCondLst>
                                            <p:cond delay="0"/>
                                          </p:stCondLst>
                                        </p:cTn>
                                        <p:tgtEl>
                                          <p:spTgt spid="25"/>
                                        </p:tgtEl>
                                        <p:attrNameLst>
                                          <p:attrName>style.visibility</p:attrName>
                                        </p:attrNameLst>
                                      </p:cBhvr>
                                      <p:to>
                                        <p:strVal val="visible"/>
                                      </p:to>
                                    </p:set>
                                    <p:animEffect transition="in" filter="barn(inVertical)">
                                      <p:cBhvr>
                                        <p:cTn id="63" dur="500"/>
                                        <p:tgtEl>
                                          <p:spTgt spid="25"/>
                                        </p:tgtEl>
                                      </p:cBhvr>
                                    </p:animEffect>
                                  </p:childTnLst>
                                </p:cTn>
                              </p:par>
                            </p:childTnLst>
                          </p:cTn>
                        </p:par>
                      </p:childTnLst>
                    </p:cTn>
                  </p:par>
                  <p:par>
                    <p:cTn id="64" fill="hold">
                      <p:stCondLst>
                        <p:cond delay="indefinite"/>
                      </p:stCondLst>
                      <p:childTnLst>
                        <p:par>
                          <p:cTn id="65" fill="hold">
                            <p:stCondLst>
                              <p:cond delay="0"/>
                            </p:stCondLst>
                            <p:childTnLst>
                              <p:par>
                                <p:cTn id="66" presetID="16" presetClass="entr" presetSubtype="21" fill="hold" nodeType="clickEffect">
                                  <p:stCondLst>
                                    <p:cond delay="0"/>
                                  </p:stCondLst>
                                  <p:childTnLst>
                                    <p:set>
                                      <p:cBhvr>
                                        <p:cTn id="67" dur="1" fill="hold">
                                          <p:stCondLst>
                                            <p:cond delay="0"/>
                                          </p:stCondLst>
                                        </p:cTn>
                                        <p:tgtEl>
                                          <p:spTgt spid="23"/>
                                        </p:tgtEl>
                                        <p:attrNameLst>
                                          <p:attrName>style.visibility</p:attrName>
                                        </p:attrNameLst>
                                      </p:cBhvr>
                                      <p:to>
                                        <p:strVal val="visible"/>
                                      </p:to>
                                    </p:set>
                                    <p:animEffect transition="in" filter="barn(inVertical)">
                                      <p:cBhvr>
                                        <p:cTn id="68" dur="500"/>
                                        <p:tgtEl>
                                          <p:spTgt spid="23"/>
                                        </p:tgtEl>
                                      </p:cBhvr>
                                    </p:animEffect>
                                  </p:childTnLst>
                                </p:cTn>
                              </p:par>
                              <p:par>
                                <p:cTn id="69" presetID="16" presetClass="entr" presetSubtype="21" fill="hold" grpId="0" nodeType="withEffect">
                                  <p:stCondLst>
                                    <p:cond delay="0"/>
                                  </p:stCondLst>
                                  <p:childTnLst>
                                    <p:set>
                                      <p:cBhvr>
                                        <p:cTn id="70" dur="1" fill="hold">
                                          <p:stCondLst>
                                            <p:cond delay="0"/>
                                          </p:stCondLst>
                                        </p:cTn>
                                        <p:tgtEl>
                                          <p:spTgt spid="33"/>
                                        </p:tgtEl>
                                        <p:attrNameLst>
                                          <p:attrName>style.visibility</p:attrName>
                                        </p:attrNameLst>
                                      </p:cBhvr>
                                      <p:to>
                                        <p:strVal val="visible"/>
                                      </p:to>
                                    </p:set>
                                    <p:animEffect transition="in" filter="barn(inVertical)">
                                      <p:cBhvr>
                                        <p:cTn id="71" dur="500"/>
                                        <p:tgtEl>
                                          <p:spTgt spid="33"/>
                                        </p:tgtEl>
                                      </p:cBhvr>
                                    </p:animEffect>
                                  </p:childTnLst>
                                </p:cTn>
                              </p:par>
                              <p:par>
                                <p:cTn id="72" presetID="16" presetClass="entr" presetSubtype="21" fill="hold" nodeType="withEffect">
                                  <p:stCondLst>
                                    <p:cond delay="0"/>
                                  </p:stCondLst>
                                  <p:childTnLst>
                                    <p:set>
                                      <p:cBhvr>
                                        <p:cTn id="73" dur="1" fill="hold">
                                          <p:stCondLst>
                                            <p:cond delay="0"/>
                                          </p:stCondLst>
                                        </p:cTn>
                                        <p:tgtEl>
                                          <p:spTgt spid="26"/>
                                        </p:tgtEl>
                                        <p:attrNameLst>
                                          <p:attrName>style.visibility</p:attrName>
                                        </p:attrNameLst>
                                      </p:cBhvr>
                                      <p:to>
                                        <p:strVal val="visible"/>
                                      </p:to>
                                    </p:set>
                                    <p:animEffect transition="in" filter="barn(inVertical)">
                                      <p:cBhvr>
                                        <p:cTn id="74" dur="500"/>
                                        <p:tgtEl>
                                          <p:spTgt spid="26"/>
                                        </p:tgtEl>
                                      </p:cBhvr>
                                    </p:animEffect>
                                  </p:childTnLst>
                                </p:cTn>
                              </p:par>
                              <p:par>
                                <p:cTn id="75" presetID="16" presetClass="entr" presetSubtype="21" fill="hold" grpId="0" nodeType="withEffect">
                                  <p:stCondLst>
                                    <p:cond delay="0"/>
                                  </p:stCondLst>
                                  <p:childTnLst>
                                    <p:set>
                                      <p:cBhvr>
                                        <p:cTn id="76" dur="1" fill="hold">
                                          <p:stCondLst>
                                            <p:cond delay="0"/>
                                          </p:stCondLst>
                                        </p:cTn>
                                        <p:tgtEl>
                                          <p:spTgt spid="34"/>
                                        </p:tgtEl>
                                        <p:attrNameLst>
                                          <p:attrName>style.visibility</p:attrName>
                                        </p:attrNameLst>
                                      </p:cBhvr>
                                      <p:to>
                                        <p:strVal val="visible"/>
                                      </p:to>
                                    </p:set>
                                    <p:animEffect transition="in" filter="barn(inVertical)">
                                      <p:cBhvr>
                                        <p:cTn id="77" dur="500"/>
                                        <p:tgtEl>
                                          <p:spTgt spid="34"/>
                                        </p:tgtEl>
                                      </p:cBhvr>
                                    </p:animEffect>
                                  </p:childTnLst>
                                </p:cTn>
                              </p:par>
                              <p:par>
                                <p:cTn id="78" presetID="16" presetClass="entr" presetSubtype="21" fill="hold" nodeType="withEffect">
                                  <p:stCondLst>
                                    <p:cond delay="0"/>
                                  </p:stCondLst>
                                  <p:childTnLst>
                                    <p:set>
                                      <p:cBhvr>
                                        <p:cTn id="79" dur="1" fill="hold">
                                          <p:stCondLst>
                                            <p:cond delay="0"/>
                                          </p:stCondLst>
                                        </p:cTn>
                                        <p:tgtEl>
                                          <p:spTgt spid="31"/>
                                        </p:tgtEl>
                                        <p:attrNameLst>
                                          <p:attrName>style.visibility</p:attrName>
                                        </p:attrNameLst>
                                      </p:cBhvr>
                                      <p:to>
                                        <p:strVal val="visible"/>
                                      </p:to>
                                    </p:set>
                                    <p:animEffect transition="in" filter="barn(inVertical)">
                                      <p:cBhvr>
                                        <p:cTn id="80" dur="500"/>
                                        <p:tgtEl>
                                          <p:spTgt spid="31"/>
                                        </p:tgtEl>
                                      </p:cBhvr>
                                    </p:animEffect>
                                  </p:childTnLst>
                                </p:cTn>
                              </p:par>
                              <p:par>
                                <p:cTn id="81" presetID="16" presetClass="entr" presetSubtype="21" fill="hold" grpId="0" nodeType="withEffect">
                                  <p:stCondLst>
                                    <p:cond delay="0"/>
                                  </p:stCondLst>
                                  <p:childTnLst>
                                    <p:set>
                                      <p:cBhvr>
                                        <p:cTn id="82" dur="1" fill="hold">
                                          <p:stCondLst>
                                            <p:cond delay="0"/>
                                          </p:stCondLst>
                                        </p:cTn>
                                        <p:tgtEl>
                                          <p:spTgt spid="35"/>
                                        </p:tgtEl>
                                        <p:attrNameLst>
                                          <p:attrName>style.visibility</p:attrName>
                                        </p:attrNameLst>
                                      </p:cBhvr>
                                      <p:to>
                                        <p:strVal val="visible"/>
                                      </p:to>
                                    </p:set>
                                    <p:animEffect transition="in" filter="barn(inVertical)">
                                      <p:cBhvr>
                                        <p:cTn id="83" dur="500"/>
                                        <p:tgtEl>
                                          <p:spTgt spid="3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8" grpId="0"/>
      <p:bldP spid="9" grpId="0"/>
      <p:bldP spid="10" grpId="0"/>
      <p:bldP spid="11" grpId="0"/>
      <p:bldP spid="12" grpId="0"/>
      <p:bldP spid="13" grpId="0"/>
      <p:bldP spid="14" grpId="0"/>
      <p:bldP spid="15" grpId="0" animBg="1"/>
      <p:bldP spid="24" grpId="0" animBg="1"/>
      <p:bldP spid="25" grpId="0" animBg="1"/>
      <p:bldP spid="33" grpId="0"/>
      <p:bldP spid="34" grpId="0"/>
      <p:bldP spid="35"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Title 1"/>
          <p:cNvSpPr>
            <a:spLocks noGrp="1"/>
          </p:cNvSpPr>
          <p:nvPr>
            <p:ph type="title"/>
          </p:nvPr>
        </p:nvSpPr>
        <p:spPr>
          <a:xfrm>
            <a:off x="793463" y="849801"/>
            <a:ext cx="4161995" cy="595541"/>
          </a:xfrm>
        </p:spPr>
        <p:txBody>
          <a:bodyPr>
            <a:normAutofit fontScale="90000"/>
          </a:bodyPr>
          <a:lstStyle/>
          <a:p>
            <a:r>
              <a:rPr lang="en-US" b="1" smtClean="0">
                <a:latin typeface="Times New Roman" pitchFamily="18" charset="0"/>
                <a:cs typeface="Times New Roman" pitchFamily="18" charset="0"/>
              </a:rPr>
              <a:t>1. Tỉ số của hai đại lượng</a:t>
            </a:r>
            <a:endParaRPr lang="en-US" b="1">
              <a:latin typeface="Times New Roman" pitchFamily="18" charset="0"/>
              <a:cs typeface="Times New Roman" pitchFamily="18" charset="0"/>
            </a:endParaRPr>
          </a:p>
        </p:txBody>
      </p:sp>
      <mc:AlternateContent xmlns:mc="http://schemas.openxmlformats.org/markup-compatibility/2006">
        <mc:Choice xmlns:a14="http://schemas.microsoft.com/office/drawing/2010/main" Requires="a14">
          <p:sp>
            <p:nvSpPr>
              <p:cNvPr id="3" name="Rectangle 2"/>
              <p:cNvSpPr/>
              <p:nvPr/>
            </p:nvSpPr>
            <p:spPr>
              <a:xfrm>
                <a:off x="634181" y="1946787"/>
                <a:ext cx="10943303" cy="1356852"/>
              </a:xfrm>
              <a:prstGeom prst="rect">
                <a:avLst/>
              </a:prstGeom>
            </p:spPr>
            <p:style>
              <a:lnRef idx="1">
                <a:schemeClr val="accent2"/>
              </a:lnRef>
              <a:fillRef idx="2">
                <a:schemeClr val="accent2"/>
              </a:fillRef>
              <a:effectRef idx="1">
                <a:schemeClr val="accent2"/>
              </a:effectRef>
              <a:fontRef idx="minor">
                <a:schemeClr val="dk1"/>
              </a:fontRef>
            </p:style>
            <p:txBody>
              <a:bodyPr rtlCol="0" anchor="ctr"/>
              <a:lstStyle/>
              <a:p>
                <a:pPr marL="342900" indent="-342900" algn="just">
                  <a:buFont typeface="Wingdings" pitchFamily="2" charset="2"/>
                  <a:buChar char="q"/>
                </a:pPr>
                <a:r>
                  <a:rPr lang="vi-VN" sz="2400" dirty="0" smtClean="0">
                    <a:latin typeface="Times New Roman" pitchFamily="18" charset="0"/>
                    <a:cs typeface="Times New Roman" pitchFamily="18" charset="0"/>
                  </a:rPr>
                  <a:t>Ta gọi thương của phép chia số a cho số </a:t>
                </a:r>
                <a:r>
                  <a:rPr lang="vi-VN" sz="2400" dirty="0">
                    <a:latin typeface="Times New Roman" pitchFamily="18" charset="0"/>
                    <a:cs typeface="Times New Roman" pitchFamily="18" charset="0"/>
                  </a:rPr>
                  <a:t>b </a:t>
                </a:r>
                <a:r>
                  <a:rPr lang="en-US" sz="2400" dirty="0" smtClean="0">
                    <a:latin typeface="Times New Roman" pitchFamily="18" charset="0"/>
                    <a:cs typeface="Times New Roman" pitchFamily="18" charset="0"/>
                  </a:rPr>
                  <a:t>(b</a:t>
                </a:r>
                <a14:m>
                  <m:oMath xmlns:m="http://schemas.openxmlformats.org/officeDocument/2006/math">
                    <m:r>
                      <a:rPr lang="en-US" sz="2400" i="1" smtClean="0">
                        <a:latin typeface="Cambria Math"/>
                        <a:ea typeface="Cambria Math"/>
                      </a:rPr>
                      <m:t>≠</m:t>
                    </m:r>
                  </m:oMath>
                </a14:m>
                <a:r>
                  <a:rPr lang="en-US" sz="2400" dirty="0" smtClean="0">
                    <a:latin typeface="Times New Roman" pitchFamily="18" charset="0"/>
                    <a:cs typeface="Times New Roman" pitchFamily="18" charset="0"/>
                  </a:rPr>
                  <a:t>0) </a:t>
                </a:r>
                <a:r>
                  <a:rPr lang="vi-VN" sz="2400" dirty="0" smtClean="0">
                    <a:latin typeface="Times New Roman" pitchFamily="18" charset="0"/>
                    <a:cs typeface="Times New Roman" pitchFamily="18" charset="0"/>
                  </a:rPr>
                  <a:t>là </a:t>
                </a:r>
                <a:r>
                  <a:rPr lang="vi-VN" sz="2400" dirty="0">
                    <a:latin typeface="Times New Roman" pitchFamily="18" charset="0"/>
                    <a:cs typeface="Times New Roman" pitchFamily="18" charset="0"/>
                  </a:rPr>
                  <a:t>tỉ số của a và b.</a:t>
                </a:r>
              </a:p>
              <a:p>
                <a:pPr algn="just"/>
                <a:r>
                  <a:rPr lang="en-US" sz="2400" dirty="0" smtClean="0">
                    <a:latin typeface="Times New Roman" pitchFamily="18" charset="0"/>
                    <a:cs typeface="Times New Roman" pitchFamily="18" charset="0"/>
                  </a:rPr>
                  <a:t>     </a:t>
                </a:r>
                <a:r>
                  <a:rPr lang="vi-VN" sz="2400" dirty="0" smtClean="0">
                    <a:latin typeface="Times New Roman" pitchFamily="18" charset="0"/>
                    <a:cs typeface="Times New Roman" pitchFamily="18" charset="0"/>
                  </a:rPr>
                  <a:t>Tỉ </a:t>
                </a:r>
                <a:r>
                  <a:rPr lang="vi-VN" sz="2400" dirty="0">
                    <a:latin typeface="Times New Roman" pitchFamily="18" charset="0"/>
                    <a:cs typeface="Times New Roman" pitchFamily="18" charset="0"/>
                  </a:rPr>
                  <a:t>số của a và b kí hiệu </a:t>
                </a:r>
                <a:r>
                  <a:rPr lang="en-US" sz="2400" dirty="0" err="1" smtClean="0">
                    <a:latin typeface="Times New Roman" pitchFamily="18" charset="0"/>
                    <a:cs typeface="Times New Roman" pitchFamily="18" charset="0"/>
                  </a:rPr>
                  <a:t>là</a:t>
                </a:r>
                <a:r>
                  <a:rPr lang="en-US" sz="2400" dirty="0" smtClean="0">
                    <a:latin typeface="Times New Roman" pitchFamily="18" charset="0"/>
                    <a:cs typeface="Times New Roman" pitchFamily="18" charset="0"/>
                  </a:rPr>
                  <a:t> a : b</a:t>
                </a:r>
                <a:r>
                  <a:rPr lang="vi-VN" sz="2400" dirty="0" smtClean="0">
                    <a:latin typeface="Times New Roman" pitchFamily="18" charset="0"/>
                    <a:cs typeface="Times New Roman" pitchFamily="18" charset="0"/>
                  </a:rPr>
                  <a:t> </a:t>
                </a:r>
                <a:r>
                  <a:rPr lang="vi-VN" sz="2400" dirty="0">
                    <a:latin typeface="Times New Roman" pitchFamily="18" charset="0"/>
                    <a:cs typeface="Times New Roman" pitchFamily="18" charset="0"/>
                  </a:rPr>
                  <a:t>(cũng kí hiệu </a:t>
                </a:r>
                <a:r>
                  <a:rPr lang="vi-VN" sz="2400" dirty="0" smtClean="0">
                    <a:latin typeface="Times New Roman" pitchFamily="18" charset="0"/>
                    <a:cs typeface="Times New Roman" pitchFamily="18" charset="0"/>
                  </a:rPr>
                  <a:t>là</a:t>
                </a:r>
                <a:r>
                  <a:rPr lang="en-US" sz="2400" dirty="0">
                    <a:latin typeface="Times New Roman" pitchFamily="18" charset="0"/>
                    <a:cs typeface="Times New Roman" pitchFamily="18" charset="0"/>
                  </a:rPr>
                  <a:t> </a:t>
                </a:r>
                <a14:m>
                  <m:oMath xmlns:m="http://schemas.openxmlformats.org/officeDocument/2006/math">
                    <m:f>
                      <m:fPr>
                        <m:ctrlPr>
                          <a:rPr lang="vi-VN" sz="2400" i="1" smtClean="0">
                            <a:latin typeface="Cambria Math"/>
                          </a:rPr>
                        </m:ctrlPr>
                      </m:fPr>
                      <m:num>
                        <m:r>
                          <a:rPr lang="en-US" sz="2400" b="0" i="1" smtClean="0">
                            <a:latin typeface="Cambria Math"/>
                          </a:rPr>
                          <m:t>𝑎</m:t>
                        </m:r>
                      </m:num>
                      <m:den>
                        <m:r>
                          <a:rPr lang="en-US" sz="2400" b="0" i="1" smtClean="0">
                            <a:latin typeface="Cambria Math"/>
                          </a:rPr>
                          <m:t>𝑏</m:t>
                        </m:r>
                      </m:den>
                    </m:f>
                  </m:oMath>
                </a14:m>
                <a:r>
                  <a:rPr lang="vi-VN" sz="2400" dirty="0" smtClean="0">
                    <a:latin typeface="Times New Roman" pitchFamily="18" charset="0"/>
                    <a:cs typeface="Times New Roman" pitchFamily="18" charset="0"/>
                  </a:rPr>
                  <a:t>).</a:t>
                </a:r>
                <a:endParaRPr lang="vi-VN" sz="2400" dirty="0">
                  <a:latin typeface="Times New Roman" pitchFamily="18" charset="0"/>
                  <a:cs typeface="Times New Roman" pitchFamily="18" charset="0"/>
                </a:endParaRPr>
              </a:p>
            </p:txBody>
          </p:sp>
        </mc:Choice>
        <mc:Fallback>
          <p:sp>
            <p:nvSpPr>
              <p:cNvPr id="3" name="Rectangle 2"/>
              <p:cNvSpPr>
                <a:spLocks noRot="1" noChangeAspect="1" noMove="1" noResize="1" noEditPoints="1" noAdjustHandles="1" noChangeArrowheads="1" noChangeShapeType="1" noTextEdit="1"/>
              </p:cNvSpPr>
              <p:nvPr/>
            </p:nvSpPr>
            <p:spPr>
              <a:xfrm>
                <a:off x="634181" y="1946787"/>
                <a:ext cx="10943303" cy="1356852"/>
              </a:xfrm>
              <a:prstGeom prst="rect">
                <a:avLst/>
              </a:prstGeom>
              <a:blipFill rotWithShape="1">
                <a:blip r:embed="rId2"/>
                <a:stretch>
                  <a:fillRect l="-724"/>
                </a:stretch>
              </a:blipFill>
            </p:spPr>
            <p:txBody>
              <a:bodyPr/>
              <a:lstStyle/>
              <a:p>
                <a:r>
                  <a:rPr lang="en-US">
                    <a:noFill/>
                  </a:rPr>
                  <a:t> </a:t>
                </a:r>
              </a:p>
            </p:txBody>
          </p:sp>
        </mc:Fallback>
      </mc:AlternateContent>
      <p:sp>
        <p:nvSpPr>
          <p:cNvPr id="4" name="TextBox 3"/>
          <p:cNvSpPr txBox="1"/>
          <p:nvPr/>
        </p:nvSpPr>
        <p:spPr>
          <a:xfrm>
            <a:off x="604684" y="3687097"/>
            <a:ext cx="1356851" cy="461665"/>
          </a:xfrm>
          <a:prstGeom prst="rect">
            <a:avLst/>
          </a:prstGeom>
          <a:noFill/>
        </p:spPr>
        <p:txBody>
          <a:bodyPr wrap="square" rtlCol="0">
            <a:spAutoFit/>
          </a:bodyPr>
          <a:lstStyle/>
          <a:p>
            <a:pPr marL="342900" indent="-342900">
              <a:buFont typeface="Wingdings" pitchFamily="2" charset="2"/>
              <a:buChar char="v"/>
            </a:pPr>
            <a:r>
              <a:rPr lang="en-US" sz="2400" b="1" smtClean="0">
                <a:latin typeface="Times New Roman" pitchFamily="18" charset="0"/>
                <a:cs typeface="Times New Roman" pitchFamily="18" charset="0"/>
              </a:rPr>
              <a:t>Ví dụ:</a:t>
            </a:r>
            <a:endParaRPr lang="en-US" sz="2400" b="1">
              <a:latin typeface="Times New Roman" pitchFamily="18" charset="0"/>
              <a:cs typeface="Times New Roman" pitchFamily="18" charset="0"/>
            </a:endParaRPr>
          </a:p>
        </p:txBody>
      </p:sp>
      <mc:AlternateContent xmlns:mc="http://schemas.openxmlformats.org/markup-compatibility/2006" xmlns:a14="http://schemas.microsoft.com/office/drawing/2010/main">
        <mc:Choice Requires="a14">
          <p:sp>
            <p:nvSpPr>
              <p:cNvPr id="5" name="Rectangle 4"/>
              <p:cNvSpPr/>
              <p:nvPr/>
            </p:nvSpPr>
            <p:spPr>
              <a:xfrm>
                <a:off x="634181" y="4148762"/>
                <a:ext cx="7303602" cy="622222"/>
              </a:xfrm>
              <a:prstGeom prst="rect">
                <a:avLst/>
              </a:prstGeom>
            </p:spPr>
            <p:txBody>
              <a:bodyPr wrap="none">
                <a:spAutoFit/>
              </a:bodyPr>
              <a:lstStyle/>
              <a:p>
                <a:pPr marL="342900" indent="-342900">
                  <a:buFont typeface="Arial" pitchFamily="34" charset="0"/>
                  <a:buChar char="•"/>
                </a:pPr>
                <a:r>
                  <a:rPr lang="vi-VN" sz="2400" smtClean="0">
                    <a:latin typeface="Times New Roman" pitchFamily="18" charset="0"/>
                    <a:cs typeface="Times New Roman" pitchFamily="18" charset="0"/>
                  </a:rPr>
                  <a:t>Tỉ số của hai số 45 và 30 được kí </a:t>
                </a:r>
                <a:r>
                  <a:rPr lang="vi-VN" sz="2400">
                    <a:latin typeface="Times New Roman" pitchFamily="18" charset="0"/>
                    <a:cs typeface="Times New Roman" pitchFamily="18" charset="0"/>
                  </a:rPr>
                  <a:t>hiệu </a:t>
                </a:r>
                <a:r>
                  <a:rPr lang="en-US" sz="2400" smtClean="0">
                    <a:latin typeface="Times New Roman" pitchFamily="18" charset="0"/>
                    <a:cs typeface="Times New Roman" pitchFamily="18" charset="0"/>
                  </a:rPr>
                  <a:t>là 45 : 30</a:t>
                </a:r>
                <a:r>
                  <a:rPr lang="vi-VN" sz="2400" smtClean="0">
                    <a:latin typeface="Times New Roman" pitchFamily="18" charset="0"/>
                    <a:cs typeface="Times New Roman" pitchFamily="18" charset="0"/>
                  </a:rPr>
                  <a:t> hay </a:t>
                </a:r>
                <a14:m>
                  <m:oMath xmlns:m="http://schemas.openxmlformats.org/officeDocument/2006/math">
                    <m:f>
                      <m:fPr>
                        <m:ctrlPr>
                          <a:rPr lang="vi-VN" sz="2400" i="1" smtClean="0">
                            <a:latin typeface="Cambria Math"/>
                          </a:rPr>
                        </m:ctrlPr>
                      </m:fPr>
                      <m:num>
                        <m:r>
                          <a:rPr lang="en-US" sz="2400" b="0" i="1" smtClean="0">
                            <a:latin typeface="Cambria Math"/>
                          </a:rPr>
                          <m:t>45</m:t>
                        </m:r>
                      </m:num>
                      <m:den>
                        <m:r>
                          <a:rPr lang="en-US" sz="2400" b="0" i="1" smtClean="0">
                            <a:latin typeface="Cambria Math"/>
                          </a:rPr>
                          <m:t>30</m:t>
                        </m:r>
                      </m:den>
                    </m:f>
                  </m:oMath>
                </a14:m>
                <a:endParaRPr lang="en-US" sz="2400">
                  <a:latin typeface="Times New Roman" pitchFamily="18" charset="0"/>
                  <a:cs typeface="Times New Roman" pitchFamily="18" charset="0"/>
                </a:endParaRPr>
              </a:p>
            </p:txBody>
          </p:sp>
        </mc:Choice>
        <mc:Fallback xmlns="">
          <p:sp>
            <p:nvSpPr>
              <p:cNvPr id="5" name="Rectangle 4"/>
              <p:cNvSpPr>
                <a:spLocks noRot="1" noChangeAspect="1" noMove="1" noResize="1" noEditPoints="1" noAdjustHandles="1" noChangeArrowheads="1" noChangeShapeType="1" noTextEdit="1"/>
              </p:cNvSpPr>
              <p:nvPr/>
            </p:nvSpPr>
            <p:spPr>
              <a:xfrm>
                <a:off x="634181" y="4148762"/>
                <a:ext cx="7303602" cy="622222"/>
              </a:xfrm>
              <a:prstGeom prst="rect">
                <a:avLst/>
              </a:prstGeom>
              <a:blipFill rotWithShape="1">
                <a:blip r:embed="rId3"/>
                <a:stretch>
                  <a:fillRect l="-1085" b="-8824"/>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6" name="Rectangle 5"/>
              <p:cNvSpPr/>
              <p:nvPr/>
            </p:nvSpPr>
            <p:spPr>
              <a:xfrm>
                <a:off x="634181" y="4770984"/>
                <a:ext cx="7657866" cy="644920"/>
              </a:xfrm>
              <a:prstGeom prst="rect">
                <a:avLst/>
              </a:prstGeom>
            </p:spPr>
            <p:txBody>
              <a:bodyPr wrap="none">
                <a:spAutoFit/>
              </a:bodyPr>
              <a:lstStyle/>
              <a:p>
                <a:pPr marL="342900" indent="-342900">
                  <a:buFont typeface="Arial" pitchFamily="34" charset="0"/>
                  <a:buChar char="•"/>
                </a:pPr>
                <a:r>
                  <a:rPr lang="vi-VN" sz="2400" smtClean="0">
                    <a:latin typeface="Times New Roman" pitchFamily="18" charset="0"/>
                    <a:cs typeface="Times New Roman" pitchFamily="18" charset="0"/>
                  </a:rPr>
                  <a:t>Tỉ số của hai số 1,3 và 0,9 được kí </a:t>
                </a:r>
                <a:r>
                  <a:rPr lang="vi-VN" sz="2400">
                    <a:latin typeface="Times New Roman" pitchFamily="18" charset="0"/>
                    <a:cs typeface="Times New Roman" pitchFamily="18" charset="0"/>
                  </a:rPr>
                  <a:t>hiệu </a:t>
                </a:r>
                <a:r>
                  <a:rPr lang="en-US" sz="2400" smtClean="0">
                    <a:latin typeface="Times New Roman" pitchFamily="18" charset="0"/>
                    <a:cs typeface="Times New Roman" pitchFamily="18" charset="0"/>
                  </a:rPr>
                  <a:t>là 1,3 : 0,9</a:t>
                </a:r>
                <a:r>
                  <a:rPr lang="vi-VN" sz="2400" smtClean="0">
                    <a:latin typeface="Times New Roman" pitchFamily="18" charset="0"/>
                    <a:cs typeface="Times New Roman" pitchFamily="18" charset="0"/>
                  </a:rPr>
                  <a:t> </a:t>
                </a:r>
                <a:r>
                  <a:rPr lang="vi-VN" sz="2400">
                    <a:latin typeface="Times New Roman" pitchFamily="18" charset="0"/>
                    <a:cs typeface="Times New Roman" pitchFamily="18" charset="0"/>
                  </a:rPr>
                  <a:t>hay </a:t>
                </a:r>
                <a14:m>
                  <m:oMath xmlns:m="http://schemas.openxmlformats.org/officeDocument/2006/math">
                    <m:f>
                      <m:fPr>
                        <m:ctrlPr>
                          <a:rPr lang="vi-VN" sz="2400" i="1" smtClean="0">
                            <a:latin typeface="Cambria Math"/>
                            <a:cs typeface="Times New Roman" pitchFamily="18" charset="0"/>
                          </a:rPr>
                        </m:ctrlPr>
                      </m:fPr>
                      <m:num>
                        <m:r>
                          <a:rPr lang="en-US" sz="2400" b="0" i="1" smtClean="0">
                            <a:latin typeface="Cambria Math"/>
                            <a:cs typeface="Times New Roman" pitchFamily="18" charset="0"/>
                          </a:rPr>
                          <m:t>1,3</m:t>
                        </m:r>
                      </m:num>
                      <m:den>
                        <m:r>
                          <a:rPr lang="en-US" sz="2400" b="0" i="1" smtClean="0">
                            <a:latin typeface="Cambria Math"/>
                            <a:cs typeface="Times New Roman" pitchFamily="18" charset="0"/>
                          </a:rPr>
                          <m:t>0,9</m:t>
                        </m:r>
                      </m:den>
                    </m:f>
                  </m:oMath>
                </a14:m>
                <a:endParaRPr lang="en-US" sz="2400">
                  <a:latin typeface="Times New Roman" pitchFamily="18" charset="0"/>
                  <a:cs typeface="Times New Roman" pitchFamily="18" charset="0"/>
                </a:endParaRPr>
              </a:p>
            </p:txBody>
          </p:sp>
        </mc:Choice>
        <mc:Fallback xmlns="">
          <p:sp>
            <p:nvSpPr>
              <p:cNvPr id="6" name="Rectangle 5"/>
              <p:cNvSpPr>
                <a:spLocks noRot="1" noChangeAspect="1" noMove="1" noResize="1" noEditPoints="1" noAdjustHandles="1" noChangeArrowheads="1" noChangeShapeType="1" noTextEdit="1"/>
              </p:cNvSpPr>
              <p:nvPr/>
            </p:nvSpPr>
            <p:spPr>
              <a:xfrm>
                <a:off x="634181" y="4770984"/>
                <a:ext cx="7657866" cy="644920"/>
              </a:xfrm>
              <a:prstGeom prst="rect">
                <a:avLst/>
              </a:prstGeom>
              <a:blipFill rotWithShape="1">
                <a:blip r:embed="rId4"/>
                <a:stretch>
                  <a:fillRect l="-1035" b="-4762"/>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7" name="Rectangle 6"/>
              <p:cNvSpPr/>
              <p:nvPr/>
            </p:nvSpPr>
            <p:spPr>
              <a:xfrm>
                <a:off x="634181" y="5415904"/>
                <a:ext cx="6496009" cy="908582"/>
              </a:xfrm>
              <a:prstGeom prst="rect">
                <a:avLst/>
              </a:prstGeom>
            </p:spPr>
            <p:txBody>
              <a:bodyPr wrap="none">
                <a:spAutoFit/>
              </a:bodyPr>
              <a:lstStyle/>
              <a:p>
                <a:pPr marL="342900" indent="-342900">
                  <a:buFont typeface="Arial" pitchFamily="34" charset="0"/>
                  <a:buChar char="•"/>
                </a:pPr>
                <a:r>
                  <a:rPr lang="vi-VN" sz="2400" smtClean="0">
                    <a:latin typeface="Times New Roman" pitchFamily="18" charset="0"/>
                    <a:cs typeface="Times New Roman" pitchFamily="18" charset="0"/>
                  </a:rPr>
                  <a:t>Tỉ số của hai </a:t>
                </a:r>
                <a:r>
                  <a:rPr lang="vi-VN" sz="2400">
                    <a:latin typeface="Times New Roman" pitchFamily="18" charset="0"/>
                    <a:cs typeface="Times New Roman" pitchFamily="18" charset="0"/>
                  </a:rPr>
                  <a:t>số </a:t>
                </a:r>
                <a14:m>
                  <m:oMath xmlns:m="http://schemas.openxmlformats.org/officeDocument/2006/math">
                    <m:f>
                      <m:fPr>
                        <m:ctrlPr>
                          <a:rPr lang="vi-VN" sz="2400" i="1" smtClean="0">
                            <a:latin typeface="Cambria Math"/>
                          </a:rPr>
                        </m:ctrlPr>
                      </m:fPr>
                      <m:num>
                        <m:r>
                          <a:rPr lang="en-US" sz="2400" b="0" i="1" smtClean="0">
                            <a:latin typeface="Cambria Math"/>
                          </a:rPr>
                          <m:t>3</m:t>
                        </m:r>
                      </m:num>
                      <m:den>
                        <m:r>
                          <a:rPr lang="en-US" sz="2400" b="0" i="1" smtClean="0">
                            <a:latin typeface="Cambria Math"/>
                          </a:rPr>
                          <m:t>4</m:t>
                        </m:r>
                      </m:den>
                    </m:f>
                  </m:oMath>
                </a14:m>
                <a:r>
                  <a:rPr lang="vi-VN" sz="2400" smtClean="0">
                    <a:latin typeface="Times New Roman" pitchFamily="18" charset="0"/>
                    <a:cs typeface="Times New Roman" pitchFamily="18" charset="0"/>
                  </a:rPr>
                  <a:t> </a:t>
                </a:r>
                <a:r>
                  <a:rPr lang="vi-VN" sz="2400">
                    <a:latin typeface="Times New Roman" pitchFamily="18" charset="0"/>
                    <a:cs typeface="Times New Roman" pitchFamily="18" charset="0"/>
                  </a:rPr>
                  <a:t>và </a:t>
                </a:r>
                <a14:m>
                  <m:oMath xmlns:m="http://schemas.openxmlformats.org/officeDocument/2006/math">
                    <m:f>
                      <m:fPr>
                        <m:ctrlPr>
                          <a:rPr lang="vi-VN" sz="2400" i="1" smtClean="0">
                            <a:latin typeface="Cambria Math"/>
                          </a:rPr>
                        </m:ctrlPr>
                      </m:fPr>
                      <m:num>
                        <m:r>
                          <a:rPr lang="en-US" sz="2400" b="0" i="1" smtClean="0">
                            <a:latin typeface="Cambria Math"/>
                          </a:rPr>
                          <m:t>1</m:t>
                        </m:r>
                      </m:num>
                      <m:den>
                        <m:r>
                          <a:rPr lang="en-US" sz="2400" b="0" i="1" smtClean="0">
                            <a:latin typeface="Cambria Math"/>
                          </a:rPr>
                          <m:t>2</m:t>
                        </m:r>
                      </m:den>
                    </m:f>
                  </m:oMath>
                </a14:m>
                <a:r>
                  <a:rPr lang="vi-VN" sz="2400" smtClean="0">
                    <a:latin typeface="Times New Roman" pitchFamily="18" charset="0"/>
                    <a:cs typeface="Times New Roman" pitchFamily="18" charset="0"/>
                  </a:rPr>
                  <a:t> </a:t>
                </a:r>
                <a:r>
                  <a:rPr lang="vi-VN" sz="2400">
                    <a:latin typeface="Times New Roman" pitchFamily="18" charset="0"/>
                    <a:cs typeface="Times New Roman" pitchFamily="18" charset="0"/>
                  </a:rPr>
                  <a:t>được kí </a:t>
                </a:r>
                <a:r>
                  <a:rPr lang="vi-VN" sz="2400" smtClean="0">
                    <a:latin typeface="Times New Roman" pitchFamily="18" charset="0"/>
                    <a:cs typeface="Times New Roman" pitchFamily="18" charset="0"/>
                  </a:rPr>
                  <a:t>hiệu</a:t>
                </a:r>
                <a:r>
                  <a:rPr lang="en-US" sz="2400" smtClean="0">
                    <a:latin typeface="Times New Roman" pitchFamily="18" charset="0"/>
                    <a:cs typeface="Times New Roman" pitchFamily="18" charset="0"/>
                  </a:rPr>
                  <a:t> là</a:t>
                </a:r>
                <a:r>
                  <a:rPr lang="vi-VN" sz="2400" smtClean="0">
                    <a:latin typeface="Times New Roman" pitchFamily="18" charset="0"/>
                    <a:cs typeface="Times New Roman" pitchFamily="18" charset="0"/>
                  </a:rPr>
                  <a:t> </a:t>
                </a:r>
                <a14:m>
                  <m:oMath xmlns:m="http://schemas.openxmlformats.org/officeDocument/2006/math">
                    <m:f>
                      <m:fPr>
                        <m:ctrlPr>
                          <a:rPr lang="vi-VN" sz="2400" i="1" smtClean="0">
                            <a:latin typeface="Cambria Math"/>
                          </a:rPr>
                        </m:ctrlPr>
                      </m:fPr>
                      <m:num>
                        <m:r>
                          <a:rPr lang="en-US" sz="2400" b="0" i="1" smtClean="0">
                            <a:latin typeface="Cambria Math"/>
                          </a:rPr>
                          <m:t>3</m:t>
                        </m:r>
                      </m:num>
                      <m:den>
                        <m:r>
                          <a:rPr lang="en-US" sz="2400" b="0" i="1" smtClean="0">
                            <a:latin typeface="Cambria Math"/>
                          </a:rPr>
                          <m:t>4</m:t>
                        </m:r>
                      </m:den>
                    </m:f>
                    <m:r>
                      <a:rPr lang="en-US" sz="2400" b="0" i="1" smtClean="0">
                        <a:latin typeface="Cambria Math"/>
                      </a:rPr>
                      <m:t>:</m:t>
                    </m:r>
                    <m:f>
                      <m:fPr>
                        <m:ctrlPr>
                          <a:rPr lang="en-US" sz="2400" i="1" smtClean="0">
                            <a:latin typeface="Cambria Math"/>
                          </a:rPr>
                        </m:ctrlPr>
                      </m:fPr>
                      <m:num>
                        <m:r>
                          <a:rPr lang="en-US" sz="2400" b="0" i="1" smtClean="0">
                            <a:latin typeface="Cambria Math"/>
                          </a:rPr>
                          <m:t>1</m:t>
                        </m:r>
                      </m:num>
                      <m:den>
                        <m:r>
                          <a:rPr lang="en-US" sz="2400" b="0" i="1" smtClean="0">
                            <a:latin typeface="Cambria Math"/>
                          </a:rPr>
                          <m:t>2</m:t>
                        </m:r>
                      </m:den>
                    </m:f>
                  </m:oMath>
                </a14:m>
                <a:r>
                  <a:rPr lang="en-US" sz="2400" smtClean="0">
                    <a:latin typeface="Times New Roman" pitchFamily="18" charset="0"/>
                    <a:cs typeface="Times New Roman" pitchFamily="18" charset="0"/>
                  </a:rPr>
                  <a:t> </a:t>
                </a:r>
                <a:r>
                  <a:rPr lang="vi-VN" sz="2400" smtClean="0">
                    <a:latin typeface="Times New Roman" pitchFamily="18" charset="0"/>
                    <a:cs typeface="Times New Roman" pitchFamily="18" charset="0"/>
                  </a:rPr>
                  <a:t>hay</a:t>
                </a:r>
                <a:r>
                  <a:rPr lang="en-US" sz="2400" smtClean="0">
                    <a:latin typeface="Times New Roman" pitchFamily="18" charset="0"/>
                    <a:cs typeface="Times New Roman" pitchFamily="18" charset="0"/>
                  </a:rPr>
                  <a:t> </a:t>
                </a:r>
                <a14:m>
                  <m:oMath xmlns:m="http://schemas.openxmlformats.org/officeDocument/2006/math">
                    <m:f>
                      <m:fPr>
                        <m:ctrlPr>
                          <a:rPr lang="en-US" sz="2400" i="1" smtClean="0">
                            <a:latin typeface="Cambria Math"/>
                          </a:rPr>
                        </m:ctrlPr>
                      </m:fPr>
                      <m:num>
                        <m:f>
                          <m:fPr>
                            <m:ctrlPr>
                              <a:rPr lang="en-US" sz="2400" i="1" smtClean="0">
                                <a:latin typeface="Cambria Math"/>
                              </a:rPr>
                            </m:ctrlPr>
                          </m:fPr>
                          <m:num>
                            <m:r>
                              <a:rPr lang="en-US" sz="2400" b="0" i="1" smtClean="0">
                                <a:latin typeface="Cambria Math"/>
                              </a:rPr>
                              <m:t>3</m:t>
                            </m:r>
                          </m:num>
                          <m:den>
                            <m:r>
                              <a:rPr lang="en-US" sz="2400" b="0" i="1" smtClean="0">
                                <a:latin typeface="Cambria Math"/>
                              </a:rPr>
                              <m:t>4</m:t>
                            </m:r>
                          </m:den>
                        </m:f>
                      </m:num>
                      <m:den>
                        <m:f>
                          <m:fPr>
                            <m:ctrlPr>
                              <a:rPr lang="en-US" sz="2400" i="1" smtClean="0">
                                <a:latin typeface="Cambria Math"/>
                              </a:rPr>
                            </m:ctrlPr>
                          </m:fPr>
                          <m:num>
                            <m:r>
                              <a:rPr lang="en-US" sz="2400" b="0" i="1" smtClean="0">
                                <a:latin typeface="Cambria Math"/>
                              </a:rPr>
                              <m:t>1</m:t>
                            </m:r>
                          </m:num>
                          <m:den>
                            <m:r>
                              <a:rPr lang="en-US" sz="2400" b="0" i="1" smtClean="0">
                                <a:latin typeface="Cambria Math"/>
                              </a:rPr>
                              <m:t>2</m:t>
                            </m:r>
                          </m:den>
                        </m:f>
                      </m:den>
                    </m:f>
                  </m:oMath>
                </a14:m>
                <a:r>
                  <a:rPr lang="vi-VN" sz="2400" smtClean="0">
                    <a:latin typeface="Times New Roman" pitchFamily="18" charset="0"/>
                    <a:cs typeface="Times New Roman" pitchFamily="18" charset="0"/>
                  </a:rPr>
                  <a:t> </a:t>
                </a:r>
                <a:endParaRPr lang="en-US" sz="2400">
                  <a:latin typeface="Times New Roman" pitchFamily="18" charset="0"/>
                  <a:cs typeface="Times New Roman" pitchFamily="18" charset="0"/>
                </a:endParaRPr>
              </a:p>
            </p:txBody>
          </p:sp>
        </mc:Choice>
        <mc:Fallback xmlns="">
          <p:sp>
            <p:nvSpPr>
              <p:cNvPr id="7" name="Rectangle 6"/>
              <p:cNvSpPr>
                <a:spLocks noRot="1" noChangeAspect="1" noMove="1" noResize="1" noEditPoints="1" noAdjustHandles="1" noChangeArrowheads="1" noChangeShapeType="1" noTextEdit="1"/>
              </p:cNvSpPr>
              <p:nvPr/>
            </p:nvSpPr>
            <p:spPr>
              <a:xfrm>
                <a:off x="634181" y="5415904"/>
                <a:ext cx="6496009" cy="908582"/>
              </a:xfrm>
              <a:prstGeom prst="rect">
                <a:avLst/>
              </a:prstGeom>
              <a:blipFill rotWithShape="1">
                <a:blip r:embed="rId5"/>
                <a:stretch>
                  <a:fillRect l="-1220"/>
                </a:stretch>
              </a:blipFill>
            </p:spPr>
            <p:txBody>
              <a:bodyPr/>
              <a:lstStyle/>
              <a:p>
                <a:r>
                  <a:rPr lang="en-US">
                    <a:noFill/>
                  </a:rPr>
                  <a:t> </a:t>
                </a:r>
              </a:p>
            </p:txBody>
          </p:sp>
        </mc:Fallback>
      </mc:AlternateContent>
    </p:spTree>
    <p:extLst>
      <p:ext uri="{BB962C8B-B14F-4D97-AF65-F5344CB8AC3E}">
        <p14:creationId xmlns:p14="http://schemas.microsoft.com/office/powerpoint/2010/main" val="144035568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1000"/>
                                        <p:tgtEl>
                                          <p:spTgt spid="4"/>
                                        </p:tgtEl>
                                      </p:cBhvr>
                                    </p:animEffect>
                                    <p:anim calcmode="lin" valueType="num">
                                      <p:cBhvr>
                                        <p:cTn id="8" dur="1000" fill="hold"/>
                                        <p:tgtEl>
                                          <p:spTgt spid="4"/>
                                        </p:tgtEl>
                                        <p:attrNameLst>
                                          <p:attrName>ppt_x</p:attrName>
                                        </p:attrNameLst>
                                      </p:cBhvr>
                                      <p:tavLst>
                                        <p:tav tm="0">
                                          <p:val>
                                            <p:strVal val="#ppt_x"/>
                                          </p:val>
                                        </p:tav>
                                        <p:tav tm="100000">
                                          <p:val>
                                            <p:strVal val="#ppt_x"/>
                                          </p:val>
                                        </p:tav>
                                      </p:tavLst>
                                    </p:anim>
                                    <p:anim calcmode="lin" valueType="num">
                                      <p:cBhvr>
                                        <p:cTn id="9" dur="1000" fill="hold"/>
                                        <p:tgtEl>
                                          <p:spTgt spid="4"/>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grpId="0" nodeType="clickEffect">
                                  <p:stCondLst>
                                    <p:cond delay="0"/>
                                  </p:stCondLst>
                                  <p:childTnLst>
                                    <p:set>
                                      <p:cBhvr>
                                        <p:cTn id="13" dur="1" fill="hold">
                                          <p:stCondLst>
                                            <p:cond delay="0"/>
                                          </p:stCondLst>
                                        </p:cTn>
                                        <p:tgtEl>
                                          <p:spTgt spid="5"/>
                                        </p:tgtEl>
                                        <p:attrNameLst>
                                          <p:attrName>style.visibility</p:attrName>
                                        </p:attrNameLst>
                                      </p:cBhvr>
                                      <p:to>
                                        <p:strVal val="visible"/>
                                      </p:to>
                                    </p:set>
                                    <p:animEffect transition="in" filter="fade">
                                      <p:cBhvr>
                                        <p:cTn id="14" dur="1000"/>
                                        <p:tgtEl>
                                          <p:spTgt spid="5"/>
                                        </p:tgtEl>
                                      </p:cBhvr>
                                    </p:animEffect>
                                    <p:anim calcmode="lin" valueType="num">
                                      <p:cBhvr>
                                        <p:cTn id="15" dur="1000" fill="hold"/>
                                        <p:tgtEl>
                                          <p:spTgt spid="5"/>
                                        </p:tgtEl>
                                        <p:attrNameLst>
                                          <p:attrName>ppt_x</p:attrName>
                                        </p:attrNameLst>
                                      </p:cBhvr>
                                      <p:tavLst>
                                        <p:tav tm="0">
                                          <p:val>
                                            <p:strVal val="#ppt_x"/>
                                          </p:val>
                                        </p:tav>
                                        <p:tav tm="100000">
                                          <p:val>
                                            <p:strVal val="#ppt_x"/>
                                          </p:val>
                                        </p:tav>
                                      </p:tavLst>
                                    </p:anim>
                                    <p:anim calcmode="lin" valueType="num">
                                      <p:cBhvr>
                                        <p:cTn id="16" dur="1000" fill="hold"/>
                                        <p:tgtEl>
                                          <p:spTgt spid="5"/>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grpId="0" nodeType="clickEffect">
                                  <p:stCondLst>
                                    <p:cond delay="0"/>
                                  </p:stCondLst>
                                  <p:childTnLst>
                                    <p:set>
                                      <p:cBhvr>
                                        <p:cTn id="20" dur="1" fill="hold">
                                          <p:stCondLst>
                                            <p:cond delay="0"/>
                                          </p:stCondLst>
                                        </p:cTn>
                                        <p:tgtEl>
                                          <p:spTgt spid="6"/>
                                        </p:tgtEl>
                                        <p:attrNameLst>
                                          <p:attrName>style.visibility</p:attrName>
                                        </p:attrNameLst>
                                      </p:cBhvr>
                                      <p:to>
                                        <p:strVal val="visible"/>
                                      </p:to>
                                    </p:set>
                                    <p:animEffect transition="in" filter="fade">
                                      <p:cBhvr>
                                        <p:cTn id="21" dur="1000"/>
                                        <p:tgtEl>
                                          <p:spTgt spid="6"/>
                                        </p:tgtEl>
                                      </p:cBhvr>
                                    </p:animEffect>
                                    <p:anim calcmode="lin" valueType="num">
                                      <p:cBhvr>
                                        <p:cTn id="22" dur="1000" fill="hold"/>
                                        <p:tgtEl>
                                          <p:spTgt spid="6"/>
                                        </p:tgtEl>
                                        <p:attrNameLst>
                                          <p:attrName>ppt_x</p:attrName>
                                        </p:attrNameLst>
                                      </p:cBhvr>
                                      <p:tavLst>
                                        <p:tav tm="0">
                                          <p:val>
                                            <p:strVal val="#ppt_x"/>
                                          </p:val>
                                        </p:tav>
                                        <p:tav tm="100000">
                                          <p:val>
                                            <p:strVal val="#ppt_x"/>
                                          </p:val>
                                        </p:tav>
                                      </p:tavLst>
                                    </p:anim>
                                    <p:anim calcmode="lin" valueType="num">
                                      <p:cBhvr>
                                        <p:cTn id="23" dur="1000" fill="hold"/>
                                        <p:tgtEl>
                                          <p:spTgt spid="6"/>
                                        </p:tgtEl>
                                        <p:attrNameLst>
                                          <p:attrName>ppt_y</p:attrName>
                                        </p:attrNameLst>
                                      </p:cBhvr>
                                      <p:tavLst>
                                        <p:tav tm="0">
                                          <p:val>
                                            <p:strVal val="#ppt_y+.1"/>
                                          </p:val>
                                        </p:tav>
                                        <p:tav tm="100000">
                                          <p:val>
                                            <p:strVal val="#ppt_y"/>
                                          </p:val>
                                        </p:tav>
                                      </p:tavLst>
                                    </p:anim>
                                  </p:childTnLst>
                                </p:cTn>
                              </p:par>
                            </p:childTnLst>
                          </p:cTn>
                        </p:par>
                      </p:childTnLst>
                    </p:cTn>
                  </p:par>
                  <p:par>
                    <p:cTn id="24" fill="hold">
                      <p:stCondLst>
                        <p:cond delay="indefinite"/>
                      </p:stCondLst>
                      <p:childTnLst>
                        <p:par>
                          <p:cTn id="25" fill="hold">
                            <p:stCondLst>
                              <p:cond delay="0"/>
                            </p:stCondLst>
                            <p:childTnLst>
                              <p:par>
                                <p:cTn id="26" presetID="42" presetClass="entr" presetSubtype="0" fill="hold" grpId="0" nodeType="clickEffect">
                                  <p:stCondLst>
                                    <p:cond delay="0"/>
                                  </p:stCondLst>
                                  <p:childTnLst>
                                    <p:set>
                                      <p:cBhvr>
                                        <p:cTn id="27" dur="1" fill="hold">
                                          <p:stCondLst>
                                            <p:cond delay="0"/>
                                          </p:stCondLst>
                                        </p:cTn>
                                        <p:tgtEl>
                                          <p:spTgt spid="7"/>
                                        </p:tgtEl>
                                        <p:attrNameLst>
                                          <p:attrName>style.visibility</p:attrName>
                                        </p:attrNameLst>
                                      </p:cBhvr>
                                      <p:to>
                                        <p:strVal val="visible"/>
                                      </p:to>
                                    </p:set>
                                    <p:animEffect transition="in" filter="fade">
                                      <p:cBhvr>
                                        <p:cTn id="28" dur="1000"/>
                                        <p:tgtEl>
                                          <p:spTgt spid="7"/>
                                        </p:tgtEl>
                                      </p:cBhvr>
                                    </p:animEffect>
                                    <p:anim calcmode="lin" valueType="num">
                                      <p:cBhvr>
                                        <p:cTn id="29" dur="1000" fill="hold"/>
                                        <p:tgtEl>
                                          <p:spTgt spid="7"/>
                                        </p:tgtEl>
                                        <p:attrNameLst>
                                          <p:attrName>ppt_x</p:attrName>
                                        </p:attrNameLst>
                                      </p:cBhvr>
                                      <p:tavLst>
                                        <p:tav tm="0">
                                          <p:val>
                                            <p:strVal val="#ppt_x"/>
                                          </p:val>
                                        </p:tav>
                                        <p:tav tm="100000">
                                          <p:val>
                                            <p:strVal val="#ppt_x"/>
                                          </p:val>
                                        </p:tav>
                                      </p:tavLst>
                                    </p:anim>
                                    <p:anim calcmode="lin" valueType="num">
                                      <p:cBhvr>
                                        <p:cTn id="30" dur="1000" fill="hold"/>
                                        <p:tgtEl>
                                          <p:spTgt spid="7"/>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5" grpId="0"/>
      <p:bldP spid="6" grpId="0"/>
      <p:bldP spid="7" grpId="0"/>
    </p:bldLst>
  </p:timing>
</p:sld>
</file>

<file path=ppt/slides/slide6.xml><?xml version="1.0" encoding="utf-8"?>
<p:sld xmlns:a="http://schemas.openxmlformats.org/drawingml/2006/main" xmlns:r="http://schemas.openxmlformats.org/officeDocument/2006/relationships" xmlns:p="http://schemas.openxmlformats.org/presentationml/2006/main">
  <p:cSld>
    <p:bg>
      <p:bgPr>
        <a:gradFill>
          <a:gsLst>
            <a:gs pos="0">
              <a:srgbClr val="00B0F0"/>
            </a:gs>
            <a:gs pos="42000">
              <a:schemeClr val="bg1"/>
            </a:gs>
          </a:gsLst>
          <a:lin ang="5400000" scaled="1"/>
        </a:gradFill>
        <a:effectLst/>
      </p:bgPr>
    </p:bg>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2" name="TextBox 1"/>
              <p:cNvSpPr txBox="1"/>
              <p:nvPr/>
            </p:nvSpPr>
            <p:spPr>
              <a:xfrm>
                <a:off x="2798372" y="820368"/>
                <a:ext cx="505267" cy="1027525"/>
              </a:xfrm>
              <a:prstGeom prst="rect">
                <a:avLst/>
              </a:prstGeom>
              <a:noFill/>
            </p:spPr>
            <p:txBody>
              <a:bodyPr wrap="none" rtlCol="0">
                <a:spAutoFit/>
              </a:bodyPr>
              <a:lstStyle/>
              <a:p>
                <a:pPr/>
                <a14:m>
                  <m:oMathPara xmlns:m="http://schemas.openxmlformats.org/officeDocument/2006/math">
                    <m:oMathParaPr>
                      <m:jc m:val="centerGroup"/>
                    </m:oMathParaPr>
                    <m:oMath xmlns:m="http://schemas.openxmlformats.org/officeDocument/2006/math">
                      <m:f>
                        <m:fPr>
                          <m:ctrlPr>
                            <a:rPr lang="en-US" sz="3200" i="1" smtClean="0">
                              <a:latin typeface="Cambria Math"/>
                            </a:rPr>
                          </m:ctrlPr>
                        </m:fPr>
                        <m:num>
                          <m:r>
                            <a:rPr lang="en-US" sz="3200" b="0" i="0" smtClean="0">
                              <a:latin typeface="Cambria Math"/>
                            </a:rPr>
                            <m:t>5</m:t>
                          </m:r>
                        </m:num>
                        <m:den>
                          <m:r>
                            <a:rPr lang="en-US" sz="3200" b="0" i="0" smtClean="0">
                              <a:latin typeface="Cambria Math"/>
                            </a:rPr>
                            <m:t>6</m:t>
                          </m:r>
                        </m:den>
                      </m:f>
                    </m:oMath>
                  </m:oMathPara>
                </a14:m>
                <a:endParaRPr lang="en-US" sz="3200"/>
              </a:p>
            </p:txBody>
          </p:sp>
        </mc:Choice>
        <mc:Fallback xmlns="">
          <p:sp>
            <p:nvSpPr>
              <p:cNvPr id="2" name="TextBox 1"/>
              <p:cNvSpPr txBox="1">
                <a:spLocks noRot="1" noChangeAspect="1" noMove="1" noResize="1" noEditPoints="1" noAdjustHandles="1" noChangeArrowheads="1" noChangeShapeType="1" noTextEdit="1"/>
              </p:cNvSpPr>
              <p:nvPr/>
            </p:nvSpPr>
            <p:spPr>
              <a:xfrm>
                <a:off x="2798372" y="820368"/>
                <a:ext cx="505267" cy="1027525"/>
              </a:xfrm>
              <a:prstGeom prst="rect">
                <a:avLst/>
              </a:prstGeom>
              <a:blipFill rotWithShape="1">
                <a:blip r:embed="rId2"/>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 name="Rectangle 2"/>
              <p:cNvSpPr/>
              <p:nvPr/>
            </p:nvSpPr>
            <p:spPr>
              <a:xfrm>
                <a:off x="7083316" y="886990"/>
                <a:ext cx="732893" cy="1027525"/>
              </a:xfrm>
              <a:prstGeom prst="rect">
                <a:avLst/>
              </a:prstGeom>
            </p:spPr>
            <p:txBody>
              <a:bodyPr wrap="none">
                <a:spAutoFit/>
              </a:bodyPr>
              <a:lstStyle/>
              <a:p>
                <a:pPr/>
                <a14:m>
                  <m:oMathPara xmlns:m="http://schemas.openxmlformats.org/officeDocument/2006/math">
                    <m:oMathParaPr>
                      <m:jc m:val="centerGroup"/>
                    </m:oMathParaPr>
                    <m:oMath xmlns:m="http://schemas.openxmlformats.org/officeDocument/2006/math">
                      <m:f>
                        <m:fPr>
                          <m:ctrlPr>
                            <a:rPr lang="vi-VN" sz="3200" i="1">
                              <a:latin typeface="Cambria Math"/>
                            </a:rPr>
                          </m:ctrlPr>
                        </m:fPr>
                        <m:num>
                          <m:r>
                            <a:rPr lang="en-US" sz="3200" i="1">
                              <a:latin typeface="Cambria Math"/>
                            </a:rPr>
                            <m:t>45</m:t>
                          </m:r>
                        </m:num>
                        <m:den>
                          <m:r>
                            <a:rPr lang="en-US" sz="3200" i="1">
                              <a:latin typeface="Cambria Math"/>
                            </a:rPr>
                            <m:t>30</m:t>
                          </m:r>
                        </m:den>
                      </m:f>
                    </m:oMath>
                  </m:oMathPara>
                </a14:m>
                <a:endParaRPr lang="en-US" sz="3200"/>
              </a:p>
            </p:txBody>
          </p:sp>
        </mc:Choice>
        <mc:Fallback xmlns="">
          <p:sp>
            <p:nvSpPr>
              <p:cNvPr id="3" name="Rectangle 2"/>
              <p:cNvSpPr>
                <a:spLocks noRot="1" noChangeAspect="1" noMove="1" noResize="1" noEditPoints="1" noAdjustHandles="1" noChangeArrowheads="1" noChangeShapeType="1" noTextEdit="1"/>
              </p:cNvSpPr>
              <p:nvPr/>
            </p:nvSpPr>
            <p:spPr>
              <a:xfrm>
                <a:off x="7083316" y="886990"/>
                <a:ext cx="732893" cy="1027525"/>
              </a:xfrm>
              <a:prstGeom prst="rect">
                <a:avLst/>
              </a:prstGeom>
              <a:blipFill rotWithShape="1">
                <a:blip r:embed="rId3"/>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4" name="Rectangle 3"/>
              <p:cNvSpPr/>
              <p:nvPr/>
            </p:nvSpPr>
            <p:spPr>
              <a:xfrm>
                <a:off x="8106262" y="886990"/>
                <a:ext cx="817853" cy="1069652"/>
              </a:xfrm>
              <a:prstGeom prst="rect">
                <a:avLst/>
              </a:prstGeom>
            </p:spPr>
            <p:txBody>
              <a:bodyPr wrap="none">
                <a:spAutoFit/>
              </a:bodyPr>
              <a:lstStyle/>
              <a:p>
                <a:pPr/>
                <a14:m>
                  <m:oMathPara xmlns:m="http://schemas.openxmlformats.org/officeDocument/2006/math">
                    <m:oMathParaPr>
                      <m:jc m:val="centerGroup"/>
                    </m:oMathParaPr>
                    <m:oMath xmlns:m="http://schemas.openxmlformats.org/officeDocument/2006/math">
                      <m:f>
                        <m:fPr>
                          <m:ctrlPr>
                            <a:rPr lang="vi-VN" sz="3200" i="1">
                              <a:latin typeface="Cambria Math"/>
                              <a:cs typeface="Times New Roman" pitchFamily="18" charset="0"/>
                            </a:rPr>
                          </m:ctrlPr>
                        </m:fPr>
                        <m:num>
                          <m:r>
                            <a:rPr lang="en-US" sz="3200" i="1">
                              <a:latin typeface="Cambria Math"/>
                              <a:cs typeface="Times New Roman" pitchFamily="18" charset="0"/>
                            </a:rPr>
                            <m:t>1,3</m:t>
                          </m:r>
                        </m:num>
                        <m:den>
                          <m:r>
                            <a:rPr lang="en-US" sz="3200" i="1">
                              <a:latin typeface="Cambria Math"/>
                              <a:cs typeface="Times New Roman" pitchFamily="18" charset="0"/>
                            </a:rPr>
                            <m:t>0,9</m:t>
                          </m:r>
                        </m:den>
                      </m:f>
                    </m:oMath>
                  </m:oMathPara>
                </a14:m>
                <a:endParaRPr lang="en-US" sz="3200" dirty="0"/>
              </a:p>
            </p:txBody>
          </p:sp>
        </mc:Choice>
        <mc:Fallback xmlns="">
          <p:sp>
            <p:nvSpPr>
              <p:cNvPr id="4" name="Rectangle 3"/>
              <p:cNvSpPr>
                <a:spLocks noRot="1" noChangeAspect="1" noMove="1" noResize="1" noEditPoints="1" noAdjustHandles="1" noChangeArrowheads="1" noChangeShapeType="1" noTextEdit="1"/>
              </p:cNvSpPr>
              <p:nvPr/>
            </p:nvSpPr>
            <p:spPr>
              <a:xfrm>
                <a:off x="8106262" y="886990"/>
                <a:ext cx="817853" cy="1069652"/>
              </a:xfrm>
              <a:prstGeom prst="rect">
                <a:avLst/>
              </a:prstGeom>
              <a:blipFill rotWithShape="1">
                <a:blip r:embed="rId4"/>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5" name="Rectangle 4"/>
              <p:cNvSpPr/>
              <p:nvPr/>
            </p:nvSpPr>
            <p:spPr>
              <a:xfrm>
                <a:off x="9268886" y="564950"/>
                <a:ext cx="546303" cy="1730602"/>
              </a:xfrm>
              <a:prstGeom prst="rect">
                <a:avLst/>
              </a:prstGeom>
            </p:spPr>
            <p:txBody>
              <a:bodyPr wrap="none">
                <a:spAutoFit/>
              </a:bodyPr>
              <a:lstStyle/>
              <a:p>
                <a:pPr/>
                <a14:m>
                  <m:oMathPara xmlns:m="http://schemas.openxmlformats.org/officeDocument/2006/math">
                    <m:oMathParaPr>
                      <m:jc m:val="centerGroup"/>
                    </m:oMathParaPr>
                    <m:oMath xmlns:m="http://schemas.openxmlformats.org/officeDocument/2006/math">
                      <m:f>
                        <m:fPr>
                          <m:ctrlPr>
                            <a:rPr lang="en-US" sz="3200" i="1">
                              <a:latin typeface="Cambria Math"/>
                            </a:rPr>
                          </m:ctrlPr>
                        </m:fPr>
                        <m:num>
                          <m:f>
                            <m:fPr>
                              <m:ctrlPr>
                                <a:rPr lang="en-US" sz="3200" i="1">
                                  <a:latin typeface="Cambria Math"/>
                                </a:rPr>
                              </m:ctrlPr>
                            </m:fPr>
                            <m:num>
                              <m:r>
                                <a:rPr lang="en-US" sz="3200" i="1">
                                  <a:latin typeface="Cambria Math"/>
                                </a:rPr>
                                <m:t>3</m:t>
                              </m:r>
                            </m:num>
                            <m:den>
                              <m:r>
                                <a:rPr lang="en-US" sz="3200" i="1">
                                  <a:latin typeface="Cambria Math"/>
                                </a:rPr>
                                <m:t>4</m:t>
                              </m:r>
                            </m:den>
                          </m:f>
                        </m:num>
                        <m:den>
                          <m:f>
                            <m:fPr>
                              <m:ctrlPr>
                                <a:rPr lang="en-US" sz="3200" i="1">
                                  <a:latin typeface="Cambria Math"/>
                                </a:rPr>
                              </m:ctrlPr>
                            </m:fPr>
                            <m:num>
                              <m:r>
                                <a:rPr lang="en-US" sz="3200" i="1">
                                  <a:latin typeface="Cambria Math"/>
                                </a:rPr>
                                <m:t>1</m:t>
                              </m:r>
                            </m:num>
                            <m:den>
                              <m:r>
                                <a:rPr lang="en-US" sz="3200" i="1">
                                  <a:latin typeface="Cambria Math"/>
                                </a:rPr>
                                <m:t>2</m:t>
                              </m:r>
                            </m:den>
                          </m:f>
                        </m:den>
                      </m:f>
                    </m:oMath>
                  </m:oMathPara>
                </a14:m>
                <a:endParaRPr lang="en-US" sz="3200" dirty="0"/>
              </a:p>
            </p:txBody>
          </p:sp>
        </mc:Choice>
        <mc:Fallback xmlns="">
          <p:sp>
            <p:nvSpPr>
              <p:cNvPr id="5" name="Rectangle 4"/>
              <p:cNvSpPr>
                <a:spLocks noRot="1" noChangeAspect="1" noMove="1" noResize="1" noEditPoints="1" noAdjustHandles="1" noChangeArrowheads="1" noChangeShapeType="1" noTextEdit="1"/>
              </p:cNvSpPr>
              <p:nvPr/>
            </p:nvSpPr>
            <p:spPr>
              <a:xfrm>
                <a:off x="9268886" y="564950"/>
                <a:ext cx="546303" cy="1730602"/>
              </a:xfrm>
              <a:prstGeom prst="rect">
                <a:avLst/>
              </a:prstGeom>
              <a:blipFill rotWithShape="1">
                <a:blip r:embed="rId5"/>
                <a:stretch>
                  <a:fillRect/>
                </a:stretch>
              </a:blipFill>
            </p:spPr>
            <p:txBody>
              <a:bodyPr/>
              <a:lstStyle/>
              <a:p>
                <a:r>
                  <a:rPr lang="en-US">
                    <a:noFill/>
                  </a:rPr>
                  <a:t> </a:t>
                </a:r>
              </a:p>
            </p:txBody>
          </p:sp>
        </mc:Fallback>
      </mc:AlternateContent>
      <p:cxnSp>
        <p:nvCxnSpPr>
          <p:cNvPr id="7" name="Straight Arrow Connector 6"/>
          <p:cNvCxnSpPr/>
          <p:nvPr/>
        </p:nvCxnSpPr>
        <p:spPr>
          <a:xfrm flipH="1">
            <a:off x="2540276" y="1948207"/>
            <a:ext cx="510729" cy="721251"/>
          </a:xfrm>
          <a:prstGeom prst="straightConnector1">
            <a:avLst/>
          </a:prstGeom>
          <a:ln w="28575">
            <a:solidFill>
              <a:srgbClr val="C00000"/>
            </a:solidFill>
            <a:tailEnd type="arrow"/>
          </a:ln>
        </p:spPr>
        <p:style>
          <a:lnRef idx="1">
            <a:schemeClr val="accent1"/>
          </a:lnRef>
          <a:fillRef idx="0">
            <a:schemeClr val="accent1"/>
          </a:fillRef>
          <a:effectRef idx="0">
            <a:schemeClr val="accent1"/>
          </a:effectRef>
          <a:fontRef idx="minor">
            <a:schemeClr val="tx1"/>
          </a:fontRef>
        </p:style>
      </p:cxnSp>
      <p:sp>
        <p:nvSpPr>
          <p:cNvPr id="8" name="Left Brace 7"/>
          <p:cNvSpPr/>
          <p:nvPr/>
        </p:nvSpPr>
        <p:spPr>
          <a:xfrm rot="16200000">
            <a:off x="8002436" y="1467766"/>
            <a:ext cx="991632" cy="2633874"/>
          </a:xfrm>
          <a:prstGeom prst="leftBrace">
            <a:avLst/>
          </a:prstGeom>
          <a:ln w="28575">
            <a:solidFill>
              <a:srgbClr val="C00000"/>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9" name="TextBox 8"/>
          <p:cNvSpPr txBox="1"/>
          <p:nvPr/>
        </p:nvSpPr>
        <p:spPr>
          <a:xfrm>
            <a:off x="1647998" y="2805764"/>
            <a:ext cx="1784555" cy="584775"/>
          </a:xfrm>
          <a:prstGeom prst="rect">
            <a:avLst/>
          </a:prstGeom>
          <a:noFill/>
        </p:spPr>
        <p:txBody>
          <a:bodyPr wrap="square" rtlCol="0">
            <a:spAutoFit/>
          </a:bodyPr>
          <a:lstStyle/>
          <a:p>
            <a:r>
              <a:rPr lang="en-US" sz="3200" smtClean="0">
                <a:latin typeface="Times New Roman" pitchFamily="18" charset="0"/>
                <a:cs typeface="Times New Roman" pitchFamily="18" charset="0"/>
              </a:rPr>
              <a:t>Phân số</a:t>
            </a:r>
            <a:endParaRPr lang="en-US" sz="3200">
              <a:latin typeface="Times New Roman" pitchFamily="18" charset="0"/>
              <a:cs typeface="Times New Roman" pitchFamily="18" charset="0"/>
            </a:endParaRPr>
          </a:p>
        </p:txBody>
      </p:sp>
      <p:sp>
        <p:nvSpPr>
          <p:cNvPr id="10" name="TextBox 9"/>
          <p:cNvSpPr txBox="1"/>
          <p:nvPr/>
        </p:nvSpPr>
        <p:spPr>
          <a:xfrm>
            <a:off x="7923064" y="3592293"/>
            <a:ext cx="1150375" cy="584775"/>
          </a:xfrm>
          <a:prstGeom prst="rect">
            <a:avLst/>
          </a:prstGeom>
          <a:noFill/>
        </p:spPr>
        <p:txBody>
          <a:bodyPr wrap="square" rtlCol="0">
            <a:spAutoFit/>
          </a:bodyPr>
          <a:lstStyle/>
          <a:p>
            <a:r>
              <a:rPr lang="en-US" sz="3200" smtClean="0">
                <a:latin typeface="Times New Roman" pitchFamily="18" charset="0"/>
                <a:cs typeface="Times New Roman" pitchFamily="18" charset="0"/>
              </a:rPr>
              <a:t>Tỉ số</a:t>
            </a:r>
            <a:endParaRPr lang="en-US" sz="3200">
              <a:latin typeface="Times New Roman" pitchFamily="18" charset="0"/>
              <a:cs typeface="Times New Roman" pitchFamily="18" charset="0"/>
            </a:endParaRPr>
          </a:p>
        </p:txBody>
      </p:sp>
      <p:pic>
        <p:nvPicPr>
          <p:cNvPr id="3074" name="Picture 2"/>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56414" y="4177068"/>
            <a:ext cx="2530475" cy="26765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11" name="Cloud Callout 10"/>
          <p:cNvSpPr/>
          <p:nvPr/>
        </p:nvSpPr>
        <p:spPr>
          <a:xfrm>
            <a:off x="2315497" y="3390539"/>
            <a:ext cx="4424516" cy="1648545"/>
          </a:xfrm>
          <a:prstGeom prst="cloudCallout">
            <a:avLst>
              <a:gd name="adj1" fmla="val -52833"/>
              <a:gd name="adj2" fmla="val 41923"/>
            </a:avLst>
          </a:prstGeom>
        </p:spPr>
        <p:style>
          <a:lnRef idx="1">
            <a:schemeClr val="accent2"/>
          </a:lnRef>
          <a:fillRef idx="2">
            <a:schemeClr val="accent2"/>
          </a:fillRef>
          <a:effectRef idx="1">
            <a:schemeClr val="accent2"/>
          </a:effectRef>
          <a:fontRef idx="minor">
            <a:schemeClr val="dk1"/>
          </a:fontRef>
        </p:style>
        <p:txBody>
          <a:bodyPr rtlCol="0" anchor="ctr"/>
          <a:lstStyle/>
          <a:p>
            <a:pPr algn="ctr"/>
            <a:r>
              <a:rPr lang="en-US" sz="3200" b="1" smtClean="0">
                <a:solidFill>
                  <a:schemeClr val="tx1"/>
                </a:solidFill>
                <a:latin typeface="Times New Roman" pitchFamily="18" charset="0"/>
                <a:cs typeface="Times New Roman" pitchFamily="18" charset="0"/>
              </a:rPr>
              <a:t>Tỉ số khác gì so với phân số?</a:t>
            </a:r>
            <a:endParaRPr lang="en-US" sz="3200" b="1">
              <a:solidFill>
                <a:schemeClr val="tx1"/>
              </a:solidFill>
              <a:latin typeface="Times New Roman" pitchFamily="18" charset="0"/>
              <a:cs typeface="Times New Roman" pitchFamily="18" charset="0"/>
            </a:endParaRPr>
          </a:p>
        </p:txBody>
      </p:sp>
    </p:spTree>
    <p:extLst>
      <p:ext uri="{BB962C8B-B14F-4D97-AF65-F5344CB8AC3E}">
        <p14:creationId xmlns:p14="http://schemas.microsoft.com/office/powerpoint/2010/main" val="177209737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barn(inVertical)">
                                      <p:cBhvr>
                                        <p:cTn id="7" dur="500"/>
                                        <p:tgtEl>
                                          <p:spTgt spid="7"/>
                                        </p:tgtEl>
                                      </p:cBhvr>
                                    </p:animEffect>
                                  </p:childTnLst>
                                </p:cTn>
                              </p:par>
                              <p:par>
                                <p:cTn id="8" presetID="16" presetClass="entr" presetSubtype="21" fill="hold" grpId="0" nodeType="withEffect">
                                  <p:stCondLst>
                                    <p:cond delay="0"/>
                                  </p:stCondLst>
                                  <p:childTnLst>
                                    <p:set>
                                      <p:cBhvr>
                                        <p:cTn id="9" dur="1" fill="hold">
                                          <p:stCondLst>
                                            <p:cond delay="0"/>
                                          </p:stCondLst>
                                        </p:cTn>
                                        <p:tgtEl>
                                          <p:spTgt spid="9"/>
                                        </p:tgtEl>
                                        <p:attrNameLst>
                                          <p:attrName>style.visibility</p:attrName>
                                        </p:attrNameLst>
                                      </p:cBhvr>
                                      <p:to>
                                        <p:strVal val="visible"/>
                                      </p:to>
                                    </p:set>
                                    <p:animEffect transition="in" filter="barn(inVertical)">
                                      <p:cBhvr>
                                        <p:cTn id="10" dur="500"/>
                                        <p:tgtEl>
                                          <p:spTgt spid="9"/>
                                        </p:tgtEl>
                                      </p:cBhvr>
                                    </p:animEffect>
                                  </p:childTnLst>
                                </p:cTn>
                              </p:par>
                            </p:childTnLst>
                          </p:cTn>
                        </p:par>
                      </p:childTnLst>
                    </p:cTn>
                  </p:par>
                  <p:par>
                    <p:cTn id="11" fill="hold">
                      <p:stCondLst>
                        <p:cond delay="indefinite"/>
                      </p:stCondLst>
                      <p:childTnLst>
                        <p:par>
                          <p:cTn id="12" fill="hold">
                            <p:stCondLst>
                              <p:cond delay="0"/>
                            </p:stCondLst>
                            <p:childTnLst>
                              <p:par>
                                <p:cTn id="13" presetID="16" presetClass="entr" presetSubtype="21" fill="hold" grpId="0" nodeType="clickEffect">
                                  <p:stCondLst>
                                    <p:cond delay="0"/>
                                  </p:stCondLst>
                                  <p:childTnLst>
                                    <p:set>
                                      <p:cBhvr>
                                        <p:cTn id="14" dur="1" fill="hold">
                                          <p:stCondLst>
                                            <p:cond delay="0"/>
                                          </p:stCondLst>
                                        </p:cTn>
                                        <p:tgtEl>
                                          <p:spTgt spid="8"/>
                                        </p:tgtEl>
                                        <p:attrNameLst>
                                          <p:attrName>style.visibility</p:attrName>
                                        </p:attrNameLst>
                                      </p:cBhvr>
                                      <p:to>
                                        <p:strVal val="visible"/>
                                      </p:to>
                                    </p:set>
                                    <p:animEffect transition="in" filter="barn(inVertical)">
                                      <p:cBhvr>
                                        <p:cTn id="15" dur="500"/>
                                        <p:tgtEl>
                                          <p:spTgt spid="8"/>
                                        </p:tgtEl>
                                      </p:cBhvr>
                                    </p:animEffect>
                                  </p:childTnLst>
                                </p:cTn>
                              </p:par>
                              <p:par>
                                <p:cTn id="16" presetID="16" presetClass="entr" presetSubtype="21" fill="hold" grpId="0" nodeType="withEffect">
                                  <p:stCondLst>
                                    <p:cond delay="0"/>
                                  </p:stCondLst>
                                  <p:childTnLst>
                                    <p:set>
                                      <p:cBhvr>
                                        <p:cTn id="17" dur="1" fill="hold">
                                          <p:stCondLst>
                                            <p:cond delay="0"/>
                                          </p:stCondLst>
                                        </p:cTn>
                                        <p:tgtEl>
                                          <p:spTgt spid="10"/>
                                        </p:tgtEl>
                                        <p:attrNameLst>
                                          <p:attrName>style.visibility</p:attrName>
                                        </p:attrNameLst>
                                      </p:cBhvr>
                                      <p:to>
                                        <p:strVal val="visible"/>
                                      </p:to>
                                    </p:set>
                                    <p:animEffect transition="in" filter="barn(inVertical)">
                                      <p:cBhvr>
                                        <p:cTn id="18" dur="500"/>
                                        <p:tgtEl>
                                          <p:spTgt spid="10"/>
                                        </p:tgtEl>
                                      </p:cBhvr>
                                    </p:animEffect>
                                  </p:childTnLst>
                                </p:cTn>
                              </p:par>
                            </p:childTnLst>
                          </p:cTn>
                        </p:par>
                      </p:childTnLst>
                    </p:cTn>
                  </p:par>
                  <p:par>
                    <p:cTn id="19" fill="hold">
                      <p:stCondLst>
                        <p:cond delay="indefinite"/>
                      </p:stCondLst>
                      <p:childTnLst>
                        <p:par>
                          <p:cTn id="20" fill="hold">
                            <p:stCondLst>
                              <p:cond delay="0"/>
                            </p:stCondLst>
                            <p:childTnLst>
                              <p:par>
                                <p:cTn id="21" presetID="22" presetClass="entr" presetSubtype="4" fill="hold" nodeType="clickEffect">
                                  <p:stCondLst>
                                    <p:cond delay="0"/>
                                  </p:stCondLst>
                                  <p:childTnLst>
                                    <p:set>
                                      <p:cBhvr>
                                        <p:cTn id="22" dur="1" fill="hold">
                                          <p:stCondLst>
                                            <p:cond delay="0"/>
                                          </p:stCondLst>
                                        </p:cTn>
                                        <p:tgtEl>
                                          <p:spTgt spid="3074"/>
                                        </p:tgtEl>
                                        <p:attrNameLst>
                                          <p:attrName>style.visibility</p:attrName>
                                        </p:attrNameLst>
                                      </p:cBhvr>
                                      <p:to>
                                        <p:strVal val="visible"/>
                                      </p:to>
                                    </p:set>
                                    <p:animEffect transition="in" filter="wipe(down)">
                                      <p:cBhvr>
                                        <p:cTn id="23" dur="500"/>
                                        <p:tgtEl>
                                          <p:spTgt spid="3074"/>
                                        </p:tgtEl>
                                      </p:cBhvr>
                                    </p:animEffect>
                                  </p:childTnLst>
                                </p:cTn>
                              </p:par>
                              <p:par>
                                <p:cTn id="24" presetID="22" presetClass="entr" presetSubtype="4" fill="hold" grpId="0" nodeType="withEffect">
                                  <p:stCondLst>
                                    <p:cond delay="0"/>
                                  </p:stCondLst>
                                  <p:childTnLst>
                                    <p:set>
                                      <p:cBhvr>
                                        <p:cTn id="25" dur="1" fill="hold">
                                          <p:stCondLst>
                                            <p:cond delay="0"/>
                                          </p:stCondLst>
                                        </p:cTn>
                                        <p:tgtEl>
                                          <p:spTgt spid="11"/>
                                        </p:tgtEl>
                                        <p:attrNameLst>
                                          <p:attrName>style.visibility</p:attrName>
                                        </p:attrNameLst>
                                      </p:cBhvr>
                                      <p:to>
                                        <p:strVal val="visible"/>
                                      </p:to>
                                    </p:set>
                                    <p:animEffect transition="in" filter="wipe(down)">
                                      <p:cBhvr>
                                        <p:cTn id="26"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p:bldP spid="10" grpId="0"/>
      <p:bldP spid="11"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Title 1"/>
          <p:cNvSpPr>
            <a:spLocks noGrp="1"/>
          </p:cNvSpPr>
          <p:nvPr>
            <p:ph type="title"/>
          </p:nvPr>
        </p:nvSpPr>
        <p:spPr>
          <a:xfrm>
            <a:off x="793463" y="849801"/>
            <a:ext cx="4161995" cy="595541"/>
          </a:xfrm>
        </p:spPr>
        <p:txBody>
          <a:bodyPr>
            <a:normAutofit fontScale="90000"/>
          </a:bodyPr>
          <a:lstStyle/>
          <a:p>
            <a:r>
              <a:rPr lang="en-US" b="1" smtClean="0">
                <a:solidFill>
                  <a:schemeClr val="bg2"/>
                </a:solidFill>
                <a:latin typeface="Times New Roman" pitchFamily="18" charset="0"/>
                <a:cs typeface="Times New Roman" pitchFamily="18" charset="0"/>
              </a:rPr>
              <a:t>1. Tỉ số của hai đại lượng</a:t>
            </a:r>
            <a:endParaRPr lang="en-US" b="1">
              <a:solidFill>
                <a:schemeClr val="bg2"/>
              </a:solidFill>
              <a:latin typeface="Times New Roman" pitchFamily="18" charset="0"/>
              <a:cs typeface="Times New Roman" pitchFamily="18" charset="0"/>
            </a:endParaRPr>
          </a:p>
        </p:txBody>
      </p:sp>
      <p:sp>
        <p:nvSpPr>
          <p:cNvPr id="2" name="TextBox 1"/>
          <p:cNvSpPr txBox="1"/>
          <p:nvPr/>
        </p:nvSpPr>
        <p:spPr>
          <a:xfrm>
            <a:off x="870153" y="1907684"/>
            <a:ext cx="1430593" cy="461665"/>
          </a:xfrm>
          <a:prstGeom prst="rect">
            <a:avLst/>
          </a:prstGeom>
          <a:noFill/>
        </p:spPr>
        <p:txBody>
          <a:bodyPr wrap="square" rtlCol="0">
            <a:spAutoFit/>
          </a:bodyPr>
          <a:lstStyle/>
          <a:p>
            <a:pPr marL="285750" indent="-285750">
              <a:buFont typeface="Wingdings" pitchFamily="2" charset="2"/>
              <a:buChar char="Ø"/>
            </a:pPr>
            <a:r>
              <a:rPr lang="en-US" sz="2400" b="1" smtClean="0">
                <a:solidFill>
                  <a:srgbClr val="002060"/>
                </a:solidFill>
                <a:latin typeface="Times New Roman" pitchFamily="18" charset="0"/>
                <a:cs typeface="Times New Roman" pitchFamily="18" charset="0"/>
              </a:rPr>
              <a:t>Chú ý:</a:t>
            </a:r>
            <a:endParaRPr lang="en-US" sz="2400" b="1">
              <a:solidFill>
                <a:srgbClr val="002060"/>
              </a:solidFill>
              <a:latin typeface="Times New Roman" pitchFamily="18" charset="0"/>
              <a:cs typeface="Times New Roman" pitchFamily="18" charset="0"/>
            </a:endParaRPr>
          </a:p>
        </p:txBody>
      </p:sp>
      <mc:AlternateContent xmlns:mc="http://schemas.openxmlformats.org/markup-compatibility/2006" xmlns:a14="http://schemas.microsoft.com/office/drawing/2010/main">
        <mc:Choice Requires="a14">
          <p:sp>
            <p:nvSpPr>
              <p:cNvPr id="8" name="Rectangle 7"/>
              <p:cNvSpPr/>
              <p:nvPr/>
            </p:nvSpPr>
            <p:spPr>
              <a:xfrm>
                <a:off x="781656" y="2398845"/>
                <a:ext cx="6082755" cy="586571"/>
              </a:xfrm>
              <a:prstGeom prst="rect">
                <a:avLst/>
              </a:prstGeom>
            </p:spPr>
            <p:txBody>
              <a:bodyPr wrap="none">
                <a:spAutoFit/>
              </a:bodyPr>
              <a:lstStyle/>
              <a:p>
                <a:pPr marL="342900" indent="-342900">
                  <a:buFont typeface="Arial" pitchFamily="34" charset="0"/>
                  <a:buChar char="•"/>
                </a:pPr>
                <a:r>
                  <a:rPr lang="en-US" sz="2400" smtClean="0">
                    <a:latin typeface="Times New Roman" pitchFamily="18" charset="0"/>
                    <a:cs typeface="Times New Roman" pitchFamily="18" charset="0"/>
                  </a:rPr>
                  <a:t>Phân </a:t>
                </a:r>
                <a:r>
                  <a:rPr lang="en-US" sz="2400">
                    <a:latin typeface="Times New Roman" pitchFamily="18" charset="0"/>
                    <a:cs typeface="Times New Roman" pitchFamily="18" charset="0"/>
                  </a:rPr>
                  <a:t>số </a:t>
                </a:r>
                <a14:m>
                  <m:oMath xmlns:m="http://schemas.openxmlformats.org/officeDocument/2006/math">
                    <m:f>
                      <m:fPr>
                        <m:ctrlPr>
                          <a:rPr lang="en-US" sz="2400" i="1" smtClean="0">
                            <a:latin typeface="Cambria Math"/>
                          </a:rPr>
                        </m:ctrlPr>
                      </m:fPr>
                      <m:num>
                        <m:r>
                          <a:rPr lang="en-US" sz="2400" b="0" i="1" smtClean="0">
                            <a:latin typeface="Cambria Math"/>
                          </a:rPr>
                          <m:t>𝑎</m:t>
                        </m:r>
                      </m:num>
                      <m:den>
                        <m:r>
                          <a:rPr lang="en-US" sz="2400" b="0" i="1" smtClean="0">
                            <a:latin typeface="Cambria Math"/>
                          </a:rPr>
                          <m:t>𝑏</m:t>
                        </m:r>
                      </m:den>
                    </m:f>
                  </m:oMath>
                </a14:m>
                <a:r>
                  <a:rPr lang="en-US" sz="2400" smtClean="0">
                    <a:latin typeface="Times New Roman" pitchFamily="18" charset="0"/>
                    <a:cs typeface="Times New Roman" pitchFamily="18" charset="0"/>
                  </a:rPr>
                  <a:t> </a:t>
                </a:r>
                <a:r>
                  <a:rPr lang="en-US" sz="2400">
                    <a:latin typeface="Times New Roman" pitchFamily="18" charset="0"/>
                    <a:cs typeface="Times New Roman" pitchFamily="18" charset="0"/>
                  </a:rPr>
                  <a:t>thì cả a và b phải là các số nguyên.</a:t>
                </a:r>
              </a:p>
            </p:txBody>
          </p:sp>
        </mc:Choice>
        <mc:Fallback xmlns="">
          <p:sp>
            <p:nvSpPr>
              <p:cNvPr id="8" name="Rectangle 7"/>
              <p:cNvSpPr>
                <a:spLocks noRot="1" noChangeAspect="1" noMove="1" noResize="1" noEditPoints="1" noAdjustHandles="1" noChangeArrowheads="1" noChangeShapeType="1" noTextEdit="1"/>
              </p:cNvSpPr>
              <p:nvPr/>
            </p:nvSpPr>
            <p:spPr>
              <a:xfrm>
                <a:off x="781656" y="2398845"/>
                <a:ext cx="6082755" cy="586571"/>
              </a:xfrm>
              <a:prstGeom prst="rect">
                <a:avLst/>
              </a:prstGeom>
              <a:blipFill rotWithShape="1">
                <a:blip r:embed="rId2"/>
                <a:stretch>
                  <a:fillRect l="-1303" t="-1042" r="-200" b="-9375"/>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9" name="Rectangle 8"/>
              <p:cNvSpPr/>
              <p:nvPr/>
            </p:nvSpPr>
            <p:spPr>
              <a:xfrm>
                <a:off x="781656" y="3179449"/>
                <a:ext cx="10606551" cy="586571"/>
              </a:xfrm>
              <a:prstGeom prst="rect">
                <a:avLst/>
              </a:prstGeom>
            </p:spPr>
            <p:txBody>
              <a:bodyPr wrap="square">
                <a:spAutoFit/>
              </a:bodyPr>
              <a:lstStyle/>
              <a:p>
                <a:pPr marL="342900" indent="-342900" algn="just">
                  <a:buFont typeface="Arial" pitchFamily="34" charset="0"/>
                  <a:buChar char="•"/>
                </a:pPr>
                <a:r>
                  <a:rPr lang="en-US" sz="2400" smtClean="0">
                    <a:latin typeface="Times New Roman" pitchFamily="18" charset="0"/>
                    <a:cs typeface="Times New Roman" pitchFamily="18" charset="0"/>
                  </a:rPr>
                  <a:t>Tỉ </a:t>
                </a:r>
                <a:r>
                  <a:rPr lang="en-US" sz="2400">
                    <a:latin typeface="Times New Roman" pitchFamily="18" charset="0"/>
                    <a:cs typeface="Times New Roman" pitchFamily="18" charset="0"/>
                  </a:rPr>
                  <a:t>số </a:t>
                </a:r>
                <a14:m>
                  <m:oMath xmlns:m="http://schemas.openxmlformats.org/officeDocument/2006/math">
                    <m:f>
                      <m:fPr>
                        <m:ctrlPr>
                          <a:rPr lang="en-US" sz="2400" i="1" smtClean="0">
                            <a:latin typeface="Cambria Math"/>
                          </a:rPr>
                        </m:ctrlPr>
                      </m:fPr>
                      <m:num>
                        <m:r>
                          <a:rPr lang="en-US" sz="2400" b="0" i="1" smtClean="0">
                            <a:latin typeface="Cambria Math"/>
                          </a:rPr>
                          <m:t>𝑎</m:t>
                        </m:r>
                      </m:num>
                      <m:den>
                        <m:r>
                          <a:rPr lang="en-US" sz="2400" b="0" i="1" smtClean="0">
                            <a:latin typeface="Cambria Math"/>
                          </a:rPr>
                          <m:t>𝑏</m:t>
                        </m:r>
                      </m:den>
                    </m:f>
                  </m:oMath>
                </a14:m>
                <a:r>
                  <a:rPr lang="en-US" sz="2400" smtClean="0">
                    <a:latin typeface="Times New Roman" pitchFamily="18" charset="0"/>
                    <a:cs typeface="Times New Roman" pitchFamily="18" charset="0"/>
                  </a:rPr>
                  <a:t> </a:t>
                </a:r>
                <a:r>
                  <a:rPr lang="en-US" sz="2400">
                    <a:latin typeface="Times New Roman" pitchFamily="18" charset="0"/>
                    <a:cs typeface="Times New Roman" pitchFamily="18" charset="0"/>
                  </a:rPr>
                  <a:t>thì a và b có thể là các số nguyên, phân số, hỗn số, số thập phân…</a:t>
                </a:r>
              </a:p>
            </p:txBody>
          </p:sp>
        </mc:Choice>
        <mc:Fallback xmlns="">
          <p:sp>
            <p:nvSpPr>
              <p:cNvPr id="9" name="Rectangle 8"/>
              <p:cNvSpPr>
                <a:spLocks noRot="1" noChangeAspect="1" noMove="1" noResize="1" noEditPoints="1" noAdjustHandles="1" noChangeArrowheads="1" noChangeShapeType="1" noTextEdit="1"/>
              </p:cNvSpPr>
              <p:nvPr/>
            </p:nvSpPr>
            <p:spPr>
              <a:xfrm>
                <a:off x="781656" y="3179449"/>
                <a:ext cx="10606551" cy="586571"/>
              </a:xfrm>
              <a:prstGeom prst="rect">
                <a:avLst/>
              </a:prstGeom>
              <a:blipFill rotWithShape="1">
                <a:blip r:embed="rId3"/>
                <a:stretch>
                  <a:fillRect l="-747" t="-1042" b="-9375"/>
                </a:stretch>
              </a:blipFill>
            </p:spPr>
            <p:txBody>
              <a:bodyPr/>
              <a:lstStyle/>
              <a:p>
                <a:r>
                  <a:rPr lang="en-US">
                    <a:noFill/>
                  </a:rPr>
                  <a:t> </a:t>
                </a:r>
              </a:p>
            </p:txBody>
          </p:sp>
        </mc:Fallback>
      </mc:AlternateContent>
      <p:sp>
        <p:nvSpPr>
          <p:cNvPr id="10" name="Rectangle 9"/>
          <p:cNvSpPr/>
          <p:nvPr/>
        </p:nvSpPr>
        <p:spPr>
          <a:xfrm>
            <a:off x="781656" y="3960053"/>
            <a:ext cx="10471354" cy="830997"/>
          </a:xfrm>
          <a:prstGeom prst="rect">
            <a:avLst/>
          </a:prstGeom>
        </p:spPr>
        <p:txBody>
          <a:bodyPr wrap="square">
            <a:spAutoFit/>
          </a:bodyPr>
          <a:lstStyle/>
          <a:p>
            <a:pPr marL="342900" indent="-342900" algn="just">
              <a:buFont typeface="Arial" pitchFamily="34" charset="0"/>
              <a:buChar char="•"/>
            </a:pPr>
            <a:r>
              <a:rPr lang="vi-VN" sz="2400">
                <a:latin typeface="Times New Roman" pitchFamily="18" charset="0"/>
                <a:cs typeface="Times New Roman" pitchFamily="18" charset="0"/>
              </a:rPr>
              <a:t>Ta thường dùng khái niệm tỉ số khi nói về thương của hai đại lượng cùng loại và cùng đơn vị đo.</a:t>
            </a:r>
            <a:endParaRPr lang="en-US" sz="2400">
              <a:latin typeface="Times New Roman" pitchFamily="18" charset="0"/>
              <a:cs typeface="Times New Roman" pitchFamily="18" charset="0"/>
            </a:endParaRPr>
          </a:p>
        </p:txBody>
      </p:sp>
      <p:cxnSp>
        <p:nvCxnSpPr>
          <p:cNvPr id="4" name="Straight Connector 3"/>
          <p:cNvCxnSpPr/>
          <p:nvPr/>
        </p:nvCxnSpPr>
        <p:spPr>
          <a:xfrm>
            <a:off x="7924800" y="4375551"/>
            <a:ext cx="2830286" cy="0"/>
          </a:xfrm>
          <a:prstGeom prst="line">
            <a:avLst/>
          </a:prstGeom>
          <a:ln w="28575">
            <a:solidFill>
              <a:srgbClr val="C00000"/>
            </a:solidFill>
          </a:ln>
        </p:spPr>
        <p:style>
          <a:lnRef idx="1">
            <a:schemeClr val="accent1"/>
          </a:lnRef>
          <a:fillRef idx="0">
            <a:schemeClr val="accent1"/>
          </a:fillRef>
          <a:effectRef idx="0">
            <a:schemeClr val="accent1"/>
          </a:effectRef>
          <a:fontRef idx="minor">
            <a:schemeClr val="tx1"/>
          </a:fontRef>
        </p:style>
      </p:cxnSp>
      <p:cxnSp>
        <p:nvCxnSpPr>
          <p:cNvPr id="11" name="Straight Connector 10"/>
          <p:cNvCxnSpPr/>
          <p:nvPr/>
        </p:nvCxnSpPr>
        <p:spPr>
          <a:xfrm>
            <a:off x="1182915" y="4732994"/>
            <a:ext cx="1908628" cy="0"/>
          </a:xfrm>
          <a:prstGeom prst="line">
            <a:avLst/>
          </a:prstGeom>
          <a:ln w="28575">
            <a:solidFill>
              <a:srgbClr val="C00000"/>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17412062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nodeType="clickEffect">
                                  <p:stCondLst>
                                    <p:cond delay="0"/>
                                  </p:stCondLst>
                                  <p:childTnLst>
                                    <p:set>
                                      <p:cBhvr>
                                        <p:cTn id="11" dur="1" fill="hold">
                                          <p:stCondLst>
                                            <p:cond delay="0"/>
                                          </p:stCondLst>
                                        </p:cTn>
                                        <p:tgtEl>
                                          <p:spTgt spid="11"/>
                                        </p:tgtEl>
                                        <p:attrNameLst>
                                          <p:attrName>style.visibility</p:attrName>
                                        </p:attrNameLst>
                                      </p:cBhvr>
                                      <p:to>
                                        <p:strVal val="visible"/>
                                      </p:to>
                                    </p:set>
                                    <p:animEffect transition="in" filter="barn(inVertical)">
                                      <p:cBhvr>
                                        <p:cTn id="12"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bg>
      <p:bgPr>
        <a:gradFill>
          <a:gsLst>
            <a:gs pos="0">
              <a:srgbClr val="00B0F0"/>
            </a:gs>
            <a:gs pos="42000">
              <a:schemeClr val="bg1"/>
            </a:gs>
          </a:gsLst>
          <a:lin ang="5400000" scaled="1"/>
        </a:gradFill>
        <a:effectLst/>
      </p:bgPr>
    </p:bg>
    <p:spTree>
      <p:nvGrpSpPr>
        <p:cNvPr id="1" name=""/>
        <p:cNvGrpSpPr/>
        <p:nvPr/>
      </p:nvGrpSpPr>
      <p:grpSpPr>
        <a:xfrm>
          <a:off x="0" y="0"/>
          <a:ext cx="0" cy="0"/>
          <a:chOff x="0" y="0"/>
          <a:chExt cx="0" cy="0"/>
        </a:xfrm>
      </p:grpSpPr>
      <p:sp>
        <p:nvSpPr>
          <p:cNvPr id="2" name="TextBox 1"/>
          <p:cNvSpPr txBox="1"/>
          <p:nvPr/>
        </p:nvSpPr>
        <p:spPr>
          <a:xfrm>
            <a:off x="353962" y="419081"/>
            <a:ext cx="1976284" cy="461665"/>
          </a:xfrm>
          <a:prstGeom prst="rect">
            <a:avLst/>
          </a:prstGeom>
          <a:noFill/>
        </p:spPr>
        <p:txBody>
          <a:bodyPr wrap="square" rtlCol="0">
            <a:spAutoFit/>
          </a:bodyPr>
          <a:lstStyle/>
          <a:p>
            <a:r>
              <a:rPr lang="en-US" sz="2400" b="1" smtClean="0">
                <a:solidFill>
                  <a:srgbClr val="C00000"/>
                </a:solidFill>
                <a:latin typeface="Times New Roman" pitchFamily="18" charset="0"/>
                <a:cs typeface="Times New Roman" pitchFamily="18" charset="0"/>
              </a:rPr>
              <a:t>Thực hành 1:</a:t>
            </a:r>
            <a:endParaRPr lang="en-US" sz="2400" b="1">
              <a:solidFill>
                <a:srgbClr val="C00000"/>
              </a:solidFill>
              <a:latin typeface="Times New Roman" pitchFamily="18" charset="0"/>
              <a:cs typeface="Times New Roman" pitchFamily="18" charset="0"/>
            </a:endParaRPr>
          </a:p>
        </p:txBody>
      </p:sp>
      <mc:AlternateContent xmlns:mc="http://schemas.openxmlformats.org/markup-compatibility/2006">
        <mc:Choice xmlns:a14="http://schemas.microsoft.com/office/drawing/2010/main" Requires="a14">
          <p:sp>
            <p:nvSpPr>
              <p:cNvPr id="3" name="TextBox 2"/>
              <p:cNvSpPr txBox="1"/>
              <p:nvPr/>
            </p:nvSpPr>
            <p:spPr>
              <a:xfrm>
                <a:off x="353962" y="2933128"/>
                <a:ext cx="4312686" cy="887166"/>
              </a:xfrm>
              <a:prstGeom prst="rect">
                <a:avLst/>
              </a:prstGeom>
              <a:noFill/>
            </p:spPr>
            <p:txBody>
              <a:bodyPr wrap="square" rtlCol="0">
                <a:spAutoFit/>
              </a:bodyPr>
              <a:lstStyle/>
              <a:p>
                <a:pPr>
                  <a:lnSpc>
                    <a:spcPct val="150000"/>
                  </a:lnSpc>
                </a:pPr>
                <a:r>
                  <a:rPr lang="en-US" sz="2400" dirty="0" smtClean="0">
                    <a:latin typeface="Times New Roman" pitchFamily="18" charset="0"/>
                    <a:cs typeface="Times New Roman" pitchFamily="18" charset="0"/>
                  </a:rPr>
                  <a:t>a) </a:t>
                </a:r>
                <a:r>
                  <a:rPr lang="en-US" sz="2400" dirty="0" err="1" smtClean="0">
                    <a:latin typeface="Times New Roman" pitchFamily="18" charset="0"/>
                    <a:cs typeface="Times New Roman" pitchFamily="18" charset="0"/>
                  </a:rPr>
                  <a:t>Đổi</a:t>
                </a:r>
                <a:r>
                  <a:rPr lang="en-US" sz="2400" dirty="0" smtClean="0">
                    <a:latin typeface="Times New Roman" pitchFamily="18" charset="0"/>
                    <a:cs typeface="Times New Roman" pitchFamily="18" charset="0"/>
                  </a:rPr>
                  <a:t>: </a:t>
                </a:r>
                <a14:m>
                  <m:oMath xmlns:m="http://schemas.openxmlformats.org/officeDocument/2006/math">
                    <m:r>
                      <a:rPr lang="en-US" sz="2400" b="0" i="0" smtClean="0">
                        <a:latin typeface="Cambria Math"/>
                      </a:rPr>
                      <m:t>25</m:t>
                    </m:r>
                    <m:r>
                      <m:rPr>
                        <m:sty m:val="p"/>
                      </m:rPr>
                      <a:rPr lang="en-US" sz="2400" b="0" i="0" smtClean="0">
                        <a:latin typeface="Cambria Math"/>
                      </a:rPr>
                      <m:t>cm</m:t>
                    </m:r>
                    <m:r>
                      <a:rPr lang="en-US" sz="2400" b="0" i="0" smtClean="0">
                        <a:latin typeface="Cambria Math"/>
                      </a:rPr>
                      <m:t>=</m:t>
                    </m:r>
                    <m:f>
                      <m:fPr>
                        <m:ctrlPr>
                          <a:rPr lang="en-US" sz="2400" b="0" i="1" smtClean="0">
                            <a:latin typeface="Cambria Math"/>
                          </a:rPr>
                        </m:ctrlPr>
                      </m:fPr>
                      <m:num>
                        <m:r>
                          <a:rPr lang="en-US" sz="2400" b="0" i="1" smtClean="0">
                            <a:latin typeface="Cambria Math"/>
                          </a:rPr>
                          <m:t>25</m:t>
                        </m:r>
                      </m:num>
                      <m:den>
                        <m:r>
                          <a:rPr lang="en-US" sz="2400" b="0" i="1" smtClean="0">
                            <a:latin typeface="Cambria Math"/>
                          </a:rPr>
                          <m:t>100</m:t>
                        </m:r>
                      </m:den>
                    </m:f>
                    <m:r>
                      <a:rPr lang="en-US" sz="2400" b="0" i="1" smtClean="0">
                        <a:latin typeface="Cambria Math"/>
                      </a:rPr>
                      <m:t>𝑚</m:t>
                    </m:r>
                    <m:r>
                      <a:rPr lang="en-US" sz="2400" b="0" i="1" smtClean="0">
                        <a:latin typeface="Cambria Math"/>
                      </a:rPr>
                      <m:t>=</m:t>
                    </m:r>
                    <m:f>
                      <m:fPr>
                        <m:ctrlPr>
                          <a:rPr lang="en-US" sz="2400" i="1" smtClean="0">
                            <a:latin typeface="Cambria Math"/>
                          </a:rPr>
                        </m:ctrlPr>
                      </m:fPr>
                      <m:num>
                        <m:r>
                          <a:rPr lang="en-US" sz="2400" b="0" i="1" smtClean="0">
                            <a:latin typeface="Cambria Math"/>
                          </a:rPr>
                          <m:t>1</m:t>
                        </m:r>
                      </m:num>
                      <m:den>
                        <m:r>
                          <a:rPr lang="en-US" sz="2400" b="0" i="1" smtClean="0">
                            <a:latin typeface="Cambria Math"/>
                          </a:rPr>
                          <m:t>4</m:t>
                        </m:r>
                      </m:den>
                    </m:f>
                    <m:r>
                      <a:rPr lang="en-US" sz="2400" b="0" i="1" smtClean="0">
                        <a:latin typeface="Cambria Math"/>
                      </a:rPr>
                      <m:t>𝑚</m:t>
                    </m:r>
                  </m:oMath>
                </a14:m>
                <a:r>
                  <a:rPr lang="en-US" sz="2400" dirty="0" smtClean="0">
                    <a:latin typeface="Times New Roman" pitchFamily="18" charset="0"/>
                    <a:cs typeface="Times New Roman" pitchFamily="18" charset="0"/>
                  </a:rPr>
                  <a:t> </a:t>
                </a:r>
                <a:endParaRPr lang="en-US" sz="2400" dirty="0">
                  <a:latin typeface="Times New Roman" pitchFamily="18" charset="0"/>
                  <a:cs typeface="Times New Roman" pitchFamily="18" charset="0"/>
                </a:endParaRPr>
              </a:p>
            </p:txBody>
          </p:sp>
        </mc:Choice>
        <mc:Fallback>
          <p:sp>
            <p:nvSpPr>
              <p:cNvPr id="3" name="TextBox 2"/>
              <p:cNvSpPr txBox="1">
                <a:spLocks noRot="1" noChangeAspect="1" noMove="1" noResize="1" noEditPoints="1" noAdjustHandles="1" noChangeArrowheads="1" noChangeShapeType="1" noTextEdit="1"/>
              </p:cNvSpPr>
              <p:nvPr/>
            </p:nvSpPr>
            <p:spPr>
              <a:xfrm>
                <a:off x="353962" y="2933128"/>
                <a:ext cx="4312686" cy="887166"/>
              </a:xfrm>
              <a:prstGeom prst="rect">
                <a:avLst/>
              </a:prstGeom>
              <a:blipFill rotWithShape="1">
                <a:blip r:embed="rId3"/>
                <a:stretch>
                  <a:fillRect l="-2119"/>
                </a:stretch>
              </a:blipFill>
            </p:spPr>
            <p:txBody>
              <a:bodyPr/>
              <a:lstStyle/>
              <a:p>
                <a:r>
                  <a:rPr lang="en-US">
                    <a:noFill/>
                  </a:rPr>
                  <a:t> </a:t>
                </a:r>
              </a:p>
            </p:txBody>
          </p:sp>
        </mc:Fallback>
      </mc:AlternateContent>
      <p:sp>
        <p:nvSpPr>
          <p:cNvPr id="4" name="TextBox 3"/>
          <p:cNvSpPr txBox="1"/>
          <p:nvPr/>
        </p:nvSpPr>
        <p:spPr>
          <a:xfrm>
            <a:off x="313017" y="3893489"/>
            <a:ext cx="3672348" cy="646331"/>
          </a:xfrm>
          <a:prstGeom prst="rect">
            <a:avLst/>
          </a:prstGeom>
          <a:noFill/>
        </p:spPr>
        <p:txBody>
          <a:bodyPr wrap="square" rtlCol="0">
            <a:spAutoFit/>
          </a:bodyPr>
          <a:lstStyle/>
          <a:p>
            <a:pPr>
              <a:lnSpc>
                <a:spcPct val="150000"/>
              </a:lnSpc>
            </a:pPr>
            <a:r>
              <a:rPr lang="en-US" sz="2400" dirty="0" err="1" smtClean="0">
                <a:latin typeface="Times New Roman" pitchFamily="18" charset="0"/>
                <a:cs typeface="Times New Roman" pitchFamily="18" charset="0"/>
              </a:rPr>
              <a:t>Tỉ</a:t>
            </a:r>
            <a:r>
              <a:rPr lang="en-US" sz="2400" dirty="0" smtClean="0">
                <a:latin typeface="Times New Roman" pitchFamily="18" charset="0"/>
                <a:cs typeface="Times New Roman" pitchFamily="18" charset="0"/>
              </a:rPr>
              <a:t> </a:t>
            </a:r>
            <a:r>
              <a:rPr lang="en-US" sz="2400" dirty="0" err="1" smtClean="0">
                <a:latin typeface="Times New Roman" pitchFamily="18" charset="0"/>
                <a:cs typeface="Times New Roman" pitchFamily="18" charset="0"/>
              </a:rPr>
              <a:t>số</a:t>
            </a:r>
            <a:r>
              <a:rPr lang="en-US" sz="2400" dirty="0" smtClean="0">
                <a:latin typeface="Times New Roman" pitchFamily="18" charset="0"/>
                <a:cs typeface="Times New Roman" pitchFamily="18" charset="0"/>
              </a:rPr>
              <a:t> </a:t>
            </a:r>
            <a:r>
              <a:rPr lang="en-US" sz="2400" dirty="0" err="1" smtClean="0">
                <a:latin typeface="Times New Roman" pitchFamily="18" charset="0"/>
                <a:cs typeface="Times New Roman" pitchFamily="18" charset="0"/>
              </a:rPr>
              <a:t>của</a:t>
            </a:r>
            <a:r>
              <a:rPr lang="en-US" sz="2400" dirty="0" smtClean="0">
                <a:latin typeface="Times New Roman" pitchFamily="18" charset="0"/>
                <a:cs typeface="Times New Roman" pitchFamily="18" charset="0"/>
              </a:rPr>
              <a:t> </a:t>
            </a:r>
            <a:r>
              <a:rPr lang="en-US" sz="2400" dirty="0" err="1" smtClean="0">
                <a:latin typeface="Times New Roman" pitchFamily="18" charset="0"/>
                <a:cs typeface="Times New Roman" pitchFamily="18" charset="0"/>
              </a:rPr>
              <a:t>hai</a:t>
            </a:r>
            <a:r>
              <a:rPr lang="en-US" sz="2400" dirty="0" smtClean="0">
                <a:latin typeface="Times New Roman" pitchFamily="18" charset="0"/>
                <a:cs typeface="Times New Roman" pitchFamily="18" charset="0"/>
              </a:rPr>
              <a:t> </a:t>
            </a:r>
            <a:r>
              <a:rPr lang="en-US" sz="2400" dirty="0" err="1" smtClean="0">
                <a:latin typeface="Times New Roman" pitchFamily="18" charset="0"/>
                <a:cs typeface="Times New Roman" pitchFamily="18" charset="0"/>
              </a:rPr>
              <a:t>đại</a:t>
            </a:r>
            <a:r>
              <a:rPr lang="en-US" sz="2400" dirty="0" smtClean="0">
                <a:latin typeface="Times New Roman" pitchFamily="18" charset="0"/>
                <a:cs typeface="Times New Roman" pitchFamily="18" charset="0"/>
              </a:rPr>
              <a:t> </a:t>
            </a:r>
            <a:r>
              <a:rPr lang="en-US" sz="2400" dirty="0" err="1" smtClean="0">
                <a:latin typeface="Times New Roman" pitchFamily="18" charset="0"/>
                <a:cs typeface="Times New Roman" pitchFamily="18" charset="0"/>
              </a:rPr>
              <a:t>lượng</a:t>
            </a:r>
            <a:r>
              <a:rPr lang="en-US" sz="2400" dirty="0" smtClean="0">
                <a:latin typeface="Times New Roman" pitchFamily="18" charset="0"/>
                <a:cs typeface="Times New Roman" pitchFamily="18" charset="0"/>
              </a:rPr>
              <a:t> </a:t>
            </a:r>
            <a:r>
              <a:rPr lang="en-US" sz="2400" dirty="0" err="1" smtClean="0">
                <a:latin typeface="Times New Roman" pitchFamily="18" charset="0"/>
                <a:cs typeface="Times New Roman" pitchFamily="18" charset="0"/>
              </a:rPr>
              <a:t>là</a:t>
            </a:r>
            <a:r>
              <a:rPr lang="en-US" sz="2400" dirty="0" smtClean="0">
                <a:latin typeface="Times New Roman" pitchFamily="18" charset="0"/>
                <a:cs typeface="Times New Roman" pitchFamily="18" charset="0"/>
              </a:rPr>
              <a:t>: </a:t>
            </a:r>
            <a:endParaRPr lang="en-US" sz="2400" dirty="0">
              <a:latin typeface="Times New Roman" pitchFamily="18" charset="0"/>
              <a:cs typeface="Times New Roman" pitchFamily="18" charset="0"/>
            </a:endParaRPr>
          </a:p>
        </p:txBody>
      </p:sp>
      <mc:AlternateContent xmlns:mc="http://schemas.openxmlformats.org/markup-compatibility/2006" xmlns:a14="http://schemas.microsoft.com/office/drawing/2010/main">
        <mc:Choice Requires="a14">
          <p:sp>
            <p:nvSpPr>
              <p:cNvPr id="5" name="TextBox 4"/>
              <p:cNvSpPr txBox="1"/>
              <p:nvPr/>
            </p:nvSpPr>
            <p:spPr>
              <a:xfrm>
                <a:off x="3539617" y="3585087"/>
                <a:ext cx="1355884" cy="1129540"/>
              </a:xfrm>
              <a:prstGeom prst="rect">
                <a:avLst/>
              </a:prstGeom>
              <a:noFill/>
            </p:spPr>
            <p:txBody>
              <a:bodyPr wrap="none" rtlCol="0">
                <a:spAutoFit/>
              </a:bodyPr>
              <a:lstStyle/>
              <a:p>
                <a:pPr>
                  <a:lnSpc>
                    <a:spcPct val="150000"/>
                  </a:lnSpc>
                </a:pPr>
                <a14:m>
                  <m:oMathPara xmlns:m="http://schemas.openxmlformats.org/officeDocument/2006/math">
                    <m:oMathParaPr>
                      <m:jc m:val="centerGroup"/>
                    </m:oMathParaPr>
                    <m:oMath xmlns:m="http://schemas.openxmlformats.org/officeDocument/2006/math">
                      <m:f>
                        <m:fPr>
                          <m:ctrlPr>
                            <a:rPr lang="en-US" sz="2400" i="1" smtClean="0">
                              <a:latin typeface="Cambria Math"/>
                            </a:rPr>
                          </m:ctrlPr>
                        </m:fPr>
                        <m:num>
                          <m:r>
                            <a:rPr lang="en-US" sz="2400" b="0" i="1" smtClean="0">
                              <a:latin typeface="Cambria Math"/>
                            </a:rPr>
                            <m:t>3</m:t>
                          </m:r>
                        </m:num>
                        <m:den>
                          <m:r>
                            <a:rPr lang="en-US" sz="2400" b="0" i="1" smtClean="0">
                              <a:latin typeface="Cambria Math"/>
                            </a:rPr>
                            <m:t>4</m:t>
                          </m:r>
                        </m:den>
                      </m:f>
                      <m:r>
                        <a:rPr lang="en-US" sz="2400" b="0" i="1" smtClean="0">
                          <a:latin typeface="Cambria Math"/>
                        </a:rPr>
                        <m:t>:</m:t>
                      </m:r>
                      <m:f>
                        <m:fPr>
                          <m:ctrlPr>
                            <a:rPr lang="en-US" sz="2400" b="0" i="1" smtClean="0">
                              <a:latin typeface="Cambria Math"/>
                            </a:rPr>
                          </m:ctrlPr>
                        </m:fPr>
                        <m:num>
                          <m:r>
                            <a:rPr lang="en-US" sz="2400" b="0" i="1" smtClean="0">
                              <a:latin typeface="Cambria Math"/>
                            </a:rPr>
                            <m:t>1</m:t>
                          </m:r>
                        </m:num>
                        <m:den>
                          <m:r>
                            <a:rPr lang="en-US" sz="2400" b="0" i="1" smtClean="0">
                              <a:latin typeface="Cambria Math"/>
                            </a:rPr>
                            <m:t>4</m:t>
                          </m:r>
                        </m:den>
                      </m:f>
                      <m:r>
                        <a:rPr lang="en-US" sz="2400" b="0" i="1" smtClean="0">
                          <a:latin typeface="Cambria Math"/>
                        </a:rPr>
                        <m:t>=3</m:t>
                      </m:r>
                    </m:oMath>
                  </m:oMathPara>
                </a14:m>
                <a:endParaRPr lang="en-US" sz="2400">
                  <a:latin typeface="Times New Roman" pitchFamily="18" charset="0"/>
                  <a:cs typeface="Times New Roman" pitchFamily="18" charset="0"/>
                </a:endParaRPr>
              </a:p>
            </p:txBody>
          </p:sp>
        </mc:Choice>
        <mc:Fallback xmlns="">
          <p:sp>
            <p:nvSpPr>
              <p:cNvPr id="5" name="TextBox 4"/>
              <p:cNvSpPr txBox="1">
                <a:spLocks noRot="1" noChangeAspect="1" noMove="1" noResize="1" noEditPoints="1" noAdjustHandles="1" noChangeArrowheads="1" noChangeShapeType="1" noTextEdit="1"/>
              </p:cNvSpPr>
              <p:nvPr/>
            </p:nvSpPr>
            <p:spPr>
              <a:xfrm>
                <a:off x="3539617" y="3585087"/>
                <a:ext cx="1355884" cy="1129540"/>
              </a:xfrm>
              <a:prstGeom prst="rect">
                <a:avLst/>
              </a:prstGeom>
              <a:blipFill rotWithShape="1">
                <a:blip r:embed="rId4"/>
                <a:stretch>
                  <a:fillRect/>
                </a:stretch>
              </a:blipFill>
            </p:spPr>
            <p:txBody>
              <a:bodyPr/>
              <a:lstStyle/>
              <a:p>
                <a:r>
                  <a:rPr lang="en-US">
                    <a:noFill/>
                  </a:rPr>
                  <a:t> </a:t>
                </a:r>
              </a:p>
            </p:txBody>
          </p:sp>
        </mc:Fallback>
      </mc:AlternateContent>
      <mc:AlternateContent xmlns:mc="http://schemas.openxmlformats.org/markup-compatibility/2006">
        <mc:Choice xmlns:a14="http://schemas.microsoft.com/office/drawing/2010/main" Requires="a14">
          <p:sp>
            <p:nvSpPr>
              <p:cNvPr id="6" name="TextBox 5"/>
              <p:cNvSpPr txBox="1"/>
              <p:nvPr/>
            </p:nvSpPr>
            <p:spPr>
              <a:xfrm>
                <a:off x="353962" y="4849467"/>
                <a:ext cx="6061589" cy="1645643"/>
              </a:xfrm>
              <a:prstGeom prst="rect">
                <a:avLst/>
              </a:prstGeom>
              <a:noFill/>
            </p:spPr>
            <p:txBody>
              <a:bodyPr wrap="square" rtlCol="0">
                <a:spAutoFit/>
              </a:bodyPr>
              <a:lstStyle/>
              <a:p>
                <a:pPr>
                  <a:lnSpc>
                    <a:spcPct val="150000"/>
                  </a:lnSpc>
                </a:pPr>
                <a:r>
                  <a:rPr lang="en-US" sz="2400" dirty="0" smtClean="0">
                    <a:latin typeface="Times New Roman" pitchFamily="18" charset="0"/>
                    <a:cs typeface="Times New Roman" pitchFamily="18" charset="0"/>
                  </a:rPr>
                  <a:t>b) </a:t>
                </a:r>
                <a:r>
                  <a:rPr lang="en-US" sz="2400" dirty="0" err="1" smtClean="0">
                    <a:latin typeface="Times New Roman" pitchFamily="18" charset="0"/>
                    <a:cs typeface="Times New Roman" pitchFamily="18" charset="0"/>
                  </a:rPr>
                  <a:t>Đổi</a:t>
                </a:r>
                <a:r>
                  <a:rPr lang="en-US" sz="2400" dirty="0" smtClean="0">
                    <a:latin typeface="Times New Roman" pitchFamily="18" charset="0"/>
                    <a:cs typeface="Times New Roman" pitchFamily="18" charset="0"/>
                  </a:rPr>
                  <a:t>: 30 </a:t>
                </a:r>
                <a:r>
                  <a:rPr lang="en-US" sz="2400" dirty="0" err="1" smtClean="0">
                    <a:latin typeface="Times New Roman" pitchFamily="18" charset="0"/>
                    <a:cs typeface="Times New Roman" pitchFamily="18" charset="0"/>
                  </a:rPr>
                  <a:t>phút</a:t>
                </a:r>
                <a:r>
                  <a:rPr lang="en-US" sz="2400" dirty="0" smtClean="0">
                    <a:latin typeface="Times New Roman" pitchFamily="18" charset="0"/>
                    <a:cs typeface="Times New Roman" pitchFamily="18" charset="0"/>
                  </a:rPr>
                  <a:t> </a:t>
                </a:r>
                <a:r>
                  <a:rPr lang="en-US" sz="2400" dirty="0" smtClean="0">
                    <a:latin typeface="Times New Roman" pitchFamily="18" charset="0"/>
                    <a:cs typeface="Times New Roman" pitchFamily="18" charset="0"/>
                  </a:rPr>
                  <a:t>= </a:t>
                </a:r>
                <a14:m>
                  <m:oMath xmlns:m="http://schemas.openxmlformats.org/officeDocument/2006/math">
                    <m:f>
                      <m:fPr>
                        <m:ctrlPr>
                          <a:rPr lang="en-US" sz="2400" i="1" smtClean="0">
                            <a:latin typeface="Cambria Math"/>
                            <a:cs typeface="Times New Roman" pitchFamily="18" charset="0"/>
                          </a:rPr>
                        </m:ctrlPr>
                      </m:fPr>
                      <m:num>
                        <m:r>
                          <a:rPr lang="en-US" sz="2400" b="0" i="1" smtClean="0">
                            <a:latin typeface="Cambria Math"/>
                            <a:cs typeface="Times New Roman" pitchFamily="18" charset="0"/>
                          </a:rPr>
                          <m:t>30</m:t>
                        </m:r>
                      </m:num>
                      <m:den>
                        <m:r>
                          <a:rPr lang="en-US" sz="2400" b="0" i="1" smtClean="0">
                            <a:latin typeface="Cambria Math"/>
                            <a:cs typeface="Times New Roman" pitchFamily="18" charset="0"/>
                          </a:rPr>
                          <m:t>60</m:t>
                        </m:r>
                      </m:den>
                    </m:f>
                  </m:oMath>
                </a14:m>
                <a:r>
                  <a:rPr lang="en-US" sz="2400" dirty="0" smtClean="0">
                    <a:latin typeface="Times New Roman" pitchFamily="18" charset="0"/>
                    <a:cs typeface="Times New Roman" pitchFamily="18" charset="0"/>
                  </a:rPr>
                  <a:t> </a:t>
                </a:r>
                <a:r>
                  <a:rPr lang="en-US" sz="2400" dirty="0" err="1" smtClean="0">
                    <a:latin typeface="Times New Roman" pitchFamily="18" charset="0"/>
                    <a:cs typeface="Times New Roman" pitchFamily="18" charset="0"/>
                  </a:rPr>
                  <a:t>giờ</a:t>
                </a:r>
                <a:r>
                  <a:rPr lang="en-US" sz="2400" dirty="0" smtClean="0">
                    <a:latin typeface="Times New Roman" pitchFamily="18" charset="0"/>
                    <a:cs typeface="Times New Roman" pitchFamily="18" charset="0"/>
                  </a:rPr>
                  <a:t> = </a:t>
                </a:r>
                <a14:m>
                  <m:oMath xmlns:m="http://schemas.openxmlformats.org/officeDocument/2006/math">
                    <m:f>
                      <m:fPr>
                        <m:ctrlPr>
                          <a:rPr lang="en-US" sz="2400" i="1" smtClean="0">
                            <a:latin typeface="Cambria Math"/>
                          </a:rPr>
                        </m:ctrlPr>
                      </m:fPr>
                      <m:num>
                        <m:r>
                          <a:rPr lang="en-US" sz="2400" b="0" i="1" smtClean="0">
                            <a:latin typeface="Cambria Math"/>
                          </a:rPr>
                          <m:t>1</m:t>
                        </m:r>
                      </m:num>
                      <m:den>
                        <m:r>
                          <a:rPr lang="en-US" sz="2400" b="0" i="1" smtClean="0">
                            <a:latin typeface="Cambria Math"/>
                          </a:rPr>
                          <m:t>2</m:t>
                        </m:r>
                      </m:den>
                    </m:f>
                  </m:oMath>
                </a14:m>
                <a:r>
                  <a:rPr lang="en-US" sz="2400" dirty="0" smtClean="0">
                    <a:latin typeface="Times New Roman" pitchFamily="18" charset="0"/>
                    <a:cs typeface="Times New Roman" pitchFamily="18" charset="0"/>
                  </a:rPr>
                  <a:t> </a:t>
                </a:r>
                <a:r>
                  <a:rPr lang="en-US" sz="2400" dirty="0" err="1" smtClean="0">
                    <a:latin typeface="Times New Roman" pitchFamily="18" charset="0"/>
                    <a:cs typeface="Times New Roman" pitchFamily="18" charset="0"/>
                  </a:rPr>
                  <a:t>giờ</a:t>
                </a:r>
                <a:endParaRPr lang="en-US" sz="2400" dirty="0" smtClean="0">
                  <a:latin typeface="Times New Roman" pitchFamily="18" charset="0"/>
                  <a:cs typeface="Times New Roman" pitchFamily="18" charset="0"/>
                </a:endParaRPr>
              </a:p>
              <a:p>
                <a:pPr>
                  <a:lnSpc>
                    <a:spcPct val="150000"/>
                  </a:lnSpc>
                </a:pPr>
                <a:r>
                  <a:rPr lang="en-US" sz="2400" dirty="0" err="1" smtClean="0">
                    <a:latin typeface="Times New Roman" pitchFamily="18" charset="0"/>
                    <a:cs typeface="Times New Roman" pitchFamily="18" charset="0"/>
                  </a:rPr>
                  <a:t>Tỉ</a:t>
                </a:r>
                <a:r>
                  <a:rPr lang="en-US" sz="2400" dirty="0" smtClean="0">
                    <a:latin typeface="Times New Roman" pitchFamily="18" charset="0"/>
                    <a:cs typeface="Times New Roman" pitchFamily="18" charset="0"/>
                  </a:rPr>
                  <a:t> </a:t>
                </a:r>
                <a:r>
                  <a:rPr lang="en-US" sz="2400" dirty="0" err="1" smtClean="0">
                    <a:latin typeface="Times New Roman" pitchFamily="18" charset="0"/>
                    <a:cs typeface="Times New Roman" pitchFamily="18" charset="0"/>
                  </a:rPr>
                  <a:t>số</a:t>
                </a:r>
                <a:r>
                  <a:rPr lang="en-US" sz="2400" dirty="0" smtClean="0">
                    <a:latin typeface="Times New Roman" pitchFamily="18" charset="0"/>
                    <a:cs typeface="Times New Roman" pitchFamily="18" charset="0"/>
                  </a:rPr>
                  <a:t> </a:t>
                </a:r>
                <a:r>
                  <a:rPr lang="en-US" sz="2400" dirty="0" err="1" smtClean="0">
                    <a:latin typeface="Times New Roman" pitchFamily="18" charset="0"/>
                    <a:cs typeface="Times New Roman" pitchFamily="18" charset="0"/>
                  </a:rPr>
                  <a:t>của</a:t>
                </a:r>
                <a:r>
                  <a:rPr lang="en-US" sz="2400" dirty="0" smtClean="0">
                    <a:latin typeface="Times New Roman" pitchFamily="18" charset="0"/>
                    <a:cs typeface="Times New Roman" pitchFamily="18" charset="0"/>
                  </a:rPr>
                  <a:t> </a:t>
                </a:r>
                <a:r>
                  <a:rPr lang="en-US" sz="2400" dirty="0" err="1" smtClean="0">
                    <a:latin typeface="Times New Roman" pitchFamily="18" charset="0"/>
                    <a:cs typeface="Times New Roman" pitchFamily="18" charset="0"/>
                  </a:rPr>
                  <a:t>hai</a:t>
                </a:r>
                <a:r>
                  <a:rPr lang="en-US" sz="2400" dirty="0" smtClean="0">
                    <a:latin typeface="Times New Roman" pitchFamily="18" charset="0"/>
                    <a:cs typeface="Times New Roman" pitchFamily="18" charset="0"/>
                  </a:rPr>
                  <a:t> </a:t>
                </a:r>
                <a:r>
                  <a:rPr lang="en-US" sz="2400" dirty="0" err="1" smtClean="0">
                    <a:latin typeface="Times New Roman" pitchFamily="18" charset="0"/>
                    <a:cs typeface="Times New Roman" pitchFamily="18" charset="0"/>
                  </a:rPr>
                  <a:t>đại</a:t>
                </a:r>
                <a:r>
                  <a:rPr lang="en-US" sz="2400" dirty="0" smtClean="0">
                    <a:latin typeface="Times New Roman" pitchFamily="18" charset="0"/>
                    <a:cs typeface="Times New Roman" pitchFamily="18" charset="0"/>
                  </a:rPr>
                  <a:t> </a:t>
                </a:r>
                <a:r>
                  <a:rPr lang="en-US" sz="2400" dirty="0" err="1" smtClean="0">
                    <a:latin typeface="Times New Roman" pitchFamily="18" charset="0"/>
                    <a:cs typeface="Times New Roman" pitchFamily="18" charset="0"/>
                  </a:rPr>
                  <a:t>lượng</a:t>
                </a:r>
                <a:r>
                  <a:rPr lang="en-US" sz="2400" dirty="0" smtClean="0">
                    <a:latin typeface="Times New Roman" pitchFamily="18" charset="0"/>
                    <a:cs typeface="Times New Roman" pitchFamily="18" charset="0"/>
                  </a:rPr>
                  <a:t> </a:t>
                </a:r>
                <a:r>
                  <a:rPr lang="en-US" sz="2400" dirty="0" err="1" smtClean="0">
                    <a:latin typeface="Times New Roman" pitchFamily="18" charset="0"/>
                    <a:cs typeface="Times New Roman" pitchFamily="18" charset="0"/>
                  </a:rPr>
                  <a:t>là</a:t>
                </a:r>
                <a:r>
                  <a:rPr lang="en-US" sz="2400" dirty="0" smtClean="0">
                    <a:latin typeface="Times New Roman" pitchFamily="18" charset="0"/>
                    <a:cs typeface="Times New Roman" pitchFamily="18" charset="0"/>
                  </a:rPr>
                  <a:t>: </a:t>
                </a:r>
                <a14:m>
                  <m:oMath xmlns:m="http://schemas.openxmlformats.org/officeDocument/2006/math">
                    <m:f>
                      <m:fPr>
                        <m:ctrlPr>
                          <a:rPr lang="en-US" sz="2400" i="1" smtClean="0">
                            <a:latin typeface="Cambria Math"/>
                          </a:rPr>
                        </m:ctrlPr>
                      </m:fPr>
                      <m:num>
                        <m:r>
                          <a:rPr lang="en-US" sz="2400" b="0" i="1" smtClean="0">
                            <a:latin typeface="Cambria Math"/>
                          </a:rPr>
                          <m:t>1</m:t>
                        </m:r>
                      </m:num>
                      <m:den>
                        <m:r>
                          <a:rPr lang="en-US" sz="2400" b="0" i="1" smtClean="0">
                            <a:latin typeface="Cambria Math"/>
                          </a:rPr>
                          <m:t>2</m:t>
                        </m:r>
                      </m:den>
                    </m:f>
                    <m:r>
                      <a:rPr lang="en-US" sz="2400" b="0" i="1" smtClean="0">
                        <a:latin typeface="Cambria Math"/>
                      </a:rPr>
                      <m:t>:</m:t>
                    </m:r>
                    <m:f>
                      <m:fPr>
                        <m:ctrlPr>
                          <a:rPr lang="en-US" sz="2400" b="0" i="1" smtClean="0">
                            <a:latin typeface="Cambria Math"/>
                          </a:rPr>
                        </m:ctrlPr>
                      </m:fPr>
                      <m:num>
                        <m:r>
                          <a:rPr lang="en-US" sz="2400" b="0" i="1" smtClean="0">
                            <a:latin typeface="Cambria Math"/>
                          </a:rPr>
                          <m:t>2</m:t>
                        </m:r>
                      </m:num>
                      <m:den>
                        <m:r>
                          <a:rPr lang="en-US" sz="2400" b="0" i="1" smtClean="0">
                            <a:latin typeface="Cambria Math"/>
                          </a:rPr>
                          <m:t>3</m:t>
                        </m:r>
                      </m:den>
                    </m:f>
                    <m:r>
                      <a:rPr lang="en-US" sz="2400" b="0" i="1" smtClean="0">
                        <a:latin typeface="Cambria Math"/>
                      </a:rPr>
                      <m:t>=</m:t>
                    </m:r>
                    <m:f>
                      <m:fPr>
                        <m:ctrlPr>
                          <a:rPr lang="en-US" sz="2400" b="0" i="1" smtClean="0">
                            <a:latin typeface="Cambria Math"/>
                          </a:rPr>
                        </m:ctrlPr>
                      </m:fPr>
                      <m:num>
                        <m:r>
                          <a:rPr lang="en-US" sz="2400" b="0" i="1" smtClean="0">
                            <a:latin typeface="Cambria Math"/>
                          </a:rPr>
                          <m:t>3</m:t>
                        </m:r>
                      </m:num>
                      <m:den>
                        <m:r>
                          <a:rPr lang="en-US" sz="2400" b="0" i="1" smtClean="0">
                            <a:latin typeface="Cambria Math"/>
                          </a:rPr>
                          <m:t>4</m:t>
                        </m:r>
                      </m:den>
                    </m:f>
                  </m:oMath>
                </a14:m>
                <a:endParaRPr lang="en-US" sz="2400" dirty="0">
                  <a:latin typeface="Times New Roman" pitchFamily="18" charset="0"/>
                  <a:cs typeface="Times New Roman" pitchFamily="18" charset="0"/>
                </a:endParaRPr>
              </a:p>
            </p:txBody>
          </p:sp>
        </mc:Choice>
        <mc:Fallback>
          <p:sp>
            <p:nvSpPr>
              <p:cNvPr id="6" name="TextBox 5"/>
              <p:cNvSpPr txBox="1">
                <a:spLocks noRot="1" noChangeAspect="1" noMove="1" noResize="1" noEditPoints="1" noAdjustHandles="1" noChangeArrowheads="1" noChangeShapeType="1" noTextEdit="1"/>
              </p:cNvSpPr>
              <p:nvPr/>
            </p:nvSpPr>
            <p:spPr>
              <a:xfrm>
                <a:off x="353962" y="4849467"/>
                <a:ext cx="6061589" cy="1645643"/>
              </a:xfrm>
              <a:prstGeom prst="rect">
                <a:avLst/>
              </a:prstGeom>
              <a:blipFill rotWithShape="1">
                <a:blip r:embed="rId5"/>
                <a:stretch>
                  <a:fillRect l="-1509"/>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7" name="TextBox 6"/>
              <p:cNvSpPr txBox="1"/>
              <p:nvPr/>
            </p:nvSpPr>
            <p:spPr>
              <a:xfrm>
                <a:off x="6135327" y="3215013"/>
                <a:ext cx="6033396" cy="984565"/>
              </a:xfrm>
              <a:prstGeom prst="rect">
                <a:avLst/>
              </a:prstGeom>
              <a:noFill/>
            </p:spPr>
            <p:txBody>
              <a:bodyPr wrap="square" rtlCol="0">
                <a:spAutoFit/>
              </a:bodyPr>
              <a:lstStyle/>
              <a:p>
                <a:r>
                  <a:rPr lang="en-US" sz="2400" smtClean="0">
                    <a:latin typeface="Times New Roman" pitchFamily="18" charset="0"/>
                    <a:cs typeface="Times New Roman" pitchFamily="18" charset="0"/>
                  </a:rPr>
                  <a:t>c) Đổi: 0,4kg = 400g</a:t>
                </a:r>
              </a:p>
              <a:p>
                <a:r>
                  <a:rPr lang="en-US" sz="2400" smtClean="0">
                    <a:latin typeface="Times New Roman" pitchFamily="18" charset="0"/>
                    <a:cs typeface="Times New Roman" pitchFamily="18" charset="0"/>
                  </a:rPr>
                  <a:t>Tỉ số của hai đại lượng là: </a:t>
                </a:r>
                <a14:m>
                  <m:oMath xmlns:m="http://schemas.openxmlformats.org/officeDocument/2006/math">
                    <m:r>
                      <a:rPr lang="en-US" sz="2400" b="0" i="1" smtClean="0">
                        <a:latin typeface="Cambria Math"/>
                      </a:rPr>
                      <m:t>400:340=</m:t>
                    </m:r>
                    <m:f>
                      <m:fPr>
                        <m:ctrlPr>
                          <a:rPr lang="en-US" sz="2400" b="0" i="1" smtClean="0">
                            <a:latin typeface="Cambria Math"/>
                          </a:rPr>
                        </m:ctrlPr>
                      </m:fPr>
                      <m:num>
                        <m:r>
                          <a:rPr lang="en-US" sz="2400" b="0" i="1" smtClean="0">
                            <a:latin typeface="Cambria Math"/>
                          </a:rPr>
                          <m:t>200</m:t>
                        </m:r>
                      </m:num>
                      <m:den>
                        <m:r>
                          <a:rPr lang="en-US" sz="2400" b="0" i="1" smtClean="0">
                            <a:latin typeface="Cambria Math"/>
                          </a:rPr>
                          <m:t>7</m:t>
                        </m:r>
                      </m:den>
                    </m:f>
                  </m:oMath>
                </a14:m>
                <a:endParaRPr lang="en-US" sz="2000">
                  <a:latin typeface="Times New Roman" pitchFamily="18" charset="0"/>
                  <a:cs typeface="Times New Roman" pitchFamily="18" charset="0"/>
                </a:endParaRPr>
              </a:p>
            </p:txBody>
          </p:sp>
        </mc:Choice>
        <mc:Fallback xmlns="">
          <p:sp>
            <p:nvSpPr>
              <p:cNvPr id="7" name="TextBox 6"/>
              <p:cNvSpPr txBox="1">
                <a:spLocks noRot="1" noChangeAspect="1" noMove="1" noResize="1" noEditPoints="1" noAdjustHandles="1" noChangeArrowheads="1" noChangeShapeType="1" noTextEdit="1"/>
              </p:cNvSpPr>
              <p:nvPr/>
            </p:nvSpPr>
            <p:spPr>
              <a:xfrm>
                <a:off x="6135327" y="3215013"/>
                <a:ext cx="6033396" cy="984565"/>
              </a:xfrm>
              <a:prstGeom prst="rect">
                <a:avLst/>
              </a:prstGeom>
              <a:blipFill rotWithShape="1">
                <a:blip r:embed="rId6"/>
                <a:stretch>
                  <a:fillRect l="-1515" t="-4938" b="-493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8" name="TextBox 7"/>
              <p:cNvSpPr txBox="1"/>
              <p:nvPr/>
            </p:nvSpPr>
            <p:spPr>
              <a:xfrm>
                <a:off x="6135327" y="4730837"/>
                <a:ext cx="6207564" cy="1010277"/>
              </a:xfrm>
              <a:prstGeom prst="rect">
                <a:avLst/>
              </a:prstGeom>
              <a:noFill/>
            </p:spPr>
            <p:txBody>
              <a:bodyPr wrap="square" rtlCol="0">
                <a:spAutoFit/>
              </a:bodyPr>
              <a:lstStyle/>
              <a:p>
                <a:pPr>
                  <a:lnSpc>
                    <a:spcPct val="150000"/>
                  </a:lnSpc>
                </a:pPr>
                <a:r>
                  <a:rPr lang="en-US" sz="2400" smtClean="0">
                    <a:latin typeface="Times New Roman" pitchFamily="18" charset="0"/>
                    <a:cs typeface="Times New Roman" pitchFamily="18" charset="0"/>
                  </a:rPr>
                  <a:t>d) Tỉ số của hai đại lượng là</a:t>
                </a:r>
                <a:r>
                  <a:rPr lang="en-US" sz="2800" smtClean="0">
                    <a:latin typeface="Times New Roman" pitchFamily="18" charset="0"/>
                    <a:cs typeface="Times New Roman" pitchFamily="18" charset="0"/>
                  </a:rPr>
                  <a:t>: </a:t>
                </a:r>
                <a14:m>
                  <m:oMath xmlns:m="http://schemas.openxmlformats.org/officeDocument/2006/math">
                    <m:f>
                      <m:fPr>
                        <m:ctrlPr>
                          <a:rPr lang="en-US" sz="2800" i="1" smtClean="0">
                            <a:latin typeface="Cambria Math"/>
                          </a:rPr>
                        </m:ctrlPr>
                      </m:fPr>
                      <m:num>
                        <m:r>
                          <a:rPr lang="en-US" sz="2800" b="0" i="1" smtClean="0">
                            <a:latin typeface="Cambria Math"/>
                          </a:rPr>
                          <m:t>2</m:t>
                        </m:r>
                      </m:num>
                      <m:den>
                        <m:r>
                          <a:rPr lang="en-US" sz="2800" b="0" i="1" smtClean="0">
                            <a:latin typeface="Cambria Math"/>
                          </a:rPr>
                          <m:t>5</m:t>
                        </m:r>
                      </m:den>
                    </m:f>
                    <m:r>
                      <a:rPr lang="en-US" sz="2800" b="0" i="1" smtClean="0">
                        <a:latin typeface="Cambria Math"/>
                      </a:rPr>
                      <m:t>:</m:t>
                    </m:r>
                    <m:f>
                      <m:fPr>
                        <m:ctrlPr>
                          <a:rPr lang="en-US" sz="2800" b="0" i="1" smtClean="0">
                            <a:latin typeface="Cambria Math"/>
                          </a:rPr>
                        </m:ctrlPr>
                      </m:fPr>
                      <m:num>
                        <m:r>
                          <a:rPr lang="en-US" sz="2800" b="0" i="1" smtClean="0">
                            <a:latin typeface="Cambria Math"/>
                          </a:rPr>
                          <m:t>3</m:t>
                        </m:r>
                      </m:num>
                      <m:den>
                        <m:r>
                          <a:rPr lang="en-US" sz="2800" b="0" i="1" smtClean="0">
                            <a:latin typeface="Cambria Math"/>
                          </a:rPr>
                          <m:t>4</m:t>
                        </m:r>
                      </m:den>
                    </m:f>
                    <m:r>
                      <a:rPr lang="en-US" sz="2800" b="0" i="1" smtClean="0">
                        <a:latin typeface="Cambria Math"/>
                      </a:rPr>
                      <m:t>=</m:t>
                    </m:r>
                    <m:f>
                      <m:fPr>
                        <m:ctrlPr>
                          <a:rPr lang="en-US" sz="2800" b="0" i="1" smtClean="0">
                            <a:latin typeface="Cambria Math"/>
                          </a:rPr>
                        </m:ctrlPr>
                      </m:fPr>
                      <m:num>
                        <m:r>
                          <a:rPr lang="en-US" sz="2800" b="0" i="1" smtClean="0">
                            <a:latin typeface="Cambria Math"/>
                          </a:rPr>
                          <m:t>8</m:t>
                        </m:r>
                      </m:num>
                      <m:den>
                        <m:r>
                          <a:rPr lang="en-US" sz="2800" b="0" i="1" smtClean="0">
                            <a:latin typeface="Cambria Math"/>
                          </a:rPr>
                          <m:t>15</m:t>
                        </m:r>
                      </m:den>
                    </m:f>
                  </m:oMath>
                </a14:m>
                <a:r>
                  <a:rPr lang="en-US" sz="2800" smtClean="0">
                    <a:latin typeface="Times New Roman" pitchFamily="18" charset="0"/>
                    <a:cs typeface="Times New Roman" pitchFamily="18" charset="0"/>
                  </a:rPr>
                  <a:t> </a:t>
                </a:r>
                <a:endParaRPr lang="en-US" sz="2800">
                  <a:latin typeface="Times New Roman" pitchFamily="18" charset="0"/>
                  <a:cs typeface="Times New Roman" pitchFamily="18" charset="0"/>
                </a:endParaRPr>
              </a:p>
            </p:txBody>
          </p:sp>
        </mc:Choice>
        <mc:Fallback xmlns="">
          <p:sp>
            <p:nvSpPr>
              <p:cNvPr id="8" name="TextBox 7"/>
              <p:cNvSpPr txBox="1">
                <a:spLocks noRot="1" noChangeAspect="1" noMove="1" noResize="1" noEditPoints="1" noAdjustHandles="1" noChangeArrowheads="1" noChangeShapeType="1" noTextEdit="1"/>
              </p:cNvSpPr>
              <p:nvPr/>
            </p:nvSpPr>
            <p:spPr>
              <a:xfrm>
                <a:off x="6135327" y="4730837"/>
                <a:ext cx="6207564" cy="1010277"/>
              </a:xfrm>
              <a:prstGeom prst="rect">
                <a:avLst/>
              </a:prstGeom>
              <a:blipFill rotWithShape="1">
                <a:blip r:embed="rId7"/>
                <a:stretch>
                  <a:fillRect l="-1472"/>
                </a:stretch>
              </a:blipFill>
            </p:spPr>
            <p:txBody>
              <a:bodyPr/>
              <a:lstStyle/>
              <a:p>
                <a:r>
                  <a:rPr lang="en-US">
                    <a:noFill/>
                  </a:rPr>
                  <a:t> </a:t>
                </a:r>
              </a:p>
            </p:txBody>
          </p:sp>
        </mc:Fallback>
      </mc:AlternateContent>
      <p:grpSp>
        <p:nvGrpSpPr>
          <p:cNvPr id="9" name="组合 1"/>
          <p:cNvGrpSpPr/>
          <p:nvPr/>
        </p:nvGrpSpPr>
        <p:grpSpPr>
          <a:xfrm>
            <a:off x="2439008" y="9332"/>
            <a:ext cx="4455278" cy="3049064"/>
            <a:chOff x="827584" y="771550"/>
            <a:chExt cx="4441545" cy="3102496"/>
          </a:xfrm>
        </p:grpSpPr>
        <p:pic>
          <p:nvPicPr>
            <p:cNvPr id="10" name="Picture 2" descr="F:\1-原创素材\1_mm1102\PPT\PPT_014\materaials\pageimg_g17.png"/>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827584" y="771550"/>
              <a:ext cx="4441545" cy="3102496"/>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sp>
          <p:nvSpPr>
            <p:cNvPr id="11" name="TextBox 10"/>
            <p:cNvSpPr txBox="1"/>
            <p:nvPr/>
          </p:nvSpPr>
          <p:spPr>
            <a:xfrm>
              <a:off x="1529725" y="2462541"/>
              <a:ext cx="3425734" cy="783163"/>
            </a:xfrm>
            <a:prstGeom prst="rect">
              <a:avLst/>
            </a:prstGeom>
            <a:noFill/>
          </p:spPr>
          <p:txBody>
            <a:bodyPr wrap="square" rtlCol="0">
              <a:spAutoFit/>
            </a:bodyPr>
            <a:lstStyle/>
            <a:p>
              <a:pPr marL="0" marR="0" lvl="0" indent="0" algn="ctr" defTabSz="914400" eaLnBrk="1" fontAlgn="auto" latinLnBrk="0" hangingPunct="1">
                <a:lnSpc>
                  <a:spcPct val="150000"/>
                </a:lnSpc>
                <a:spcBef>
                  <a:spcPts val="0"/>
                </a:spcBef>
                <a:spcAft>
                  <a:spcPts val="0"/>
                </a:spcAft>
                <a:buClrTx/>
                <a:buSzTx/>
                <a:buFontTx/>
                <a:buNone/>
                <a:tabLst/>
                <a:defRPr/>
              </a:pPr>
              <a:r>
                <a:rPr kumimoji="0" lang="en-US" altLang="zh-CN" sz="3400" b="1" i="0" u="none" strike="noStrike" kern="0" cap="none" spc="0" normalizeH="0" baseline="0" noProof="0" smtClean="0">
                  <a:ln>
                    <a:noFill/>
                  </a:ln>
                  <a:solidFill>
                    <a:srgbClr val="C00000"/>
                  </a:solidFill>
                  <a:effectLst/>
                  <a:uLnTx/>
                  <a:uFillTx/>
                  <a:latin typeface="Times New Roman" pitchFamily="18" charset="0"/>
                  <a:ea typeface="华康海报体W12(P)" pitchFamily="82" charset="-122"/>
                  <a:cs typeface="Times New Roman" pitchFamily="18" charset="0"/>
                </a:rPr>
                <a:t>Hoạt</a:t>
              </a:r>
              <a:r>
                <a:rPr kumimoji="0" lang="en-US" altLang="zh-CN" sz="3400" b="1" i="0" u="none" strike="noStrike" kern="0" cap="none" spc="0" normalizeH="0" noProof="0" smtClean="0">
                  <a:ln>
                    <a:noFill/>
                  </a:ln>
                  <a:solidFill>
                    <a:srgbClr val="C00000"/>
                  </a:solidFill>
                  <a:effectLst/>
                  <a:uLnTx/>
                  <a:uFillTx/>
                  <a:latin typeface="Times New Roman" pitchFamily="18" charset="0"/>
                  <a:ea typeface="华康海报体W12(P)" pitchFamily="82" charset="-122"/>
                  <a:cs typeface="Times New Roman" pitchFamily="18" charset="0"/>
                </a:rPr>
                <a:t> động nhóm</a:t>
              </a:r>
              <a:endParaRPr kumimoji="0" lang="en-US" altLang="zh-CN" sz="3400" b="1" i="0" u="none" strike="noStrike" kern="0" cap="none" spc="0" normalizeH="0" baseline="0" noProof="0" dirty="0" smtClean="0">
                <a:ln>
                  <a:noFill/>
                </a:ln>
                <a:solidFill>
                  <a:srgbClr val="C00000"/>
                </a:solidFill>
                <a:effectLst/>
                <a:uLnTx/>
                <a:uFillTx/>
                <a:latin typeface="Times New Roman" pitchFamily="18" charset="0"/>
                <a:ea typeface="华康海报体W12(P)" pitchFamily="82" charset="-122"/>
                <a:cs typeface="Times New Roman" pitchFamily="18" charset="0"/>
              </a:endParaRPr>
            </a:p>
          </p:txBody>
        </p:sp>
      </p:grpSp>
    </p:spTree>
    <p:extLst>
      <p:ext uri="{BB962C8B-B14F-4D97-AF65-F5344CB8AC3E}">
        <p14:creationId xmlns:p14="http://schemas.microsoft.com/office/powerpoint/2010/main" val="2399780319"/>
      </p:ext>
    </p:extLst>
  </p:cSld>
  <p:clrMapOvr>
    <a:overrideClrMapping bg1="lt1" tx1="dk1" bg2="lt2" tx2="dk2" accent1="accent1" accent2="accent2" accent3="accent3" accent4="accent4" accent5="accent5" accent6="accent6" hlink="hlink" folHlink="folHlink"/>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barn(inVertical)">
                                      <p:cBhvr>
                                        <p:cTn id="7" dur="500"/>
                                        <p:tgtEl>
                                          <p:spTgt spid="9"/>
                                        </p:tgtEl>
                                      </p:cBhvr>
                                    </p:animEffect>
                                  </p:childTnLst>
                                </p:cTn>
                              </p:par>
                            </p:childTnLst>
                          </p:cTn>
                        </p:par>
                      </p:childTnLst>
                    </p:cTn>
                  </p:par>
                  <p:par>
                    <p:cTn id="8" fill="hold">
                      <p:stCondLst>
                        <p:cond delay="indefinite"/>
                      </p:stCondLst>
                      <p:childTnLst>
                        <p:par>
                          <p:cTn id="9" fill="hold">
                            <p:stCondLst>
                              <p:cond delay="0"/>
                            </p:stCondLst>
                            <p:childTnLst>
                              <p:par>
                                <p:cTn id="10" presetID="42" presetClass="entr" presetSubtype="0" fill="hold" grpId="0" nodeType="clickEffect">
                                  <p:stCondLst>
                                    <p:cond delay="0"/>
                                  </p:stCondLst>
                                  <p:childTnLst>
                                    <p:set>
                                      <p:cBhvr>
                                        <p:cTn id="11" dur="1" fill="hold">
                                          <p:stCondLst>
                                            <p:cond delay="0"/>
                                          </p:stCondLst>
                                        </p:cTn>
                                        <p:tgtEl>
                                          <p:spTgt spid="3"/>
                                        </p:tgtEl>
                                        <p:attrNameLst>
                                          <p:attrName>style.visibility</p:attrName>
                                        </p:attrNameLst>
                                      </p:cBhvr>
                                      <p:to>
                                        <p:strVal val="visible"/>
                                      </p:to>
                                    </p:set>
                                    <p:animEffect transition="in" filter="fade">
                                      <p:cBhvr>
                                        <p:cTn id="12" dur="1000"/>
                                        <p:tgtEl>
                                          <p:spTgt spid="3"/>
                                        </p:tgtEl>
                                      </p:cBhvr>
                                    </p:animEffect>
                                    <p:anim calcmode="lin" valueType="num">
                                      <p:cBhvr>
                                        <p:cTn id="13" dur="1000" fill="hold"/>
                                        <p:tgtEl>
                                          <p:spTgt spid="3"/>
                                        </p:tgtEl>
                                        <p:attrNameLst>
                                          <p:attrName>ppt_x</p:attrName>
                                        </p:attrNameLst>
                                      </p:cBhvr>
                                      <p:tavLst>
                                        <p:tav tm="0">
                                          <p:val>
                                            <p:strVal val="#ppt_x"/>
                                          </p:val>
                                        </p:tav>
                                        <p:tav tm="100000">
                                          <p:val>
                                            <p:strVal val="#ppt_x"/>
                                          </p:val>
                                        </p:tav>
                                      </p:tavLst>
                                    </p:anim>
                                    <p:anim calcmode="lin" valueType="num">
                                      <p:cBhvr>
                                        <p:cTn id="14" dur="1000" fill="hold"/>
                                        <p:tgtEl>
                                          <p:spTgt spid="3"/>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grpId="0" nodeType="clickEffect">
                                  <p:stCondLst>
                                    <p:cond delay="0"/>
                                  </p:stCondLst>
                                  <p:childTnLst>
                                    <p:set>
                                      <p:cBhvr>
                                        <p:cTn id="18" dur="1" fill="hold">
                                          <p:stCondLst>
                                            <p:cond delay="0"/>
                                          </p:stCondLst>
                                        </p:cTn>
                                        <p:tgtEl>
                                          <p:spTgt spid="4"/>
                                        </p:tgtEl>
                                        <p:attrNameLst>
                                          <p:attrName>style.visibility</p:attrName>
                                        </p:attrNameLst>
                                      </p:cBhvr>
                                      <p:to>
                                        <p:strVal val="visible"/>
                                      </p:to>
                                    </p:set>
                                    <p:animEffect transition="in" filter="fade">
                                      <p:cBhvr>
                                        <p:cTn id="19" dur="1000"/>
                                        <p:tgtEl>
                                          <p:spTgt spid="4"/>
                                        </p:tgtEl>
                                      </p:cBhvr>
                                    </p:animEffect>
                                    <p:anim calcmode="lin" valueType="num">
                                      <p:cBhvr>
                                        <p:cTn id="20" dur="1000" fill="hold"/>
                                        <p:tgtEl>
                                          <p:spTgt spid="4"/>
                                        </p:tgtEl>
                                        <p:attrNameLst>
                                          <p:attrName>ppt_x</p:attrName>
                                        </p:attrNameLst>
                                      </p:cBhvr>
                                      <p:tavLst>
                                        <p:tav tm="0">
                                          <p:val>
                                            <p:strVal val="#ppt_x"/>
                                          </p:val>
                                        </p:tav>
                                        <p:tav tm="100000">
                                          <p:val>
                                            <p:strVal val="#ppt_x"/>
                                          </p:val>
                                        </p:tav>
                                      </p:tavLst>
                                    </p:anim>
                                    <p:anim calcmode="lin" valueType="num">
                                      <p:cBhvr>
                                        <p:cTn id="21" dur="1000" fill="hold"/>
                                        <p:tgtEl>
                                          <p:spTgt spid="4"/>
                                        </p:tgtEl>
                                        <p:attrNameLst>
                                          <p:attrName>ppt_y</p:attrName>
                                        </p:attrNameLst>
                                      </p:cBhvr>
                                      <p:tavLst>
                                        <p:tav tm="0">
                                          <p:val>
                                            <p:strVal val="#ppt_y+.1"/>
                                          </p:val>
                                        </p:tav>
                                        <p:tav tm="100000">
                                          <p:val>
                                            <p:strVal val="#ppt_y"/>
                                          </p:val>
                                        </p:tav>
                                      </p:tavLst>
                                    </p:anim>
                                  </p:childTnLst>
                                </p:cTn>
                              </p:par>
                            </p:childTnLst>
                          </p:cTn>
                        </p:par>
                      </p:childTnLst>
                    </p:cTn>
                  </p:par>
                  <p:par>
                    <p:cTn id="22" fill="hold">
                      <p:stCondLst>
                        <p:cond delay="indefinite"/>
                      </p:stCondLst>
                      <p:childTnLst>
                        <p:par>
                          <p:cTn id="23" fill="hold">
                            <p:stCondLst>
                              <p:cond delay="0"/>
                            </p:stCondLst>
                            <p:childTnLst>
                              <p:par>
                                <p:cTn id="24" presetID="42" presetClass="entr" presetSubtype="0" fill="hold" grpId="0" nodeType="clickEffect">
                                  <p:stCondLst>
                                    <p:cond delay="0"/>
                                  </p:stCondLst>
                                  <p:childTnLst>
                                    <p:set>
                                      <p:cBhvr>
                                        <p:cTn id="25" dur="1" fill="hold">
                                          <p:stCondLst>
                                            <p:cond delay="0"/>
                                          </p:stCondLst>
                                        </p:cTn>
                                        <p:tgtEl>
                                          <p:spTgt spid="5"/>
                                        </p:tgtEl>
                                        <p:attrNameLst>
                                          <p:attrName>style.visibility</p:attrName>
                                        </p:attrNameLst>
                                      </p:cBhvr>
                                      <p:to>
                                        <p:strVal val="visible"/>
                                      </p:to>
                                    </p:set>
                                    <p:animEffect transition="in" filter="fade">
                                      <p:cBhvr>
                                        <p:cTn id="26" dur="1000"/>
                                        <p:tgtEl>
                                          <p:spTgt spid="5"/>
                                        </p:tgtEl>
                                      </p:cBhvr>
                                    </p:animEffect>
                                    <p:anim calcmode="lin" valueType="num">
                                      <p:cBhvr>
                                        <p:cTn id="27" dur="1000" fill="hold"/>
                                        <p:tgtEl>
                                          <p:spTgt spid="5"/>
                                        </p:tgtEl>
                                        <p:attrNameLst>
                                          <p:attrName>ppt_x</p:attrName>
                                        </p:attrNameLst>
                                      </p:cBhvr>
                                      <p:tavLst>
                                        <p:tav tm="0">
                                          <p:val>
                                            <p:strVal val="#ppt_x"/>
                                          </p:val>
                                        </p:tav>
                                        <p:tav tm="100000">
                                          <p:val>
                                            <p:strVal val="#ppt_x"/>
                                          </p:val>
                                        </p:tav>
                                      </p:tavLst>
                                    </p:anim>
                                    <p:anim calcmode="lin" valueType="num">
                                      <p:cBhvr>
                                        <p:cTn id="28" dur="1000" fill="hold"/>
                                        <p:tgtEl>
                                          <p:spTgt spid="5"/>
                                        </p:tgtEl>
                                        <p:attrNameLst>
                                          <p:attrName>ppt_y</p:attrName>
                                        </p:attrNameLst>
                                      </p:cBhvr>
                                      <p:tavLst>
                                        <p:tav tm="0">
                                          <p:val>
                                            <p:strVal val="#ppt_y+.1"/>
                                          </p:val>
                                        </p:tav>
                                        <p:tav tm="100000">
                                          <p:val>
                                            <p:strVal val="#ppt_y"/>
                                          </p:val>
                                        </p:tav>
                                      </p:tavLst>
                                    </p:anim>
                                  </p:childTnLst>
                                </p:cTn>
                              </p:par>
                            </p:childTnLst>
                          </p:cTn>
                        </p:par>
                      </p:childTnLst>
                    </p:cTn>
                  </p:par>
                  <p:par>
                    <p:cTn id="29" fill="hold">
                      <p:stCondLst>
                        <p:cond delay="indefinite"/>
                      </p:stCondLst>
                      <p:childTnLst>
                        <p:par>
                          <p:cTn id="30" fill="hold">
                            <p:stCondLst>
                              <p:cond delay="0"/>
                            </p:stCondLst>
                            <p:childTnLst>
                              <p:par>
                                <p:cTn id="31" presetID="42" presetClass="entr" presetSubtype="0" fill="hold" grpId="0" nodeType="clickEffect">
                                  <p:stCondLst>
                                    <p:cond delay="0"/>
                                  </p:stCondLst>
                                  <p:childTnLst>
                                    <p:set>
                                      <p:cBhvr>
                                        <p:cTn id="32" dur="1" fill="hold">
                                          <p:stCondLst>
                                            <p:cond delay="0"/>
                                          </p:stCondLst>
                                        </p:cTn>
                                        <p:tgtEl>
                                          <p:spTgt spid="6"/>
                                        </p:tgtEl>
                                        <p:attrNameLst>
                                          <p:attrName>style.visibility</p:attrName>
                                        </p:attrNameLst>
                                      </p:cBhvr>
                                      <p:to>
                                        <p:strVal val="visible"/>
                                      </p:to>
                                    </p:set>
                                    <p:animEffect transition="in" filter="fade">
                                      <p:cBhvr>
                                        <p:cTn id="33" dur="1000"/>
                                        <p:tgtEl>
                                          <p:spTgt spid="6"/>
                                        </p:tgtEl>
                                      </p:cBhvr>
                                    </p:animEffect>
                                    <p:anim calcmode="lin" valueType="num">
                                      <p:cBhvr>
                                        <p:cTn id="34" dur="1000" fill="hold"/>
                                        <p:tgtEl>
                                          <p:spTgt spid="6"/>
                                        </p:tgtEl>
                                        <p:attrNameLst>
                                          <p:attrName>ppt_x</p:attrName>
                                        </p:attrNameLst>
                                      </p:cBhvr>
                                      <p:tavLst>
                                        <p:tav tm="0">
                                          <p:val>
                                            <p:strVal val="#ppt_x"/>
                                          </p:val>
                                        </p:tav>
                                        <p:tav tm="100000">
                                          <p:val>
                                            <p:strVal val="#ppt_x"/>
                                          </p:val>
                                        </p:tav>
                                      </p:tavLst>
                                    </p:anim>
                                    <p:anim calcmode="lin" valueType="num">
                                      <p:cBhvr>
                                        <p:cTn id="35" dur="1000" fill="hold"/>
                                        <p:tgtEl>
                                          <p:spTgt spid="6"/>
                                        </p:tgtEl>
                                        <p:attrNameLst>
                                          <p:attrName>ppt_y</p:attrName>
                                        </p:attrNameLst>
                                      </p:cBhvr>
                                      <p:tavLst>
                                        <p:tav tm="0">
                                          <p:val>
                                            <p:strVal val="#ppt_y+.1"/>
                                          </p:val>
                                        </p:tav>
                                        <p:tav tm="100000">
                                          <p:val>
                                            <p:strVal val="#ppt_y"/>
                                          </p:val>
                                        </p:tav>
                                      </p:tavLst>
                                    </p:anim>
                                  </p:childTnLst>
                                </p:cTn>
                              </p:par>
                              <p:par>
                                <p:cTn id="36" presetID="42" presetClass="entr" presetSubtype="0" fill="hold" grpId="0" nodeType="withEffect">
                                  <p:stCondLst>
                                    <p:cond delay="0"/>
                                  </p:stCondLst>
                                  <p:childTnLst>
                                    <p:set>
                                      <p:cBhvr>
                                        <p:cTn id="37" dur="1" fill="hold">
                                          <p:stCondLst>
                                            <p:cond delay="0"/>
                                          </p:stCondLst>
                                        </p:cTn>
                                        <p:tgtEl>
                                          <p:spTgt spid="7"/>
                                        </p:tgtEl>
                                        <p:attrNameLst>
                                          <p:attrName>style.visibility</p:attrName>
                                        </p:attrNameLst>
                                      </p:cBhvr>
                                      <p:to>
                                        <p:strVal val="visible"/>
                                      </p:to>
                                    </p:set>
                                    <p:animEffect transition="in" filter="fade">
                                      <p:cBhvr>
                                        <p:cTn id="38" dur="1000"/>
                                        <p:tgtEl>
                                          <p:spTgt spid="7"/>
                                        </p:tgtEl>
                                      </p:cBhvr>
                                    </p:animEffect>
                                    <p:anim calcmode="lin" valueType="num">
                                      <p:cBhvr>
                                        <p:cTn id="39" dur="1000" fill="hold"/>
                                        <p:tgtEl>
                                          <p:spTgt spid="7"/>
                                        </p:tgtEl>
                                        <p:attrNameLst>
                                          <p:attrName>ppt_x</p:attrName>
                                        </p:attrNameLst>
                                      </p:cBhvr>
                                      <p:tavLst>
                                        <p:tav tm="0">
                                          <p:val>
                                            <p:strVal val="#ppt_x"/>
                                          </p:val>
                                        </p:tav>
                                        <p:tav tm="100000">
                                          <p:val>
                                            <p:strVal val="#ppt_x"/>
                                          </p:val>
                                        </p:tav>
                                      </p:tavLst>
                                    </p:anim>
                                    <p:anim calcmode="lin" valueType="num">
                                      <p:cBhvr>
                                        <p:cTn id="40" dur="1000" fill="hold"/>
                                        <p:tgtEl>
                                          <p:spTgt spid="7"/>
                                        </p:tgtEl>
                                        <p:attrNameLst>
                                          <p:attrName>ppt_y</p:attrName>
                                        </p:attrNameLst>
                                      </p:cBhvr>
                                      <p:tavLst>
                                        <p:tav tm="0">
                                          <p:val>
                                            <p:strVal val="#ppt_y+.1"/>
                                          </p:val>
                                        </p:tav>
                                        <p:tav tm="100000">
                                          <p:val>
                                            <p:strVal val="#ppt_y"/>
                                          </p:val>
                                        </p:tav>
                                      </p:tavLst>
                                    </p:anim>
                                  </p:childTnLst>
                                </p:cTn>
                              </p:par>
                              <p:par>
                                <p:cTn id="41" presetID="42" presetClass="entr" presetSubtype="0" fill="hold" grpId="0" nodeType="withEffect">
                                  <p:stCondLst>
                                    <p:cond delay="0"/>
                                  </p:stCondLst>
                                  <p:childTnLst>
                                    <p:set>
                                      <p:cBhvr>
                                        <p:cTn id="42" dur="1" fill="hold">
                                          <p:stCondLst>
                                            <p:cond delay="0"/>
                                          </p:stCondLst>
                                        </p:cTn>
                                        <p:tgtEl>
                                          <p:spTgt spid="8"/>
                                        </p:tgtEl>
                                        <p:attrNameLst>
                                          <p:attrName>style.visibility</p:attrName>
                                        </p:attrNameLst>
                                      </p:cBhvr>
                                      <p:to>
                                        <p:strVal val="visible"/>
                                      </p:to>
                                    </p:set>
                                    <p:animEffect transition="in" filter="fade">
                                      <p:cBhvr>
                                        <p:cTn id="43" dur="1000"/>
                                        <p:tgtEl>
                                          <p:spTgt spid="8"/>
                                        </p:tgtEl>
                                      </p:cBhvr>
                                    </p:animEffect>
                                    <p:anim calcmode="lin" valueType="num">
                                      <p:cBhvr>
                                        <p:cTn id="44" dur="1000" fill="hold"/>
                                        <p:tgtEl>
                                          <p:spTgt spid="8"/>
                                        </p:tgtEl>
                                        <p:attrNameLst>
                                          <p:attrName>ppt_x</p:attrName>
                                        </p:attrNameLst>
                                      </p:cBhvr>
                                      <p:tavLst>
                                        <p:tav tm="0">
                                          <p:val>
                                            <p:strVal val="#ppt_x"/>
                                          </p:val>
                                        </p:tav>
                                        <p:tav tm="100000">
                                          <p:val>
                                            <p:strVal val="#ppt_x"/>
                                          </p:val>
                                        </p:tav>
                                      </p:tavLst>
                                    </p:anim>
                                    <p:anim calcmode="lin" valueType="num">
                                      <p:cBhvr>
                                        <p:cTn id="45" dur="1000" fill="hold"/>
                                        <p:tgtEl>
                                          <p:spTgt spid="8"/>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4" grpId="0"/>
      <p:bldP spid="5" grpId="0"/>
      <p:bldP spid="6" grpId="0"/>
      <p:bldP spid="7" grpId="0"/>
      <p:bldP spid="8" grpId="0"/>
    </p:bldLst>
  </p:timing>
</p:sld>
</file>

<file path=ppt/slides/slide9.xml><?xml version="1.0" encoding="utf-8"?>
<p:sld xmlns:a="http://schemas.openxmlformats.org/drawingml/2006/main" xmlns:r="http://schemas.openxmlformats.org/officeDocument/2006/relationships" xmlns:p="http://schemas.openxmlformats.org/presentationml/2006/main">
  <p:cSld>
    <p:bg>
      <p:bgPr>
        <a:gradFill flip="none" rotWithShape="1">
          <a:gsLst>
            <a:gs pos="0">
              <a:srgbClr val="00B0F0"/>
            </a:gs>
            <a:gs pos="42000">
              <a:schemeClr val="bg1"/>
            </a:gs>
          </a:gsLst>
          <a:lin ang="13500000" scaled="1"/>
          <a:tileRect/>
        </a:gradFill>
        <a:effectLst/>
      </p:bgPr>
    </p:bg>
    <p:spTree>
      <p:nvGrpSpPr>
        <p:cNvPr id="1" name=""/>
        <p:cNvGrpSpPr/>
        <p:nvPr/>
      </p:nvGrpSpPr>
      <p:grpSpPr>
        <a:xfrm>
          <a:off x="0" y="0"/>
          <a:ext cx="0" cy="0"/>
          <a:chOff x="0" y="0"/>
          <a:chExt cx="0" cy="0"/>
        </a:xfrm>
      </p:grpSpPr>
      <p:sp>
        <p:nvSpPr>
          <p:cNvPr id="2" name="TextBox 1"/>
          <p:cNvSpPr txBox="1"/>
          <p:nvPr/>
        </p:nvSpPr>
        <p:spPr>
          <a:xfrm>
            <a:off x="980766" y="702101"/>
            <a:ext cx="10073149" cy="1200329"/>
          </a:xfrm>
          <a:prstGeom prst="rect">
            <a:avLst/>
          </a:prstGeom>
          <a:noFill/>
        </p:spPr>
        <p:txBody>
          <a:bodyPr wrap="square" rtlCol="0">
            <a:spAutoFit/>
          </a:bodyPr>
          <a:lstStyle/>
          <a:p>
            <a:pPr algn="just"/>
            <a:r>
              <a:rPr lang="en-US" sz="2400" b="1" smtClean="0">
                <a:solidFill>
                  <a:srgbClr val="002060"/>
                </a:solidFill>
                <a:latin typeface="Times New Roman" pitchFamily="18" charset="0"/>
                <a:cs typeface="Times New Roman" pitchFamily="18" charset="0"/>
              </a:rPr>
              <a:t>Mẹ của bạn Lan hướng dẫn Lan đong nước và gạo nấu cơm như sau: Đong 2 bát gạo và 2 bát rưỡi nước. Em hãy tính tỉ số giữa thể tích nước và gạo trong cách nấu cơm này.</a:t>
            </a:r>
            <a:endParaRPr lang="en-US" sz="2400" b="1">
              <a:solidFill>
                <a:srgbClr val="002060"/>
              </a:solidFill>
              <a:latin typeface="Times New Roman" pitchFamily="18" charset="0"/>
              <a:cs typeface="Times New Roman" pitchFamily="18" charset="0"/>
            </a:endParaRPr>
          </a:p>
        </p:txBody>
      </p:sp>
      <p:sp>
        <p:nvSpPr>
          <p:cNvPr id="3" name="TextBox 2"/>
          <p:cNvSpPr txBox="1"/>
          <p:nvPr/>
        </p:nvSpPr>
        <p:spPr>
          <a:xfrm>
            <a:off x="412954" y="221224"/>
            <a:ext cx="1932039" cy="461665"/>
          </a:xfrm>
          <a:prstGeom prst="rect">
            <a:avLst/>
          </a:prstGeom>
          <a:noFill/>
        </p:spPr>
        <p:txBody>
          <a:bodyPr wrap="square" rtlCol="0">
            <a:spAutoFit/>
          </a:bodyPr>
          <a:lstStyle/>
          <a:p>
            <a:r>
              <a:rPr lang="en-US" sz="2400" b="1" smtClean="0">
                <a:solidFill>
                  <a:srgbClr val="C00000"/>
                </a:solidFill>
                <a:latin typeface="Times New Roman" pitchFamily="18" charset="0"/>
                <a:cs typeface="Times New Roman" pitchFamily="18" charset="0"/>
              </a:rPr>
              <a:t>Vận dụng 1:</a:t>
            </a:r>
            <a:endParaRPr lang="en-US" sz="2400" b="1">
              <a:solidFill>
                <a:srgbClr val="C00000"/>
              </a:solidFill>
              <a:latin typeface="Times New Roman" pitchFamily="18" charset="0"/>
              <a:cs typeface="Times New Roman" pitchFamily="18" charset="0"/>
            </a:endParaRPr>
          </a:p>
        </p:txBody>
      </p:sp>
      <p:sp>
        <p:nvSpPr>
          <p:cNvPr id="4" name="TextBox 3"/>
          <p:cNvSpPr txBox="1"/>
          <p:nvPr/>
        </p:nvSpPr>
        <p:spPr>
          <a:xfrm>
            <a:off x="980766" y="2709237"/>
            <a:ext cx="5206180" cy="461665"/>
          </a:xfrm>
          <a:prstGeom prst="rect">
            <a:avLst/>
          </a:prstGeom>
          <a:noFill/>
        </p:spPr>
        <p:txBody>
          <a:bodyPr wrap="square" rtlCol="0">
            <a:spAutoFit/>
          </a:bodyPr>
          <a:lstStyle/>
          <a:p>
            <a:r>
              <a:rPr lang="en-US" sz="2400" smtClean="0">
                <a:latin typeface="Times New Roman" pitchFamily="18" charset="0"/>
                <a:cs typeface="Times New Roman" pitchFamily="18" charset="0"/>
              </a:rPr>
              <a:t>Tỉ số giữa thể tích nước và gạo là:</a:t>
            </a:r>
            <a:endParaRPr lang="en-US" sz="2400">
              <a:latin typeface="Times New Roman" pitchFamily="18" charset="0"/>
              <a:cs typeface="Times New Roman" pitchFamily="18" charset="0"/>
            </a:endParaRPr>
          </a:p>
        </p:txBody>
      </p:sp>
      <mc:AlternateContent xmlns:mc="http://schemas.openxmlformats.org/markup-compatibility/2006" xmlns:a14="http://schemas.microsoft.com/office/drawing/2010/main">
        <mc:Choice Requires="a14">
          <p:sp>
            <p:nvSpPr>
              <p:cNvPr id="5" name="TextBox 4"/>
              <p:cNvSpPr txBox="1"/>
              <p:nvPr/>
            </p:nvSpPr>
            <p:spPr>
              <a:xfrm>
                <a:off x="806595" y="3418359"/>
                <a:ext cx="1828799" cy="791307"/>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2400" b="0" i="1" smtClean="0">
                          <a:latin typeface="Cambria Math"/>
                        </a:rPr>
                        <m:t>2,5:2=</m:t>
                      </m:r>
                      <m:f>
                        <m:fPr>
                          <m:ctrlPr>
                            <a:rPr lang="en-US" sz="2400" b="0" i="1" smtClean="0">
                              <a:latin typeface="Cambria Math"/>
                            </a:rPr>
                          </m:ctrlPr>
                        </m:fPr>
                        <m:num>
                          <m:r>
                            <a:rPr lang="en-US" sz="2400" b="0" i="1" smtClean="0">
                              <a:latin typeface="Cambria Math"/>
                            </a:rPr>
                            <m:t>5</m:t>
                          </m:r>
                        </m:num>
                        <m:den>
                          <m:r>
                            <a:rPr lang="en-US" sz="2400" b="0" i="1" smtClean="0">
                              <a:latin typeface="Cambria Math"/>
                            </a:rPr>
                            <m:t>4</m:t>
                          </m:r>
                        </m:den>
                      </m:f>
                    </m:oMath>
                  </m:oMathPara>
                </a14:m>
                <a:endParaRPr lang="en-US" sz="2400">
                  <a:latin typeface="Times New Roman" pitchFamily="18" charset="0"/>
                  <a:cs typeface="Times New Roman" pitchFamily="18" charset="0"/>
                </a:endParaRPr>
              </a:p>
            </p:txBody>
          </p:sp>
        </mc:Choice>
        <mc:Fallback xmlns="">
          <p:sp>
            <p:nvSpPr>
              <p:cNvPr id="5" name="TextBox 4"/>
              <p:cNvSpPr txBox="1">
                <a:spLocks noRot="1" noChangeAspect="1" noMove="1" noResize="1" noEditPoints="1" noAdjustHandles="1" noChangeArrowheads="1" noChangeShapeType="1" noTextEdit="1"/>
              </p:cNvSpPr>
              <p:nvPr/>
            </p:nvSpPr>
            <p:spPr>
              <a:xfrm>
                <a:off x="806595" y="3418359"/>
                <a:ext cx="1828799" cy="791307"/>
              </a:xfrm>
              <a:prstGeom prst="rect">
                <a:avLst/>
              </a:prstGeom>
              <a:blipFill rotWithShape="1">
                <a:blip r:embed="rId3"/>
                <a:stretch>
                  <a:fillRect/>
                </a:stretch>
              </a:blipFill>
            </p:spPr>
            <p:txBody>
              <a:bodyPr/>
              <a:lstStyle/>
              <a:p>
                <a:r>
                  <a:rPr lang="en-US">
                    <a:noFill/>
                  </a:rPr>
                  <a:t> </a:t>
                </a:r>
              </a:p>
            </p:txBody>
          </p:sp>
        </mc:Fallback>
      </mc:AlternateContent>
      <p:sp>
        <p:nvSpPr>
          <p:cNvPr id="6" name="TextBox 5"/>
          <p:cNvSpPr txBox="1"/>
          <p:nvPr/>
        </p:nvSpPr>
        <p:spPr>
          <a:xfrm>
            <a:off x="5530644" y="1873045"/>
            <a:ext cx="973394" cy="461665"/>
          </a:xfrm>
          <a:prstGeom prst="rect">
            <a:avLst/>
          </a:prstGeom>
          <a:noFill/>
        </p:spPr>
        <p:txBody>
          <a:bodyPr wrap="square" rtlCol="0">
            <a:spAutoFit/>
          </a:bodyPr>
          <a:lstStyle/>
          <a:p>
            <a:r>
              <a:rPr lang="en-US" sz="2400" b="1" smtClean="0">
                <a:solidFill>
                  <a:srgbClr val="002060"/>
                </a:solidFill>
                <a:latin typeface="Times New Roman" pitchFamily="18" charset="0"/>
                <a:cs typeface="Times New Roman" pitchFamily="18" charset="0"/>
              </a:rPr>
              <a:t>Giải</a:t>
            </a:r>
            <a:endParaRPr lang="en-US" sz="2400" b="1">
              <a:solidFill>
                <a:srgbClr val="002060"/>
              </a:solidFill>
              <a:latin typeface="Times New Roman" pitchFamily="18" charset="0"/>
              <a:cs typeface="Times New Roman" pitchFamily="18" charset="0"/>
            </a:endParaRPr>
          </a:p>
        </p:txBody>
      </p:sp>
    </p:spTree>
    <p:extLst>
      <p:ext uri="{BB962C8B-B14F-4D97-AF65-F5344CB8AC3E}">
        <p14:creationId xmlns:p14="http://schemas.microsoft.com/office/powerpoint/2010/main" val="167983990"/>
      </p:ext>
    </p:extLst>
  </p:cSld>
  <p:clrMapOvr>
    <a:overrideClrMapping bg1="lt1" tx1="dk1" bg2="lt2" tx2="dk2" accent1="accent1" accent2="accent2" accent3="accent3" accent4="accent4" accent5="accent5" accent6="accent6" hlink="hlink" folHlink="folHlink"/>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1000"/>
                                        <p:tgtEl>
                                          <p:spTgt spid="6"/>
                                        </p:tgtEl>
                                      </p:cBhvr>
                                    </p:animEffect>
                                    <p:anim calcmode="lin" valueType="num">
                                      <p:cBhvr>
                                        <p:cTn id="8" dur="1000" fill="hold"/>
                                        <p:tgtEl>
                                          <p:spTgt spid="6"/>
                                        </p:tgtEl>
                                        <p:attrNameLst>
                                          <p:attrName>ppt_x</p:attrName>
                                        </p:attrNameLst>
                                      </p:cBhvr>
                                      <p:tavLst>
                                        <p:tav tm="0">
                                          <p:val>
                                            <p:strVal val="#ppt_x"/>
                                          </p:val>
                                        </p:tav>
                                        <p:tav tm="100000">
                                          <p:val>
                                            <p:strVal val="#ppt_x"/>
                                          </p:val>
                                        </p:tav>
                                      </p:tavLst>
                                    </p:anim>
                                    <p:anim calcmode="lin" valueType="num">
                                      <p:cBhvr>
                                        <p:cTn id="9" dur="1000" fill="hold"/>
                                        <p:tgtEl>
                                          <p:spTgt spid="6"/>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grpId="0" nodeType="clickEffect">
                                  <p:stCondLst>
                                    <p:cond delay="0"/>
                                  </p:stCondLst>
                                  <p:childTnLst>
                                    <p:set>
                                      <p:cBhvr>
                                        <p:cTn id="13" dur="1" fill="hold">
                                          <p:stCondLst>
                                            <p:cond delay="0"/>
                                          </p:stCondLst>
                                        </p:cTn>
                                        <p:tgtEl>
                                          <p:spTgt spid="4"/>
                                        </p:tgtEl>
                                        <p:attrNameLst>
                                          <p:attrName>style.visibility</p:attrName>
                                        </p:attrNameLst>
                                      </p:cBhvr>
                                      <p:to>
                                        <p:strVal val="visible"/>
                                      </p:to>
                                    </p:set>
                                    <p:animEffect transition="in" filter="fade">
                                      <p:cBhvr>
                                        <p:cTn id="14" dur="1000"/>
                                        <p:tgtEl>
                                          <p:spTgt spid="4"/>
                                        </p:tgtEl>
                                      </p:cBhvr>
                                    </p:animEffect>
                                    <p:anim calcmode="lin" valueType="num">
                                      <p:cBhvr>
                                        <p:cTn id="15" dur="1000" fill="hold"/>
                                        <p:tgtEl>
                                          <p:spTgt spid="4"/>
                                        </p:tgtEl>
                                        <p:attrNameLst>
                                          <p:attrName>ppt_x</p:attrName>
                                        </p:attrNameLst>
                                      </p:cBhvr>
                                      <p:tavLst>
                                        <p:tav tm="0">
                                          <p:val>
                                            <p:strVal val="#ppt_x"/>
                                          </p:val>
                                        </p:tav>
                                        <p:tav tm="100000">
                                          <p:val>
                                            <p:strVal val="#ppt_x"/>
                                          </p:val>
                                        </p:tav>
                                      </p:tavLst>
                                    </p:anim>
                                    <p:anim calcmode="lin" valueType="num">
                                      <p:cBhvr>
                                        <p:cTn id="16" dur="1000" fill="hold"/>
                                        <p:tgtEl>
                                          <p:spTgt spid="4"/>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grpId="0" nodeType="clickEffect">
                                  <p:stCondLst>
                                    <p:cond delay="0"/>
                                  </p:stCondLst>
                                  <p:childTnLst>
                                    <p:set>
                                      <p:cBhvr>
                                        <p:cTn id="20" dur="1" fill="hold">
                                          <p:stCondLst>
                                            <p:cond delay="0"/>
                                          </p:stCondLst>
                                        </p:cTn>
                                        <p:tgtEl>
                                          <p:spTgt spid="5"/>
                                        </p:tgtEl>
                                        <p:attrNameLst>
                                          <p:attrName>style.visibility</p:attrName>
                                        </p:attrNameLst>
                                      </p:cBhvr>
                                      <p:to>
                                        <p:strVal val="visible"/>
                                      </p:to>
                                    </p:set>
                                    <p:animEffect transition="in" filter="fade">
                                      <p:cBhvr>
                                        <p:cTn id="21" dur="1000"/>
                                        <p:tgtEl>
                                          <p:spTgt spid="5"/>
                                        </p:tgtEl>
                                      </p:cBhvr>
                                    </p:animEffect>
                                    <p:anim calcmode="lin" valueType="num">
                                      <p:cBhvr>
                                        <p:cTn id="22" dur="1000" fill="hold"/>
                                        <p:tgtEl>
                                          <p:spTgt spid="5"/>
                                        </p:tgtEl>
                                        <p:attrNameLst>
                                          <p:attrName>ppt_x</p:attrName>
                                        </p:attrNameLst>
                                      </p:cBhvr>
                                      <p:tavLst>
                                        <p:tav tm="0">
                                          <p:val>
                                            <p:strVal val="#ppt_x"/>
                                          </p:val>
                                        </p:tav>
                                        <p:tav tm="100000">
                                          <p:val>
                                            <p:strVal val="#ppt_x"/>
                                          </p:val>
                                        </p:tav>
                                      </p:tavLst>
                                    </p:anim>
                                    <p:anim calcmode="lin" valueType="num">
                                      <p:cBhvr>
                                        <p:cTn id="23" dur="1000" fill="hold"/>
                                        <p:tgtEl>
                                          <p:spTgt spid="5"/>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5" grpId="0"/>
      <p:bldP spid="6"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Description: https://lh3.googleusercontent.com/a9mGov7geNJ3OHMs9n3FU6-oryllf0JKBs2Ms938wrWYLL4wgncUVsbjQtJNLrth3jqUZNNZbtvpgjW4GqVk9RpVpbpyK9AjZcQ5GPlxx7crdX3NZV9qqvD9eQrY05Ujst98eWE"/>
          <p:cNvPicPr/>
          <p:nvPr/>
        </p:nvPicPr>
        <p:blipFill>
          <a:blip r:embed="rId2">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347324" y="221227"/>
            <a:ext cx="921037" cy="766916"/>
          </a:xfrm>
          <a:prstGeom prst="rect">
            <a:avLst/>
          </a:prstGeom>
          <a:noFill/>
          <a:ln>
            <a:noFill/>
          </a:ln>
        </p:spPr>
      </p:pic>
      <p:grpSp>
        <p:nvGrpSpPr>
          <p:cNvPr id="3" name="组合 1"/>
          <p:cNvGrpSpPr/>
          <p:nvPr/>
        </p:nvGrpSpPr>
        <p:grpSpPr>
          <a:xfrm>
            <a:off x="827584" y="931872"/>
            <a:ext cx="4441545" cy="3102496"/>
            <a:chOff x="827584" y="771550"/>
            <a:chExt cx="4441545" cy="3102496"/>
          </a:xfrm>
        </p:grpSpPr>
        <p:pic>
          <p:nvPicPr>
            <p:cNvPr id="4" name="Picture 2" descr="F:\1-原创素材\1_mm1102\PPT\PPT_014\materaials\pageimg_g17.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27584" y="771550"/>
              <a:ext cx="4441545" cy="3102496"/>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sp>
          <p:nvSpPr>
            <p:cNvPr id="5" name="TextBox 4"/>
            <p:cNvSpPr txBox="1"/>
            <p:nvPr/>
          </p:nvSpPr>
          <p:spPr>
            <a:xfrm>
              <a:off x="1529725" y="2462541"/>
              <a:ext cx="3425734" cy="783163"/>
            </a:xfrm>
            <a:prstGeom prst="rect">
              <a:avLst/>
            </a:prstGeom>
            <a:noFill/>
          </p:spPr>
          <p:txBody>
            <a:bodyPr wrap="square" rtlCol="0">
              <a:spAutoFit/>
            </a:bodyPr>
            <a:lstStyle/>
            <a:p>
              <a:pPr marL="0" marR="0" lvl="0" indent="0" algn="ctr" defTabSz="914400" eaLnBrk="1" fontAlgn="auto" latinLnBrk="0" hangingPunct="1">
                <a:lnSpc>
                  <a:spcPct val="150000"/>
                </a:lnSpc>
                <a:spcBef>
                  <a:spcPts val="0"/>
                </a:spcBef>
                <a:spcAft>
                  <a:spcPts val="0"/>
                </a:spcAft>
                <a:buClrTx/>
                <a:buSzTx/>
                <a:buFontTx/>
                <a:buNone/>
                <a:tabLst/>
                <a:defRPr/>
              </a:pPr>
              <a:r>
                <a:rPr kumimoji="0" lang="en-US" altLang="zh-CN" sz="3400" b="1" i="0" u="none" strike="noStrike" kern="0" cap="none" spc="0" normalizeH="0" baseline="0" noProof="0" smtClean="0">
                  <a:ln>
                    <a:noFill/>
                  </a:ln>
                  <a:solidFill>
                    <a:srgbClr val="C00000"/>
                  </a:solidFill>
                  <a:effectLst/>
                  <a:uLnTx/>
                  <a:uFillTx/>
                  <a:latin typeface="Times New Roman" pitchFamily="18" charset="0"/>
                  <a:ea typeface="华康海报体W12(P)" pitchFamily="82" charset="-122"/>
                  <a:cs typeface="Times New Roman" pitchFamily="18" charset="0"/>
                </a:rPr>
                <a:t>Hoạt</a:t>
              </a:r>
              <a:r>
                <a:rPr kumimoji="0" lang="en-US" altLang="zh-CN" sz="3400" b="1" i="0" u="none" strike="noStrike" kern="0" cap="none" spc="0" normalizeH="0" noProof="0" smtClean="0">
                  <a:ln>
                    <a:noFill/>
                  </a:ln>
                  <a:solidFill>
                    <a:srgbClr val="C00000"/>
                  </a:solidFill>
                  <a:effectLst/>
                  <a:uLnTx/>
                  <a:uFillTx/>
                  <a:latin typeface="Times New Roman" pitchFamily="18" charset="0"/>
                  <a:ea typeface="华康海报体W12(P)" pitchFamily="82" charset="-122"/>
                  <a:cs typeface="Times New Roman" pitchFamily="18" charset="0"/>
                </a:rPr>
                <a:t> động nhóm</a:t>
              </a:r>
              <a:endParaRPr kumimoji="0" lang="en-US" altLang="zh-CN" sz="3400" b="1" i="0" u="none" strike="noStrike" kern="0" cap="none" spc="0" normalizeH="0" baseline="0" noProof="0" dirty="0" smtClean="0">
                <a:ln>
                  <a:noFill/>
                </a:ln>
                <a:solidFill>
                  <a:srgbClr val="C00000"/>
                </a:solidFill>
                <a:effectLst/>
                <a:uLnTx/>
                <a:uFillTx/>
                <a:latin typeface="Times New Roman" pitchFamily="18" charset="0"/>
                <a:ea typeface="华康海报体W12(P)" pitchFamily="82" charset="-122"/>
                <a:cs typeface="Times New Roman" pitchFamily="18" charset="0"/>
              </a:endParaRPr>
            </a:p>
          </p:txBody>
        </p:sp>
      </p:grpSp>
      <p:sp>
        <p:nvSpPr>
          <p:cNvPr id="6" name="TextBox 5"/>
          <p:cNvSpPr txBox="1"/>
          <p:nvPr/>
        </p:nvSpPr>
        <p:spPr>
          <a:xfrm>
            <a:off x="5269129" y="449534"/>
            <a:ext cx="6352600" cy="1077218"/>
          </a:xfrm>
          <a:prstGeom prst="rect">
            <a:avLst/>
          </a:prstGeom>
          <a:noFill/>
        </p:spPr>
        <p:txBody>
          <a:bodyPr wrap="square" rtlCol="0">
            <a:spAutoFit/>
          </a:bodyPr>
          <a:lstStyle/>
          <a:p>
            <a:pPr algn="just"/>
            <a:r>
              <a:rPr lang="en-US" sz="3200" smtClean="0">
                <a:latin typeface="Times New Roman" pitchFamily="18" charset="0"/>
                <a:cs typeface="Times New Roman" pitchFamily="18" charset="0"/>
              </a:rPr>
              <a:t>a) Tìm các số thích hợp thay vào ? Để có các cặp tỉ số bằng nhau</a:t>
            </a:r>
          </a:p>
        </p:txBody>
      </p:sp>
      <mc:AlternateContent xmlns:mc="http://schemas.openxmlformats.org/markup-compatibility/2006" xmlns:a14="http://schemas.microsoft.com/office/drawing/2010/main">
        <mc:Choice Requires="a14">
          <p:sp>
            <p:nvSpPr>
              <p:cNvPr id="7" name="TextBox 6"/>
              <p:cNvSpPr txBox="1"/>
              <p:nvPr/>
            </p:nvSpPr>
            <p:spPr>
              <a:xfrm>
                <a:off x="5891981" y="1681316"/>
                <a:ext cx="2757948" cy="1059970"/>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f>
                        <m:fPr>
                          <m:ctrlPr>
                            <a:rPr lang="en-US" sz="3200" i="1" smtClean="0">
                              <a:latin typeface="Cambria Math"/>
                            </a:rPr>
                          </m:ctrlPr>
                        </m:fPr>
                        <m:num>
                          <m:r>
                            <a:rPr lang="en-US" sz="3200" b="0" i="1" smtClean="0">
                              <a:latin typeface="Cambria Math"/>
                            </a:rPr>
                            <m:t>2</m:t>
                          </m:r>
                        </m:num>
                        <m:den>
                          <m:r>
                            <a:rPr lang="en-US" sz="3200" b="0" i="1" smtClean="0">
                              <a:latin typeface="Cambria Math"/>
                            </a:rPr>
                            <m:t>5</m:t>
                          </m:r>
                        </m:den>
                      </m:f>
                      <m:r>
                        <a:rPr lang="en-US" sz="3200" b="0" i="1" smtClean="0">
                          <a:latin typeface="Cambria Math"/>
                        </a:rPr>
                        <m:t>=</m:t>
                      </m:r>
                      <m:f>
                        <m:fPr>
                          <m:ctrlPr>
                            <a:rPr lang="en-US" sz="3200" b="0" i="1" smtClean="0">
                              <a:latin typeface="Cambria Math"/>
                            </a:rPr>
                          </m:ctrlPr>
                        </m:fPr>
                        <m:num/>
                        <m:den>
                          <m:r>
                            <a:rPr lang="en-US" sz="3200" b="0" i="1" smtClean="0">
                              <a:latin typeface="Cambria Math"/>
                            </a:rPr>
                            <m:t>100</m:t>
                          </m:r>
                        </m:den>
                      </m:f>
                    </m:oMath>
                  </m:oMathPara>
                </a14:m>
                <a:endParaRPr lang="en-US" sz="3200">
                  <a:latin typeface="Times New Roman" pitchFamily="18" charset="0"/>
                  <a:cs typeface="Times New Roman" pitchFamily="18" charset="0"/>
                </a:endParaRPr>
              </a:p>
            </p:txBody>
          </p:sp>
        </mc:Choice>
        <mc:Fallback xmlns="">
          <p:sp>
            <p:nvSpPr>
              <p:cNvPr id="7" name="TextBox 6"/>
              <p:cNvSpPr txBox="1">
                <a:spLocks noRot="1" noChangeAspect="1" noMove="1" noResize="1" noEditPoints="1" noAdjustHandles="1" noChangeArrowheads="1" noChangeShapeType="1" noTextEdit="1"/>
              </p:cNvSpPr>
              <p:nvPr/>
            </p:nvSpPr>
            <p:spPr>
              <a:xfrm>
                <a:off x="5891981" y="1681316"/>
                <a:ext cx="2757948" cy="1059970"/>
              </a:xfrm>
              <a:prstGeom prst="rect">
                <a:avLst/>
              </a:prstGeom>
              <a:blipFill rotWithShape="1">
                <a:blip r:embed="rId4"/>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8" name="TextBox 7"/>
              <p:cNvSpPr txBox="1"/>
              <p:nvPr/>
            </p:nvSpPr>
            <p:spPr>
              <a:xfrm>
                <a:off x="8974393" y="1666091"/>
                <a:ext cx="2757948" cy="1059970"/>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3200" b="0" i="1" smtClean="0">
                          <a:latin typeface="Cambria Math"/>
                        </a:rPr>
                        <m:t>−</m:t>
                      </m:r>
                      <m:f>
                        <m:fPr>
                          <m:ctrlPr>
                            <a:rPr lang="en-US" sz="3200" i="1" smtClean="0">
                              <a:latin typeface="Cambria Math"/>
                            </a:rPr>
                          </m:ctrlPr>
                        </m:fPr>
                        <m:num>
                          <m:r>
                            <a:rPr lang="en-US" sz="3200" b="0" i="1" smtClean="0">
                              <a:latin typeface="Cambria Math"/>
                            </a:rPr>
                            <m:t>3</m:t>
                          </m:r>
                        </m:num>
                        <m:den>
                          <m:r>
                            <a:rPr lang="en-US" sz="3200" b="0" i="1" smtClean="0">
                              <a:latin typeface="Cambria Math"/>
                            </a:rPr>
                            <m:t>4</m:t>
                          </m:r>
                        </m:den>
                      </m:f>
                      <m:r>
                        <a:rPr lang="en-US" sz="3200" b="0" i="1" smtClean="0">
                          <a:latin typeface="Cambria Math"/>
                        </a:rPr>
                        <m:t>=−</m:t>
                      </m:r>
                      <m:f>
                        <m:fPr>
                          <m:ctrlPr>
                            <a:rPr lang="en-US" sz="3200" b="0" i="1" smtClean="0">
                              <a:latin typeface="Cambria Math"/>
                            </a:rPr>
                          </m:ctrlPr>
                        </m:fPr>
                        <m:num/>
                        <m:den>
                          <m:r>
                            <a:rPr lang="en-US" sz="3200" b="0" i="1" smtClean="0">
                              <a:latin typeface="Cambria Math"/>
                            </a:rPr>
                            <m:t>100</m:t>
                          </m:r>
                        </m:den>
                      </m:f>
                    </m:oMath>
                  </m:oMathPara>
                </a14:m>
                <a:endParaRPr lang="en-US" sz="3200">
                  <a:latin typeface="Times New Roman" pitchFamily="18" charset="0"/>
                  <a:cs typeface="Times New Roman" pitchFamily="18" charset="0"/>
                </a:endParaRPr>
              </a:p>
            </p:txBody>
          </p:sp>
        </mc:Choice>
        <mc:Fallback xmlns="">
          <p:sp>
            <p:nvSpPr>
              <p:cNvPr id="8" name="TextBox 7"/>
              <p:cNvSpPr txBox="1">
                <a:spLocks noRot="1" noChangeAspect="1" noMove="1" noResize="1" noEditPoints="1" noAdjustHandles="1" noChangeArrowheads="1" noChangeShapeType="1" noTextEdit="1"/>
              </p:cNvSpPr>
              <p:nvPr/>
            </p:nvSpPr>
            <p:spPr>
              <a:xfrm>
                <a:off x="8974393" y="1666091"/>
                <a:ext cx="2757948" cy="1059970"/>
              </a:xfrm>
              <a:prstGeom prst="rect">
                <a:avLst/>
              </a:prstGeom>
              <a:blipFill rotWithShape="1">
                <a:blip r:embed="rId5"/>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9" name="TextBox 8"/>
              <p:cNvSpPr txBox="1"/>
              <p:nvPr/>
            </p:nvSpPr>
            <p:spPr>
              <a:xfrm>
                <a:off x="8179235" y="4274679"/>
                <a:ext cx="2757948" cy="1059970"/>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f>
                        <m:fPr>
                          <m:ctrlPr>
                            <a:rPr lang="en-US" sz="3200" i="1" smtClean="0">
                              <a:latin typeface="Cambria Math"/>
                            </a:rPr>
                          </m:ctrlPr>
                        </m:fPr>
                        <m:num>
                          <m:r>
                            <a:rPr lang="en-US" sz="3200" b="0" i="1" smtClean="0">
                              <a:latin typeface="Cambria Math"/>
                            </a:rPr>
                            <m:t>−1,3</m:t>
                          </m:r>
                        </m:num>
                        <m:den>
                          <m:r>
                            <a:rPr lang="en-US" sz="3200" b="0" i="1" smtClean="0">
                              <a:latin typeface="Cambria Math"/>
                            </a:rPr>
                            <m:t>10</m:t>
                          </m:r>
                        </m:den>
                      </m:f>
                      <m:r>
                        <a:rPr lang="en-US" sz="3200" b="0" i="1" smtClean="0">
                          <a:latin typeface="Cambria Math"/>
                        </a:rPr>
                        <m:t>=</m:t>
                      </m:r>
                      <m:f>
                        <m:fPr>
                          <m:ctrlPr>
                            <a:rPr lang="en-US" sz="3200" b="0" i="1" smtClean="0">
                              <a:latin typeface="Cambria Math"/>
                            </a:rPr>
                          </m:ctrlPr>
                        </m:fPr>
                        <m:num/>
                        <m:den>
                          <m:r>
                            <a:rPr lang="en-US" sz="3200" b="0" i="1" smtClean="0">
                              <a:latin typeface="Cambria Math"/>
                            </a:rPr>
                            <m:t>100</m:t>
                          </m:r>
                        </m:den>
                      </m:f>
                    </m:oMath>
                  </m:oMathPara>
                </a14:m>
                <a:endParaRPr lang="en-US" sz="3200">
                  <a:latin typeface="Times New Roman" pitchFamily="18" charset="0"/>
                  <a:cs typeface="Times New Roman" pitchFamily="18" charset="0"/>
                </a:endParaRPr>
              </a:p>
            </p:txBody>
          </p:sp>
        </mc:Choice>
        <mc:Fallback xmlns="">
          <p:sp>
            <p:nvSpPr>
              <p:cNvPr id="9" name="TextBox 8"/>
              <p:cNvSpPr txBox="1">
                <a:spLocks noRot="1" noChangeAspect="1" noMove="1" noResize="1" noEditPoints="1" noAdjustHandles="1" noChangeArrowheads="1" noChangeShapeType="1" noTextEdit="1"/>
              </p:cNvSpPr>
              <p:nvPr/>
            </p:nvSpPr>
            <p:spPr>
              <a:xfrm>
                <a:off x="8179235" y="4274679"/>
                <a:ext cx="2757948" cy="1059970"/>
              </a:xfrm>
              <a:prstGeom prst="rect">
                <a:avLst/>
              </a:prstGeom>
              <a:blipFill rotWithShape="1">
                <a:blip r:embed="rId6"/>
                <a:stretch>
                  <a:fillRect/>
                </a:stretch>
              </a:blipFill>
            </p:spPr>
            <p:txBody>
              <a:bodyPr/>
              <a:lstStyle/>
              <a:p>
                <a:r>
                  <a:rPr lang="en-US">
                    <a:noFill/>
                  </a:rPr>
                  <a:t> </a:t>
                </a:r>
              </a:p>
            </p:txBody>
          </p:sp>
        </mc:Fallback>
      </mc:AlternateContent>
      <p:sp>
        <p:nvSpPr>
          <p:cNvPr id="10" name="Rectangle 9"/>
          <p:cNvSpPr/>
          <p:nvPr/>
        </p:nvSpPr>
        <p:spPr>
          <a:xfrm>
            <a:off x="7300451" y="1681315"/>
            <a:ext cx="707923" cy="529985"/>
          </a:xfrm>
          <a:prstGeom prst="rect">
            <a:avLst/>
          </a:prstGeom>
          <a:ln w="28575"/>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1" name="Rectangle 10"/>
          <p:cNvSpPr/>
          <p:nvPr/>
        </p:nvSpPr>
        <p:spPr>
          <a:xfrm>
            <a:off x="10736824" y="1656258"/>
            <a:ext cx="707923" cy="529985"/>
          </a:xfrm>
          <a:prstGeom prst="rect">
            <a:avLst/>
          </a:prstGeom>
          <a:ln w="28575"/>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2" name="Rectangle 11"/>
          <p:cNvSpPr/>
          <p:nvPr/>
        </p:nvSpPr>
        <p:spPr>
          <a:xfrm>
            <a:off x="9816303" y="4274679"/>
            <a:ext cx="899654" cy="529985"/>
          </a:xfrm>
          <a:prstGeom prst="rect">
            <a:avLst/>
          </a:prstGeom>
          <a:ln w="28575"/>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13" name="TextBox 12"/>
              <p:cNvSpPr txBox="1"/>
              <p:nvPr/>
            </p:nvSpPr>
            <p:spPr>
              <a:xfrm>
                <a:off x="7268447" y="1653919"/>
                <a:ext cx="764863" cy="584775"/>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3200" b="0" i="1" smtClean="0">
                          <a:latin typeface="Cambria Math"/>
                        </a:rPr>
                        <m:t>40</m:t>
                      </m:r>
                    </m:oMath>
                  </m:oMathPara>
                </a14:m>
                <a:endParaRPr lang="en-US" sz="3200"/>
              </a:p>
            </p:txBody>
          </p:sp>
        </mc:Choice>
        <mc:Fallback xmlns="">
          <p:sp>
            <p:nvSpPr>
              <p:cNvPr id="13" name="TextBox 12"/>
              <p:cNvSpPr txBox="1">
                <a:spLocks noRot="1" noChangeAspect="1" noMove="1" noResize="1" noEditPoints="1" noAdjustHandles="1" noChangeArrowheads="1" noChangeShapeType="1" noTextEdit="1"/>
              </p:cNvSpPr>
              <p:nvPr/>
            </p:nvSpPr>
            <p:spPr>
              <a:xfrm>
                <a:off x="7268447" y="1653919"/>
                <a:ext cx="764863" cy="584775"/>
              </a:xfrm>
              <a:prstGeom prst="rect">
                <a:avLst/>
              </a:prstGeom>
              <a:blipFill rotWithShape="1">
                <a:blip r:embed="rId7"/>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4" name="TextBox 13"/>
              <p:cNvSpPr txBox="1"/>
              <p:nvPr/>
            </p:nvSpPr>
            <p:spPr>
              <a:xfrm>
                <a:off x="10692579" y="1601468"/>
                <a:ext cx="796413" cy="584775"/>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3200" b="0" i="1" smtClean="0">
                          <a:latin typeface="Cambria Math"/>
                        </a:rPr>
                        <m:t>75</m:t>
                      </m:r>
                    </m:oMath>
                  </m:oMathPara>
                </a14:m>
                <a:endParaRPr lang="en-US" sz="3200"/>
              </a:p>
            </p:txBody>
          </p:sp>
        </mc:Choice>
        <mc:Fallback xmlns="">
          <p:sp>
            <p:nvSpPr>
              <p:cNvPr id="14" name="TextBox 13"/>
              <p:cNvSpPr txBox="1">
                <a:spLocks noRot="1" noChangeAspect="1" noMove="1" noResize="1" noEditPoints="1" noAdjustHandles="1" noChangeArrowheads="1" noChangeShapeType="1" noTextEdit="1"/>
              </p:cNvSpPr>
              <p:nvPr/>
            </p:nvSpPr>
            <p:spPr>
              <a:xfrm>
                <a:off x="10692579" y="1601468"/>
                <a:ext cx="796413" cy="584775"/>
              </a:xfrm>
              <a:prstGeom prst="rect">
                <a:avLst/>
              </a:prstGeom>
              <a:blipFill rotWithShape="1">
                <a:blip r:embed="rId8"/>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5" name="TextBox 14"/>
              <p:cNvSpPr txBox="1"/>
              <p:nvPr/>
            </p:nvSpPr>
            <p:spPr>
              <a:xfrm>
                <a:off x="9731848" y="4226496"/>
                <a:ext cx="1039067" cy="584775"/>
              </a:xfrm>
              <a:prstGeom prst="rect">
                <a:avLst/>
              </a:prstGeom>
              <a:noFill/>
            </p:spPr>
            <p:txBody>
              <a:bodyPr wrap="none" rtlCol="0">
                <a:spAutoFit/>
              </a:bodyPr>
              <a:lstStyle/>
              <a:p>
                <a:pPr/>
                <a14:m>
                  <m:oMathPara xmlns:m="http://schemas.openxmlformats.org/officeDocument/2006/math">
                    <m:oMathParaPr>
                      <m:jc m:val="centerGroup"/>
                    </m:oMathParaPr>
                    <m:oMath xmlns:m="http://schemas.openxmlformats.org/officeDocument/2006/math">
                      <m:r>
                        <a:rPr lang="en-US" sz="3200" b="0" i="1" smtClean="0">
                          <a:latin typeface="Cambria Math"/>
                        </a:rPr>
                        <m:t>−13</m:t>
                      </m:r>
                    </m:oMath>
                  </m:oMathPara>
                </a14:m>
                <a:endParaRPr lang="en-US" sz="3200"/>
              </a:p>
            </p:txBody>
          </p:sp>
        </mc:Choice>
        <mc:Fallback xmlns="">
          <p:sp>
            <p:nvSpPr>
              <p:cNvPr id="15" name="TextBox 14"/>
              <p:cNvSpPr txBox="1">
                <a:spLocks noRot="1" noChangeAspect="1" noMove="1" noResize="1" noEditPoints="1" noAdjustHandles="1" noChangeArrowheads="1" noChangeShapeType="1" noTextEdit="1"/>
              </p:cNvSpPr>
              <p:nvPr/>
            </p:nvSpPr>
            <p:spPr>
              <a:xfrm>
                <a:off x="9731848" y="4226496"/>
                <a:ext cx="1039067" cy="584775"/>
              </a:xfrm>
              <a:prstGeom prst="rect">
                <a:avLst/>
              </a:prstGeom>
              <a:blipFill rotWithShape="1">
                <a:blip r:embed="rId9"/>
                <a:stretch>
                  <a:fillRect/>
                </a:stretch>
              </a:blipFill>
            </p:spPr>
            <p:txBody>
              <a:bodyPr/>
              <a:lstStyle/>
              <a:p>
                <a:r>
                  <a:rPr lang="en-US">
                    <a:noFill/>
                  </a:rPr>
                  <a:t> </a:t>
                </a:r>
              </a:p>
            </p:txBody>
          </p:sp>
        </mc:Fallback>
      </mc:AlternateContent>
      <p:sp>
        <p:nvSpPr>
          <p:cNvPr id="16" name="Curved Up Arrow 15"/>
          <p:cNvSpPr/>
          <p:nvPr/>
        </p:nvSpPr>
        <p:spPr>
          <a:xfrm>
            <a:off x="6604769" y="2772043"/>
            <a:ext cx="1167631" cy="313175"/>
          </a:xfrm>
          <a:prstGeom prst="curvedUp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mc:AlternateContent xmlns:mc="http://schemas.openxmlformats.org/markup-compatibility/2006" xmlns:a14="http://schemas.microsoft.com/office/drawing/2010/main">
        <mc:Choice Requires="a14">
          <p:sp>
            <p:nvSpPr>
              <p:cNvPr id="17" name="TextBox 16"/>
              <p:cNvSpPr txBox="1"/>
              <p:nvPr/>
            </p:nvSpPr>
            <p:spPr>
              <a:xfrm>
                <a:off x="6741687" y="3186578"/>
                <a:ext cx="845103" cy="584775"/>
              </a:xfrm>
              <a:prstGeom prst="rect">
                <a:avLst/>
              </a:prstGeom>
              <a:noFill/>
            </p:spPr>
            <p:txBody>
              <a:bodyPr wrap="none" rtlCol="0">
                <a:spAutoFit/>
              </a:bodyPr>
              <a:lstStyle/>
              <a:p>
                <a:r>
                  <a:rPr lang="en-US" sz="3200">
                    <a:solidFill>
                      <a:srgbClr val="C00000"/>
                    </a:solidFill>
                    <a:latin typeface="Times New Roman" pitchFamily="18" charset="0"/>
                    <a:cs typeface="Times New Roman" pitchFamily="18" charset="0"/>
                  </a:rPr>
                  <a:t>x</a:t>
                </a:r>
                <a14:m>
                  <m:oMath xmlns:m="http://schemas.openxmlformats.org/officeDocument/2006/math">
                    <m:r>
                      <a:rPr lang="en-US" sz="3200" b="0" i="1" smtClean="0">
                        <a:solidFill>
                          <a:srgbClr val="C00000"/>
                        </a:solidFill>
                        <a:latin typeface="Cambria Math"/>
                      </a:rPr>
                      <m:t>20</m:t>
                    </m:r>
                  </m:oMath>
                </a14:m>
                <a:endParaRPr lang="en-US" sz="3200">
                  <a:solidFill>
                    <a:srgbClr val="C00000"/>
                  </a:solidFill>
                  <a:latin typeface="Times New Roman" pitchFamily="18" charset="0"/>
                  <a:cs typeface="Times New Roman" pitchFamily="18" charset="0"/>
                </a:endParaRPr>
              </a:p>
            </p:txBody>
          </p:sp>
        </mc:Choice>
        <mc:Fallback xmlns="">
          <p:sp>
            <p:nvSpPr>
              <p:cNvPr id="17" name="TextBox 16"/>
              <p:cNvSpPr txBox="1">
                <a:spLocks noRot="1" noChangeAspect="1" noMove="1" noResize="1" noEditPoints="1" noAdjustHandles="1" noChangeArrowheads="1" noChangeShapeType="1" noTextEdit="1"/>
              </p:cNvSpPr>
              <p:nvPr/>
            </p:nvSpPr>
            <p:spPr>
              <a:xfrm>
                <a:off x="6741687" y="3186578"/>
                <a:ext cx="845103" cy="584775"/>
              </a:xfrm>
              <a:prstGeom prst="rect">
                <a:avLst/>
              </a:prstGeom>
              <a:blipFill rotWithShape="1">
                <a:blip r:embed="rId10"/>
                <a:stretch>
                  <a:fillRect l="-18705" t="-14583" b="-32292"/>
                </a:stretch>
              </a:blipFill>
            </p:spPr>
            <p:txBody>
              <a:bodyPr/>
              <a:lstStyle/>
              <a:p>
                <a:r>
                  <a:rPr lang="en-US">
                    <a:noFill/>
                  </a:rPr>
                  <a:t> </a:t>
                </a:r>
              </a:p>
            </p:txBody>
          </p:sp>
        </mc:Fallback>
      </mc:AlternateContent>
      <p:sp>
        <p:nvSpPr>
          <p:cNvPr id="18" name="Curved Up Arrow 17"/>
          <p:cNvSpPr/>
          <p:nvPr/>
        </p:nvSpPr>
        <p:spPr>
          <a:xfrm>
            <a:off x="9795335" y="2780624"/>
            <a:ext cx="1167631" cy="313175"/>
          </a:xfrm>
          <a:prstGeom prst="curvedUp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mc:AlternateContent xmlns:mc="http://schemas.openxmlformats.org/markup-compatibility/2006" xmlns:a14="http://schemas.microsoft.com/office/drawing/2010/main">
        <mc:Choice Requires="a14">
          <p:sp>
            <p:nvSpPr>
              <p:cNvPr id="19" name="TextBox 18"/>
              <p:cNvSpPr txBox="1"/>
              <p:nvPr/>
            </p:nvSpPr>
            <p:spPr>
              <a:xfrm>
                <a:off x="9891721" y="3241238"/>
                <a:ext cx="845103" cy="584775"/>
              </a:xfrm>
              <a:prstGeom prst="rect">
                <a:avLst/>
              </a:prstGeom>
              <a:noFill/>
            </p:spPr>
            <p:txBody>
              <a:bodyPr wrap="none" rtlCol="0">
                <a:spAutoFit/>
              </a:bodyPr>
              <a:lstStyle/>
              <a:p>
                <a:r>
                  <a:rPr lang="en-US" sz="3200" smtClean="0">
                    <a:solidFill>
                      <a:srgbClr val="C00000"/>
                    </a:solidFill>
                    <a:latin typeface="Times New Roman" pitchFamily="18" charset="0"/>
                    <a:cs typeface="Times New Roman" pitchFamily="18" charset="0"/>
                  </a:rPr>
                  <a:t>x</a:t>
                </a:r>
                <a14:m>
                  <m:oMath xmlns:m="http://schemas.openxmlformats.org/officeDocument/2006/math">
                    <m:r>
                      <a:rPr lang="en-US" sz="3200" b="0" i="1" smtClean="0">
                        <a:solidFill>
                          <a:srgbClr val="C00000"/>
                        </a:solidFill>
                        <a:latin typeface="Cambria Math"/>
                      </a:rPr>
                      <m:t>25</m:t>
                    </m:r>
                  </m:oMath>
                </a14:m>
                <a:endParaRPr lang="en-US" sz="3200">
                  <a:solidFill>
                    <a:srgbClr val="C00000"/>
                  </a:solidFill>
                  <a:latin typeface="Times New Roman" pitchFamily="18" charset="0"/>
                  <a:cs typeface="Times New Roman" pitchFamily="18" charset="0"/>
                </a:endParaRPr>
              </a:p>
            </p:txBody>
          </p:sp>
        </mc:Choice>
        <mc:Fallback xmlns="">
          <p:sp>
            <p:nvSpPr>
              <p:cNvPr id="19" name="TextBox 18"/>
              <p:cNvSpPr txBox="1">
                <a:spLocks noRot="1" noChangeAspect="1" noMove="1" noResize="1" noEditPoints="1" noAdjustHandles="1" noChangeArrowheads="1" noChangeShapeType="1" noTextEdit="1"/>
              </p:cNvSpPr>
              <p:nvPr/>
            </p:nvSpPr>
            <p:spPr>
              <a:xfrm>
                <a:off x="9891721" y="3241238"/>
                <a:ext cx="845103" cy="584775"/>
              </a:xfrm>
              <a:prstGeom prst="rect">
                <a:avLst/>
              </a:prstGeom>
              <a:blipFill rotWithShape="1">
                <a:blip r:embed="rId11"/>
                <a:stretch>
                  <a:fillRect l="-18841" t="-14583" b="-32292"/>
                </a:stretch>
              </a:blipFill>
            </p:spPr>
            <p:txBody>
              <a:bodyPr/>
              <a:lstStyle/>
              <a:p>
                <a:r>
                  <a:rPr lang="en-US">
                    <a:noFill/>
                  </a:rPr>
                  <a:t> </a:t>
                </a:r>
              </a:p>
            </p:txBody>
          </p:sp>
        </mc:Fallback>
      </mc:AlternateContent>
      <p:sp>
        <p:nvSpPr>
          <p:cNvPr id="20" name="Curved Up Arrow 19"/>
          <p:cNvSpPr/>
          <p:nvPr/>
        </p:nvSpPr>
        <p:spPr>
          <a:xfrm>
            <a:off x="8974393" y="5398911"/>
            <a:ext cx="1167631" cy="313175"/>
          </a:xfrm>
          <a:prstGeom prst="curvedUp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mc:AlternateContent xmlns:mc="http://schemas.openxmlformats.org/markup-compatibility/2006" xmlns:a14="http://schemas.microsoft.com/office/drawing/2010/main">
        <mc:Choice Requires="a14">
          <p:sp>
            <p:nvSpPr>
              <p:cNvPr id="21" name="TextBox 20"/>
              <p:cNvSpPr txBox="1"/>
              <p:nvPr/>
            </p:nvSpPr>
            <p:spPr>
              <a:xfrm>
                <a:off x="9135656" y="5820196"/>
                <a:ext cx="845103" cy="584775"/>
              </a:xfrm>
              <a:prstGeom prst="rect">
                <a:avLst/>
              </a:prstGeom>
              <a:noFill/>
            </p:spPr>
            <p:txBody>
              <a:bodyPr wrap="none" rtlCol="0">
                <a:spAutoFit/>
              </a:bodyPr>
              <a:lstStyle/>
              <a:p>
                <a:r>
                  <a:rPr lang="en-US" sz="3200" smtClean="0">
                    <a:solidFill>
                      <a:srgbClr val="C00000"/>
                    </a:solidFill>
                    <a:latin typeface="Times New Roman" pitchFamily="18" charset="0"/>
                    <a:cs typeface="Times New Roman" pitchFamily="18" charset="0"/>
                  </a:rPr>
                  <a:t>x</a:t>
                </a:r>
                <a14:m>
                  <m:oMath xmlns:m="http://schemas.openxmlformats.org/officeDocument/2006/math">
                    <m:r>
                      <a:rPr lang="en-US" sz="3200" b="0" i="1" smtClean="0">
                        <a:solidFill>
                          <a:srgbClr val="C00000"/>
                        </a:solidFill>
                        <a:latin typeface="Cambria Math"/>
                        <a:cs typeface="Times New Roman" pitchFamily="18" charset="0"/>
                      </a:rPr>
                      <m:t>10</m:t>
                    </m:r>
                  </m:oMath>
                </a14:m>
                <a:endParaRPr lang="en-US" sz="3200">
                  <a:solidFill>
                    <a:srgbClr val="C00000"/>
                  </a:solidFill>
                  <a:latin typeface="Times New Roman" pitchFamily="18" charset="0"/>
                  <a:cs typeface="Times New Roman" pitchFamily="18" charset="0"/>
                </a:endParaRPr>
              </a:p>
            </p:txBody>
          </p:sp>
        </mc:Choice>
        <mc:Fallback xmlns="">
          <p:sp>
            <p:nvSpPr>
              <p:cNvPr id="21" name="TextBox 20"/>
              <p:cNvSpPr txBox="1">
                <a:spLocks noRot="1" noChangeAspect="1" noMove="1" noResize="1" noEditPoints="1" noAdjustHandles="1" noChangeArrowheads="1" noChangeShapeType="1" noTextEdit="1"/>
              </p:cNvSpPr>
              <p:nvPr/>
            </p:nvSpPr>
            <p:spPr>
              <a:xfrm>
                <a:off x="9135656" y="5820196"/>
                <a:ext cx="845103" cy="584775"/>
              </a:xfrm>
              <a:prstGeom prst="rect">
                <a:avLst/>
              </a:prstGeom>
              <a:blipFill rotWithShape="1">
                <a:blip r:embed="rId12"/>
                <a:stretch>
                  <a:fillRect l="-18841" t="-14583" b="-32292"/>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2" name="TextBox 21"/>
              <p:cNvSpPr txBox="1"/>
              <p:nvPr/>
            </p:nvSpPr>
            <p:spPr>
              <a:xfrm>
                <a:off x="321958" y="4628976"/>
                <a:ext cx="6946489" cy="1776705"/>
              </a:xfrm>
              <a:prstGeom prst="rect">
                <a:avLst/>
              </a:prstGeom>
              <a:noFill/>
            </p:spPr>
            <p:txBody>
              <a:bodyPr wrap="square" rtlCol="0">
                <a:spAutoFit/>
              </a:bodyPr>
              <a:lstStyle/>
              <a:p>
                <a:pPr algn="just"/>
                <a:r>
                  <a:rPr lang="en-US" sz="3200" smtClean="0">
                    <a:latin typeface="Times New Roman" pitchFamily="18" charset="0"/>
                    <a:cs typeface="Times New Roman" pitchFamily="18" charset="0"/>
                  </a:rPr>
                  <a:t>b) Cơ thể người có khoảng </a:t>
                </a:r>
                <a14:m>
                  <m:oMath xmlns:m="http://schemas.openxmlformats.org/officeDocument/2006/math">
                    <m:f>
                      <m:fPr>
                        <m:ctrlPr>
                          <a:rPr lang="en-US" sz="3200" i="1" smtClean="0">
                            <a:latin typeface="Cambria Math"/>
                          </a:rPr>
                        </m:ctrlPr>
                      </m:fPr>
                      <m:num>
                        <m:r>
                          <a:rPr lang="en-US" sz="3200" b="0" i="1" smtClean="0">
                            <a:latin typeface="Cambria Math"/>
                          </a:rPr>
                          <m:t>70</m:t>
                        </m:r>
                      </m:num>
                      <m:den>
                        <m:r>
                          <a:rPr lang="en-US" sz="3200" b="0" i="1" smtClean="0">
                            <a:latin typeface="Cambria Math"/>
                          </a:rPr>
                          <m:t>100</m:t>
                        </m:r>
                      </m:den>
                    </m:f>
                  </m:oMath>
                </a14:m>
                <a:r>
                  <a:rPr lang="en-US" sz="3200" smtClean="0">
                    <a:latin typeface="Times New Roman" pitchFamily="18" charset="0"/>
                    <a:cs typeface="Times New Roman" pitchFamily="18" charset="0"/>
                  </a:rPr>
                  <a:t> là nước. Hùng cân nặng 40 kg, em hãy cho biết khối lượng nước có trong cơ thể Hùng.</a:t>
                </a:r>
                <a:endParaRPr lang="en-US" sz="3200">
                  <a:latin typeface="Times New Roman" pitchFamily="18" charset="0"/>
                  <a:cs typeface="Times New Roman" pitchFamily="18" charset="0"/>
                </a:endParaRPr>
              </a:p>
            </p:txBody>
          </p:sp>
        </mc:Choice>
        <mc:Fallback xmlns="">
          <p:sp>
            <p:nvSpPr>
              <p:cNvPr id="22" name="TextBox 21"/>
              <p:cNvSpPr txBox="1">
                <a:spLocks noRot="1" noChangeAspect="1" noMove="1" noResize="1" noEditPoints="1" noAdjustHandles="1" noChangeArrowheads="1" noChangeShapeType="1" noTextEdit="1"/>
              </p:cNvSpPr>
              <p:nvPr/>
            </p:nvSpPr>
            <p:spPr>
              <a:xfrm>
                <a:off x="321958" y="4628976"/>
                <a:ext cx="6946489" cy="1776705"/>
              </a:xfrm>
              <a:prstGeom prst="rect">
                <a:avLst/>
              </a:prstGeom>
              <a:blipFill rotWithShape="1">
                <a:blip r:embed="rId13"/>
                <a:stretch>
                  <a:fillRect l="-2283" r="-2195" b="-9932"/>
                </a:stretch>
              </a:blipFill>
            </p:spPr>
            <p:txBody>
              <a:bodyPr/>
              <a:lstStyle/>
              <a:p>
                <a:r>
                  <a:rPr lang="en-US">
                    <a:noFill/>
                  </a:rPr>
                  <a:t> </a:t>
                </a:r>
              </a:p>
            </p:txBody>
          </p:sp>
        </mc:Fallback>
      </mc:AlternateContent>
    </p:spTree>
    <p:extLst>
      <p:ext uri="{BB962C8B-B14F-4D97-AF65-F5344CB8AC3E}">
        <p14:creationId xmlns:p14="http://schemas.microsoft.com/office/powerpoint/2010/main" val="9269241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Effect transition="in" filter="barn(inVertical)">
                                      <p:cBhvr>
                                        <p:cTn id="7" dur="500"/>
                                        <p:tgtEl>
                                          <p:spTgt spid="16"/>
                                        </p:tgtEl>
                                      </p:cBhvr>
                                    </p:animEffect>
                                  </p:childTnLst>
                                </p:cTn>
                              </p:par>
                              <p:par>
                                <p:cTn id="8" presetID="16" presetClass="entr" presetSubtype="21" fill="hold" grpId="0" nodeType="withEffect">
                                  <p:stCondLst>
                                    <p:cond delay="0"/>
                                  </p:stCondLst>
                                  <p:childTnLst>
                                    <p:set>
                                      <p:cBhvr>
                                        <p:cTn id="9" dur="1" fill="hold">
                                          <p:stCondLst>
                                            <p:cond delay="0"/>
                                          </p:stCondLst>
                                        </p:cTn>
                                        <p:tgtEl>
                                          <p:spTgt spid="17"/>
                                        </p:tgtEl>
                                        <p:attrNameLst>
                                          <p:attrName>style.visibility</p:attrName>
                                        </p:attrNameLst>
                                      </p:cBhvr>
                                      <p:to>
                                        <p:strVal val="visible"/>
                                      </p:to>
                                    </p:set>
                                    <p:animEffect transition="in" filter="barn(inVertical)">
                                      <p:cBhvr>
                                        <p:cTn id="10" dur="500"/>
                                        <p:tgtEl>
                                          <p:spTgt spid="17"/>
                                        </p:tgtEl>
                                      </p:cBhvr>
                                    </p:animEffect>
                                  </p:childTnLst>
                                </p:cTn>
                              </p:par>
                            </p:childTnLst>
                          </p:cTn>
                        </p:par>
                      </p:childTnLst>
                    </p:cTn>
                  </p:par>
                  <p:par>
                    <p:cTn id="11" fill="hold">
                      <p:stCondLst>
                        <p:cond delay="indefinite"/>
                      </p:stCondLst>
                      <p:childTnLst>
                        <p:par>
                          <p:cTn id="12" fill="hold">
                            <p:stCondLst>
                              <p:cond delay="0"/>
                            </p:stCondLst>
                            <p:childTnLst>
                              <p:par>
                                <p:cTn id="13" presetID="16" presetClass="entr" presetSubtype="21" fill="hold" grpId="0" nodeType="clickEffect">
                                  <p:stCondLst>
                                    <p:cond delay="0"/>
                                  </p:stCondLst>
                                  <p:childTnLst>
                                    <p:set>
                                      <p:cBhvr>
                                        <p:cTn id="14" dur="1" fill="hold">
                                          <p:stCondLst>
                                            <p:cond delay="0"/>
                                          </p:stCondLst>
                                        </p:cTn>
                                        <p:tgtEl>
                                          <p:spTgt spid="13"/>
                                        </p:tgtEl>
                                        <p:attrNameLst>
                                          <p:attrName>style.visibility</p:attrName>
                                        </p:attrNameLst>
                                      </p:cBhvr>
                                      <p:to>
                                        <p:strVal val="visible"/>
                                      </p:to>
                                    </p:set>
                                    <p:animEffect transition="in" filter="barn(inVertical)">
                                      <p:cBhvr>
                                        <p:cTn id="15" dur="500"/>
                                        <p:tgtEl>
                                          <p:spTgt spid="13"/>
                                        </p:tgtEl>
                                      </p:cBhvr>
                                    </p:animEffect>
                                  </p:childTnLst>
                                </p:cTn>
                              </p:par>
                            </p:childTnLst>
                          </p:cTn>
                        </p:par>
                      </p:childTnLst>
                    </p:cTn>
                  </p:par>
                  <p:par>
                    <p:cTn id="16" fill="hold">
                      <p:stCondLst>
                        <p:cond delay="indefinite"/>
                      </p:stCondLst>
                      <p:childTnLst>
                        <p:par>
                          <p:cTn id="17" fill="hold">
                            <p:stCondLst>
                              <p:cond delay="0"/>
                            </p:stCondLst>
                            <p:childTnLst>
                              <p:par>
                                <p:cTn id="18" presetID="16" presetClass="entr" presetSubtype="21" fill="hold" grpId="0" nodeType="clickEffect">
                                  <p:stCondLst>
                                    <p:cond delay="0"/>
                                  </p:stCondLst>
                                  <p:childTnLst>
                                    <p:set>
                                      <p:cBhvr>
                                        <p:cTn id="19" dur="1" fill="hold">
                                          <p:stCondLst>
                                            <p:cond delay="0"/>
                                          </p:stCondLst>
                                        </p:cTn>
                                        <p:tgtEl>
                                          <p:spTgt spid="18"/>
                                        </p:tgtEl>
                                        <p:attrNameLst>
                                          <p:attrName>style.visibility</p:attrName>
                                        </p:attrNameLst>
                                      </p:cBhvr>
                                      <p:to>
                                        <p:strVal val="visible"/>
                                      </p:to>
                                    </p:set>
                                    <p:animEffect transition="in" filter="barn(inVertical)">
                                      <p:cBhvr>
                                        <p:cTn id="20" dur="500"/>
                                        <p:tgtEl>
                                          <p:spTgt spid="18"/>
                                        </p:tgtEl>
                                      </p:cBhvr>
                                    </p:animEffect>
                                  </p:childTnLst>
                                </p:cTn>
                              </p:par>
                              <p:par>
                                <p:cTn id="21" presetID="16" presetClass="entr" presetSubtype="21" fill="hold" grpId="0" nodeType="withEffect">
                                  <p:stCondLst>
                                    <p:cond delay="0"/>
                                  </p:stCondLst>
                                  <p:childTnLst>
                                    <p:set>
                                      <p:cBhvr>
                                        <p:cTn id="22" dur="1" fill="hold">
                                          <p:stCondLst>
                                            <p:cond delay="0"/>
                                          </p:stCondLst>
                                        </p:cTn>
                                        <p:tgtEl>
                                          <p:spTgt spid="19"/>
                                        </p:tgtEl>
                                        <p:attrNameLst>
                                          <p:attrName>style.visibility</p:attrName>
                                        </p:attrNameLst>
                                      </p:cBhvr>
                                      <p:to>
                                        <p:strVal val="visible"/>
                                      </p:to>
                                    </p:set>
                                    <p:animEffect transition="in" filter="barn(inVertical)">
                                      <p:cBhvr>
                                        <p:cTn id="23" dur="500"/>
                                        <p:tgtEl>
                                          <p:spTgt spid="19"/>
                                        </p:tgtEl>
                                      </p:cBhvr>
                                    </p:animEffect>
                                  </p:childTnLst>
                                </p:cTn>
                              </p:par>
                            </p:childTnLst>
                          </p:cTn>
                        </p:par>
                      </p:childTnLst>
                    </p:cTn>
                  </p:par>
                  <p:par>
                    <p:cTn id="24" fill="hold">
                      <p:stCondLst>
                        <p:cond delay="indefinite"/>
                      </p:stCondLst>
                      <p:childTnLst>
                        <p:par>
                          <p:cTn id="25" fill="hold">
                            <p:stCondLst>
                              <p:cond delay="0"/>
                            </p:stCondLst>
                            <p:childTnLst>
                              <p:par>
                                <p:cTn id="26" presetID="16" presetClass="entr" presetSubtype="21" fill="hold" grpId="0" nodeType="clickEffect">
                                  <p:stCondLst>
                                    <p:cond delay="0"/>
                                  </p:stCondLst>
                                  <p:childTnLst>
                                    <p:set>
                                      <p:cBhvr>
                                        <p:cTn id="27" dur="1" fill="hold">
                                          <p:stCondLst>
                                            <p:cond delay="0"/>
                                          </p:stCondLst>
                                        </p:cTn>
                                        <p:tgtEl>
                                          <p:spTgt spid="14"/>
                                        </p:tgtEl>
                                        <p:attrNameLst>
                                          <p:attrName>style.visibility</p:attrName>
                                        </p:attrNameLst>
                                      </p:cBhvr>
                                      <p:to>
                                        <p:strVal val="visible"/>
                                      </p:to>
                                    </p:set>
                                    <p:animEffect transition="in" filter="barn(inVertical)">
                                      <p:cBhvr>
                                        <p:cTn id="28" dur="500"/>
                                        <p:tgtEl>
                                          <p:spTgt spid="14"/>
                                        </p:tgtEl>
                                      </p:cBhvr>
                                    </p:animEffect>
                                  </p:childTnLst>
                                </p:cTn>
                              </p:par>
                            </p:childTnLst>
                          </p:cTn>
                        </p:par>
                      </p:childTnLst>
                    </p:cTn>
                  </p:par>
                  <p:par>
                    <p:cTn id="29" fill="hold">
                      <p:stCondLst>
                        <p:cond delay="indefinite"/>
                      </p:stCondLst>
                      <p:childTnLst>
                        <p:par>
                          <p:cTn id="30" fill="hold">
                            <p:stCondLst>
                              <p:cond delay="0"/>
                            </p:stCondLst>
                            <p:childTnLst>
                              <p:par>
                                <p:cTn id="31" presetID="16" presetClass="entr" presetSubtype="21" fill="hold" grpId="0" nodeType="clickEffect">
                                  <p:stCondLst>
                                    <p:cond delay="0"/>
                                  </p:stCondLst>
                                  <p:childTnLst>
                                    <p:set>
                                      <p:cBhvr>
                                        <p:cTn id="32" dur="1" fill="hold">
                                          <p:stCondLst>
                                            <p:cond delay="0"/>
                                          </p:stCondLst>
                                        </p:cTn>
                                        <p:tgtEl>
                                          <p:spTgt spid="20"/>
                                        </p:tgtEl>
                                        <p:attrNameLst>
                                          <p:attrName>style.visibility</p:attrName>
                                        </p:attrNameLst>
                                      </p:cBhvr>
                                      <p:to>
                                        <p:strVal val="visible"/>
                                      </p:to>
                                    </p:set>
                                    <p:animEffect transition="in" filter="barn(inVertical)">
                                      <p:cBhvr>
                                        <p:cTn id="33" dur="500"/>
                                        <p:tgtEl>
                                          <p:spTgt spid="20"/>
                                        </p:tgtEl>
                                      </p:cBhvr>
                                    </p:animEffect>
                                  </p:childTnLst>
                                </p:cTn>
                              </p:par>
                              <p:par>
                                <p:cTn id="34" presetID="16" presetClass="entr" presetSubtype="21" fill="hold" grpId="0" nodeType="withEffect">
                                  <p:stCondLst>
                                    <p:cond delay="0"/>
                                  </p:stCondLst>
                                  <p:childTnLst>
                                    <p:set>
                                      <p:cBhvr>
                                        <p:cTn id="35" dur="1" fill="hold">
                                          <p:stCondLst>
                                            <p:cond delay="0"/>
                                          </p:stCondLst>
                                        </p:cTn>
                                        <p:tgtEl>
                                          <p:spTgt spid="21"/>
                                        </p:tgtEl>
                                        <p:attrNameLst>
                                          <p:attrName>style.visibility</p:attrName>
                                        </p:attrNameLst>
                                      </p:cBhvr>
                                      <p:to>
                                        <p:strVal val="visible"/>
                                      </p:to>
                                    </p:set>
                                    <p:animEffect transition="in" filter="barn(inVertical)">
                                      <p:cBhvr>
                                        <p:cTn id="36" dur="500"/>
                                        <p:tgtEl>
                                          <p:spTgt spid="21"/>
                                        </p:tgtEl>
                                      </p:cBhvr>
                                    </p:animEffect>
                                  </p:childTnLst>
                                </p:cTn>
                              </p:par>
                            </p:childTnLst>
                          </p:cTn>
                        </p:par>
                      </p:childTnLst>
                    </p:cTn>
                  </p:par>
                  <p:par>
                    <p:cTn id="37" fill="hold">
                      <p:stCondLst>
                        <p:cond delay="indefinite"/>
                      </p:stCondLst>
                      <p:childTnLst>
                        <p:par>
                          <p:cTn id="38" fill="hold">
                            <p:stCondLst>
                              <p:cond delay="0"/>
                            </p:stCondLst>
                            <p:childTnLst>
                              <p:par>
                                <p:cTn id="39" presetID="16" presetClass="entr" presetSubtype="21" fill="hold" grpId="0" nodeType="clickEffect">
                                  <p:stCondLst>
                                    <p:cond delay="0"/>
                                  </p:stCondLst>
                                  <p:childTnLst>
                                    <p:set>
                                      <p:cBhvr>
                                        <p:cTn id="40" dur="1" fill="hold">
                                          <p:stCondLst>
                                            <p:cond delay="0"/>
                                          </p:stCondLst>
                                        </p:cTn>
                                        <p:tgtEl>
                                          <p:spTgt spid="15"/>
                                        </p:tgtEl>
                                        <p:attrNameLst>
                                          <p:attrName>style.visibility</p:attrName>
                                        </p:attrNameLst>
                                      </p:cBhvr>
                                      <p:to>
                                        <p:strVal val="visible"/>
                                      </p:to>
                                    </p:set>
                                    <p:animEffect transition="in" filter="barn(inVertical)">
                                      <p:cBhvr>
                                        <p:cTn id="41" dur="500"/>
                                        <p:tgtEl>
                                          <p:spTgt spid="1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p:bldP spid="14" grpId="0"/>
      <p:bldP spid="15" grpId="0"/>
      <p:bldP spid="16" grpId="0" animBg="1"/>
      <p:bldP spid="17" grpId="0"/>
      <p:bldP spid="18" grpId="0" animBg="1"/>
      <p:bldP spid="19" grpId="0"/>
      <p:bldP spid="20" grpId="0" animBg="1"/>
      <p:bldP spid="21"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Description: https://lh3.googleusercontent.com/a9mGov7geNJ3OHMs9n3FU6-oryllf0JKBs2Ms938wrWYLL4wgncUVsbjQtJNLrth3jqUZNNZbtvpgjW4GqVk9RpVpbpyK9AjZcQ5GPlxx7crdX3NZV9qqvD9eQrY05Ujst98eWE"/>
          <p:cNvPicPr/>
          <p:nvPr/>
        </p:nvPicPr>
        <p:blipFill>
          <a:blip r:embed="rId2">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347324" y="221227"/>
            <a:ext cx="921037" cy="766916"/>
          </a:xfrm>
          <a:prstGeom prst="rect">
            <a:avLst/>
          </a:prstGeom>
          <a:noFill/>
          <a:ln>
            <a:noFill/>
          </a:ln>
        </p:spPr>
      </p:pic>
      <p:grpSp>
        <p:nvGrpSpPr>
          <p:cNvPr id="3" name="组合 1"/>
          <p:cNvGrpSpPr/>
          <p:nvPr/>
        </p:nvGrpSpPr>
        <p:grpSpPr>
          <a:xfrm>
            <a:off x="827584" y="931872"/>
            <a:ext cx="4441545" cy="3102496"/>
            <a:chOff x="827584" y="771550"/>
            <a:chExt cx="4441545" cy="3102496"/>
          </a:xfrm>
        </p:grpSpPr>
        <p:pic>
          <p:nvPicPr>
            <p:cNvPr id="4" name="Picture 2" descr="F:\1-原创素材\1_mm1102\PPT\PPT_014\materaials\pageimg_g17.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27584" y="771550"/>
              <a:ext cx="4441545" cy="3102496"/>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sp>
          <p:nvSpPr>
            <p:cNvPr id="5" name="TextBox 4"/>
            <p:cNvSpPr txBox="1"/>
            <p:nvPr/>
          </p:nvSpPr>
          <p:spPr>
            <a:xfrm>
              <a:off x="1529725" y="2462541"/>
              <a:ext cx="3425734" cy="783163"/>
            </a:xfrm>
            <a:prstGeom prst="rect">
              <a:avLst/>
            </a:prstGeom>
            <a:noFill/>
          </p:spPr>
          <p:txBody>
            <a:bodyPr wrap="square" rtlCol="0">
              <a:spAutoFit/>
            </a:bodyPr>
            <a:lstStyle/>
            <a:p>
              <a:pPr marL="0" marR="0" lvl="0" indent="0" algn="ctr" defTabSz="914400" eaLnBrk="1" fontAlgn="auto" latinLnBrk="0" hangingPunct="1">
                <a:lnSpc>
                  <a:spcPct val="150000"/>
                </a:lnSpc>
                <a:spcBef>
                  <a:spcPts val="0"/>
                </a:spcBef>
                <a:spcAft>
                  <a:spcPts val="0"/>
                </a:spcAft>
                <a:buClrTx/>
                <a:buSzTx/>
                <a:buFontTx/>
                <a:buNone/>
                <a:tabLst/>
                <a:defRPr/>
              </a:pPr>
              <a:r>
                <a:rPr kumimoji="0" lang="en-US" altLang="zh-CN" sz="3400" b="1" i="0" u="none" strike="noStrike" kern="0" cap="none" spc="0" normalizeH="0" baseline="0" noProof="0" smtClean="0">
                  <a:ln>
                    <a:noFill/>
                  </a:ln>
                  <a:solidFill>
                    <a:srgbClr val="C00000"/>
                  </a:solidFill>
                  <a:effectLst/>
                  <a:uLnTx/>
                  <a:uFillTx/>
                  <a:latin typeface="Times New Roman" pitchFamily="18" charset="0"/>
                  <a:ea typeface="华康海报体W12(P)" pitchFamily="82" charset="-122"/>
                  <a:cs typeface="Times New Roman" pitchFamily="18" charset="0"/>
                </a:rPr>
                <a:t>Hoạt</a:t>
              </a:r>
              <a:r>
                <a:rPr kumimoji="0" lang="en-US" altLang="zh-CN" sz="3400" b="1" i="0" u="none" strike="noStrike" kern="0" cap="none" spc="0" normalizeH="0" noProof="0" smtClean="0">
                  <a:ln>
                    <a:noFill/>
                  </a:ln>
                  <a:solidFill>
                    <a:srgbClr val="C00000"/>
                  </a:solidFill>
                  <a:effectLst/>
                  <a:uLnTx/>
                  <a:uFillTx/>
                  <a:latin typeface="Times New Roman" pitchFamily="18" charset="0"/>
                  <a:ea typeface="华康海报体W12(P)" pitchFamily="82" charset="-122"/>
                  <a:cs typeface="Times New Roman" pitchFamily="18" charset="0"/>
                </a:rPr>
                <a:t> động nhóm</a:t>
              </a:r>
              <a:endParaRPr kumimoji="0" lang="en-US" altLang="zh-CN" sz="3400" b="1" i="0" u="none" strike="noStrike" kern="0" cap="none" spc="0" normalizeH="0" baseline="0" noProof="0" dirty="0" smtClean="0">
                <a:ln>
                  <a:noFill/>
                </a:ln>
                <a:solidFill>
                  <a:srgbClr val="C00000"/>
                </a:solidFill>
                <a:effectLst/>
                <a:uLnTx/>
                <a:uFillTx/>
                <a:latin typeface="Times New Roman" pitchFamily="18" charset="0"/>
                <a:ea typeface="华康海报体W12(P)" pitchFamily="82" charset="-122"/>
                <a:cs typeface="Times New Roman" pitchFamily="18" charset="0"/>
              </a:endParaRPr>
            </a:p>
          </p:txBody>
        </p:sp>
      </p:grpSp>
      <mc:AlternateContent xmlns:mc="http://schemas.openxmlformats.org/markup-compatibility/2006" xmlns:a14="http://schemas.microsoft.com/office/drawing/2010/main">
        <mc:Choice Requires="a14">
          <p:sp>
            <p:nvSpPr>
              <p:cNvPr id="6" name="TextBox 5"/>
              <p:cNvSpPr txBox="1"/>
              <p:nvPr/>
            </p:nvSpPr>
            <p:spPr>
              <a:xfrm>
                <a:off x="4955459" y="221227"/>
                <a:ext cx="6946489" cy="1776705"/>
              </a:xfrm>
              <a:prstGeom prst="rect">
                <a:avLst/>
              </a:prstGeom>
              <a:noFill/>
            </p:spPr>
            <p:txBody>
              <a:bodyPr wrap="square" rtlCol="0">
                <a:spAutoFit/>
              </a:bodyPr>
              <a:lstStyle/>
              <a:p>
                <a:pPr algn="just"/>
                <a:r>
                  <a:rPr lang="en-US" sz="3200" smtClean="0">
                    <a:latin typeface="Times New Roman" pitchFamily="18" charset="0"/>
                    <a:cs typeface="Times New Roman" pitchFamily="18" charset="0"/>
                  </a:rPr>
                  <a:t>b) Cơ thể người có khoảng </a:t>
                </a:r>
                <a14:m>
                  <m:oMath xmlns:m="http://schemas.openxmlformats.org/officeDocument/2006/math">
                    <m:f>
                      <m:fPr>
                        <m:ctrlPr>
                          <a:rPr lang="en-US" sz="3200" i="1" smtClean="0">
                            <a:latin typeface="Cambria Math"/>
                          </a:rPr>
                        </m:ctrlPr>
                      </m:fPr>
                      <m:num>
                        <m:r>
                          <a:rPr lang="en-US" sz="3200" b="0" i="1" smtClean="0">
                            <a:latin typeface="Cambria Math"/>
                          </a:rPr>
                          <m:t>70</m:t>
                        </m:r>
                      </m:num>
                      <m:den>
                        <m:r>
                          <a:rPr lang="en-US" sz="3200" b="0" i="1" smtClean="0">
                            <a:latin typeface="Cambria Math"/>
                          </a:rPr>
                          <m:t>100</m:t>
                        </m:r>
                      </m:den>
                    </m:f>
                  </m:oMath>
                </a14:m>
                <a:r>
                  <a:rPr lang="en-US" sz="3200" smtClean="0">
                    <a:latin typeface="Times New Roman" pitchFamily="18" charset="0"/>
                    <a:cs typeface="Times New Roman" pitchFamily="18" charset="0"/>
                  </a:rPr>
                  <a:t> là nước. Hùng cân nặng 40 kg, em hãy cho biết khối lượng nước có trong cơ thể Hùng.</a:t>
                </a:r>
                <a:endParaRPr lang="en-US" sz="3200">
                  <a:latin typeface="Times New Roman" pitchFamily="18" charset="0"/>
                  <a:cs typeface="Times New Roman" pitchFamily="18" charset="0"/>
                </a:endParaRPr>
              </a:p>
            </p:txBody>
          </p:sp>
        </mc:Choice>
        <mc:Fallback xmlns="">
          <p:sp>
            <p:nvSpPr>
              <p:cNvPr id="6" name="TextBox 5"/>
              <p:cNvSpPr txBox="1">
                <a:spLocks noRot="1" noChangeAspect="1" noMove="1" noResize="1" noEditPoints="1" noAdjustHandles="1" noChangeArrowheads="1" noChangeShapeType="1" noTextEdit="1"/>
              </p:cNvSpPr>
              <p:nvPr/>
            </p:nvSpPr>
            <p:spPr>
              <a:xfrm>
                <a:off x="4955459" y="221227"/>
                <a:ext cx="6946489" cy="1776705"/>
              </a:xfrm>
              <a:prstGeom prst="rect">
                <a:avLst/>
              </a:prstGeom>
              <a:blipFill rotWithShape="1">
                <a:blip r:embed="rId4"/>
                <a:stretch>
                  <a:fillRect l="-2283" r="-2195" b="-9932"/>
                </a:stretch>
              </a:blipFill>
            </p:spPr>
            <p:txBody>
              <a:bodyPr/>
              <a:lstStyle/>
              <a:p>
                <a:r>
                  <a:rPr lang="en-US">
                    <a:noFill/>
                  </a:rPr>
                  <a:t> </a:t>
                </a:r>
              </a:p>
            </p:txBody>
          </p:sp>
        </mc:Fallback>
      </mc:AlternateContent>
      <p:sp>
        <p:nvSpPr>
          <p:cNvPr id="7" name="TextBox 6"/>
          <p:cNvSpPr txBox="1"/>
          <p:nvPr/>
        </p:nvSpPr>
        <p:spPr>
          <a:xfrm>
            <a:off x="5619135" y="2867417"/>
            <a:ext cx="5619136" cy="1077218"/>
          </a:xfrm>
          <a:prstGeom prst="rect">
            <a:avLst/>
          </a:prstGeom>
          <a:noFill/>
        </p:spPr>
        <p:txBody>
          <a:bodyPr wrap="square" rtlCol="0">
            <a:spAutoFit/>
          </a:bodyPr>
          <a:lstStyle/>
          <a:p>
            <a:r>
              <a:rPr lang="en-US" sz="3200" smtClean="0">
                <a:latin typeface="Times New Roman" pitchFamily="18" charset="0"/>
                <a:cs typeface="Times New Roman" pitchFamily="18" charset="0"/>
              </a:rPr>
              <a:t>Khối lượng nước có trong cơ thể của Hùng:</a:t>
            </a:r>
            <a:endParaRPr lang="en-US" sz="3200">
              <a:latin typeface="Times New Roman" pitchFamily="18" charset="0"/>
              <a:cs typeface="Times New Roman" pitchFamily="18" charset="0"/>
            </a:endParaRPr>
          </a:p>
        </p:txBody>
      </p:sp>
      <mc:AlternateContent xmlns:mc="http://schemas.openxmlformats.org/markup-compatibility/2006" xmlns:a14="http://schemas.microsoft.com/office/drawing/2010/main">
        <mc:Choice Requires="a14">
          <p:sp>
            <p:nvSpPr>
              <p:cNvPr id="8" name="TextBox 7"/>
              <p:cNvSpPr txBox="1"/>
              <p:nvPr/>
            </p:nvSpPr>
            <p:spPr>
              <a:xfrm>
                <a:off x="5619135" y="4070542"/>
                <a:ext cx="3087577" cy="791820"/>
              </a:xfrm>
              <a:prstGeom prst="rect">
                <a:avLst/>
              </a:prstGeom>
              <a:noFill/>
            </p:spPr>
            <p:txBody>
              <a:bodyPr wrap="none" rtlCol="0">
                <a:spAutoFit/>
              </a:bodyPr>
              <a:lstStyle/>
              <a:p>
                <a14:m>
                  <m:oMath xmlns:m="http://schemas.openxmlformats.org/officeDocument/2006/math">
                    <m:r>
                      <a:rPr lang="en-US" sz="3200" b="0" i="1" smtClean="0">
                        <a:latin typeface="Cambria Math"/>
                      </a:rPr>
                      <m:t>40.</m:t>
                    </m:r>
                    <m:f>
                      <m:fPr>
                        <m:ctrlPr>
                          <a:rPr lang="en-US" sz="3200" b="0" i="1" smtClean="0">
                            <a:latin typeface="Cambria Math"/>
                          </a:rPr>
                        </m:ctrlPr>
                      </m:fPr>
                      <m:num>
                        <m:r>
                          <a:rPr lang="en-US" sz="3200" b="0" i="1" smtClean="0">
                            <a:latin typeface="Cambria Math"/>
                          </a:rPr>
                          <m:t>70</m:t>
                        </m:r>
                      </m:num>
                      <m:den>
                        <m:r>
                          <a:rPr lang="en-US" sz="3200" b="0" i="1" smtClean="0">
                            <a:latin typeface="Cambria Math"/>
                          </a:rPr>
                          <m:t>100</m:t>
                        </m:r>
                      </m:den>
                    </m:f>
                    <m:r>
                      <a:rPr lang="en-US" sz="3200" b="0" i="1" smtClean="0">
                        <a:latin typeface="Cambria Math"/>
                      </a:rPr>
                      <m:t>=28</m:t>
                    </m:r>
                  </m:oMath>
                </a14:m>
                <a:r>
                  <a:rPr lang="en-US" sz="3200" smtClean="0">
                    <a:latin typeface="Times New Roman" pitchFamily="18" charset="0"/>
                    <a:cs typeface="Times New Roman" pitchFamily="18" charset="0"/>
                  </a:rPr>
                  <a:t> (kg)</a:t>
                </a:r>
                <a:endParaRPr lang="en-US" sz="3200">
                  <a:latin typeface="Times New Roman" pitchFamily="18" charset="0"/>
                  <a:cs typeface="Times New Roman" pitchFamily="18" charset="0"/>
                </a:endParaRPr>
              </a:p>
            </p:txBody>
          </p:sp>
        </mc:Choice>
        <mc:Fallback xmlns="">
          <p:sp>
            <p:nvSpPr>
              <p:cNvPr id="8" name="TextBox 7"/>
              <p:cNvSpPr txBox="1">
                <a:spLocks noRot="1" noChangeAspect="1" noMove="1" noResize="1" noEditPoints="1" noAdjustHandles="1" noChangeArrowheads="1" noChangeShapeType="1" noTextEdit="1"/>
              </p:cNvSpPr>
              <p:nvPr/>
            </p:nvSpPr>
            <p:spPr>
              <a:xfrm>
                <a:off x="5619135" y="4070542"/>
                <a:ext cx="3087577" cy="791820"/>
              </a:xfrm>
              <a:prstGeom prst="rect">
                <a:avLst/>
              </a:prstGeom>
              <a:blipFill rotWithShape="1">
                <a:blip r:embed="rId5"/>
                <a:stretch>
                  <a:fillRect r="-4150" b="-10000"/>
                </a:stretch>
              </a:blipFill>
            </p:spPr>
            <p:txBody>
              <a:bodyPr/>
              <a:lstStyle/>
              <a:p>
                <a:r>
                  <a:rPr lang="en-US">
                    <a:noFill/>
                  </a:rPr>
                  <a:t> </a:t>
                </a:r>
              </a:p>
            </p:txBody>
          </p:sp>
        </mc:Fallback>
      </mc:AlternateContent>
      <p:sp>
        <p:nvSpPr>
          <p:cNvPr id="9" name="TextBox 8"/>
          <p:cNvSpPr txBox="1"/>
          <p:nvPr/>
        </p:nvSpPr>
        <p:spPr>
          <a:xfrm>
            <a:off x="7726101" y="2190732"/>
            <a:ext cx="1405204" cy="584775"/>
          </a:xfrm>
          <a:prstGeom prst="rect">
            <a:avLst/>
          </a:prstGeom>
          <a:noFill/>
        </p:spPr>
        <p:txBody>
          <a:bodyPr wrap="square" rtlCol="0">
            <a:spAutoFit/>
          </a:bodyPr>
          <a:lstStyle/>
          <a:p>
            <a:r>
              <a:rPr lang="en-US" sz="3200" b="1" smtClean="0">
                <a:latin typeface="Times New Roman" pitchFamily="18" charset="0"/>
                <a:cs typeface="Times New Roman" pitchFamily="18" charset="0"/>
              </a:rPr>
              <a:t>Giải</a:t>
            </a:r>
            <a:endParaRPr lang="en-US" sz="3200" b="1">
              <a:latin typeface="Times New Roman" pitchFamily="18" charset="0"/>
              <a:cs typeface="Times New Roman" pitchFamily="18" charset="0"/>
            </a:endParaRPr>
          </a:p>
        </p:txBody>
      </p:sp>
    </p:spTree>
    <p:extLst>
      <p:ext uri="{BB962C8B-B14F-4D97-AF65-F5344CB8AC3E}">
        <p14:creationId xmlns:p14="http://schemas.microsoft.com/office/powerpoint/2010/main" val="226317200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fade">
                                      <p:cBhvr>
                                        <p:cTn id="7" dur="1000"/>
                                        <p:tgtEl>
                                          <p:spTgt spid="9"/>
                                        </p:tgtEl>
                                      </p:cBhvr>
                                    </p:animEffect>
                                    <p:anim calcmode="lin" valueType="num">
                                      <p:cBhvr>
                                        <p:cTn id="8" dur="1000" fill="hold"/>
                                        <p:tgtEl>
                                          <p:spTgt spid="9"/>
                                        </p:tgtEl>
                                        <p:attrNameLst>
                                          <p:attrName>ppt_x</p:attrName>
                                        </p:attrNameLst>
                                      </p:cBhvr>
                                      <p:tavLst>
                                        <p:tav tm="0">
                                          <p:val>
                                            <p:strVal val="#ppt_x"/>
                                          </p:val>
                                        </p:tav>
                                        <p:tav tm="100000">
                                          <p:val>
                                            <p:strVal val="#ppt_x"/>
                                          </p:val>
                                        </p:tav>
                                      </p:tavLst>
                                    </p:anim>
                                    <p:anim calcmode="lin" valueType="num">
                                      <p:cBhvr>
                                        <p:cTn id="9" dur="1000" fill="hold"/>
                                        <p:tgtEl>
                                          <p:spTgt spid="9"/>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grpId="0" nodeType="clickEffect">
                                  <p:stCondLst>
                                    <p:cond delay="0"/>
                                  </p:stCondLst>
                                  <p:childTnLst>
                                    <p:set>
                                      <p:cBhvr>
                                        <p:cTn id="13" dur="1" fill="hold">
                                          <p:stCondLst>
                                            <p:cond delay="0"/>
                                          </p:stCondLst>
                                        </p:cTn>
                                        <p:tgtEl>
                                          <p:spTgt spid="7"/>
                                        </p:tgtEl>
                                        <p:attrNameLst>
                                          <p:attrName>style.visibility</p:attrName>
                                        </p:attrNameLst>
                                      </p:cBhvr>
                                      <p:to>
                                        <p:strVal val="visible"/>
                                      </p:to>
                                    </p:set>
                                    <p:animEffect transition="in" filter="fade">
                                      <p:cBhvr>
                                        <p:cTn id="14" dur="1000"/>
                                        <p:tgtEl>
                                          <p:spTgt spid="7"/>
                                        </p:tgtEl>
                                      </p:cBhvr>
                                    </p:animEffect>
                                    <p:anim calcmode="lin" valueType="num">
                                      <p:cBhvr>
                                        <p:cTn id="15" dur="1000" fill="hold"/>
                                        <p:tgtEl>
                                          <p:spTgt spid="7"/>
                                        </p:tgtEl>
                                        <p:attrNameLst>
                                          <p:attrName>ppt_x</p:attrName>
                                        </p:attrNameLst>
                                      </p:cBhvr>
                                      <p:tavLst>
                                        <p:tav tm="0">
                                          <p:val>
                                            <p:strVal val="#ppt_x"/>
                                          </p:val>
                                        </p:tav>
                                        <p:tav tm="100000">
                                          <p:val>
                                            <p:strVal val="#ppt_x"/>
                                          </p:val>
                                        </p:tav>
                                      </p:tavLst>
                                    </p:anim>
                                    <p:anim calcmode="lin" valueType="num">
                                      <p:cBhvr>
                                        <p:cTn id="16" dur="1000" fill="hold"/>
                                        <p:tgtEl>
                                          <p:spTgt spid="7"/>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grpId="0" nodeType="clickEffect">
                                  <p:stCondLst>
                                    <p:cond delay="0"/>
                                  </p:stCondLst>
                                  <p:childTnLst>
                                    <p:set>
                                      <p:cBhvr>
                                        <p:cTn id="20" dur="1" fill="hold">
                                          <p:stCondLst>
                                            <p:cond delay="0"/>
                                          </p:stCondLst>
                                        </p:cTn>
                                        <p:tgtEl>
                                          <p:spTgt spid="8"/>
                                        </p:tgtEl>
                                        <p:attrNameLst>
                                          <p:attrName>style.visibility</p:attrName>
                                        </p:attrNameLst>
                                      </p:cBhvr>
                                      <p:to>
                                        <p:strVal val="visible"/>
                                      </p:to>
                                    </p:set>
                                    <p:animEffect transition="in" filter="fade">
                                      <p:cBhvr>
                                        <p:cTn id="21" dur="1000"/>
                                        <p:tgtEl>
                                          <p:spTgt spid="8"/>
                                        </p:tgtEl>
                                      </p:cBhvr>
                                    </p:animEffect>
                                    <p:anim calcmode="lin" valueType="num">
                                      <p:cBhvr>
                                        <p:cTn id="22" dur="1000" fill="hold"/>
                                        <p:tgtEl>
                                          <p:spTgt spid="8"/>
                                        </p:tgtEl>
                                        <p:attrNameLst>
                                          <p:attrName>ppt_x</p:attrName>
                                        </p:attrNameLst>
                                      </p:cBhvr>
                                      <p:tavLst>
                                        <p:tav tm="0">
                                          <p:val>
                                            <p:strVal val="#ppt_x"/>
                                          </p:val>
                                        </p:tav>
                                        <p:tav tm="100000">
                                          <p:val>
                                            <p:strVal val="#ppt_x"/>
                                          </p:val>
                                        </p:tav>
                                      </p:tavLst>
                                    </p:anim>
                                    <p:anim calcmode="lin" valueType="num">
                                      <p:cBhvr>
                                        <p:cTn id="23" dur="1000" fill="hold"/>
                                        <p:tgtEl>
                                          <p:spTgt spid="8"/>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8" grpId="0"/>
      <p:bldP spid="9"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3" name="TextBox 2"/>
              <p:cNvSpPr txBox="1"/>
              <p:nvPr/>
            </p:nvSpPr>
            <p:spPr>
              <a:xfrm>
                <a:off x="2421851" y="2308583"/>
                <a:ext cx="7482840" cy="2643481"/>
              </a:xfrm>
              <a:prstGeom prst="rect">
                <a:avLst/>
              </a:prstGeom>
              <a:noFill/>
            </p:spPr>
            <p:txBody>
              <a:bodyPr wrap="square" rtlCol="0">
                <a:spAutoFit/>
              </a:bodyPr>
              <a:lstStyle/>
              <a:p>
                <a:pPr algn="just"/>
                <a:r>
                  <a:rPr lang="en-US" sz="2800" smtClean="0">
                    <a:latin typeface="Times New Roman" pitchFamily="18" charset="0"/>
                    <a:cs typeface="Times New Roman" pitchFamily="18" charset="0"/>
                  </a:rPr>
                  <a:t>Trong thực hành, ta thường dùng tỉ số dưới dạng tỉ số phần trăm với kí hiệu % thay cho  </a:t>
                </a:r>
                <a14:m>
                  <m:oMath xmlns:m="http://schemas.openxmlformats.org/officeDocument/2006/math">
                    <m:f>
                      <m:fPr>
                        <m:ctrlPr>
                          <a:rPr lang="en-US" sz="2800" i="1" smtClean="0">
                            <a:latin typeface="Cambria Math"/>
                          </a:rPr>
                        </m:ctrlPr>
                      </m:fPr>
                      <m:num>
                        <m:r>
                          <a:rPr lang="en-US" sz="2800" b="0" i="1" smtClean="0">
                            <a:latin typeface="Cambria Math"/>
                          </a:rPr>
                          <m:t>1</m:t>
                        </m:r>
                      </m:num>
                      <m:den>
                        <m:r>
                          <a:rPr lang="en-US" sz="2800" b="0" i="1" smtClean="0">
                            <a:latin typeface="Cambria Math"/>
                          </a:rPr>
                          <m:t>100</m:t>
                        </m:r>
                      </m:den>
                    </m:f>
                  </m:oMath>
                </a14:m>
                <a:endParaRPr lang="en-US" sz="2800" smtClean="0">
                  <a:latin typeface="Times New Roman" pitchFamily="18" charset="0"/>
                  <a:cs typeface="Times New Roman" pitchFamily="18" charset="0"/>
                </a:endParaRPr>
              </a:p>
              <a:p>
                <a:pPr algn="just"/>
                <a:r>
                  <a:rPr lang="en-US" sz="2800" smtClean="0">
                    <a:latin typeface="Times New Roman" pitchFamily="18" charset="0"/>
                    <a:cs typeface="Times New Roman" pitchFamily="18" charset="0"/>
                  </a:rPr>
                  <a:t>Để tính tỉ số phần trăm của hai số a và b, ta nhân a với 100 rồi chia cho b và viết kí hiệu % vào bên phải kết quả tìm được: </a:t>
                </a:r>
                <a14:m>
                  <m:oMath xmlns:m="http://schemas.openxmlformats.org/officeDocument/2006/math">
                    <m:f>
                      <m:fPr>
                        <m:ctrlPr>
                          <a:rPr lang="en-US" sz="2800" i="1" smtClean="0">
                            <a:latin typeface="Cambria Math"/>
                            <a:cs typeface="Times New Roman" pitchFamily="18" charset="0"/>
                          </a:rPr>
                        </m:ctrlPr>
                      </m:fPr>
                      <m:num>
                        <m:r>
                          <a:rPr lang="en-US" sz="2800" b="0" i="1" smtClean="0">
                            <a:latin typeface="Cambria Math"/>
                            <a:cs typeface="Times New Roman" pitchFamily="18" charset="0"/>
                          </a:rPr>
                          <m:t>𝑎</m:t>
                        </m:r>
                      </m:num>
                      <m:den>
                        <m:r>
                          <a:rPr lang="en-US" sz="2800" b="0" i="1" smtClean="0">
                            <a:latin typeface="Cambria Math"/>
                            <a:cs typeface="Times New Roman" pitchFamily="18" charset="0"/>
                          </a:rPr>
                          <m:t>𝑏</m:t>
                        </m:r>
                      </m:den>
                    </m:f>
                    <m:r>
                      <a:rPr lang="en-US" sz="2800" b="0" i="1" smtClean="0">
                        <a:latin typeface="Cambria Math"/>
                        <a:cs typeface="Times New Roman" pitchFamily="18" charset="0"/>
                      </a:rPr>
                      <m:t>.100%</m:t>
                    </m:r>
                  </m:oMath>
                </a14:m>
                <a:endParaRPr lang="en-US" sz="2800">
                  <a:latin typeface="Times New Roman" pitchFamily="18" charset="0"/>
                  <a:cs typeface="Times New Roman" pitchFamily="18" charset="0"/>
                </a:endParaRPr>
              </a:p>
            </p:txBody>
          </p:sp>
        </mc:Choice>
        <mc:Fallback xmlns="">
          <p:sp>
            <p:nvSpPr>
              <p:cNvPr id="3" name="TextBox 2"/>
              <p:cNvSpPr txBox="1">
                <a:spLocks noRot="1" noChangeAspect="1" noMove="1" noResize="1" noEditPoints="1" noAdjustHandles="1" noChangeArrowheads="1" noChangeShapeType="1" noTextEdit="1"/>
              </p:cNvSpPr>
              <p:nvPr/>
            </p:nvSpPr>
            <p:spPr>
              <a:xfrm>
                <a:off x="2421851" y="2308583"/>
                <a:ext cx="7482840" cy="2643481"/>
              </a:xfrm>
              <a:prstGeom prst="rect">
                <a:avLst/>
              </a:prstGeom>
              <a:blipFill rotWithShape="1">
                <a:blip r:embed="rId3"/>
                <a:stretch>
                  <a:fillRect l="-1629" t="-2309" r="-1629"/>
                </a:stretch>
              </a:blipFill>
            </p:spPr>
            <p:txBody>
              <a:bodyPr/>
              <a:lstStyle/>
              <a:p>
                <a:r>
                  <a:rPr lang="en-US">
                    <a:noFill/>
                  </a:rPr>
                  <a:t> </a:t>
                </a:r>
              </a:p>
            </p:txBody>
          </p:sp>
        </mc:Fallback>
      </mc:AlternateContent>
      <p:sp>
        <p:nvSpPr>
          <p:cNvPr id="2" name="TextBox 1"/>
          <p:cNvSpPr txBox="1"/>
          <p:nvPr/>
        </p:nvSpPr>
        <p:spPr>
          <a:xfrm>
            <a:off x="4409775" y="3153726"/>
            <a:ext cx="3141239" cy="738660"/>
          </a:xfrm>
          <a:prstGeom prst="rect">
            <a:avLst/>
          </a:prstGeom>
          <a:noFill/>
        </p:spPr>
        <p:txBody>
          <a:bodyPr wrap="none" lIns="121917" tIns="60958" rIns="121917" bIns="60958" rtlCol="0">
            <a:spAutoFit/>
          </a:bodyPr>
          <a:lstStyle/>
          <a:p>
            <a:pPr algn="ctr"/>
            <a:r>
              <a:rPr lang="en-US" altLang="zh-CN" sz="4000" b="1" smtClean="0">
                <a:solidFill>
                  <a:srgbClr val="C00000"/>
                </a:solidFill>
                <a:latin typeface="Times New Roman" pitchFamily="18" charset="0"/>
                <a:ea typeface="华康海报体W12(P)" pitchFamily="82" charset="-122"/>
                <a:cs typeface="Times New Roman" pitchFamily="18" charset="0"/>
              </a:rPr>
              <a:t>Đi tìm ẩn số?</a:t>
            </a:r>
            <a:endParaRPr lang="zh-CN" altLang="en-US" sz="4000" b="1" dirty="0">
              <a:solidFill>
                <a:srgbClr val="C00000"/>
              </a:solidFill>
              <a:latin typeface="Times New Roman" pitchFamily="18" charset="0"/>
              <a:ea typeface="华康海报体W12(P)" pitchFamily="82" charset="-122"/>
              <a:cs typeface="Times New Roman" pitchFamily="18" charset="0"/>
            </a:endParaRPr>
          </a:p>
        </p:txBody>
      </p:sp>
      <p:sp>
        <p:nvSpPr>
          <p:cNvPr id="9" name="TextBox 8"/>
          <p:cNvSpPr txBox="1"/>
          <p:nvPr/>
        </p:nvSpPr>
        <p:spPr>
          <a:xfrm>
            <a:off x="2880360" y="1767840"/>
            <a:ext cx="5821680" cy="523220"/>
          </a:xfrm>
          <a:prstGeom prst="rect">
            <a:avLst/>
          </a:prstGeom>
          <a:noFill/>
        </p:spPr>
        <p:txBody>
          <a:bodyPr wrap="square" rtlCol="0">
            <a:spAutoFit/>
          </a:bodyPr>
          <a:lstStyle/>
          <a:p>
            <a:r>
              <a:rPr lang="en-US" sz="2800" b="1" smtClean="0">
                <a:solidFill>
                  <a:srgbClr val="C00000"/>
                </a:solidFill>
                <a:latin typeface="Times New Roman" pitchFamily="18" charset="0"/>
                <a:cs typeface="Times New Roman" pitchFamily="18" charset="0"/>
              </a:rPr>
              <a:t>2. Tỉ số phần trăm của hai đại lượng</a:t>
            </a:r>
            <a:endParaRPr lang="en-US" sz="2800" b="1">
              <a:solidFill>
                <a:srgbClr val="C00000"/>
              </a:solidFill>
              <a:latin typeface="Times New Roman" pitchFamily="18" charset="0"/>
              <a:cs typeface="Times New Roman" pitchFamily="18" charset="0"/>
            </a:endParaRPr>
          </a:p>
        </p:txBody>
      </p:sp>
    </p:spTree>
    <p:extLst>
      <p:ext uri="{BB962C8B-B14F-4D97-AF65-F5344CB8AC3E}">
        <p14:creationId xmlns:p14="http://schemas.microsoft.com/office/powerpoint/2010/main" val="2367947089"/>
      </p:ext>
    </p:extLst>
  </p:cSld>
  <p:clrMapOvr>
    <a:masterClrMapping/>
  </p:clrMapOvr>
  <mc:AlternateContent xmlns:mc="http://schemas.openxmlformats.org/markup-compatibility/2006" xmlns:p14="http://schemas.microsoft.com/office/powerpoint/2010/main">
    <mc:Choice Requires="p14">
      <p:transition p14:dur="0" advTm="1000"/>
    </mc:Choice>
    <mc:Fallback xmlns="">
      <p:transition advTm="1000"/>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1" nodeType="click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barn(inVertical)">
                                      <p:cBhvr>
                                        <p:cTn id="7" dur="500"/>
                                        <p:tgtEl>
                                          <p:spTgt spid="9"/>
                                        </p:tgtEl>
                                      </p:cBhvr>
                                    </p:animEffect>
                                  </p:childTnLst>
                                </p:cTn>
                              </p:par>
                              <p:par>
                                <p:cTn id="8" presetID="16" presetClass="entr" presetSubtype="21" fill="hold" grpId="1" nodeType="withEffect">
                                  <p:stCondLst>
                                    <p:cond delay="0"/>
                                  </p:stCondLst>
                                  <p:childTnLst>
                                    <p:set>
                                      <p:cBhvr>
                                        <p:cTn id="9" dur="1" fill="hold">
                                          <p:stCondLst>
                                            <p:cond delay="0"/>
                                          </p:stCondLst>
                                        </p:cTn>
                                        <p:tgtEl>
                                          <p:spTgt spid="3"/>
                                        </p:tgtEl>
                                        <p:attrNameLst>
                                          <p:attrName>style.visibility</p:attrName>
                                        </p:attrNameLst>
                                      </p:cBhvr>
                                      <p:to>
                                        <p:strVal val="visible"/>
                                      </p:to>
                                    </p:set>
                                    <p:animEffect transition="in" filter="barn(inVertical)">
                                      <p:cBhvr>
                                        <p:cTn id="10" dur="500"/>
                                        <p:tgtEl>
                                          <p:spTgt spid="3"/>
                                        </p:tgtEl>
                                      </p:cBhvr>
                                    </p:animEffect>
                                  </p:childTnLst>
                                </p:cTn>
                              </p:par>
                              <p:par>
                                <p:cTn id="11" presetID="10" presetClass="exit" presetSubtype="0" fill="hold" grpId="0" nodeType="withEffect">
                                  <p:stCondLst>
                                    <p:cond delay="0"/>
                                  </p:stCondLst>
                                  <p:childTnLst>
                                    <p:animEffect transition="out" filter="fade">
                                      <p:cBhvr>
                                        <p:cTn id="12" dur="500"/>
                                        <p:tgtEl>
                                          <p:spTgt spid="2"/>
                                        </p:tgtEl>
                                      </p:cBhvr>
                                    </p:animEffect>
                                    <p:set>
                                      <p:cBhvr>
                                        <p:cTn id="13" dur="1" fill="hold">
                                          <p:stCondLst>
                                            <p:cond delay="499"/>
                                          </p:stCondLst>
                                        </p:cTn>
                                        <p:tgtEl>
                                          <p:spTgt spid="2"/>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1"/>
      <p:bldP spid="2" grpId="0"/>
      <p:bldP spid="9" grpId="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85193" y="840657"/>
            <a:ext cx="6035040" cy="604685"/>
          </a:xfrm>
        </p:spPr>
        <p:txBody>
          <a:bodyPr>
            <a:normAutofit fontScale="90000"/>
          </a:bodyPr>
          <a:lstStyle/>
          <a:p>
            <a:r>
              <a:rPr lang="en-US" b="1" smtClean="0">
                <a:latin typeface="Times New Roman" pitchFamily="18" charset="0"/>
                <a:cs typeface="Times New Roman" pitchFamily="18" charset="0"/>
              </a:rPr>
              <a:t>2. Tỉ số phần trăm của hai đại lượng</a:t>
            </a:r>
            <a:endParaRPr lang="en-US" b="1" dirty="0">
              <a:latin typeface="Times New Roman" pitchFamily="18" charset="0"/>
              <a:cs typeface="Times New Roman" pitchFamily="18" charset="0"/>
            </a:endParaRPr>
          </a:p>
        </p:txBody>
      </p:sp>
      <p:sp>
        <p:nvSpPr>
          <p:cNvPr id="4" name="TextBox 3"/>
          <p:cNvSpPr txBox="1"/>
          <p:nvPr/>
        </p:nvSpPr>
        <p:spPr>
          <a:xfrm>
            <a:off x="943898" y="2182761"/>
            <a:ext cx="10115988" cy="461665"/>
          </a:xfrm>
          <a:prstGeom prst="rect">
            <a:avLst/>
          </a:prstGeom>
          <a:noFill/>
        </p:spPr>
        <p:txBody>
          <a:bodyPr wrap="square" rtlCol="0">
            <a:spAutoFit/>
          </a:bodyPr>
          <a:lstStyle/>
          <a:p>
            <a:pPr marL="342900" indent="-342900">
              <a:buFont typeface="Wingdings" pitchFamily="2" charset="2"/>
              <a:buChar char="v"/>
            </a:pPr>
            <a:r>
              <a:rPr lang="en-US" sz="2400" b="1" smtClean="0">
                <a:latin typeface="Times New Roman" pitchFamily="18" charset="0"/>
                <a:cs typeface="Times New Roman" pitchFamily="18" charset="0"/>
              </a:rPr>
              <a:t>Ví dụ: Tính tỉ số phần trăm của hai số đã cho trong mỗi trường hợp sau:</a:t>
            </a:r>
            <a:endParaRPr lang="en-US" sz="2400" b="1">
              <a:latin typeface="Times New Roman" pitchFamily="18" charset="0"/>
              <a:cs typeface="Times New Roman" pitchFamily="18" charset="0"/>
            </a:endParaRPr>
          </a:p>
        </p:txBody>
      </p:sp>
      <p:sp>
        <p:nvSpPr>
          <p:cNvPr id="6" name="TextBox 5"/>
          <p:cNvSpPr txBox="1"/>
          <p:nvPr/>
        </p:nvSpPr>
        <p:spPr>
          <a:xfrm>
            <a:off x="2359744" y="3052914"/>
            <a:ext cx="1386346" cy="584775"/>
          </a:xfrm>
          <a:prstGeom prst="rect">
            <a:avLst/>
          </a:prstGeom>
          <a:noFill/>
        </p:spPr>
        <p:txBody>
          <a:bodyPr wrap="square" rtlCol="0">
            <a:spAutoFit/>
          </a:bodyPr>
          <a:lstStyle/>
          <a:p>
            <a:r>
              <a:rPr lang="en-US" sz="3200" b="1" smtClean="0">
                <a:latin typeface="Times New Roman" pitchFamily="18" charset="0"/>
                <a:cs typeface="Times New Roman" pitchFamily="18" charset="0"/>
              </a:rPr>
              <a:t>1 và 4</a:t>
            </a:r>
            <a:endParaRPr lang="en-US" sz="3200" b="1">
              <a:latin typeface="Times New Roman" pitchFamily="18" charset="0"/>
              <a:cs typeface="Times New Roman" pitchFamily="18" charset="0"/>
            </a:endParaRPr>
          </a:p>
        </p:txBody>
      </p:sp>
      <p:sp>
        <p:nvSpPr>
          <p:cNvPr id="7" name="TextBox 6"/>
          <p:cNvSpPr txBox="1"/>
          <p:nvPr/>
        </p:nvSpPr>
        <p:spPr>
          <a:xfrm>
            <a:off x="8185353" y="3052916"/>
            <a:ext cx="1946789" cy="584775"/>
          </a:xfrm>
          <a:prstGeom prst="rect">
            <a:avLst/>
          </a:prstGeom>
          <a:noFill/>
        </p:spPr>
        <p:txBody>
          <a:bodyPr wrap="square" rtlCol="0">
            <a:spAutoFit/>
          </a:bodyPr>
          <a:lstStyle/>
          <a:p>
            <a:r>
              <a:rPr lang="en-US" sz="3200" b="1" smtClean="0">
                <a:latin typeface="Times New Roman" pitchFamily="18" charset="0"/>
                <a:cs typeface="Times New Roman" pitchFamily="18" charset="0"/>
              </a:rPr>
              <a:t>-2,3 và 10</a:t>
            </a:r>
            <a:endParaRPr lang="en-US" sz="3200" b="1">
              <a:latin typeface="Times New Roman" pitchFamily="18" charset="0"/>
              <a:cs typeface="Times New Roman" pitchFamily="18" charset="0"/>
            </a:endParaRPr>
          </a:p>
        </p:txBody>
      </p:sp>
      <p:cxnSp>
        <p:nvCxnSpPr>
          <p:cNvPr id="10" name="Straight Connector 9"/>
          <p:cNvCxnSpPr/>
          <p:nvPr/>
        </p:nvCxnSpPr>
        <p:spPr>
          <a:xfrm>
            <a:off x="5906730" y="3097162"/>
            <a:ext cx="0" cy="3480619"/>
          </a:xfrm>
          <a:prstGeom prst="line">
            <a:avLst/>
          </a:prstGeom>
          <a:ln w="28575"/>
        </p:spPr>
        <p:style>
          <a:lnRef idx="1">
            <a:schemeClr val="dk1"/>
          </a:lnRef>
          <a:fillRef idx="0">
            <a:schemeClr val="dk1"/>
          </a:fillRef>
          <a:effectRef idx="0">
            <a:schemeClr val="dk1"/>
          </a:effectRef>
          <a:fontRef idx="minor">
            <a:schemeClr val="tx1"/>
          </a:fontRef>
        </p:style>
      </p:cxnSp>
      <mc:AlternateContent xmlns:mc="http://schemas.openxmlformats.org/markup-compatibility/2006" xmlns:a14="http://schemas.microsoft.com/office/drawing/2010/main">
        <mc:Choice Requires="a14">
          <p:sp>
            <p:nvSpPr>
              <p:cNvPr id="12" name="TextBox 11"/>
              <p:cNvSpPr txBox="1"/>
              <p:nvPr/>
            </p:nvSpPr>
            <p:spPr>
              <a:xfrm>
                <a:off x="1290484" y="4069925"/>
                <a:ext cx="2868562" cy="78380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f>
                        <m:fPr>
                          <m:ctrlPr>
                            <a:rPr lang="en-US" sz="2400" i="1" smtClean="0">
                              <a:latin typeface="Cambria Math"/>
                            </a:rPr>
                          </m:ctrlPr>
                        </m:fPr>
                        <m:num>
                          <m:r>
                            <a:rPr lang="en-US" sz="2400" b="0" i="1" smtClean="0">
                              <a:latin typeface="Cambria Math"/>
                            </a:rPr>
                            <m:t>1</m:t>
                          </m:r>
                        </m:num>
                        <m:den>
                          <m:r>
                            <a:rPr lang="en-US" sz="2400" b="0" i="1" smtClean="0">
                              <a:latin typeface="Cambria Math"/>
                            </a:rPr>
                            <m:t>4</m:t>
                          </m:r>
                        </m:den>
                      </m:f>
                      <m:r>
                        <a:rPr lang="en-US" sz="2400" b="0" i="1" smtClean="0">
                          <a:latin typeface="Cambria Math"/>
                        </a:rPr>
                        <m:t>=</m:t>
                      </m:r>
                      <m:f>
                        <m:fPr>
                          <m:ctrlPr>
                            <a:rPr lang="en-US" sz="2400" b="0" i="1" smtClean="0">
                              <a:latin typeface="Cambria Math"/>
                            </a:rPr>
                          </m:ctrlPr>
                        </m:fPr>
                        <m:num>
                          <m:r>
                            <a:rPr lang="en-US" sz="2400" b="0" i="1" smtClean="0">
                              <a:latin typeface="Cambria Math"/>
                            </a:rPr>
                            <m:t>1</m:t>
                          </m:r>
                        </m:num>
                        <m:den>
                          <m:r>
                            <a:rPr lang="en-US" sz="2400" b="0" i="1" smtClean="0">
                              <a:latin typeface="Cambria Math"/>
                            </a:rPr>
                            <m:t>4</m:t>
                          </m:r>
                        </m:den>
                      </m:f>
                      <m:r>
                        <a:rPr lang="en-US" sz="2400" b="0" i="1" smtClean="0">
                          <a:latin typeface="Cambria Math"/>
                        </a:rPr>
                        <m:t>.100%=25%</m:t>
                      </m:r>
                    </m:oMath>
                  </m:oMathPara>
                </a14:m>
                <a:endParaRPr lang="en-US" sz="2400"/>
              </a:p>
            </p:txBody>
          </p:sp>
        </mc:Choice>
        <mc:Fallback xmlns="">
          <p:sp>
            <p:nvSpPr>
              <p:cNvPr id="12" name="TextBox 11"/>
              <p:cNvSpPr txBox="1">
                <a:spLocks noRot="1" noChangeAspect="1" noMove="1" noResize="1" noEditPoints="1" noAdjustHandles="1" noChangeArrowheads="1" noChangeShapeType="1" noTextEdit="1"/>
              </p:cNvSpPr>
              <p:nvPr/>
            </p:nvSpPr>
            <p:spPr>
              <a:xfrm>
                <a:off x="1290484" y="4069925"/>
                <a:ext cx="2868562" cy="783804"/>
              </a:xfrm>
              <a:prstGeom prst="rect">
                <a:avLst/>
              </a:prstGeom>
              <a:blipFill rotWithShape="1">
                <a:blip r:embed="rId2"/>
                <a:stretch>
                  <a:fillRect/>
                </a:stretch>
              </a:blipFill>
            </p:spPr>
            <p:txBody>
              <a:bodyPr/>
              <a:lstStyle/>
              <a:p>
                <a:r>
                  <a:rPr lang="en-US">
                    <a:noFill/>
                  </a:rPr>
                  <a:t> </a:t>
                </a:r>
              </a:p>
            </p:txBody>
          </p:sp>
        </mc:Fallback>
      </mc:AlternateContent>
      <p:sp>
        <p:nvSpPr>
          <p:cNvPr id="13" name="TextBox 12"/>
          <p:cNvSpPr txBox="1"/>
          <p:nvPr/>
        </p:nvSpPr>
        <p:spPr>
          <a:xfrm>
            <a:off x="387145" y="4230994"/>
            <a:ext cx="1043449" cy="461665"/>
          </a:xfrm>
          <a:prstGeom prst="rect">
            <a:avLst/>
          </a:prstGeom>
          <a:noFill/>
        </p:spPr>
        <p:txBody>
          <a:bodyPr wrap="square" rtlCol="0">
            <a:spAutoFit/>
          </a:bodyPr>
          <a:lstStyle/>
          <a:p>
            <a:r>
              <a:rPr lang="en-US" sz="2400" smtClean="0">
                <a:latin typeface="Times New Roman" pitchFamily="18" charset="0"/>
                <a:cs typeface="Times New Roman" pitchFamily="18" charset="0"/>
              </a:rPr>
              <a:t>Ta có:</a:t>
            </a:r>
            <a:endParaRPr lang="en-US" sz="2400">
              <a:latin typeface="Times New Roman" pitchFamily="18" charset="0"/>
              <a:cs typeface="Times New Roman" pitchFamily="18" charset="0"/>
            </a:endParaRPr>
          </a:p>
        </p:txBody>
      </p:sp>
      <p:sp>
        <p:nvSpPr>
          <p:cNvPr id="14" name="TextBox 13"/>
          <p:cNvSpPr txBox="1"/>
          <p:nvPr/>
        </p:nvSpPr>
        <p:spPr>
          <a:xfrm>
            <a:off x="6276668" y="4212945"/>
            <a:ext cx="1043449" cy="461665"/>
          </a:xfrm>
          <a:prstGeom prst="rect">
            <a:avLst/>
          </a:prstGeom>
          <a:noFill/>
        </p:spPr>
        <p:txBody>
          <a:bodyPr wrap="square" rtlCol="0">
            <a:spAutoFit/>
          </a:bodyPr>
          <a:lstStyle/>
          <a:p>
            <a:r>
              <a:rPr lang="en-US" sz="2400" smtClean="0">
                <a:latin typeface="Times New Roman" pitchFamily="18" charset="0"/>
                <a:cs typeface="Times New Roman" pitchFamily="18" charset="0"/>
              </a:rPr>
              <a:t>Ta có:</a:t>
            </a:r>
            <a:endParaRPr lang="en-US" sz="2400">
              <a:latin typeface="Times New Roman" pitchFamily="18" charset="0"/>
              <a:cs typeface="Times New Roman" pitchFamily="18" charset="0"/>
            </a:endParaRPr>
          </a:p>
        </p:txBody>
      </p:sp>
      <mc:AlternateContent xmlns:mc="http://schemas.openxmlformats.org/markup-compatibility/2006" xmlns:a14="http://schemas.microsoft.com/office/drawing/2010/main">
        <mc:Choice Requires="a14">
          <p:sp>
            <p:nvSpPr>
              <p:cNvPr id="15" name="TextBox 14"/>
              <p:cNvSpPr txBox="1"/>
              <p:nvPr/>
            </p:nvSpPr>
            <p:spPr>
              <a:xfrm>
                <a:off x="7157888" y="4069925"/>
                <a:ext cx="4065638" cy="786177"/>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f>
                        <m:fPr>
                          <m:ctrlPr>
                            <a:rPr lang="en-US" sz="2400" i="1" smtClean="0">
                              <a:latin typeface="Cambria Math"/>
                            </a:rPr>
                          </m:ctrlPr>
                        </m:fPr>
                        <m:num>
                          <m:r>
                            <a:rPr lang="en-US" sz="2400" b="0" i="1" smtClean="0">
                              <a:latin typeface="Cambria Math"/>
                            </a:rPr>
                            <m:t>−2,3</m:t>
                          </m:r>
                        </m:num>
                        <m:den>
                          <m:r>
                            <a:rPr lang="en-US" sz="2400" b="0" i="1" smtClean="0">
                              <a:latin typeface="Cambria Math"/>
                            </a:rPr>
                            <m:t>10</m:t>
                          </m:r>
                        </m:den>
                      </m:f>
                      <m:r>
                        <a:rPr lang="en-US" sz="2400" b="0" i="1" smtClean="0">
                          <a:latin typeface="Cambria Math"/>
                        </a:rPr>
                        <m:t>=</m:t>
                      </m:r>
                      <m:f>
                        <m:fPr>
                          <m:ctrlPr>
                            <a:rPr lang="en-US" sz="2400" b="0" i="1" smtClean="0">
                              <a:latin typeface="Cambria Math"/>
                            </a:rPr>
                          </m:ctrlPr>
                        </m:fPr>
                        <m:num>
                          <m:r>
                            <a:rPr lang="en-US" sz="2400" b="0" i="1" smtClean="0">
                              <a:latin typeface="Cambria Math"/>
                            </a:rPr>
                            <m:t>−2,3</m:t>
                          </m:r>
                        </m:num>
                        <m:den>
                          <m:r>
                            <a:rPr lang="en-US" sz="2400" b="0" i="1" smtClean="0">
                              <a:latin typeface="Cambria Math"/>
                            </a:rPr>
                            <m:t>10</m:t>
                          </m:r>
                        </m:den>
                      </m:f>
                      <m:r>
                        <a:rPr lang="en-US" sz="2400" b="0" i="1" smtClean="0">
                          <a:latin typeface="Cambria Math"/>
                        </a:rPr>
                        <m:t>.100%=−23%</m:t>
                      </m:r>
                    </m:oMath>
                  </m:oMathPara>
                </a14:m>
                <a:endParaRPr lang="en-US" sz="2400"/>
              </a:p>
            </p:txBody>
          </p:sp>
        </mc:Choice>
        <mc:Fallback xmlns="">
          <p:sp>
            <p:nvSpPr>
              <p:cNvPr id="15" name="TextBox 14"/>
              <p:cNvSpPr txBox="1">
                <a:spLocks noRot="1" noChangeAspect="1" noMove="1" noResize="1" noEditPoints="1" noAdjustHandles="1" noChangeArrowheads="1" noChangeShapeType="1" noTextEdit="1"/>
              </p:cNvSpPr>
              <p:nvPr/>
            </p:nvSpPr>
            <p:spPr>
              <a:xfrm>
                <a:off x="7157888" y="4069925"/>
                <a:ext cx="4065638" cy="786177"/>
              </a:xfrm>
              <a:prstGeom prst="rect">
                <a:avLst/>
              </a:prstGeom>
              <a:blipFill rotWithShape="1">
                <a:blip r:embed="rId3"/>
                <a:stretch>
                  <a:fillRect/>
                </a:stretch>
              </a:blipFill>
            </p:spPr>
            <p:txBody>
              <a:bodyPr/>
              <a:lstStyle/>
              <a:p>
                <a:r>
                  <a:rPr lang="en-US">
                    <a:noFill/>
                  </a:rPr>
                  <a:t> </a:t>
                </a:r>
              </a:p>
            </p:txBody>
          </p:sp>
        </mc:Fallback>
      </mc:AlternateContent>
    </p:spTree>
    <p:extLst>
      <p:ext uri="{BB962C8B-B14F-4D97-AF65-F5344CB8AC3E}">
        <p14:creationId xmlns:p14="http://schemas.microsoft.com/office/powerpoint/2010/main" val="184825682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fade">
                                      <p:cBhvr>
                                        <p:cTn id="7" dur="1000"/>
                                        <p:tgtEl>
                                          <p:spTgt spid="13"/>
                                        </p:tgtEl>
                                      </p:cBhvr>
                                    </p:animEffect>
                                    <p:anim calcmode="lin" valueType="num">
                                      <p:cBhvr>
                                        <p:cTn id="8" dur="1000" fill="hold"/>
                                        <p:tgtEl>
                                          <p:spTgt spid="13"/>
                                        </p:tgtEl>
                                        <p:attrNameLst>
                                          <p:attrName>ppt_x</p:attrName>
                                        </p:attrNameLst>
                                      </p:cBhvr>
                                      <p:tavLst>
                                        <p:tav tm="0">
                                          <p:val>
                                            <p:strVal val="#ppt_x"/>
                                          </p:val>
                                        </p:tav>
                                        <p:tav tm="100000">
                                          <p:val>
                                            <p:strVal val="#ppt_x"/>
                                          </p:val>
                                        </p:tav>
                                      </p:tavLst>
                                    </p:anim>
                                    <p:anim calcmode="lin" valueType="num">
                                      <p:cBhvr>
                                        <p:cTn id="9" dur="1000" fill="hold"/>
                                        <p:tgtEl>
                                          <p:spTgt spid="13"/>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12"/>
                                        </p:tgtEl>
                                        <p:attrNameLst>
                                          <p:attrName>style.visibility</p:attrName>
                                        </p:attrNameLst>
                                      </p:cBhvr>
                                      <p:to>
                                        <p:strVal val="visible"/>
                                      </p:to>
                                    </p:set>
                                    <p:animEffect transition="in" filter="fade">
                                      <p:cBhvr>
                                        <p:cTn id="12" dur="1000"/>
                                        <p:tgtEl>
                                          <p:spTgt spid="12"/>
                                        </p:tgtEl>
                                      </p:cBhvr>
                                    </p:animEffect>
                                    <p:anim calcmode="lin" valueType="num">
                                      <p:cBhvr>
                                        <p:cTn id="13" dur="1000" fill="hold"/>
                                        <p:tgtEl>
                                          <p:spTgt spid="12"/>
                                        </p:tgtEl>
                                        <p:attrNameLst>
                                          <p:attrName>ppt_x</p:attrName>
                                        </p:attrNameLst>
                                      </p:cBhvr>
                                      <p:tavLst>
                                        <p:tav tm="0">
                                          <p:val>
                                            <p:strVal val="#ppt_x"/>
                                          </p:val>
                                        </p:tav>
                                        <p:tav tm="100000">
                                          <p:val>
                                            <p:strVal val="#ppt_x"/>
                                          </p:val>
                                        </p:tav>
                                      </p:tavLst>
                                    </p:anim>
                                    <p:anim calcmode="lin" valueType="num">
                                      <p:cBhvr>
                                        <p:cTn id="14" dur="1000" fill="hold"/>
                                        <p:tgtEl>
                                          <p:spTgt spid="12"/>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grpId="0" nodeType="clickEffect">
                                  <p:stCondLst>
                                    <p:cond delay="0"/>
                                  </p:stCondLst>
                                  <p:childTnLst>
                                    <p:set>
                                      <p:cBhvr>
                                        <p:cTn id="18" dur="1" fill="hold">
                                          <p:stCondLst>
                                            <p:cond delay="0"/>
                                          </p:stCondLst>
                                        </p:cTn>
                                        <p:tgtEl>
                                          <p:spTgt spid="14"/>
                                        </p:tgtEl>
                                        <p:attrNameLst>
                                          <p:attrName>style.visibility</p:attrName>
                                        </p:attrNameLst>
                                      </p:cBhvr>
                                      <p:to>
                                        <p:strVal val="visible"/>
                                      </p:to>
                                    </p:set>
                                    <p:animEffect transition="in" filter="fade">
                                      <p:cBhvr>
                                        <p:cTn id="19" dur="1000"/>
                                        <p:tgtEl>
                                          <p:spTgt spid="14"/>
                                        </p:tgtEl>
                                      </p:cBhvr>
                                    </p:animEffect>
                                    <p:anim calcmode="lin" valueType="num">
                                      <p:cBhvr>
                                        <p:cTn id="20" dur="1000" fill="hold"/>
                                        <p:tgtEl>
                                          <p:spTgt spid="14"/>
                                        </p:tgtEl>
                                        <p:attrNameLst>
                                          <p:attrName>ppt_x</p:attrName>
                                        </p:attrNameLst>
                                      </p:cBhvr>
                                      <p:tavLst>
                                        <p:tav tm="0">
                                          <p:val>
                                            <p:strVal val="#ppt_x"/>
                                          </p:val>
                                        </p:tav>
                                        <p:tav tm="100000">
                                          <p:val>
                                            <p:strVal val="#ppt_x"/>
                                          </p:val>
                                        </p:tav>
                                      </p:tavLst>
                                    </p:anim>
                                    <p:anim calcmode="lin" valueType="num">
                                      <p:cBhvr>
                                        <p:cTn id="21" dur="1000" fill="hold"/>
                                        <p:tgtEl>
                                          <p:spTgt spid="14"/>
                                        </p:tgtEl>
                                        <p:attrNameLst>
                                          <p:attrName>ppt_y</p:attrName>
                                        </p:attrNameLst>
                                      </p:cBhvr>
                                      <p:tavLst>
                                        <p:tav tm="0">
                                          <p:val>
                                            <p:strVal val="#ppt_y+.1"/>
                                          </p:val>
                                        </p:tav>
                                        <p:tav tm="100000">
                                          <p:val>
                                            <p:strVal val="#ppt_y"/>
                                          </p:val>
                                        </p:tav>
                                      </p:tavLst>
                                    </p:anim>
                                  </p:childTnLst>
                                </p:cTn>
                              </p:par>
                              <p:par>
                                <p:cTn id="22" presetID="42" presetClass="entr" presetSubtype="0" fill="hold" grpId="0" nodeType="withEffect">
                                  <p:stCondLst>
                                    <p:cond delay="0"/>
                                  </p:stCondLst>
                                  <p:childTnLst>
                                    <p:set>
                                      <p:cBhvr>
                                        <p:cTn id="23" dur="1" fill="hold">
                                          <p:stCondLst>
                                            <p:cond delay="0"/>
                                          </p:stCondLst>
                                        </p:cTn>
                                        <p:tgtEl>
                                          <p:spTgt spid="15"/>
                                        </p:tgtEl>
                                        <p:attrNameLst>
                                          <p:attrName>style.visibility</p:attrName>
                                        </p:attrNameLst>
                                      </p:cBhvr>
                                      <p:to>
                                        <p:strVal val="visible"/>
                                      </p:to>
                                    </p:set>
                                    <p:animEffect transition="in" filter="fade">
                                      <p:cBhvr>
                                        <p:cTn id="24" dur="1000"/>
                                        <p:tgtEl>
                                          <p:spTgt spid="15"/>
                                        </p:tgtEl>
                                      </p:cBhvr>
                                    </p:animEffect>
                                    <p:anim calcmode="lin" valueType="num">
                                      <p:cBhvr>
                                        <p:cTn id="25" dur="1000" fill="hold"/>
                                        <p:tgtEl>
                                          <p:spTgt spid="15"/>
                                        </p:tgtEl>
                                        <p:attrNameLst>
                                          <p:attrName>ppt_x</p:attrName>
                                        </p:attrNameLst>
                                      </p:cBhvr>
                                      <p:tavLst>
                                        <p:tav tm="0">
                                          <p:val>
                                            <p:strVal val="#ppt_x"/>
                                          </p:val>
                                        </p:tav>
                                        <p:tav tm="100000">
                                          <p:val>
                                            <p:strVal val="#ppt_x"/>
                                          </p:val>
                                        </p:tav>
                                      </p:tavLst>
                                    </p:anim>
                                    <p:anim calcmode="lin" valueType="num">
                                      <p:cBhvr>
                                        <p:cTn id="26" dur="1000" fill="hold"/>
                                        <p:tgtEl>
                                          <p:spTgt spid="15"/>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P spid="13" grpId="0"/>
      <p:bldP spid="14" grpId="0"/>
      <p:bldP spid="15"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353962" y="419081"/>
            <a:ext cx="1976284" cy="461665"/>
          </a:xfrm>
          <a:prstGeom prst="rect">
            <a:avLst/>
          </a:prstGeom>
          <a:noFill/>
        </p:spPr>
        <p:txBody>
          <a:bodyPr wrap="square" rtlCol="0">
            <a:spAutoFit/>
          </a:bodyPr>
          <a:lstStyle/>
          <a:p>
            <a:r>
              <a:rPr lang="en-US" sz="2400" b="1" smtClean="0">
                <a:solidFill>
                  <a:srgbClr val="C00000"/>
                </a:solidFill>
                <a:latin typeface="Times New Roman" pitchFamily="18" charset="0"/>
                <a:cs typeface="Times New Roman" pitchFamily="18" charset="0"/>
              </a:rPr>
              <a:t>Thực hành </a:t>
            </a:r>
            <a:r>
              <a:rPr lang="en-US" sz="2400" b="1">
                <a:solidFill>
                  <a:srgbClr val="C00000"/>
                </a:solidFill>
                <a:latin typeface="Times New Roman" pitchFamily="18" charset="0"/>
                <a:cs typeface="Times New Roman" pitchFamily="18" charset="0"/>
              </a:rPr>
              <a:t>2</a:t>
            </a:r>
            <a:r>
              <a:rPr lang="en-US" sz="2400" b="1" smtClean="0">
                <a:solidFill>
                  <a:srgbClr val="C00000"/>
                </a:solidFill>
                <a:latin typeface="Times New Roman" pitchFamily="18" charset="0"/>
                <a:cs typeface="Times New Roman" pitchFamily="18" charset="0"/>
              </a:rPr>
              <a:t>:</a:t>
            </a:r>
            <a:endParaRPr lang="en-US" sz="2400" b="1">
              <a:solidFill>
                <a:srgbClr val="C00000"/>
              </a:solidFill>
              <a:latin typeface="Times New Roman" pitchFamily="18" charset="0"/>
              <a:cs typeface="Times New Roman" pitchFamily="18" charset="0"/>
            </a:endParaRPr>
          </a:p>
        </p:txBody>
      </p:sp>
      <p:sp>
        <p:nvSpPr>
          <p:cNvPr id="3" name="TextBox 2"/>
          <p:cNvSpPr txBox="1"/>
          <p:nvPr/>
        </p:nvSpPr>
        <p:spPr>
          <a:xfrm>
            <a:off x="2197514" y="419080"/>
            <a:ext cx="8362335" cy="461665"/>
          </a:xfrm>
          <a:prstGeom prst="rect">
            <a:avLst/>
          </a:prstGeom>
          <a:noFill/>
        </p:spPr>
        <p:txBody>
          <a:bodyPr wrap="square" rtlCol="0">
            <a:spAutoFit/>
          </a:bodyPr>
          <a:lstStyle/>
          <a:p>
            <a:r>
              <a:rPr lang="en-US" sz="2400" b="1" smtClean="0">
                <a:latin typeface="Times New Roman" pitchFamily="18" charset="0"/>
                <a:cs typeface="Times New Roman" pitchFamily="18" charset="0"/>
              </a:rPr>
              <a:t>Tính tỉ số phần trăm của hai số cho trong mỗi trường hợp sau:</a:t>
            </a:r>
            <a:endParaRPr lang="en-US" sz="2400" b="1">
              <a:latin typeface="Times New Roman" pitchFamily="18" charset="0"/>
              <a:cs typeface="Times New Roman" pitchFamily="18" charset="0"/>
            </a:endParaRPr>
          </a:p>
        </p:txBody>
      </p:sp>
      <p:sp>
        <p:nvSpPr>
          <p:cNvPr id="4" name="TextBox 3"/>
          <p:cNvSpPr txBox="1"/>
          <p:nvPr/>
        </p:nvSpPr>
        <p:spPr>
          <a:xfrm>
            <a:off x="575189" y="1491354"/>
            <a:ext cx="1755057" cy="584775"/>
          </a:xfrm>
          <a:prstGeom prst="rect">
            <a:avLst/>
          </a:prstGeom>
          <a:noFill/>
        </p:spPr>
        <p:txBody>
          <a:bodyPr wrap="square" rtlCol="0">
            <a:spAutoFit/>
          </a:bodyPr>
          <a:lstStyle/>
          <a:p>
            <a:r>
              <a:rPr lang="en-US" sz="3200" b="1" smtClean="0">
                <a:latin typeface="Times New Roman" pitchFamily="18" charset="0"/>
                <a:cs typeface="Times New Roman" pitchFamily="18" charset="0"/>
              </a:rPr>
              <a:t>a) 3 và 4</a:t>
            </a:r>
            <a:endParaRPr lang="en-US" sz="3200" b="1">
              <a:latin typeface="Times New Roman" pitchFamily="18" charset="0"/>
              <a:cs typeface="Times New Roman" pitchFamily="18" charset="0"/>
            </a:endParaRPr>
          </a:p>
        </p:txBody>
      </p:sp>
      <p:sp>
        <p:nvSpPr>
          <p:cNvPr id="5" name="TextBox 4"/>
          <p:cNvSpPr txBox="1"/>
          <p:nvPr/>
        </p:nvSpPr>
        <p:spPr>
          <a:xfrm>
            <a:off x="4483510" y="1491354"/>
            <a:ext cx="2861188" cy="584775"/>
          </a:xfrm>
          <a:prstGeom prst="rect">
            <a:avLst/>
          </a:prstGeom>
          <a:noFill/>
        </p:spPr>
        <p:txBody>
          <a:bodyPr wrap="square" rtlCol="0">
            <a:spAutoFit/>
          </a:bodyPr>
          <a:lstStyle/>
          <a:p>
            <a:r>
              <a:rPr lang="en-US" sz="3200" b="1" smtClean="0">
                <a:latin typeface="Times New Roman" pitchFamily="18" charset="0"/>
                <a:cs typeface="Times New Roman" pitchFamily="18" charset="0"/>
              </a:rPr>
              <a:t>b) -2,66 và 200</a:t>
            </a:r>
            <a:endParaRPr lang="en-US" sz="3200" b="1">
              <a:latin typeface="Times New Roman" pitchFamily="18" charset="0"/>
              <a:cs typeface="Times New Roman" pitchFamily="18" charset="0"/>
            </a:endParaRPr>
          </a:p>
        </p:txBody>
      </p:sp>
      <mc:AlternateContent xmlns:mc="http://schemas.openxmlformats.org/markup-compatibility/2006" xmlns:a14="http://schemas.microsoft.com/office/drawing/2010/main">
        <mc:Choice Requires="a14">
          <p:sp>
            <p:nvSpPr>
              <p:cNvPr id="6" name="TextBox 5"/>
              <p:cNvSpPr txBox="1"/>
              <p:nvPr/>
            </p:nvSpPr>
            <p:spPr>
              <a:xfrm>
                <a:off x="8819535" y="1363921"/>
                <a:ext cx="2271253" cy="801310"/>
              </a:xfrm>
              <a:prstGeom prst="rect">
                <a:avLst/>
              </a:prstGeom>
              <a:noFill/>
            </p:spPr>
            <p:txBody>
              <a:bodyPr wrap="square" rtlCol="0">
                <a:spAutoFit/>
              </a:bodyPr>
              <a:lstStyle/>
              <a:p>
                <a:r>
                  <a:rPr lang="en-US" sz="3200" b="1" smtClean="0">
                    <a:latin typeface="Times New Roman" pitchFamily="18" charset="0"/>
                    <a:cs typeface="Times New Roman" pitchFamily="18" charset="0"/>
                  </a:rPr>
                  <a:t>c) </a:t>
                </a:r>
                <a14:m>
                  <m:oMath xmlns:m="http://schemas.openxmlformats.org/officeDocument/2006/math">
                    <m:f>
                      <m:fPr>
                        <m:ctrlPr>
                          <a:rPr lang="en-US" sz="3200" b="1" i="1" smtClean="0">
                            <a:latin typeface="Cambria Math"/>
                          </a:rPr>
                        </m:ctrlPr>
                      </m:fPr>
                      <m:num>
                        <m:r>
                          <a:rPr lang="en-US" sz="3200" b="1" i="1" smtClean="0">
                            <a:latin typeface="Cambria Math"/>
                          </a:rPr>
                          <m:t>𝟏</m:t>
                        </m:r>
                      </m:num>
                      <m:den>
                        <m:r>
                          <a:rPr lang="en-US" sz="3200" b="1" i="1" smtClean="0">
                            <a:latin typeface="Cambria Math"/>
                          </a:rPr>
                          <m:t>𝟒</m:t>
                        </m:r>
                      </m:den>
                    </m:f>
                  </m:oMath>
                </a14:m>
                <a:r>
                  <a:rPr lang="en-US" sz="3200" b="1" smtClean="0">
                    <a:latin typeface="Times New Roman" pitchFamily="18" charset="0"/>
                    <a:cs typeface="Times New Roman" pitchFamily="18" charset="0"/>
                  </a:rPr>
                  <a:t> và 0,5</a:t>
                </a:r>
                <a:endParaRPr lang="en-US" sz="3200" b="1">
                  <a:latin typeface="Times New Roman" pitchFamily="18" charset="0"/>
                  <a:cs typeface="Times New Roman" pitchFamily="18" charset="0"/>
                </a:endParaRPr>
              </a:p>
            </p:txBody>
          </p:sp>
        </mc:Choice>
        <mc:Fallback xmlns="">
          <p:sp>
            <p:nvSpPr>
              <p:cNvPr id="6" name="TextBox 5"/>
              <p:cNvSpPr txBox="1">
                <a:spLocks noRot="1" noChangeAspect="1" noMove="1" noResize="1" noEditPoints="1" noAdjustHandles="1" noChangeArrowheads="1" noChangeShapeType="1" noTextEdit="1"/>
              </p:cNvSpPr>
              <p:nvPr/>
            </p:nvSpPr>
            <p:spPr>
              <a:xfrm>
                <a:off x="8819535" y="1363921"/>
                <a:ext cx="2271253" cy="801310"/>
              </a:xfrm>
              <a:prstGeom prst="rect">
                <a:avLst/>
              </a:prstGeom>
              <a:blipFill rotWithShape="1">
                <a:blip r:embed="rId2"/>
                <a:stretch>
                  <a:fillRect l="-6989" b="-10687"/>
                </a:stretch>
              </a:blipFill>
            </p:spPr>
            <p:txBody>
              <a:bodyPr/>
              <a:lstStyle/>
              <a:p>
                <a:r>
                  <a:rPr lang="en-US">
                    <a:noFill/>
                  </a:rPr>
                  <a:t> </a:t>
                </a:r>
              </a:p>
            </p:txBody>
          </p:sp>
        </mc:Fallback>
      </mc:AlternateContent>
      <p:cxnSp>
        <p:nvCxnSpPr>
          <p:cNvPr id="7" name="Straight Connector 6"/>
          <p:cNvCxnSpPr/>
          <p:nvPr/>
        </p:nvCxnSpPr>
        <p:spPr>
          <a:xfrm>
            <a:off x="3900950" y="1607575"/>
            <a:ext cx="0" cy="4586748"/>
          </a:xfrm>
          <a:prstGeom prst="line">
            <a:avLst/>
          </a:prstGeom>
          <a:ln w="28575"/>
        </p:spPr>
        <p:style>
          <a:lnRef idx="1">
            <a:schemeClr val="dk1"/>
          </a:lnRef>
          <a:fillRef idx="0">
            <a:schemeClr val="dk1"/>
          </a:fillRef>
          <a:effectRef idx="0">
            <a:schemeClr val="dk1"/>
          </a:effectRef>
          <a:fontRef idx="minor">
            <a:schemeClr val="tx1"/>
          </a:fontRef>
        </p:style>
      </p:cxnSp>
      <p:cxnSp>
        <p:nvCxnSpPr>
          <p:cNvPr id="9" name="Straight Connector 8"/>
          <p:cNvCxnSpPr/>
          <p:nvPr/>
        </p:nvCxnSpPr>
        <p:spPr>
          <a:xfrm>
            <a:off x="8094408" y="1607575"/>
            <a:ext cx="0" cy="4586748"/>
          </a:xfrm>
          <a:prstGeom prst="line">
            <a:avLst/>
          </a:prstGeom>
          <a:ln w="28575"/>
        </p:spPr>
        <p:style>
          <a:lnRef idx="1">
            <a:schemeClr val="dk1"/>
          </a:lnRef>
          <a:fillRef idx="0">
            <a:schemeClr val="dk1"/>
          </a:fillRef>
          <a:effectRef idx="0">
            <a:schemeClr val="dk1"/>
          </a:effectRef>
          <a:fontRef idx="minor">
            <a:schemeClr val="tx1"/>
          </a:fontRef>
        </p:style>
      </p:cxnSp>
      <p:sp>
        <p:nvSpPr>
          <p:cNvPr id="10" name="TextBox 9"/>
          <p:cNvSpPr txBox="1"/>
          <p:nvPr/>
        </p:nvSpPr>
        <p:spPr>
          <a:xfrm>
            <a:off x="575189" y="2646519"/>
            <a:ext cx="2772693" cy="830997"/>
          </a:xfrm>
          <a:prstGeom prst="rect">
            <a:avLst/>
          </a:prstGeom>
          <a:noFill/>
        </p:spPr>
        <p:txBody>
          <a:bodyPr wrap="square" rtlCol="0">
            <a:spAutoFit/>
          </a:bodyPr>
          <a:lstStyle/>
          <a:p>
            <a:r>
              <a:rPr lang="en-US" sz="2400" smtClean="0">
                <a:latin typeface="Times New Roman" pitchFamily="18" charset="0"/>
                <a:cs typeface="Times New Roman" pitchFamily="18" charset="0"/>
              </a:rPr>
              <a:t>Tỉ số phần trăm của 3 và 4 là:</a:t>
            </a:r>
            <a:endParaRPr lang="en-US" sz="2400">
              <a:latin typeface="Times New Roman" pitchFamily="18" charset="0"/>
              <a:cs typeface="Times New Roman" pitchFamily="18" charset="0"/>
            </a:endParaRPr>
          </a:p>
        </p:txBody>
      </p:sp>
      <mc:AlternateContent xmlns:mc="http://schemas.openxmlformats.org/markup-compatibility/2006" xmlns:a14="http://schemas.microsoft.com/office/drawing/2010/main">
        <mc:Choice Requires="a14">
          <p:sp>
            <p:nvSpPr>
              <p:cNvPr id="11" name="TextBox 10"/>
              <p:cNvSpPr txBox="1"/>
              <p:nvPr/>
            </p:nvSpPr>
            <p:spPr>
              <a:xfrm>
                <a:off x="353961" y="3686904"/>
                <a:ext cx="2743199" cy="78380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f>
                        <m:fPr>
                          <m:ctrlPr>
                            <a:rPr lang="en-US" sz="2400" i="1" smtClean="0">
                              <a:latin typeface="Cambria Math"/>
                            </a:rPr>
                          </m:ctrlPr>
                        </m:fPr>
                        <m:num>
                          <m:r>
                            <a:rPr lang="en-US" sz="2400" b="0" i="1" smtClean="0">
                              <a:latin typeface="Cambria Math"/>
                            </a:rPr>
                            <m:t>3</m:t>
                          </m:r>
                        </m:num>
                        <m:den>
                          <m:r>
                            <a:rPr lang="en-US" sz="2400" b="0" i="1" smtClean="0">
                              <a:latin typeface="Cambria Math"/>
                            </a:rPr>
                            <m:t>4</m:t>
                          </m:r>
                        </m:den>
                      </m:f>
                      <m:r>
                        <a:rPr lang="en-US" sz="2400" b="0" i="1" smtClean="0">
                          <a:latin typeface="Cambria Math"/>
                        </a:rPr>
                        <m:t>.100%=75%</m:t>
                      </m:r>
                    </m:oMath>
                  </m:oMathPara>
                </a14:m>
                <a:endParaRPr lang="en-US" sz="2400">
                  <a:latin typeface="Times New Roman" pitchFamily="18" charset="0"/>
                  <a:cs typeface="Times New Roman" pitchFamily="18" charset="0"/>
                </a:endParaRPr>
              </a:p>
            </p:txBody>
          </p:sp>
        </mc:Choice>
        <mc:Fallback xmlns="">
          <p:sp>
            <p:nvSpPr>
              <p:cNvPr id="11" name="TextBox 10"/>
              <p:cNvSpPr txBox="1">
                <a:spLocks noRot="1" noChangeAspect="1" noMove="1" noResize="1" noEditPoints="1" noAdjustHandles="1" noChangeArrowheads="1" noChangeShapeType="1" noTextEdit="1"/>
              </p:cNvSpPr>
              <p:nvPr/>
            </p:nvSpPr>
            <p:spPr>
              <a:xfrm>
                <a:off x="353961" y="3686904"/>
                <a:ext cx="2743199" cy="783804"/>
              </a:xfrm>
              <a:prstGeom prst="rect">
                <a:avLst/>
              </a:prstGeom>
              <a:blipFill rotWithShape="1">
                <a:blip r:embed="rId3"/>
                <a:stretch>
                  <a:fillRect/>
                </a:stretch>
              </a:blipFill>
            </p:spPr>
            <p:txBody>
              <a:bodyPr/>
              <a:lstStyle/>
              <a:p>
                <a:r>
                  <a:rPr lang="en-US">
                    <a:noFill/>
                  </a:rPr>
                  <a:t> </a:t>
                </a:r>
              </a:p>
            </p:txBody>
          </p:sp>
        </mc:Fallback>
      </mc:AlternateContent>
      <p:sp>
        <p:nvSpPr>
          <p:cNvPr id="12" name="TextBox 11"/>
          <p:cNvSpPr txBox="1"/>
          <p:nvPr/>
        </p:nvSpPr>
        <p:spPr>
          <a:xfrm>
            <a:off x="4343403" y="2646519"/>
            <a:ext cx="3141402" cy="830997"/>
          </a:xfrm>
          <a:prstGeom prst="rect">
            <a:avLst/>
          </a:prstGeom>
          <a:noFill/>
        </p:spPr>
        <p:txBody>
          <a:bodyPr wrap="square" rtlCol="0">
            <a:spAutoFit/>
          </a:bodyPr>
          <a:lstStyle/>
          <a:p>
            <a:pPr algn="just"/>
            <a:r>
              <a:rPr lang="en-US" sz="2400" smtClean="0">
                <a:latin typeface="Times New Roman" pitchFamily="18" charset="0"/>
                <a:cs typeface="Times New Roman" pitchFamily="18" charset="0"/>
              </a:rPr>
              <a:t>Tỉ số phần trăm của </a:t>
            </a:r>
            <a:br>
              <a:rPr lang="en-US" sz="2400" smtClean="0">
                <a:latin typeface="Times New Roman" pitchFamily="18" charset="0"/>
                <a:cs typeface="Times New Roman" pitchFamily="18" charset="0"/>
              </a:rPr>
            </a:br>
            <a:r>
              <a:rPr lang="en-US" sz="2400" smtClean="0">
                <a:latin typeface="Times New Roman" pitchFamily="18" charset="0"/>
                <a:cs typeface="Times New Roman" pitchFamily="18" charset="0"/>
              </a:rPr>
              <a:t>-2,66 và 200 là:</a:t>
            </a:r>
            <a:endParaRPr lang="en-US" sz="2400">
              <a:latin typeface="Times New Roman" pitchFamily="18" charset="0"/>
              <a:cs typeface="Times New Roman" pitchFamily="18" charset="0"/>
            </a:endParaRPr>
          </a:p>
        </p:txBody>
      </p:sp>
      <mc:AlternateContent xmlns:mc="http://schemas.openxmlformats.org/markup-compatibility/2006" xmlns:a14="http://schemas.microsoft.com/office/drawing/2010/main">
        <mc:Choice Requires="a14">
          <p:sp>
            <p:nvSpPr>
              <p:cNvPr id="13" name="TextBox 12"/>
              <p:cNvSpPr txBox="1"/>
              <p:nvPr/>
            </p:nvSpPr>
            <p:spPr>
              <a:xfrm>
                <a:off x="4203296" y="3701669"/>
                <a:ext cx="3706762" cy="786177"/>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f>
                        <m:fPr>
                          <m:ctrlPr>
                            <a:rPr lang="en-US" sz="2400" i="1" smtClean="0">
                              <a:latin typeface="Cambria Math"/>
                            </a:rPr>
                          </m:ctrlPr>
                        </m:fPr>
                        <m:num>
                          <m:r>
                            <a:rPr lang="en-US" sz="2400" b="0" i="1" smtClean="0">
                              <a:latin typeface="Cambria Math"/>
                            </a:rPr>
                            <m:t>−2,66</m:t>
                          </m:r>
                        </m:num>
                        <m:den>
                          <m:r>
                            <a:rPr lang="en-US" sz="2400" b="0" i="1" smtClean="0">
                              <a:latin typeface="Cambria Math"/>
                            </a:rPr>
                            <m:t>200</m:t>
                          </m:r>
                        </m:den>
                      </m:f>
                      <m:r>
                        <a:rPr lang="en-US" sz="2400" b="0" i="1" smtClean="0">
                          <a:latin typeface="Cambria Math"/>
                        </a:rPr>
                        <m:t>.100%=−1,33%</m:t>
                      </m:r>
                    </m:oMath>
                  </m:oMathPara>
                </a14:m>
                <a:endParaRPr lang="en-US" sz="2400">
                  <a:latin typeface="Times New Roman" pitchFamily="18" charset="0"/>
                  <a:cs typeface="Times New Roman" pitchFamily="18" charset="0"/>
                </a:endParaRPr>
              </a:p>
            </p:txBody>
          </p:sp>
        </mc:Choice>
        <mc:Fallback xmlns="">
          <p:sp>
            <p:nvSpPr>
              <p:cNvPr id="13" name="TextBox 12"/>
              <p:cNvSpPr txBox="1">
                <a:spLocks noRot="1" noChangeAspect="1" noMove="1" noResize="1" noEditPoints="1" noAdjustHandles="1" noChangeArrowheads="1" noChangeShapeType="1" noTextEdit="1"/>
              </p:cNvSpPr>
              <p:nvPr/>
            </p:nvSpPr>
            <p:spPr>
              <a:xfrm>
                <a:off x="4203296" y="3701669"/>
                <a:ext cx="3706762" cy="786177"/>
              </a:xfrm>
              <a:prstGeom prst="rect">
                <a:avLst/>
              </a:prstGeom>
              <a:blipFill rotWithShape="1">
                <a:blip r:embed="rId4"/>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4" name="TextBox 13"/>
              <p:cNvSpPr txBox="1"/>
              <p:nvPr/>
            </p:nvSpPr>
            <p:spPr>
              <a:xfrm>
                <a:off x="8500601" y="2494298"/>
                <a:ext cx="2909120" cy="983218"/>
              </a:xfrm>
              <a:prstGeom prst="rect">
                <a:avLst/>
              </a:prstGeom>
              <a:noFill/>
            </p:spPr>
            <p:txBody>
              <a:bodyPr wrap="square" rtlCol="0">
                <a:spAutoFit/>
              </a:bodyPr>
              <a:lstStyle/>
              <a:p>
                <a:pPr algn="just"/>
                <a:r>
                  <a:rPr lang="en-US" sz="2400" smtClean="0">
                    <a:latin typeface="Times New Roman" pitchFamily="18" charset="0"/>
                    <a:cs typeface="Times New Roman" pitchFamily="18" charset="0"/>
                  </a:rPr>
                  <a:t>Tỉ số phần trăm của</a:t>
                </a:r>
                <a:br>
                  <a:rPr lang="en-US" sz="2400" smtClean="0">
                    <a:latin typeface="Times New Roman" pitchFamily="18" charset="0"/>
                    <a:cs typeface="Times New Roman" pitchFamily="18" charset="0"/>
                  </a:rPr>
                </a:br>
                <a:r>
                  <a:rPr lang="en-US" sz="2400" smtClean="0">
                    <a:latin typeface="Times New Roman" pitchFamily="18" charset="0"/>
                    <a:cs typeface="Times New Roman" pitchFamily="18" charset="0"/>
                  </a:rPr>
                  <a:t> </a:t>
                </a:r>
                <a14:m>
                  <m:oMath xmlns:m="http://schemas.openxmlformats.org/officeDocument/2006/math">
                    <m:f>
                      <m:fPr>
                        <m:ctrlPr>
                          <a:rPr lang="en-US" sz="2400" i="1" smtClean="0">
                            <a:latin typeface="Cambria Math"/>
                          </a:rPr>
                        </m:ctrlPr>
                      </m:fPr>
                      <m:num>
                        <m:r>
                          <a:rPr lang="en-US" sz="2400" b="0" i="1" smtClean="0">
                            <a:latin typeface="Cambria Math"/>
                          </a:rPr>
                          <m:t>1</m:t>
                        </m:r>
                      </m:num>
                      <m:den>
                        <m:r>
                          <a:rPr lang="en-US" sz="2400" b="0" i="1" smtClean="0">
                            <a:latin typeface="Cambria Math"/>
                          </a:rPr>
                          <m:t>4</m:t>
                        </m:r>
                      </m:den>
                    </m:f>
                  </m:oMath>
                </a14:m>
                <a:r>
                  <a:rPr lang="en-US" sz="2400" smtClean="0">
                    <a:latin typeface="Times New Roman" pitchFamily="18" charset="0"/>
                    <a:cs typeface="Times New Roman" pitchFamily="18" charset="0"/>
                  </a:rPr>
                  <a:t> và 0,5 là:</a:t>
                </a:r>
                <a:endParaRPr lang="en-US" sz="2400">
                  <a:latin typeface="Times New Roman" pitchFamily="18" charset="0"/>
                  <a:cs typeface="Times New Roman" pitchFamily="18" charset="0"/>
                </a:endParaRPr>
              </a:p>
            </p:txBody>
          </p:sp>
        </mc:Choice>
        <mc:Fallback xmlns="">
          <p:sp>
            <p:nvSpPr>
              <p:cNvPr id="14" name="TextBox 13"/>
              <p:cNvSpPr txBox="1">
                <a:spLocks noRot="1" noChangeAspect="1" noMove="1" noResize="1" noEditPoints="1" noAdjustHandles="1" noChangeArrowheads="1" noChangeShapeType="1" noTextEdit="1"/>
              </p:cNvSpPr>
              <p:nvPr/>
            </p:nvSpPr>
            <p:spPr>
              <a:xfrm>
                <a:off x="8500601" y="2494298"/>
                <a:ext cx="2909120" cy="983218"/>
              </a:xfrm>
              <a:prstGeom prst="rect">
                <a:avLst/>
              </a:prstGeom>
              <a:blipFill rotWithShape="1">
                <a:blip r:embed="rId5"/>
                <a:stretch>
                  <a:fillRect l="-3138" t="-4969" r="-3138" b="-559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5" name="TextBox 14"/>
              <p:cNvSpPr txBox="1"/>
              <p:nvPr/>
            </p:nvSpPr>
            <p:spPr>
              <a:xfrm>
                <a:off x="8500600" y="3562529"/>
                <a:ext cx="2743199" cy="1064459"/>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f>
                        <m:fPr>
                          <m:ctrlPr>
                            <a:rPr lang="en-US" sz="2400" i="1" smtClean="0">
                              <a:latin typeface="Cambria Math"/>
                            </a:rPr>
                          </m:ctrlPr>
                        </m:fPr>
                        <m:num>
                          <m:f>
                            <m:fPr>
                              <m:ctrlPr>
                                <a:rPr lang="en-US" sz="2400" i="1" smtClean="0">
                                  <a:latin typeface="Cambria Math"/>
                                </a:rPr>
                              </m:ctrlPr>
                            </m:fPr>
                            <m:num>
                              <m:r>
                                <a:rPr lang="en-US" sz="2400" b="0" i="1" smtClean="0">
                                  <a:latin typeface="Cambria Math"/>
                                </a:rPr>
                                <m:t>1</m:t>
                              </m:r>
                            </m:num>
                            <m:den>
                              <m:r>
                                <a:rPr lang="en-US" sz="2400" b="0" i="1" smtClean="0">
                                  <a:latin typeface="Cambria Math"/>
                                </a:rPr>
                                <m:t>4</m:t>
                              </m:r>
                            </m:den>
                          </m:f>
                        </m:num>
                        <m:den>
                          <m:r>
                            <a:rPr lang="en-US" sz="2400" b="0" i="1" smtClean="0">
                              <a:latin typeface="Cambria Math"/>
                            </a:rPr>
                            <m:t>0,5</m:t>
                          </m:r>
                        </m:den>
                      </m:f>
                      <m:r>
                        <a:rPr lang="en-US" sz="2400" b="0" i="1" smtClean="0">
                          <a:latin typeface="Cambria Math"/>
                        </a:rPr>
                        <m:t>.100%=50%</m:t>
                      </m:r>
                    </m:oMath>
                  </m:oMathPara>
                </a14:m>
                <a:endParaRPr lang="en-US" sz="2400">
                  <a:latin typeface="Times New Roman" pitchFamily="18" charset="0"/>
                  <a:cs typeface="Times New Roman" pitchFamily="18" charset="0"/>
                </a:endParaRPr>
              </a:p>
            </p:txBody>
          </p:sp>
        </mc:Choice>
        <mc:Fallback xmlns="">
          <p:sp>
            <p:nvSpPr>
              <p:cNvPr id="15" name="TextBox 14"/>
              <p:cNvSpPr txBox="1">
                <a:spLocks noRot="1" noChangeAspect="1" noMove="1" noResize="1" noEditPoints="1" noAdjustHandles="1" noChangeArrowheads="1" noChangeShapeType="1" noTextEdit="1"/>
              </p:cNvSpPr>
              <p:nvPr/>
            </p:nvSpPr>
            <p:spPr>
              <a:xfrm>
                <a:off x="8500600" y="3562529"/>
                <a:ext cx="2743199" cy="1064459"/>
              </a:xfrm>
              <a:prstGeom prst="rect">
                <a:avLst/>
              </a:prstGeom>
              <a:blipFill rotWithShape="1">
                <a:blip r:embed="rId6"/>
                <a:stretch>
                  <a:fillRect/>
                </a:stretch>
              </a:blipFill>
            </p:spPr>
            <p:txBody>
              <a:bodyPr/>
              <a:lstStyle/>
              <a:p>
                <a:r>
                  <a:rPr lang="en-US">
                    <a:noFill/>
                  </a:rPr>
                  <a:t> </a:t>
                </a:r>
              </a:p>
            </p:txBody>
          </p:sp>
        </mc:Fallback>
      </mc:AlternateContent>
    </p:spTree>
    <p:extLst>
      <p:ext uri="{BB962C8B-B14F-4D97-AF65-F5344CB8AC3E}">
        <p14:creationId xmlns:p14="http://schemas.microsoft.com/office/powerpoint/2010/main" val="393957241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fade">
                                      <p:cBhvr>
                                        <p:cTn id="7" dur="1000"/>
                                        <p:tgtEl>
                                          <p:spTgt spid="10"/>
                                        </p:tgtEl>
                                      </p:cBhvr>
                                    </p:animEffect>
                                    <p:anim calcmode="lin" valueType="num">
                                      <p:cBhvr>
                                        <p:cTn id="8" dur="1000" fill="hold"/>
                                        <p:tgtEl>
                                          <p:spTgt spid="10"/>
                                        </p:tgtEl>
                                        <p:attrNameLst>
                                          <p:attrName>ppt_x</p:attrName>
                                        </p:attrNameLst>
                                      </p:cBhvr>
                                      <p:tavLst>
                                        <p:tav tm="0">
                                          <p:val>
                                            <p:strVal val="#ppt_x"/>
                                          </p:val>
                                        </p:tav>
                                        <p:tav tm="100000">
                                          <p:val>
                                            <p:strVal val="#ppt_x"/>
                                          </p:val>
                                        </p:tav>
                                      </p:tavLst>
                                    </p:anim>
                                    <p:anim calcmode="lin" valueType="num">
                                      <p:cBhvr>
                                        <p:cTn id="9" dur="1000" fill="hold"/>
                                        <p:tgtEl>
                                          <p:spTgt spid="10"/>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11"/>
                                        </p:tgtEl>
                                        <p:attrNameLst>
                                          <p:attrName>style.visibility</p:attrName>
                                        </p:attrNameLst>
                                      </p:cBhvr>
                                      <p:to>
                                        <p:strVal val="visible"/>
                                      </p:to>
                                    </p:set>
                                    <p:animEffect transition="in" filter="fade">
                                      <p:cBhvr>
                                        <p:cTn id="12" dur="1000"/>
                                        <p:tgtEl>
                                          <p:spTgt spid="11"/>
                                        </p:tgtEl>
                                      </p:cBhvr>
                                    </p:animEffect>
                                    <p:anim calcmode="lin" valueType="num">
                                      <p:cBhvr>
                                        <p:cTn id="13" dur="1000" fill="hold"/>
                                        <p:tgtEl>
                                          <p:spTgt spid="11"/>
                                        </p:tgtEl>
                                        <p:attrNameLst>
                                          <p:attrName>ppt_x</p:attrName>
                                        </p:attrNameLst>
                                      </p:cBhvr>
                                      <p:tavLst>
                                        <p:tav tm="0">
                                          <p:val>
                                            <p:strVal val="#ppt_x"/>
                                          </p:val>
                                        </p:tav>
                                        <p:tav tm="100000">
                                          <p:val>
                                            <p:strVal val="#ppt_x"/>
                                          </p:val>
                                        </p:tav>
                                      </p:tavLst>
                                    </p:anim>
                                    <p:anim calcmode="lin" valueType="num">
                                      <p:cBhvr>
                                        <p:cTn id="14" dur="1000" fill="hold"/>
                                        <p:tgtEl>
                                          <p:spTgt spid="11"/>
                                        </p:tgtEl>
                                        <p:attrNameLst>
                                          <p:attrName>ppt_y</p:attrName>
                                        </p:attrNameLst>
                                      </p:cBhvr>
                                      <p:tavLst>
                                        <p:tav tm="0">
                                          <p:val>
                                            <p:strVal val="#ppt_y+.1"/>
                                          </p:val>
                                        </p:tav>
                                        <p:tav tm="100000">
                                          <p:val>
                                            <p:strVal val="#ppt_y"/>
                                          </p:val>
                                        </p:tav>
                                      </p:tavLst>
                                    </p:anim>
                                  </p:childTnLst>
                                </p:cTn>
                              </p:par>
                              <p:par>
                                <p:cTn id="15" presetID="42" presetClass="entr" presetSubtype="0" fill="hold" grpId="0" nodeType="withEffect">
                                  <p:stCondLst>
                                    <p:cond delay="0"/>
                                  </p:stCondLst>
                                  <p:childTnLst>
                                    <p:set>
                                      <p:cBhvr>
                                        <p:cTn id="16" dur="1" fill="hold">
                                          <p:stCondLst>
                                            <p:cond delay="0"/>
                                          </p:stCondLst>
                                        </p:cTn>
                                        <p:tgtEl>
                                          <p:spTgt spid="12"/>
                                        </p:tgtEl>
                                        <p:attrNameLst>
                                          <p:attrName>style.visibility</p:attrName>
                                        </p:attrNameLst>
                                      </p:cBhvr>
                                      <p:to>
                                        <p:strVal val="visible"/>
                                      </p:to>
                                    </p:set>
                                    <p:animEffect transition="in" filter="fade">
                                      <p:cBhvr>
                                        <p:cTn id="17" dur="1000"/>
                                        <p:tgtEl>
                                          <p:spTgt spid="12"/>
                                        </p:tgtEl>
                                      </p:cBhvr>
                                    </p:animEffect>
                                    <p:anim calcmode="lin" valueType="num">
                                      <p:cBhvr>
                                        <p:cTn id="18" dur="1000" fill="hold"/>
                                        <p:tgtEl>
                                          <p:spTgt spid="12"/>
                                        </p:tgtEl>
                                        <p:attrNameLst>
                                          <p:attrName>ppt_x</p:attrName>
                                        </p:attrNameLst>
                                      </p:cBhvr>
                                      <p:tavLst>
                                        <p:tav tm="0">
                                          <p:val>
                                            <p:strVal val="#ppt_x"/>
                                          </p:val>
                                        </p:tav>
                                        <p:tav tm="100000">
                                          <p:val>
                                            <p:strVal val="#ppt_x"/>
                                          </p:val>
                                        </p:tav>
                                      </p:tavLst>
                                    </p:anim>
                                    <p:anim calcmode="lin" valueType="num">
                                      <p:cBhvr>
                                        <p:cTn id="19" dur="1000" fill="hold"/>
                                        <p:tgtEl>
                                          <p:spTgt spid="12"/>
                                        </p:tgtEl>
                                        <p:attrNameLst>
                                          <p:attrName>ppt_y</p:attrName>
                                        </p:attrNameLst>
                                      </p:cBhvr>
                                      <p:tavLst>
                                        <p:tav tm="0">
                                          <p:val>
                                            <p:strVal val="#ppt_y+.1"/>
                                          </p:val>
                                        </p:tav>
                                        <p:tav tm="100000">
                                          <p:val>
                                            <p:strVal val="#ppt_y"/>
                                          </p:val>
                                        </p:tav>
                                      </p:tavLst>
                                    </p:anim>
                                  </p:childTnLst>
                                </p:cTn>
                              </p:par>
                              <p:par>
                                <p:cTn id="20" presetID="42" presetClass="entr" presetSubtype="0" fill="hold" grpId="0" nodeType="withEffect">
                                  <p:stCondLst>
                                    <p:cond delay="0"/>
                                  </p:stCondLst>
                                  <p:childTnLst>
                                    <p:set>
                                      <p:cBhvr>
                                        <p:cTn id="21" dur="1" fill="hold">
                                          <p:stCondLst>
                                            <p:cond delay="0"/>
                                          </p:stCondLst>
                                        </p:cTn>
                                        <p:tgtEl>
                                          <p:spTgt spid="13"/>
                                        </p:tgtEl>
                                        <p:attrNameLst>
                                          <p:attrName>style.visibility</p:attrName>
                                        </p:attrNameLst>
                                      </p:cBhvr>
                                      <p:to>
                                        <p:strVal val="visible"/>
                                      </p:to>
                                    </p:set>
                                    <p:animEffect transition="in" filter="fade">
                                      <p:cBhvr>
                                        <p:cTn id="22" dur="1000"/>
                                        <p:tgtEl>
                                          <p:spTgt spid="13"/>
                                        </p:tgtEl>
                                      </p:cBhvr>
                                    </p:animEffect>
                                    <p:anim calcmode="lin" valueType="num">
                                      <p:cBhvr>
                                        <p:cTn id="23" dur="1000" fill="hold"/>
                                        <p:tgtEl>
                                          <p:spTgt spid="13"/>
                                        </p:tgtEl>
                                        <p:attrNameLst>
                                          <p:attrName>ppt_x</p:attrName>
                                        </p:attrNameLst>
                                      </p:cBhvr>
                                      <p:tavLst>
                                        <p:tav tm="0">
                                          <p:val>
                                            <p:strVal val="#ppt_x"/>
                                          </p:val>
                                        </p:tav>
                                        <p:tav tm="100000">
                                          <p:val>
                                            <p:strVal val="#ppt_x"/>
                                          </p:val>
                                        </p:tav>
                                      </p:tavLst>
                                    </p:anim>
                                    <p:anim calcmode="lin" valueType="num">
                                      <p:cBhvr>
                                        <p:cTn id="24" dur="1000" fill="hold"/>
                                        <p:tgtEl>
                                          <p:spTgt spid="13"/>
                                        </p:tgtEl>
                                        <p:attrNameLst>
                                          <p:attrName>ppt_y</p:attrName>
                                        </p:attrNameLst>
                                      </p:cBhvr>
                                      <p:tavLst>
                                        <p:tav tm="0">
                                          <p:val>
                                            <p:strVal val="#ppt_y+.1"/>
                                          </p:val>
                                        </p:tav>
                                        <p:tav tm="100000">
                                          <p:val>
                                            <p:strVal val="#ppt_y"/>
                                          </p:val>
                                        </p:tav>
                                      </p:tavLst>
                                    </p:anim>
                                  </p:childTnLst>
                                </p:cTn>
                              </p:par>
                              <p:par>
                                <p:cTn id="25" presetID="42" presetClass="entr" presetSubtype="0" fill="hold" grpId="0" nodeType="withEffect">
                                  <p:stCondLst>
                                    <p:cond delay="0"/>
                                  </p:stCondLst>
                                  <p:childTnLst>
                                    <p:set>
                                      <p:cBhvr>
                                        <p:cTn id="26" dur="1" fill="hold">
                                          <p:stCondLst>
                                            <p:cond delay="0"/>
                                          </p:stCondLst>
                                        </p:cTn>
                                        <p:tgtEl>
                                          <p:spTgt spid="14"/>
                                        </p:tgtEl>
                                        <p:attrNameLst>
                                          <p:attrName>style.visibility</p:attrName>
                                        </p:attrNameLst>
                                      </p:cBhvr>
                                      <p:to>
                                        <p:strVal val="visible"/>
                                      </p:to>
                                    </p:set>
                                    <p:animEffect transition="in" filter="fade">
                                      <p:cBhvr>
                                        <p:cTn id="27" dur="1000"/>
                                        <p:tgtEl>
                                          <p:spTgt spid="14"/>
                                        </p:tgtEl>
                                      </p:cBhvr>
                                    </p:animEffect>
                                    <p:anim calcmode="lin" valueType="num">
                                      <p:cBhvr>
                                        <p:cTn id="28" dur="1000" fill="hold"/>
                                        <p:tgtEl>
                                          <p:spTgt spid="14"/>
                                        </p:tgtEl>
                                        <p:attrNameLst>
                                          <p:attrName>ppt_x</p:attrName>
                                        </p:attrNameLst>
                                      </p:cBhvr>
                                      <p:tavLst>
                                        <p:tav tm="0">
                                          <p:val>
                                            <p:strVal val="#ppt_x"/>
                                          </p:val>
                                        </p:tav>
                                        <p:tav tm="100000">
                                          <p:val>
                                            <p:strVal val="#ppt_x"/>
                                          </p:val>
                                        </p:tav>
                                      </p:tavLst>
                                    </p:anim>
                                    <p:anim calcmode="lin" valueType="num">
                                      <p:cBhvr>
                                        <p:cTn id="29" dur="1000" fill="hold"/>
                                        <p:tgtEl>
                                          <p:spTgt spid="14"/>
                                        </p:tgtEl>
                                        <p:attrNameLst>
                                          <p:attrName>ppt_y</p:attrName>
                                        </p:attrNameLst>
                                      </p:cBhvr>
                                      <p:tavLst>
                                        <p:tav tm="0">
                                          <p:val>
                                            <p:strVal val="#ppt_y+.1"/>
                                          </p:val>
                                        </p:tav>
                                        <p:tav tm="100000">
                                          <p:val>
                                            <p:strVal val="#ppt_y"/>
                                          </p:val>
                                        </p:tav>
                                      </p:tavLst>
                                    </p:anim>
                                  </p:childTnLst>
                                </p:cTn>
                              </p:par>
                              <p:par>
                                <p:cTn id="30" presetID="42" presetClass="entr" presetSubtype="0" fill="hold" grpId="0" nodeType="withEffect">
                                  <p:stCondLst>
                                    <p:cond delay="0"/>
                                  </p:stCondLst>
                                  <p:childTnLst>
                                    <p:set>
                                      <p:cBhvr>
                                        <p:cTn id="31" dur="1" fill="hold">
                                          <p:stCondLst>
                                            <p:cond delay="0"/>
                                          </p:stCondLst>
                                        </p:cTn>
                                        <p:tgtEl>
                                          <p:spTgt spid="15"/>
                                        </p:tgtEl>
                                        <p:attrNameLst>
                                          <p:attrName>style.visibility</p:attrName>
                                        </p:attrNameLst>
                                      </p:cBhvr>
                                      <p:to>
                                        <p:strVal val="visible"/>
                                      </p:to>
                                    </p:set>
                                    <p:animEffect transition="in" filter="fade">
                                      <p:cBhvr>
                                        <p:cTn id="32" dur="1000"/>
                                        <p:tgtEl>
                                          <p:spTgt spid="15"/>
                                        </p:tgtEl>
                                      </p:cBhvr>
                                    </p:animEffect>
                                    <p:anim calcmode="lin" valueType="num">
                                      <p:cBhvr>
                                        <p:cTn id="33" dur="1000" fill="hold"/>
                                        <p:tgtEl>
                                          <p:spTgt spid="15"/>
                                        </p:tgtEl>
                                        <p:attrNameLst>
                                          <p:attrName>ppt_x</p:attrName>
                                        </p:attrNameLst>
                                      </p:cBhvr>
                                      <p:tavLst>
                                        <p:tav tm="0">
                                          <p:val>
                                            <p:strVal val="#ppt_x"/>
                                          </p:val>
                                        </p:tav>
                                        <p:tav tm="100000">
                                          <p:val>
                                            <p:strVal val="#ppt_x"/>
                                          </p:val>
                                        </p:tav>
                                      </p:tavLst>
                                    </p:anim>
                                    <p:anim calcmode="lin" valueType="num">
                                      <p:cBhvr>
                                        <p:cTn id="34" dur="1000" fill="hold"/>
                                        <p:tgtEl>
                                          <p:spTgt spid="15"/>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p:bldP spid="11" grpId="0"/>
      <p:bldP spid="12" grpId="0"/>
      <p:bldP spid="13" grpId="0"/>
      <p:bldP spid="14" grpId="0"/>
      <p:bldP spid="15"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353962" y="351466"/>
            <a:ext cx="1976284" cy="461665"/>
          </a:xfrm>
          <a:prstGeom prst="rect">
            <a:avLst/>
          </a:prstGeom>
          <a:noFill/>
        </p:spPr>
        <p:txBody>
          <a:bodyPr wrap="square" rtlCol="0">
            <a:spAutoFit/>
          </a:bodyPr>
          <a:lstStyle/>
          <a:p>
            <a:r>
              <a:rPr lang="en-US" sz="2400" b="1" smtClean="0">
                <a:solidFill>
                  <a:srgbClr val="C00000"/>
                </a:solidFill>
                <a:latin typeface="Times New Roman" pitchFamily="18" charset="0"/>
                <a:cs typeface="Times New Roman" pitchFamily="18" charset="0"/>
              </a:rPr>
              <a:t>Vận dụng </a:t>
            </a:r>
            <a:r>
              <a:rPr lang="en-US" sz="2400" b="1">
                <a:solidFill>
                  <a:srgbClr val="C00000"/>
                </a:solidFill>
                <a:latin typeface="Times New Roman" pitchFamily="18" charset="0"/>
                <a:cs typeface="Times New Roman" pitchFamily="18" charset="0"/>
              </a:rPr>
              <a:t>2</a:t>
            </a:r>
            <a:r>
              <a:rPr lang="en-US" sz="2400" b="1" smtClean="0">
                <a:solidFill>
                  <a:srgbClr val="C00000"/>
                </a:solidFill>
                <a:latin typeface="Times New Roman" pitchFamily="18" charset="0"/>
                <a:cs typeface="Times New Roman" pitchFamily="18" charset="0"/>
              </a:rPr>
              <a:t>:</a:t>
            </a:r>
            <a:endParaRPr lang="en-US" sz="2400" b="1">
              <a:solidFill>
                <a:srgbClr val="C00000"/>
              </a:solidFill>
              <a:latin typeface="Times New Roman" pitchFamily="18" charset="0"/>
              <a:cs typeface="Times New Roman" pitchFamily="18" charset="0"/>
            </a:endParaRPr>
          </a:p>
        </p:txBody>
      </p:sp>
      <p:sp>
        <p:nvSpPr>
          <p:cNvPr id="3" name="TextBox 2"/>
          <p:cNvSpPr txBox="1"/>
          <p:nvPr/>
        </p:nvSpPr>
        <p:spPr>
          <a:xfrm>
            <a:off x="353962" y="895493"/>
            <a:ext cx="10972800" cy="830997"/>
          </a:xfrm>
          <a:prstGeom prst="rect">
            <a:avLst/>
          </a:prstGeom>
          <a:noFill/>
        </p:spPr>
        <p:txBody>
          <a:bodyPr wrap="square" rtlCol="0">
            <a:spAutoFit/>
          </a:bodyPr>
          <a:lstStyle/>
          <a:p>
            <a:pPr algn="just"/>
            <a:r>
              <a:rPr lang="en-US" sz="2400" b="1" smtClean="0">
                <a:latin typeface="Times New Roman" pitchFamily="18" charset="0"/>
                <a:cs typeface="Times New Roman" pitchFamily="18" charset="0"/>
              </a:rPr>
              <a:t>Một cửa hàng có doanh thu tháng tư là 400 triệu đồng, doanh thu tháng năm là 500 triệu đồng. Tính tỉ số phần trăm của doanh thu tháng năm so với tháng tư.</a:t>
            </a:r>
            <a:endParaRPr lang="en-US" sz="2400" b="1">
              <a:latin typeface="Times New Roman" pitchFamily="18" charset="0"/>
              <a:cs typeface="Times New Roman" pitchFamily="18" charset="0"/>
            </a:endParaRPr>
          </a:p>
        </p:txBody>
      </p:sp>
      <p:pic>
        <p:nvPicPr>
          <p:cNvPr id="8" name="Picture 2" descr="F:\1-原创素材\1_mm1102\PPT\PPT_014\materaials\pageimg_g2.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492478" y="1833942"/>
            <a:ext cx="7776407" cy="4861346"/>
          </a:xfrm>
          <a:prstGeom prst="rect">
            <a:avLst/>
          </a:prstGeom>
          <a:noFill/>
          <a:extLst>
            <a:ext uri="{909E8E84-426E-40DD-AFC4-6F175D3DCCD1}">
              <a14:hiddenFill xmlns:a14="http://schemas.microsoft.com/office/drawing/2010/main">
                <a:solidFill>
                  <a:srgbClr val="FFFFFF"/>
                </a:solidFill>
              </a14:hiddenFill>
            </a:ext>
          </a:extLst>
        </p:spPr>
      </p:pic>
      <p:sp>
        <p:nvSpPr>
          <p:cNvPr id="5" name="Rectangle 4"/>
          <p:cNvSpPr/>
          <p:nvPr/>
        </p:nvSpPr>
        <p:spPr>
          <a:xfrm>
            <a:off x="3162204" y="2903510"/>
            <a:ext cx="5356315" cy="830997"/>
          </a:xfrm>
          <a:prstGeom prst="rect">
            <a:avLst/>
          </a:prstGeom>
        </p:spPr>
        <p:txBody>
          <a:bodyPr wrap="square">
            <a:spAutoFit/>
          </a:bodyPr>
          <a:lstStyle/>
          <a:p>
            <a:r>
              <a:rPr lang="en-US" sz="2400">
                <a:latin typeface="Times New Roman" pitchFamily="18" charset="0"/>
                <a:cs typeface="Times New Roman" pitchFamily="18" charset="0"/>
              </a:rPr>
              <a:t>Tỉ số phần trăm của doanh thu tháng 5 so với tháng 4 </a:t>
            </a:r>
            <a:r>
              <a:rPr lang="en-US" sz="2400" smtClean="0">
                <a:latin typeface="Times New Roman" pitchFamily="18" charset="0"/>
                <a:cs typeface="Times New Roman" pitchFamily="18" charset="0"/>
              </a:rPr>
              <a:t>là:</a:t>
            </a:r>
            <a:endParaRPr lang="en-US" sz="2400">
              <a:latin typeface="Times New Roman" pitchFamily="18" charset="0"/>
              <a:cs typeface="Times New Roman" pitchFamily="18" charset="0"/>
            </a:endParaRPr>
          </a:p>
        </p:txBody>
      </p:sp>
      <mc:AlternateContent xmlns:mc="http://schemas.openxmlformats.org/markup-compatibility/2006" xmlns:a14="http://schemas.microsoft.com/office/drawing/2010/main">
        <mc:Choice Requires="a14">
          <p:sp>
            <p:nvSpPr>
              <p:cNvPr id="6" name="TextBox 5"/>
              <p:cNvSpPr txBox="1"/>
              <p:nvPr/>
            </p:nvSpPr>
            <p:spPr>
              <a:xfrm>
                <a:off x="3117960" y="3841976"/>
                <a:ext cx="2905432" cy="793679"/>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f>
                        <m:fPr>
                          <m:ctrlPr>
                            <a:rPr lang="en-US" sz="2400" i="1" smtClean="0">
                              <a:latin typeface="Cambria Math"/>
                            </a:rPr>
                          </m:ctrlPr>
                        </m:fPr>
                        <m:num>
                          <m:r>
                            <a:rPr lang="en-US" sz="2400" b="0" i="1" smtClean="0">
                              <a:latin typeface="Cambria Math"/>
                            </a:rPr>
                            <m:t>500</m:t>
                          </m:r>
                        </m:num>
                        <m:den>
                          <m:r>
                            <a:rPr lang="en-US" sz="2400" b="0" i="1" smtClean="0">
                              <a:latin typeface="Cambria Math"/>
                            </a:rPr>
                            <m:t>400</m:t>
                          </m:r>
                        </m:den>
                      </m:f>
                      <m:r>
                        <a:rPr lang="en-US" sz="2400" b="0" i="1" smtClean="0">
                          <a:latin typeface="Cambria Math"/>
                        </a:rPr>
                        <m:t>.100%=125%</m:t>
                      </m:r>
                    </m:oMath>
                  </m:oMathPara>
                </a14:m>
                <a:endParaRPr lang="en-US" sz="2400">
                  <a:latin typeface="Times New Roman" pitchFamily="18" charset="0"/>
                  <a:cs typeface="Times New Roman" pitchFamily="18" charset="0"/>
                </a:endParaRPr>
              </a:p>
            </p:txBody>
          </p:sp>
        </mc:Choice>
        <mc:Fallback xmlns="">
          <p:sp>
            <p:nvSpPr>
              <p:cNvPr id="6" name="TextBox 5"/>
              <p:cNvSpPr txBox="1">
                <a:spLocks noRot="1" noChangeAspect="1" noMove="1" noResize="1" noEditPoints="1" noAdjustHandles="1" noChangeArrowheads="1" noChangeShapeType="1" noTextEdit="1"/>
              </p:cNvSpPr>
              <p:nvPr/>
            </p:nvSpPr>
            <p:spPr>
              <a:xfrm>
                <a:off x="3117960" y="3841976"/>
                <a:ext cx="2905432" cy="793679"/>
              </a:xfrm>
              <a:prstGeom prst="rect">
                <a:avLst/>
              </a:prstGeom>
              <a:blipFill rotWithShape="1">
                <a:blip r:embed="rId3"/>
                <a:stretch>
                  <a:fillRect/>
                </a:stretch>
              </a:blipFill>
            </p:spPr>
            <p:txBody>
              <a:bodyPr/>
              <a:lstStyle/>
              <a:p>
                <a:r>
                  <a:rPr lang="en-US">
                    <a:noFill/>
                  </a:rPr>
                  <a:t> </a:t>
                </a:r>
              </a:p>
            </p:txBody>
          </p:sp>
        </mc:Fallback>
      </mc:AlternateContent>
    </p:spTree>
    <p:extLst>
      <p:ext uri="{BB962C8B-B14F-4D97-AF65-F5344CB8AC3E}">
        <p14:creationId xmlns:p14="http://schemas.microsoft.com/office/powerpoint/2010/main" val="4236725827"/>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fade">
                                      <p:cBhvr>
                                        <p:cTn id="7" dur="1000"/>
                                        <p:tgtEl>
                                          <p:spTgt spid="8"/>
                                        </p:tgtEl>
                                      </p:cBhvr>
                                    </p:animEffect>
                                    <p:anim calcmode="lin" valueType="num">
                                      <p:cBhvr>
                                        <p:cTn id="8" dur="1000" fill="hold"/>
                                        <p:tgtEl>
                                          <p:spTgt spid="8"/>
                                        </p:tgtEl>
                                        <p:attrNameLst>
                                          <p:attrName>ppt_x</p:attrName>
                                        </p:attrNameLst>
                                      </p:cBhvr>
                                      <p:tavLst>
                                        <p:tav tm="0">
                                          <p:val>
                                            <p:strVal val="#ppt_x"/>
                                          </p:val>
                                        </p:tav>
                                        <p:tav tm="100000">
                                          <p:val>
                                            <p:strVal val="#ppt_x"/>
                                          </p:val>
                                        </p:tav>
                                      </p:tavLst>
                                    </p:anim>
                                    <p:anim calcmode="lin" valueType="num">
                                      <p:cBhvr>
                                        <p:cTn id="9" dur="1000" fill="hold"/>
                                        <p:tgtEl>
                                          <p:spTgt spid="8"/>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fade">
                                      <p:cBhvr>
                                        <p:cTn id="12" dur="1000"/>
                                        <p:tgtEl>
                                          <p:spTgt spid="5"/>
                                        </p:tgtEl>
                                      </p:cBhvr>
                                    </p:animEffect>
                                    <p:anim calcmode="lin" valueType="num">
                                      <p:cBhvr>
                                        <p:cTn id="13" dur="1000" fill="hold"/>
                                        <p:tgtEl>
                                          <p:spTgt spid="5"/>
                                        </p:tgtEl>
                                        <p:attrNameLst>
                                          <p:attrName>ppt_x</p:attrName>
                                        </p:attrNameLst>
                                      </p:cBhvr>
                                      <p:tavLst>
                                        <p:tav tm="0">
                                          <p:val>
                                            <p:strVal val="#ppt_x"/>
                                          </p:val>
                                        </p:tav>
                                        <p:tav tm="100000">
                                          <p:val>
                                            <p:strVal val="#ppt_x"/>
                                          </p:val>
                                        </p:tav>
                                      </p:tavLst>
                                    </p:anim>
                                    <p:anim calcmode="lin" valueType="num">
                                      <p:cBhvr>
                                        <p:cTn id="14" dur="1000" fill="hold"/>
                                        <p:tgtEl>
                                          <p:spTgt spid="5"/>
                                        </p:tgtEl>
                                        <p:attrNameLst>
                                          <p:attrName>ppt_y</p:attrName>
                                        </p:attrNameLst>
                                      </p:cBhvr>
                                      <p:tavLst>
                                        <p:tav tm="0">
                                          <p:val>
                                            <p:strVal val="#ppt_y+.1"/>
                                          </p:val>
                                        </p:tav>
                                        <p:tav tm="100000">
                                          <p:val>
                                            <p:strVal val="#ppt_y"/>
                                          </p:val>
                                        </p:tav>
                                      </p:tavLst>
                                    </p:anim>
                                  </p:childTnLst>
                                </p:cTn>
                              </p:par>
                              <p:par>
                                <p:cTn id="15" presetID="42" presetClass="entr" presetSubtype="0" fill="hold" grpId="0" nodeType="withEffect">
                                  <p:stCondLst>
                                    <p:cond delay="0"/>
                                  </p:stCondLst>
                                  <p:childTnLst>
                                    <p:set>
                                      <p:cBhvr>
                                        <p:cTn id="16" dur="1" fill="hold">
                                          <p:stCondLst>
                                            <p:cond delay="0"/>
                                          </p:stCondLst>
                                        </p:cTn>
                                        <p:tgtEl>
                                          <p:spTgt spid="6"/>
                                        </p:tgtEl>
                                        <p:attrNameLst>
                                          <p:attrName>style.visibility</p:attrName>
                                        </p:attrNameLst>
                                      </p:cBhvr>
                                      <p:to>
                                        <p:strVal val="visible"/>
                                      </p:to>
                                    </p:set>
                                    <p:animEffect transition="in" filter="fade">
                                      <p:cBhvr>
                                        <p:cTn id="17" dur="1000"/>
                                        <p:tgtEl>
                                          <p:spTgt spid="6"/>
                                        </p:tgtEl>
                                      </p:cBhvr>
                                    </p:animEffect>
                                    <p:anim calcmode="lin" valueType="num">
                                      <p:cBhvr>
                                        <p:cTn id="18" dur="1000" fill="hold"/>
                                        <p:tgtEl>
                                          <p:spTgt spid="6"/>
                                        </p:tgtEl>
                                        <p:attrNameLst>
                                          <p:attrName>ppt_x</p:attrName>
                                        </p:attrNameLst>
                                      </p:cBhvr>
                                      <p:tavLst>
                                        <p:tav tm="0">
                                          <p:val>
                                            <p:strVal val="#ppt_x"/>
                                          </p:val>
                                        </p:tav>
                                        <p:tav tm="100000">
                                          <p:val>
                                            <p:strVal val="#ppt_x"/>
                                          </p:val>
                                        </p:tav>
                                      </p:tavLst>
                                    </p:anim>
                                    <p:anim calcmode="lin" valueType="num">
                                      <p:cBhvr>
                                        <p:cTn id="19"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6"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147424" y="796413"/>
            <a:ext cx="2760898" cy="663678"/>
          </a:xfrm>
        </p:spPr>
        <p:txBody>
          <a:bodyPr/>
          <a:lstStyle/>
          <a:p>
            <a:r>
              <a:rPr lang="en-US" b="1" smtClean="0">
                <a:latin typeface="Times New Roman" pitchFamily="18" charset="0"/>
                <a:cs typeface="Times New Roman" pitchFamily="18" charset="0"/>
              </a:rPr>
              <a:t>Bài tập</a:t>
            </a:r>
            <a:endParaRPr lang="en-US" b="1">
              <a:latin typeface="Times New Roman" pitchFamily="18" charset="0"/>
              <a:cs typeface="Times New Roman" pitchFamily="18" charset="0"/>
            </a:endParaRPr>
          </a:p>
        </p:txBody>
      </p:sp>
      <p:sp>
        <p:nvSpPr>
          <p:cNvPr id="6" name="TextBox 5"/>
          <p:cNvSpPr txBox="1"/>
          <p:nvPr/>
        </p:nvSpPr>
        <p:spPr>
          <a:xfrm>
            <a:off x="589936" y="2040419"/>
            <a:ext cx="1415845" cy="461665"/>
          </a:xfrm>
          <a:prstGeom prst="rect">
            <a:avLst/>
          </a:prstGeom>
          <a:noFill/>
        </p:spPr>
        <p:txBody>
          <a:bodyPr wrap="square" rtlCol="0">
            <a:spAutoFit/>
          </a:bodyPr>
          <a:lstStyle/>
          <a:p>
            <a:r>
              <a:rPr lang="en-US" sz="2400" b="1" smtClean="0">
                <a:solidFill>
                  <a:srgbClr val="C00000"/>
                </a:solidFill>
                <a:latin typeface="Times New Roman" pitchFamily="18" charset="0"/>
                <a:cs typeface="Times New Roman" pitchFamily="18" charset="0"/>
              </a:rPr>
              <a:t>Bài 1/44</a:t>
            </a:r>
            <a:endParaRPr lang="en-US" sz="2400" b="1">
              <a:solidFill>
                <a:srgbClr val="C00000"/>
              </a:solidFill>
              <a:latin typeface="Times New Roman" pitchFamily="18" charset="0"/>
              <a:cs typeface="Times New Roman" pitchFamily="18" charset="0"/>
            </a:endParaRPr>
          </a:p>
        </p:txBody>
      </p:sp>
      <p:sp>
        <p:nvSpPr>
          <p:cNvPr id="7" name="TextBox 6"/>
          <p:cNvSpPr txBox="1"/>
          <p:nvPr/>
        </p:nvSpPr>
        <p:spPr>
          <a:xfrm>
            <a:off x="589936" y="2561077"/>
            <a:ext cx="10633587" cy="830997"/>
          </a:xfrm>
          <a:prstGeom prst="rect">
            <a:avLst/>
          </a:prstGeom>
          <a:noFill/>
        </p:spPr>
        <p:txBody>
          <a:bodyPr wrap="square" rtlCol="0">
            <a:spAutoFit/>
          </a:bodyPr>
          <a:lstStyle/>
          <a:p>
            <a:r>
              <a:rPr lang="en-US" sz="2400" b="1" smtClean="0">
                <a:latin typeface="Times New Roman" pitchFamily="18" charset="0"/>
                <a:cs typeface="Times New Roman" pitchFamily="18" charset="0"/>
              </a:rPr>
              <a:t>Sĩ số lớp 6A1 là 32 học sinh, trong đó có số học sinh học bơi là 24. Hãy tính tỉ số giữa học sinh học bơi và sĩ số lớp.</a:t>
            </a:r>
            <a:endParaRPr lang="en-US" sz="2400" b="1">
              <a:latin typeface="Times New Roman" pitchFamily="18" charset="0"/>
              <a:cs typeface="Times New Roman" pitchFamily="18" charset="0"/>
            </a:endParaRPr>
          </a:p>
        </p:txBody>
      </p:sp>
      <p:grpSp>
        <p:nvGrpSpPr>
          <p:cNvPr id="10" name="组合 1"/>
          <p:cNvGrpSpPr/>
          <p:nvPr/>
        </p:nvGrpSpPr>
        <p:grpSpPr>
          <a:xfrm>
            <a:off x="2005781" y="3628049"/>
            <a:ext cx="7795877" cy="2622352"/>
            <a:chOff x="1259632" y="483518"/>
            <a:chExt cx="6768752" cy="2315760"/>
          </a:xfrm>
        </p:grpSpPr>
        <p:pic>
          <p:nvPicPr>
            <p:cNvPr id="11" name="Picture 2" descr="F:\1-原创素材\1_mm1102\PPT\PPT_014\materaials\pageimg_g7.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259632" y="483518"/>
              <a:ext cx="6768752" cy="2315760"/>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mc:AlternateContent xmlns:mc="http://schemas.openxmlformats.org/markup-compatibility/2006" xmlns:a14="http://schemas.microsoft.com/office/drawing/2010/main">
          <mc:Choice Requires="a14">
            <p:sp>
              <p:nvSpPr>
                <p:cNvPr id="13" name="TextBox 12"/>
                <p:cNvSpPr txBox="1"/>
                <p:nvPr/>
              </p:nvSpPr>
              <p:spPr>
                <a:xfrm>
                  <a:off x="3132816" y="1460372"/>
                  <a:ext cx="3022383" cy="1153761"/>
                </a:xfrm>
                <a:prstGeom prst="rect">
                  <a:avLst/>
                </a:prstGeom>
                <a:noFill/>
              </p:spPr>
              <p:txBody>
                <a:bodyPr wrap="square" rtlCol="0">
                  <a:spAutoFit/>
                </a:bodyPr>
                <a:lstStyle/>
                <a:p>
                  <a:pPr algn="just">
                    <a:lnSpc>
                      <a:spcPct val="150000"/>
                    </a:lnSpc>
                  </a:pPr>
                  <a14:m>
                    <m:oMathPara xmlns:m="http://schemas.openxmlformats.org/officeDocument/2006/math">
                      <m:oMathParaPr>
                        <m:jc m:val="centerGroup"/>
                      </m:oMathParaPr>
                      <m:oMath xmlns:m="http://schemas.openxmlformats.org/officeDocument/2006/math">
                        <m:f>
                          <m:fPr>
                            <m:ctrlPr>
                              <a:rPr lang="en-US" altLang="zh-CN" sz="2800" b="1" i="1" smtClean="0">
                                <a:solidFill>
                                  <a:schemeClr val="tx1"/>
                                </a:solidFill>
                                <a:latin typeface="Cambria Math"/>
                                <a:ea typeface="华康海报体W12(P)" pitchFamily="82" charset="-122"/>
                                <a:cs typeface="Times New Roman" pitchFamily="18" charset="0"/>
                              </a:rPr>
                            </m:ctrlPr>
                          </m:fPr>
                          <m:num>
                            <m:r>
                              <a:rPr lang="en-US" altLang="zh-CN" sz="2800" b="1" i="1" smtClean="0">
                                <a:solidFill>
                                  <a:schemeClr val="tx1"/>
                                </a:solidFill>
                                <a:latin typeface="Cambria Math"/>
                                <a:ea typeface="华康海报体W12(P)" pitchFamily="82" charset="-122"/>
                                <a:cs typeface="Times New Roman" pitchFamily="18" charset="0"/>
                              </a:rPr>
                              <m:t>𝟐𝟒</m:t>
                            </m:r>
                          </m:num>
                          <m:den>
                            <m:r>
                              <a:rPr lang="en-US" altLang="zh-CN" sz="2800" b="1" i="1" smtClean="0">
                                <a:solidFill>
                                  <a:schemeClr val="tx1"/>
                                </a:solidFill>
                                <a:latin typeface="Cambria Math"/>
                                <a:ea typeface="华康海报体W12(P)" pitchFamily="82" charset="-122"/>
                                <a:cs typeface="Times New Roman" pitchFamily="18" charset="0"/>
                              </a:rPr>
                              <m:t>𝟑𝟐</m:t>
                            </m:r>
                          </m:den>
                        </m:f>
                        <m:r>
                          <a:rPr lang="en-US" altLang="zh-CN" sz="2800" b="1" i="1" smtClean="0">
                            <a:solidFill>
                              <a:schemeClr val="tx1"/>
                            </a:solidFill>
                            <a:latin typeface="Cambria Math"/>
                            <a:ea typeface="华康海报体W12(P)" pitchFamily="82" charset="-122"/>
                            <a:cs typeface="Times New Roman" pitchFamily="18" charset="0"/>
                          </a:rPr>
                          <m:t>=</m:t>
                        </m:r>
                        <m:f>
                          <m:fPr>
                            <m:ctrlPr>
                              <a:rPr lang="en-US" altLang="zh-CN" sz="2800" b="1" i="1" smtClean="0">
                                <a:solidFill>
                                  <a:schemeClr val="tx1"/>
                                </a:solidFill>
                                <a:latin typeface="Cambria Math"/>
                                <a:ea typeface="华康海报体W12(P)" pitchFamily="82" charset="-122"/>
                                <a:cs typeface="Times New Roman" pitchFamily="18" charset="0"/>
                              </a:rPr>
                            </m:ctrlPr>
                          </m:fPr>
                          <m:num>
                            <m:r>
                              <a:rPr lang="en-US" altLang="zh-CN" sz="2800" b="1" i="1" smtClean="0">
                                <a:solidFill>
                                  <a:schemeClr val="tx1"/>
                                </a:solidFill>
                                <a:latin typeface="Cambria Math"/>
                                <a:ea typeface="华康海报体W12(P)" pitchFamily="82" charset="-122"/>
                                <a:cs typeface="Times New Roman" pitchFamily="18" charset="0"/>
                              </a:rPr>
                              <m:t>𝟑</m:t>
                            </m:r>
                          </m:num>
                          <m:den>
                            <m:r>
                              <a:rPr lang="en-US" altLang="zh-CN" sz="2800" b="1" i="1" smtClean="0">
                                <a:solidFill>
                                  <a:schemeClr val="tx1"/>
                                </a:solidFill>
                                <a:latin typeface="Cambria Math"/>
                                <a:ea typeface="华康海报体W12(P)" pitchFamily="82" charset="-122"/>
                                <a:cs typeface="Times New Roman" pitchFamily="18" charset="0"/>
                              </a:rPr>
                              <m:t>𝟒</m:t>
                            </m:r>
                          </m:den>
                        </m:f>
                      </m:oMath>
                    </m:oMathPara>
                  </a14:m>
                  <a:endParaRPr lang="en-US" altLang="zh-CN" sz="2800" b="1" dirty="0" smtClean="0">
                    <a:solidFill>
                      <a:schemeClr val="tx1"/>
                    </a:solidFill>
                    <a:latin typeface="Times New Roman" pitchFamily="18" charset="0"/>
                    <a:ea typeface="华康海报体W12(P)" pitchFamily="82" charset="-122"/>
                    <a:cs typeface="Times New Roman" pitchFamily="18" charset="0"/>
                  </a:endParaRPr>
                </a:p>
              </p:txBody>
            </p:sp>
          </mc:Choice>
          <mc:Fallback xmlns="">
            <p:sp>
              <p:nvSpPr>
                <p:cNvPr id="13" name="TextBox 12"/>
                <p:cNvSpPr txBox="1">
                  <a:spLocks noRot="1" noChangeAspect="1" noMove="1" noResize="1" noEditPoints="1" noAdjustHandles="1" noChangeArrowheads="1" noChangeShapeType="1" noTextEdit="1"/>
                </p:cNvSpPr>
                <p:nvPr/>
              </p:nvSpPr>
              <p:spPr>
                <a:xfrm>
                  <a:off x="3132816" y="1460372"/>
                  <a:ext cx="3022383" cy="1153761"/>
                </a:xfrm>
                <a:prstGeom prst="rect">
                  <a:avLst/>
                </a:prstGeom>
                <a:blipFill rotWithShape="1">
                  <a:blip r:embed="rId3"/>
                  <a:stretch>
                    <a:fillRect/>
                  </a:stretch>
                </a:blipFill>
              </p:spPr>
              <p:txBody>
                <a:bodyPr/>
                <a:lstStyle/>
                <a:p>
                  <a:r>
                    <a:rPr lang="en-US">
                      <a:noFill/>
                    </a:rPr>
                    <a:t> </a:t>
                  </a:r>
                </a:p>
              </p:txBody>
            </p:sp>
          </mc:Fallback>
        </mc:AlternateContent>
      </p:grpSp>
      <p:sp>
        <p:nvSpPr>
          <p:cNvPr id="9" name="Rectangle 8"/>
          <p:cNvSpPr/>
          <p:nvPr/>
        </p:nvSpPr>
        <p:spPr>
          <a:xfrm>
            <a:off x="3769525" y="3902814"/>
            <a:ext cx="4421887" cy="830997"/>
          </a:xfrm>
          <a:prstGeom prst="rect">
            <a:avLst/>
          </a:prstGeom>
        </p:spPr>
        <p:txBody>
          <a:bodyPr wrap="square">
            <a:spAutoFit/>
          </a:bodyPr>
          <a:lstStyle/>
          <a:p>
            <a:r>
              <a:rPr lang="en-US" altLang="zh-CN" sz="2400">
                <a:latin typeface="Times New Roman" pitchFamily="18" charset="0"/>
                <a:ea typeface="华康海报体W12(P)" pitchFamily="82" charset="-122"/>
                <a:cs typeface="Times New Roman" pitchFamily="18" charset="0"/>
              </a:rPr>
              <a:t>Tỉ số giữa số học sinh học bơi và sĩ số </a:t>
            </a:r>
            <a:r>
              <a:rPr lang="en-US" altLang="zh-CN" sz="2400" smtClean="0">
                <a:latin typeface="Times New Roman" pitchFamily="18" charset="0"/>
                <a:ea typeface="华康海报体W12(P)" pitchFamily="82" charset="-122"/>
                <a:cs typeface="Times New Roman" pitchFamily="18" charset="0"/>
              </a:rPr>
              <a:t>lớp:</a:t>
            </a:r>
            <a:endParaRPr lang="en-US" sz="2400"/>
          </a:p>
        </p:txBody>
      </p:sp>
    </p:spTree>
    <p:extLst>
      <p:ext uri="{BB962C8B-B14F-4D97-AF65-F5344CB8AC3E}">
        <p14:creationId xmlns:p14="http://schemas.microsoft.com/office/powerpoint/2010/main" val="88070559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1000"/>
                                        <p:tgtEl>
                                          <p:spTgt spid="6"/>
                                        </p:tgtEl>
                                      </p:cBhvr>
                                    </p:animEffect>
                                    <p:anim calcmode="lin" valueType="num">
                                      <p:cBhvr>
                                        <p:cTn id="8" dur="1000" fill="hold"/>
                                        <p:tgtEl>
                                          <p:spTgt spid="6"/>
                                        </p:tgtEl>
                                        <p:attrNameLst>
                                          <p:attrName>ppt_x</p:attrName>
                                        </p:attrNameLst>
                                      </p:cBhvr>
                                      <p:tavLst>
                                        <p:tav tm="0">
                                          <p:val>
                                            <p:strVal val="#ppt_x"/>
                                          </p:val>
                                        </p:tav>
                                        <p:tav tm="100000">
                                          <p:val>
                                            <p:strVal val="#ppt_x"/>
                                          </p:val>
                                        </p:tav>
                                      </p:tavLst>
                                    </p:anim>
                                    <p:anim calcmode="lin" valueType="num">
                                      <p:cBhvr>
                                        <p:cTn id="9" dur="1000" fill="hold"/>
                                        <p:tgtEl>
                                          <p:spTgt spid="6"/>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7"/>
                                        </p:tgtEl>
                                        <p:attrNameLst>
                                          <p:attrName>style.visibility</p:attrName>
                                        </p:attrNameLst>
                                      </p:cBhvr>
                                      <p:to>
                                        <p:strVal val="visible"/>
                                      </p:to>
                                    </p:set>
                                    <p:animEffect transition="in" filter="fade">
                                      <p:cBhvr>
                                        <p:cTn id="12" dur="1000"/>
                                        <p:tgtEl>
                                          <p:spTgt spid="7"/>
                                        </p:tgtEl>
                                      </p:cBhvr>
                                    </p:animEffect>
                                    <p:anim calcmode="lin" valueType="num">
                                      <p:cBhvr>
                                        <p:cTn id="13" dur="1000" fill="hold"/>
                                        <p:tgtEl>
                                          <p:spTgt spid="7"/>
                                        </p:tgtEl>
                                        <p:attrNameLst>
                                          <p:attrName>ppt_x</p:attrName>
                                        </p:attrNameLst>
                                      </p:cBhvr>
                                      <p:tavLst>
                                        <p:tav tm="0">
                                          <p:val>
                                            <p:strVal val="#ppt_x"/>
                                          </p:val>
                                        </p:tav>
                                        <p:tav tm="100000">
                                          <p:val>
                                            <p:strVal val="#ppt_x"/>
                                          </p:val>
                                        </p:tav>
                                      </p:tavLst>
                                    </p:anim>
                                    <p:anim calcmode="lin" valueType="num">
                                      <p:cBhvr>
                                        <p:cTn id="14" dur="1000" fill="hold"/>
                                        <p:tgtEl>
                                          <p:spTgt spid="7"/>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grpId="0" nodeType="clickEffect">
                                  <p:stCondLst>
                                    <p:cond delay="0"/>
                                  </p:stCondLst>
                                  <p:childTnLst>
                                    <p:set>
                                      <p:cBhvr>
                                        <p:cTn id="18" dur="1" fill="hold">
                                          <p:stCondLst>
                                            <p:cond delay="0"/>
                                          </p:stCondLst>
                                        </p:cTn>
                                        <p:tgtEl>
                                          <p:spTgt spid="9"/>
                                        </p:tgtEl>
                                        <p:attrNameLst>
                                          <p:attrName>style.visibility</p:attrName>
                                        </p:attrNameLst>
                                      </p:cBhvr>
                                      <p:to>
                                        <p:strVal val="visible"/>
                                      </p:to>
                                    </p:set>
                                    <p:animEffect transition="in" filter="fade">
                                      <p:cBhvr>
                                        <p:cTn id="19" dur="1000"/>
                                        <p:tgtEl>
                                          <p:spTgt spid="9"/>
                                        </p:tgtEl>
                                      </p:cBhvr>
                                    </p:animEffect>
                                    <p:anim calcmode="lin" valueType="num">
                                      <p:cBhvr>
                                        <p:cTn id="20" dur="1000" fill="hold"/>
                                        <p:tgtEl>
                                          <p:spTgt spid="9"/>
                                        </p:tgtEl>
                                        <p:attrNameLst>
                                          <p:attrName>ppt_x</p:attrName>
                                        </p:attrNameLst>
                                      </p:cBhvr>
                                      <p:tavLst>
                                        <p:tav tm="0">
                                          <p:val>
                                            <p:strVal val="#ppt_x"/>
                                          </p:val>
                                        </p:tav>
                                        <p:tav tm="100000">
                                          <p:val>
                                            <p:strVal val="#ppt_x"/>
                                          </p:val>
                                        </p:tav>
                                      </p:tavLst>
                                    </p:anim>
                                    <p:anim calcmode="lin" valueType="num">
                                      <p:cBhvr>
                                        <p:cTn id="21" dur="1000" fill="hold"/>
                                        <p:tgtEl>
                                          <p:spTgt spid="9"/>
                                        </p:tgtEl>
                                        <p:attrNameLst>
                                          <p:attrName>ppt_y</p:attrName>
                                        </p:attrNameLst>
                                      </p:cBhvr>
                                      <p:tavLst>
                                        <p:tav tm="0">
                                          <p:val>
                                            <p:strVal val="#ppt_y+.1"/>
                                          </p:val>
                                        </p:tav>
                                        <p:tav tm="100000">
                                          <p:val>
                                            <p:strVal val="#ppt_y"/>
                                          </p:val>
                                        </p:tav>
                                      </p:tavLst>
                                    </p:anim>
                                  </p:childTnLst>
                                </p:cTn>
                              </p:par>
                              <p:par>
                                <p:cTn id="22" presetID="42" presetClass="entr" presetSubtype="0" fill="hold" nodeType="withEffect">
                                  <p:stCondLst>
                                    <p:cond delay="0"/>
                                  </p:stCondLst>
                                  <p:childTnLst>
                                    <p:set>
                                      <p:cBhvr>
                                        <p:cTn id="23" dur="1" fill="hold">
                                          <p:stCondLst>
                                            <p:cond delay="0"/>
                                          </p:stCondLst>
                                        </p:cTn>
                                        <p:tgtEl>
                                          <p:spTgt spid="10"/>
                                        </p:tgtEl>
                                        <p:attrNameLst>
                                          <p:attrName>style.visibility</p:attrName>
                                        </p:attrNameLst>
                                      </p:cBhvr>
                                      <p:to>
                                        <p:strVal val="visible"/>
                                      </p:to>
                                    </p:set>
                                    <p:animEffect transition="in" filter="fade">
                                      <p:cBhvr>
                                        <p:cTn id="24" dur="1000"/>
                                        <p:tgtEl>
                                          <p:spTgt spid="10"/>
                                        </p:tgtEl>
                                      </p:cBhvr>
                                    </p:animEffect>
                                    <p:anim calcmode="lin" valueType="num">
                                      <p:cBhvr>
                                        <p:cTn id="25" dur="1000" fill="hold"/>
                                        <p:tgtEl>
                                          <p:spTgt spid="10"/>
                                        </p:tgtEl>
                                        <p:attrNameLst>
                                          <p:attrName>ppt_x</p:attrName>
                                        </p:attrNameLst>
                                      </p:cBhvr>
                                      <p:tavLst>
                                        <p:tav tm="0">
                                          <p:val>
                                            <p:strVal val="#ppt_x"/>
                                          </p:val>
                                        </p:tav>
                                        <p:tav tm="100000">
                                          <p:val>
                                            <p:strVal val="#ppt_x"/>
                                          </p:val>
                                        </p:tav>
                                      </p:tavLst>
                                    </p:anim>
                                    <p:anim calcmode="lin" valueType="num">
                                      <p:cBhvr>
                                        <p:cTn id="26" dur="1000" fill="hold"/>
                                        <p:tgtEl>
                                          <p:spTgt spid="10"/>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7" grpId="0"/>
      <p:bldP spid="9"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324465" y="270612"/>
            <a:ext cx="1415845" cy="461665"/>
          </a:xfrm>
          <a:prstGeom prst="rect">
            <a:avLst/>
          </a:prstGeom>
          <a:noFill/>
        </p:spPr>
        <p:txBody>
          <a:bodyPr wrap="square" rtlCol="0">
            <a:spAutoFit/>
          </a:bodyPr>
          <a:lstStyle/>
          <a:p>
            <a:r>
              <a:rPr lang="en-US" sz="2400" b="1" smtClean="0">
                <a:solidFill>
                  <a:srgbClr val="C00000"/>
                </a:solidFill>
                <a:latin typeface="Times New Roman" pitchFamily="18" charset="0"/>
                <a:cs typeface="Times New Roman" pitchFamily="18" charset="0"/>
              </a:rPr>
              <a:t>Bài 5/44</a:t>
            </a:r>
            <a:endParaRPr lang="en-US" sz="2400" b="1">
              <a:solidFill>
                <a:srgbClr val="C00000"/>
              </a:solidFill>
              <a:latin typeface="Times New Roman" pitchFamily="18" charset="0"/>
              <a:cs typeface="Times New Roman" pitchFamily="18" charset="0"/>
            </a:endParaRPr>
          </a:p>
        </p:txBody>
      </p:sp>
      <p:sp>
        <p:nvSpPr>
          <p:cNvPr id="3" name="TextBox 2"/>
          <p:cNvSpPr txBox="1"/>
          <p:nvPr/>
        </p:nvSpPr>
        <p:spPr>
          <a:xfrm>
            <a:off x="324465" y="738175"/>
            <a:ext cx="11238270" cy="1200329"/>
          </a:xfrm>
          <a:prstGeom prst="rect">
            <a:avLst/>
          </a:prstGeom>
          <a:noFill/>
        </p:spPr>
        <p:txBody>
          <a:bodyPr wrap="square" rtlCol="0">
            <a:spAutoFit/>
          </a:bodyPr>
          <a:lstStyle/>
          <a:p>
            <a:pPr algn="just"/>
            <a:r>
              <a:rPr lang="en-US" sz="2400" b="1" smtClean="0">
                <a:latin typeface="Times New Roman" pitchFamily="18" charset="0"/>
                <a:cs typeface="Times New Roman" pitchFamily="18" charset="0"/>
              </a:rPr>
              <a:t>Lớp 6A3 có tổng số 40 bạn, số học sinh giỏi là 8 bạn, học sinh khá là 20 bạn, học sinh trung bình là 10 bạn, còn lại là học sinh yếu kém. Tính tỉ số phần trăm học sinh giỏi, khá, trung bình, yếu kém của lớp.</a:t>
            </a:r>
            <a:endParaRPr lang="en-US" sz="2400" b="1">
              <a:latin typeface="Times New Roman" pitchFamily="18" charset="0"/>
              <a:cs typeface="Times New Roman" pitchFamily="18" charset="0"/>
            </a:endParaRPr>
          </a:p>
        </p:txBody>
      </p:sp>
      <p:cxnSp>
        <p:nvCxnSpPr>
          <p:cNvPr id="1067" name="Straight Connector 1066"/>
          <p:cNvCxnSpPr/>
          <p:nvPr/>
        </p:nvCxnSpPr>
        <p:spPr>
          <a:xfrm>
            <a:off x="6187440" y="2377440"/>
            <a:ext cx="0" cy="3916680"/>
          </a:xfrm>
          <a:prstGeom prst="line">
            <a:avLst/>
          </a:prstGeom>
          <a:ln w="28575"/>
        </p:spPr>
        <p:style>
          <a:lnRef idx="1">
            <a:schemeClr val="dk1"/>
          </a:lnRef>
          <a:fillRef idx="0">
            <a:schemeClr val="dk1"/>
          </a:fillRef>
          <a:effectRef idx="0">
            <a:schemeClr val="dk1"/>
          </a:effectRef>
          <a:fontRef idx="minor">
            <a:schemeClr val="tx1"/>
          </a:fontRef>
        </p:style>
      </p:cxnSp>
      <mc:AlternateContent xmlns:mc="http://schemas.openxmlformats.org/markup-compatibility/2006" xmlns:a14="http://schemas.microsoft.com/office/drawing/2010/main">
        <mc:Choice Requires="a14">
          <p:sp>
            <p:nvSpPr>
              <p:cNvPr id="1069" name="Rectangle 1068"/>
              <p:cNvSpPr/>
              <p:nvPr/>
            </p:nvSpPr>
            <p:spPr>
              <a:xfrm>
                <a:off x="91440" y="2377440"/>
                <a:ext cx="6096000" cy="3481979"/>
              </a:xfrm>
              <a:prstGeom prst="rect">
                <a:avLst/>
              </a:prstGeom>
            </p:spPr>
            <p:txBody>
              <a:bodyPr>
                <a:spAutoFit/>
              </a:bodyPr>
              <a:lstStyle/>
              <a:p>
                <a:pPr algn="just"/>
                <a:r>
                  <a:rPr lang="vi-VN" sz="2400">
                    <a:latin typeface="Times New Roman" pitchFamily="18" charset="0"/>
                    <a:cs typeface="Times New Roman" pitchFamily="18" charset="0"/>
                  </a:rPr>
                  <a:t>Tỉ số phần trăm học sinh giỏi của lớp 6A3 là:</a:t>
                </a:r>
                <a:endParaRPr lang="en-US" sz="2400">
                  <a:latin typeface="Times New Roman" pitchFamily="18" charset="0"/>
                  <a:cs typeface="Times New Roman" pitchFamily="18" charset="0"/>
                </a:endParaRPr>
              </a:p>
              <a:p>
                <a:pPr algn="ctr"/>
                <a14:m>
                  <m:oMathPara xmlns:m="http://schemas.openxmlformats.org/officeDocument/2006/math">
                    <m:oMathParaPr>
                      <m:jc m:val="center"/>
                    </m:oMathParaPr>
                    <m:oMath xmlns:m="http://schemas.openxmlformats.org/officeDocument/2006/math">
                      <m:f>
                        <m:fPr>
                          <m:ctrlPr>
                            <a:rPr lang="vi-VN" sz="2400" i="1">
                              <a:latin typeface="Cambria Math"/>
                            </a:rPr>
                          </m:ctrlPr>
                        </m:fPr>
                        <m:num>
                          <m:r>
                            <a:rPr lang="en-US" sz="2400" i="1">
                              <a:latin typeface="Cambria Math"/>
                            </a:rPr>
                            <m:t>8</m:t>
                          </m:r>
                        </m:num>
                        <m:den>
                          <m:r>
                            <a:rPr lang="en-US" sz="2400" i="1">
                              <a:latin typeface="Cambria Math"/>
                            </a:rPr>
                            <m:t>40</m:t>
                          </m:r>
                        </m:den>
                      </m:f>
                      <m:r>
                        <a:rPr lang="en-US" sz="2400" i="1">
                          <a:latin typeface="Cambria Math"/>
                        </a:rPr>
                        <m:t>.100%=20%</m:t>
                      </m:r>
                    </m:oMath>
                  </m:oMathPara>
                </a14:m>
                <a:endParaRPr lang="vi-VN" sz="2400">
                  <a:latin typeface="Times New Roman" pitchFamily="18" charset="0"/>
                  <a:cs typeface="Times New Roman" pitchFamily="18" charset="0"/>
                </a:endParaRPr>
              </a:p>
              <a:p>
                <a:pPr algn="just"/>
                <a:r>
                  <a:rPr lang="vi-VN" sz="2400">
                    <a:latin typeface="Times New Roman" pitchFamily="18" charset="0"/>
                    <a:cs typeface="Times New Roman" pitchFamily="18" charset="0"/>
                  </a:rPr>
                  <a:t>Tỉ số phần trăm học sinh khá của lớp 6A3 là:</a:t>
                </a:r>
                <a:endParaRPr lang="en-US" sz="2400">
                  <a:latin typeface="Times New Roman" pitchFamily="18" charset="0"/>
                  <a:cs typeface="Times New Roman" pitchFamily="18" charset="0"/>
                </a:endParaRPr>
              </a:p>
              <a:p>
                <a:pPr algn="ctr"/>
                <a14:m>
                  <m:oMathPara xmlns:m="http://schemas.openxmlformats.org/officeDocument/2006/math">
                    <m:oMathParaPr>
                      <m:jc m:val="centerGroup"/>
                    </m:oMathParaPr>
                    <m:oMath xmlns:m="http://schemas.openxmlformats.org/officeDocument/2006/math">
                      <m:f>
                        <m:fPr>
                          <m:ctrlPr>
                            <a:rPr lang="vi-VN" sz="2400" i="1">
                              <a:latin typeface="Cambria Math"/>
                            </a:rPr>
                          </m:ctrlPr>
                        </m:fPr>
                        <m:num>
                          <m:r>
                            <a:rPr lang="en-US" sz="2400" i="1">
                              <a:latin typeface="Cambria Math"/>
                            </a:rPr>
                            <m:t>20</m:t>
                          </m:r>
                        </m:num>
                        <m:den>
                          <m:r>
                            <a:rPr lang="en-US" sz="2400" i="1">
                              <a:latin typeface="Cambria Math"/>
                            </a:rPr>
                            <m:t>40</m:t>
                          </m:r>
                        </m:den>
                      </m:f>
                      <m:r>
                        <a:rPr lang="en-US" sz="2400" i="1">
                          <a:latin typeface="Cambria Math"/>
                        </a:rPr>
                        <m:t>.100%=50%</m:t>
                      </m:r>
                    </m:oMath>
                  </m:oMathPara>
                </a14:m>
                <a:endParaRPr lang="vi-VN" sz="2400" i="1">
                  <a:latin typeface="Times New Roman" pitchFamily="18" charset="0"/>
                  <a:cs typeface="Times New Roman" pitchFamily="18" charset="0"/>
                </a:endParaRPr>
              </a:p>
              <a:p>
                <a:pPr algn="just"/>
                <a:r>
                  <a:rPr lang="vi-VN" sz="2400">
                    <a:latin typeface="Times New Roman" pitchFamily="18" charset="0"/>
                    <a:cs typeface="Times New Roman" pitchFamily="18" charset="0"/>
                  </a:rPr>
                  <a:t>Tỉ số phần trăm học sinh trung bình của lớp 6A3 là:</a:t>
                </a:r>
                <a:endParaRPr lang="en-US" sz="2400">
                  <a:latin typeface="Times New Roman" pitchFamily="18" charset="0"/>
                  <a:cs typeface="Times New Roman" pitchFamily="18" charset="0"/>
                </a:endParaRPr>
              </a:p>
              <a:p>
                <a:pPr algn="ctr"/>
                <a14:m>
                  <m:oMath xmlns:m="http://schemas.openxmlformats.org/officeDocument/2006/math">
                    <m:f>
                      <m:fPr>
                        <m:ctrlPr>
                          <a:rPr lang="vi-VN" sz="2400" i="1">
                            <a:latin typeface="Cambria Math"/>
                          </a:rPr>
                        </m:ctrlPr>
                      </m:fPr>
                      <m:num>
                        <m:r>
                          <a:rPr lang="en-US" sz="2400" i="1">
                            <a:latin typeface="Cambria Math"/>
                          </a:rPr>
                          <m:t>10</m:t>
                        </m:r>
                      </m:num>
                      <m:den>
                        <m:r>
                          <a:rPr lang="en-US" sz="2400" i="1">
                            <a:latin typeface="Cambria Math"/>
                          </a:rPr>
                          <m:t>40</m:t>
                        </m:r>
                      </m:den>
                    </m:f>
                    <m:r>
                      <a:rPr lang="en-US" sz="2400" i="1">
                        <a:latin typeface="Cambria Math"/>
                      </a:rPr>
                      <m:t>.100%=25%</m:t>
                    </m:r>
                  </m:oMath>
                </a14:m>
                <a:r>
                  <a:rPr lang="vi-VN" sz="2400">
                    <a:latin typeface="Times New Roman" pitchFamily="18" charset="0"/>
                    <a:cs typeface="Times New Roman" pitchFamily="18" charset="0"/>
                  </a:rPr>
                  <a:t>   </a:t>
                </a:r>
              </a:p>
            </p:txBody>
          </p:sp>
        </mc:Choice>
        <mc:Fallback xmlns="">
          <p:sp>
            <p:nvSpPr>
              <p:cNvPr id="1069" name="Rectangle 1068"/>
              <p:cNvSpPr>
                <a:spLocks noRot="1" noChangeAspect="1" noMove="1" noResize="1" noEditPoints="1" noAdjustHandles="1" noChangeArrowheads="1" noChangeShapeType="1" noTextEdit="1"/>
              </p:cNvSpPr>
              <p:nvPr/>
            </p:nvSpPr>
            <p:spPr>
              <a:xfrm>
                <a:off x="91440" y="2377440"/>
                <a:ext cx="6096000" cy="3481979"/>
              </a:xfrm>
              <a:prstGeom prst="rect">
                <a:avLst/>
              </a:prstGeom>
              <a:blipFill rotWithShape="1">
                <a:blip r:embed="rId2"/>
                <a:stretch>
                  <a:fillRect l="-1500" t="-1401" r="-150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070" name="Rectangle 1069"/>
              <p:cNvSpPr/>
              <p:nvPr/>
            </p:nvSpPr>
            <p:spPr>
              <a:xfrm>
                <a:off x="6423414" y="2356443"/>
                <a:ext cx="5596521" cy="3095271"/>
              </a:xfrm>
              <a:prstGeom prst="rect">
                <a:avLst/>
              </a:prstGeom>
            </p:spPr>
            <p:txBody>
              <a:bodyPr wrap="square">
                <a:spAutoFit/>
              </a:bodyPr>
              <a:lstStyle/>
              <a:p>
                <a:pPr algn="just">
                  <a:lnSpc>
                    <a:spcPct val="150000"/>
                  </a:lnSpc>
                </a:pPr>
                <a:r>
                  <a:rPr lang="vi-VN" sz="2400">
                    <a:latin typeface="Times New Roman" pitchFamily="18" charset="0"/>
                    <a:cs typeface="Times New Roman" pitchFamily="18" charset="0"/>
                  </a:rPr>
                  <a:t>Số học sinh yếu kém của lớp 6A3 là:</a:t>
                </a:r>
              </a:p>
              <a:p>
                <a:pPr algn="ctr">
                  <a:lnSpc>
                    <a:spcPct val="150000"/>
                  </a:lnSpc>
                </a:pPr>
                <a14:m>
                  <m:oMath xmlns:m="http://schemas.openxmlformats.org/officeDocument/2006/math">
                    <m:r>
                      <a:rPr lang="en-US" sz="2400" i="1">
                        <a:latin typeface="Cambria Math"/>
                      </a:rPr>
                      <m:t>40−8−20−10=2</m:t>
                    </m:r>
                  </m:oMath>
                </a14:m>
                <a:r>
                  <a:rPr lang="en-US" sz="2400">
                    <a:latin typeface="Times New Roman" pitchFamily="18" charset="0"/>
                    <a:cs typeface="Times New Roman" pitchFamily="18" charset="0"/>
                  </a:rPr>
                  <a:t> (học sinh)</a:t>
                </a:r>
                <a:endParaRPr lang="vi-VN" sz="2400">
                  <a:latin typeface="Times New Roman" pitchFamily="18" charset="0"/>
                  <a:cs typeface="Times New Roman" pitchFamily="18" charset="0"/>
                </a:endParaRPr>
              </a:p>
              <a:p>
                <a:pPr algn="just">
                  <a:lnSpc>
                    <a:spcPct val="150000"/>
                  </a:lnSpc>
                </a:pPr>
                <a:r>
                  <a:rPr lang="vi-VN" sz="2400">
                    <a:latin typeface="Times New Roman" pitchFamily="18" charset="0"/>
                    <a:cs typeface="Times New Roman" pitchFamily="18" charset="0"/>
                  </a:rPr>
                  <a:t>Tỉ số phần trăm học sinh yếu kém của lớp 6A3 là:</a:t>
                </a:r>
                <a:endParaRPr lang="en-US" sz="2400">
                  <a:latin typeface="Times New Roman" pitchFamily="18" charset="0"/>
                  <a:cs typeface="Times New Roman" pitchFamily="18" charset="0"/>
                </a:endParaRPr>
              </a:p>
              <a:p>
                <a:pPr algn="ctr">
                  <a:lnSpc>
                    <a:spcPct val="150000"/>
                  </a:lnSpc>
                </a:pPr>
                <a14:m>
                  <m:oMath xmlns:m="http://schemas.openxmlformats.org/officeDocument/2006/math">
                    <m:f>
                      <m:fPr>
                        <m:ctrlPr>
                          <a:rPr lang="vi-VN" sz="2400" i="1">
                            <a:latin typeface="Cambria Math"/>
                          </a:rPr>
                        </m:ctrlPr>
                      </m:fPr>
                      <m:num>
                        <m:r>
                          <a:rPr lang="en-US" sz="2400" i="1">
                            <a:latin typeface="Cambria Math"/>
                          </a:rPr>
                          <m:t>2</m:t>
                        </m:r>
                      </m:num>
                      <m:den>
                        <m:r>
                          <a:rPr lang="en-US" sz="2400" i="1">
                            <a:latin typeface="Cambria Math"/>
                          </a:rPr>
                          <m:t>40</m:t>
                        </m:r>
                      </m:den>
                    </m:f>
                    <m:r>
                      <a:rPr lang="en-US" sz="2400" i="1">
                        <a:latin typeface="Cambria Math"/>
                      </a:rPr>
                      <m:t>.100%=5%</m:t>
                    </m:r>
                  </m:oMath>
                </a14:m>
                <a:r>
                  <a:rPr lang="vi-VN" sz="2400">
                    <a:latin typeface="Times New Roman" pitchFamily="18" charset="0"/>
                    <a:cs typeface="Times New Roman" pitchFamily="18" charset="0"/>
                  </a:rPr>
                  <a:t> </a:t>
                </a:r>
                <a:endParaRPr lang="en-US" sz="2400">
                  <a:latin typeface="Times New Roman" pitchFamily="18" charset="0"/>
                  <a:cs typeface="Times New Roman" pitchFamily="18" charset="0"/>
                </a:endParaRPr>
              </a:p>
            </p:txBody>
          </p:sp>
        </mc:Choice>
        <mc:Fallback xmlns="">
          <p:sp>
            <p:nvSpPr>
              <p:cNvPr id="1070" name="Rectangle 1069"/>
              <p:cNvSpPr>
                <a:spLocks noRot="1" noChangeAspect="1" noMove="1" noResize="1" noEditPoints="1" noAdjustHandles="1" noChangeArrowheads="1" noChangeShapeType="1" noTextEdit="1"/>
              </p:cNvSpPr>
              <p:nvPr/>
            </p:nvSpPr>
            <p:spPr>
              <a:xfrm>
                <a:off x="6423414" y="2356443"/>
                <a:ext cx="5596521" cy="3095271"/>
              </a:xfrm>
              <a:prstGeom prst="rect">
                <a:avLst/>
              </a:prstGeom>
              <a:blipFill rotWithShape="1">
                <a:blip r:embed="rId3"/>
                <a:stretch>
                  <a:fillRect l="-1743" r="-1634"/>
                </a:stretch>
              </a:blipFill>
            </p:spPr>
            <p:txBody>
              <a:bodyPr/>
              <a:lstStyle/>
              <a:p>
                <a:r>
                  <a:rPr lang="en-US">
                    <a:noFill/>
                  </a:rPr>
                  <a:t> </a:t>
                </a:r>
              </a:p>
            </p:txBody>
          </p:sp>
        </mc:Fallback>
      </mc:AlternateContent>
      <p:sp>
        <p:nvSpPr>
          <p:cNvPr id="1071" name="TextBox 1070"/>
          <p:cNvSpPr txBox="1"/>
          <p:nvPr/>
        </p:nvSpPr>
        <p:spPr>
          <a:xfrm>
            <a:off x="5796117" y="1766663"/>
            <a:ext cx="848032" cy="461665"/>
          </a:xfrm>
          <a:prstGeom prst="rect">
            <a:avLst/>
          </a:prstGeom>
          <a:noFill/>
        </p:spPr>
        <p:txBody>
          <a:bodyPr wrap="square" rtlCol="0">
            <a:spAutoFit/>
          </a:bodyPr>
          <a:lstStyle/>
          <a:p>
            <a:r>
              <a:rPr lang="en-US" sz="2400" b="1" smtClean="0">
                <a:latin typeface="Times New Roman" pitchFamily="18" charset="0"/>
                <a:cs typeface="Times New Roman" pitchFamily="18" charset="0"/>
              </a:rPr>
              <a:t>Giải</a:t>
            </a:r>
            <a:endParaRPr lang="en-US" sz="2400" b="1">
              <a:latin typeface="Times New Roman" pitchFamily="18" charset="0"/>
              <a:cs typeface="Times New Roman" pitchFamily="18" charset="0"/>
            </a:endParaRPr>
          </a:p>
        </p:txBody>
      </p:sp>
    </p:spTree>
    <p:extLst>
      <p:ext uri="{BB962C8B-B14F-4D97-AF65-F5344CB8AC3E}">
        <p14:creationId xmlns:p14="http://schemas.microsoft.com/office/powerpoint/2010/main" val="60097906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1067"/>
                                        </p:tgtEl>
                                        <p:attrNameLst>
                                          <p:attrName>style.visibility</p:attrName>
                                        </p:attrNameLst>
                                      </p:cBhvr>
                                      <p:to>
                                        <p:strVal val="visible"/>
                                      </p:to>
                                    </p:set>
                                    <p:animEffect transition="in" filter="fade">
                                      <p:cBhvr>
                                        <p:cTn id="7" dur="1000"/>
                                        <p:tgtEl>
                                          <p:spTgt spid="1067"/>
                                        </p:tgtEl>
                                      </p:cBhvr>
                                    </p:animEffect>
                                    <p:anim calcmode="lin" valueType="num">
                                      <p:cBhvr>
                                        <p:cTn id="8" dur="1000" fill="hold"/>
                                        <p:tgtEl>
                                          <p:spTgt spid="1067"/>
                                        </p:tgtEl>
                                        <p:attrNameLst>
                                          <p:attrName>ppt_x</p:attrName>
                                        </p:attrNameLst>
                                      </p:cBhvr>
                                      <p:tavLst>
                                        <p:tav tm="0">
                                          <p:val>
                                            <p:strVal val="#ppt_x"/>
                                          </p:val>
                                        </p:tav>
                                        <p:tav tm="100000">
                                          <p:val>
                                            <p:strVal val="#ppt_x"/>
                                          </p:val>
                                        </p:tav>
                                      </p:tavLst>
                                    </p:anim>
                                    <p:anim calcmode="lin" valueType="num">
                                      <p:cBhvr>
                                        <p:cTn id="9" dur="1000" fill="hold"/>
                                        <p:tgtEl>
                                          <p:spTgt spid="1067"/>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1069"/>
                                        </p:tgtEl>
                                        <p:attrNameLst>
                                          <p:attrName>style.visibility</p:attrName>
                                        </p:attrNameLst>
                                      </p:cBhvr>
                                      <p:to>
                                        <p:strVal val="visible"/>
                                      </p:to>
                                    </p:set>
                                    <p:animEffect transition="in" filter="fade">
                                      <p:cBhvr>
                                        <p:cTn id="12" dur="1000"/>
                                        <p:tgtEl>
                                          <p:spTgt spid="1069"/>
                                        </p:tgtEl>
                                      </p:cBhvr>
                                    </p:animEffect>
                                    <p:anim calcmode="lin" valueType="num">
                                      <p:cBhvr>
                                        <p:cTn id="13" dur="1000" fill="hold"/>
                                        <p:tgtEl>
                                          <p:spTgt spid="1069"/>
                                        </p:tgtEl>
                                        <p:attrNameLst>
                                          <p:attrName>ppt_x</p:attrName>
                                        </p:attrNameLst>
                                      </p:cBhvr>
                                      <p:tavLst>
                                        <p:tav tm="0">
                                          <p:val>
                                            <p:strVal val="#ppt_x"/>
                                          </p:val>
                                        </p:tav>
                                        <p:tav tm="100000">
                                          <p:val>
                                            <p:strVal val="#ppt_x"/>
                                          </p:val>
                                        </p:tav>
                                      </p:tavLst>
                                    </p:anim>
                                    <p:anim calcmode="lin" valueType="num">
                                      <p:cBhvr>
                                        <p:cTn id="14" dur="1000" fill="hold"/>
                                        <p:tgtEl>
                                          <p:spTgt spid="1069"/>
                                        </p:tgtEl>
                                        <p:attrNameLst>
                                          <p:attrName>ppt_y</p:attrName>
                                        </p:attrNameLst>
                                      </p:cBhvr>
                                      <p:tavLst>
                                        <p:tav tm="0">
                                          <p:val>
                                            <p:strVal val="#ppt_y+.1"/>
                                          </p:val>
                                        </p:tav>
                                        <p:tav tm="100000">
                                          <p:val>
                                            <p:strVal val="#ppt_y"/>
                                          </p:val>
                                        </p:tav>
                                      </p:tavLst>
                                    </p:anim>
                                  </p:childTnLst>
                                </p:cTn>
                              </p:par>
                              <p:par>
                                <p:cTn id="15" presetID="42" presetClass="entr" presetSubtype="0" fill="hold" grpId="0" nodeType="withEffect">
                                  <p:stCondLst>
                                    <p:cond delay="0"/>
                                  </p:stCondLst>
                                  <p:childTnLst>
                                    <p:set>
                                      <p:cBhvr>
                                        <p:cTn id="16" dur="1" fill="hold">
                                          <p:stCondLst>
                                            <p:cond delay="0"/>
                                          </p:stCondLst>
                                        </p:cTn>
                                        <p:tgtEl>
                                          <p:spTgt spid="1070"/>
                                        </p:tgtEl>
                                        <p:attrNameLst>
                                          <p:attrName>style.visibility</p:attrName>
                                        </p:attrNameLst>
                                      </p:cBhvr>
                                      <p:to>
                                        <p:strVal val="visible"/>
                                      </p:to>
                                    </p:set>
                                    <p:animEffect transition="in" filter="fade">
                                      <p:cBhvr>
                                        <p:cTn id="17" dur="1000"/>
                                        <p:tgtEl>
                                          <p:spTgt spid="1070"/>
                                        </p:tgtEl>
                                      </p:cBhvr>
                                    </p:animEffect>
                                    <p:anim calcmode="lin" valueType="num">
                                      <p:cBhvr>
                                        <p:cTn id="18" dur="1000" fill="hold"/>
                                        <p:tgtEl>
                                          <p:spTgt spid="1070"/>
                                        </p:tgtEl>
                                        <p:attrNameLst>
                                          <p:attrName>ppt_x</p:attrName>
                                        </p:attrNameLst>
                                      </p:cBhvr>
                                      <p:tavLst>
                                        <p:tav tm="0">
                                          <p:val>
                                            <p:strVal val="#ppt_x"/>
                                          </p:val>
                                        </p:tav>
                                        <p:tav tm="100000">
                                          <p:val>
                                            <p:strVal val="#ppt_x"/>
                                          </p:val>
                                        </p:tav>
                                      </p:tavLst>
                                    </p:anim>
                                    <p:anim calcmode="lin" valueType="num">
                                      <p:cBhvr>
                                        <p:cTn id="19" dur="1000" fill="hold"/>
                                        <p:tgtEl>
                                          <p:spTgt spid="1070"/>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69" grpId="0"/>
      <p:bldP spid="1070"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3663849" y="2418735"/>
            <a:ext cx="4926712" cy="1384995"/>
          </a:xfrm>
          <a:prstGeom prst="rect">
            <a:avLst/>
          </a:prstGeom>
          <a:noFill/>
        </p:spPr>
        <p:txBody>
          <a:bodyPr wrap="square" rtlCol="0">
            <a:spAutoFit/>
          </a:bodyPr>
          <a:lstStyle/>
          <a:p>
            <a:r>
              <a:rPr lang="en-US" sz="2800" b="1" smtClean="0">
                <a:solidFill>
                  <a:srgbClr val="C00000"/>
                </a:solidFill>
                <a:latin typeface="Times New Roman" pitchFamily="18" charset="0"/>
                <a:cs typeface="Times New Roman" pitchFamily="18" charset="0"/>
              </a:rPr>
              <a:t>Hướng dẫn về nhà:</a:t>
            </a:r>
          </a:p>
          <a:p>
            <a:pPr marL="285750" indent="-285750">
              <a:buFontTx/>
              <a:buChar char="-"/>
            </a:pPr>
            <a:r>
              <a:rPr lang="en-US" sz="2800" b="1" smtClean="0">
                <a:solidFill>
                  <a:srgbClr val="C00000"/>
                </a:solidFill>
                <a:latin typeface="Times New Roman" pitchFamily="18" charset="0"/>
                <a:cs typeface="Times New Roman" pitchFamily="18" charset="0"/>
              </a:rPr>
              <a:t>Xem lại bài, học công thức.</a:t>
            </a:r>
          </a:p>
          <a:p>
            <a:pPr marL="285750" indent="-285750">
              <a:buFontTx/>
              <a:buChar char="-"/>
            </a:pPr>
            <a:r>
              <a:rPr lang="en-US" sz="2800" b="1" smtClean="0">
                <a:solidFill>
                  <a:srgbClr val="C00000"/>
                </a:solidFill>
                <a:latin typeface="Times New Roman" pitchFamily="18" charset="0"/>
                <a:cs typeface="Times New Roman" pitchFamily="18" charset="0"/>
              </a:rPr>
              <a:t>Làm bài 2, 3, 4, 6, 7/ 44 SGK</a:t>
            </a:r>
            <a:endParaRPr lang="en-US" sz="2800" b="1">
              <a:solidFill>
                <a:srgbClr val="C00000"/>
              </a:solidFill>
              <a:latin typeface="Times New Roman" pitchFamily="18" charset="0"/>
              <a:cs typeface="Times New Roman" pitchFamily="18" charset="0"/>
            </a:endParaRPr>
          </a:p>
        </p:txBody>
      </p:sp>
      <p:pic>
        <p:nvPicPr>
          <p:cNvPr id="6" name="Picture 2" descr="F:\1-原创素材\1_mm1102\PPT\PPT_014\materaials\pageimg_g9.pn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2675334" y="1247532"/>
            <a:ext cx="6903743" cy="3955421"/>
          </a:xfrm>
          <a:prstGeom prst="rect">
            <a:avLst/>
          </a:prstGeom>
          <a:noFill/>
          <a:effectLst>
            <a:reflection blurRad="6350" stA="52000" endA="300" endPos="35000" dir="5400000" sy="-100000" algn="bl" rotWithShape="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12647087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
</file>

<file path=ppt/theme/theme1.xml><?xml version="1.0" encoding="utf-8"?>
<a:theme xmlns:a="http://schemas.openxmlformats.org/drawingml/2006/main" name="TF03462902">
  <a:themeElements>
    <a:clrScheme name="Education">
      <a:dk1>
        <a:srgbClr val="3C4743"/>
      </a:dk1>
      <a:lt1>
        <a:srgbClr val="E5E6DA"/>
      </a:lt1>
      <a:dk2>
        <a:srgbClr val="000000"/>
      </a:dk2>
      <a:lt2>
        <a:srgbClr val="FFFFFF"/>
      </a:lt2>
      <a:accent1>
        <a:srgbClr val="DDC237"/>
      </a:accent1>
      <a:accent2>
        <a:srgbClr val="94A43E"/>
      </a:accent2>
      <a:accent3>
        <a:srgbClr val="6488A3"/>
      </a:accent3>
      <a:accent4>
        <a:srgbClr val="926E8F"/>
      </a:accent4>
      <a:accent5>
        <a:srgbClr val="96A1AA"/>
      </a:accent5>
      <a:accent6>
        <a:srgbClr val="A99E8A"/>
      </a:accent6>
      <a:hlink>
        <a:srgbClr val="6488A3"/>
      </a:hlink>
      <a:folHlink>
        <a:srgbClr val="926E8F"/>
      </a:folHlink>
    </a:clrScheme>
    <a:fontScheme name="Calibri">
      <a:majorFont>
        <a:latin typeface="Calibri"/>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alibri"/>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TF00001127.potx" id="{6B18C398-4F76-4BDC-B8A4-D02A96E0AA82}" vid="{FBF1AC64-E511-41D2-AA23-0E693E79CD77}"/>
    </a:ext>
  </a:extLst>
</a:theme>
</file>

<file path=ppt/theme/theme2.xml><?xml version="1.0" encoding="utf-8"?>
<a:theme xmlns:a="http://schemas.openxmlformats.org/drawingml/2006/main" name="Office Theme">
  <a:themeElements>
    <a:clrScheme name="Education">
      <a:dk1>
        <a:srgbClr val="3C4743"/>
      </a:dk1>
      <a:lt1>
        <a:srgbClr val="E5E6DA"/>
      </a:lt1>
      <a:dk2>
        <a:srgbClr val="000000"/>
      </a:dk2>
      <a:lt2>
        <a:srgbClr val="FFFFFF"/>
      </a:lt2>
      <a:accent1>
        <a:srgbClr val="DDC237"/>
      </a:accent1>
      <a:accent2>
        <a:srgbClr val="94A43E"/>
      </a:accent2>
      <a:accent3>
        <a:srgbClr val="6488A3"/>
      </a:accent3>
      <a:accent4>
        <a:srgbClr val="926E8F"/>
      </a:accent4>
      <a:accent5>
        <a:srgbClr val="96A1AA"/>
      </a:accent5>
      <a:accent6>
        <a:srgbClr val="A99E8A"/>
      </a:accent6>
      <a:hlink>
        <a:srgbClr val="6488A3"/>
      </a:hlink>
      <a:folHlink>
        <a:srgbClr val="926E8F"/>
      </a:folHlink>
    </a:clrScheme>
    <a:fontScheme name="Calibri">
      <a:majorFont>
        <a:latin typeface="Calibri"/>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alibri"/>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ppt/theme/theme3.xml><?xml version="1.0" encoding="utf-8"?>
<a:theme xmlns:a="http://schemas.openxmlformats.org/drawingml/2006/main" name="Office Theme">
  <a:themeElements>
    <a:clrScheme name="Education">
      <a:dk1>
        <a:srgbClr val="3C4743"/>
      </a:dk1>
      <a:lt1>
        <a:srgbClr val="E5E6DA"/>
      </a:lt1>
      <a:dk2>
        <a:srgbClr val="000000"/>
      </a:dk2>
      <a:lt2>
        <a:srgbClr val="FFFFFF"/>
      </a:lt2>
      <a:accent1>
        <a:srgbClr val="DDC237"/>
      </a:accent1>
      <a:accent2>
        <a:srgbClr val="94A43E"/>
      </a:accent2>
      <a:accent3>
        <a:srgbClr val="6488A3"/>
      </a:accent3>
      <a:accent4>
        <a:srgbClr val="926E8F"/>
      </a:accent4>
      <a:accent5>
        <a:srgbClr val="96A1AA"/>
      </a:accent5>
      <a:accent6>
        <a:srgbClr val="A99E8A"/>
      </a:accent6>
      <a:hlink>
        <a:srgbClr val="6488A3"/>
      </a:hlink>
      <a:folHlink>
        <a:srgbClr val="926E8F"/>
      </a:folHlink>
    </a:clrScheme>
    <a:fontScheme name="Calibri">
      <a:majorFont>
        <a:latin typeface="Calibri"/>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alibri"/>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ppt/theme/themeOverride1.xml><?xml version="1.0" encoding="utf-8"?>
<a:themeOverride xmlns:a="http://schemas.openxmlformats.org/drawingml/2006/main">
  <a:clrScheme name="Education">
    <a:dk1>
      <a:srgbClr val="3C4743"/>
    </a:dk1>
    <a:lt1>
      <a:srgbClr val="E5E6DA"/>
    </a:lt1>
    <a:dk2>
      <a:srgbClr val="000000"/>
    </a:dk2>
    <a:lt2>
      <a:srgbClr val="FFFFFF"/>
    </a:lt2>
    <a:accent1>
      <a:srgbClr val="DDC237"/>
    </a:accent1>
    <a:accent2>
      <a:srgbClr val="94A43E"/>
    </a:accent2>
    <a:accent3>
      <a:srgbClr val="6488A3"/>
    </a:accent3>
    <a:accent4>
      <a:srgbClr val="926E8F"/>
    </a:accent4>
    <a:accent5>
      <a:srgbClr val="96A1AA"/>
    </a:accent5>
    <a:accent6>
      <a:srgbClr val="A99E8A"/>
    </a:accent6>
    <a:hlink>
      <a:srgbClr val="6488A3"/>
    </a:hlink>
    <a:folHlink>
      <a:srgbClr val="926E8F"/>
    </a:folHlink>
  </a:clrScheme>
</a:themeOverride>
</file>

<file path=ppt/theme/themeOverride2.xml><?xml version="1.0" encoding="utf-8"?>
<a:themeOverride xmlns:a="http://schemas.openxmlformats.org/drawingml/2006/main">
  <a:clrScheme name="Education">
    <a:dk1>
      <a:srgbClr val="3C4743"/>
    </a:dk1>
    <a:lt1>
      <a:srgbClr val="E5E6DA"/>
    </a:lt1>
    <a:dk2>
      <a:srgbClr val="000000"/>
    </a:dk2>
    <a:lt2>
      <a:srgbClr val="FFFFFF"/>
    </a:lt2>
    <a:accent1>
      <a:srgbClr val="DDC237"/>
    </a:accent1>
    <a:accent2>
      <a:srgbClr val="94A43E"/>
    </a:accent2>
    <a:accent3>
      <a:srgbClr val="6488A3"/>
    </a:accent3>
    <a:accent4>
      <a:srgbClr val="926E8F"/>
    </a:accent4>
    <a:accent5>
      <a:srgbClr val="96A1AA"/>
    </a:accent5>
    <a:accent6>
      <a:srgbClr val="A99E8A"/>
    </a:accent6>
    <a:hlink>
      <a:srgbClr val="6488A3"/>
    </a:hlink>
    <a:folHlink>
      <a:srgbClr val="926E8F"/>
    </a:folHlink>
  </a:clrScheme>
</a:themeOverride>
</file>

<file path=docProps/app.xml><?xml version="1.0" encoding="utf-8"?>
<Properties xmlns="http://schemas.openxmlformats.org/officeDocument/2006/extended-properties" xmlns:vt="http://schemas.openxmlformats.org/officeDocument/2006/docPropsVTypes">
  <Template/>
  <TotalTime>463</TotalTime>
  <Words>1468</Words>
  <Application>Microsoft Office PowerPoint</Application>
  <PresentationFormat>Custom</PresentationFormat>
  <Paragraphs>125</Paragraphs>
  <Slides>18</Slides>
  <Notes>2</Notes>
  <HiddenSlides>0</HiddenSlides>
  <MMClips>0</MMClips>
  <ScaleCrop>false</ScaleCrop>
  <HeadingPairs>
    <vt:vector size="4" baseType="variant">
      <vt:variant>
        <vt:lpstr>Theme</vt:lpstr>
      </vt:variant>
      <vt:variant>
        <vt:i4>1</vt:i4>
      </vt:variant>
      <vt:variant>
        <vt:lpstr>Slide Titles</vt:lpstr>
      </vt:variant>
      <vt:variant>
        <vt:i4>18</vt:i4>
      </vt:variant>
    </vt:vector>
  </HeadingPairs>
  <TitlesOfParts>
    <vt:vector size="19" baseType="lpstr">
      <vt:lpstr>TF03462902</vt:lpstr>
      <vt:lpstr>PowerPoint Presentation</vt:lpstr>
      <vt:lpstr>PowerPoint Presentation</vt:lpstr>
      <vt:lpstr>PowerPoint Presentation</vt:lpstr>
      <vt:lpstr>PowerPoint Presentation</vt:lpstr>
      <vt:lpstr>1. Tỉ số của hai đại lượng</vt:lpstr>
      <vt:lpstr>PowerPoint Presentation</vt:lpstr>
      <vt:lpstr>1. Tỉ số của hai đại lượng</vt:lpstr>
      <vt:lpstr>PowerPoint Presentation</vt:lpstr>
      <vt:lpstr>PowerPoint Presentation</vt:lpstr>
      <vt:lpstr>PowerPoint Presentation</vt:lpstr>
      <vt:lpstr>PowerPoint Presentation</vt:lpstr>
      <vt:lpstr>PowerPoint Presentation</vt:lpstr>
      <vt:lpstr>2. Tỉ số phần trăm của hai đại lượng</vt:lpstr>
      <vt:lpstr>PowerPoint Presentation</vt:lpstr>
      <vt:lpstr>PowerPoint Presentation</vt:lpstr>
      <vt:lpstr>Bài tập</vt:lpstr>
      <vt:lpstr>PowerPoint Presentation</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BÀI 5: TỈ SỐ VÀ TỈ SỐ PHẦN TRĂM</dc:title>
  <dc:creator>ThienIT</dc:creator>
  <cp:lastModifiedBy>Lucky</cp:lastModifiedBy>
  <cp:revision>45</cp:revision>
  <dcterms:created xsi:type="dcterms:W3CDTF">2023-03-09T06:45:23Z</dcterms:created>
  <dcterms:modified xsi:type="dcterms:W3CDTF">2023-04-08T15:08:03Z</dcterms:modified>
</cp:coreProperties>
</file>