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0"/>
  </p:notesMasterIdLst>
  <p:sldIdLst>
    <p:sldId id="352" r:id="rId2"/>
    <p:sldId id="353" r:id="rId3"/>
    <p:sldId id="354" r:id="rId4"/>
    <p:sldId id="425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24" r:id="rId13"/>
    <p:sldId id="436" r:id="rId14"/>
    <p:sldId id="437" r:id="rId15"/>
    <p:sldId id="434" r:id="rId16"/>
    <p:sldId id="435" r:id="rId17"/>
    <p:sldId id="433" r:id="rId18"/>
    <p:sldId id="343" r:id="rId19"/>
  </p:sldIdLst>
  <p:sldSz cx="9144000" cy="5143500" type="screen16x9"/>
  <p:notesSz cx="6858000" cy="9144000"/>
  <p:embeddedFontLst>
    <p:embeddedFont>
      <p:font typeface="Pangolin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CR A Extended" panose="02010509020102010303" pitchFamily="50" charset="0"/>
      <p:regular r:id="rId26"/>
    </p:embeddedFont>
    <p:embeddedFont>
      <p:font typeface="Baloo 2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EB1323-5637-48E1-ABCA-2865559C7ECD}">
  <a:tblStyle styleId="{F3EB1323-5637-48E1-ABCA-2865559C7E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6" autoAdjust="0"/>
    <p:restoredTop sz="90467" autoAdjust="0"/>
  </p:normalViewPr>
  <p:slideViewPr>
    <p:cSldViewPr>
      <p:cViewPr varScale="1">
        <p:scale>
          <a:sx n="138" d="100"/>
          <a:sy n="138" d="100"/>
        </p:scale>
        <p:origin x="28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84971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537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8d1232f88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8d1232f882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062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969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8d1232f88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8d1232f882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0268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8d1232f88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8d1232f882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7083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8d1232f88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8d1232f882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0741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7852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8d1232f88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8d1232f882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9817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8d1232f88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8d1232f882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783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7418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695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8d1232f88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8d1232f882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2578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240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8d1232f88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8d1232f882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7895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8d1232f88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8d1232f882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3851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8d1232f88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8d1232f882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7579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8d1232f88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8d1232f882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2034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8d1232f88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8d1232f882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231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538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66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971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/>
          <p:nvPr/>
        </p:nvSpPr>
        <p:spPr>
          <a:xfrm flipH="1">
            <a:off x="6295635" y="1"/>
            <a:ext cx="2848365" cy="234584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3840625" y="445025"/>
            <a:ext cx="459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subTitle" idx="1"/>
          </p:nvPr>
        </p:nvSpPr>
        <p:spPr>
          <a:xfrm>
            <a:off x="3266013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2"/>
          </p:nvPr>
        </p:nvSpPr>
        <p:spPr>
          <a:xfrm>
            <a:off x="3266013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ubTitle" idx="3"/>
          </p:nvPr>
        </p:nvSpPr>
        <p:spPr>
          <a:xfrm>
            <a:off x="5720888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ubTitle" idx="4"/>
          </p:nvPr>
        </p:nvSpPr>
        <p:spPr>
          <a:xfrm>
            <a:off x="5720888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ubTitle" idx="5"/>
          </p:nvPr>
        </p:nvSpPr>
        <p:spPr>
          <a:xfrm>
            <a:off x="3980275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6"/>
          </p:nvPr>
        </p:nvSpPr>
        <p:spPr>
          <a:xfrm>
            <a:off x="3980275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ubTitle" idx="7"/>
          </p:nvPr>
        </p:nvSpPr>
        <p:spPr>
          <a:xfrm>
            <a:off x="6435150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8"/>
          </p:nvPr>
        </p:nvSpPr>
        <p:spPr>
          <a:xfrm>
            <a:off x="6435150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339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76" r:id="rId2"/>
    <p:sldLayoutId id="2147483677" r:id="rId3"/>
    <p:sldLayoutId id="2147483678" r:id="rId4"/>
    <p:sldLayoutId id="214748367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 rot="-129175">
            <a:off x="1789023" y="1167494"/>
            <a:ext cx="5957405" cy="2926472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9"/>
          <p:cNvSpPr/>
          <p:nvPr/>
        </p:nvSpPr>
        <p:spPr>
          <a:xfrm rot="-129175">
            <a:off x="1593297" y="936869"/>
            <a:ext cx="5957405" cy="2926472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9"/>
          <p:cNvSpPr/>
          <p:nvPr/>
        </p:nvSpPr>
        <p:spPr>
          <a:xfrm>
            <a:off x="3310650" y="3751400"/>
            <a:ext cx="2522700" cy="566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2124450" y="1428750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latin typeface="OCR A Extended" panose="02010509020102010303" pitchFamily="50" charset="0"/>
              </a:rPr>
              <a:t>WELCOME,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latin typeface="OCR A Extended" panose="02010509020102010303" pitchFamily="50" charset="0"/>
              </a:rPr>
              <a:t>STUDENTS!</a:t>
            </a:r>
            <a:endParaRPr sz="6000" b="1" dirty="0">
              <a:latin typeface="OCR A Extended" panose="02010509020102010303" pitchFamily="50" charset="0"/>
            </a:endParaRPr>
          </a:p>
        </p:txBody>
      </p:sp>
      <p:grpSp>
        <p:nvGrpSpPr>
          <p:cNvPr id="362" name="Google Shape;362;p29"/>
          <p:cNvGrpSpPr/>
          <p:nvPr/>
        </p:nvGrpSpPr>
        <p:grpSpPr>
          <a:xfrm>
            <a:off x="930765" y="489363"/>
            <a:ext cx="1663844" cy="1216701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361;p29"/>
          <p:cNvSpPr txBox="1">
            <a:spLocks/>
          </p:cNvSpPr>
          <p:nvPr/>
        </p:nvSpPr>
        <p:spPr>
          <a:xfrm>
            <a:off x="2523400" y="3710667"/>
            <a:ext cx="4092423" cy="60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"/>
              <a:buNone/>
              <a:defRPr sz="28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"/>
              <a:buNone/>
              <a:defRPr sz="28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"/>
              <a:buNone/>
              <a:defRPr sz="28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"/>
              <a:buNone/>
              <a:defRPr sz="28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"/>
              <a:buNone/>
              <a:defRPr sz="28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"/>
              <a:buNone/>
              <a:defRPr sz="28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"/>
              <a:buNone/>
              <a:defRPr sz="28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"/>
              <a:buNone/>
              <a:defRPr sz="28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/>
            <a:r>
              <a:rPr lang="vi-VN" sz="3200" b="1" dirty="0">
                <a:solidFill>
                  <a:schemeClr val="tx2">
                    <a:lumMod val="25000"/>
                  </a:schemeClr>
                </a:solidFill>
                <a:latin typeface="OCR A Extended" panose="02010509020102010303" pitchFamily="50" charset="0"/>
              </a:rPr>
              <a:t>UNIT 7+8</a:t>
            </a:r>
            <a:endParaRPr lang="en-US" sz="3200" b="1" dirty="0">
              <a:solidFill>
                <a:schemeClr val="tx2">
                  <a:lumMod val="25000"/>
                </a:schemeClr>
              </a:solidFill>
              <a:latin typeface="OCR A Extended" panose="020105090201020103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47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41"/>
          <p:cNvGrpSpPr/>
          <p:nvPr/>
        </p:nvGrpSpPr>
        <p:grpSpPr>
          <a:xfrm>
            <a:off x="1775339" y="209550"/>
            <a:ext cx="6342360" cy="1586831"/>
            <a:chOff x="3303934" y="1645717"/>
            <a:chExt cx="2100616" cy="1392986"/>
          </a:xfrm>
        </p:grpSpPr>
        <p:sp>
          <p:nvSpPr>
            <p:cNvPr id="887" name="Google Shape;887;p41"/>
            <p:cNvSpPr/>
            <p:nvPr/>
          </p:nvSpPr>
          <p:spPr>
            <a:xfrm>
              <a:off x="3408050" y="1645717"/>
              <a:ext cx="1996500" cy="1317600"/>
            </a:xfrm>
            <a:prstGeom prst="roundRect">
              <a:avLst>
                <a:gd name="adj" fmla="val 28003"/>
              </a:avLst>
            </a:prstGeom>
            <a:noFill/>
            <a:ln w="28575" cap="flat" cmpd="sng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1"/>
            <p:cNvSpPr/>
            <p:nvPr/>
          </p:nvSpPr>
          <p:spPr>
            <a:xfrm>
              <a:off x="3303934" y="1721103"/>
              <a:ext cx="1939667" cy="1317600"/>
            </a:xfrm>
            <a:prstGeom prst="roundRect">
              <a:avLst>
                <a:gd name="adj" fmla="val 2800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8" name="Google Shape;898;p41"/>
          <p:cNvSpPr txBox="1">
            <a:spLocks noGrp="1"/>
          </p:cNvSpPr>
          <p:nvPr>
            <p:ph type="title"/>
          </p:nvPr>
        </p:nvSpPr>
        <p:spPr>
          <a:xfrm>
            <a:off x="1854924" y="246948"/>
            <a:ext cx="5943600" cy="934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4400" dirty="0">
                <a:solidFill>
                  <a:schemeClr val="tx1"/>
                </a:solidFill>
                <a:latin typeface="OCR A Extended" panose="02010509020102010303" pitchFamily="50" charset="0"/>
              </a:rPr>
              <a:t>Modal verb in asking for favor</a:t>
            </a:r>
            <a:endParaRPr sz="4400" dirty="0">
              <a:solidFill>
                <a:schemeClr val="tx1"/>
              </a:solidFill>
              <a:latin typeface="OCR A Extended" panose="02010509020102010303" pitchFamily="50" charset="0"/>
            </a:endParaRPr>
          </a:p>
        </p:txBody>
      </p:sp>
      <p:sp>
        <p:nvSpPr>
          <p:cNvPr id="932" name="Google Shape;932;p41"/>
          <p:cNvSpPr/>
          <p:nvPr/>
        </p:nvSpPr>
        <p:spPr>
          <a:xfrm rot="2006840">
            <a:off x="8556219" y="4633359"/>
            <a:ext cx="333682" cy="45593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41"/>
          <p:cNvSpPr/>
          <p:nvPr/>
        </p:nvSpPr>
        <p:spPr>
          <a:xfrm rot="-1053706">
            <a:off x="1644876" y="256692"/>
            <a:ext cx="366971" cy="3528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62E50D-6BF4-4715-BE14-A81213A6C3E0}"/>
              </a:ext>
            </a:extLst>
          </p:cNvPr>
          <p:cNvSpPr txBox="1"/>
          <p:nvPr/>
        </p:nvSpPr>
        <p:spPr>
          <a:xfrm>
            <a:off x="1389648" y="2279362"/>
            <a:ext cx="6874152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Can/ could you help me, please?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1676BE-484A-4241-A85C-22B6C5C5C984}"/>
              </a:ext>
            </a:extLst>
          </p:cNvPr>
          <p:cNvSpPr txBox="1"/>
          <p:nvPr/>
        </p:nvSpPr>
        <p:spPr>
          <a:xfrm>
            <a:off x="1389648" y="3054730"/>
            <a:ext cx="6874152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Could you do me a favor?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F8F6BF-AF9C-4373-ADD9-6255489B262E}"/>
              </a:ext>
            </a:extLst>
          </p:cNvPr>
          <p:cNvSpPr txBox="1"/>
          <p:nvPr/>
        </p:nvSpPr>
        <p:spPr>
          <a:xfrm>
            <a:off x="1389648" y="3830098"/>
            <a:ext cx="6874152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I need a favor.</a:t>
            </a:r>
          </a:p>
        </p:txBody>
      </p:sp>
    </p:spTree>
    <p:extLst>
      <p:ext uri="{BB962C8B-B14F-4D97-AF65-F5344CB8AC3E}">
        <p14:creationId xmlns:p14="http://schemas.microsoft.com/office/powerpoint/2010/main" val="614937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" grpId="0"/>
      <p:bldP spid="933" grpId="0" animBg="1"/>
      <p:bldP spid="2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44"/>
          <p:cNvSpPr txBox="1">
            <a:spLocks noGrp="1"/>
          </p:cNvSpPr>
          <p:nvPr>
            <p:ph type="title"/>
          </p:nvPr>
        </p:nvSpPr>
        <p:spPr>
          <a:xfrm>
            <a:off x="2286000" y="1312950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/>
              <a:t>Practice</a:t>
            </a:r>
            <a:endParaRPr sz="6000" dirty="0"/>
          </a:p>
        </p:txBody>
      </p:sp>
      <p:sp>
        <p:nvSpPr>
          <p:cNvPr id="27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362;p29"/>
          <p:cNvGrpSpPr/>
          <p:nvPr/>
        </p:nvGrpSpPr>
        <p:grpSpPr>
          <a:xfrm>
            <a:off x="930765" y="489363"/>
            <a:ext cx="1663844" cy="1216701"/>
            <a:chOff x="3348925" y="3556225"/>
            <a:chExt cx="776300" cy="567650"/>
          </a:xfrm>
        </p:grpSpPr>
        <p:sp>
          <p:nvSpPr>
            <p:cNvPr id="16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552072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41"/>
          <p:cNvGrpSpPr/>
          <p:nvPr/>
        </p:nvGrpSpPr>
        <p:grpSpPr>
          <a:xfrm>
            <a:off x="501635" y="209550"/>
            <a:ext cx="8915400" cy="5467350"/>
            <a:chOff x="3125625" y="1375925"/>
            <a:chExt cx="2278925" cy="1587392"/>
          </a:xfrm>
        </p:grpSpPr>
        <p:sp>
          <p:nvSpPr>
            <p:cNvPr id="887" name="Google Shape;887;p41"/>
            <p:cNvSpPr/>
            <p:nvPr/>
          </p:nvSpPr>
          <p:spPr>
            <a:xfrm>
              <a:off x="3408050" y="1645717"/>
              <a:ext cx="1996500" cy="1317600"/>
            </a:xfrm>
            <a:prstGeom prst="roundRect">
              <a:avLst>
                <a:gd name="adj" fmla="val 28003"/>
              </a:avLst>
            </a:prstGeom>
            <a:noFill/>
            <a:ln w="28575" cap="flat" cmpd="sng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1"/>
            <p:cNvSpPr/>
            <p:nvPr/>
          </p:nvSpPr>
          <p:spPr>
            <a:xfrm>
              <a:off x="3125625" y="1375925"/>
              <a:ext cx="2137800" cy="1410900"/>
            </a:xfrm>
            <a:prstGeom prst="roundRect">
              <a:avLst>
                <a:gd name="adj" fmla="val 2800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8" name="Google Shape;898;p41"/>
          <p:cNvSpPr txBox="1">
            <a:spLocks noGrp="1"/>
          </p:cNvSpPr>
          <p:nvPr>
            <p:ph type="title"/>
          </p:nvPr>
        </p:nvSpPr>
        <p:spPr>
          <a:xfrm>
            <a:off x="1488141" y="276120"/>
            <a:ext cx="6512859" cy="12182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i="1" dirty="0">
                <a:solidFill>
                  <a:schemeClr val="tx1"/>
                </a:solidFill>
                <a:latin typeface="+mn-lt"/>
              </a:rPr>
              <a:t>I. Correct form of the verbs in the blankets:</a:t>
            </a:r>
            <a:endParaRPr sz="2400" i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907" name="Google Shape;907;p41"/>
          <p:cNvGrpSpPr/>
          <p:nvPr/>
        </p:nvGrpSpPr>
        <p:grpSpPr>
          <a:xfrm>
            <a:off x="-65525" y="3799706"/>
            <a:ext cx="2245844" cy="1409317"/>
            <a:chOff x="-65525" y="2928208"/>
            <a:chExt cx="3634640" cy="2280817"/>
          </a:xfrm>
        </p:grpSpPr>
        <p:sp>
          <p:nvSpPr>
            <p:cNvPr id="908" name="Google Shape;908;p41"/>
            <p:cNvSpPr/>
            <p:nvPr/>
          </p:nvSpPr>
          <p:spPr>
            <a:xfrm rot="10800000" flipH="1">
              <a:off x="-5682" y="2928208"/>
              <a:ext cx="3574798" cy="2226476"/>
            </a:xfrm>
            <a:custGeom>
              <a:avLst/>
              <a:gdLst/>
              <a:ahLst/>
              <a:cxnLst/>
              <a:rect l="l" t="t" r="r" b="b"/>
              <a:pathLst>
                <a:path w="40828" h="24587" extrusionOk="0">
                  <a:moveTo>
                    <a:pt x="1" y="0"/>
                  </a:moveTo>
                  <a:lnTo>
                    <a:pt x="1" y="12"/>
                  </a:lnTo>
                  <a:lnTo>
                    <a:pt x="1" y="24586"/>
                  </a:lnTo>
                  <a:cubicBezTo>
                    <a:pt x="1" y="24586"/>
                    <a:pt x="20777" y="24039"/>
                    <a:pt x="25778" y="15716"/>
                  </a:cubicBezTo>
                  <a:cubicBezTo>
                    <a:pt x="30779" y="7394"/>
                    <a:pt x="37518" y="8061"/>
                    <a:pt x="39173" y="5536"/>
                  </a:cubicBezTo>
                  <a:cubicBezTo>
                    <a:pt x="40827" y="3000"/>
                    <a:pt x="39577" y="0"/>
                    <a:pt x="395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1"/>
            <p:cNvSpPr/>
            <p:nvPr/>
          </p:nvSpPr>
          <p:spPr>
            <a:xfrm rot="10800000" flipH="1">
              <a:off x="-65525" y="3156502"/>
              <a:ext cx="3394032" cy="2052523"/>
            </a:xfrm>
            <a:custGeom>
              <a:avLst/>
              <a:gdLst/>
              <a:ahLst/>
              <a:cxnLst/>
              <a:rect l="l" t="t" r="r" b="b"/>
              <a:pathLst>
                <a:path w="40828" h="24587" extrusionOk="0">
                  <a:moveTo>
                    <a:pt x="1" y="0"/>
                  </a:moveTo>
                  <a:lnTo>
                    <a:pt x="1" y="12"/>
                  </a:lnTo>
                  <a:lnTo>
                    <a:pt x="1" y="24586"/>
                  </a:lnTo>
                  <a:cubicBezTo>
                    <a:pt x="1" y="24586"/>
                    <a:pt x="20777" y="24039"/>
                    <a:pt x="25778" y="15716"/>
                  </a:cubicBezTo>
                  <a:cubicBezTo>
                    <a:pt x="30779" y="7394"/>
                    <a:pt x="37518" y="8061"/>
                    <a:pt x="39173" y="5536"/>
                  </a:cubicBezTo>
                  <a:cubicBezTo>
                    <a:pt x="40827" y="3000"/>
                    <a:pt x="39577" y="0"/>
                    <a:pt x="39577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2" name="Google Shape;932;p41"/>
          <p:cNvSpPr/>
          <p:nvPr/>
        </p:nvSpPr>
        <p:spPr>
          <a:xfrm rot="2006840">
            <a:off x="8140560" y="4518534"/>
            <a:ext cx="474234" cy="45593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41"/>
          <p:cNvSpPr/>
          <p:nvPr/>
        </p:nvSpPr>
        <p:spPr>
          <a:xfrm rot="-1053706">
            <a:off x="546311" y="485292"/>
            <a:ext cx="366971" cy="3528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1F8B86-B494-4339-A445-FA63D46FFDE3}"/>
              </a:ext>
            </a:extLst>
          </p:cNvPr>
          <p:cNvSpPr txBox="1"/>
          <p:nvPr/>
        </p:nvSpPr>
        <p:spPr>
          <a:xfrm>
            <a:off x="1683544" y="1130437"/>
            <a:ext cx="6593504" cy="358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Our teacher asked us (do) 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homework.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He doesn’t mind (go) 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 with her.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They used (get) 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bad marks in English.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I advised him (not/play) 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game too much.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Could you (do) 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 a favor? 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course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Mai (not/ use) 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go to school late.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00C654-6163-42F3-8B33-D58ADD10B659}"/>
              </a:ext>
            </a:extLst>
          </p:cNvPr>
          <p:cNvSpPr txBox="1"/>
          <p:nvPr/>
        </p:nvSpPr>
        <p:spPr>
          <a:xfrm>
            <a:off x="4876800" y="1200150"/>
            <a:ext cx="810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do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13DFCF-7368-4D06-B23E-99EAA2C52060}"/>
              </a:ext>
            </a:extLst>
          </p:cNvPr>
          <p:cNvSpPr txBox="1"/>
          <p:nvPr/>
        </p:nvSpPr>
        <p:spPr>
          <a:xfrm>
            <a:off x="4413096" y="1811768"/>
            <a:ext cx="810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going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FFB0EB-3B7E-4C4E-8114-ED55C0E0E916}"/>
              </a:ext>
            </a:extLst>
          </p:cNvPr>
          <p:cNvSpPr txBox="1"/>
          <p:nvPr/>
        </p:nvSpPr>
        <p:spPr>
          <a:xfrm>
            <a:off x="3761096" y="2423599"/>
            <a:ext cx="810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get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BE453C-2C4A-4673-8146-D2C365C3BE47}"/>
              </a:ext>
            </a:extLst>
          </p:cNvPr>
          <p:cNvSpPr txBox="1"/>
          <p:nvPr/>
        </p:nvSpPr>
        <p:spPr>
          <a:xfrm>
            <a:off x="4533413" y="3060930"/>
            <a:ext cx="1486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to play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03DC1C-1811-4D68-8A38-04456A135719}"/>
              </a:ext>
            </a:extLst>
          </p:cNvPr>
          <p:cNvSpPr txBox="1"/>
          <p:nvPr/>
        </p:nvSpPr>
        <p:spPr>
          <a:xfrm>
            <a:off x="3913496" y="3649129"/>
            <a:ext cx="810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8B1AA2-8159-4D64-A747-FC13D6E84DE8}"/>
              </a:ext>
            </a:extLst>
          </p:cNvPr>
          <p:cNvSpPr txBox="1"/>
          <p:nvPr/>
        </p:nvSpPr>
        <p:spPr>
          <a:xfrm>
            <a:off x="3666708" y="4286460"/>
            <a:ext cx="1210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didn’t use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13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" grpId="0"/>
      <p:bldP spid="2" grpId="0"/>
      <p:bldP spid="3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41"/>
          <p:cNvGrpSpPr/>
          <p:nvPr/>
        </p:nvGrpSpPr>
        <p:grpSpPr>
          <a:xfrm>
            <a:off x="501635" y="209550"/>
            <a:ext cx="8915400" cy="5467350"/>
            <a:chOff x="3125625" y="1375925"/>
            <a:chExt cx="2278925" cy="1587392"/>
          </a:xfrm>
        </p:grpSpPr>
        <p:sp>
          <p:nvSpPr>
            <p:cNvPr id="887" name="Google Shape;887;p41"/>
            <p:cNvSpPr/>
            <p:nvPr/>
          </p:nvSpPr>
          <p:spPr>
            <a:xfrm>
              <a:off x="3408050" y="1645717"/>
              <a:ext cx="1996500" cy="1317600"/>
            </a:xfrm>
            <a:prstGeom prst="roundRect">
              <a:avLst>
                <a:gd name="adj" fmla="val 28003"/>
              </a:avLst>
            </a:prstGeom>
            <a:noFill/>
            <a:ln w="28575" cap="flat" cmpd="sng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1"/>
            <p:cNvSpPr/>
            <p:nvPr/>
          </p:nvSpPr>
          <p:spPr>
            <a:xfrm>
              <a:off x="3125625" y="1375925"/>
              <a:ext cx="2137800" cy="1410900"/>
            </a:xfrm>
            <a:prstGeom prst="roundRect">
              <a:avLst>
                <a:gd name="adj" fmla="val 2800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98" name="Google Shape;898;p41"/>
          <p:cNvSpPr txBox="1">
            <a:spLocks noGrp="1"/>
          </p:cNvSpPr>
          <p:nvPr>
            <p:ph type="title"/>
          </p:nvPr>
        </p:nvSpPr>
        <p:spPr>
          <a:xfrm>
            <a:off x="1488141" y="311809"/>
            <a:ext cx="6512859" cy="7359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vi-VN" sz="2400" i="1" dirty="0">
                <a:solidFill>
                  <a:schemeClr val="tx1"/>
                </a:solidFill>
                <a:latin typeface="+mn-lt"/>
              </a:rPr>
              <a:t>II. Rewrite the following sentences:</a:t>
            </a:r>
            <a:endParaRPr sz="24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32" name="Google Shape;932;p41"/>
          <p:cNvSpPr/>
          <p:nvPr/>
        </p:nvSpPr>
        <p:spPr>
          <a:xfrm rot="2006840">
            <a:off x="8140560" y="4518534"/>
            <a:ext cx="474234" cy="45593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41"/>
          <p:cNvSpPr/>
          <p:nvPr/>
        </p:nvSpPr>
        <p:spPr>
          <a:xfrm rot="-1053706">
            <a:off x="546311" y="485292"/>
            <a:ext cx="366971" cy="3528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2A0D0-1BDD-4849-BCAF-3ECE96D2F036}"/>
              </a:ext>
            </a:extLst>
          </p:cNvPr>
          <p:cNvSpPr txBox="1"/>
          <p:nvPr/>
        </p:nvSpPr>
        <p:spPr>
          <a:xfrm>
            <a:off x="1313686" y="1123950"/>
            <a:ext cx="668731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vi-VN" sz="2000" b="1" dirty="0">
                <a:solidFill>
                  <a:schemeClr val="tx2">
                    <a:lumMod val="10000"/>
                  </a:schemeClr>
                </a:solidFill>
              </a:rPr>
              <a:t>He lived in the countryside. Now he lives in the city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49A20A-FB5E-449F-8004-7EBF3E5CAFC2}"/>
              </a:ext>
            </a:extLst>
          </p:cNvPr>
          <p:cNvSpPr txBox="1"/>
          <p:nvPr/>
        </p:nvSpPr>
        <p:spPr>
          <a:xfrm>
            <a:off x="1286612" y="1742306"/>
            <a:ext cx="6915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ym typeface="Wingdings" panose="05000000000000000000" pitchFamily="2" charset="2"/>
              </a:rPr>
              <a:t>  He used ____________________________________.</a:t>
            </a:r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3B50B3-982B-49D0-8065-CF5BB4915090}"/>
              </a:ext>
            </a:extLst>
          </p:cNvPr>
          <p:cNvSpPr txBox="1"/>
          <p:nvPr/>
        </p:nvSpPr>
        <p:spPr>
          <a:xfrm>
            <a:off x="1340760" y="2299848"/>
            <a:ext cx="668731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</a:rPr>
              <a:t>2.They are fond of learning English.</a:t>
            </a:r>
            <a:endParaRPr lang="vi-VN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9E2235-1D69-4E44-8EFF-0ABA57D3114E}"/>
              </a:ext>
            </a:extLst>
          </p:cNvPr>
          <p:cNvSpPr txBox="1"/>
          <p:nvPr/>
        </p:nvSpPr>
        <p:spPr>
          <a:xfrm>
            <a:off x="1313686" y="2918204"/>
            <a:ext cx="6915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ym typeface="Wingdings" panose="05000000000000000000" pitchFamily="2" charset="2"/>
              </a:rPr>
              <a:t>  They like ____________________________________.</a:t>
            </a:r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043C67-26A9-4B3D-A146-D3FCD3E1EC5E}"/>
              </a:ext>
            </a:extLst>
          </p:cNvPr>
          <p:cNvSpPr txBox="1"/>
          <p:nvPr/>
        </p:nvSpPr>
        <p:spPr>
          <a:xfrm>
            <a:off x="1313686" y="3542833"/>
            <a:ext cx="668731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</a:rPr>
              <a:t>3. “Don’t talk in the class.” Said the teacher.</a:t>
            </a:r>
            <a:endParaRPr lang="vi-VN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3A203F-0E3A-4996-917C-D73BF506E8D8}"/>
              </a:ext>
            </a:extLst>
          </p:cNvPr>
          <p:cNvSpPr txBox="1"/>
          <p:nvPr/>
        </p:nvSpPr>
        <p:spPr>
          <a:xfrm>
            <a:off x="1286612" y="4161189"/>
            <a:ext cx="6915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ym typeface="Wingdings" panose="05000000000000000000" pitchFamily="2" charset="2"/>
              </a:rPr>
              <a:t>  </a:t>
            </a:r>
            <a:r>
              <a:rPr lang="vi-VN" sz="2000">
                <a:sym typeface="Wingdings" panose="05000000000000000000" pitchFamily="2" charset="2"/>
              </a:rPr>
              <a:t>The </a:t>
            </a:r>
            <a:r>
              <a:rPr lang="vi-VN" sz="2000">
                <a:sym typeface="Wingdings" panose="05000000000000000000" pitchFamily="2" charset="2"/>
              </a:rPr>
              <a:t>teacher </a:t>
            </a:r>
            <a:r>
              <a:rPr lang="vi-VN" sz="2000" smtClean="0">
                <a:sym typeface="Wingdings" panose="05000000000000000000" pitchFamily="2" charset="2"/>
              </a:rPr>
              <a:t>asked</a:t>
            </a:r>
            <a:r>
              <a:rPr lang="en-US" sz="2000" smtClean="0">
                <a:sym typeface="Wingdings" panose="05000000000000000000" pitchFamily="2" charset="2"/>
              </a:rPr>
              <a:t> </a:t>
            </a:r>
            <a:r>
              <a:rPr lang="vi-VN" sz="2000" smtClean="0">
                <a:sym typeface="Wingdings" panose="05000000000000000000" pitchFamily="2" charset="2"/>
              </a:rPr>
              <a:t>____________________________.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00C654-6163-42F3-8B33-D58ADD10B659}"/>
              </a:ext>
            </a:extLst>
          </p:cNvPr>
          <p:cNvSpPr txBox="1"/>
          <p:nvPr/>
        </p:nvSpPr>
        <p:spPr>
          <a:xfrm>
            <a:off x="2763369" y="1742306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00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live in the countryside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00C654-6163-42F3-8B33-D58ADD10B659}"/>
              </a:ext>
            </a:extLst>
          </p:cNvPr>
          <p:cNvSpPr txBox="1"/>
          <p:nvPr/>
        </p:nvSpPr>
        <p:spPr>
          <a:xfrm>
            <a:off x="2819400" y="2918204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00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earning English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0C654-6163-42F3-8B33-D58ADD10B659}"/>
              </a:ext>
            </a:extLst>
          </p:cNvPr>
          <p:cNvSpPr txBox="1"/>
          <p:nvPr/>
        </p:nvSpPr>
        <p:spPr>
          <a:xfrm>
            <a:off x="3829488" y="4161189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 not to talk in the class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87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" grpId="0"/>
      <p:bldP spid="4" grpId="0" animBg="1"/>
      <p:bldP spid="5" grpId="0"/>
      <p:bldP spid="20" grpId="0" animBg="1"/>
      <p:bldP spid="21" grpId="0"/>
      <p:bldP spid="22" grpId="0" animBg="1"/>
      <p:bldP spid="2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41"/>
          <p:cNvGrpSpPr/>
          <p:nvPr/>
        </p:nvGrpSpPr>
        <p:grpSpPr>
          <a:xfrm>
            <a:off x="501635" y="209550"/>
            <a:ext cx="8915400" cy="5467350"/>
            <a:chOff x="3125625" y="1375925"/>
            <a:chExt cx="2278925" cy="1587392"/>
          </a:xfrm>
        </p:grpSpPr>
        <p:sp>
          <p:nvSpPr>
            <p:cNvPr id="887" name="Google Shape;887;p41"/>
            <p:cNvSpPr/>
            <p:nvPr/>
          </p:nvSpPr>
          <p:spPr>
            <a:xfrm>
              <a:off x="3408050" y="1645717"/>
              <a:ext cx="1996500" cy="1317600"/>
            </a:xfrm>
            <a:prstGeom prst="roundRect">
              <a:avLst>
                <a:gd name="adj" fmla="val 28003"/>
              </a:avLst>
            </a:prstGeom>
            <a:noFill/>
            <a:ln w="28575" cap="flat" cmpd="sng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1"/>
            <p:cNvSpPr/>
            <p:nvPr/>
          </p:nvSpPr>
          <p:spPr>
            <a:xfrm>
              <a:off x="3125625" y="1375925"/>
              <a:ext cx="2137800" cy="1410900"/>
            </a:xfrm>
            <a:prstGeom prst="roundRect">
              <a:avLst>
                <a:gd name="adj" fmla="val 2800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98" name="Google Shape;898;p41"/>
          <p:cNvSpPr txBox="1">
            <a:spLocks noGrp="1"/>
          </p:cNvSpPr>
          <p:nvPr>
            <p:ph type="title"/>
          </p:nvPr>
        </p:nvSpPr>
        <p:spPr>
          <a:xfrm>
            <a:off x="1488141" y="361950"/>
            <a:ext cx="6512859" cy="7359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vi-VN" sz="2400" i="1" dirty="0">
                <a:solidFill>
                  <a:schemeClr val="tx1"/>
                </a:solidFill>
                <a:latin typeface="+mn-lt"/>
              </a:rPr>
              <a:t>II. Rewrite the following sentences:</a:t>
            </a:r>
            <a:endParaRPr sz="24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32" name="Google Shape;932;p41"/>
          <p:cNvSpPr/>
          <p:nvPr/>
        </p:nvSpPr>
        <p:spPr>
          <a:xfrm rot="2006840">
            <a:off x="8140560" y="4518534"/>
            <a:ext cx="474234" cy="45593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41"/>
          <p:cNvSpPr/>
          <p:nvPr/>
        </p:nvSpPr>
        <p:spPr>
          <a:xfrm rot="-1053706">
            <a:off x="546311" y="485292"/>
            <a:ext cx="366971" cy="3528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2A0D0-1BDD-4849-BCAF-3ECE96D2F036}"/>
              </a:ext>
            </a:extLst>
          </p:cNvPr>
          <p:cNvSpPr txBox="1"/>
          <p:nvPr/>
        </p:nvSpPr>
        <p:spPr>
          <a:xfrm>
            <a:off x="1313686" y="1123950"/>
            <a:ext cx="691591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tx2">
                    <a:lumMod val="10000"/>
                  </a:schemeClr>
                </a:solidFill>
              </a:rPr>
              <a:t>4. 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</a:rPr>
              <a:t>My mother needs to buy some fish.</a:t>
            </a:r>
            <a:endParaRPr lang="vi-VN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49A20A-FB5E-449F-8004-7EBF3E5CAFC2}"/>
              </a:ext>
            </a:extLst>
          </p:cNvPr>
          <p:cNvSpPr txBox="1"/>
          <p:nvPr/>
        </p:nvSpPr>
        <p:spPr>
          <a:xfrm>
            <a:off x="1286612" y="1742306"/>
            <a:ext cx="6915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ym typeface="Wingdings" panose="05000000000000000000" pitchFamily="2" charset="2"/>
              </a:rPr>
              <a:t>  Can you ____________________________________.</a:t>
            </a:r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3B50B3-982B-49D0-8065-CF5BB4915090}"/>
              </a:ext>
            </a:extLst>
          </p:cNvPr>
          <p:cNvSpPr txBox="1"/>
          <p:nvPr/>
        </p:nvSpPr>
        <p:spPr>
          <a:xfrm>
            <a:off x="1340760" y="2299848"/>
            <a:ext cx="691591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tx2">
                    <a:lumMod val="10000"/>
                  </a:schemeClr>
                </a:solidFill>
              </a:rPr>
              <a:t>5. 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</a:rPr>
              <a:t>“You should do English grammar exercise” She said. </a:t>
            </a:r>
            <a:endParaRPr lang="vi-VN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9E2235-1D69-4E44-8EFF-0ABA57D3114E}"/>
              </a:ext>
            </a:extLst>
          </p:cNvPr>
          <p:cNvSpPr txBox="1"/>
          <p:nvPr/>
        </p:nvSpPr>
        <p:spPr>
          <a:xfrm>
            <a:off x="1313686" y="2918204"/>
            <a:ext cx="6915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ym typeface="Wingdings" panose="05000000000000000000" pitchFamily="2" charset="2"/>
              </a:rPr>
              <a:t>  She advised _________________________________.</a:t>
            </a:r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043C67-26A9-4B3D-A146-D3FCD3E1EC5E}"/>
              </a:ext>
            </a:extLst>
          </p:cNvPr>
          <p:cNvSpPr txBox="1"/>
          <p:nvPr/>
        </p:nvSpPr>
        <p:spPr>
          <a:xfrm>
            <a:off x="1313686" y="3542833"/>
            <a:ext cx="691591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</a:rPr>
              <a:t>6. He is intelligent. He </a:t>
            </a:r>
            <a:r>
              <a:rPr lang="en-US" sz="2000" b="1">
                <a:solidFill>
                  <a:schemeClr val="tx2">
                    <a:lumMod val="10000"/>
                  </a:schemeClr>
                </a:solidFill>
              </a:rPr>
              <a:t>is </a:t>
            </a:r>
            <a:r>
              <a:rPr lang="en-US" sz="2000" b="1" smtClean="0">
                <a:solidFill>
                  <a:schemeClr val="tx2">
                    <a:lumMod val="10000"/>
                  </a:schemeClr>
                </a:solidFill>
              </a:rPr>
              <a:t>a 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</a:rPr>
              <a:t>good student. </a:t>
            </a:r>
            <a:endParaRPr lang="vi-VN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3A203F-0E3A-4996-917C-D73BF506E8D8}"/>
              </a:ext>
            </a:extLst>
          </p:cNvPr>
          <p:cNvSpPr txBox="1"/>
          <p:nvPr/>
        </p:nvSpPr>
        <p:spPr>
          <a:xfrm>
            <a:off x="1286612" y="4161189"/>
            <a:ext cx="6915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ym typeface="Wingdings" panose="05000000000000000000" pitchFamily="2" charset="2"/>
              </a:rPr>
              <a:t>  He is _______________________________________.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00C654-6163-42F3-8B33-D58ADD10B659}"/>
              </a:ext>
            </a:extLst>
          </p:cNvPr>
          <p:cNvSpPr txBox="1"/>
          <p:nvPr/>
        </p:nvSpPr>
        <p:spPr>
          <a:xfrm>
            <a:off x="2702087" y="1740711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uy some fish for me?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00C654-6163-42F3-8B33-D58ADD10B659}"/>
              </a:ext>
            </a:extLst>
          </p:cNvPr>
          <p:cNvSpPr txBox="1"/>
          <p:nvPr/>
        </p:nvSpPr>
        <p:spPr>
          <a:xfrm>
            <a:off x="3211564" y="2916609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 to do English grammar exercise.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00C654-6163-42F3-8B33-D58ADD10B659}"/>
              </a:ext>
            </a:extLst>
          </p:cNvPr>
          <p:cNvSpPr txBox="1"/>
          <p:nvPr/>
        </p:nvSpPr>
        <p:spPr>
          <a:xfrm>
            <a:off x="2340809" y="4161329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enough to be a good student.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088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0" grpId="0" animBg="1"/>
      <p:bldP spid="21" grpId="0"/>
      <p:bldP spid="22" grpId="0" animBg="1"/>
      <p:bldP spid="23" grpId="0"/>
      <p:bldP spid="14" grpId="0"/>
      <p:bldP spid="19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44"/>
          <p:cNvSpPr txBox="1">
            <a:spLocks noGrp="1"/>
          </p:cNvSpPr>
          <p:nvPr>
            <p:ph type="title"/>
          </p:nvPr>
        </p:nvSpPr>
        <p:spPr>
          <a:xfrm>
            <a:off x="2286000" y="1312950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/>
              <a:t>Production</a:t>
            </a:r>
            <a:endParaRPr sz="6000" dirty="0"/>
          </a:p>
        </p:txBody>
      </p:sp>
      <p:sp>
        <p:nvSpPr>
          <p:cNvPr id="27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362;p29"/>
          <p:cNvGrpSpPr/>
          <p:nvPr/>
        </p:nvGrpSpPr>
        <p:grpSpPr>
          <a:xfrm>
            <a:off x="930765" y="489363"/>
            <a:ext cx="1663844" cy="1216701"/>
            <a:chOff x="3348925" y="3556225"/>
            <a:chExt cx="776300" cy="567650"/>
          </a:xfrm>
        </p:grpSpPr>
        <p:sp>
          <p:nvSpPr>
            <p:cNvPr id="16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124668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41"/>
          <p:cNvGrpSpPr/>
          <p:nvPr/>
        </p:nvGrpSpPr>
        <p:grpSpPr>
          <a:xfrm>
            <a:off x="501635" y="209550"/>
            <a:ext cx="8915400" cy="5467350"/>
            <a:chOff x="3125625" y="1375925"/>
            <a:chExt cx="2278925" cy="1587392"/>
          </a:xfrm>
        </p:grpSpPr>
        <p:sp>
          <p:nvSpPr>
            <p:cNvPr id="887" name="Google Shape;887;p41"/>
            <p:cNvSpPr/>
            <p:nvPr/>
          </p:nvSpPr>
          <p:spPr>
            <a:xfrm>
              <a:off x="3408050" y="1645717"/>
              <a:ext cx="1996500" cy="1317600"/>
            </a:xfrm>
            <a:prstGeom prst="roundRect">
              <a:avLst>
                <a:gd name="adj" fmla="val 28003"/>
              </a:avLst>
            </a:prstGeom>
            <a:noFill/>
            <a:ln w="28575" cap="flat" cmpd="sng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1"/>
            <p:cNvSpPr/>
            <p:nvPr/>
          </p:nvSpPr>
          <p:spPr>
            <a:xfrm>
              <a:off x="3125625" y="1375925"/>
              <a:ext cx="2137800" cy="1410900"/>
            </a:xfrm>
            <a:prstGeom prst="roundRect">
              <a:avLst>
                <a:gd name="adj" fmla="val 2800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8" name="Google Shape;898;p41"/>
          <p:cNvSpPr txBox="1">
            <a:spLocks noGrp="1"/>
          </p:cNvSpPr>
          <p:nvPr>
            <p:ph type="title"/>
          </p:nvPr>
        </p:nvSpPr>
        <p:spPr>
          <a:xfrm>
            <a:off x="1213424" y="456930"/>
            <a:ext cx="7210248" cy="7416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400" i="1" dirty="0">
                <a:solidFill>
                  <a:schemeClr val="tx1"/>
                </a:solidFill>
                <a:latin typeface="+mn-lt"/>
              </a:rPr>
              <a:t>Choose the best answers from A, B, C or D:</a:t>
            </a:r>
            <a:endParaRPr sz="24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32" name="Google Shape;932;p41"/>
          <p:cNvSpPr/>
          <p:nvPr/>
        </p:nvSpPr>
        <p:spPr>
          <a:xfrm rot="2006840">
            <a:off x="8140560" y="4518534"/>
            <a:ext cx="474234" cy="45593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41"/>
          <p:cNvSpPr/>
          <p:nvPr/>
        </p:nvSpPr>
        <p:spPr>
          <a:xfrm rot="-1053706">
            <a:off x="546311" y="485292"/>
            <a:ext cx="366971" cy="3528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1F8B86-B494-4339-A445-FA63D46FFDE3}"/>
              </a:ext>
            </a:extLst>
          </p:cNvPr>
          <p:cNvSpPr txBox="1"/>
          <p:nvPr/>
        </p:nvSpPr>
        <p:spPr>
          <a:xfrm>
            <a:off x="1213424" y="1130437"/>
            <a:ext cx="7063624" cy="358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They play well enough</a:t>
            </a:r>
            <a:r>
              <a:rPr lang="vi-V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____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football team.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a. will be  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was  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has been     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to be 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He hates</a:t>
            </a:r>
            <a:r>
              <a:rPr lang="vi-V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____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the dog.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being looked        b. was looked   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looking                  d. to look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3.There is a meeting </a:t>
            </a:r>
            <a:r>
              <a:rPr lang="vi-V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24Th December, 2010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on        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b. in     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c. between     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d.at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3CD64B5-EA0A-4883-8E0E-6C98D0BDB8A4}"/>
              </a:ext>
            </a:extLst>
          </p:cNvPr>
          <p:cNvSpPr/>
          <p:nvPr/>
        </p:nvSpPr>
        <p:spPr>
          <a:xfrm>
            <a:off x="6858000" y="1830434"/>
            <a:ext cx="417589" cy="417589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FF67872-2B1E-4874-91B6-96CEF494B496}"/>
              </a:ext>
            </a:extLst>
          </p:cNvPr>
          <p:cNvSpPr/>
          <p:nvPr/>
        </p:nvSpPr>
        <p:spPr>
          <a:xfrm>
            <a:off x="4876800" y="3068561"/>
            <a:ext cx="417589" cy="417589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3AE9090-D72B-49F1-B2FE-A69D9BAAFCC1}"/>
              </a:ext>
            </a:extLst>
          </p:cNvPr>
          <p:cNvSpPr/>
          <p:nvPr/>
        </p:nvSpPr>
        <p:spPr>
          <a:xfrm>
            <a:off x="1182385" y="4296906"/>
            <a:ext cx="417589" cy="417589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64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" grpId="0"/>
      <p:bldP spid="2" grpId="0"/>
      <p:bldP spid="4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41"/>
          <p:cNvGrpSpPr/>
          <p:nvPr/>
        </p:nvGrpSpPr>
        <p:grpSpPr>
          <a:xfrm>
            <a:off x="501635" y="209550"/>
            <a:ext cx="8915400" cy="5467350"/>
            <a:chOff x="3125625" y="1375925"/>
            <a:chExt cx="2278925" cy="1587392"/>
          </a:xfrm>
        </p:grpSpPr>
        <p:sp>
          <p:nvSpPr>
            <p:cNvPr id="887" name="Google Shape;887;p41"/>
            <p:cNvSpPr/>
            <p:nvPr/>
          </p:nvSpPr>
          <p:spPr>
            <a:xfrm>
              <a:off x="3408050" y="1645717"/>
              <a:ext cx="1996500" cy="1317600"/>
            </a:xfrm>
            <a:prstGeom prst="roundRect">
              <a:avLst>
                <a:gd name="adj" fmla="val 28003"/>
              </a:avLst>
            </a:prstGeom>
            <a:noFill/>
            <a:ln w="28575" cap="flat" cmpd="sng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1"/>
            <p:cNvSpPr/>
            <p:nvPr/>
          </p:nvSpPr>
          <p:spPr>
            <a:xfrm>
              <a:off x="3125625" y="1375925"/>
              <a:ext cx="2137800" cy="1410900"/>
            </a:xfrm>
            <a:prstGeom prst="roundRect">
              <a:avLst>
                <a:gd name="adj" fmla="val 2800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8" name="Google Shape;898;p41"/>
          <p:cNvSpPr txBox="1">
            <a:spLocks noGrp="1"/>
          </p:cNvSpPr>
          <p:nvPr>
            <p:ph type="title"/>
          </p:nvPr>
        </p:nvSpPr>
        <p:spPr>
          <a:xfrm>
            <a:off x="1213424" y="456930"/>
            <a:ext cx="7210248" cy="7416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400" i="1" dirty="0">
                <a:solidFill>
                  <a:schemeClr val="tx1"/>
                </a:solidFill>
                <a:latin typeface="+mn-lt"/>
              </a:rPr>
              <a:t>Choose the best answers from A, B, C or D:</a:t>
            </a:r>
            <a:endParaRPr sz="24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32" name="Google Shape;932;p41"/>
          <p:cNvSpPr/>
          <p:nvPr/>
        </p:nvSpPr>
        <p:spPr>
          <a:xfrm rot="2006840">
            <a:off x="8464057" y="4286985"/>
            <a:ext cx="474234" cy="45593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41"/>
          <p:cNvSpPr/>
          <p:nvPr/>
        </p:nvSpPr>
        <p:spPr>
          <a:xfrm rot="-1053706">
            <a:off x="546311" y="485292"/>
            <a:ext cx="366971" cy="3528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1F8B86-B494-4339-A445-FA63D46FFDE3}"/>
              </a:ext>
            </a:extLst>
          </p:cNvPr>
          <p:cNvSpPr txBox="1"/>
          <p:nvPr/>
        </p:nvSpPr>
        <p:spPr>
          <a:xfrm>
            <a:off x="1213423" y="1130437"/>
            <a:ext cx="7487751" cy="358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She used to </a:t>
            </a:r>
            <a:r>
              <a:rPr lang="vi-V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 World.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a.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 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 been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       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 father told me </a:t>
            </a:r>
            <a:r>
              <a:rPr lang="vi-V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noise.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don’t make         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to make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d. 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made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Could you do me a….?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favor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b. 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favorite          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c. 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   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d.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assistance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3CD64B5-EA0A-4883-8E0E-6C98D0BDB8A4}"/>
              </a:ext>
            </a:extLst>
          </p:cNvPr>
          <p:cNvSpPr/>
          <p:nvPr/>
        </p:nvSpPr>
        <p:spPr>
          <a:xfrm>
            <a:off x="1182384" y="1872045"/>
            <a:ext cx="417589" cy="417589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FF67872-2B1E-4874-91B6-96CEF494B496}"/>
              </a:ext>
            </a:extLst>
          </p:cNvPr>
          <p:cNvSpPr/>
          <p:nvPr/>
        </p:nvSpPr>
        <p:spPr>
          <a:xfrm>
            <a:off x="3124200" y="3023515"/>
            <a:ext cx="417589" cy="417589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3AE9090-D72B-49F1-B2FE-A69D9BAAFCC1}"/>
              </a:ext>
            </a:extLst>
          </p:cNvPr>
          <p:cNvSpPr/>
          <p:nvPr/>
        </p:nvSpPr>
        <p:spPr>
          <a:xfrm>
            <a:off x="1182385" y="4296906"/>
            <a:ext cx="417589" cy="417589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08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5"/>
          <p:cNvSpPr/>
          <p:nvPr/>
        </p:nvSpPr>
        <p:spPr>
          <a:xfrm>
            <a:off x="304896" y="8792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CR A Extended" panose="02010509020102010303" pitchFamily="50" charset="0"/>
            </a:endParaRPr>
          </a:p>
        </p:txBody>
      </p:sp>
      <p:sp>
        <p:nvSpPr>
          <p:cNvPr id="600" name="Google Shape;600;p35"/>
          <p:cNvSpPr/>
          <p:nvPr/>
        </p:nvSpPr>
        <p:spPr>
          <a:xfrm rot="2006754">
            <a:off x="7594646" y="4320084"/>
            <a:ext cx="697501" cy="67058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CR A Extended" panose="02010509020102010303" pitchFamily="50" charset="0"/>
            </a:endParaRPr>
          </a:p>
        </p:txBody>
      </p:sp>
      <p:pic>
        <p:nvPicPr>
          <p:cNvPr id="1027" name="Picture 3" descr="C:\Users\os-pc\Desktop\AS003630_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722" y="337970"/>
            <a:ext cx="4515878" cy="366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oogle Shape;886;p41">
            <a:extLst>
              <a:ext uri="{FF2B5EF4-FFF2-40B4-BE49-F238E27FC236}">
                <a16:creationId xmlns:a16="http://schemas.microsoft.com/office/drawing/2014/main" id="{EE64BA4D-4E1C-47C5-A0CF-6D8FA563772B}"/>
              </a:ext>
            </a:extLst>
          </p:cNvPr>
          <p:cNvGrpSpPr/>
          <p:nvPr/>
        </p:nvGrpSpPr>
        <p:grpSpPr>
          <a:xfrm>
            <a:off x="595131" y="1388086"/>
            <a:ext cx="4057187" cy="2423073"/>
            <a:chOff x="3125625" y="1375925"/>
            <a:chExt cx="2278925" cy="1587392"/>
          </a:xfrm>
        </p:grpSpPr>
        <p:sp>
          <p:nvSpPr>
            <p:cNvPr id="8" name="Google Shape;887;p41">
              <a:extLst>
                <a:ext uri="{FF2B5EF4-FFF2-40B4-BE49-F238E27FC236}">
                  <a16:creationId xmlns:a16="http://schemas.microsoft.com/office/drawing/2014/main" id="{7EF02F7D-D0FF-42F0-B039-985B7C3449B8}"/>
                </a:ext>
              </a:extLst>
            </p:cNvPr>
            <p:cNvSpPr/>
            <p:nvPr/>
          </p:nvSpPr>
          <p:spPr>
            <a:xfrm>
              <a:off x="3408050" y="1645717"/>
              <a:ext cx="1996500" cy="1317600"/>
            </a:xfrm>
            <a:prstGeom prst="roundRect">
              <a:avLst>
                <a:gd name="adj" fmla="val 28003"/>
              </a:avLst>
            </a:prstGeom>
            <a:noFill/>
            <a:ln w="28575" cap="flat" cmpd="sng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88;p41">
              <a:extLst>
                <a:ext uri="{FF2B5EF4-FFF2-40B4-BE49-F238E27FC236}">
                  <a16:creationId xmlns:a16="http://schemas.microsoft.com/office/drawing/2014/main" id="{43CB5A3F-9281-467E-9E0B-9C95B9B54D03}"/>
                </a:ext>
              </a:extLst>
            </p:cNvPr>
            <p:cNvSpPr/>
            <p:nvPr/>
          </p:nvSpPr>
          <p:spPr>
            <a:xfrm>
              <a:off x="3125625" y="1375925"/>
              <a:ext cx="2137800" cy="1410900"/>
            </a:xfrm>
            <a:prstGeom prst="roundRect">
              <a:avLst>
                <a:gd name="adj" fmla="val 2800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BD8DEF5F-8415-4359-A594-6423DEE4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225" y="1512049"/>
            <a:ext cx="2807100" cy="685800"/>
          </a:xfrm>
        </p:spPr>
        <p:txBody>
          <a:bodyPr/>
          <a:lstStyle/>
          <a:p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57CAD72-2F60-4595-9679-CE8D8AB85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021" y="2225619"/>
            <a:ext cx="3281304" cy="68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harder for the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upcoming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exam.</a:t>
            </a:r>
          </a:p>
        </p:txBody>
      </p:sp>
    </p:spTree>
    <p:extLst>
      <p:ext uri="{BB962C8B-B14F-4D97-AF65-F5344CB8AC3E}">
        <p14:creationId xmlns:p14="http://schemas.microsoft.com/office/powerpoint/2010/main" val="21154197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44"/>
          <p:cNvSpPr txBox="1">
            <a:spLocks noGrp="1"/>
          </p:cNvSpPr>
          <p:nvPr>
            <p:ph type="title"/>
          </p:nvPr>
        </p:nvSpPr>
        <p:spPr>
          <a:xfrm>
            <a:off x="2286000" y="1312950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/>
              <a:t>Warm - up</a:t>
            </a:r>
            <a:endParaRPr sz="6000" dirty="0"/>
          </a:p>
        </p:txBody>
      </p:sp>
      <p:sp>
        <p:nvSpPr>
          <p:cNvPr id="27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362;p29"/>
          <p:cNvGrpSpPr/>
          <p:nvPr/>
        </p:nvGrpSpPr>
        <p:grpSpPr>
          <a:xfrm>
            <a:off x="930765" y="489363"/>
            <a:ext cx="1663844" cy="1216701"/>
            <a:chOff x="3348925" y="3556225"/>
            <a:chExt cx="776300" cy="567650"/>
          </a:xfrm>
        </p:grpSpPr>
        <p:sp>
          <p:nvSpPr>
            <p:cNvPr id="16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532154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41"/>
          <p:cNvGrpSpPr/>
          <p:nvPr/>
        </p:nvGrpSpPr>
        <p:grpSpPr>
          <a:xfrm>
            <a:off x="1963440" y="180602"/>
            <a:ext cx="5829747" cy="934195"/>
            <a:chOff x="3303934" y="1645717"/>
            <a:chExt cx="2100616" cy="1392986"/>
          </a:xfrm>
        </p:grpSpPr>
        <p:sp>
          <p:nvSpPr>
            <p:cNvPr id="887" name="Google Shape;887;p41"/>
            <p:cNvSpPr/>
            <p:nvPr/>
          </p:nvSpPr>
          <p:spPr>
            <a:xfrm>
              <a:off x="3408050" y="1645717"/>
              <a:ext cx="1996500" cy="1317600"/>
            </a:xfrm>
            <a:prstGeom prst="roundRect">
              <a:avLst>
                <a:gd name="adj" fmla="val 28003"/>
              </a:avLst>
            </a:prstGeom>
            <a:noFill/>
            <a:ln w="28575" cap="flat" cmpd="sng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1"/>
            <p:cNvSpPr/>
            <p:nvPr/>
          </p:nvSpPr>
          <p:spPr>
            <a:xfrm>
              <a:off x="3303934" y="1721103"/>
              <a:ext cx="1939667" cy="1317600"/>
            </a:xfrm>
            <a:prstGeom prst="roundRect">
              <a:avLst>
                <a:gd name="adj" fmla="val 2800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8" name="Google Shape;898;p41"/>
          <p:cNvSpPr txBox="1">
            <a:spLocks noGrp="1"/>
          </p:cNvSpPr>
          <p:nvPr>
            <p:ph type="title"/>
          </p:nvPr>
        </p:nvSpPr>
        <p:spPr>
          <a:xfrm>
            <a:off x="1828800" y="37355"/>
            <a:ext cx="5943600" cy="934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</a:rPr>
              <a:t>MATCHING GAME</a:t>
            </a:r>
            <a:endParaRPr sz="4400" dirty="0">
              <a:solidFill>
                <a:schemeClr val="tx1"/>
              </a:solidFill>
              <a:latin typeface="OCR A Extended" panose="02010509020102010303" pitchFamily="50" charset="0"/>
            </a:endParaRPr>
          </a:p>
        </p:txBody>
      </p:sp>
      <p:sp>
        <p:nvSpPr>
          <p:cNvPr id="932" name="Google Shape;932;p41"/>
          <p:cNvSpPr/>
          <p:nvPr/>
        </p:nvSpPr>
        <p:spPr>
          <a:xfrm rot="2006840">
            <a:off x="7217791" y="651003"/>
            <a:ext cx="333682" cy="45593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41"/>
          <p:cNvSpPr/>
          <p:nvPr/>
        </p:nvSpPr>
        <p:spPr>
          <a:xfrm rot="-1053706">
            <a:off x="2068903" y="273025"/>
            <a:ext cx="366971" cy="3528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62E50D-6BF4-4715-BE14-A81213A6C3E0}"/>
              </a:ext>
            </a:extLst>
          </p:cNvPr>
          <p:cNvSpPr txBox="1"/>
          <p:nvPr/>
        </p:nvSpPr>
        <p:spPr>
          <a:xfrm>
            <a:off x="228600" y="1308601"/>
            <a:ext cx="4548462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1. She asked me to do the housework.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BD0DBF-DE32-47A1-89EA-24B6DC6ADB68}"/>
              </a:ext>
            </a:extLst>
          </p:cNvPr>
          <p:cNvSpPr txBox="1"/>
          <p:nvPr/>
        </p:nvSpPr>
        <p:spPr>
          <a:xfrm>
            <a:off x="228600" y="1902515"/>
            <a:ext cx="4548462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She goes to school on/ in Monday.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21CD-6550-418E-8AAB-FB0D5D8406DF}"/>
              </a:ext>
            </a:extLst>
          </p:cNvPr>
          <p:cNvSpPr txBox="1"/>
          <p:nvPr/>
        </p:nvSpPr>
        <p:spPr>
          <a:xfrm>
            <a:off x="228600" y="2496429"/>
            <a:ext cx="4548462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3. He dislikes playing games.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4DA33B-704D-45B3-B11B-5AE33C565E08}"/>
              </a:ext>
            </a:extLst>
          </p:cNvPr>
          <p:cNvSpPr txBox="1"/>
          <p:nvPr/>
        </p:nvSpPr>
        <p:spPr>
          <a:xfrm>
            <a:off x="228600" y="3090343"/>
            <a:ext cx="4548462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4. They used to live in the countryside.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0111CB-55B9-4AA5-B682-36519577C711}"/>
              </a:ext>
            </a:extLst>
          </p:cNvPr>
          <p:cNvSpPr txBox="1"/>
          <p:nvPr/>
        </p:nvSpPr>
        <p:spPr>
          <a:xfrm>
            <a:off x="228600" y="3707718"/>
            <a:ext cx="4548462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5. Can you help me carry my bags?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E6B33C-3EBD-4F98-8C64-1A0043D4741E}"/>
              </a:ext>
            </a:extLst>
          </p:cNvPr>
          <p:cNvSpPr txBox="1"/>
          <p:nvPr/>
        </p:nvSpPr>
        <p:spPr>
          <a:xfrm>
            <a:off x="228600" y="4301632"/>
            <a:ext cx="4548462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6. He isn’t old enough to drive a car.</a:t>
            </a:r>
            <a:endParaRPr lang="vi-VN" sz="2000" dirty="0">
              <a:solidFill>
                <a:schemeClr val="tx2">
                  <a:lumMod val="10000"/>
                </a:schemeClr>
              </a:solidFill>
            </a:endParaRPr>
          </a:p>
          <a:p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5B99CD-4D34-4A6F-8937-BC9A395A6359}"/>
              </a:ext>
            </a:extLst>
          </p:cNvPr>
          <p:cNvSpPr txBox="1"/>
          <p:nvPr/>
        </p:nvSpPr>
        <p:spPr>
          <a:xfrm>
            <a:off x="5715000" y="1308601"/>
            <a:ext cx="320040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A. enough 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FDCF4D-9821-48C7-8BD4-8917C714B74F}"/>
              </a:ext>
            </a:extLst>
          </p:cNvPr>
          <p:cNvSpPr txBox="1"/>
          <p:nvPr/>
        </p:nvSpPr>
        <p:spPr>
          <a:xfrm>
            <a:off x="5715000" y="1902515"/>
            <a:ext cx="320040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B. used to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E21C7F-BC58-45FF-BE0B-534C627A4927}"/>
              </a:ext>
            </a:extLst>
          </p:cNvPr>
          <p:cNvSpPr txBox="1"/>
          <p:nvPr/>
        </p:nvSpPr>
        <p:spPr>
          <a:xfrm>
            <a:off x="5715000" y="2496429"/>
            <a:ext cx="320040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C. preposition of time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97CF4C-EA3A-4EBC-A653-D04565AE5B75}"/>
              </a:ext>
            </a:extLst>
          </p:cNvPr>
          <p:cNvSpPr txBox="1"/>
          <p:nvPr/>
        </p:nvSpPr>
        <p:spPr>
          <a:xfrm>
            <a:off x="5715000" y="3090343"/>
            <a:ext cx="320040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D. reported speech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872A69-E11D-4C61-AFFA-56939DE98B9D}"/>
              </a:ext>
            </a:extLst>
          </p:cNvPr>
          <p:cNvSpPr txBox="1"/>
          <p:nvPr/>
        </p:nvSpPr>
        <p:spPr>
          <a:xfrm>
            <a:off x="5715000" y="3707718"/>
            <a:ext cx="320040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E. gerund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F6D584-4F86-47D5-92C5-34D31E82C210}"/>
              </a:ext>
            </a:extLst>
          </p:cNvPr>
          <p:cNvSpPr txBox="1"/>
          <p:nvPr/>
        </p:nvSpPr>
        <p:spPr>
          <a:xfrm>
            <a:off x="5715000" y="4301632"/>
            <a:ext cx="32004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F. modal verb in asking for favor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AD1771-5998-4BE6-8019-1C6A295FDCCD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 flipV="1">
            <a:off x="4777062" y="1508656"/>
            <a:ext cx="937938" cy="3146919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B6D6B43-DF4C-4C43-9B95-4187C0199F45}"/>
              </a:ext>
            </a:extLst>
          </p:cNvPr>
          <p:cNvCxnSpPr>
            <a:cxnSpLocks/>
            <a:stCxn id="14" idx="3"/>
            <a:endCxn id="19" idx="1"/>
          </p:cNvCxnSpPr>
          <p:nvPr/>
        </p:nvCxnSpPr>
        <p:spPr>
          <a:xfrm flipV="1">
            <a:off x="4777062" y="2102570"/>
            <a:ext cx="937938" cy="1187828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F393F2-42B5-4447-87BA-F3891AF6061F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4777062" y="2102570"/>
            <a:ext cx="937938" cy="593914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94329FB-B71D-421A-B930-4C6964466F61}"/>
              </a:ext>
            </a:extLst>
          </p:cNvPr>
          <p:cNvCxnSpPr>
            <a:cxnSpLocks/>
            <a:stCxn id="2" idx="3"/>
            <a:endCxn id="21" idx="1"/>
          </p:cNvCxnSpPr>
          <p:nvPr/>
        </p:nvCxnSpPr>
        <p:spPr>
          <a:xfrm>
            <a:off x="4777062" y="1508656"/>
            <a:ext cx="937938" cy="1781742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2353C02-EC79-48EC-91B6-E3AB3BE4CEA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771200" y="2708214"/>
            <a:ext cx="943800" cy="1199559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D36B518-5D73-4B72-A961-7C00A45B0DA8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4800600" y="3919503"/>
            <a:ext cx="914400" cy="736072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760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" grpId="0"/>
      <p:bldP spid="2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44"/>
          <p:cNvSpPr txBox="1">
            <a:spLocks noGrp="1"/>
          </p:cNvSpPr>
          <p:nvPr>
            <p:ph type="title"/>
          </p:nvPr>
        </p:nvSpPr>
        <p:spPr>
          <a:xfrm>
            <a:off x="2286000" y="1312950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/>
              <a:t>Structures</a:t>
            </a:r>
            <a:endParaRPr sz="6000" dirty="0"/>
          </a:p>
        </p:txBody>
      </p:sp>
      <p:sp>
        <p:nvSpPr>
          <p:cNvPr id="27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362;p29"/>
          <p:cNvGrpSpPr/>
          <p:nvPr/>
        </p:nvGrpSpPr>
        <p:grpSpPr>
          <a:xfrm>
            <a:off x="930765" y="489363"/>
            <a:ext cx="1663844" cy="1216701"/>
            <a:chOff x="3348925" y="3556225"/>
            <a:chExt cx="776300" cy="567650"/>
          </a:xfrm>
        </p:grpSpPr>
        <p:sp>
          <p:nvSpPr>
            <p:cNvPr id="16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415269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41"/>
          <p:cNvGrpSpPr/>
          <p:nvPr/>
        </p:nvGrpSpPr>
        <p:grpSpPr>
          <a:xfrm>
            <a:off x="1699139" y="827900"/>
            <a:ext cx="6342360" cy="934195"/>
            <a:chOff x="3303934" y="1645717"/>
            <a:chExt cx="2100616" cy="1392986"/>
          </a:xfrm>
        </p:grpSpPr>
        <p:sp>
          <p:nvSpPr>
            <p:cNvPr id="887" name="Google Shape;887;p41"/>
            <p:cNvSpPr/>
            <p:nvPr/>
          </p:nvSpPr>
          <p:spPr>
            <a:xfrm>
              <a:off x="3408050" y="1645717"/>
              <a:ext cx="1996500" cy="1317600"/>
            </a:xfrm>
            <a:prstGeom prst="roundRect">
              <a:avLst>
                <a:gd name="adj" fmla="val 28003"/>
              </a:avLst>
            </a:prstGeom>
            <a:noFill/>
            <a:ln w="28575" cap="flat" cmpd="sng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1"/>
            <p:cNvSpPr/>
            <p:nvPr/>
          </p:nvSpPr>
          <p:spPr>
            <a:xfrm>
              <a:off x="3303934" y="1721103"/>
              <a:ext cx="1939667" cy="1317600"/>
            </a:xfrm>
            <a:prstGeom prst="roundRect">
              <a:avLst>
                <a:gd name="adj" fmla="val 2800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8" name="Google Shape;898;p41"/>
          <p:cNvSpPr txBox="1">
            <a:spLocks noGrp="1"/>
          </p:cNvSpPr>
          <p:nvPr>
            <p:ph type="title"/>
          </p:nvPr>
        </p:nvSpPr>
        <p:spPr>
          <a:xfrm>
            <a:off x="1655543" y="646955"/>
            <a:ext cx="5943600" cy="934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>
                <a:solidFill>
                  <a:schemeClr val="tx1"/>
                </a:solidFill>
                <a:latin typeface="OCR A Extended" panose="02010509020102010303" pitchFamily="50" charset="0"/>
              </a:rPr>
              <a:t>Enough structure</a:t>
            </a:r>
            <a:endParaRPr sz="4400" dirty="0">
              <a:solidFill>
                <a:schemeClr val="tx1"/>
              </a:solidFill>
              <a:latin typeface="OCR A Extended" panose="02010509020102010303" pitchFamily="50" charset="0"/>
            </a:endParaRPr>
          </a:p>
        </p:txBody>
      </p:sp>
      <p:sp>
        <p:nvSpPr>
          <p:cNvPr id="932" name="Google Shape;932;p41"/>
          <p:cNvSpPr/>
          <p:nvPr/>
        </p:nvSpPr>
        <p:spPr>
          <a:xfrm rot="2006840">
            <a:off x="8556219" y="4633359"/>
            <a:ext cx="333682" cy="45593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41"/>
          <p:cNvSpPr/>
          <p:nvPr/>
        </p:nvSpPr>
        <p:spPr>
          <a:xfrm rot="-1053706">
            <a:off x="1568676" y="875042"/>
            <a:ext cx="366971" cy="3528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62E50D-6BF4-4715-BE14-A81213A6C3E0}"/>
              </a:ext>
            </a:extLst>
          </p:cNvPr>
          <p:cNvSpPr txBox="1"/>
          <p:nvPr/>
        </p:nvSpPr>
        <p:spPr>
          <a:xfrm>
            <a:off x="838200" y="2508584"/>
            <a:ext cx="7736699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S + be + adj + enough + (for SB) + to V</a:t>
            </a:r>
            <a:r>
              <a:rPr lang="vi-VN" sz="3200" dirty="0">
                <a:solidFill>
                  <a:srgbClr val="FF0000"/>
                </a:solidFill>
              </a:rPr>
              <a:t>o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10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" grpId="0"/>
      <p:bldP spid="93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41"/>
          <p:cNvGrpSpPr/>
          <p:nvPr/>
        </p:nvGrpSpPr>
        <p:grpSpPr>
          <a:xfrm>
            <a:off x="1699139" y="827900"/>
            <a:ext cx="6342360" cy="934195"/>
            <a:chOff x="3303934" y="1645717"/>
            <a:chExt cx="2100616" cy="1392986"/>
          </a:xfrm>
        </p:grpSpPr>
        <p:sp>
          <p:nvSpPr>
            <p:cNvPr id="887" name="Google Shape;887;p41"/>
            <p:cNvSpPr/>
            <p:nvPr/>
          </p:nvSpPr>
          <p:spPr>
            <a:xfrm>
              <a:off x="3408050" y="1645717"/>
              <a:ext cx="1996500" cy="1317600"/>
            </a:xfrm>
            <a:prstGeom prst="roundRect">
              <a:avLst>
                <a:gd name="adj" fmla="val 28003"/>
              </a:avLst>
            </a:prstGeom>
            <a:noFill/>
            <a:ln w="28575" cap="flat" cmpd="sng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1"/>
            <p:cNvSpPr/>
            <p:nvPr/>
          </p:nvSpPr>
          <p:spPr>
            <a:xfrm>
              <a:off x="3303934" y="1721103"/>
              <a:ext cx="1939667" cy="1317600"/>
            </a:xfrm>
            <a:prstGeom prst="roundRect">
              <a:avLst>
                <a:gd name="adj" fmla="val 2800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8" name="Google Shape;898;p41"/>
          <p:cNvSpPr txBox="1">
            <a:spLocks noGrp="1"/>
          </p:cNvSpPr>
          <p:nvPr>
            <p:ph type="title"/>
          </p:nvPr>
        </p:nvSpPr>
        <p:spPr>
          <a:xfrm>
            <a:off x="1655543" y="646955"/>
            <a:ext cx="5943600" cy="934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vi-VN" sz="4400" dirty="0">
                <a:solidFill>
                  <a:schemeClr val="tx1"/>
                </a:solidFill>
                <a:latin typeface="OCR A Extended" panose="02010509020102010303" pitchFamily="50" charset="0"/>
              </a:rPr>
              <a:t>Used to structure</a:t>
            </a:r>
            <a:endParaRPr sz="4400" dirty="0">
              <a:solidFill>
                <a:schemeClr val="tx1"/>
              </a:solidFill>
              <a:latin typeface="OCR A Extended" panose="02010509020102010303" pitchFamily="50" charset="0"/>
            </a:endParaRPr>
          </a:p>
        </p:txBody>
      </p:sp>
      <p:sp>
        <p:nvSpPr>
          <p:cNvPr id="932" name="Google Shape;932;p41"/>
          <p:cNvSpPr/>
          <p:nvPr/>
        </p:nvSpPr>
        <p:spPr>
          <a:xfrm rot="2006840">
            <a:off x="8556219" y="4633359"/>
            <a:ext cx="333682" cy="45593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41"/>
          <p:cNvSpPr/>
          <p:nvPr/>
        </p:nvSpPr>
        <p:spPr>
          <a:xfrm rot="-1053706">
            <a:off x="1568676" y="875042"/>
            <a:ext cx="366971" cy="3528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62E50D-6BF4-4715-BE14-A81213A6C3E0}"/>
              </a:ext>
            </a:extLst>
          </p:cNvPr>
          <p:cNvSpPr txBox="1"/>
          <p:nvPr/>
        </p:nvSpPr>
        <p:spPr>
          <a:xfrm>
            <a:off x="838200" y="2508584"/>
            <a:ext cx="7736699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 + used to + V/ didn’t use to + V</a:t>
            </a:r>
          </a:p>
        </p:txBody>
      </p:sp>
    </p:spTree>
    <p:extLst>
      <p:ext uri="{BB962C8B-B14F-4D97-AF65-F5344CB8AC3E}">
        <p14:creationId xmlns:p14="http://schemas.microsoft.com/office/powerpoint/2010/main" val="2507652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" grpId="0"/>
      <p:bldP spid="93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41"/>
          <p:cNvGrpSpPr/>
          <p:nvPr/>
        </p:nvGrpSpPr>
        <p:grpSpPr>
          <a:xfrm>
            <a:off x="1775339" y="209550"/>
            <a:ext cx="6342360" cy="1586831"/>
            <a:chOff x="3303934" y="1645717"/>
            <a:chExt cx="2100616" cy="1392986"/>
          </a:xfrm>
        </p:grpSpPr>
        <p:sp>
          <p:nvSpPr>
            <p:cNvPr id="887" name="Google Shape;887;p41"/>
            <p:cNvSpPr/>
            <p:nvPr/>
          </p:nvSpPr>
          <p:spPr>
            <a:xfrm>
              <a:off x="3408050" y="1645717"/>
              <a:ext cx="1996500" cy="1317600"/>
            </a:xfrm>
            <a:prstGeom prst="roundRect">
              <a:avLst>
                <a:gd name="adj" fmla="val 28003"/>
              </a:avLst>
            </a:prstGeom>
            <a:noFill/>
            <a:ln w="28575" cap="flat" cmpd="sng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1"/>
            <p:cNvSpPr/>
            <p:nvPr/>
          </p:nvSpPr>
          <p:spPr>
            <a:xfrm>
              <a:off x="3303934" y="1721103"/>
              <a:ext cx="1939667" cy="1317600"/>
            </a:xfrm>
            <a:prstGeom prst="roundRect">
              <a:avLst>
                <a:gd name="adj" fmla="val 2800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8" name="Google Shape;898;p41"/>
          <p:cNvSpPr txBox="1">
            <a:spLocks noGrp="1"/>
          </p:cNvSpPr>
          <p:nvPr>
            <p:ph type="title"/>
          </p:nvPr>
        </p:nvSpPr>
        <p:spPr>
          <a:xfrm>
            <a:off x="1854924" y="246948"/>
            <a:ext cx="5943600" cy="934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vi-VN" sz="4400" dirty="0">
                <a:solidFill>
                  <a:schemeClr val="tx1"/>
                </a:solidFill>
                <a:latin typeface="OCR A Extended" panose="02010509020102010303" pitchFamily="50" charset="0"/>
              </a:rPr>
              <a:t>Prepositions </a:t>
            </a:r>
            <a:br>
              <a:rPr lang="vi-VN" sz="4400" dirty="0">
                <a:solidFill>
                  <a:schemeClr val="tx1"/>
                </a:solidFill>
                <a:latin typeface="OCR A Extended" panose="02010509020102010303" pitchFamily="50" charset="0"/>
              </a:rPr>
            </a:br>
            <a:r>
              <a:rPr lang="vi-VN" sz="4400" dirty="0">
                <a:solidFill>
                  <a:schemeClr val="tx1"/>
                </a:solidFill>
                <a:latin typeface="OCR A Extended" panose="02010509020102010303" pitchFamily="50" charset="0"/>
              </a:rPr>
              <a:t>of time:</a:t>
            </a:r>
            <a:endParaRPr sz="4400" dirty="0">
              <a:solidFill>
                <a:schemeClr val="tx1"/>
              </a:solidFill>
              <a:latin typeface="OCR A Extended" panose="02010509020102010303" pitchFamily="50" charset="0"/>
            </a:endParaRPr>
          </a:p>
        </p:txBody>
      </p:sp>
      <p:sp>
        <p:nvSpPr>
          <p:cNvPr id="932" name="Google Shape;932;p41"/>
          <p:cNvSpPr/>
          <p:nvPr/>
        </p:nvSpPr>
        <p:spPr>
          <a:xfrm rot="2006840">
            <a:off x="8556219" y="4633359"/>
            <a:ext cx="333682" cy="45593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41"/>
          <p:cNvSpPr/>
          <p:nvPr/>
        </p:nvSpPr>
        <p:spPr>
          <a:xfrm rot="-1053706">
            <a:off x="1644876" y="256692"/>
            <a:ext cx="366971" cy="3528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62E50D-6BF4-4715-BE14-A81213A6C3E0}"/>
              </a:ext>
            </a:extLst>
          </p:cNvPr>
          <p:cNvSpPr txBox="1"/>
          <p:nvPr/>
        </p:nvSpPr>
        <p:spPr>
          <a:xfrm>
            <a:off x="1389648" y="2279362"/>
            <a:ext cx="6874152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On + date, week, mouth, year.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1676BE-484A-4241-A85C-22B6C5C5C984}"/>
              </a:ext>
            </a:extLst>
          </p:cNvPr>
          <p:cNvSpPr txBox="1"/>
          <p:nvPr/>
        </p:nvSpPr>
        <p:spPr>
          <a:xfrm>
            <a:off x="1389648" y="3054730"/>
            <a:ext cx="6874152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In + mouth, year, season.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F8F6BF-AF9C-4373-ADD9-6255489B262E}"/>
              </a:ext>
            </a:extLst>
          </p:cNvPr>
          <p:cNvSpPr txBox="1"/>
          <p:nvPr/>
        </p:nvSpPr>
        <p:spPr>
          <a:xfrm>
            <a:off x="1389648" y="3830098"/>
            <a:ext cx="6874152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At + clock, night.</a:t>
            </a:r>
          </a:p>
        </p:txBody>
      </p:sp>
    </p:spTree>
    <p:extLst>
      <p:ext uri="{BB962C8B-B14F-4D97-AF65-F5344CB8AC3E}">
        <p14:creationId xmlns:p14="http://schemas.microsoft.com/office/powerpoint/2010/main" val="1767413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" grpId="0"/>
      <p:bldP spid="933" grpId="0" animBg="1"/>
      <p:bldP spid="2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41"/>
          <p:cNvGrpSpPr/>
          <p:nvPr/>
        </p:nvGrpSpPr>
        <p:grpSpPr>
          <a:xfrm>
            <a:off x="1699139" y="827900"/>
            <a:ext cx="6342360" cy="934195"/>
            <a:chOff x="3303934" y="1645717"/>
            <a:chExt cx="2100616" cy="1392986"/>
          </a:xfrm>
        </p:grpSpPr>
        <p:sp>
          <p:nvSpPr>
            <p:cNvPr id="887" name="Google Shape;887;p41"/>
            <p:cNvSpPr/>
            <p:nvPr/>
          </p:nvSpPr>
          <p:spPr>
            <a:xfrm>
              <a:off x="3408050" y="1645717"/>
              <a:ext cx="1996500" cy="1317600"/>
            </a:xfrm>
            <a:prstGeom prst="roundRect">
              <a:avLst>
                <a:gd name="adj" fmla="val 28003"/>
              </a:avLst>
            </a:prstGeom>
            <a:noFill/>
            <a:ln w="28575" cap="flat" cmpd="sng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1"/>
            <p:cNvSpPr/>
            <p:nvPr/>
          </p:nvSpPr>
          <p:spPr>
            <a:xfrm>
              <a:off x="3303934" y="1721103"/>
              <a:ext cx="1939667" cy="1317600"/>
            </a:xfrm>
            <a:prstGeom prst="roundRect">
              <a:avLst>
                <a:gd name="adj" fmla="val 2800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8" name="Google Shape;898;p41"/>
          <p:cNvSpPr txBox="1">
            <a:spLocks noGrp="1"/>
          </p:cNvSpPr>
          <p:nvPr>
            <p:ph type="title"/>
          </p:nvPr>
        </p:nvSpPr>
        <p:spPr>
          <a:xfrm>
            <a:off x="1655543" y="646955"/>
            <a:ext cx="5943600" cy="934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vi-VN" sz="4400" dirty="0">
                <a:solidFill>
                  <a:schemeClr val="tx1"/>
                </a:solidFill>
                <a:latin typeface="OCR A Extended" panose="02010509020102010303" pitchFamily="50" charset="0"/>
              </a:rPr>
              <a:t>Reported speech</a:t>
            </a:r>
            <a:endParaRPr sz="4400" dirty="0">
              <a:solidFill>
                <a:schemeClr val="tx1"/>
              </a:solidFill>
              <a:latin typeface="OCR A Extended" panose="02010509020102010303" pitchFamily="50" charset="0"/>
            </a:endParaRPr>
          </a:p>
        </p:txBody>
      </p:sp>
      <p:sp>
        <p:nvSpPr>
          <p:cNvPr id="932" name="Google Shape;932;p41"/>
          <p:cNvSpPr/>
          <p:nvPr/>
        </p:nvSpPr>
        <p:spPr>
          <a:xfrm rot="2006840">
            <a:off x="8556219" y="4633359"/>
            <a:ext cx="333682" cy="45593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41"/>
          <p:cNvSpPr/>
          <p:nvPr/>
        </p:nvSpPr>
        <p:spPr>
          <a:xfrm rot="-1053706">
            <a:off x="1568676" y="875042"/>
            <a:ext cx="366971" cy="3528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62E50D-6BF4-4715-BE14-A81213A6C3E0}"/>
              </a:ext>
            </a:extLst>
          </p:cNvPr>
          <p:cNvSpPr txBox="1"/>
          <p:nvPr/>
        </p:nvSpPr>
        <p:spPr>
          <a:xfrm>
            <a:off x="1122143" y="2367975"/>
            <a:ext cx="70104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 + asked/ told + S.O + (not) to V</a:t>
            </a:r>
            <a:r>
              <a:rPr lang="vi-VN" sz="3200" dirty="0">
                <a:solidFill>
                  <a:srgbClr val="FF0000"/>
                </a:solidFill>
              </a:rPr>
              <a:t>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BE56BE-B067-43FC-9B8E-336E50D4DAC7}"/>
              </a:ext>
            </a:extLst>
          </p:cNvPr>
          <p:cNvSpPr txBox="1"/>
          <p:nvPr/>
        </p:nvSpPr>
        <p:spPr>
          <a:xfrm>
            <a:off x="1122143" y="3271020"/>
            <a:ext cx="70104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 + advised + S.O + (not) to V</a:t>
            </a:r>
            <a:r>
              <a:rPr lang="vi-VN" sz="3200" dirty="0">
                <a:solidFill>
                  <a:srgbClr val="FF0000"/>
                </a:solidFill>
              </a:rPr>
              <a:t>o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70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" grpId="0"/>
      <p:bldP spid="933" grpId="0" animBg="1"/>
      <p:bldP spid="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41"/>
          <p:cNvGrpSpPr/>
          <p:nvPr/>
        </p:nvGrpSpPr>
        <p:grpSpPr>
          <a:xfrm>
            <a:off x="1699139" y="827900"/>
            <a:ext cx="6342360" cy="934195"/>
            <a:chOff x="3303934" y="1645717"/>
            <a:chExt cx="2100616" cy="1392986"/>
          </a:xfrm>
        </p:grpSpPr>
        <p:sp>
          <p:nvSpPr>
            <p:cNvPr id="887" name="Google Shape;887;p41"/>
            <p:cNvSpPr/>
            <p:nvPr/>
          </p:nvSpPr>
          <p:spPr>
            <a:xfrm>
              <a:off x="3408050" y="1645717"/>
              <a:ext cx="1996500" cy="1317600"/>
            </a:xfrm>
            <a:prstGeom prst="roundRect">
              <a:avLst>
                <a:gd name="adj" fmla="val 28003"/>
              </a:avLst>
            </a:prstGeom>
            <a:noFill/>
            <a:ln w="28575" cap="flat" cmpd="sng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1"/>
            <p:cNvSpPr/>
            <p:nvPr/>
          </p:nvSpPr>
          <p:spPr>
            <a:xfrm>
              <a:off x="3303934" y="1721103"/>
              <a:ext cx="1939667" cy="1317600"/>
            </a:xfrm>
            <a:prstGeom prst="roundRect">
              <a:avLst>
                <a:gd name="adj" fmla="val 2800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8" name="Google Shape;898;p41"/>
          <p:cNvSpPr txBox="1">
            <a:spLocks noGrp="1"/>
          </p:cNvSpPr>
          <p:nvPr>
            <p:ph type="title"/>
          </p:nvPr>
        </p:nvSpPr>
        <p:spPr>
          <a:xfrm>
            <a:off x="1655543" y="646955"/>
            <a:ext cx="5943600" cy="934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vi-VN" sz="4400" dirty="0">
                <a:solidFill>
                  <a:schemeClr val="tx1"/>
                </a:solidFill>
                <a:latin typeface="OCR A Extended" panose="02010509020102010303" pitchFamily="50" charset="0"/>
              </a:rPr>
              <a:t>Gerunds</a:t>
            </a:r>
            <a:endParaRPr sz="4400" dirty="0">
              <a:solidFill>
                <a:schemeClr val="tx1"/>
              </a:solidFill>
              <a:latin typeface="OCR A Extended" panose="02010509020102010303" pitchFamily="50" charset="0"/>
            </a:endParaRPr>
          </a:p>
        </p:txBody>
      </p:sp>
      <p:sp>
        <p:nvSpPr>
          <p:cNvPr id="932" name="Google Shape;932;p41"/>
          <p:cNvSpPr/>
          <p:nvPr/>
        </p:nvSpPr>
        <p:spPr>
          <a:xfrm rot="2006840">
            <a:off x="8556219" y="4633359"/>
            <a:ext cx="333682" cy="45593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41"/>
          <p:cNvSpPr/>
          <p:nvPr/>
        </p:nvSpPr>
        <p:spPr>
          <a:xfrm rot="-1053706">
            <a:off x="1568676" y="875042"/>
            <a:ext cx="366971" cy="3528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62E50D-6BF4-4715-BE14-A81213A6C3E0}"/>
              </a:ext>
            </a:extLst>
          </p:cNvPr>
          <p:cNvSpPr txBox="1"/>
          <p:nvPr/>
        </p:nvSpPr>
        <p:spPr>
          <a:xfrm>
            <a:off x="914400" y="2354745"/>
            <a:ext cx="7736699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 + V(like, dislike, enjoy, miss, deny, mind…)/prepositions + V-</a:t>
            </a:r>
            <a:r>
              <a:rPr lang="en-US" sz="3200" dirty="0" err="1">
                <a:solidFill>
                  <a:srgbClr val="FF0000"/>
                </a:solidFill>
              </a:rPr>
              <a:t>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37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" grpId="0"/>
      <p:bldP spid="933" grpId="0" animBg="1"/>
      <p:bldP spid="2" grpId="0" animBg="1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647</Words>
  <Application>Microsoft Office PowerPoint</Application>
  <PresentationFormat>On-screen Show (16:9)</PresentationFormat>
  <Paragraphs>86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Pangolin</vt:lpstr>
      <vt:lpstr>Wingdings</vt:lpstr>
      <vt:lpstr>Calibri</vt:lpstr>
      <vt:lpstr>OCR A Extended</vt:lpstr>
      <vt:lpstr>Arial</vt:lpstr>
      <vt:lpstr>Baloo 2</vt:lpstr>
      <vt:lpstr>English Vocabulary Workshop by Slidesgo</vt:lpstr>
      <vt:lpstr>PowerPoint Presentation</vt:lpstr>
      <vt:lpstr>Warm - up</vt:lpstr>
      <vt:lpstr>MATCHING GAME</vt:lpstr>
      <vt:lpstr>Structures</vt:lpstr>
      <vt:lpstr>Enough structure</vt:lpstr>
      <vt:lpstr>Used to structure</vt:lpstr>
      <vt:lpstr>Prepositions  of time:</vt:lpstr>
      <vt:lpstr>Reported speech</vt:lpstr>
      <vt:lpstr>Gerunds</vt:lpstr>
      <vt:lpstr>Modal verb in asking for favor</vt:lpstr>
      <vt:lpstr>Practice</vt:lpstr>
      <vt:lpstr>I. Correct form of the verbs in the blankets:</vt:lpstr>
      <vt:lpstr>II. Rewrite the following sentences:</vt:lpstr>
      <vt:lpstr>II. Rewrite the following sentences:</vt:lpstr>
      <vt:lpstr>Production</vt:lpstr>
      <vt:lpstr>Choose the best answers from A, B, C or D:</vt:lpstr>
      <vt:lpstr>Choose the best answers from A, B, C or D: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Ngọc Nguyễn</dc:creator>
  <cp:lastModifiedBy>Trung Kien</cp:lastModifiedBy>
  <cp:revision>134</cp:revision>
  <dcterms:modified xsi:type="dcterms:W3CDTF">2023-04-10T09:40:30Z</dcterms:modified>
</cp:coreProperties>
</file>