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8" r:id="rId1"/>
    <p:sldMasterId id="2147484061" r:id="rId2"/>
    <p:sldMasterId id="2147484073" r:id="rId3"/>
    <p:sldMasterId id="2147484098" r:id="rId4"/>
  </p:sldMasterIdLst>
  <p:notesMasterIdLst>
    <p:notesMasterId r:id="rId22"/>
  </p:notesMasterIdLst>
  <p:handoutMasterIdLst>
    <p:handoutMasterId r:id="rId23"/>
  </p:handoutMasterIdLst>
  <p:sldIdLst>
    <p:sldId id="434" r:id="rId5"/>
    <p:sldId id="432" r:id="rId6"/>
    <p:sldId id="259" r:id="rId7"/>
    <p:sldId id="274" r:id="rId8"/>
    <p:sldId id="316" r:id="rId9"/>
    <p:sldId id="282" r:id="rId10"/>
    <p:sldId id="435" r:id="rId11"/>
    <p:sldId id="290" r:id="rId12"/>
    <p:sldId id="294" r:id="rId13"/>
    <p:sldId id="327" r:id="rId14"/>
    <p:sldId id="389" r:id="rId15"/>
    <p:sldId id="332" r:id="rId16"/>
    <p:sldId id="362" r:id="rId17"/>
    <p:sldId id="369" r:id="rId18"/>
    <p:sldId id="370" r:id="rId19"/>
    <p:sldId id="272" r:id="rId20"/>
    <p:sldId id="43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4E866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4719" autoAdjust="0"/>
  </p:normalViewPr>
  <p:slideViewPr>
    <p:cSldViewPr>
      <p:cViewPr varScale="1">
        <p:scale>
          <a:sx n="83" d="100"/>
          <a:sy n="83" d="100"/>
        </p:scale>
        <p:origin x="101" y="5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3096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C1F20-A18D-46BA-AD95-AB74BC2B6867}" type="datetime12">
              <a:rPr lang="vi-VN" smtClean="0"/>
              <a:pPr/>
              <a:t>14:09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DE349-A124-436C-88EF-3B8C54A786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D82F3A8-1DA3-48F1-84EA-4CD97BE5532F}" type="datetime12">
              <a:rPr lang="vi-VN" smtClean="0"/>
              <a:pPr>
                <a:defRPr/>
              </a:pPr>
              <a:t>14:09</a:t>
            </a:fld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A0A2F4CD-C744-4222-B201-7F16056F7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D82F3A8-1DA3-48F1-84EA-4CD97BE5532F}" type="datetime12">
              <a:rPr lang="vi-VN" smtClean="0"/>
              <a:pPr>
                <a:defRPr/>
              </a:pPr>
              <a:t>14:09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BD01354-D9B9-41CC-BC4B-599043DD1FBA}" type="datetime12">
              <a:rPr lang="vi-VN" smtClean="0"/>
              <a:pPr>
                <a:defRPr/>
              </a:pPr>
              <a:t>14:09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3E6D34-8219-4165-942D-6C605DCA91DE}" type="datetime10">
              <a:rPr lang="en-US" smtClean="0"/>
              <a:pPr>
                <a:defRPr/>
              </a:pPr>
              <a:t>14:09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2CBE6D-E619-4C93-A1BB-4254289E0E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3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2960E4-51FB-4759-BCED-E88AC18028D0}" type="datetime10">
              <a:rPr lang="en-US" smtClean="0"/>
              <a:pPr>
                <a:defRPr/>
              </a:pPr>
              <a:t>14:09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2DC493-375A-4BB2-850C-2FF340565C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41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CE5F9A-0E73-454C-A179-D77745EE1409}" type="datetime10">
              <a:rPr lang="en-US" smtClean="0"/>
              <a:pPr>
                <a:defRPr/>
              </a:pPr>
              <a:t>14:09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712F23-B84E-43A6-AEAA-329268AEE9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28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F54BAA-8138-41DA-A580-C4B6BE7CDA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7BFE48-5803-4C34-85A9-C49D57E73C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D919B0-CB1E-46AA-8DEF-B9DFCF7429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6436FC-6013-4166-867F-E30C9C54ED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1372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9D1F7E-AAB7-4C89-9224-43636517F3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346DA9-C513-4CFE-BC1E-8B1CA1B41A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0C7D88-C3B7-4D2C-B679-598A6795F7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46D74-C45E-4D5C-BDB1-13277EF623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4192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864626-7774-499A-BCB1-2359E72835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431CAED-0AD4-4CE5-97CC-885E99E9A6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1DFC70-B621-44D2-B5F6-93D1176BEE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648F6E-CAD2-4D89-BF48-3F627ACCC4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7998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5C3C89-3712-45B2-8964-7896F081AE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D8702F-EC81-4FC0-B900-C64BB71C44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31F11B-BAD2-4AFA-BD11-7BB662BE54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ECB90-0D93-4511-9582-698F037D21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1487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74B4D2C-89B6-46C1-A10C-7AB99168ED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B50B5F1-D9BA-459B-B235-14550CE6E3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1FB8148-53F5-41EB-9C7C-72E3EF3949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78C238-5E34-42F8-A09B-24615FFC51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7130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FD61B41-F9C9-434E-994A-5089326912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0CA09F7-404A-4ED3-90AC-8C2CE1AC19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A91341E-90A7-4086-8A8D-87A7C18D59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F3074C-2E8F-406E-96B3-E0D2826E61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423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931F7A0-1DB5-4CE1-A43F-0DFA9D7526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BF1223A-0088-4FA0-B63F-2A057DAC44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CAE5239-F890-4481-B0FC-D98DD2C09A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BD3461-ECD7-48E5-826D-55D0328D36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885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D6E847-8CD4-4B84-BE5C-6055959F82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28898E-0929-4904-949A-F0C3A72898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C4E7ED-6CBA-412B-9594-EFC73748CA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DF60D7-9CB9-4E65-A0E7-04DE80F41B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910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988D6B-BC7A-4F99-A0D9-14FAD0325745}" type="datetime10">
              <a:rPr lang="en-US" smtClean="0"/>
              <a:pPr>
                <a:defRPr/>
              </a:pPr>
              <a:t>14:09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9FA00-D605-41A3-BEA6-AA53B1300E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39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4FB147-AB59-4401-9856-7B1F3FF9B9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C57C14-7CF6-4DCF-A544-3222C3CFB4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4352FD-8630-4B47-93FE-A2B9B6A5B9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31A171-B48D-4477-AB29-4B2E0B69C4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5535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0068F4-4275-4D1E-8C6E-74F36B0914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52E2E9-98C2-40D6-A3A9-E0D4939E98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A5CDCC-7FCA-4FB6-8E0E-2961FD91EE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4F6AD-9D0C-4F63-B4CE-17633FADED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7391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25BFDB-2C69-4921-8A3A-8A3E525F26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AB5B5C-C96A-4E05-A2CF-5021148C66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D93D46-9581-4446-9A0B-67DA46848B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D26515-D3CA-4019-B491-0DA87C80EB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42418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C37C0-8655-4B03-9491-02B3B0AF4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5DEB5-F544-4039-9FE9-20509D4D8B1F}" type="datetime1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EA911-3C35-4910-A9AB-113F3764B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69ABD-1652-4A1D-8A67-A58A046AA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FD95B-934B-4DBA-B897-82F88AD77C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96714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BD6A8-9858-4418-8339-AC84BB004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9CF42-0961-4A45-BA70-AB919F44DF2F}" type="datetime1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87AC5-FFDC-4C43-9C4A-3C3F1C332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A0E76-9D10-4E1F-ACCB-79543D565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42E57-3026-458A-B8AF-F37EE2C434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47894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>
            <a:extLst>
              <a:ext uri="{FF2B5EF4-FFF2-40B4-BE49-F238E27FC236}">
                <a16:creationId xmlns:a16="http://schemas.microsoft.com/office/drawing/2014/main" id="{7FDF90D3-34E5-4ABC-916D-2EAE2A7E15E5}"/>
              </a:ext>
            </a:extLst>
          </p:cNvPr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5" name="Oval 7">
            <a:extLst>
              <a:ext uri="{FF2B5EF4-FFF2-40B4-BE49-F238E27FC236}">
                <a16:creationId xmlns:a16="http://schemas.microsoft.com/office/drawing/2014/main" id="{96640F2F-C314-4168-A6AC-90C89F17D60A}"/>
              </a:ext>
            </a:extLst>
          </p:cNvPr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6" name="Oval 8">
            <a:extLst>
              <a:ext uri="{FF2B5EF4-FFF2-40B4-BE49-F238E27FC236}">
                <a16:creationId xmlns:a16="http://schemas.microsoft.com/office/drawing/2014/main" id="{F386ACA3-D499-49F7-83D0-02F7D104E7FC}"/>
              </a:ext>
            </a:extLst>
          </p:cNvPr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C96AD3-57A8-4FAE-949E-4D7335F8A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6EBFF-8FAB-4849-B5CA-AD91AA7861FE}" type="datetime1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05C6AE5-BE66-4827-B5CF-76F8AF020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F54709-A406-40EB-97F2-8BD2E32F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ACFDB2-E325-488C-9DE6-144FB3E908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9588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ADFA6C6-C005-4114-B4A5-E35D7283096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552B-4482-431A-A696-7F0DFCD0FDD6}" type="datetime1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BAD7EE-9F6D-43D5-A784-99D258AB87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6CFC95-471E-41B0-9BDB-C95D824A14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ECF7EDA4-7456-48C0-86F4-3EED8D31FA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056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FCBA74B-8F9B-40B9-98CC-8743C84901D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D243E-FAF2-4638-BDE7-27ECEEC0E937}" type="datetime1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03F2B24-F76E-49E5-B06E-D8C30085FE3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6DB7C7D-25FF-4119-9080-DB10BCCE656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7095392E-AE63-4273-BB3F-2C8CDF36DE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5678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B595C55-C502-4CCA-973D-0E43D7D65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A320A-4F11-4EB6-AB90-747EB2F21F74}" type="datetime1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5C0F950-3D4D-41C2-95A0-6F63B9BA9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0714DB0-68F6-4FF6-8996-C8FB4BBF4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2E6A2-1300-453E-9DB6-1D40BD77E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6381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B4FBFC2-9942-4C80-9793-4EAEB6900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735C6-3E65-4745-B520-1550BB451393}" type="datetime1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6E38F39-9E92-4ABA-AB44-3257BB88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1CD142A-CD5D-44B5-B68F-4DF5B5CA4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57B528-8CBB-4CF4-86C8-2AF0B899E6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1503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AF76CF-6768-4724-BF96-CBD07DD7AF6F}" type="datetime10">
              <a:rPr lang="en-US" smtClean="0"/>
              <a:pPr>
                <a:defRPr/>
              </a:pPr>
              <a:t>14:09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A35707-4493-4BE0-8E3D-098F8EE7AB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6791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7CF9431-C948-47E1-BF76-D428BB7C5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B9387-AAA7-496E-9D29-FF22A328F194}" type="datetime1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DCB4800-A27B-4D79-96FB-71616426A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4E72C47-486E-4493-8A04-9C962D60D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891BA2-8695-4C4C-ACFC-35B59946A3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48005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noProof="0"/>
              <a:t>Bấm biểu tượng để thêm hình ảnh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1E13642-0075-4BBB-9FC6-9FDA59097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28262-B93E-409C-B835-A93FC7941EBA}" type="datetime1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83797B-2BB3-4665-8F1F-A5B7567F9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300D765-A595-44B6-8EDE-9AA17B793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76E1CC-907B-40E8-A71E-BBCF45B9B9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56482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BFA17-8005-400D-AE69-1FE62869F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B7BF7-EF4D-41C2-8B66-F2E1B537FEF7}" type="datetime1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C7A6A-58B0-43C5-B75E-E4EBC0D1E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4720A-0FF3-42B9-A7F0-615FF9BC6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09DDB-08AE-4AFC-A1EB-BA508A2433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1613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901EC-A1C1-4277-82AA-F5A3EFEE2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7F1F2-525F-48F8-ACC6-5AD1B3AB98AB}" type="datetime1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E266F-A10C-4896-B7B7-4ACEC166C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8328F-3394-4B37-9C24-4047E755B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D9DD9-5B04-497C-AB2D-957DB2C637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76240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ày tháng 4">
            <a:extLst>
              <a:ext uri="{FF2B5EF4-FFF2-40B4-BE49-F238E27FC236}">
                <a16:creationId xmlns:a16="http://schemas.microsoft.com/office/drawing/2014/main" id="{21065BD6-A11C-4452-9421-79EF901A9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60C81-0841-4155-A095-A6A255E9C3E0}" type="datetime1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B856E7-82EA-4773-9B17-A1492DC97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hỗ dành sẵn cho Số hiệu Bản chiếu 6">
            <a:extLst>
              <a:ext uri="{FF2B5EF4-FFF2-40B4-BE49-F238E27FC236}">
                <a16:creationId xmlns:a16="http://schemas.microsoft.com/office/drawing/2014/main" id="{A0423888-A874-406B-A04A-F35CFEFA5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AF56656C-AE70-47EE-B3FB-F697DD66F3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084728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E17CBA-7DDA-41DF-8358-7C20068451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B3A4B12-112B-4BF2-B5DC-650E67B6E1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BD33CD-8A18-4BC4-9658-B4A0DEAFB7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A91AD6-E297-4E43-B8CB-D8A0B49F82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8273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539F83-0937-4645-AC24-EBBABBF583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6233EF-97E7-4AC5-A9EB-E665F1A582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B0628F-3C7C-409A-AAFD-4D39D3F966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6907E-EBA4-4A27-86A2-7ED1E9A836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63991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758B5A-D2DB-47A9-8EEA-7BFD5A4238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08972D-C0B4-4FE0-90A2-B52A98E15B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4E52E9-150C-419D-9C3A-71F35EA638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D955C0-EFC8-4E1F-9347-141E62D627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3276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BE370E-4677-414B-B75F-03C1E088F0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509F44-AEE9-44B7-BC86-712CE819A0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4B1C40-1FAF-4A2A-868D-EFF6BA453C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6AFD77-A808-4962-AEE6-930F7CCE4A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10506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C5D2590-1F83-427A-B67F-A17040667E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C6BD520-0CB8-424D-BCB2-16C8A1F944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1680135-4CE8-48E5-9EA3-A5F3D3C8E2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744DD-0CB3-4A06-8959-1699BAC882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4761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FB7479-EFFF-427B-AF76-BA5DAA043265}" type="datetime10">
              <a:rPr lang="en-US" smtClean="0"/>
              <a:pPr>
                <a:defRPr/>
              </a:pPr>
              <a:t>14:09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2FEC81-E86C-400B-BCCC-3437EB38382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675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51C26EB-D176-4D11-A2CE-18280B2DE4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545B5E6-A4CE-4FB0-B2FF-D1B74ADD61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C4E473F-2DDD-46F9-97DE-C64654017D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A3A4C6-8DC7-44C8-915B-2C349D3DD0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53360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B6A07EA-8001-4353-8CE1-3D55D31687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792DEE0-ADE9-4C8A-8BAC-4874EA9E1E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BB25684-0DA5-451B-97B3-1430EF513E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46617-185F-4D1A-AFEE-C52D6BE142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50888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245846-56EC-4C1F-94FF-67BA8FB496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EDBBF9-1A10-4E52-9712-5AC6C33D0C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73D146-20C7-45CC-A2E5-6CA586235B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E26339-BE28-461E-A714-7E19C2FE2B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72306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29DC16-325E-46C8-9DD4-FEF022AB1F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E459B2-626E-41FD-8408-55D07646FE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12EAF7-65A3-4277-A24D-C32FDC460D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E1F89C-46D3-48DD-A1C4-2EBEC2A740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13022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EDB61B-F498-403E-BDF6-79B2802A5D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E6525E-A6EC-4B15-B0DB-4A03D4D1D7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932C90-5383-4399-8DA9-6DA4B33A65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09A592-58B3-4C33-A99E-66C53C67FB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1810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796B16-1F90-4D8A-B410-2A4856FC9E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DE81E3-78B0-48AB-A462-EB154C39BB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03430A-E757-4659-8090-5D5CB3A2AC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393756-A599-45FA-86BB-71E1017C82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194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EEE9EF-69B6-43C8-9A28-AF07188AD14F}" type="datetime10">
              <a:rPr lang="en-US" smtClean="0"/>
              <a:pPr>
                <a:defRPr/>
              </a:pPr>
              <a:t>14:09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25905-EDD2-49E1-A891-6935809835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73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71B09C-3360-40BE-828C-DD313A8A14A7}" type="datetime10">
              <a:rPr lang="en-US" smtClean="0"/>
              <a:pPr>
                <a:defRPr/>
              </a:pPr>
              <a:t>14:09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345FBF-1206-4DEB-A691-FAA6236F3DB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47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0CD5CE-809A-4234-9CA9-F37D4F736FD8}" type="datetime10">
              <a:rPr lang="en-US" smtClean="0"/>
              <a:pPr>
                <a:defRPr/>
              </a:pPr>
              <a:t>14:09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AD2B92-FC7D-4AAE-999C-FEE96CA512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27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1F305D-14DC-431B-A0FE-6B9B65900E4A}" type="datetime10">
              <a:rPr lang="en-US" smtClean="0"/>
              <a:pPr>
                <a:defRPr/>
              </a:pPr>
              <a:t>14:09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1AC708-5D64-4144-B81D-6D9277FD89F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7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23C035-9DD3-43B9-8BDE-D60A7A958DBC}" type="datetime10">
              <a:rPr lang="en-US" smtClean="0"/>
              <a:pPr>
                <a:defRPr/>
              </a:pPr>
              <a:t>14:09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18B820-EBD6-4E00-8360-F8D5278657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9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C98CC3E-F64F-4B56-8129-8EE1327BA3C7}" type="datetime10">
              <a:rPr lang="en-US" smtClean="0"/>
              <a:pPr>
                <a:defRPr/>
              </a:pPr>
              <a:t>14:09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776B8A9-4C10-4D96-B1E1-A77327FB8E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5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99"/>
            </a:gs>
            <a:gs pos="50000">
              <a:srgbClr val="FFFFFF"/>
            </a:gs>
            <a:gs pos="100000">
              <a:srgbClr val="FFCC9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8E77536-34BD-4DA3-82D6-26719B7778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03023EC-1A48-4D7B-9F28-7C1A4017B0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B67A6CB-98F4-4C20-A4EF-9E57533D9D0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B2FBCF0-9213-434F-9CCA-B48E80BA567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131BAB4-0DD4-493D-9865-186AD24C765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E215F8E-CEB7-4F51-B53E-1C00E83E6C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372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FE75EC-CF6A-497C-B3C4-5A1F8224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226162E-C253-41D4-94B6-4FD8F8F926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8C62F-5E24-4B31-B700-784FCEC4BE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hangingPunct="1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rial" charset="0"/>
              </a:defRPr>
            </a:lvl1pPr>
          </a:lstStyle>
          <a:p>
            <a:pPr>
              <a:defRPr/>
            </a:pPr>
            <a:fld id="{C7822937-EA4A-44BA-AEEC-EB3C1041BC3C}" type="datetime1">
              <a:rPr lang="en-US"/>
              <a:pPr>
                <a:defRPr/>
              </a:pPr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D9919-49AF-44A9-818B-0E6D5B4A1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1C703-6C12-4CD9-B038-C2F926642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fld id="{A431DECB-5B42-4F03-80A9-7FAC7EA2455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28252A3-BF8A-45C6-B879-BB884452724B}"/>
              </a:ext>
            </a:extLst>
          </p:cNvPr>
          <p:cNvSpPr/>
          <p:nvPr/>
        </p:nvSpPr>
        <p:spPr>
          <a:xfrm>
            <a:off x="11277600" y="6499225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567E61-5FB1-44DA-8519-6A311F1F4189}"/>
              </a:ext>
            </a:extLst>
          </p:cNvPr>
          <p:cNvSpPr/>
          <p:nvPr/>
        </p:nvSpPr>
        <p:spPr>
          <a:xfrm>
            <a:off x="759885" y="6499225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2684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  <p:sldLayoutId id="2147484085" r:id="rId12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FD00653-ED5B-4668-AF21-069F9CCBD3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CE49041-2FEB-4605-A6C5-7AB7613B0F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15123C5-57C9-4F0F-B4F0-9CC0A65C6B0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B1D6185-DB2C-4ABB-9847-8683B9838F8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AA8846E-61AE-4BE8-B698-0DB707372B4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BCAFAE3-E450-499C-98C4-3BA922F1E2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9831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3.xml"/><Relationship Id="rId7" Type="http://schemas.openxmlformats.org/officeDocument/2006/relationships/image" Target="../media/image6.wmf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C09A4693-67BB-8889-33F2-F1E2F09E5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28600"/>
            <a:ext cx="7696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Trường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THCS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Tùng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thiện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Vương</a:t>
            </a:r>
            <a:endParaRPr lang="en-US" altLang="en-US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ABECC0-8197-9EC3-93CF-7DB141F7000E}"/>
              </a:ext>
            </a:extLst>
          </p:cNvPr>
          <p:cNvSpPr/>
          <p:nvPr/>
        </p:nvSpPr>
        <p:spPr>
          <a:xfrm>
            <a:off x="2590800" y="1981200"/>
            <a:ext cx="7696200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 DỰ </a:t>
            </a:r>
            <a:r>
              <a:rPr lang="en-US" sz="2800" b="1" dirty="0">
                <a:ln w="1143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88105EFD-E939-DF49-97E0-C7498DD54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846878"/>
            <a:ext cx="6172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</a:rPr>
              <a:t>MÔN : KHTN7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8ECB6DA0-7A1F-17FE-BAA6-3CED2A29B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57200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7030A0"/>
                </a:solidFill>
                <a:latin typeface="Arial" panose="020B0604020202020204" pitchFamily="34" charset="0"/>
              </a:rPr>
              <a:t>Giáo</a:t>
            </a:r>
            <a:r>
              <a:rPr lang="en-US" altLang="en-US" sz="32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Arial" panose="020B0604020202020204" pitchFamily="34" charset="0"/>
              </a:rPr>
              <a:t>viên</a:t>
            </a:r>
            <a:r>
              <a:rPr lang="en-US" altLang="en-US" sz="3200" b="1" dirty="0">
                <a:solidFill>
                  <a:srgbClr val="7030A0"/>
                </a:solidFill>
                <a:latin typeface="Arial" panose="020B0604020202020204" pitchFamily="34" charset="0"/>
              </a:rPr>
              <a:t>: </a:t>
            </a:r>
            <a:r>
              <a:rPr lang="en-US" altLang="en-US" sz="3200" b="1" dirty="0" err="1">
                <a:solidFill>
                  <a:srgbClr val="7030A0"/>
                </a:solidFill>
                <a:latin typeface="Arial" panose="020B0604020202020204" pitchFamily="34" charset="0"/>
              </a:rPr>
              <a:t>Nguyễn</a:t>
            </a:r>
            <a:r>
              <a:rPr lang="en-US" altLang="en-US" sz="32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Arial" panose="020B0604020202020204" pitchFamily="34" charset="0"/>
              </a:rPr>
              <a:t>Thị</a:t>
            </a:r>
            <a:r>
              <a:rPr lang="en-US" altLang="en-US" sz="3200" b="1" dirty="0">
                <a:solidFill>
                  <a:srgbClr val="7030A0"/>
                </a:solidFill>
                <a:latin typeface="Arial" panose="020B0604020202020204" pitchFamily="34" charset="0"/>
              </a:rPr>
              <a:t> Liên Châu</a:t>
            </a:r>
          </a:p>
        </p:txBody>
      </p:sp>
    </p:spTree>
    <p:extLst>
      <p:ext uri="{BB962C8B-B14F-4D97-AF65-F5344CB8AC3E}">
        <p14:creationId xmlns:p14="http://schemas.microsoft.com/office/powerpoint/2010/main" val="3358733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0" name="Text Box 5">
            <a:extLst>
              <a:ext uri="{FF2B5EF4-FFF2-40B4-BE49-F238E27FC236}">
                <a16:creationId xmlns:a16="http://schemas.microsoft.com/office/drawing/2014/main" id="{A0E5726F-8546-4E7E-B006-1A3E718E2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476373"/>
            <a:ext cx="533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00"/>
                </a:solidFill>
                <a:cs typeface="Arial" panose="020B0604020202020204" pitchFamily="34" charset="0"/>
              </a:rPr>
              <a:t>Khi </a:t>
            </a:r>
            <a:r>
              <a:rPr lang="en-US" altLang="en-US" sz="3200" b="1" dirty="0" err="1">
                <a:solidFill>
                  <a:srgbClr val="000000"/>
                </a:solidFill>
                <a:cs typeface="Arial" panose="020B0604020202020204" pitchFamily="34" charset="0"/>
              </a:rPr>
              <a:t>gãy</a:t>
            </a:r>
            <a:r>
              <a:rPr lang="en-US" altLang="en-US" sz="32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Arial" panose="020B0604020202020204" pitchFamily="34" charset="0"/>
              </a:rPr>
              <a:t>mạnh</a:t>
            </a:r>
            <a:r>
              <a:rPr lang="en-US" altLang="en-US" sz="32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Arial" panose="020B0604020202020204" pitchFamily="34" charset="0"/>
              </a:rPr>
              <a:t>dây</a:t>
            </a:r>
            <a:r>
              <a:rPr lang="en-US" altLang="en-US" sz="32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Arial" panose="020B0604020202020204" pitchFamily="34" charset="0"/>
              </a:rPr>
              <a:t>đàn</a:t>
            </a:r>
            <a:r>
              <a:rPr lang="en-US" altLang="en-US" sz="3200" b="1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3200" b="1" dirty="0" err="1">
                <a:solidFill>
                  <a:srgbClr val="000000"/>
                </a:solidFill>
                <a:cs typeface="Arial" panose="020B0604020202020204" pitchFamily="34" charset="0"/>
              </a:rPr>
              <a:t>tiếng</a:t>
            </a:r>
            <a:r>
              <a:rPr lang="en-US" altLang="en-US" sz="32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Arial" panose="020B0604020202020204" pitchFamily="34" charset="0"/>
              </a:rPr>
              <a:t>đàn</a:t>
            </a:r>
            <a:r>
              <a:rPr lang="en-US" altLang="en-US" sz="3200" b="1" dirty="0">
                <a:solidFill>
                  <a:srgbClr val="000000"/>
                </a:solidFill>
                <a:cs typeface="Arial" panose="020B0604020202020204" pitchFamily="34" charset="0"/>
              </a:rPr>
              <a:t> to hay </a:t>
            </a:r>
            <a:r>
              <a:rPr lang="en-US" altLang="en-US" sz="3200" b="1" dirty="0" err="1">
                <a:solidFill>
                  <a:srgbClr val="000000"/>
                </a:solidFill>
                <a:cs typeface="Arial" panose="020B0604020202020204" pitchFamily="34" charset="0"/>
              </a:rPr>
              <a:t>nhỏ</a:t>
            </a:r>
            <a:r>
              <a:rPr lang="en-US" altLang="en-US" sz="3200" b="1" dirty="0">
                <a:solidFill>
                  <a:srgbClr val="000000"/>
                </a:solidFill>
                <a:cs typeface="Arial" panose="020B0604020202020204" pitchFamily="34" charset="0"/>
              </a:rPr>
              <a:t> ? </a:t>
            </a:r>
            <a:r>
              <a:rPr lang="en-US" altLang="en-US" sz="3200" b="1" dirty="0" err="1">
                <a:solidFill>
                  <a:srgbClr val="000000"/>
                </a:solidFill>
                <a:cs typeface="Arial" panose="020B0604020202020204" pitchFamily="34" charset="0"/>
              </a:rPr>
              <a:t>Tại</a:t>
            </a:r>
            <a:r>
              <a:rPr lang="en-US" altLang="en-US" sz="32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cs typeface="Arial" panose="020B0604020202020204" pitchFamily="34" charset="0"/>
              </a:rPr>
              <a:t>sao</a:t>
            </a:r>
            <a:r>
              <a:rPr lang="en-US" altLang="en-US" sz="3200" b="1" dirty="0">
                <a:solidFill>
                  <a:srgbClr val="000000"/>
                </a:solidFill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5621" name="Picture 8">
            <a:extLst>
              <a:ext uri="{FF2B5EF4-FFF2-40B4-BE49-F238E27FC236}">
                <a16:creationId xmlns:a16="http://schemas.microsoft.com/office/drawing/2014/main" id="{6A566B54-FD13-4353-A721-59E1A9461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152400"/>
            <a:ext cx="5892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21">
            <a:hlinkClick r:id="" action="ppaction://noaction"/>
            <a:extLst>
              <a:ext uri="{FF2B5EF4-FFF2-40B4-BE49-F238E27FC236}">
                <a16:creationId xmlns:a16="http://schemas.microsoft.com/office/drawing/2014/main" id="{9F3B96C9-1AB9-4916-9D39-21CB378F1177}"/>
              </a:ext>
            </a:extLst>
          </p:cNvPr>
          <p:cNvSpPr/>
          <p:nvPr/>
        </p:nvSpPr>
        <p:spPr>
          <a:xfrm>
            <a:off x="10134600" y="6629400"/>
            <a:ext cx="381000" cy="228600"/>
          </a:xfrm>
          <a:prstGeom prst="ellipse">
            <a:avLst/>
          </a:prstGeom>
          <a:solidFill>
            <a:schemeClr val="accent3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6548E6-768C-47CA-9FF1-A8404E626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23" y="2667000"/>
            <a:ext cx="5334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70C0"/>
                </a:solidFill>
              </a:rPr>
              <a:t>Tiếng</a:t>
            </a:r>
            <a:r>
              <a:rPr lang="en-US" altLang="en-US" sz="2800" b="1" dirty="0">
                <a:solidFill>
                  <a:srgbClr val="0070C0"/>
                </a:solidFill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</a:rPr>
              <a:t>đàn</a:t>
            </a:r>
            <a:r>
              <a:rPr lang="en-US" altLang="en-US" sz="2800" b="1" dirty="0">
                <a:solidFill>
                  <a:srgbClr val="0070C0"/>
                </a:solidFill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</a:rPr>
              <a:t>sẽ</a:t>
            </a:r>
            <a:r>
              <a:rPr lang="en-US" altLang="en-US" sz="2800" b="1" dirty="0">
                <a:solidFill>
                  <a:srgbClr val="0070C0"/>
                </a:solidFill>
              </a:rPr>
              <a:t> to. </a:t>
            </a:r>
            <a:r>
              <a:rPr lang="en-US" altLang="en-US" sz="2800" b="1" dirty="0" err="1">
                <a:solidFill>
                  <a:srgbClr val="0070C0"/>
                </a:solidFill>
              </a:rPr>
              <a:t>Vì</a:t>
            </a:r>
            <a:r>
              <a:rPr lang="en-US" altLang="en-US" sz="2800" b="1" dirty="0">
                <a:solidFill>
                  <a:srgbClr val="0070C0"/>
                </a:solidFill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</a:rPr>
              <a:t>khi</a:t>
            </a:r>
            <a:r>
              <a:rPr lang="en-US" altLang="en-US" sz="2800" b="1" dirty="0">
                <a:solidFill>
                  <a:srgbClr val="0070C0"/>
                </a:solidFill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</a:rPr>
              <a:t>gảy</a:t>
            </a:r>
            <a:r>
              <a:rPr lang="en-US" altLang="en-US" sz="2800" b="1" dirty="0">
                <a:solidFill>
                  <a:srgbClr val="0070C0"/>
                </a:solidFill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</a:rPr>
              <a:t>mạnh</a:t>
            </a:r>
            <a:r>
              <a:rPr lang="en-US" altLang="en-US" sz="2800" b="1" dirty="0">
                <a:solidFill>
                  <a:srgbClr val="0070C0"/>
                </a:solidFill>
              </a:rPr>
              <a:t>, </a:t>
            </a:r>
            <a:r>
              <a:rPr lang="en-US" altLang="en-US" sz="2800" b="1" dirty="0" err="1">
                <a:solidFill>
                  <a:srgbClr val="0070C0"/>
                </a:solidFill>
              </a:rPr>
              <a:t>dây</a:t>
            </a:r>
            <a:r>
              <a:rPr lang="en-US" altLang="en-US" sz="2800" b="1" dirty="0">
                <a:solidFill>
                  <a:srgbClr val="0070C0"/>
                </a:solidFill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</a:rPr>
              <a:t>đàn</a:t>
            </a:r>
            <a:r>
              <a:rPr lang="en-US" altLang="en-US" sz="2800" b="1" dirty="0">
                <a:solidFill>
                  <a:srgbClr val="0070C0"/>
                </a:solidFill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</a:rPr>
              <a:t>lệch</a:t>
            </a:r>
            <a:r>
              <a:rPr lang="en-US" altLang="en-US" sz="2800" b="1" dirty="0">
                <a:solidFill>
                  <a:srgbClr val="0070C0"/>
                </a:solidFill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</a:rPr>
              <a:t>nhiều</a:t>
            </a:r>
            <a:r>
              <a:rPr lang="en-US" altLang="en-US" sz="2800" b="1" dirty="0">
                <a:solidFill>
                  <a:srgbClr val="0070C0"/>
                </a:solidFill>
              </a:rPr>
              <a:t>, </a:t>
            </a:r>
            <a:r>
              <a:rPr lang="en-US" altLang="en-US" sz="2800" b="1" dirty="0" err="1">
                <a:solidFill>
                  <a:srgbClr val="0070C0"/>
                </a:solidFill>
              </a:rPr>
              <a:t>biên</a:t>
            </a:r>
            <a:r>
              <a:rPr lang="en-US" altLang="en-US" sz="2800" b="1" dirty="0">
                <a:solidFill>
                  <a:srgbClr val="0070C0"/>
                </a:solidFill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</a:rPr>
              <a:t>độ</a:t>
            </a:r>
            <a:r>
              <a:rPr lang="en-US" altLang="en-US" sz="2800" b="1" dirty="0">
                <a:solidFill>
                  <a:srgbClr val="0070C0"/>
                </a:solidFill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</a:rPr>
              <a:t>dao</a:t>
            </a:r>
            <a:r>
              <a:rPr lang="en-US" altLang="en-US" sz="2800" b="1" dirty="0">
                <a:solidFill>
                  <a:srgbClr val="0070C0"/>
                </a:solidFill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</a:rPr>
              <a:t>động</a:t>
            </a:r>
            <a:r>
              <a:rPr lang="en-US" altLang="en-US" sz="2800" b="1" dirty="0">
                <a:solidFill>
                  <a:srgbClr val="0070C0"/>
                </a:solidFill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</a:rPr>
              <a:t>của</a:t>
            </a:r>
            <a:r>
              <a:rPr lang="en-US" altLang="en-US" sz="2800" b="1" dirty="0">
                <a:solidFill>
                  <a:srgbClr val="0070C0"/>
                </a:solidFill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</a:rPr>
              <a:t>dây</a:t>
            </a:r>
            <a:r>
              <a:rPr lang="en-US" altLang="en-US" sz="2800" b="1" dirty="0">
                <a:solidFill>
                  <a:srgbClr val="0070C0"/>
                </a:solidFill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</a:rPr>
              <a:t>đàn</a:t>
            </a:r>
            <a:r>
              <a:rPr lang="en-US" altLang="en-US" sz="2800" b="1" dirty="0">
                <a:solidFill>
                  <a:srgbClr val="0070C0"/>
                </a:solidFill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</a:rPr>
              <a:t>lớn</a:t>
            </a:r>
            <a:r>
              <a:rPr lang="en-US" altLang="en-US" sz="2800" b="1" dirty="0">
                <a:solidFill>
                  <a:srgbClr val="0070C0"/>
                </a:solidFill>
              </a:rPr>
              <a:t>, </a:t>
            </a:r>
            <a:r>
              <a:rPr lang="en-US" altLang="en-US" sz="2800" b="1" dirty="0" err="1">
                <a:solidFill>
                  <a:srgbClr val="0070C0"/>
                </a:solidFill>
              </a:rPr>
              <a:t>nên</a:t>
            </a:r>
            <a:r>
              <a:rPr lang="en-US" altLang="en-US" sz="2800" b="1" dirty="0">
                <a:solidFill>
                  <a:srgbClr val="0070C0"/>
                </a:solidFill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</a:rPr>
              <a:t>âm</a:t>
            </a:r>
            <a:r>
              <a:rPr lang="en-US" altLang="en-US" sz="2800" b="1" dirty="0">
                <a:solidFill>
                  <a:srgbClr val="0070C0"/>
                </a:solidFill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</a:rPr>
              <a:t>phát</a:t>
            </a:r>
            <a:r>
              <a:rPr lang="en-US" altLang="en-US" sz="2800" b="1" dirty="0">
                <a:solidFill>
                  <a:srgbClr val="0070C0"/>
                </a:solidFill>
              </a:rPr>
              <a:t> ra to.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9CF20B-507F-464D-8F2E-E87AC7E16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891598"/>
            <a:ext cx="2667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FF0000"/>
                </a:solidFill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</a:rPr>
              <a:t> 3:</a:t>
            </a:r>
          </a:p>
        </p:txBody>
      </p:sp>
      <p:sp>
        <p:nvSpPr>
          <p:cNvPr id="25" name="Text Box 11">
            <a:extLst>
              <a:ext uri="{FF2B5EF4-FFF2-40B4-BE49-F238E27FC236}">
                <a16:creationId xmlns:a16="http://schemas.microsoft.com/office/drawing/2014/main" id="{96546765-8EAE-4F83-80FB-1BC776194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27023"/>
            <a:ext cx="35814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III. 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63992975-B636-43E0-B905-0C3E9EC62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609601"/>
            <a:ext cx="8153400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200" dirty="0">
              <a:solidFill>
                <a:srgbClr val="9C52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B.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C.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D.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3200" dirty="0">
              <a:solidFill>
                <a:srgbClr val="0000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32771" name="AutoShape 4">
            <a:extLst>
              <a:ext uri="{FF2B5EF4-FFF2-40B4-BE49-F238E27FC236}">
                <a16:creationId xmlns:a16="http://schemas.microsoft.com/office/drawing/2014/main" id="{3E33DE25-E3A1-488B-BA47-524FC0C24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5288" y="141288"/>
            <a:ext cx="8869362" cy="6583362"/>
          </a:xfrm>
          <a:prstGeom prst="roundRect">
            <a:avLst>
              <a:gd name="adj" fmla="val 1495"/>
            </a:avLst>
          </a:prstGeom>
          <a:noFill/>
          <a:ln w="114300" cmpd="tri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BFFBFA"/>
                    </a:gs>
                    <a:gs pos="50000">
                      <a:srgbClr val="FFFFFF"/>
                    </a:gs>
                    <a:gs pos="100000">
                      <a:srgbClr val="BFFBFA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029" name="Oval 5">
            <a:extLst>
              <a:ext uri="{FF2B5EF4-FFF2-40B4-BE49-F238E27FC236}">
                <a16:creationId xmlns:a16="http://schemas.microsoft.com/office/drawing/2014/main" id="{A48C048A-19EA-423C-A61C-72F62B467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0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 vol="5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290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Oval 3">
            <a:extLst>
              <a:ext uri="{FF2B5EF4-FFF2-40B4-BE49-F238E27FC236}">
                <a16:creationId xmlns:a16="http://schemas.microsoft.com/office/drawing/2014/main" id="{426E5706-D6A2-47E5-8B38-C73901CDC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4196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800">
              <a:solidFill>
                <a:srgbClr val="FF0000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130052" name="Text Box 4">
            <a:extLst>
              <a:ext uri="{FF2B5EF4-FFF2-40B4-BE49-F238E27FC236}">
                <a16:creationId xmlns:a16="http://schemas.microsoft.com/office/drawing/2014/main" id="{71260865-9799-4AC7-B1D9-E2F3E366C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85800"/>
            <a:ext cx="8077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u="sng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u="sng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…(1)…,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…(2)…</a:t>
            </a:r>
            <a:endParaRPr lang="en-US" altLang="en-US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(1)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(2) to.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(1)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(2) to.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(1)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(2)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(1)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(2)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96" name="Rectangle 6">
            <a:hlinkClick r:id="" action="ppaction://noaction"/>
            <a:extLst>
              <a:ext uri="{FF2B5EF4-FFF2-40B4-BE49-F238E27FC236}">
                <a16:creationId xmlns:a16="http://schemas.microsoft.com/office/drawing/2014/main" id="{F15FAD82-3394-4DC2-896C-6C2CB7722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667000"/>
            <a:ext cx="441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7" name="AutoShape 10">
            <a:extLst>
              <a:ext uri="{FF2B5EF4-FFF2-40B4-BE49-F238E27FC236}">
                <a16:creationId xmlns:a16="http://schemas.microsoft.com/office/drawing/2014/main" id="{4A02616E-F4B7-4CAC-ABCC-58FE49BD0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5288" y="141288"/>
            <a:ext cx="8869362" cy="6583362"/>
          </a:xfrm>
          <a:prstGeom prst="roundRect">
            <a:avLst>
              <a:gd name="adj" fmla="val 1495"/>
            </a:avLst>
          </a:prstGeom>
          <a:noFill/>
          <a:ln w="114300" cmpd="tri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BFFBFA"/>
                    </a:gs>
                    <a:gs pos="50000">
                      <a:srgbClr val="FFFFFF"/>
                    </a:gs>
                    <a:gs pos="100000">
                      <a:srgbClr val="BFFBFA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30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Oval 2">
            <a:extLst>
              <a:ext uri="{FF2B5EF4-FFF2-40B4-BE49-F238E27FC236}">
                <a16:creationId xmlns:a16="http://schemas.microsoft.com/office/drawing/2014/main" id="{46C99DDA-01AA-4F00-8E5C-E380B2C5D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38862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800">
              <a:solidFill>
                <a:srgbClr val="FF0000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04803" name="Text Box 3">
            <a:extLst>
              <a:ext uri="{FF2B5EF4-FFF2-40B4-BE49-F238E27FC236}">
                <a16:creationId xmlns:a16="http://schemas.microsoft.com/office/drawing/2014/main" id="{4A5CD13E-EA6F-4E52-9DFF-D7405D2AF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07988"/>
            <a:ext cx="7543800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…(1)…,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…(2)…</a:t>
            </a:r>
            <a:endParaRPr lang="en-US" altLang="en-US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(1)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(2) to.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(1)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(2) to.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(1)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(2)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(1)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(2)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20" name="Rectangle 5">
            <a:hlinkClick r:id="" action="ppaction://noaction"/>
            <a:extLst>
              <a:ext uri="{FF2B5EF4-FFF2-40B4-BE49-F238E27FC236}">
                <a16:creationId xmlns:a16="http://schemas.microsoft.com/office/drawing/2014/main" id="{5D4126D8-DDC4-4DAE-BECC-D0CD67657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667000"/>
            <a:ext cx="441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1" name="AutoShape 6">
            <a:extLst>
              <a:ext uri="{FF2B5EF4-FFF2-40B4-BE49-F238E27FC236}">
                <a16:creationId xmlns:a16="http://schemas.microsoft.com/office/drawing/2014/main" id="{D1D6C2E0-3FF9-46D8-BBA9-8639B7B30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304800"/>
            <a:ext cx="8640762" cy="6324600"/>
          </a:xfrm>
          <a:prstGeom prst="roundRect">
            <a:avLst>
              <a:gd name="adj" fmla="val 1495"/>
            </a:avLst>
          </a:prstGeom>
          <a:noFill/>
          <a:ln w="114300" cmpd="tri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BFFBFA"/>
                    </a:gs>
                    <a:gs pos="50000">
                      <a:srgbClr val="FFFFFF"/>
                    </a:gs>
                    <a:gs pos="100000">
                      <a:srgbClr val="BFFBFA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04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4">
            <a:extLst>
              <a:ext uri="{FF2B5EF4-FFF2-40B4-BE49-F238E27FC236}">
                <a16:creationId xmlns:a16="http://schemas.microsoft.com/office/drawing/2014/main" id="{B5A2E6EA-5B75-4A34-8256-FFA25C98C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1" y="76201"/>
            <a:ext cx="8869363" cy="6583363"/>
          </a:xfrm>
          <a:prstGeom prst="roundRect">
            <a:avLst>
              <a:gd name="adj" fmla="val 579"/>
            </a:avLst>
          </a:prstGeom>
          <a:gradFill rotWithShape="1">
            <a:gsLst>
              <a:gs pos="0">
                <a:srgbClr val="BFFBFA"/>
              </a:gs>
              <a:gs pos="50000">
                <a:srgbClr val="FFFFFF"/>
              </a:gs>
              <a:gs pos="100000">
                <a:srgbClr val="BFFBFA"/>
              </a:gs>
            </a:gsLst>
            <a:lin ang="2700000" scaled="1"/>
          </a:gradFill>
          <a:ln w="114300" cmpd="tri">
            <a:solidFill>
              <a:srgbClr val="00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6067" name="Rectangle 3">
            <a:extLst>
              <a:ext uri="{FF2B5EF4-FFF2-40B4-BE49-F238E27FC236}">
                <a16:creationId xmlns:a16="http://schemas.microsoft.com/office/drawing/2014/main" id="{3C392474-98CD-49B3-8EAC-A78B9A827D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57400" y="685800"/>
            <a:ext cx="8077200" cy="1676400"/>
          </a:xfrm>
          <a:ln w="38100">
            <a:solidFill>
              <a:srgbClr val="FF9933"/>
            </a:solidFill>
            <a:miter lim="800000"/>
            <a:headEnd/>
            <a:tailEnd/>
          </a:ln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…(1)….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…(2)…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6069" name="Text Box 5">
            <a:extLst>
              <a:ext uri="{FF2B5EF4-FFF2-40B4-BE49-F238E27FC236}">
                <a16:creationId xmlns:a16="http://schemas.microsoft.com/office/drawing/2014/main" id="{CE1784D5-42AF-4B4D-99E2-69B4EA148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971800"/>
            <a:ext cx="7772400" cy="1320800"/>
          </a:xfrm>
          <a:prstGeom prst="rect">
            <a:avLst/>
          </a:prstGeom>
          <a:noFill/>
          <a:ln w="9525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6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6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">
            <a:extLst>
              <a:ext uri="{FF2B5EF4-FFF2-40B4-BE49-F238E27FC236}">
                <a16:creationId xmlns:a16="http://schemas.microsoft.com/office/drawing/2014/main" id="{EAC64454-7375-46FD-AA66-ABAE87CB1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113" y="134938"/>
            <a:ext cx="8869362" cy="6583362"/>
          </a:xfrm>
          <a:prstGeom prst="roundRect">
            <a:avLst>
              <a:gd name="adj" fmla="val 579"/>
            </a:avLst>
          </a:prstGeom>
          <a:gradFill rotWithShape="1">
            <a:gsLst>
              <a:gs pos="0">
                <a:srgbClr val="BFFBFA"/>
              </a:gs>
              <a:gs pos="50000">
                <a:srgbClr val="FFFFFF"/>
              </a:gs>
              <a:gs pos="100000">
                <a:srgbClr val="BFFBFA"/>
              </a:gs>
            </a:gsLst>
            <a:lin ang="2700000" scaled="1"/>
          </a:gradFill>
          <a:ln w="114300" cmpd="tri">
            <a:solidFill>
              <a:srgbClr val="00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01C26CB3-241D-49C1-9355-222278CFAB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28801" y="457200"/>
            <a:ext cx="8716963" cy="1066800"/>
          </a:xfrm>
          <a:ln w="38100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nhức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tai)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dB?</a:t>
            </a:r>
          </a:p>
        </p:txBody>
      </p:sp>
      <p:sp>
        <p:nvSpPr>
          <p:cNvPr id="217092" name="Text Box 4">
            <a:extLst>
              <a:ext uri="{FF2B5EF4-FFF2-40B4-BE49-F238E27FC236}">
                <a16:creationId xmlns:a16="http://schemas.microsoft.com/office/drawing/2014/main" id="{502A99BE-DD2E-4A37-AE41-4495CBE48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286001"/>
            <a:ext cx="7772400" cy="588963"/>
          </a:xfrm>
          <a:prstGeom prst="rect">
            <a:avLst/>
          </a:prstGeom>
          <a:noFill/>
          <a:ln w="9525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130dB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3886200" y="887414"/>
            <a:ext cx="5029200" cy="584775"/>
          </a:xfrm>
          <a:prstGeom prst="rect">
            <a:avLst/>
          </a:prstGeom>
          <a:noFill/>
          <a:ln w="57150">
            <a:solidFill>
              <a:srgbClr val="FF3300"/>
            </a:solidFill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CÔNG VIỆC VỀ NHÀ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3276600" y="2514601"/>
            <a:ext cx="5638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800" dirty="0">
                <a:latin typeface="Constantia" pitchFamily="18" charset="0"/>
              </a:rPr>
              <a:t> </a:t>
            </a:r>
            <a:r>
              <a:rPr lang="en-US" altLang="en-US" sz="2800" dirty="0" err="1">
                <a:latin typeface="Constantia" pitchFamily="18" charset="0"/>
              </a:rPr>
              <a:t>Học</a:t>
            </a:r>
            <a:r>
              <a:rPr lang="en-US" altLang="en-US" sz="2800" dirty="0">
                <a:latin typeface="Constantia" pitchFamily="18" charset="0"/>
              </a:rPr>
              <a:t> </a:t>
            </a:r>
            <a:r>
              <a:rPr lang="en-US" altLang="en-US" sz="2800" dirty="0" err="1">
                <a:latin typeface="Constantia" pitchFamily="18" charset="0"/>
              </a:rPr>
              <a:t>bài</a:t>
            </a:r>
            <a:r>
              <a:rPr lang="en-US" altLang="en-US" sz="2800" dirty="0">
                <a:latin typeface="Constantia" pitchFamily="18" charset="0"/>
              </a:rPr>
              <a:t> 13: </a:t>
            </a:r>
            <a:r>
              <a:rPr lang="en-US" altLang="en-US" sz="2800" dirty="0" err="1">
                <a:latin typeface="Constantia" pitchFamily="18" charset="0"/>
              </a:rPr>
              <a:t>Độ</a:t>
            </a:r>
            <a:r>
              <a:rPr lang="en-US" altLang="en-US" sz="2800" dirty="0">
                <a:latin typeface="Constantia" pitchFamily="18" charset="0"/>
              </a:rPr>
              <a:t> to </a:t>
            </a:r>
            <a:r>
              <a:rPr lang="en-US" altLang="en-US" sz="2800" dirty="0" err="1">
                <a:latin typeface="Constantia" pitchFamily="18" charset="0"/>
              </a:rPr>
              <a:t>của</a:t>
            </a:r>
            <a:r>
              <a:rPr lang="en-US" altLang="en-US" sz="2800" dirty="0">
                <a:latin typeface="Constantia" pitchFamily="18" charset="0"/>
              </a:rPr>
              <a:t> </a:t>
            </a:r>
            <a:r>
              <a:rPr lang="en-US" altLang="en-US" sz="2800" dirty="0" err="1">
                <a:latin typeface="Constantia" pitchFamily="18" charset="0"/>
              </a:rPr>
              <a:t>âm</a:t>
            </a:r>
            <a:r>
              <a:rPr lang="en-US" altLang="en-US" sz="2800" dirty="0">
                <a:latin typeface="Constantia" pitchFamily="18" charset="0"/>
              </a:rPr>
              <a:t>.</a:t>
            </a: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3886200" y="3733801"/>
            <a:ext cx="7315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latin typeface="Constantia" pitchFamily="18" charset="0"/>
              </a:rPr>
              <a:t>- </a:t>
            </a:r>
            <a:r>
              <a:rPr lang="en-US" altLang="en-US" sz="2800" dirty="0" err="1">
                <a:latin typeface="Constantia" pitchFamily="18" charset="0"/>
              </a:rPr>
              <a:t>Chuẩn</a:t>
            </a:r>
            <a:r>
              <a:rPr lang="en-US" altLang="en-US" sz="2800" dirty="0">
                <a:latin typeface="Constantia" pitchFamily="18" charset="0"/>
              </a:rPr>
              <a:t> </a:t>
            </a:r>
            <a:r>
              <a:rPr lang="en-US" altLang="en-US" sz="2800" dirty="0" err="1">
                <a:latin typeface="Constantia" pitchFamily="18" charset="0"/>
              </a:rPr>
              <a:t>bị</a:t>
            </a:r>
            <a:r>
              <a:rPr lang="en-US" altLang="en-US" sz="2800" dirty="0">
                <a:latin typeface="Constantia" pitchFamily="18" charset="0"/>
              </a:rPr>
              <a:t> </a:t>
            </a:r>
            <a:r>
              <a:rPr lang="en-US" altLang="en-US" sz="2800" dirty="0" err="1">
                <a:latin typeface="Constantia" pitchFamily="18" charset="0"/>
              </a:rPr>
              <a:t>bài</a:t>
            </a:r>
            <a:r>
              <a:rPr lang="en-US" altLang="en-US" sz="2800" dirty="0">
                <a:latin typeface="Constantia" pitchFamily="18" charset="0"/>
              </a:rPr>
              <a:t> 13(</a:t>
            </a:r>
            <a:r>
              <a:rPr lang="en-US" altLang="en-US" sz="2800" dirty="0" err="1">
                <a:latin typeface="Constantia" pitchFamily="18" charset="0"/>
              </a:rPr>
              <a:t>tt</a:t>
            </a:r>
            <a:r>
              <a:rPr lang="en-US" altLang="en-US" sz="2800" dirty="0">
                <a:latin typeface="Constantia" pitchFamily="18" charset="0"/>
              </a:rPr>
              <a:t>):</a:t>
            </a:r>
            <a:r>
              <a:rPr lang="en-US" altLang="en-US" sz="2800" dirty="0" err="1">
                <a:latin typeface="Constantia" pitchFamily="18" charset="0"/>
              </a:rPr>
              <a:t>Độ</a:t>
            </a:r>
            <a:r>
              <a:rPr lang="en-US" altLang="en-US" sz="2800" dirty="0">
                <a:latin typeface="Constantia" pitchFamily="18" charset="0"/>
              </a:rPr>
              <a:t> </a:t>
            </a:r>
            <a:r>
              <a:rPr lang="en-US" altLang="en-US" sz="2800" dirty="0" err="1">
                <a:latin typeface="Constantia" pitchFamily="18" charset="0"/>
              </a:rPr>
              <a:t>cao</a:t>
            </a:r>
            <a:r>
              <a:rPr lang="en-US" altLang="en-US" sz="2800" dirty="0">
                <a:latin typeface="Constantia" pitchFamily="18" charset="0"/>
              </a:rPr>
              <a:t> </a:t>
            </a:r>
            <a:r>
              <a:rPr lang="en-US" altLang="en-US" sz="2800" dirty="0" err="1">
                <a:latin typeface="Constantia" pitchFamily="18" charset="0"/>
              </a:rPr>
              <a:t>của</a:t>
            </a:r>
            <a:r>
              <a:rPr lang="en-US" altLang="en-US" sz="2800" dirty="0">
                <a:latin typeface="Constantia" pitchFamily="18" charset="0"/>
              </a:rPr>
              <a:t> </a:t>
            </a:r>
            <a:r>
              <a:rPr lang="en-US" altLang="en-US" sz="2800" dirty="0" err="1">
                <a:latin typeface="Constantia" pitchFamily="18" charset="0"/>
              </a:rPr>
              <a:t>âm</a:t>
            </a:r>
            <a:endParaRPr lang="en-US" altLang="en-US" sz="2800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5" grpId="0"/>
      <p:bldP spid="819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3886200" y="2743200"/>
            <a:ext cx="7086600" cy="584775"/>
          </a:xfrm>
          <a:prstGeom prst="rect">
            <a:avLst/>
          </a:prstGeom>
          <a:noFill/>
          <a:ln w="57150">
            <a:solidFill>
              <a:srgbClr val="FF3300"/>
            </a:solidFill>
            <a:prstDash val="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Cám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ơn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Thầy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cô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và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các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học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sinh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850085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vũ điệu rửa tay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214" y="680936"/>
            <a:ext cx="11753351" cy="5953328"/>
          </a:xfrm>
        </p:spPr>
      </p:pic>
      <p:sp>
        <p:nvSpPr>
          <p:cNvPr id="4" name="Rectangle 3"/>
          <p:cNvSpPr/>
          <p:nvPr/>
        </p:nvSpPr>
        <p:spPr>
          <a:xfrm>
            <a:off x="11723" y="-20730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dirty="0"/>
              <a:t>*Giống nhau:đều có màng tế bào, tế bào chất, nhân hoặc vùng nhân.</a:t>
            </a:r>
          </a:p>
          <a:p>
            <a:r>
              <a:rPr lang="vi-VN" dirty="0"/>
              <a:t>*Khác nhau:</a:t>
            </a:r>
          </a:p>
          <a:p>
            <a:r>
              <a:rPr lang="vi-VN" dirty="0"/>
              <a:t>-Các thành phần cấu tạo tế bào có ở tế bào nhân thực mà không có ở tế bào nhân sơ: ti thể, lưới nội chất, bộ máy Gongi,..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660525" y="477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vi-VN" sz="2000"/>
          </a:p>
        </p:txBody>
      </p:sp>
      <p:sp>
        <p:nvSpPr>
          <p:cNvPr id="8" name="AutoShape 46"/>
          <p:cNvSpPr>
            <a:spLocks noChangeArrowheads="1"/>
          </p:cNvSpPr>
          <p:nvPr/>
        </p:nvSpPr>
        <p:spPr bwMode="ltGray">
          <a:xfrm rot="5400000">
            <a:off x="-2422526" y="1230313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AutoShape 47"/>
          <p:cNvSpPr>
            <a:spLocks noChangeArrowheads="1"/>
          </p:cNvSpPr>
          <p:nvPr/>
        </p:nvSpPr>
        <p:spPr bwMode="ltGray">
          <a:xfrm rot="5400000" flipH="1">
            <a:off x="-1847574" y="1418143"/>
            <a:ext cx="4032250" cy="43862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10744" y="108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dirty="0"/>
          </a:p>
        </p:txBody>
      </p:sp>
      <p:grpSp>
        <p:nvGrpSpPr>
          <p:cNvPr id="12" name="Group 67"/>
          <p:cNvGrpSpPr>
            <a:grpSpLocks/>
          </p:cNvGrpSpPr>
          <p:nvPr/>
        </p:nvGrpSpPr>
        <p:grpSpPr bwMode="auto">
          <a:xfrm>
            <a:off x="1981200" y="1933575"/>
            <a:ext cx="838200" cy="1038225"/>
            <a:chOff x="1956" y="1680"/>
            <a:chExt cx="1737" cy="1615"/>
          </a:xfrm>
        </p:grpSpPr>
        <p:sp>
          <p:nvSpPr>
            <p:cNvPr id="13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4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Oval 70"/>
            <p:cNvSpPr>
              <a:spLocks noChangeArrowheads="1"/>
            </p:cNvSpPr>
            <p:nvPr/>
          </p:nvSpPr>
          <p:spPr bwMode="gray">
            <a:xfrm>
              <a:off x="2252" y="1855"/>
              <a:ext cx="1267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7" name="Oval 72"/>
            <p:cNvSpPr>
              <a:spLocks noChangeArrowheads="1"/>
            </p:cNvSpPr>
            <p:nvPr/>
          </p:nvSpPr>
          <p:spPr bwMode="gray">
            <a:xfrm>
              <a:off x="2334" y="1942"/>
              <a:ext cx="1099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Oval 73"/>
            <p:cNvSpPr>
              <a:spLocks noChangeArrowheads="1"/>
            </p:cNvSpPr>
            <p:nvPr/>
          </p:nvSpPr>
          <p:spPr bwMode="gray">
            <a:xfrm>
              <a:off x="1956" y="1991"/>
              <a:ext cx="1737" cy="1010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r>
                <a:rPr lang="en-US" sz="2400" b="1"/>
                <a:t>I</a:t>
              </a:r>
            </a:p>
          </p:txBody>
        </p:sp>
      </p:grpSp>
      <p:grpSp>
        <p:nvGrpSpPr>
          <p:cNvPr id="19" name="Group 74"/>
          <p:cNvGrpSpPr>
            <a:grpSpLocks/>
          </p:cNvGrpSpPr>
          <p:nvPr/>
        </p:nvGrpSpPr>
        <p:grpSpPr bwMode="auto">
          <a:xfrm>
            <a:off x="1943100" y="3924300"/>
            <a:ext cx="876300" cy="876300"/>
            <a:chOff x="1924" y="1680"/>
            <a:chExt cx="1769" cy="1615"/>
          </a:xfrm>
        </p:grpSpPr>
        <p:sp>
          <p:nvSpPr>
            <p:cNvPr id="20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1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2" name="Oval 77"/>
            <p:cNvSpPr>
              <a:spLocks noChangeArrowheads="1"/>
            </p:cNvSpPr>
            <p:nvPr/>
          </p:nvSpPr>
          <p:spPr bwMode="gray">
            <a:xfrm>
              <a:off x="2254" y="1856"/>
              <a:ext cx="1263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4" name="Oval 79"/>
            <p:cNvSpPr>
              <a:spLocks noChangeArrowheads="1"/>
            </p:cNvSpPr>
            <p:nvPr/>
          </p:nvSpPr>
          <p:spPr bwMode="gray">
            <a:xfrm>
              <a:off x="2334" y="1940"/>
              <a:ext cx="1099" cy="109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Oval 80"/>
            <p:cNvSpPr>
              <a:spLocks noChangeArrowheads="1"/>
            </p:cNvSpPr>
            <p:nvPr/>
          </p:nvSpPr>
          <p:spPr bwMode="gray">
            <a:xfrm>
              <a:off x="1924" y="1817"/>
              <a:ext cx="1690" cy="1197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r>
                <a:rPr lang="en-US" sz="2400" b="1"/>
                <a:t>II</a:t>
              </a:r>
            </a:p>
          </p:txBody>
        </p:sp>
      </p:grpSp>
      <p:sp>
        <p:nvSpPr>
          <p:cNvPr id="26" name="Rectangle 88"/>
          <p:cNvSpPr>
            <a:spLocks noChangeArrowheads="1"/>
          </p:cNvSpPr>
          <p:nvPr/>
        </p:nvSpPr>
        <p:spPr bwMode="auto">
          <a:xfrm>
            <a:off x="3008313" y="2012495"/>
            <a:ext cx="3600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 BIÊN ĐỘ DAO ĐỘNG ÂM</a:t>
            </a:r>
            <a:endParaRPr lang="vi-VN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7" name="Rectangle 90"/>
          <p:cNvSpPr>
            <a:spLocks noChangeArrowheads="1"/>
          </p:cNvSpPr>
          <p:nvPr/>
        </p:nvSpPr>
        <p:spPr bwMode="auto">
          <a:xfrm>
            <a:off x="2830285" y="4084417"/>
            <a:ext cx="87956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MỐI QUAN HỆ GIỮA ĐỘ CAO VÀ TẦN SỐ ÂM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7800" y="2825748"/>
            <a:ext cx="13933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NỘI 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</a:rPr>
              <a:t>DUNG</a:t>
            </a: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8DAC58AA-C086-A304-4459-F333DA350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9654" y="295530"/>
            <a:ext cx="7548562" cy="584775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13: ĐỘ CAO VÀ ĐỘ TO CỦA ÂM</a:t>
            </a:r>
          </a:p>
        </p:txBody>
      </p:sp>
    </p:spTree>
    <p:extLst>
      <p:ext uri="{BB962C8B-B14F-4D97-AF65-F5344CB8AC3E}">
        <p14:creationId xmlns:p14="http://schemas.microsoft.com/office/powerpoint/2010/main" val="323229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381000" y="235356"/>
            <a:ext cx="6629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I .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838200" y="754469"/>
            <a:ext cx="365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1.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Thí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nghiệm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1: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988D6B-BC7A-4F99-A0D9-14FAD0325745}" type="datetime10">
              <a:rPr lang="en-US" smtClean="0"/>
              <a:pPr>
                <a:defRPr/>
              </a:pPr>
              <a:t>14:09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AF5ECC-CAA1-41A2-B682-286FCA0C90E0}"/>
              </a:ext>
            </a:extLst>
          </p:cNvPr>
          <p:cNvSpPr txBox="1"/>
          <p:nvPr/>
        </p:nvSpPr>
        <p:spPr>
          <a:xfrm>
            <a:off x="228600" y="1306797"/>
            <a:ext cx="11430000" cy="3157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sz="2600" dirty="0">
                <a:solidFill>
                  <a:schemeClr val="bg2">
                    <a:lumMod val="10000"/>
                  </a:schemeClr>
                </a:solidFill>
              </a:rPr>
              <a:t>    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cm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</a:t>
            </a:r>
          </a:p>
          <a:p>
            <a:pPr marL="342900" indent="-342900" eaLnBrk="1" hangingPunct="1">
              <a:lnSpc>
                <a:spcPct val="120000"/>
              </a:lnSpc>
              <a:buFontTx/>
              <a:buAutoNum type="alphaLcParenR"/>
              <a:defRPr/>
            </a:pP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(H12.1a)                                                  </a:t>
            </a:r>
          </a:p>
          <a:p>
            <a:pPr marL="342900" indent="-342900" eaLnBrk="1" hangingPunct="1">
              <a:lnSpc>
                <a:spcPct val="120000"/>
              </a:lnSpc>
              <a:buFontTx/>
              <a:buAutoNum type="alphaLcParenR"/>
              <a:defRPr/>
            </a:pP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12.1b) </a:t>
            </a:r>
          </a:p>
        </p:txBody>
      </p:sp>
      <p:pic>
        <p:nvPicPr>
          <p:cNvPr id="23554" name="Picture 2" descr="Độ to của âm là gì? Tổng hợp kiến thức cần nhớ và phương pháp giải mọi dạng  bài tập về độ to của âm - Môn Vật lí 7">
            <a:extLst>
              <a:ext uri="{FF2B5EF4-FFF2-40B4-BE49-F238E27FC236}">
                <a16:creationId xmlns:a16="http://schemas.microsoft.com/office/drawing/2014/main" id="{0075188A-0681-41D5-91DC-22EC909AF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776" y="3197737"/>
            <a:ext cx="6539024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119217" y="1255014"/>
            <a:ext cx="119683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latin typeface="Constantia" pitchFamily="18" charset="0"/>
              </a:rPr>
              <a:t>Quan </a:t>
            </a:r>
            <a:r>
              <a:rPr lang="en-US" altLang="en-US" sz="2800" dirty="0" err="1">
                <a:latin typeface="Constantia" pitchFamily="18" charset="0"/>
              </a:rPr>
              <a:t>sát</a:t>
            </a:r>
            <a:r>
              <a:rPr lang="en-US" altLang="en-US" sz="2800" dirty="0">
                <a:latin typeface="Constantia" pitchFamily="18" charset="0"/>
              </a:rPr>
              <a:t> </a:t>
            </a:r>
            <a:r>
              <a:rPr lang="en-US" altLang="en-US" sz="2800" dirty="0" err="1">
                <a:latin typeface="Constantia" pitchFamily="18" charset="0"/>
              </a:rPr>
              <a:t>dao</a:t>
            </a:r>
            <a:r>
              <a:rPr lang="en-US" altLang="en-US" sz="2800" dirty="0">
                <a:latin typeface="Constantia" pitchFamily="18" charset="0"/>
              </a:rPr>
              <a:t> </a:t>
            </a:r>
            <a:r>
              <a:rPr lang="en-US" altLang="en-US" sz="2800" dirty="0" err="1">
                <a:latin typeface="Constantia" pitchFamily="18" charset="0"/>
              </a:rPr>
              <a:t>động</a:t>
            </a:r>
            <a:r>
              <a:rPr lang="en-US" altLang="en-US" sz="2800" dirty="0">
                <a:latin typeface="Constantia" pitchFamily="18" charset="0"/>
              </a:rPr>
              <a:t> </a:t>
            </a:r>
            <a:r>
              <a:rPr lang="en-US" altLang="en-US" sz="2800" dirty="0" err="1">
                <a:latin typeface="Constantia" pitchFamily="18" charset="0"/>
              </a:rPr>
              <a:t>của</a:t>
            </a:r>
            <a:r>
              <a:rPr lang="en-US" altLang="en-US" sz="2800" dirty="0">
                <a:latin typeface="Constantia" pitchFamily="18" charset="0"/>
              </a:rPr>
              <a:t> </a:t>
            </a:r>
            <a:r>
              <a:rPr lang="en-US" altLang="en-US" sz="2800" dirty="0" err="1">
                <a:latin typeface="Constantia" pitchFamily="18" charset="0"/>
              </a:rPr>
              <a:t>đầu</a:t>
            </a:r>
            <a:r>
              <a:rPr lang="en-US" altLang="en-US" sz="2800" dirty="0">
                <a:latin typeface="Constantia" pitchFamily="18" charset="0"/>
              </a:rPr>
              <a:t> </a:t>
            </a:r>
            <a:r>
              <a:rPr lang="en-US" altLang="en-US" sz="2800" dirty="0" err="1">
                <a:latin typeface="Constantia" pitchFamily="18" charset="0"/>
              </a:rPr>
              <a:t>thước</a:t>
            </a:r>
            <a:r>
              <a:rPr lang="en-US" altLang="en-US" sz="2800" dirty="0">
                <a:latin typeface="Constantia" pitchFamily="18" charset="0"/>
              </a:rPr>
              <a:t>, </a:t>
            </a:r>
            <a:r>
              <a:rPr lang="en-US" altLang="en-US" sz="2800" dirty="0" err="1">
                <a:latin typeface="Constantia" pitchFamily="18" charset="0"/>
              </a:rPr>
              <a:t>lắng</a:t>
            </a:r>
            <a:r>
              <a:rPr lang="en-US" altLang="en-US" sz="2800" dirty="0">
                <a:latin typeface="Constantia" pitchFamily="18" charset="0"/>
              </a:rPr>
              <a:t> </a:t>
            </a:r>
            <a:r>
              <a:rPr lang="en-US" altLang="en-US" sz="2800" dirty="0" err="1">
                <a:latin typeface="Constantia" pitchFamily="18" charset="0"/>
              </a:rPr>
              <a:t>nghe</a:t>
            </a:r>
            <a:r>
              <a:rPr lang="en-US" altLang="en-US" sz="2800" dirty="0">
                <a:latin typeface="Constantia" pitchFamily="18" charset="0"/>
              </a:rPr>
              <a:t> </a:t>
            </a:r>
            <a:r>
              <a:rPr lang="en-US" altLang="en-US" sz="2800" dirty="0" err="1">
                <a:latin typeface="Constantia" pitchFamily="18" charset="0"/>
              </a:rPr>
              <a:t>âm</a:t>
            </a:r>
            <a:r>
              <a:rPr lang="en-US" altLang="en-US" sz="2800" dirty="0">
                <a:latin typeface="Constantia" pitchFamily="18" charset="0"/>
              </a:rPr>
              <a:t> </a:t>
            </a:r>
            <a:r>
              <a:rPr lang="en-US" altLang="en-US" sz="2800" dirty="0" err="1">
                <a:latin typeface="Constantia" pitchFamily="18" charset="0"/>
              </a:rPr>
              <a:t>phát</a:t>
            </a:r>
            <a:r>
              <a:rPr lang="en-US" altLang="en-US" sz="2800" dirty="0">
                <a:latin typeface="Constantia" pitchFamily="18" charset="0"/>
              </a:rPr>
              <a:t> </a:t>
            </a:r>
            <a:r>
              <a:rPr lang="en-US" altLang="en-US" sz="2800" dirty="0" err="1">
                <a:latin typeface="Constantia" pitchFamily="18" charset="0"/>
              </a:rPr>
              <a:t>ra</a:t>
            </a:r>
            <a:r>
              <a:rPr lang="en-US" altLang="en-US" sz="2800" dirty="0">
                <a:latin typeface="Constantia" pitchFamily="18" charset="0"/>
              </a:rPr>
              <a:t> </a:t>
            </a:r>
            <a:r>
              <a:rPr lang="en-US" altLang="en-US" sz="2800" dirty="0" err="1">
                <a:latin typeface="Constantia" pitchFamily="18" charset="0"/>
              </a:rPr>
              <a:t>rồi</a:t>
            </a:r>
            <a:r>
              <a:rPr lang="en-US" altLang="en-US" sz="2800" dirty="0">
                <a:latin typeface="Constantia" pitchFamily="18" charset="0"/>
              </a:rPr>
              <a:t> </a:t>
            </a:r>
            <a:r>
              <a:rPr lang="en-US" altLang="en-US" sz="2800" dirty="0" err="1">
                <a:latin typeface="Constantia" pitchFamily="18" charset="0"/>
              </a:rPr>
              <a:t>điền</a:t>
            </a:r>
            <a:r>
              <a:rPr lang="en-US" altLang="en-US" sz="2800" dirty="0">
                <a:latin typeface="Constantia" pitchFamily="18" charset="0"/>
              </a:rPr>
              <a:t> </a:t>
            </a:r>
            <a:r>
              <a:rPr lang="en-US" altLang="en-US" sz="2800" dirty="0" err="1">
                <a:latin typeface="Constantia" pitchFamily="18" charset="0"/>
              </a:rPr>
              <a:t>vào</a:t>
            </a:r>
            <a:r>
              <a:rPr lang="en-US" altLang="en-US" sz="2800" dirty="0">
                <a:latin typeface="Constantia" pitchFamily="18" charset="0"/>
              </a:rPr>
              <a:t> </a:t>
            </a:r>
            <a:r>
              <a:rPr lang="en-US" altLang="en-US" sz="2800" dirty="0" err="1">
                <a:latin typeface="Constantia" pitchFamily="18" charset="0"/>
              </a:rPr>
              <a:t>bảng</a:t>
            </a:r>
            <a:r>
              <a:rPr lang="en-US" altLang="en-US" sz="2800" dirty="0">
                <a:latin typeface="Constantia" pitchFamily="18" charset="0"/>
              </a:rPr>
              <a:t> 1.</a:t>
            </a: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0" y="152493"/>
            <a:ext cx="6629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.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99552" y="731794"/>
            <a:ext cx="38097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1.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Thí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nghiệm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1:</a:t>
            </a:r>
          </a:p>
        </p:txBody>
      </p:sp>
      <p:graphicFrame>
        <p:nvGraphicFramePr>
          <p:cNvPr id="19486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53199"/>
              </p:ext>
            </p:extLst>
          </p:nvPr>
        </p:nvGraphicFramePr>
        <p:xfrm>
          <a:off x="1676402" y="4117817"/>
          <a:ext cx="8839199" cy="2740183"/>
        </p:xfrm>
        <a:graphic>
          <a:graphicData uri="http://schemas.openxmlformats.org/drawingml/2006/table">
            <a:tbl>
              <a:tblPr/>
              <a:tblGrid>
                <a:gridCol w="2971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2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Cách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làm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thước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dao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động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Đầu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thước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dao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động</a:t>
                      </a: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</a:rPr>
                        <a:t>mạnh </a:t>
                      </a: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hay  </a:t>
                      </a: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</a:rPr>
                        <a:t>yếu</a:t>
                      </a: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?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Âm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phát</a:t>
                      </a: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ra </a:t>
                      </a: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</a:rPr>
                        <a:t>to 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hay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</a:rPr>
                        <a:t>nhỏ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7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Nâng đầu thước </a:t>
                      </a: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</a:rPr>
                        <a:t>lệch nhiều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Nâng đầu thước </a:t>
                      </a: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</a:rPr>
                        <a:t>lệch ít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2" name="Group 29">
            <a:extLst>
              <a:ext uri="{FF2B5EF4-FFF2-40B4-BE49-F238E27FC236}">
                <a16:creationId xmlns:a16="http://schemas.microsoft.com/office/drawing/2014/main" id="{3F8AD1E2-06A8-42E5-9924-235C4C69346E}"/>
              </a:ext>
            </a:extLst>
          </p:cNvPr>
          <p:cNvGrpSpPr>
            <a:grpSpLocks/>
          </p:cNvGrpSpPr>
          <p:nvPr/>
        </p:nvGrpSpPr>
        <p:grpSpPr bwMode="auto">
          <a:xfrm>
            <a:off x="4992233" y="1676400"/>
            <a:ext cx="3733800" cy="1428750"/>
            <a:chOff x="2311400" y="3556000"/>
            <a:chExt cx="3733800" cy="1428750"/>
          </a:xfrm>
        </p:grpSpPr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1FBDF554-87EB-4196-9C97-4C42CFAD0159}"/>
                </a:ext>
              </a:extLst>
            </p:cNvPr>
            <p:cNvSpPr/>
            <p:nvPr/>
          </p:nvSpPr>
          <p:spPr bwMode="auto">
            <a:xfrm rot="5139068">
              <a:off x="3606800" y="2260600"/>
              <a:ext cx="1143000" cy="3733800"/>
            </a:xfrm>
            <a:prstGeom prst="arc">
              <a:avLst>
                <a:gd name="adj1" fmla="val 16547136"/>
                <a:gd name="adj2" fmla="val 582597"/>
              </a:avLst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14" name="Straight Connector 24">
              <a:extLst>
                <a:ext uri="{FF2B5EF4-FFF2-40B4-BE49-F238E27FC236}">
                  <a16:creationId xmlns:a16="http://schemas.microsoft.com/office/drawing/2014/main" id="{5C35E6D6-880E-445F-B8CE-95C4A1592C0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035300" y="4694237"/>
              <a:ext cx="1143000" cy="1588"/>
            </a:xfrm>
            <a:prstGeom prst="line">
              <a:avLst/>
            </a:prstGeom>
            <a:noFill/>
            <a:ln w="571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1B6D26E-5F17-4DC3-A16D-14BECD757A40}"/>
                </a:ext>
              </a:extLst>
            </p:cNvPr>
            <p:cNvSpPr/>
            <p:nvPr/>
          </p:nvSpPr>
          <p:spPr bwMode="auto">
            <a:xfrm>
              <a:off x="3048000" y="4724400"/>
              <a:ext cx="1295400" cy="260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7" name="Group 27">
            <a:extLst>
              <a:ext uri="{FF2B5EF4-FFF2-40B4-BE49-F238E27FC236}">
                <a16:creationId xmlns:a16="http://schemas.microsoft.com/office/drawing/2014/main" id="{0BF7851D-EE80-42A5-A77F-CFAB08796C39}"/>
              </a:ext>
            </a:extLst>
          </p:cNvPr>
          <p:cNvGrpSpPr>
            <a:grpSpLocks/>
          </p:cNvGrpSpPr>
          <p:nvPr/>
        </p:nvGrpSpPr>
        <p:grpSpPr bwMode="auto">
          <a:xfrm>
            <a:off x="1274308" y="1701800"/>
            <a:ext cx="3810000" cy="1435100"/>
            <a:chOff x="2362200" y="2374900"/>
            <a:chExt cx="3733800" cy="1435100"/>
          </a:xfrm>
        </p:grpSpPr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7EB89841-0474-49F2-AA5B-9E224CF4236E}"/>
                </a:ext>
              </a:extLst>
            </p:cNvPr>
            <p:cNvSpPr/>
            <p:nvPr/>
          </p:nvSpPr>
          <p:spPr bwMode="auto">
            <a:xfrm rot="5400000">
              <a:off x="3657600" y="1079500"/>
              <a:ext cx="1143000" cy="3733800"/>
            </a:xfrm>
            <a:prstGeom prst="arc">
              <a:avLst>
                <a:gd name="adj1" fmla="val 16579200"/>
                <a:gd name="adj2" fmla="val 156154"/>
              </a:avLst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19" name="Straight Connector 17">
              <a:extLst>
                <a:ext uri="{FF2B5EF4-FFF2-40B4-BE49-F238E27FC236}">
                  <a16:creationId xmlns:a16="http://schemas.microsoft.com/office/drawing/2014/main" id="{BCD0B91C-0AEB-4468-8BB2-6AACEE6AAA2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060700" y="3519487"/>
              <a:ext cx="1143000" cy="1588"/>
            </a:xfrm>
            <a:prstGeom prst="line">
              <a:avLst/>
            </a:prstGeom>
            <a:noFill/>
            <a:ln w="571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221497E-F687-43F8-8F9F-455E7798A52D}"/>
                </a:ext>
              </a:extLst>
            </p:cNvPr>
            <p:cNvSpPr/>
            <p:nvPr/>
          </p:nvSpPr>
          <p:spPr bwMode="auto">
            <a:xfrm>
              <a:off x="3073178" y="3549650"/>
              <a:ext cx="1295939" cy="260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cxnSp>
        <p:nvCxnSpPr>
          <p:cNvPr id="21" name="Straight Connector 31">
            <a:extLst>
              <a:ext uri="{FF2B5EF4-FFF2-40B4-BE49-F238E27FC236}">
                <a16:creationId xmlns:a16="http://schemas.microsoft.com/office/drawing/2014/main" id="{7B87661B-0D1A-467D-83AA-64F05E0989C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72808" y="2844800"/>
            <a:ext cx="7683500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prstDash val="dash"/>
            <a:round/>
            <a:headEnd/>
            <a:tailEnd/>
          </a:ln>
        </p:spPr>
      </p:cxnSp>
      <p:cxnSp>
        <p:nvCxnSpPr>
          <p:cNvPr id="22" name="Straight Connector 33">
            <a:extLst>
              <a:ext uri="{FF2B5EF4-FFF2-40B4-BE49-F238E27FC236}">
                <a16:creationId xmlns:a16="http://schemas.microsoft.com/office/drawing/2014/main" id="{B501D5B0-8AC1-4752-9FEE-AA135E7FF20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12508" y="2260600"/>
            <a:ext cx="6858000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prstDash val="dash"/>
            <a:round/>
            <a:headEnd/>
            <a:tailEnd/>
          </a:ln>
        </p:spPr>
      </p:cxnSp>
      <p:cxnSp>
        <p:nvCxnSpPr>
          <p:cNvPr id="23" name="Straight Arrow Connector 37">
            <a:extLst>
              <a:ext uri="{FF2B5EF4-FFF2-40B4-BE49-F238E27FC236}">
                <a16:creationId xmlns:a16="http://schemas.microsoft.com/office/drawing/2014/main" id="{18D0F9EE-B10A-4078-8E8E-F08FB786B95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4923630" y="2655094"/>
            <a:ext cx="381000" cy="1588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24" name="Straight Connector 38">
            <a:extLst>
              <a:ext uri="{FF2B5EF4-FFF2-40B4-BE49-F238E27FC236}">
                <a16:creationId xmlns:a16="http://schemas.microsoft.com/office/drawing/2014/main" id="{2CE30209-82AE-412E-A8B0-4250400F623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12508" y="2463800"/>
            <a:ext cx="3429000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prstDash val="dash"/>
            <a:round/>
            <a:headEnd/>
            <a:tailEnd/>
          </a:ln>
        </p:spPr>
      </p:cxnSp>
      <p:cxnSp>
        <p:nvCxnSpPr>
          <p:cNvPr id="25" name="Straight Arrow Connector 42">
            <a:extLst>
              <a:ext uri="{FF2B5EF4-FFF2-40B4-BE49-F238E27FC236}">
                <a16:creationId xmlns:a16="http://schemas.microsoft.com/office/drawing/2014/main" id="{27B0B05C-1B38-477B-A53F-7F310E62AA74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8512514" y="2547145"/>
            <a:ext cx="609600" cy="1587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 type="arrow" w="med" len="med"/>
            <a:tailEnd type="arrow" w="med" len="med"/>
          </a:ln>
        </p:spPr>
      </p:cxnSp>
      <p:sp>
        <p:nvSpPr>
          <p:cNvPr id="26" name="Rounded Rectangular Callout 17">
            <a:extLst>
              <a:ext uri="{FF2B5EF4-FFF2-40B4-BE49-F238E27FC236}">
                <a16:creationId xmlns:a16="http://schemas.microsoft.com/office/drawing/2014/main" id="{8DBCAD67-8C29-4343-8934-554DCC2EDFA8}"/>
              </a:ext>
            </a:extLst>
          </p:cNvPr>
          <p:cNvSpPr/>
          <p:nvPr/>
        </p:nvSpPr>
        <p:spPr bwMode="auto">
          <a:xfrm>
            <a:off x="6213240" y="3459484"/>
            <a:ext cx="1981200" cy="609600"/>
          </a:xfrm>
          <a:prstGeom prst="wedgeRoundRectCallout">
            <a:avLst>
              <a:gd name="adj1" fmla="val 75273"/>
              <a:gd name="adj2" fmla="val -205192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b="1" dirty="0" err="1">
                <a:latin typeface="Constantia" pitchFamily="18" charset="0"/>
              </a:rPr>
              <a:t>Lệch</a:t>
            </a:r>
            <a:r>
              <a:rPr lang="en-US" sz="2400" b="1" dirty="0">
                <a:latin typeface="Constantia" pitchFamily="18" charset="0"/>
              </a:rPr>
              <a:t> </a:t>
            </a:r>
            <a:r>
              <a:rPr lang="en-US" sz="2400" b="1" dirty="0" err="1">
                <a:latin typeface="Constantia" pitchFamily="18" charset="0"/>
              </a:rPr>
              <a:t>nhiều</a:t>
            </a:r>
            <a:endParaRPr lang="en-US" sz="2400" b="1" dirty="0">
              <a:latin typeface="Constantia" pitchFamily="18" charset="0"/>
            </a:endParaRPr>
          </a:p>
        </p:txBody>
      </p:sp>
      <p:sp>
        <p:nvSpPr>
          <p:cNvPr id="27" name="Rounded Rectangular Callout 19">
            <a:extLst>
              <a:ext uri="{FF2B5EF4-FFF2-40B4-BE49-F238E27FC236}">
                <a16:creationId xmlns:a16="http://schemas.microsoft.com/office/drawing/2014/main" id="{F2994650-C4A2-44CB-92B5-804906D28A01}"/>
              </a:ext>
            </a:extLst>
          </p:cNvPr>
          <p:cNvSpPr/>
          <p:nvPr/>
        </p:nvSpPr>
        <p:spPr bwMode="auto">
          <a:xfrm>
            <a:off x="3026908" y="3505200"/>
            <a:ext cx="1447800" cy="609600"/>
          </a:xfrm>
          <a:prstGeom prst="wedgeRoundRectCallout">
            <a:avLst>
              <a:gd name="adj1" fmla="val 84952"/>
              <a:gd name="adj2" fmla="val -195962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b="1" dirty="0" err="1">
                <a:latin typeface="Constantia" pitchFamily="18" charset="0"/>
              </a:rPr>
              <a:t>Lệch</a:t>
            </a:r>
            <a:r>
              <a:rPr lang="en-US" sz="2400" b="1" dirty="0">
                <a:latin typeface="Constantia" pitchFamily="18" charset="0"/>
              </a:rPr>
              <a:t> </a:t>
            </a:r>
            <a:r>
              <a:rPr lang="en-US" sz="2400" b="1" dirty="0" err="1">
                <a:latin typeface="Constantia" pitchFamily="18" charset="0"/>
              </a:rPr>
              <a:t>ít</a:t>
            </a:r>
            <a:endParaRPr lang="en-US" sz="2400" b="1" dirty="0">
              <a:latin typeface="Constantia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0A13C0-C8C8-47B2-A531-E06F11A6AEB8}"/>
              </a:ext>
            </a:extLst>
          </p:cNvPr>
          <p:cNvSpPr txBox="1"/>
          <p:nvPr/>
        </p:nvSpPr>
        <p:spPr>
          <a:xfrm>
            <a:off x="8534400" y="2819401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onstantia" pitchFamily="18" charset="0"/>
              </a:rPr>
              <a:t>Vị</a:t>
            </a:r>
            <a:r>
              <a:rPr lang="en-US" sz="2400" b="1" dirty="0">
                <a:latin typeface="Constantia" pitchFamily="18" charset="0"/>
              </a:rPr>
              <a:t> </a:t>
            </a:r>
            <a:r>
              <a:rPr lang="en-US" sz="2400" b="1" dirty="0" err="1">
                <a:latin typeface="Constantia" pitchFamily="18" charset="0"/>
              </a:rPr>
              <a:t>trí</a:t>
            </a:r>
            <a:r>
              <a:rPr lang="en-US" sz="2400" b="1" dirty="0">
                <a:latin typeface="Constantia" pitchFamily="18" charset="0"/>
              </a:rPr>
              <a:t> </a:t>
            </a:r>
            <a:r>
              <a:rPr lang="en-US" sz="2400" b="1" dirty="0" err="1">
                <a:latin typeface="Constantia" pitchFamily="18" charset="0"/>
              </a:rPr>
              <a:t>cân</a:t>
            </a:r>
            <a:r>
              <a:rPr lang="en-US" sz="2400" b="1" dirty="0">
                <a:latin typeface="Constantia" pitchFamily="18" charset="0"/>
              </a:rPr>
              <a:t> </a:t>
            </a:r>
            <a:r>
              <a:rPr lang="en-US" sz="2400" b="1" dirty="0" err="1">
                <a:latin typeface="Constantia" pitchFamily="18" charset="0"/>
              </a:rPr>
              <a:t>bằng</a:t>
            </a:r>
            <a:endParaRPr lang="en-US" sz="2400" b="1" dirty="0">
              <a:latin typeface="Constantia" pitchFamily="18" charset="0"/>
            </a:endParaRPr>
          </a:p>
        </p:txBody>
      </p:sp>
      <p:sp>
        <p:nvSpPr>
          <p:cNvPr id="29" name="Freeform 107">
            <a:extLst>
              <a:ext uri="{FF2B5EF4-FFF2-40B4-BE49-F238E27FC236}">
                <a16:creationId xmlns:a16="http://schemas.microsoft.com/office/drawing/2014/main" id="{29C0E39C-CF3A-4902-8E86-202EECFFDB2E}"/>
              </a:ext>
            </a:extLst>
          </p:cNvPr>
          <p:cNvSpPr>
            <a:spLocks/>
          </p:cNvSpPr>
          <p:nvPr/>
        </p:nvSpPr>
        <p:spPr bwMode="auto">
          <a:xfrm rot="3798242">
            <a:off x="4460560" y="2003763"/>
            <a:ext cx="830263" cy="309562"/>
          </a:xfrm>
          <a:custGeom>
            <a:avLst/>
            <a:gdLst>
              <a:gd name="T0" fmla="*/ 2147483647 w 694"/>
              <a:gd name="T1" fmla="*/ 2147483647 h 409"/>
              <a:gd name="T2" fmla="*/ 2147483647 w 694"/>
              <a:gd name="T3" fmla="*/ 2147483647 h 409"/>
              <a:gd name="T4" fmla="*/ 2147483647 w 694"/>
              <a:gd name="T5" fmla="*/ 2147483647 h 409"/>
              <a:gd name="T6" fmla="*/ 2147483647 w 694"/>
              <a:gd name="T7" fmla="*/ 2147483647 h 409"/>
              <a:gd name="T8" fmla="*/ 2147483647 w 694"/>
              <a:gd name="T9" fmla="*/ 2147483647 h 409"/>
              <a:gd name="T10" fmla="*/ 2147483647 w 694"/>
              <a:gd name="T11" fmla="*/ 2147483647 h 409"/>
              <a:gd name="T12" fmla="*/ 2147483647 w 694"/>
              <a:gd name="T13" fmla="*/ 2147483647 h 409"/>
              <a:gd name="T14" fmla="*/ 2147483647 w 694"/>
              <a:gd name="T15" fmla="*/ 2147483647 h 409"/>
              <a:gd name="T16" fmla="*/ 2147483647 w 694"/>
              <a:gd name="T17" fmla="*/ 2147483647 h 409"/>
              <a:gd name="T18" fmla="*/ 2147483647 w 694"/>
              <a:gd name="T19" fmla="*/ 2147483647 h 409"/>
              <a:gd name="T20" fmla="*/ 2147483647 w 694"/>
              <a:gd name="T21" fmla="*/ 2147483647 h 409"/>
              <a:gd name="T22" fmla="*/ 2147483647 w 694"/>
              <a:gd name="T23" fmla="*/ 2147483647 h 409"/>
              <a:gd name="T24" fmla="*/ 2147483647 w 694"/>
              <a:gd name="T25" fmla="*/ 2147483647 h 409"/>
              <a:gd name="T26" fmla="*/ 2147483647 w 694"/>
              <a:gd name="T27" fmla="*/ 2147483647 h 409"/>
              <a:gd name="T28" fmla="*/ 2147483647 w 694"/>
              <a:gd name="T29" fmla="*/ 2147483647 h 409"/>
              <a:gd name="T30" fmla="*/ 2147483647 w 694"/>
              <a:gd name="T31" fmla="*/ 2147483647 h 409"/>
              <a:gd name="T32" fmla="*/ 2147483647 w 694"/>
              <a:gd name="T33" fmla="*/ 2147483647 h 409"/>
              <a:gd name="T34" fmla="*/ 2147483647 w 694"/>
              <a:gd name="T35" fmla="*/ 2147483647 h 409"/>
              <a:gd name="T36" fmla="*/ 2147483647 w 694"/>
              <a:gd name="T37" fmla="*/ 2147483647 h 409"/>
              <a:gd name="T38" fmla="*/ 2147483647 w 694"/>
              <a:gd name="T39" fmla="*/ 2147483647 h 409"/>
              <a:gd name="T40" fmla="*/ 2147483647 w 694"/>
              <a:gd name="T41" fmla="*/ 2147483647 h 409"/>
              <a:gd name="T42" fmla="*/ 2147483647 w 694"/>
              <a:gd name="T43" fmla="*/ 2147483647 h 409"/>
              <a:gd name="T44" fmla="*/ 2147483647 w 694"/>
              <a:gd name="T45" fmla="*/ 2147483647 h 409"/>
              <a:gd name="T46" fmla="*/ 2147483647 w 694"/>
              <a:gd name="T47" fmla="*/ 2147483647 h 409"/>
              <a:gd name="T48" fmla="*/ 2147483647 w 694"/>
              <a:gd name="T49" fmla="*/ 2147483647 h 409"/>
              <a:gd name="T50" fmla="*/ 2147483647 w 694"/>
              <a:gd name="T51" fmla="*/ 2147483647 h 409"/>
              <a:gd name="T52" fmla="*/ 2147483647 w 694"/>
              <a:gd name="T53" fmla="*/ 2147483647 h 409"/>
              <a:gd name="T54" fmla="*/ 2147483647 w 694"/>
              <a:gd name="T55" fmla="*/ 2147483647 h 409"/>
              <a:gd name="T56" fmla="*/ 2147483647 w 694"/>
              <a:gd name="T57" fmla="*/ 2147483647 h 409"/>
              <a:gd name="T58" fmla="*/ 2147483647 w 694"/>
              <a:gd name="T59" fmla="*/ 2147483647 h 409"/>
              <a:gd name="T60" fmla="*/ 2147483647 w 694"/>
              <a:gd name="T61" fmla="*/ 2147483647 h 409"/>
              <a:gd name="T62" fmla="*/ 2147483647 w 694"/>
              <a:gd name="T63" fmla="*/ 2147483647 h 409"/>
              <a:gd name="T64" fmla="*/ 2147483647 w 694"/>
              <a:gd name="T65" fmla="*/ 2147483647 h 409"/>
              <a:gd name="T66" fmla="*/ 2147483647 w 694"/>
              <a:gd name="T67" fmla="*/ 2147483647 h 409"/>
              <a:gd name="T68" fmla="*/ 2147483647 w 694"/>
              <a:gd name="T69" fmla="*/ 2147483647 h 409"/>
              <a:gd name="T70" fmla="*/ 2147483647 w 694"/>
              <a:gd name="T71" fmla="*/ 2147483647 h 409"/>
              <a:gd name="T72" fmla="*/ 2147483647 w 694"/>
              <a:gd name="T73" fmla="*/ 2147483647 h 409"/>
              <a:gd name="T74" fmla="*/ 2147483647 w 694"/>
              <a:gd name="T75" fmla="*/ 2147483647 h 409"/>
              <a:gd name="T76" fmla="*/ 2147483647 w 694"/>
              <a:gd name="T77" fmla="*/ 2147483647 h 409"/>
              <a:gd name="T78" fmla="*/ 2147483647 w 694"/>
              <a:gd name="T79" fmla="*/ 2147483647 h 409"/>
              <a:gd name="T80" fmla="*/ 2147483647 w 694"/>
              <a:gd name="T81" fmla="*/ 2147483647 h 409"/>
              <a:gd name="T82" fmla="*/ 2147483647 w 694"/>
              <a:gd name="T83" fmla="*/ 2147483647 h 409"/>
              <a:gd name="T84" fmla="*/ 2147483647 w 694"/>
              <a:gd name="T85" fmla="*/ 2147483647 h 409"/>
              <a:gd name="T86" fmla="*/ 2147483647 w 694"/>
              <a:gd name="T87" fmla="*/ 2147483647 h 409"/>
              <a:gd name="T88" fmla="*/ 2147483647 w 694"/>
              <a:gd name="T89" fmla="*/ 2147483647 h 409"/>
              <a:gd name="T90" fmla="*/ 2147483647 w 694"/>
              <a:gd name="T91" fmla="*/ 2147483647 h 409"/>
              <a:gd name="T92" fmla="*/ 2147483647 w 694"/>
              <a:gd name="T93" fmla="*/ 2147483647 h 409"/>
              <a:gd name="T94" fmla="*/ 2147483647 w 694"/>
              <a:gd name="T95" fmla="*/ 2147483647 h 409"/>
              <a:gd name="T96" fmla="*/ 2147483647 w 694"/>
              <a:gd name="T97" fmla="*/ 2147483647 h 409"/>
              <a:gd name="T98" fmla="*/ 2147483647 w 694"/>
              <a:gd name="T99" fmla="*/ 2147483647 h 40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694"/>
              <a:gd name="T151" fmla="*/ 0 h 409"/>
              <a:gd name="T152" fmla="*/ 694 w 694"/>
              <a:gd name="T153" fmla="*/ 409 h 409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694" h="409">
                <a:moveTo>
                  <a:pt x="385" y="287"/>
                </a:moveTo>
                <a:lnTo>
                  <a:pt x="395" y="307"/>
                </a:lnTo>
                <a:lnTo>
                  <a:pt x="409" y="317"/>
                </a:lnTo>
                <a:lnTo>
                  <a:pt x="435" y="326"/>
                </a:lnTo>
                <a:lnTo>
                  <a:pt x="457" y="339"/>
                </a:lnTo>
                <a:lnTo>
                  <a:pt x="480" y="336"/>
                </a:lnTo>
                <a:lnTo>
                  <a:pt x="516" y="331"/>
                </a:lnTo>
                <a:lnTo>
                  <a:pt x="543" y="338"/>
                </a:lnTo>
                <a:lnTo>
                  <a:pt x="563" y="351"/>
                </a:lnTo>
                <a:lnTo>
                  <a:pt x="570" y="365"/>
                </a:lnTo>
                <a:lnTo>
                  <a:pt x="553" y="374"/>
                </a:lnTo>
                <a:lnTo>
                  <a:pt x="530" y="383"/>
                </a:lnTo>
                <a:lnTo>
                  <a:pt x="493" y="396"/>
                </a:lnTo>
                <a:lnTo>
                  <a:pt x="464" y="409"/>
                </a:lnTo>
                <a:lnTo>
                  <a:pt x="428" y="406"/>
                </a:lnTo>
                <a:lnTo>
                  <a:pt x="398" y="405"/>
                </a:lnTo>
                <a:lnTo>
                  <a:pt x="375" y="403"/>
                </a:lnTo>
                <a:lnTo>
                  <a:pt x="303" y="395"/>
                </a:lnTo>
                <a:lnTo>
                  <a:pt x="276" y="383"/>
                </a:lnTo>
                <a:lnTo>
                  <a:pt x="246" y="374"/>
                </a:lnTo>
                <a:lnTo>
                  <a:pt x="231" y="368"/>
                </a:lnTo>
                <a:lnTo>
                  <a:pt x="211" y="364"/>
                </a:lnTo>
                <a:lnTo>
                  <a:pt x="190" y="356"/>
                </a:lnTo>
                <a:lnTo>
                  <a:pt x="174" y="352"/>
                </a:lnTo>
                <a:lnTo>
                  <a:pt x="157" y="346"/>
                </a:lnTo>
                <a:lnTo>
                  <a:pt x="141" y="345"/>
                </a:lnTo>
                <a:lnTo>
                  <a:pt x="120" y="342"/>
                </a:lnTo>
                <a:lnTo>
                  <a:pt x="91" y="344"/>
                </a:lnTo>
                <a:lnTo>
                  <a:pt x="70" y="348"/>
                </a:lnTo>
                <a:lnTo>
                  <a:pt x="51" y="351"/>
                </a:lnTo>
                <a:lnTo>
                  <a:pt x="32" y="349"/>
                </a:lnTo>
                <a:lnTo>
                  <a:pt x="11" y="345"/>
                </a:lnTo>
                <a:lnTo>
                  <a:pt x="0" y="343"/>
                </a:lnTo>
                <a:lnTo>
                  <a:pt x="8" y="328"/>
                </a:lnTo>
                <a:lnTo>
                  <a:pt x="16" y="313"/>
                </a:lnTo>
                <a:lnTo>
                  <a:pt x="27" y="285"/>
                </a:lnTo>
                <a:lnTo>
                  <a:pt x="26" y="244"/>
                </a:lnTo>
                <a:lnTo>
                  <a:pt x="27" y="223"/>
                </a:lnTo>
                <a:lnTo>
                  <a:pt x="31" y="181"/>
                </a:lnTo>
                <a:lnTo>
                  <a:pt x="33" y="157"/>
                </a:lnTo>
                <a:lnTo>
                  <a:pt x="35" y="134"/>
                </a:lnTo>
                <a:lnTo>
                  <a:pt x="41" y="122"/>
                </a:lnTo>
                <a:lnTo>
                  <a:pt x="31" y="109"/>
                </a:lnTo>
                <a:lnTo>
                  <a:pt x="75" y="117"/>
                </a:lnTo>
                <a:lnTo>
                  <a:pt x="91" y="118"/>
                </a:lnTo>
                <a:lnTo>
                  <a:pt x="111" y="125"/>
                </a:lnTo>
                <a:lnTo>
                  <a:pt x="125" y="126"/>
                </a:lnTo>
                <a:lnTo>
                  <a:pt x="137" y="125"/>
                </a:lnTo>
                <a:lnTo>
                  <a:pt x="161" y="113"/>
                </a:lnTo>
                <a:lnTo>
                  <a:pt x="235" y="74"/>
                </a:lnTo>
                <a:lnTo>
                  <a:pt x="275" y="54"/>
                </a:lnTo>
                <a:lnTo>
                  <a:pt x="312" y="38"/>
                </a:lnTo>
                <a:lnTo>
                  <a:pt x="334" y="33"/>
                </a:lnTo>
                <a:lnTo>
                  <a:pt x="359" y="25"/>
                </a:lnTo>
                <a:lnTo>
                  <a:pt x="379" y="15"/>
                </a:lnTo>
                <a:lnTo>
                  <a:pt x="400" y="3"/>
                </a:lnTo>
                <a:lnTo>
                  <a:pt x="416" y="0"/>
                </a:lnTo>
                <a:lnTo>
                  <a:pt x="430" y="3"/>
                </a:lnTo>
                <a:lnTo>
                  <a:pt x="452" y="14"/>
                </a:lnTo>
                <a:lnTo>
                  <a:pt x="472" y="19"/>
                </a:lnTo>
                <a:lnTo>
                  <a:pt x="490" y="25"/>
                </a:lnTo>
                <a:lnTo>
                  <a:pt x="530" y="50"/>
                </a:lnTo>
                <a:lnTo>
                  <a:pt x="551" y="59"/>
                </a:lnTo>
                <a:lnTo>
                  <a:pt x="575" y="76"/>
                </a:lnTo>
                <a:lnTo>
                  <a:pt x="595" y="83"/>
                </a:lnTo>
                <a:lnTo>
                  <a:pt x="607" y="88"/>
                </a:lnTo>
                <a:lnTo>
                  <a:pt x="622" y="109"/>
                </a:lnTo>
                <a:lnTo>
                  <a:pt x="636" y="128"/>
                </a:lnTo>
                <a:lnTo>
                  <a:pt x="649" y="144"/>
                </a:lnTo>
                <a:lnTo>
                  <a:pt x="655" y="155"/>
                </a:lnTo>
                <a:lnTo>
                  <a:pt x="664" y="170"/>
                </a:lnTo>
                <a:lnTo>
                  <a:pt x="671" y="185"/>
                </a:lnTo>
                <a:lnTo>
                  <a:pt x="689" y="220"/>
                </a:lnTo>
                <a:lnTo>
                  <a:pt x="692" y="247"/>
                </a:lnTo>
                <a:lnTo>
                  <a:pt x="692" y="276"/>
                </a:lnTo>
                <a:lnTo>
                  <a:pt x="694" y="299"/>
                </a:lnTo>
                <a:lnTo>
                  <a:pt x="692" y="317"/>
                </a:lnTo>
                <a:lnTo>
                  <a:pt x="687" y="328"/>
                </a:lnTo>
                <a:lnTo>
                  <a:pt x="675" y="331"/>
                </a:lnTo>
                <a:lnTo>
                  <a:pt x="655" y="320"/>
                </a:lnTo>
                <a:lnTo>
                  <a:pt x="645" y="306"/>
                </a:lnTo>
                <a:lnTo>
                  <a:pt x="641" y="293"/>
                </a:lnTo>
                <a:lnTo>
                  <a:pt x="636" y="275"/>
                </a:lnTo>
                <a:lnTo>
                  <a:pt x="636" y="256"/>
                </a:lnTo>
                <a:lnTo>
                  <a:pt x="612" y="231"/>
                </a:lnTo>
                <a:lnTo>
                  <a:pt x="590" y="207"/>
                </a:lnTo>
                <a:lnTo>
                  <a:pt x="580" y="190"/>
                </a:lnTo>
                <a:lnTo>
                  <a:pt x="570" y="179"/>
                </a:lnTo>
                <a:lnTo>
                  <a:pt x="553" y="180"/>
                </a:lnTo>
                <a:lnTo>
                  <a:pt x="536" y="176"/>
                </a:lnTo>
                <a:lnTo>
                  <a:pt x="515" y="175"/>
                </a:lnTo>
                <a:lnTo>
                  <a:pt x="501" y="169"/>
                </a:lnTo>
                <a:lnTo>
                  <a:pt x="482" y="171"/>
                </a:lnTo>
                <a:lnTo>
                  <a:pt x="470" y="175"/>
                </a:lnTo>
                <a:lnTo>
                  <a:pt x="453" y="188"/>
                </a:lnTo>
                <a:lnTo>
                  <a:pt x="434" y="201"/>
                </a:lnTo>
                <a:lnTo>
                  <a:pt x="412" y="215"/>
                </a:lnTo>
                <a:lnTo>
                  <a:pt x="397" y="236"/>
                </a:lnTo>
                <a:lnTo>
                  <a:pt x="381" y="252"/>
                </a:lnTo>
                <a:lnTo>
                  <a:pt x="385" y="287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Freeform 107">
            <a:extLst>
              <a:ext uri="{FF2B5EF4-FFF2-40B4-BE49-F238E27FC236}">
                <a16:creationId xmlns:a16="http://schemas.microsoft.com/office/drawing/2014/main" id="{9F4296A3-8CA7-4CD9-BF9A-E5E44B92FDA0}"/>
              </a:ext>
            </a:extLst>
          </p:cNvPr>
          <p:cNvSpPr>
            <a:spLocks/>
          </p:cNvSpPr>
          <p:nvPr/>
        </p:nvSpPr>
        <p:spPr bwMode="auto">
          <a:xfrm rot="3798242">
            <a:off x="8130861" y="1847735"/>
            <a:ext cx="830263" cy="309562"/>
          </a:xfrm>
          <a:custGeom>
            <a:avLst/>
            <a:gdLst>
              <a:gd name="T0" fmla="*/ 2147483647 w 694"/>
              <a:gd name="T1" fmla="*/ 2147483647 h 409"/>
              <a:gd name="T2" fmla="*/ 2147483647 w 694"/>
              <a:gd name="T3" fmla="*/ 2147483647 h 409"/>
              <a:gd name="T4" fmla="*/ 2147483647 w 694"/>
              <a:gd name="T5" fmla="*/ 2147483647 h 409"/>
              <a:gd name="T6" fmla="*/ 2147483647 w 694"/>
              <a:gd name="T7" fmla="*/ 2147483647 h 409"/>
              <a:gd name="T8" fmla="*/ 2147483647 w 694"/>
              <a:gd name="T9" fmla="*/ 2147483647 h 409"/>
              <a:gd name="T10" fmla="*/ 2147483647 w 694"/>
              <a:gd name="T11" fmla="*/ 2147483647 h 409"/>
              <a:gd name="T12" fmla="*/ 2147483647 w 694"/>
              <a:gd name="T13" fmla="*/ 2147483647 h 409"/>
              <a:gd name="T14" fmla="*/ 2147483647 w 694"/>
              <a:gd name="T15" fmla="*/ 2147483647 h 409"/>
              <a:gd name="T16" fmla="*/ 2147483647 w 694"/>
              <a:gd name="T17" fmla="*/ 2147483647 h 409"/>
              <a:gd name="T18" fmla="*/ 2147483647 w 694"/>
              <a:gd name="T19" fmla="*/ 2147483647 h 409"/>
              <a:gd name="T20" fmla="*/ 2147483647 w 694"/>
              <a:gd name="T21" fmla="*/ 2147483647 h 409"/>
              <a:gd name="T22" fmla="*/ 2147483647 w 694"/>
              <a:gd name="T23" fmla="*/ 2147483647 h 409"/>
              <a:gd name="T24" fmla="*/ 2147483647 w 694"/>
              <a:gd name="T25" fmla="*/ 2147483647 h 409"/>
              <a:gd name="T26" fmla="*/ 2147483647 w 694"/>
              <a:gd name="T27" fmla="*/ 2147483647 h 409"/>
              <a:gd name="T28" fmla="*/ 2147483647 w 694"/>
              <a:gd name="T29" fmla="*/ 2147483647 h 409"/>
              <a:gd name="T30" fmla="*/ 2147483647 w 694"/>
              <a:gd name="T31" fmla="*/ 2147483647 h 409"/>
              <a:gd name="T32" fmla="*/ 2147483647 w 694"/>
              <a:gd name="T33" fmla="*/ 2147483647 h 409"/>
              <a:gd name="T34" fmla="*/ 2147483647 w 694"/>
              <a:gd name="T35" fmla="*/ 2147483647 h 409"/>
              <a:gd name="T36" fmla="*/ 2147483647 w 694"/>
              <a:gd name="T37" fmla="*/ 2147483647 h 409"/>
              <a:gd name="T38" fmla="*/ 2147483647 w 694"/>
              <a:gd name="T39" fmla="*/ 2147483647 h 409"/>
              <a:gd name="T40" fmla="*/ 2147483647 w 694"/>
              <a:gd name="T41" fmla="*/ 2147483647 h 409"/>
              <a:gd name="T42" fmla="*/ 2147483647 w 694"/>
              <a:gd name="T43" fmla="*/ 2147483647 h 409"/>
              <a:gd name="T44" fmla="*/ 2147483647 w 694"/>
              <a:gd name="T45" fmla="*/ 2147483647 h 409"/>
              <a:gd name="T46" fmla="*/ 2147483647 w 694"/>
              <a:gd name="T47" fmla="*/ 2147483647 h 409"/>
              <a:gd name="T48" fmla="*/ 2147483647 w 694"/>
              <a:gd name="T49" fmla="*/ 2147483647 h 409"/>
              <a:gd name="T50" fmla="*/ 2147483647 w 694"/>
              <a:gd name="T51" fmla="*/ 2147483647 h 409"/>
              <a:gd name="T52" fmla="*/ 2147483647 w 694"/>
              <a:gd name="T53" fmla="*/ 2147483647 h 409"/>
              <a:gd name="T54" fmla="*/ 2147483647 w 694"/>
              <a:gd name="T55" fmla="*/ 2147483647 h 409"/>
              <a:gd name="T56" fmla="*/ 2147483647 w 694"/>
              <a:gd name="T57" fmla="*/ 2147483647 h 409"/>
              <a:gd name="T58" fmla="*/ 2147483647 w 694"/>
              <a:gd name="T59" fmla="*/ 2147483647 h 409"/>
              <a:gd name="T60" fmla="*/ 2147483647 w 694"/>
              <a:gd name="T61" fmla="*/ 2147483647 h 409"/>
              <a:gd name="T62" fmla="*/ 2147483647 w 694"/>
              <a:gd name="T63" fmla="*/ 2147483647 h 409"/>
              <a:gd name="T64" fmla="*/ 2147483647 w 694"/>
              <a:gd name="T65" fmla="*/ 2147483647 h 409"/>
              <a:gd name="T66" fmla="*/ 2147483647 w 694"/>
              <a:gd name="T67" fmla="*/ 2147483647 h 409"/>
              <a:gd name="T68" fmla="*/ 2147483647 w 694"/>
              <a:gd name="T69" fmla="*/ 2147483647 h 409"/>
              <a:gd name="T70" fmla="*/ 2147483647 w 694"/>
              <a:gd name="T71" fmla="*/ 2147483647 h 409"/>
              <a:gd name="T72" fmla="*/ 2147483647 w 694"/>
              <a:gd name="T73" fmla="*/ 2147483647 h 409"/>
              <a:gd name="T74" fmla="*/ 2147483647 w 694"/>
              <a:gd name="T75" fmla="*/ 2147483647 h 409"/>
              <a:gd name="T76" fmla="*/ 2147483647 w 694"/>
              <a:gd name="T77" fmla="*/ 2147483647 h 409"/>
              <a:gd name="T78" fmla="*/ 2147483647 w 694"/>
              <a:gd name="T79" fmla="*/ 2147483647 h 409"/>
              <a:gd name="T80" fmla="*/ 2147483647 w 694"/>
              <a:gd name="T81" fmla="*/ 2147483647 h 409"/>
              <a:gd name="T82" fmla="*/ 2147483647 w 694"/>
              <a:gd name="T83" fmla="*/ 2147483647 h 409"/>
              <a:gd name="T84" fmla="*/ 2147483647 w 694"/>
              <a:gd name="T85" fmla="*/ 2147483647 h 409"/>
              <a:gd name="T86" fmla="*/ 2147483647 w 694"/>
              <a:gd name="T87" fmla="*/ 2147483647 h 409"/>
              <a:gd name="T88" fmla="*/ 2147483647 w 694"/>
              <a:gd name="T89" fmla="*/ 2147483647 h 409"/>
              <a:gd name="T90" fmla="*/ 2147483647 w 694"/>
              <a:gd name="T91" fmla="*/ 2147483647 h 409"/>
              <a:gd name="T92" fmla="*/ 2147483647 w 694"/>
              <a:gd name="T93" fmla="*/ 2147483647 h 409"/>
              <a:gd name="T94" fmla="*/ 2147483647 w 694"/>
              <a:gd name="T95" fmla="*/ 2147483647 h 409"/>
              <a:gd name="T96" fmla="*/ 2147483647 w 694"/>
              <a:gd name="T97" fmla="*/ 2147483647 h 409"/>
              <a:gd name="T98" fmla="*/ 2147483647 w 694"/>
              <a:gd name="T99" fmla="*/ 2147483647 h 40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694"/>
              <a:gd name="T151" fmla="*/ 0 h 409"/>
              <a:gd name="T152" fmla="*/ 694 w 694"/>
              <a:gd name="T153" fmla="*/ 409 h 409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694" h="409">
                <a:moveTo>
                  <a:pt x="385" y="287"/>
                </a:moveTo>
                <a:lnTo>
                  <a:pt x="395" y="307"/>
                </a:lnTo>
                <a:lnTo>
                  <a:pt x="409" y="317"/>
                </a:lnTo>
                <a:lnTo>
                  <a:pt x="435" y="326"/>
                </a:lnTo>
                <a:lnTo>
                  <a:pt x="457" y="339"/>
                </a:lnTo>
                <a:lnTo>
                  <a:pt x="480" y="336"/>
                </a:lnTo>
                <a:lnTo>
                  <a:pt x="516" y="331"/>
                </a:lnTo>
                <a:lnTo>
                  <a:pt x="543" y="338"/>
                </a:lnTo>
                <a:lnTo>
                  <a:pt x="563" y="351"/>
                </a:lnTo>
                <a:lnTo>
                  <a:pt x="570" y="365"/>
                </a:lnTo>
                <a:lnTo>
                  <a:pt x="553" y="374"/>
                </a:lnTo>
                <a:lnTo>
                  <a:pt x="530" y="383"/>
                </a:lnTo>
                <a:lnTo>
                  <a:pt x="493" y="396"/>
                </a:lnTo>
                <a:lnTo>
                  <a:pt x="464" y="409"/>
                </a:lnTo>
                <a:lnTo>
                  <a:pt x="428" y="406"/>
                </a:lnTo>
                <a:lnTo>
                  <a:pt x="398" y="405"/>
                </a:lnTo>
                <a:lnTo>
                  <a:pt x="375" y="403"/>
                </a:lnTo>
                <a:lnTo>
                  <a:pt x="303" y="395"/>
                </a:lnTo>
                <a:lnTo>
                  <a:pt x="276" y="383"/>
                </a:lnTo>
                <a:lnTo>
                  <a:pt x="246" y="374"/>
                </a:lnTo>
                <a:lnTo>
                  <a:pt x="231" y="368"/>
                </a:lnTo>
                <a:lnTo>
                  <a:pt x="211" y="364"/>
                </a:lnTo>
                <a:lnTo>
                  <a:pt x="190" y="356"/>
                </a:lnTo>
                <a:lnTo>
                  <a:pt x="174" y="352"/>
                </a:lnTo>
                <a:lnTo>
                  <a:pt x="157" y="346"/>
                </a:lnTo>
                <a:lnTo>
                  <a:pt x="141" y="345"/>
                </a:lnTo>
                <a:lnTo>
                  <a:pt x="120" y="342"/>
                </a:lnTo>
                <a:lnTo>
                  <a:pt x="91" y="344"/>
                </a:lnTo>
                <a:lnTo>
                  <a:pt x="70" y="348"/>
                </a:lnTo>
                <a:lnTo>
                  <a:pt x="51" y="351"/>
                </a:lnTo>
                <a:lnTo>
                  <a:pt x="32" y="349"/>
                </a:lnTo>
                <a:lnTo>
                  <a:pt x="11" y="345"/>
                </a:lnTo>
                <a:lnTo>
                  <a:pt x="0" y="343"/>
                </a:lnTo>
                <a:lnTo>
                  <a:pt x="8" y="328"/>
                </a:lnTo>
                <a:lnTo>
                  <a:pt x="16" y="313"/>
                </a:lnTo>
                <a:lnTo>
                  <a:pt x="27" y="285"/>
                </a:lnTo>
                <a:lnTo>
                  <a:pt x="26" y="244"/>
                </a:lnTo>
                <a:lnTo>
                  <a:pt x="27" y="223"/>
                </a:lnTo>
                <a:lnTo>
                  <a:pt x="31" y="181"/>
                </a:lnTo>
                <a:lnTo>
                  <a:pt x="33" y="157"/>
                </a:lnTo>
                <a:lnTo>
                  <a:pt x="35" y="134"/>
                </a:lnTo>
                <a:lnTo>
                  <a:pt x="41" y="122"/>
                </a:lnTo>
                <a:lnTo>
                  <a:pt x="31" y="109"/>
                </a:lnTo>
                <a:lnTo>
                  <a:pt x="75" y="117"/>
                </a:lnTo>
                <a:lnTo>
                  <a:pt x="91" y="118"/>
                </a:lnTo>
                <a:lnTo>
                  <a:pt x="111" y="125"/>
                </a:lnTo>
                <a:lnTo>
                  <a:pt x="125" y="126"/>
                </a:lnTo>
                <a:lnTo>
                  <a:pt x="137" y="125"/>
                </a:lnTo>
                <a:lnTo>
                  <a:pt x="161" y="113"/>
                </a:lnTo>
                <a:lnTo>
                  <a:pt x="235" y="74"/>
                </a:lnTo>
                <a:lnTo>
                  <a:pt x="275" y="54"/>
                </a:lnTo>
                <a:lnTo>
                  <a:pt x="312" y="38"/>
                </a:lnTo>
                <a:lnTo>
                  <a:pt x="334" y="33"/>
                </a:lnTo>
                <a:lnTo>
                  <a:pt x="359" y="25"/>
                </a:lnTo>
                <a:lnTo>
                  <a:pt x="379" y="15"/>
                </a:lnTo>
                <a:lnTo>
                  <a:pt x="400" y="3"/>
                </a:lnTo>
                <a:lnTo>
                  <a:pt x="416" y="0"/>
                </a:lnTo>
                <a:lnTo>
                  <a:pt x="430" y="3"/>
                </a:lnTo>
                <a:lnTo>
                  <a:pt x="452" y="14"/>
                </a:lnTo>
                <a:lnTo>
                  <a:pt x="472" y="19"/>
                </a:lnTo>
                <a:lnTo>
                  <a:pt x="490" y="25"/>
                </a:lnTo>
                <a:lnTo>
                  <a:pt x="530" y="50"/>
                </a:lnTo>
                <a:lnTo>
                  <a:pt x="551" y="59"/>
                </a:lnTo>
                <a:lnTo>
                  <a:pt x="575" y="76"/>
                </a:lnTo>
                <a:lnTo>
                  <a:pt x="595" y="83"/>
                </a:lnTo>
                <a:lnTo>
                  <a:pt x="607" y="88"/>
                </a:lnTo>
                <a:lnTo>
                  <a:pt x="622" y="109"/>
                </a:lnTo>
                <a:lnTo>
                  <a:pt x="636" y="128"/>
                </a:lnTo>
                <a:lnTo>
                  <a:pt x="649" y="144"/>
                </a:lnTo>
                <a:lnTo>
                  <a:pt x="655" y="155"/>
                </a:lnTo>
                <a:lnTo>
                  <a:pt x="664" y="170"/>
                </a:lnTo>
                <a:lnTo>
                  <a:pt x="671" y="185"/>
                </a:lnTo>
                <a:lnTo>
                  <a:pt x="689" y="220"/>
                </a:lnTo>
                <a:lnTo>
                  <a:pt x="692" y="247"/>
                </a:lnTo>
                <a:lnTo>
                  <a:pt x="692" y="276"/>
                </a:lnTo>
                <a:lnTo>
                  <a:pt x="694" y="299"/>
                </a:lnTo>
                <a:lnTo>
                  <a:pt x="692" y="317"/>
                </a:lnTo>
                <a:lnTo>
                  <a:pt x="687" y="328"/>
                </a:lnTo>
                <a:lnTo>
                  <a:pt x="675" y="331"/>
                </a:lnTo>
                <a:lnTo>
                  <a:pt x="655" y="320"/>
                </a:lnTo>
                <a:lnTo>
                  <a:pt x="645" y="306"/>
                </a:lnTo>
                <a:lnTo>
                  <a:pt x="641" y="293"/>
                </a:lnTo>
                <a:lnTo>
                  <a:pt x="636" y="275"/>
                </a:lnTo>
                <a:lnTo>
                  <a:pt x="636" y="256"/>
                </a:lnTo>
                <a:lnTo>
                  <a:pt x="612" y="231"/>
                </a:lnTo>
                <a:lnTo>
                  <a:pt x="590" y="207"/>
                </a:lnTo>
                <a:lnTo>
                  <a:pt x="580" y="190"/>
                </a:lnTo>
                <a:lnTo>
                  <a:pt x="570" y="179"/>
                </a:lnTo>
                <a:lnTo>
                  <a:pt x="553" y="180"/>
                </a:lnTo>
                <a:lnTo>
                  <a:pt x="536" y="176"/>
                </a:lnTo>
                <a:lnTo>
                  <a:pt x="515" y="175"/>
                </a:lnTo>
                <a:lnTo>
                  <a:pt x="501" y="169"/>
                </a:lnTo>
                <a:lnTo>
                  <a:pt x="482" y="171"/>
                </a:lnTo>
                <a:lnTo>
                  <a:pt x="470" y="175"/>
                </a:lnTo>
                <a:lnTo>
                  <a:pt x="453" y="188"/>
                </a:lnTo>
                <a:lnTo>
                  <a:pt x="434" y="201"/>
                </a:lnTo>
                <a:lnTo>
                  <a:pt x="412" y="215"/>
                </a:lnTo>
                <a:lnTo>
                  <a:pt x="397" y="236"/>
                </a:lnTo>
                <a:lnTo>
                  <a:pt x="381" y="252"/>
                </a:lnTo>
                <a:lnTo>
                  <a:pt x="385" y="287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latin typeface="Arial" pitchFamily="34" charset="0"/>
              <a:cs typeface="Arial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5" r:id="rId1" imgW="1104840" imgH="396360"/>
        </mc:Choice>
        <mc:Fallback>
          <p:control name="TextBox5" r:id="rId1" imgW="1104840" imgH="396360">
            <p:pic>
              <p:nvPicPr>
                <p:cNvPr id="2" name="TextBox5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5943601" y="5318759"/>
                  <a:ext cx="1108075" cy="40005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1104840" imgH="396360"/>
        </mc:Choice>
        <mc:Fallback>
          <p:control name="TextBox1" r:id="rId2" imgW="1104840" imgH="396360">
            <p:pic>
              <p:nvPicPr>
                <p:cNvPr id="3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5953126" y="6233159"/>
                  <a:ext cx="1108075" cy="40005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1104840" imgH="396360"/>
        </mc:Choice>
        <mc:Fallback>
          <p:control name="TextBox2" r:id="rId3" imgW="1104840" imgH="396360">
            <p:pic>
              <p:nvPicPr>
                <p:cNvPr id="7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8848725" y="5290492"/>
                  <a:ext cx="1108075" cy="40005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1104840" imgH="396360"/>
        </mc:Choice>
        <mc:Fallback>
          <p:control name="TextBox3" r:id="rId4" imgW="1104840" imgH="396360">
            <p:pic>
              <p:nvPicPr>
                <p:cNvPr id="8" name="TextBox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8848726" y="6233159"/>
                  <a:ext cx="1108075" cy="40005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26" grpId="0" animBg="1"/>
      <p:bldP spid="27" grpId="0" animBg="1"/>
      <p:bldP spid="28" grpId="0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4" descr="2">
            <a:extLst>
              <a:ext uri="{FF2B5EF4-FFF2-40B4-BE49-F238E27FC236}">
                <a16:creationId xmlns:a16="http://schemas.microsoft.com/office/drawing/2014/main" id="{1D90F1E7-6C52-4565-A811-511734CDA39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569755" y="3767293"/>
            <a:ext cx="281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</a:rPr>
              <a:t>Biên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độ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dao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động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6161" name="AutoShape 5">
            <a:extLst>
              <a:ext uri="{FF2B5EF4-FFF2-40B4-BE49-F238E27FC236}">
                <a16:creationId xmlns:a16="http://schemas.microsoft.com/office/drawing/2014/main" id="{AFF4E53D-AA42-4227-B099-3199FA5BF501}"/>
              </a:ext>
            </a:extLst>
          </p:cNvPr>
          <p:cNvSpPr>
            <a:spLocks/>
          </p:cNvSpPr>
          <p:nvPr/>
        </p:nvSpPr>
        <p:spPr bwMode="gray">
          <a:xfrm rot="4611158">
            <a:off x="2196308" y="3225006"/>
            <a:ext cx="242887" cy="1133475"/>
          </a:xfrm>
          <a:prstGeom prst="rightBrace">
            <a:avLst>
              <a:gd name="adj1" fmla="val 0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62" name="Line 12">
            <a:extLst>
              <a:ext uri="{FF2B5EF4-FFF2-40B4-BE49-F238E27FC236}">
                <a16:creationId xmlns:a16="http://schemas.microsoft.com/office/drawing/2014/main" id="{76BBE867-0A75-48A0-A77F-34ADCDB847FC}"/>
              </a:ext>
            </a:extLst>
          </p:cNvPr>
          <p:cNvSpPr>
            <a:spLocks noChangeShapeType="1"/>
          </p:cNvSpPr>
          <p:nvPr/>
        </p:nvSpPr>
        <p:spPr bwMode="gray">
          <a:xfrm rot="21411158" flipH="1" flipV="1">
            <a:off x="2446597" y="3831289"/>
            <a:ext cx="1137074" cy="353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Text Box 22">
            <a:extLst>
              <a:ext uri="{FF2B5EF4-FFF2-40B4-BE49-F238E27FC236}">
                <a16:creationId xmlns:a16="http://schemas.microsoft.com/office/drawing/2014/main" id="{3EB7DFD8-BA01-43E3-A7C7-92B3268D5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097087"/>
            <a:ext cx="60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(1)</a:t>
            </a:r>
          </a:p>
        </p:txBody>
      </p:sp>
      <p:grpSp>
        <p:nvGrpSpPr>
          <p:cNvPr id="2" name="Group 37">
            <a:extLst>
              <a:ext uri="{FF2B5EF4-FFF2-40B4-BE49-F238E27FC236}">
                <a16:creationId xmlns:a16="http://schemas.microsoft.com/office/drawing/2014/main" id="{B764FCDA-DC81-43AA-82E9-895D1D2D37A3}"/>
              </a:ext>
            </a:extLst>
          </p:cNvPr>
          <p:cNvGrpSpPr>
            <a:grpSpLocks/>
          </p:cNvGrpSpPr>
          <p:nvPr/>
        </p:nvGrpSpPr>
        <p:grpSpPr bwMode="auto">
          <a:xfrm>
            <a:off x="1706563" y="762000"/>
            <a:ext cx="1174750" cy="2782887"/>
            <a:chOff x="1263650" y="493713"/>
            <a:chExt cx="1206706" cy="2785347"/>
          </a:xfrm>
        </p:grpSpPr>
        <p:sp>
          <p:nvSpPr>
            <p:cNvPr id="31" name="Line 10">
              <a:extLst>
                <a:ext uri="{FF2B5EF4-FFF2-40B4-BE49-F238E27FC236}">
                  <a16:creationId xmlns:a16="http://schemas.microsoft.com/office/drawing/2014/main" id="{62D43183-E2A2-4CF4-B25C-17C1CD2928E0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263650" y="493713"/>
              <a:ext cx="1066467" cy="2589912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Oval 11">
              <a:extLst>
                <a:ext uri="{FF2B5EF4-FFF2-40B4-BE49-F238E27FC236}">
                  <a16:creationId xmlns:a16="http://schemas.microsoft.com/office/drawing/2014/main" id="{E48F16DF-43CB-4188-A751-44F1D6C1AF6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81724" y="2962869"/>
              <a:ext cx="288632" cy="31619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9525" algn="ctr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72" name="Text Box 22">
              <a:extLst>
                <a:ext uri="{FF2B5EF4-FFF2-40B4-BE49-F238E27FC236}">
                  <a16:creationId xmlns:a16="http://schemas.microsoft.com/office/drawing/2014/main" id="{0FE53C8C-02ED-40AF-B00C-8096B2DA8E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2600" y="1600200"/>
              <a:ext cx="6858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/>
                <a:t>(2)</a:t>
              </a:r>
            </a:p>
          </p:txBody>
        </p:sp>
      </p:grpSp>
      <p:sp>
        <p:nvSpPr>
          <p:cNvPr id="33" name="Text Box 22">
            <a:extLst>
              <a:ext uri="{FF2B5EF4-FFF2-40B4-BE49-F238E27FC236}">
                <a16:creationId xmlns:a16="http://schemas.microsoft.com/office/drawing/2014/main" id="{13EDACD2-7D96-45FF-96DC-764B8F61E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849687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   A</a:t>
            </a:r>
          </a:p>
        </p:txBody>
      </p:sp>
      <p:grpSp>
        <p:nvGrpSpPr>
          <p:cNvPr id="3" name="Group 36">
            <a:extLst>
              <a:ext uri="{FF2B5EF4-FFF2-40B4-BE49-F238E27FC236}">
                <a16:creationId xmlns:a16="http://schemas.microsoft.com/office/drawing/2014/main" id="{9889923D-E426-4FEA-A8CD-BBE44C94A3B8}"/>
              </a:ext>
            </a:extLst>
          </p:cNvPr>
          <p:cNvGrpSpPr>
            <a:grpSpLocks/>
          </p:cNvGrpSpPr>
          <p:nvPr/>
        </p:nvGrpSpPr>
        <p:grpSpPr bwMode="auto">
          <a:xfrm>
            <a:off x="1339850" y="685800"/>
            <a:ext cx="717550" cy="3163887"/>
            <a:chOff x="882650" y="417513"/>
            <a:chExt cx="762000" cy="3161427"/>
          </a:xfrm>
        </p:grpSpPr>
        <p:sp>
          <p:nvSpPr>
            <p:cNvPr id="6166" name="Rectangle 6" descr="Light upward diagonal">
              <a:extLst>
                <a:ext uri="{FF2B5EF4-FFF2-40B4-BE49-F238E27FC236}">
                  <a16:creationId xmlns:a16="http://schemas.microsoft.com/office/drawing/2014/main" id="{E403CDA9-CC1E-4AA6-B158-68D72432FA8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82650" y="417513"/>
              <a:ext cx="762000" cy="76200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67" name="Line 8">
              <a:extLst>
                <a:ext uri="{FF2B5EF4-FFF2-40B4-BE49-F238E27FC236}">
                  <a16:creationId xmlns:a16="http://schemas.microsoft.com/office/drawing/2014/main" id="{A273D00C-CBF1-4665-9124-B11BA3FF836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263650" y="493713"/>
              <a:ext cx="0" cy="2819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A53D929-86DA-4160-8671-13C38C90BC56}"/>
                </a:ext>
              </a:extLst>
            </p:cNvPr>
            <p:cNvCxnSpPr/>
            <p:nvPr/>
          </p:nvCxnSpPr>
          <p:spPr bwMode="auto">
            <a:xfrm>
              <a:off x="882650" y="493654"/>
              <a:ext cx="762000" cy="158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Oval 11">
              <a:extLst>
                <a:ext uri="{FF2B5EF4-FFF2-40B4-BE49-F238E27FC236}">
                  <a16:creationId xmlns:a16="http://schemas.microsoft.com/office/drawing/2014/main" id="{7440DB09-4632-4E08-A913-FCA6BCCAF48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25411" y="3263274"/>
              <a:ext cx="288279" cy="31566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9525" algn="ctr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9" name="Text Box 22">
            <a:extLst>
              <a:ext uri="{FF2B5EF4-FFF2-40B4-BE49-F238E27FC236}">
                <a16:creationId xmlns:a16="http://schemas.microsoft.com/office/drawing/2014/main" id="{F2EAB3BF-84DC-4ADC-AC30-35C813B76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392487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   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EBF6A96-1AED-4020-A415-538AEAE46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419600"/>
            <a:ext cx="11963400" cy="113396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i="1" dirty="0" err="1"/>
              <a:t>Điền</a:t>
            </a:r>
            <a:r>
              <a:rPr lang="en-US" altLang="en-US" i="1" dirty="0"/>
              <a:t> </a:t>
            </a:r>
            <a:r>
              <a:rPr lang="en-US" altLang="en-US" i="1" dirty="0" err="1"/>
              <a:t>từ</a:t>
            </a:r>
            <a:r>
              <a:rPr lang="en-US" altLang="en-US" i="1" dirty="0"/>
              <a:t> </a:t>
            </a:r>
            <a:r>
              <a:rPr lang="en-US" altLang="en-US" i="1" dirty="0" err="1"/>
              <a:t>còn</a:t>
            </a:r>
            <a:r>
              <a:rPr lang="en-US" altLang="en-US" i="1" dirty="0"/>
              <a:t> </a:t>
            </a:r>
            <a:r>
              <a:rPr lang="en-US" altLang="en-US" i="1" dirty="0" err="1"/>
              <a:t>thiếu</a:t>
            </a:r>
            <a:r>
              <a:rPr lang="en-US" altLang="en-US" i="1" dirty="0"/>
              <a:t> </a:t>
            </a:r>
            <a:r>
              <a:rPr lang="en-US" altLang="en-US" i="1" dirty="0" err="1"/>
              <a:t>vào</a:t>
            </a:r>
            <a:r>
              <a:rPr lang="en-US" altLang="en-US" i="1" dirty="0"/>
              <a:t> </a:t>
            </a:r>
            <a:r>
              <a:rPr lang="en-US" altLang="en-US" i="1" dirty="0" err="1"/>
              <a:t>chỗ</a:t>
            </a:r>
            <a:r>
              <a:rPr lang="en-US" altLang="en-US" i="1" dirty="0"/>
              <a:t> </a:t>
            </a:r>
            <a:r>
              <a:rPr lang="en-US" altLang="en-US" i="1" dirty="0" err="1"/>
              <a:t>trống</a:t>
            </a:r>
            <a:r>
              <a:rPr lang="en-US" altLang="en-US" i="1" dirty="0"/>
              <a:t>: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b="1" dirty="0" err="1">
                <a:solidFill>
                  <a:srgbClr val="FF0000"/>
                </a:solidFill>
              </a:rPr>
              <a:t>Biên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độ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dao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động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dirty="0" err="1"/>
              <a:t>là</a:t>
            </a:r>
            <a:r>
              <a:rPr lang="en-US" altLang="en-US" dirty="0"/>
              <a:t> </a:t>
            </a:r>
            <a:r>
              <a:rPr lang="en-US" altLang="en-US" dirty="0" err="1"/>
              <a:t>độ</a:t>
            </a:r>
            <a:r>
              <a:rPr lang="en-US" altLang="en-US" dirty="0"/>
              <a:t> </a:t>
            </a:r>
            <a:r>
              <a:rPr lang="en-US" altLang="en-US" dirty="0" err="1"/>
              <a:t>lệch</a:t>
            </a:r>
            <a:r>
              <a:rPr lang="en-US" altLang="en-US" dirty="0"/>
              <a:t>………………</a:t>
            </a:r>
            <a:r>
              <a:rPr lang="en-US" altLang="en-US" dirty="0" err="1"/>
              <a:t>của</a:t>
            </a:r>
            <a:r>
              <a:rPr lang="en-US" altLang="en-US" dirty="0"/>
              <a:t> </a:t>
            </a:r>
            <a:r>
              <a:rPr lang="en-US" altLang="en-US" dirty="0" err="1"/>
              <a:t>vật</a:t>
            </a:r>
            <a:r>
              <a:rPr lang="en-US" altLang="en-US" dirty="0"/>
              <a:t> </a:t>
            </a:r>
            <a:r>
              <a:rPr lang="en-US" altLang="en-US" dirty="0" err="1"/>
              <a:t>dao</a:t>
            </a:r>
            <a:r>
              <a:rPr lang="en-US" altLang="en-US" dirty="0"/>
              <a:t> </a:t>
            </a:r>
            <a:r>
              <a:rPr lang="en-US" altLang="en-US" dirty="0" err="1"/>
              <a:t>động</a:t>
            </a:r>
            <a:r>
              <a:rPr lang="en-US" altLang="en-US" dirty="0"/>
              <a:t> so </a:t>
            </a:r>
            <a:r>
              <a:rPr lang="en-US" altLang="en-US" dirty="0" err="1"/>
              <a:t>với</a:t>
            </a:r>
            <a:r>
              <a:rPr lang="en-US" altLang="en-US" dirty="0"/>
              <a:t>…………………...</a:t>
            </a:r>
            <a:r>
              <a:rPr lang="en-US" altLang="en-US" dirty="0" err="1"/>
              <a:t>của</a:t>
            </a:r>
            <a:r>
              <a:rPr lang="en-US" altLang="en-US" dirty="0"/>
              <a:t> </a:t>
            </a:r>
            <a:r>
              <a:rPr lang="en-US" altLang="en-US" dirty="0" err="1"/>
              <a:t>nó</a:t>
            </a:r>
            <a:r>
              <a:rPr lang="en-US" altLang="en-US" dirty="0"/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31FC30E-B0C2-4725-B083-861095AA9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1755" y="5059457"/>
            <a:ext cx="129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 dirty="0" err="1">
                <a:solidFill>
                  <a:srgbClr val="FF0000"/>
                </a:solidFill>
              </a:rPr>
              <a:t>lớn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nhất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65EFEBF-585A-4918-B7C2-C0DE03F4A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5040653"/>
            <a:ext cx="2209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 dirty="0" err="1">
                <a:solidFill>
                  <a:srgbClr val="FF0000"/>
                </a:solidFill>
              </a:rPr>
              <a:t>vị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trí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cân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bằng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29" name="Text Box 21">
            <a:extLst>
              <a:ext uri="{FF2B5EF4-FFF2-40B4-BE49-F238E27FC236}">
                <a16:creationId xmlns:a16="http://schemas.microsoft.com/office/drawing/2014/main" id="{75C0735E-FAD3-496A-B022-4191C6C77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5" y="-24223"/>
            <a:ext cx="6629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.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ular Callout 18">
            <a:extLst>
              <a:ext uri="{FF2B5EF4-FFF2-40B4-BE49-F238E27FC236}">
                <a16:creationId xmlns:a16="http://schemas.microsoft.com/office/drawing/2014/main" id="{A7E64870-7299-4E4E-BDB6-4D8DBB58624C}"/>
              </a:ext>
            </a:extLst>
          </p:cNvPr>
          <p:cNvSpPr/>
          <p:nvPr/>
        </p:nvSpPr>
        <p:spPr bwMode="auto">
          <a:xfrm>
            <a:off x="9791263" y="762221"/>
            <a:ext cx="2438400" cy="457200"/>
          </a:xfrm>
          <a:prstGeom prst="wedgeRoundRectCallout">
            <a:avLst>
              <a:gd name="adj1" fmla="val -97627"/>
              <a:gd name="adj2" fmla="val 121249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>
              <a:defRPr/>
            </a:pP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Biên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độ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dao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động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7" name="Arc 23">
            <a:extLst>
              <a:ext uri="{FF2B5EF4-FFF2-40B4-BE49-F238E27FC236}">
                <a16:creationId xmlns:a16="http://schemas.microsoft.com/office/drawing/2014/main" id="{77657740-C717-444D-AC25-02FC6EC42160}"/>
              </a:ext>
            </a:extLst>
          </p:cNvPr>
          <p:cNvSpPr>
            <a:spLocks noChangeArrowheads="1"/>
          </p:cNvSpPr>
          <p:nvPr/>
        </p:nvSpPr>
        <p:spPr bwMode="auto">
          <a:xfrm rot="5569835" flipH="1">
            <a:off x="4823619" y="796353"/>
            <a:ext cx="1066800" cy="3427412"/>
          </a:xfrm>
          <a:custGeom>
            <a:avLst/>
            <a:gdLst>
              <a:gd name="T0" fmla="*/ 701008 w 1143000"/>
              <a:gd name="T1" fmla="*/ 86802 h 3733800"/>
              <a:gd name="T2" fmla="*/ 533400 w 1143000"/>
              <a:gd name="T3" fmla="*/ 1713706 h 3733800"/>
              <a:gd name="T4" fmla="*/ 1066070 w 1143000"/>
              <a:gd name="T5" fmla="*/ 1803349 h 3733800"/>
              <a:gd name="T6" fmla="*/ 11796480 60000 65536"/>
              <a:gd name="T7" fmla="*/ 11796480 60000 65536"/>
              <a:gd name="T8" fmla="*/ 5898240 60000 65536"/>
              <a:gd name="T9" fmla="*/ 751080 w 1143000"/>
              <a:gd name="T10" fmla="*/ 94562 h 3733800"/>
              <a:gd name="T11" fmla="*/ 1143000 w 1143000"/>
              <a:gd name="T12" fmla="*/ 1964556 h 3733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3000" h="3733800" stroke="0">
                <a:moveTo>
                  <a:pt x="751080" y="94561"/>
                </a:moveTo>
                <a:lnTo>
                  <a:pt x="751079" y="94561"/>
                </a:lnTo>
                <a:cubicBezTo>
                  <a:pt x="985032" y="347519"/>
                  <a:pt x="1143000" y="1061879"/>
                  <a:pt x="1143000" y="1866900"/>
                </a:cubicBezTo>
                <a:cubicBezTo>
                  <a:pt x="1143000" y="1899469"/>
                  <a:pt x="1142739" y="1932033"/>
                  <a:pt x="1142217" y="1964557"/>
                </a:cubicBezTo>
                <a:lnTo>
                  <a:pt x="571500" y="1866900"/>
                </a:lnTo>
                <a:close/>
              </a:path>
              <a:path w="1143000" h="3733800" fill="none">
                <a:moveTo>
                  <a:pt x="751080" y="94561"/>
                </a:moveTo>
                <a:lnTo>
                  <a:pt x="751079" y="94561"/>
                </a:lnTo>
                <a:cubicBezTo>
                  <a:pt x="985032" y="347519"/>
                  <a:pt x="1143000" y="1061879"/>
                  <a:pt x="1143000" y="1866900"/>
                </a:cubicBezTo>
                <a:cubicBezTo>
                  <a:pt x="1143000" y="1899469"/>
                  <a:pt x="1142739" y="1932033"/>
                  <a:pt x="1142217" y="1964557"/>
                </a:cubicBezTo>
              </a:path>
            </a:pathLst>
          </a:custGeom>
          <a:solidFill>
            <a:schemeClr val="bg1"/>
          </a:solidFill>
          <a:ln w="57150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rot="10800000" vert="eaVert"/>
          <a:lstStyle/>
          <a:p>
            <a:endParaRPr lang="en-US"/>
          </a:p>
        </p:txBody>
      </p:sp>
      <p:sp>
        <p:nvSpPr>
          <p:cNvPr id="42" name="Arc 23">
            <a:extLst>
              <a:ext uri="{FF2B5EF4-FFF2-40B4-BE49-F238E27FC236}">
                <a16:creationId xmlns:a16="http://schemas.microsoft.com/office/drawing/2014/main" id="{F2BCA7B3-7ECB-4C4C-843C-99C4CDF076AD}"/>
              </a:ext>
            </a:extLst>
          </p:cNvPr>
          <p:cNvSpPr>
            <a:spLocks noChangeArrowheads="1"/>
          </p:cNvSpPr>
          <p:nvPr/>
        </p:nvSpPr>
        <p:spPr bwMode="auto">
          <a:xfrm rot="5139068">
            <a:off x="4622225" y="-469679"/>
            <a:ext cx="1143000" cy="3733800"/>
          </a:xfrm>
          <a:custGeom>
            <a:avLst/>
            <a:gdLst>
              <a:gd name="T0" fmla="*/ 751080 w 1143000"/>
              <a:gd name="T1" fmla="*/ 94561 h 3733800"/>
              <a:gd name="T2" fmla="*/ 571500 w 1143000"/>
              <a:gd name="T3" fmla="*/ 1866900 h 3733800"/>
              <a:gd name="T4" fmla="*/ 1142218 w 1143000"/>
              <a:gd name="T5" fmla="*/ 1964557 h 3733800"/>
              <a:gd name="T6" fmla="*/ 11796480 60000 65536"/>
              <a:gd name="T7" fmla="*/ 11796480 60000 65536"/>
              <a:gd name="T8" fmla="*/ 5898240 60000 65536"/>
              <a:gd name="T9" fmla="*/ 751080 w 1143000"/>
              <a:gd name="T10" fmla="*/ 94561 h 3733800"/>
              <a:gd name="T11" fmla="*/ 1143000 w 1143000"/>
              <a:gd name="T12" fmla="*/ 1964557 h 3733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3000" h="3733800" stroke="0">
                <a:moveTo>
                  <a:pt x="751080" y="94561"/>
                </a:moveTo>
                <a:lnTo>
                  <a:pt x="751079" y="94561"/>
                </a:lnTo>
                <a:cubicBezTo>
                  <a:pt x="985032" y="347519"/>
                  <a:pt x="1143000" y="1061879"/>
                  <a:pt x="1143000" y="1866900"/>
                </a:cubicBezTo>
                <a:cubicBezTo>
                  <a:pt x="1143000" y="1899469"/>
                  <a:pt x="1142739" y="1932033"/>
                  <a:pt x="1142217" y="1964557"/>
                </a:cubicBezTo>
                <a:lnTo>
                  <a:pt x="571500" y="1866900"/>
                </a:lnTo>
                <a:close/>
              </a:path>
              <a:path w="1143000" h="3733800" fill="none">
                <a:moveTo>
                  <a:pt x="751080" y="94561"/>
                </a:moveTo>
                <a:lnTo>
                  <a:pt x="751079" y="94561"/>
                </a:lnTo>
                <a:cubicBezTo>
                  <a:pt x="985032" y="347519"/>
                  <a:pt x="1143000" y="1061879"/>
                  <a:pt x="1143000" y="1866900"/>
                </a:cubicBezTo>
                <a:cubicBezTo>
                  <a:pt x="1143000" y="1899469"/>
                  <a:pt x="1142739" y="1932033"/>
                  <a:pt x="1142217" y="1964557"/>
                </a:cubicBezTo>
              </a:path>
            </a:pathLst>
          </a:custGeom>
          <a:solidFill>
            <a:schemeClr val="bg1"/>
          </a:solidFill>
          <a:ln w="57150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rot="10800000" vert="eaVert"/>
          <a:lstStyle/>
          <a:p>
            <a:endParaRPr lang="en-US"/>
          </a:p>
        </p:txBody>
      </p:sp>
      <p:cxnSp>
        <p:nvCxnSpPr>
          <p:cNvPr id="43" name="Straight Connector 24">
            <a:extLst>
              <a:ext uri="{FF2B5EF4-FFF2-40B4-BE49-F238E27FC236}">
                <a16:creationId xmlns:a16="http://schemas.microsoft.com/office/drawing/2014/main" id="{0FC5C0C6-1B2B-4D1E-ACFE-2D44D67F55D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38600" y="1979613"/>
            <a:ext cx="1143000" cy="1587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177229D9-9641-42F0-B97C-E19B664AF3D1}"/>
              </a:ext>
            </a:extLst>
          </p:cNvPr>
          <p:cNvSpPr/>
          <p:nvPr/>
        </p:nvSpPr>
        <p:spPr bwMode="auto">
          <a:xfrm>
            <a:off x="3955026" y="2025650"/>
            <a:ext cx="1295400" cy="2603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51A5D9A-8F2D-4D7F-8365-E9A10BAC1D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95900" y="1962371"/>
            <a:ext cx="25908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E0491A1-8F20-4B3D-A318-3730A08DE42C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6738144" y="1701227"/>
            <a:ext cx="533400" cy="1588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7E4E15B-E2BD-4377-8363-D579FC16AA9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95900" y="1435321"/>
            <a:ext cx="25908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DC3DDCC-D1A5-4F92-AF8D-E33753CC8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900" y="1009871"/>
            <a:ext cx="342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 err="1">
                <a:latin typeface="Constantia" pitchFamily="18" charset="0"/>
              </a:rPr>
              <a:t>Vị</a:t>
            </a:r>
            <a:r>
              <a:rPr lang="en-US" sz="1800" b="1" dirty="0">
                <a:latin typeface="Constantia" pitchFamily="18" charset="0"/>
              </a:rPr>
              <a:t> </a:t>
            </a:r>
            <a:r>
              <a:rPr lang="en-US" sz="1800" b="1" dirty="0" err="1">
                <a:latin typeface="Constantia" pitchFamily="18" charset="0"/>
              </a:rPr>
              <a:t>trí</a:t>
            </a:r>
            <a:r>
              <a:rPr lang="en-US" sz="1800" b="1" dirty="0">
                <a:latin typeface="Constantia" pitchFamily="18" charset="0"/>
              </a:rPr>
              <a:t> </a:t>
            </a:r>
            <a:r>
              <a:rPr lang="en-US" sz="1800" b="1" dirty="0" err="1">
                <a:latin typeface="Constantia" pitchFamily="18" charset="0"/>
              </a:rPr>
              <a:t>cao</a:t>
            </a:r>
            <a:r>
              <a:rPr lang="en-US" sz="1800" b="1" dirty="0">
                <a:latin typeface="Constantia" pitchFamily="18" charset="0"/>
              </a:rPr>
              <a:t> </a:t>
            </a:r>
            <a:r>
              <a:rPr lang="en-US" sz="1800" b="1" dirty="0" err="1">
                <a:latin typeface="Constantia" pitchFamily="18" charset="0"/>
              </a:rPr>
              <a:t>nhất</a:t>
            </a:r>
            <a:endParaRPr lang="en-US" sz="1800" b="1" dirty="0">
              <a:latin typeface="Constantia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B25674F-5E9B-48BF-8100-A1F432B19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0" y="2005235"/>
            <a:ext cx="3429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 err="1">
                <a:latin typeface="Constantia" pitchFamily="18" charset="0"/>
              </a:rPr>
              <a:t>Vị</a:t>
            </a:r>
            <a:r>
              <a:rPr lang="en-US" sz="1800" b="1" dirty="0">
                <a:latin typeface="Constantia" pitchFamily="18" charset="0"/>
              </a:rPr>
              <a:t> </a:t>
            </a:r>
            <a:r>
              <a:rPr lang="en-US" sz="1800" b="1" dirty="0" err="1">
                <a:latin typeface="Constantia" pitchFamily="18" charset="0"/>
              </a:rPr>
              <a:t>trí</a:t>
            </a:r>
            <a:r>
              <a:rPr lang="en-US" sz="1800" b="1" dirty="0">
                <a:latin typeface="Constantia" pitchFamily="18" charset="0"/>
              </a:rPr>
              <a:t> </a:t>
            </a:r>
            <a:r>
              <a:rPr lang="en-US" sz="1800" b="1" dirty="0" err="1">
                <a:latin typeface="Constantia" pitchFamily="18" charset="0"/>
              </a:rPr>
              <a:t>cân</a:t>
            </a:r>
            <a:r>
              <a:rPr lang="en-US" sz="1800" b="1" dirty="0">
                <a:latin typeface="Constantia" pitchFamily="18" charset="0"/>
              </a:rPr>
              <a:t> </a:t>
            </a:r>
            <a:r>
              <a:rPr lang="en-US" sz="1800" b="1" dirty="0" err="1">
                <a:latin typeface="Constantia" pitchFamily="18" charset="0"/>
              </a:rPr>
              <a:t>bằng</a:t>
            </a:r>
            <a:endParaRPr lang="en-US" sz="1800" b="1" dirty="0">
              <a:latin typeface="Constantia" pitchFamily="18" charset="0"/>
            </a:endParaRPr>
          </a:p>
        </p:txBody>
      </p:sp>
      <p:sp>
        <p:nvSpPr>
          <p:cNvPr id="51" name="Rounded Rectangular Callout 17">
            <a:extLst>
              <a:ext uri="{FF2B5EF4-FFF2-40B4-BE49-F238E27FC236}">
                <a16:creationId xmlns:a16="http://schemas.microsoft.com/office/drawing/2014/main" id="{6C1C5018-96C8-4782-A9F8-C7BAF3AA8AD9}"/>
              </a:ext>
            </a:extLst>
          </p:cNvPr>
          <p:cNvSpPr/>
          <p:nvPr/>
        </p:nvSpPr>
        <p:spPr bwMode="auto">
          <a:xfrm>
            <a:off x="7398270" y="1539211"/>
            <a:ext cx="2362200" cy="381000"/>
          </a:xfrm>
          <a:prstGeom prst="wedgeRoundRectCallout">
            <a:avLst>
              <a:gd name="adj1" fmla="val -65335"/>
              <a:gd name="adj2" fmla="val -5417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>
              <a:defRPr/>
            </a:pPr>
            <a:r>
              <a:rPr lang="en-US" sz="2000" b="1" dirty="0" err="1">
                <a:latin typeface="Constantia" pitchFamily="18" charset="0"/>
              </a:rPr>
              <a:t>Độ</a:t>
            </a:r>
            <a:r>
              <a:rPr lang="en-US" sz="2000" b="1" dirty="0">
                <a:latin typeface="Constantia" pitchFamily="18" charset="0"/>
              </a:rPr>
              <a:t> </a:t>
            </a:r>
            <a:r>
              <a:rPr lang="en-US" sz="2000" b="1" dirty="0" err="1">
                <a:latin typeface="Constantia" pitchFamily="18" charset="0"/>
              </a:rPr>
              <a:t>lệch</a:t>
            </a:r>
            <a:r>
              <a:rPr lang="en-US" sz="2000" b="1" dirty="0">
                <a:latin typeface="Constantia" pitchFamily="18" charset="0"/>
              </a:rPr>
              <a:t> </a:t>
            </a:r>
            <a:r>
              <a:rPr lang="en-US" sz="2000" b="1" dirty="0" err="1">
                <a:latin typeface="Constantia" pitchFamily="18" charset="0"/>
              </a:rPr>
              <a:t>lớn</a:t>
            </a:r>
            <a:r>
              <a:rPr lang="en-US" sz="2000" b="1" dirty="0">
                <a:latin typeface="Constantia" pitchFamily="18" charset="0"/>
              </a:rPr>
              <a:t> </a:t>
            </a:r>
            <a:r>
              <a:rPr lang="en-US" sz="2000" b="1" dirty="0" err="1">
                <a:latin typeface="Constantia" pitchFamily="18" charset="0"/>
              </a:rPr>
              <a:t>nhất</a:t>
            </a:r>
            <a:endParaRPr lang="en-US" sz="2000" b="1" dirty="0">
              <a:latin typeface="Constantia" pitchFamily="18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A59E960-F400-489C-BED9-F880B36183A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43500" y="1965547"/>
            <a:ext cx="1828800" cy="3175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6161" grpId="0" animBg="1"/>
      <p:bldP spid="6153" grpId="0"/>
      <p:bldP spid="33" grpId="0"/>
      <p:bldP spid="39" grpId="0"/>
      <p:bldP spid="38" grpId="0" animBg="1"/>
      <p:bldP spid="40" grpId="0"/>
      <p:bldP spid="41" grpId="0"/>
      <p:bldP spid="37" grpId="0" animBg="1"/>
      <p:bldP spid="42" grpId="0" animBg="1"/>
      <p:bldP spid="44" grpId="0" animBg="1"/>
      <p:bldP spid="49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ular Callout 18"/>
          <p:cNvSpPr/>
          <p:nvPr/>
        </p:nvSpPr>
        <p:spPr bwMode="auto">
          <a:xfrm>
            <a:off x="8077200" y="1447800"/>
            <a:ext cx="2438400" cy="457200"/>
          </a:xfrm>
          <a:prstGeom prst="wedgeRoundRectCallout">
            <a:avLst>
              <a:gd name="adj1" fmla="val -97627"/>
              <a:gd name="adj2" fmla="val 121249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>
              <a:defRPr/>
            </a:pP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Biên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độ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dao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động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24" name="Arc 23"/>
          <p:cNvSpPr>
            <a:spLocks noChangeArrowheads="1"/>
          </p:cNvSpPr>
          <p:nvPr/>
        </p:nvSpPr>
        <p:spPr bwMode="auto">
          <a:xfrm rot="5569835" flipH="1">
            <a:off x="3109556" y="1481932"/>
            <a:ext cx="1066800" cy="3427412"/>
          </a:xfrm>
          <a:custGeom>
            <a:avLst/>
            <a:gdLst>
              <a:gd name="T0" fmla="*/ 701008 w 1143000"/>
              <a:gd name="T1" fmla="*/ 86802 h 3733800"/>
              <a:gd name="T2" fmla="*/ 533400 w 1143000"/>
              <a:gd name="T3" fmla="*/ 1713706 h 3733800"/>
              <a:gd name="T4" fmla="*/ 1066070 w 1143000"/>
              <a:gd name="T5" fmla="*/ 1803349 h 3733800"/>
              <a:gd name="T6" fmla="*/ 11796480 60000 65536"/>
              <a:gd name="T7" fmla="*/ 11796480 60000 65536"/>
              <a:gd name="T8" fmla="*/ 5898240 60000 65536"/>
              <a:gd name="T9" fmla="*/ 751080 w 1143000"/>
              <a:gd name="T10" fmla="*/ 94562 h 3733800"/>
              <a:gd name="T11" fmla="*/ 1143000 w 1143000"/>
              <a:gd name="T12" fmla="*/ 1964556 h 3733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3000" h="3733800" stroke="0">
                <a:moveTo>
                  <a:pt x="751080" y="94561"/>
                </a:moveTo>
                <a:lnTo>
                  <a:pt x="751079" y="94561"/>
                </a:lnTo>
                <a:cubicBezTo>
                  <a:pt x="985032" y="347519"/>
                  <a:pt x="1143000" y="1061879"/>
                  <a:pt x="1143000" y="1866900"/>
                </a:cubicBezTo>
                <a:cubicBezTo>
                  <a:pt x="1143000" y="1899469"/>
                  <a:pt x="1142739" y="1932033"/>
                  <a:pt x="1142217" y="1964557"/>
                </a:cubicBezTo>
                <a:lnTo>
                  <a:pt x="571500" y="1866900"/>
                </a:lnTo>
                <a:close/>
              </a:path>
              <a:path w="1143000" h="3733800" fill="none">
                <a:moveTo>
                  <a:pt x="751080" y="94561"/>
                </a:moveTo>
                <a:lnTo>
                  <a:pt x="751079" y="94561"/>
                </a:lnTo>
                <a:cubicBezTo>
                  <a:pt x="985032" y="347519"/>
                  <a:pt x="1143000" y="1061879"/>
                  <a:pt x="1143000" y="1866900"/>
                </a:cubicBezTo>
                <a:cubicBezTo>
                  <a:pt x="1143000" y="1899469"/>
                  <a:pt x="1142739" y="1932033"/>
                  <a:pt x="1142217" y="1964557"/>
                </a:cubicBezTo>
              </a:path>
            </a:pathLst>
          </a:custGeom>
          <a:solidFill>
            <a:schemeClr val="bg1"/>
          </a:solidFill>
          <a:ln w="57150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rot="10800000" vert="eaVert"/>
          <a:lstStyle/>
          <a:p>
            <a:endParaRPr lang="en-US"/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160775" y="168522"/>
            <a:ext cx="6629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.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rc 23"/>
          <p:cNvSpPr>
            <a:spLocks noChangeArrowheads="1"/>
          </p:cNvSpPr>
          <p:nvPr/>
        </p:nvSpPr>
        <p:spPr bwMode="auto">
          <a:xfrm rot="5139068">
            <a:off x="2908162" y="215900"/>
            <a:ext cx="1143000" cy="3733800"/>
          </a:xfrm>
          <a:custGeom>
            <a:avLst/>
            <a:gdLst>
              <a:gd name="T0" fmla="*/ 751080 w 1143000"/>
              <a:gd name="T1" fmla="*/ 94561 h 3733800"/>
              <a:gd name="T2" fmla="*/ 571500 w 1143000"/>
              <a:gd name="T3" fmla="*/ 1866900 h 3733800"/>
              <a:gd name="T4" fmla="*/ 1142218 w 1143000"/>
              <a:gd name="T5" fmla="*/ 1964557 h 3733800"/>
              <a:gd name="T6" fmla="*/ 11796480 60000 65536"/>
              <a:gd name="T7" fmla="*/ 11796480 60000 65536"/>
              <a:gd name="T8" fmla="*/ 5898240 60000 65536"/>
              <a:gd name="T9" fmla="*/ 751080 w 1143000"/>
              <a:gd name="T10" fmla="*/ 94561 h 3733800"/>
              <a:gd name="T11" fmla="*/ 1143000 w 1143000"/>
              <a:gd name="T12" fmla="*/ 1964557 h 3733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3000" h="3733800" stroke="0">
                <a:moveTo>
                  <a:pt x="751080" y="94561"/>
                </a:moveTo>
                <a:lnTo>
                  <a:pt x="751079" y="94561"/>
                </a:lnTo>
                <a:cubicBezTo>
                  <a:pt x="985032" y="347519"/>
                  <a:pt x="1143000" y="1061879"/>
                  <a:pt x="1143000" y="1866900"/>
                </a:cubicBezTo>
                <a:cubicBezTo>
                  <a:pt x="1143000" y="1899469"/>
                  <a:pt x="1142739" y="1932033"/>
                  <a:pt x="1142217" y="1964557"/>
                </a:cubicBezTo>
                <a:lnTo>
                  <a:pt x="571500" y="1866900"/>
                </a:lnTo>
                <a:close/>
              </a:path>
              <a:path w="1143000" h="3733800" fill="none">
                <a:moveTo>
                  <a:pt x="751080" y="94561"/>
                </a:moveTo>
                <a:lnTo>
                  <a:pt x="751079" y="94561"/>
                </a:lnTo>
                <a:cubicBezTo>
                  <a:pt x="985032" y="347519"/>
                  <a:pt x="1143000" y="1061879"/>
                  <a:pt x="1143000" y="1866900"/>
                </a:cubicBezTo>
                <a:cubicBezTo>
                  <a:pt x="1143000" y="1899469"/>
                  <a:pt x="1142739" y="1932033"/>
                  <a:pt x="1142217" y="1964557"/>
                </a:cubicBezTo>
              </a:path>
            </a:pathLst>
          </a:custGeom>
          <a:solidFill>
            <a:schemeClr val="bg1"/>
          </a:solidFill>
          <a:ln w="57150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rot="10800000" vert="eaVert"/>
          <a:lstStyle/>
          <a:p>
            <a:endParaRPr lang="en-US"/>
          </a:p>
        </p:txBody>
      </p:sp>
      <p:cxnSp>
        <p:nvCxnSpPr>
          <p:cNvPr id="20497" name="Straight Connector 24"/>
          <p:cNvCxnSpPr>
            <a:cxnSpLocks noChangeShapeType="1"/>
          </p:cNvCxnSpPr>
          <p:nvPr/>
        </p:nvCxnSpPr>
        <p:spPr bwMode="auto">
          <a:xfrm>
            <a:off x="2332475" y="2649539"/>
            <a:ext cx="1143000" cy="1587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6" name="Rectangle 25"/>
          <p:cNvSpPr/>
          <p:nvPr/>
        </p:nvSpPr>
        <p:spPr bwMode="auto">
          <a:xfrm>
            <a:off x="2292787" y="2679700"/>
            <a:ext cx="1295400" cy="2603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3581837" y="2647950"/>
            <a:ext cx="25908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5400000">
            <a:off x="5024081" y="2386806"/>
            <a:ext cx="533400" cy="1588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3581837" y="2120900"/>
            <a:ext cx="25908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343837" y="1695450"/>
            <a:ext cx="342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 err="1">
                <a:latin typeface="Constantia" pitchFamily="18" charset="0"/>
              </a:rPr>
              <a:t>Vị</a:t>
            </a:r>
            <a:r>
              <a:rPr lang="en-US" sz="1800" b="1" dirty="0">
                <a:latin typeface="Constantia" pitchFamily="18" charset="0"/>
              </a:rPr>
              <a:t> </a:t>
            </a:r>
            <a:r>
              <a:rPr lang="en-US" sz="1800" b="1" dirty="0" err="1">
                <a:latin typeface="Constantia" pitchFamily="18" charset="0"/>
              </a:rPr>
              <a:t>trí</a:t>
            </a:r>
            <a:r>
              <a:rPr lang="en-US" sz="1800" b="1" dirty="0">
                <a:latin typeface="Constantia" pitchFamily="18" charset="0"/>
              </a:rPr>
              <a:t> </a:t>
            </a:r>
            <a:r>
              <a:rPr lang="en-US" sz="1800" b="1" dirty="0" err="1">
                <a:latin typeface="Constantia" pitchFamily="18" charset="0"/>
              </a:rPr>
              <a:t>cao</a:t>
            </a:r>
            <a:r>
              <a:rPr lang="en-US" sz="1800" b="1" dirty="0">
                <a:latin typeface="Constantia" pitchFamily="18" charset="0"/>
              </a:rPr>
              <a:t> </a:t>
            </a:r>
            <a:r>
              <a:rPr lang="en-US" sz="1800" b="1" dirty="0" err="1">
                <a:latin typeface="Constantia" pitchFamily="18" charset="0"/>
              </a:rPr>
              <a:t>nhất</a:t>
            </a:r>
            <a:endParaRPr lang="en-US" sz="1800" b="1" dirty="0">
              <a:latin typeface="Constantia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715437" y="2690814"/>
            <a:ext cx="3429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 err="1">
                <a:latin typeface="Constantia" pitchFamily="18" charset="0"/>
              </a:rPr>
              <a:t>Vị</a:t>
            </a:r>
            <a:r>
              <a:rPr lang="en-US" sz="1800" b="1" dirty="0">
                <a:latin typeface="Constantia" pitchFamily="18" charset="0"/>
              </a:rPr>
              <a:t> </a:t>
            </a:r>
            <a:r>
              <a:rPr lang="en-US" sz="1800" b="1" dirty="0" err="1">
                <a:latin typeface="Constantia" pitchFamily="18" charset="0"/>
              </a:rPr>
              <a:t>trí</a:t>
            </a:r>
            <a:r>
              <a:rPr lang="en-US" sz="1800" b="1" dirty="0">
                <a:latin typeface="Constantia" pitchFamily="18" charset="0"/>
              </a:rPr>
              <a:t> </a:t>
            </a:r>
            <a:r>
              <a:rPr lang="en-US" sz="1800" b="1" dirty="0" err="1">
                <a:latin typeface="Constantia" pitchFamily="18" charset="0"/>
              </a:rPr>
              <a:t>cân</a:t>
            </a:r>
            <a:r>
              <a:rPr lang="en-US" sz="1800" b="1" dirty="0">
                <a:latin typeface="Constantia" pitchFamily="18" charset="0"/>
              </a:rPr>
              <a:t> </a:t>
            </a:r>
            <a:r>
              <a:rPr lang="en-US" sz="1800" b="1" dirty="0" err="1">
                <a:latin typeface="Constantia" pitchFamily="18" charset="0"/>
              </a:rPr>
              <a:t>bằng</a:t>
            </a:r>
            <a:endParaRPr lang="en-US" sz="1800" b="1" dirty="0">
              <a:latin typeface="Constantia" pitchFamily="18" charset="0"/>
            </a:endParaRPr>
          </a:p>
        </p:txBody>
      </p:sp>
      <p:sp>
        <p:nvSpPr>
          <p:cNvPr id="18" name="Rounded Rectangular Callout 17"/>
          <p:cNvSpPr/>
          <p:nvPr/>
        </p:nvSpPr>
        <p:spPr bwMode="auto">
          <a:xfrm>
            <a:off x="5684207" y="2224790"/>
            <a:ext cx="2362200" cy="381000"/>
          </a:xfrm>
          <a:prstGeom prst="wedgeRoundRectCallout">
            <a:avLst>
              <a:gd name="adj1" fmla="val -65335"/>
              <a:gd name="adj2" fmla="val -5417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>
              <a:defRPr/>
            </a:pPr>
            <a:r>
              <a:rPr lang="en-US" sz="2000" b="1" dirty="0" err="1">
                <a:latin typeface="Constantia" pitchFamily="18" charset="0"/>
              </a:rPr>
              <a:t>Độ</a:t>
            </a:r>
            <a:r>
              <a:rPr lang="en-US" sz="2000" b="1" dirty="0">
                <a:latin typeface="Constantia" pitchFamily="18" charset="0"/>
              </a:rPr>
              <a:t> </a:t>
            </a:r>
            <a:r>
              <a:rPr lang="en-US" sz="2000" b="1" dirty="0" err="1">
                <a:latin typeface="Constantia" pitchFamily="18" charset="0"/>
              </a:rPr>
              <a:t>lệch</a:t>
            </a:r>
            <a:r>
              <a:rPr lang="en-US" sz="2000" b="1" dirty="0">
                <a:latin typeface="Constantia" pitchFamily="18" charset="0"/>
              </a:rPr>
              <a:t> </a:t>
            </a:r>
            <a:r>
              <a:rPr lang="en-US" sz="2000" b="1" dirty="0" err="1">
                <a:latin typeface="Constantia" pitchFamily="18" charset="0"/>
              </a:rPr>
              <a:t>lớn</a:t>
            </a:r>
            <a:r>
              <a:rPr lang="en-US" sz="2000" b="1" dirty="0">
                <a:latin typeface="Constantia" pitchFamily="18" charset="0"/>
              </a:rPr>
              <a:t> </a:t>
            </a:r>
            <a:r>
              <a:rPr lang="en-US" sz="2000" b="1" dirty="0" err="1">
                <a:latin typeface="Constantia" pitchFamily="18" charset="0"/>
              </a:rPr>
              <a:t>nhất</a:t>
            </a:r>
            <a:endParaRPr lang="en-US" sz="2000" b="1" dirty="0">
              <a:latin typeface="Constantia" pitchFamily="18" charset="0"/>
            </a:endParaRPr>
          </a:p>
        </p:txBody>
      </p: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>
            <a:off x="3429437" y="2651126"/>
            <a:ext cx="1828800" cy="3175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2057394" y="4503055"/>
            <a:ext cx="8763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Dao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mạnh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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Biên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độ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dao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lớn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Dao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yếu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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Biên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độ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dao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nhỏ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988D6B-BC7A-4F99-A0D9-14FAD0325745}" type="datetime10">
              <a:rPr lang="en-US" smtClean="0"/>
              <a:pPr>
                <a:defRPr/>
              </a:pPr>
              <a:t>14:09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  <p:bldP spid="26" grpId="0" animBg="1"/>
      <p:bldP spid="15" grpId="0"/>
      <p:bldP spid="17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CD1ADF-B8C2-DAE1-D295-B178C3810497}"/>
              </a:ext>
            </a:extLst>
          </p:cNvPr>
          <p:cNvSpPr/>
          <p:nvPr/>
        </p:nvSpPr>
        <p:spPr>
          <a:xfrm>
            <a:off x="609600" y="265538"/>
            <a:ext cx="8032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II/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98B7F46D-F1A3-D23B-AF86-7687650CF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035372"/>
            <a:ext cx="2667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7303A609-9D95-B836-D1FB-918AFFD98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165" y="1600200"/>
            <a:ext cx="5790644" cy="156966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trống lệch ra khỏi vị trí cân bằng càng </a:t>
            </a:r>
            <a: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( ít )</a:t>
            </a:r>
            <a:r>
              <a:rPr lang="en-US" alt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 tỏ biên độ dao động của mặt trống càng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( nhỏ )</a:t>
            </a:r>
            <a:r>
              <a:rPr lang="en-US" alt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trống càng </a:t>
            </a:r>
            <a: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( nhỏ )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48B31A05-6FCD-B796-DC5D-AFE7C3A55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92" y="3273023"/>
            <a:ext cx="2286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* Kết luận:</a:t>
            </a: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A3F22C1A-F5F1-3358-F79B-46F989842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68311"/>
            <a:ext cx="446849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Âm phát ra càng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to ( nhỏ ) 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biên độ dao động 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 nguồn âm càng </a:t>
            </a:r>
            <a: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lớn (nhỏ).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8A7A34-9510-282B-72A3-92A12EEA32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272066"/>
            <a:ext cx="3140135" cy="418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4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457200" y="403929"/>
            <a:ext cx="6629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.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70789" y="2971800"/>
            <a:ext cx="9266022" cy="2462213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alt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alt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2800" dirty="0">
              <a:latin typeface="Constant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0010" y="4629108"/>
            <a:ext cx="609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04442DA-2B4A-45F4-A53D-6B6CA7EF2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789" y="1219200"/>
            <a:ext cx="8839200" cy="1307537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800" b="1" dirty="0" err="1">
                <a:solidFill>
                  <a:srgbClr val="7030A0"/>
                </a:solidFill>
              </a:rPr>
              <a:t>Biên</a:t>
            </a:r>
            <a:r>
              <a:rPr lang="en-US" altLang="en-US" sz="2800" b="1" dirty="0">
                <a:solidFill>
                  <a:srgbClr val="7030A0"/>
                </a:solidFill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</a:rPr>
              <a:t>độ</a:t>
            </a:r>
            <a:r>
              <a:rPr lang="en-US" altLang="en-US" sz="2800" b="1" dirty="0">
                <a:solidFill>
                  <a:srgbClr val="7030A0"/>
                </a:solidFill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</a:rPr>
              <a:t>dao</a:t>
            </a:r>
            <a:r>
              <a:rPr lang="en-US" altLang="en-US" sz="2800" b="1" dirty="0">
                <a:solidFill>
                  <a:srgbClr val="7030A0"/>
                </a:solidFill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</a:rPr>
              <a:t>động</a:t>
            </a:r>
            <a:r>
              <a:rPr lang="en-US" altLang="en-US" sz="2800" b="1" dirty="0">
                <a:solidFill>
                  <a:srgbClr val="7030A0"/>
                </a:solidFill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</a:rPr>
              <a:t>là</a:t>
            </a:r>
            <a:r>
              <a:rPr lang="en-US" altLang="en-US" sz="2800" dirty="0">
                <a:solidFill>
                  <a:srgbClr val="7030A0"/>
                </a:solidFill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</a:rPr>
              <a:t>độ</a:t>
            </a:r>
            <a:r>
              <a:rPr lang="en-US" altLang="en-US" sz="2800" dirty="0">
                <a:solidFill>
                  <a:srgbClr val="7030A0"/>
                </a:solidFill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</a:rPr>
              <a:t>lệch</a:t>
            </a:r>
            <a:r>
              <a:rPr lang="en-US" altLang="en-US" sz="2800" dirty="0">
                <a:solidFill>
                  <a:srgbClr val="7030A0"/>
                </a:solidFill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</a:rPr>
              <a:t>lớn</a:t>
            </a:r>
            <a:r>
              <a:rPr lang="en-US" altLang="en-US" sz="2800" dirty="0">
                <a:solidFill>
                  <a:srgbClr val="7030A0"/>
                </a:solidFill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</a:rPr>
              <a:t>nhất</a:t>
            </a:r>
            <a:r>
              <a:rPr lang="en-US" altLang="en-US" sz="2800" dirty="0">
                <a:solidFill>
                  <a:srgbClr val="7030A0"/>
                </a:solidFill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</a:rPr>
              <a:t>của</a:t>
            </a:r>
            <a:r>
              <a:rPr lang="en-US" altLang="en-US" sz="2800" dirty="0">
                <a:solidFill>
                  <a:srgbClr val="7030A0"/>
                </a:solidFill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</a:rPr>
              <a:t>vật</a:t>
            </a:r>
            <a:r>
              <a:rPr lang="en-US" altLang="en-US" sz="2800" dirty="0">
                <a:solidFill>
                  <a:srgbClr val="7030A0"/>
                </a:solidFill>
              </a:rPr>
              <a:t>  </a:t>
            </a:r>
            <a:r>
              <a:rPr lang="en-US" altLang="en-US" sz="2800" dirty="0" err="1">
                <a:solidFill>
                  <a:srgbClr val="7030A0"/>
                </a:solidFill>
              </a:rPr>
              <a:t>dao</a:t>
            </a:r>
            <a:r>
              <a:rPr lang="en-US" altLang="en-US" sz="2800" dirty="0">
                <a:solidFill>
                  <a:srgbClr val="7030A0"/>
                </a:solidFill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</a:rPr>
              <a:t>động</a:t>
            </a:r>
            <a:r>
              <a:rPr lang="en-US" altLang="en-US" sz="2800" dirty="0">
                <a:solidFill>
                  <a:srgbClr val="7030A0"/>
                </a:solidFill>
              </a:rPr>
              <a:t> so </a:t>
            </a:r>
            <a:r>
              <a:rPr lang="en-US" altLang="en-US" sz="2800" dirty="0" err="1">
                <a:solidFill>
                  <a:srgbClr val="7030A0"/>
                </a:solidFill>
              </a:rPr>
              <a:t>với</a:t>
            </a:r>
            <a:r>
              <a:rPr lang="en-US" altLang="en-US" sz="2800" dirty="0">
                <a:solidFill>
                  <a:srgbClr val="7030A0"/>
                </a:solidFill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</a:rPr>
              <a:t>vị</a:t>
            </a:r>
            <a:r>
              <a:rPr lang="en-US" altLang="en-US" sz="2800" dirty="0">
                <a:solidFill>
                  <a:srgbClr val="7030A0"/>
                </a:solidFill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</a:rPr>
              <a:t>trí</a:t>
            </a:r>
            <a:r>
              <a:rPr lang="en-US" altLang="en-US" sz="2800" dirty="0">
                <a:solidFill>
                  <a:srgbClr val="7030A0"/>
                </a:solidFill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</a:rPr>
              <a:t>cân</a:t>
            </a:r>
            <a:r>
              <a:rPr lang="en-US" altLang="en-US" sz="2800" dirty="0">
                <a:solidFill>
                  <a:srgbClr val="7030A0"/>
                </a:solidFill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</a:rPr>
              <a:t>bằng</a:t>
            </a:r>
            <a:r>
              <a:rPr lang="en-US" altLang="en-US" sz="2800" dirty="0">
                <a:solidFill>
                  <a:srgbClr val="7030A0"/>
                </a:solidFill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</a:rPr>
              <a:t>của</a:t>
            </a:r>
            <a:r>
              <a:rPr lang="en-US" altLang="en-US" sz="2800" dirty="0">
                <a:solidFill>
                  <a:srgbClr val="7030A0"/>
                </a:solidFill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</a:rPr>
              <a:t>nó</a:t>
            </a:r>
            <a:r>
              <a:rPr lang="en-US" altLang="en-US" sz="2800" dirty="0">
                <a:solidFill>
                  <a:srgbClr val="7030A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5969" y="1282657"/>
            <a:ext cx="1019456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Khi </a:t>
            </a:r>
            <a:r>
              <a:rPr lang="en-US" altLang="en-US" sz="2600" dirty="0" err="1">
                <a:latin typeface="Constantia" pitchFamily="18" charset="0"/>
                <a:cs typeface="Times New Roman" pitchFamily="18" charset="0"/>
              </a:rPr>
              <a:t>âm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Constantia" pitchFamily="18" charset="0"/>
                <a:cs typeface="Times New Roman" pitchFamily="18" charset="0"/>
              </a:rPr>
              <a:t>thanh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Constantia" pitchFamily="18" charset="0"/>
                <a:cs typeface="Times New Roman" pitchFamily="18" charset="0"/>
              </a:rPr>
              <a:t>quá</a:t>
            </a:r>
            <a:r>
              <a:rPr lang="en-US" altLang="en-US" sz="2600" b="1" dirty="0">
                <a:latin typeface="Constantia" pitchFamily="18" charset="0"/>
                <a:cs typeface="Times New Roman" pitchFamily="18" charset="0"/>
              </a:rPr>
              <a:t> to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, ta </a:t>
            </a:r>
            <a:r>
              <a:rPr lang="en-US" altLang="en-US" sz="2600" dirty="0" err="1">
                <a:latin typeface="Constantia" pitchFamily="18" charset="0"/>
                <a:cs typeface="Times New Roman" pitchFamily="18" charset="0"/>
              </a:rPr>
              <a:t>sẽ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Constantia" pitchFamily="18" charset="0"/>
                <a:cs typeface="Times New Roman" pitchFamily="18" charset="0"/>
              </a:rPr>
              <a:t>thấy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Constantia" pitchFamily="18" charset="0"/>
                <a:cs typeface="Times New Roman" pitchFamily="18" charset="0"/>
              </a:rPr>
              <a:t>có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Constantia" pitchFamily="18" charset="0"/>
                <a:cs typeface="Times New Roman" pitchFamily="18" charset="0"/>
              </a:rPr>
              <a:t>cảm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Constantia" pitchFamily="18" charset="0"/>
                <a:cs typeface="Times New Roman" pitchFamily="18" charset="0"/>
              </a:rPr>
              <a:t>giác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Constantia" pitchFamily="18" charset="0"/>
                <a:cs typeface="Times New Roman" pitchFamily="18" charset="0"/>
              </a:rPr>
              <a:t>đau</a:t>
            </a:r>
            <a:r>
              <a:rPr lang="en-US" altLang="en-US" sz="2600" b="1" dirty="0">
                <a:latin typeface="Constantia" pitchFamily="18" charset="0"/>
                <a:cs typeface="Times New Roman" pitchFamily="18" charset="0"/>
              </a:rPr>
              <a:t> ở </a:t>
            </a:r>
            <a:r>
              <a:rPr lang="en-US" altLang="en-US" sz="2600" b="1" dirty="0" err="1">
                <a:latin typeface="Constantia" pitchFamily="18" charset="0"/>
                <a:cs typeface="Times New Roman" pitchFamily="18" charset="0"/>
              </a:rPr>
              <a:t>trong</a:t>
            </a:r>
            <a:r>
              <a:rPr lang="en-US" altLang="en-US" sz="2600" b="1" dirty="0">
                <a:latin typeface="Constantia" pitchFamily="18" charset="0"/>
                <a:cs typeface="Times New Roman" pitchFamily="18" charset="0"/>
              </a:rPr>
              <a:t> tai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. </a:t>
            </a:r>
            <a:r>
              <a:rPr lang="en-US" altLang="en-US" sz="2600" dirty="0" err="1">
                <a:latin typeface="Constantia" pitchFamily="18" charset="0"/>
                <a:cs typeface="Times New Roman" pitchFamily="18" charset="0"/>
              </a:rPr>
              <a:t>Nếu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Constantia" pitchFamily="18" charset="0"/>
                <a:cs typeface="Times New Roman" pitchFamily="18" charset="0"/>
              </a:rPr>
              <a:t>tình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Constantia" pitchFamily="18" charset="0"/>
                <a:cs typeface="Times New Roman" pitchFamily="18" charset="0"/>
              </a:rPr>
              <a:t>trạng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Constantia" pitchFamily="18" charset="0"/>
                <a:cs typeface="Times New Roman" pitchFamily="18" charset="0"/>
              </a:rPr>
              <a:t>này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Constantia" pitchFamily="18" charset="0"/>
                <a:cs typeface="Times New Roman" pitchFamily="18" charset="0"/>
              </a:rPr>
              <a:t>kéo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Constantia" pitchFamily="18" charset="0"/>
                <a:cs typeface="Times New Roman" pitchFamily="18" charset="0"/>
              </a:rPr>
              <a:t>dài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Constantia" pitchFamily="18" charset="0"/>
                <a:cs typeface="Times New Roman" pitchFamily="18" charset="0"/>
              </a:rPr>
              <a:t>có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Constantia" pitchFamily="18" charset="0"/>
                <a:cs typeface="Times New Roman" pitchFamily="18" charset="0"/>
              </a:rPr>
              <a:t>thể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Constantia" pitchFamily="18" charset="0"/>
                <a:cs typeface="Times New Roman" pitchFamily="18" charset="0"/>
              </a:rPr>
              <a:t>gây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Constantia" pitchFamily="18" charset="0"/>
                <a:cs typeface="Times New Roman" pitchFamily="18" charset="0"/>
              </a:rPr>
              <a:t>ảnh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Constantia" pitchFamily="18" charset="0"/>
                <a:cs typeface="Times New Roman" pitchFamily="18" charset="0"/>
              </a:rPr>
              <a:t>hưởng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Constantia" pitchFamily="18" charset="0"/>
                <a:cs typeface="Times New Roman" pitchFamily="18" charset="0"/>
              </a:rPr>
              <a:t>làm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Constantia" pitchFamily="18" charset="0"/>
                <a:cs typeface="Times New Roman" pitchFamily="18" charset="0"/>
              </a:rPr>
              <a:t>suy</a:t>
            </a:r>
            <a:r>
              <a:rPr lang="en-US" altLang="en-US" sz="2600" b="1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Constantia" pitchFamily="18" charset="0"/>
                <a:cs typeface="Times New Roman" pitchFamily="18" charset="0"/>
              </a:rPr>
              <a:t>giảm</a:t>
            </a:r>
            <a:r>
              <a:rPr lang="en-US" altLang="en-US" sz="2600" b="1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Constantia" pitchFamily="18" charset="0"/>
                <a:cs typeface="Times New Roman" pitchFamily="18" charset="0"/>
              </a:rPr>
              <a:t>thính</a:t>
            </a:r>
            <a:r>
              <a:rPr lang="en-US" altLang="en-US" sz="2600" b="1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Constantia" pitchFamily="18" charset="0"/>
                <a:cs typeface="Times New Roman" pitchFamily="18" charset="0"/>
              </a:rPr>
              <a:t>giác</a:t>
            </a:r>
            <a:r>
              <a:rPr lang="en-US" altLang="en-US" sz="2600" b="1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Constantia" pitchFamily="18" charset="0"/>
                <a:cs typeface="Times New Roman" pitchFamily="18" charset="0"/>
              </a:rPr>
              <a:t>tạm</a:t>
            </a:r>
            <a:r>
              <a:rPr lang="en-US" altLang="en-US" sz="2600" b="1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Constantia" pitchFamily="18" charset="0"/>
                <a:cs typeface="Times New Roman" pitchFamily="18" charset="0"/>
              </a:rPr>
              <a:t>thời</a:t>
            </a:r>
            <a:r>
              <a:rPr lang="en-US" altLang="en-US" sz="2600" b="1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Constantia" pitchFamily="18" charset="0"/>
                <a:cs typeface="Times New Roman" pitchFamily="18" charset="0"/>
              </a:rPr>
              <a:t>hoặc</a:t>
            </a:r>
            <a:r>
              <a:rPr lang="en-US" altLang="en-US" sz="2600" b="1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Constantia" pitchFamily="18" charset="0"/>
                <a:cs typeface="Times New Roman" pitchFamily="18" charset="0"/>
              </a:rPr>
              <a:t>vĩnh</a:t>
            </a:r>
            <a:r>
              <a:rPr lang="en-US" altLang="en-US" sz="2600" b="1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Constantia" pitchFamily="18" charset="0"/>
                <a:cs typeface="Times New Roman" pitchFamily="18" charset="0"/>
              </a:rPr>
              <a:t>viễn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. </a:t>
            </a:r>
            <a:r>
              <a:rPr lang="en-US" altLang="en-US" sz="2600" dirty="0" err="1">
                <a:latin typeface="Constantia" pitchFamily="18" charset="0"/>
                <a:cs typeface="Times New Roman" pitchFamily="18" charset="0"/>
              </a:rPr>
              <a:t>Khi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Constantia" pitchFamily="18" charset="0"/>
                <a:cs typeface="Times New Roman" pitchFamily="18" charset="0"/>
              </a:rPr>
              <a:t>đó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Constantia" pitchFamily="18" charset="0"/>
                <a:cs typeface="Times New Roman" pitchFamily="18" charset="0"/>
              </a:rPr>
              <a:t>ta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Constantia" pitchFamily="18" charset="0"/>
                <a:cs typeface="Times New Roman" pitchFamily="18" charset="0"/>
              </a:rPr>
              <a:t>phải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Constantia" pitchFamily="18" charset="0"/>
                <a:cs typeface="Times New Roman" pitchFamily="18" charset="0"/>
              </a:rPr>
              <a:t>tìm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Constantia" pitchFamily="18" charset="0"/>
                <a:cs typeface="Times New Roman" pitchFamily="18" charset="0"/>
              </a:rPr>
              <a:t>cách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Constantia" pitchFamily="18" charset="0"/>
                <a:cs typeface="Times New Roman" pitchFamily="18" charset="0"/>
              </a:rPr>
              <a:t>tránh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Constantia" pitchFamily="18" charset="0"/>
                <a:cs typeface="Times New Roman" pitchFamily="18" charset="0"/>
              </a:rPr>
              <a:t>hoặc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Constantia" pitchFamily="18" charset="0"/>
                <a:cs typeface="Times New Roman" pitchFamily="18" charset="0"/>
              </a:rPr>
              <a:t>giảm</a:t>
            </a:r>
            <a:r>
              <a:rPr lang="en-US" altLang="en-US" sz="2600" b="1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Constantia" pitchFamily="18" charset="0"/>
                <a:cs typeface="Times New Roman" pitchFamily="18" charset="0"/>
              </a:rPr>
              <a:t>tiếp</a:t>
            </a:r>
            <a:r>
              <a:rPr lang="en-US" altLang="en-US" sz="2600" b="1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Constantia" pitchFamily="18" charset="0"/>
                <a:cs typeface="Times New Roman" pitchFamily="18" charset="0"/>
              </a:rPr>
              <a:t>xúc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, </a:t>
            </a:r>
            <a:r>
              <a:rPr lang="en-US" altLang="en-US" sz="2600" b="1" dirty="0" err="1">
                <a:latin typeface="Constantia" pitchFamily="18" charset="0"/>
                <a:cs typeface="Times New Roman" pitchFamily="18" charset="0"/>
              </a:rPr>
              <a:t>giảm</a:t>
            </a:r>
            <a:r>
              <a:rPr lang="en-US" altLang="en-US" sz="2600" b="1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Constantia" pitchFamily="18" charset="0"/>
                <a:cs typeface="Times New Roman" pitchFamily="18" charset="0"/>
              </a:rPr>
              <a:t>độ</a:t>
            </a:r>
            <a:r>
              <a:rPr lang="en-US" altLang="en-US" sz="2600" b="1" dirty="0">
                <a:latin typeface="Constantia" pitchFamily="18" charset="0"/>
                <a:cs typeface="Times New Roman" pitchFamily="18" charset="0"/>
              </a:rPr>
              <a:t> to </a:t>
            </a:r>
            <a:r>
              <a:rPr lang="en-US" altLang="en-US" sz="2600" dirty="0" err="1">
                <a:latin typeface="Constantia" pitchFamily="18" charset="0"/>
                <a:cs typeface="Times New Roman" pitchFamily="18" charset="0"/>
              </a:rPr>
              <a:t>của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Constantia" pitchFamily="18" charset="0"/>
                <a:cs typeface="Times New Roman" pitchFamily="18" charset="0"/>
              </a:rPr>
              <a:t>nguồn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Constantia" pitchFamily="18" charset="0"/>
                <a:cs typeface="Times New Roman" pitchFamily="18" charset="0"/>
              </a:rPr>
              <a:t>âm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Constantia" pitchFamily="18" charset="0"/>
                <a:cs typeface="Times New Roman" pitchFamily="18" charset="0"/>
              </a:rPr>
              <a:t>đó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Constantia" pitchFamily="18" charset="0"/>
                <a:cs typeface="Times New Roman" pitchFamily="18" charset="0"/>
              </a:rPr>
              <a:t>đến</a:t>
            </a:r>
            <a:r>
              <a:rPr lang="en-US" altLang="en-US" sz="2600" dirty="0">
                <a:latin typeface="Constantia" pitchFamily="18" charset="0"/>
                <a:cs typeface="Times New Roman" pitchFamily="18" charset="0"/>
              </a:rPr>
              <a:t> tai</a:t>
            </a:r>
            <a:r>
              <a:rPr lang="en-US" altLang="en-US" sz="2600" b="1" dirty="0">
                <a:latin typeface="Constantia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 descr="f-15c-prepare-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3886200"/>
            <a:ext cx="5096255" cy="3352799"/>
          </a:xfrm>
          <a:prstGeom prst="rect">
            <a:avLst/>
          </a:prstGeom>
        </p:spPr>
      </p:pic>
      <p:pic>
        <p:nvPicPr>
          <p:cNvPr id="6" name="Picture 5" descr="ec225_kienthuc_3_lje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72455" y="4076699"/>
            <a:ext cx="4762500" cy="3162300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2975428"/>
            <a:ext cx="100584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Câu</a:t>
            </a:r>
            <a:r>
              <a:rPr lang="en-US" altLang="en-US" sz="26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2</a:t>
            </a:r>
            <a:r>
              <a:rPr lang="en-US" altLang="en-US" sz="26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. </a:t>
            </a:r>
            <a:r>
              <a:rPr lang="en-US" altLang="en-US" sz="2600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Giải</a:t>
            </a:r>
            <a:r>
              <a:rPr lang="en-US" altLang="en-US" sz="26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thích</a:t>
            </a:r>
            <a:r>
              <a:rPr lang="en-US" altLang="en-US" sz="26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tại</a:t>
            </a:r>
            <a:r>
              <a:rPr lang="en-US" altLang="en-US" sz="26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sao</a:t>
            </a:r>
            <a:r>
              <a:rPr lang="en-US" altLang="en-US" sz="26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các</a:t>
            </a:r>
            <a:r>
              <a:rPr lang="en-US" altLang="en-US" sz="26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nhân</a:t>
            </a:r>
            <a:r>
              <a:rPr lang="en-US" altLang="en-US" sz="26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viên</a:t>
            </a:r>
            <a:r>
              <a:rPr lang="en-US" altLang="en-US" sz="26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điều</a:t>
            </a:r>
            <a:r>
              <a:rPr lang="en-US" altLang="en-US" sz="26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hướng</a:t>
            </a:r>
            <a:r>
              <a:rPr lang="en-US" altLang="en-US" sz="26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máy</a:t>
            </a:r>
            <a:r>
              <a:rPr lang="en-US" altLang="en-US" sz="26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bay </a:t>
            </a:r>
            <a:r>
              <a:rPr lang="en-US" altLang="en-US" sz="2600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tại</a:t>
            </a:r>
            <a:r>
              <a:rPr lang="en-US" altLang="en-US" sz="26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mặt</a:t>
            </a:r>
            <a:r>
              <a:rPr lang="en-US" altLang="en-US" sz="26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đất</a:t>
            </a:r>
            <a:r>
              <a:rPr lang="en-US" altLang="en-US" sz="26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bên</a:t>
            </a:r>
            <a:r>
              <a:rPr lang="en-US" altLang="en-US" sz="26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trong</a:t>
            </a:r>
            <a:r>
              <a:rPr lang="en-US" altLang="en-US" sz="26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sân</a:t>
            </a:r>
            <a:r>
              <a:rPr lang="en-US" altLang="en-US" sz="26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bay </a:t>
            </a:r>
            <a:r>
              <a:rPr lang="en-US" altLang="en-US" sz="2600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đều</a:t>
            </a:r>
            <a:r>
              <a:rPr lang="en-US" altLang="en-US" sz="26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phải</a:t>
            </a:r>
            <a:r>
              <a:rPr lang="en-US" altLang="en-US" sz="26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đeo</a:t>
            </a:r>
            <a:r>
              <a:rPr lang="en-US" altLang="en-US" sz="26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các</a:t>
            </a:r>
            <a:r>
              <a:rPr lang="en-US" altLang="en-US" sz="26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dụng</a:t>
            </a:r>
            <a:r>
              <a:rPr lang="en-US" altLang="en-US" sz="26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cụ</a:t>
            </a:r>
            <a:r>
              <a:rPr lang="en-US" altLang="en-US" sz="26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bảo</a:t>
            </a:r>
            <a:r>
              <a:rPr lang="en-US" altLang="en-US" sz="26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vệ</a:t>
            </a:r>
            <a:r>
              <a:rPr lang="en-US" altLang="en-US" sz="26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tai</a:t>
            </a:r>
            <a:r>
              <a:rPr lang="en-US" altLang="en-US" sz="26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?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rot="5400000">
            <a:off x="4876800" y="4191000"/>
            <a:ext cx="457200" cy="457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6400800" y="4343400"/>
            <a:ext cx="609600" cy="457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 Box 11">
            <a:extLst>
              <a:ext uri="{FF2B5EF4-FFF2-40B4-BE49-F238E27FC236}">
                <a16:creationId xmlns:a16="http://schemas.microsoft.com/office/drawing/2014/main" id="{B9EFF2A4-C511-4639-BFDB-AA37DE369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7849"/>
            <a:ext cx="35814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III. LUYỆN TẬP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9228CC-E7BB-4DDE-BC96-7B3D2828B05A}"/>
              </a:ext>
            </a:extLst>
          </p:cNvPr>
          <p:cNvSpPr txBox="1"/>
          <p:nvPr/>
        </p:nvSpPr>
        <p:spPr>
          <a:xfrm>
            <a:off x="2821686" y="5415660"/>
            <a:ext cx="5941314" cy="510778"/>
          </a:xfrm>
          <a:prstGeom prst="round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Tiếng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phản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4m: 130 dB</a:t>
            </a:r>
            <a:endParaRPr lang="en-US" sz="2400" b="1" dirty="0"/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E999D748-E35A-865F-B9C5-C2B472790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587428"/>
            <a:ext cx="100584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Câu</a:t>
            </a:r>
            <a:r>
              <a:rPr lang="en-US" altLang="en-US" sz="26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1.Tại </a:t>
            </a:r>
            <a:r>
              <a:rPr lang="en-US" altLang="en-US" sz="26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sao</a:t>
            </a:r>
            <a:r>
              <a:rPr lang="en-US" altLang="en-US" sz="26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khi</a:t>
            </a:r>
            <a:r>
              <a:rPr lang="en-US" altLang="en-US" sz="26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nghe</a:t>
            </a:r>
            <a:r>
              <a:rPr lang="en-US" altLang="en-US" sz="26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âm</a:t>
            </a:r>
            <a:r>
              <a:rPr lang="en-US" altLang="en-US" sz="26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thanh</a:t>
            </a:r>
            <a:r>
              <a:rPr lang="en-US" altLang="en-US" sz="26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quá</a:t>
            </a:r>
            <a:r>
              <a:rPr lang="en-US" altLang="en-US" sz="26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to, ta </a:t>
            </a:r>
            <a:r>
              <a:rPr lang="en-US" altLang="en-US" sz="26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thấy</a:t>
            </a:r>
            <a:r>
              <a:rPr lang="en-US" altLang="en-US" sz="26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cảm</a:t>
            </a:r>
            <a:r>
              <a:rPr lang="en-US" altLang="en-US" sz="26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giác</a:t>
            </a:r>
            <a:r>
              <a:rPr lang="en-US" altLang="en-US" sz="26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đau</a:t>
            </a:r>
            <a:r>
              <a:rPr lang="en-US" altLang="en-US" sz="26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ở </a:t>
            </a:r>
            <a:r>
              <a:rPr lang="en-US" altLang="en-US" sz="2600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trong</a:t>
            </a:r>
            <a:r>
              <a:rPr lang="en-US" altLang="en-US" sz="2600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 tai?</a:t>
            </a:r>
            <a:endParaRPr lang="en-US" altLang="en-US" sz="2600" dirty="0">
              <a:solidFill>
                <a:srgbClr val="0000FF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5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 animBg="1"/>
      <p:bldP spid="2" grpId="0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fi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4029</TotalTime>
  <Words>1019</Words>
  <Application>Microsoft Office PowerPoint</Application>
  <PresentationFormat>Widescreen</PresentationFormat>
  <Paragraphs>110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Constantia</vt:lpstr>
      <vt:lpstr>Courier New</vt:lpstr>
      <vt:lpstr>Palatino Linotype</vt:lpstr>
      <vt:lpstr>Roboto</vt:lpstr>
      <vt:lpstr>Tahoma</vt:lpstr>
      <vt:lpstr>Times New Roman</vt:lpstr>
      <vt:lpstr>VNI-Times</vt:lpstr>
      <vt:lpstr>Profile</vt:lpstr>
      <vt:lpstr>Default Design</vt:lpstr>
      <vt:lpstr>Executive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VAN QUY</dc:creator>
  <cp:lastModifiedBy>Minh</cp:lastModifiedBy>
  <cp:revision>291</cp:revision>
  <dcterms:created xsi:type="dcterms:W3CDTF">2006-12-31T18:55:11Z</dcterms:created>
  <dcterms:modified xsi:type="dcterms:W3CDTF">2023-04-10T08:36:19Z</dcterms:modified>
</cp:coreProperties>
</file>