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6.xml" ContentType="application/vnd.openxmlformats-officedocument.presentationml.notesSlide+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notesSlides/notesSlide28.xml" ContentType="application/vnd.openxmlformats-officedocument.presentationml.notesSlide+xml"/>
  <Override PartName="/ppt/tags/tag56.xml" ContentType="application/vnd.openxmlformats-officedocument.presentationml.tags+xml"/>
  <Override PartName="/ppt/notesSlides/notesSlide2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62" r:id="rId2"/>
    <p:sldId id="339" r:id="rId3"/>
    <p:sldId id="292" r:id="rId4"/>
    <p:sldId id="310" r:id="rId5"/>
    <p:sldId id="308" r:id="rId6"/>
    <p:sldId id="311" r:id="rId7"/>
    <p:sldId id="347" r:id="rId8"/>
    <p:sldId id="376" r:id="rId9"/>
    <p:sldId id="350" r:id="rId10"/>
    <p:sldId id="352" r:id="rId11"/>
    <p:sldId id="355" r:id="rId12"/>
    <p:sldId id="357" r:id="rId13"/>
    <p:sldId id="359" r:id="rId14"/>
    <p:sldId id="363" r:id="rId15"/>
    <p:sldId id="315" r:id="rId16"/>
    <p:sldId id="348" r:id="rId17"/>
    <p:sldId id="379" r:id="rId18"/>
    <p:sldId id="314" r:id="rId19"/>
    <p:sldId id="377" r:id="rId20"/>
    <p:sldId id="345" r:id="rId21"/>
    <p:sldId id="340" r:id="rId22"/>
    <p:sldId id="321" r:id="rId23"/>
    <p:sldId id="341" r:id="rId24"/>
    <p:sldId id="342" r:id="rId25"/>
    <p:sldId id="343" r:id="rId26"/>
    <p:sldId id="344" r:id="rId27"/>
    <p:sldId id="378" r:id="rId28"/>
    <p:sldId id="336" r:id="rId29"/>
    <p:sldId id="329" r:id="rId30"/>
    <p:sldId id="327" r:id="rId31"/>
    <p:sldId id="330" r:id="rId32"/>
    <p:sldId id="333" r:id="rId33"/>
    <p:sldId id="364" r:id="rId34"/>
    <p:sldId id="365" r:id="rId35"/>
    <p:sldId id="366" r:id="rId36"/>
    <p:sldId id="367" r:id="rId37"/>
    <p:sldId id="368" r:id="rId38"/>
    <p:sldId id="369" r:id="rId39"/>
    <p:sldId id="370" r:id="rId40"/>
    <p:sldId id="371" r:id="rId41"/>
    <p:sldId id="372" r:id="rId42"/>
    <p:sldId id="373" r:id="rId43"/>
    <p:sldId id="346" r:id="rId44"/>
    <p:sldId id="337" r:id="rId4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9"/>
  </p:normalViewPr>
  <p:slideViewPr>
    <p:cSldViewPr snapToGrid="0" snapToObjects="1">
      <p:cViewPr varScale="1">
        <p:scale>
          <a:sx n="90" d="100"/>
          <a:sy n="90" d="100"/>
        </p:scale>
        <p:origin x="232"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31CBD-4A9B-D048-8937-2E52DBB8E0E6}" type="datetimeFigureOut">
              <a:rPr lang="en-VN" smtClean="0"/>
              <a:t>11/28/23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F6014-DB3E-6543-8D08-20D9533B97D9}" type="slidenum">
              <a:rPr lang="en-VN" smtClean="0"/>
              <a:t>‹#›</a:t>
            </a:fld>
            <a:endParaRPr lang="en-VN"/>
          </a:p>
        </p:txBody>
      </p:sp>
    </p:spTree>
    <p:extLst>
      <p:ext uri="{BB962C8B-B14F-4D97-AF65-F5344CB8AC3E}">
        <p14:creationId xmlns:p14="http://schemas.microsoft.com/office/powerpoint/2010/main" val="84809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a:t>
            </a:fld>
            <a:endParaRPr lang="zh-CN" altLang="en-US"/>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11</a:t>
            </a:fld>
            <a:endParaRPr lang="zh-CN" altLang="en-US"/>
          </a:p>
        </p:txBody>
      </p:sp>
    </p:spTree>
    <p:extLst>
      <p:ext uri="{BB962C8B-B14F-4D97-AF65-F5344CB8AC3E}">
        <p14:creationId xmlns:p14="http://schemas.microsoft.com/office/powerpoint/2010/main" val="172735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sz="1200" kern="1200" dirty="0">
                <a:solidFill>
                  <a:schemeClr val="tx1"/>
                </a:solidFill>
                <a:effectLst/>
                <a:latin typeface="+mn-lt"/>
                <a:ea typeface="+mn-ea"/>
                <a:cs typeface="+mn-cs"/>
              </a:rPr>
              <a:t>Thêm một câu hỏi nữa cho chặng đường tiếp theo nha.</a:t>
            </a:r>
          </a:p>
          <a:p>
            <a:pPr marL="0" lvl="0" indent="0" algn="l" rtl="0">
              <a:spcBef>
                <a:spcPts val="0"/>
              </a:spcBef>
              <a:spcAft>
                <a:spcPts val="0"/>
              </a:spcAft>
              <a:buNone/>
            </a:pPr>
            <a:r>
              <a:rPr lang="vi-VN" sz="1200" kern="1200" dirty="0">
                <a:solidFill>
                  <a:schemeClr val="tx1"/>
                </a:solidFill>
                <a:effectLst/>
                <a:latin typeface="+mn-lt"/>
                <a:ea typeface="+mn-ea"/>
                <a:cs typeface="+mn-cs"/>
              </a:rPr>
              <a:t>Biện pháp tu từ gì thường được sử dụng khá nhiều trong truyện đồng thoại, giúp cho thế giới loài vật trở nên sinh động và gần gũi hơn ?</a:t>
            </a:r>
            <a:endParaRPr lang="en-US" dirty="0"/>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12</a:t>
            </a:fld>
            <a:endParaRPr lang="zh-CN" altLang="en-US"/>
          </a:p>
        </p:txBody>
      </p:sp>
    </p:spTree>
    <p:extLst>
      <p:ext uri="{BB962C8B-B14F-4D97-AF65-F5344CB8AC3E}">
        <p14:creationId xmlns:p14="http://schemas.microsoft.com/office/powerpoint/2010/main" val="132707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13</a:t>
            </a:fld>
            <a:endParaRPr lang="zh-CN" altLang="en-US"/>
          </a:p>
        </p:txBody>
      </p:sp>
    </p:spTree>
    <p:extLst>
      <p:ext uri="{BB962C8B-B14F-4D97-AF65-F5344CB8AC3E}">
        <p14:creationId xmlns:p14="http://schemas.microsoft.com/office/powerpoint/2010/main" val="2989449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14</a:t>
            </a:fld>
            <a:endParaRPr lang="zh-CN" altLang="en-US"/>
          </a:p>
        </p:txBody>
      </p:sp>
    </p:spTree>
    <p:extLst>
      <p:ext uri="{BB962C8B-B14F-4D97-AF65-F5344CB8AC3E}">
        <p14:creationId xmlns:p14="http://schemas.microsoft.com/office/powerpoint/2010/main" val="321321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Bây</a:t>
            </a:r>
            <a:r>
              <a:rPr lang="en-US" altLang="zh-CN" dirty="0"/>
              <a:t> </a:t>
            </a:r>
            <a:r>
              <a:rPr lang="en-US" altLang="zh-CN" dirty="0" err="1"/>
              <a:t>giờ</a:t>
            </a:r>
            <a:r>
              <a:rPr lang="en-US" altLang="zh-CN" dirty="0"/>
              <a:t> </a:t>
            </a:r>
            <a:r>
              <a:rPr lang="en-US" altLang="zh-CN" dirty="0" err="1"/>
              <a:t>chúng</a:t>
            </a:r>
            <a:r>
              <a:rPr lang="en-US" altLang="zh-CN" dirty="0"/>
              <a:t> ta sang </a:t>
            </a:r>
            <a:r>
              <a:rPr lang="en-US" altLang="zh-CN" dirty="0" err="1"/>
              <a:t>bước</a:t>
            </a:r>
            <a:r>
              <a:rPr lang="en-US" altLang="zh-CN"/>
              <a:t> 2…</a:t>
            </a:r>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512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latin typeface="Calibri"/>
                <a:ea typeface="宋体"/>
              </a:rPr>
              <a:pPr/>
              <a:t>16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9000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17</a:t>
            </a:fld>
            <a:endParaRPr lang="zh-CN" altLang="en-US"/>
          </a:p>
        </p:txBody>
      </p:sp>
    </p:spTree>
    <p:extLst>
      <p:ext uri="{BB962C8B-B14F-4D97-AF65-F5344CB8AC3E}">
        <p14:creationId xmlns:p14="http://schemas.microsoft.com/office/powerpoint/2010/main" val="2676433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latin typeface="Calibri"/>
                <a:ea typeface="宋体"/>
              </a:rPr>
              <a:pPr/>
              <a:t>18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5124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 Và theo trình tự thời gian, ta có thứ tự đúng của các sự việc trên là: : e -b - d - a - c.</a:t>
            </a:r>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19</a:t>
            </a:fld>
            <a:endParaRPr lang="zh-CN" altLang="en-US"/>
          </a:p>
        </p:txBody>
      </p:sp>
    </p:spTree>
    <p:extLst>
      <p:ext uri="{BB962C8B-B14F-4D97-AF65-F5344CB8AC3E}">
        <p14:creationId xmlns:p14="http://schemas.microsoft.com/office/powerpoint/2010/main" val="3951177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 Và theo trình tự thời gian, ta có thứ tự đúng của các sự việc trên là: : e -b - d - a - c.</a:t>
            </a:r>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20</a:t>
            </a:fld>
            <a:endParaRPr lang="zh-CN" altLang="en-US"/>
          </a:p>
        </p:txBody>
      </p:sp>
    </p:spTree>
    <p:extLst>
      <p:ext uri="{BB962C8B-B14F-4D97-AF65-F5344CB8AC3E}">
        <p14:creationId xmlns:p14="http://schemas.microsoft.com/office/powerpoint/2010/main" val="280888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a:t>
            </a:fld>
            <a:endParaRPr lang="zh-CN" altLang="en-US"/>
          </a:p>
        </p:txBody>
      </p:sp>
    </p:spTree>
    <p:extLst>
      <p:ext uri="{BB962C8B-B14F-4D97-AF65-F5344CB8AC3E}">
        <p14:creationId xmlns:p14="http://schemas.microsoft.com/office/powerpoint/2010/main" val="79006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21</a:t>
            </a:fld>
            <a:endParaRPr lang="zh-CN" altLang="en-US"/>
          </a:p>
        </p:txBody>
      </p:sp>
    </p:spTree>
    <p:extLst>
      <p:ext uri="{BB962C8B-B14F-4D97-AF65-F5344CB8AC3E}">
        <p14:creationId xmlns:p14="http://schemas.microsoft.com/office/powerpoint/2010/main" val="319373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22</a:t>
            </a:fld>
            <a:endParaRPr lang="zh-CN" altLang="en-US"/>
          </a:p>
        </p:txBody>
      </p:sp>
    </p:spTree>
    <p:extLst>
      <p:ext uri="{BB962C8B-B14F-4D97-AF65-F5344CB8AC3E}">
        <p14:creationId xmlns:p14="http://schemas.microsoft.com/office/powerpoint/2010/main" val="382054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23</a:t>
            </a:fld>
            <a:endParaRPr lang="zh-CN" altLang="en-US"/>
          </a:p>
        </p:txBody>
      </p:sp>
    </p:spTree>
    <p:extLst>
      <p:ext uri="{BB962C8B-B14F-4D97-AF65-F5344CB8AC3E}">
        <p14:creationId xmlns:p14="http://schemas.microsoft.com/office/powerpoint/2010/main" val="111707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24</a:t>
            </a:fld>
            <a:endParaRPr lang="zh-CN" altLang="en-US"/>
          </a:p>
        </p:txBody>
      </p:sp>
    </p:spTree>
    <p:extLst>
      <p:ext uri="{BB962C8B-B14F-4D97-AF65-F5344CB8AC3E}">
        <p14:creationId xmlns:p14="http://schemas.microsoft.com/office/powerpoint/2010/main" val="293237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25</a:t>
            </a:fld>
            <a:endParaRPr lang="zh-CN" altLang="en-US"/>
          </a:p>
        </p:txBody>
      </p:sp>
    </p:spTree>
    <p:extLst>
      <p:ext uri="{BB962C8B-B14F-4D97-AF65-F5344CB8AC3E}">
        <p14:creationId xmlns:p14="http://schemas.microsoft.com/office/powerpoint/2010/main" val="3461150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26</a:t>
            </a:fld>
            <a:endParaRPr lang="zh-CN" altLang="en-US"/>
          </a:p>
        </p:txBody>
      </p:sp>
    </p:spTree>
    <p:extLst>
      <p:ext uri="{BB962C8B-B14F-4D97-AF65-F5344CB8AC3E}">
        <p14:creationId xmlns:p14="http://schemas.microsoft.com/office/powerpoint/2010/main" val="2852635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27</a:t>
            </a:fld>
            <a:endParaRPr lang="zh-CN" altLang="en-US"/>
          </a:p>
        </p:txBody>
      </p:sp>
    </p:spTree>
    <p:extLst>
      <p:ext uri="{BB962C8B-B14F-4D97-AF65-F5344CB8AC3E}">
        <p14:creationId xmlns:p14="http://schemas.microsoft.com/office/powerpoint/2010/main" val="672997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29</a:t>
            </a:fld>
            <a:endParaRPr lang="zh-CN" altLang="en-US"/>
          </a:p>
        </p:txBody>
      </p:sp>
    </p:spTree>
    <p:extLst>
      <p:ext uri="{BB962C8B-B14F-4D97-AF65-F5344CB8AC3E}">
        <p14:creationId xmlns:p14="http://schemas.microsoft.com/office/powerpoint/2010/main" val="328008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30</a:t>
            </a:fld>
            <a:endParaRPr lang="zh-CN" altLang="en-US"/>
          </a:p>
        </p:txBody>
      </p:sp>
    </p:spTree>
    <p:extLst>
      <p:ext uri="{BB962C8B-B14F-4D97-AF65-F5344CB8AC3E}">
        <p14:creationId xmlns:p14="http://schemas.microsoft.com/office/powerpoint/2010/main" val="3280082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31</a:t>
            </a:fld>
            <a:endParaRPr lang="zh-CN" altLang="en-US"/>
          </a:p>
        </p:txBody>
      </p:sp>
    </p:spTree>
    <p:extLst>
      <p:ext uri="{BB962C8B-B14F-4D97-AF65-F5344CB8AC3E}">
        <p14:creationId xmlns:p14="http://schemas.microsoft.com/office/powerpoint/2010/main" val="328008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4</a:t>
            </a:fld>
            <a:endParaRPr lang="zh-CN" altLang="en-US"/>
          </a:p>
        </p:txBody>
      </p:sp>
    </p:spTree>
    <p:extLst>
      <p:ext uri="{BB962C8B-B14F-4D97-AF65-F5344CB8AC3E}">
        <p14:creationId xmlns:p14="http://schemas.microsoft.com/office/powerpoint/2010/main" val="1271518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1E2EE0-B9B7-4481-8CEF-2B941C9884D1}" type="slidenum">
              <a:rPr lang="zh-CN" altLang="en-US" smtClean="0"/>
              <a:t>32</a:t>
            </a:fld>
            <a:endParaRPr lang="zh-CN" altLang="en-US"/>
          </a:p>
        </p:txBody>
      </p:sp>
    </p:spTree>
    <p:extLst>
      <p:ext uri="{BB962C8B-B14F-4D97-AF65-F5344CB8AC3E}">
        <p14:creationId xmlns:p14="http://schemas.microsoft.com/office/powerpoint/2010/main" val="844211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1E2EE0-B9B7-4481-8CEF-2B941C9884D1}" type="slidenum">
              <a:rPr lang="zh-CN" altLang="en-US" smtClean="0"/>
              <a:t>43</a:t>
            </a:fld>
            <a:endParaRPr lang="zh-CN" altLang="en-US"/>
          </a:p>
        </p:txBody>
      </p:sp>
    </p:spTree>
    <p:extLst>
      <p:ext uri="{BB962C8B-B14F-4D97-AF65-F5344CB8AC3E}">
        <p14:creationId xmlns:p14="http://schemas.microsoft.com/office/powerpoint/2010/main" val="3888693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44</a:t>
            </a:fld>
            <a:endParaRPr lang="zh-CN" altLang="en-US"/>
          </a:p>
        </p:txBody>
      </p:sp>
    </p:spTree>
    <p:extLst>
      <p:ext uri="{BB962C8B-B14F-4D97-AF65-F5344CB8AC3E}">
        <p14:creationId xmlns:p14="http://schemas.microsoft.com/office/powerpoint/2010/main" val="108207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5</a:t>
            </a:fld>
            <a:endParaRPr lang="zh-CN" altLang="en-US"/>
          </a:p>
        </p:txBody>
      </p:sp>
    </p:spTree>
    <p:extLst>
      <p:ext uri="{BB962C8B-B14F-4D97-AF65-F5344CB8AC3E}">
        <p14:creationId xmlns:p14="http://schemas.microsoft.com/office/powerpoint/2010/main" val="382054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6</a:t>
            </a:fld>
            <a:endParaRPr lang="zh-CN" altLang="en-US"/>
          </a:p>
        </p:txBody>
      </p:sp>
    </p:spTree>
    <p:extLst>
      <p:ext uri="{BB962C8B-B14F-4D97-AF65-F5344CB8AC3E}">
        <p14:creationId xmlns:p14="http://schemas.microsoft.com/office/powerpoint/2010/main" val="382054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7</a:t>
            </a:fld>
            <a:endParaRPr lang="zh-CN" altLang="en-US"/>
          </a:p>
        </p:txBody>
      </p:sp>
    </p:spTree>
    <p:extLst>
      <p:ext uri="{BB962C8B-B14F-4D97-AF65-F5344CB8AC3E}">
        <p14:creationId xmlns:p14="http://schemas.microsoft.com/office/powerpoint/2010/main" val="26631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349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err="1"/>
              <a:t>Các</a:t>
            </a:r>
            <a:r>
              <a:rPr lang="en-US" dirty="0"/>
              <a:t> </a:t>
            </a:r>
            <a:r>
              <a:rPr lang="en-US" dirty="0" err="1"/>
              <a:t>em</a:t>
            </a:r>
            <a:r>
              <a:rPr lang="en-US" dirty="0"/>
              <a:t> </a:t>
            </a:r>
            <a:r>
              <a:rPr lang="en-US" dirty="0" err="1"/>
              <a:t>sẽ</a:t>
            </a:r>
            <a:r>
              <a:rPr lang="en-US" dirty="0"/>
              <a:t> </a:t>
            </a:r>
            <a:r>
              <a:rPr lang="en-US" dirty="0" err="1"/>
              <a:t>ôn</a:t>
            </a:r>
            <a:r>
              <a:rPr lang="en-US" dirty="0"/>
              <a:t> </a:t>
            </a:r>
            <a:r>
              <a:rPr lang="en-US" dirty="0" err="1"/>
              <a:t>lại</a:t>
            </a:r>
            <a:r>
              <a:rPr lang="en-US" dirty="0"/>
              <a:t> </a:t>
            </a:r>
            <a:r>
              <a:rPr lang="en-US" dirty="0" err="1"/>
              <a:t>những</a:t>
            </a:r>
            <a:r>
              <a:rPr lang="en-US" dirty="0"/>
              <a:t> tri </a:t>
            </a:r>
            <a:r>
              <a:rPr lang="en-US" dirty="0" err="1"/>
              <a:t>thức</a:t>
            </a:r>
            <a:r>
              <a:rPr lang="en-US" dirty="0"/>
              <a:t> </a:t>
            </a:r>
            <a:r>
              <a:rPr lang="en-US" dirty="0" err="1"/>
              <a:t>đọc</a:t>
            </a:r>
            <a:r>
              <a:rPr lang="en-US" dirty="0"/>
              <a:t> </a:t>
            </a:r>
            <a:r>
              <a:rPr lang="en-US" dirty="0" err="1"/>
              <a:t>hiểu</a:t>
            </a:r>
            <a:r>
              <a:rPr lang="en-US" dirty="0"/>
              <a:t> qua </a:t>
            </a:r>
            <a:r>
              <a:rPr lang="en-US" dirty="0" err="1"/>
              <a:t>hoạt</a:t>
            </a:r>
            <a:r>
              <a:rPr lang="en-US" dirty="0"/>
              <a:t> </a:t>
            </a:r>
            <a:r>
              <a:rPr lang="en-US" dirty="0" err="1"/>
              <a:t>động</a:t>
            </a:r>
            <a:r>
              <a:rPr lang="en-US" dirty="0"/>
              <a:t> </a:t>
            </a:r>
            <a:r>
              <a:rPr lang="en-US" dirty="0" err="1"/>
              <a:t>giúp</a:t>
            </a:r>
            <a:r>
              <a:rPr lang="en-US" dirty="0"/>
              <a:t> </a:t>
            </a:r>
            <a:r>
              <a:rPr lang="en-US" dirty="0" err="1"/>
              <a:t>chú</a:t>
            </a:r>
            <a:r>
              <a:rPr lang="en-US" dirty="0"/>
              <a:t> </a:t>
            </a:r>
            <a:r>
              <a:rPr lang="en-US" dirty="0" err="1"/>
              <a:t>bọ</a:t>
            </a:r>
            <a:r>
              <a:rPr lang="en-US" dirty="0"/>
              <a:t> </a:t>
            </a:r>
            <a:r>
              <a:rPr lang="en-US" dirty="0" err="1"/>
              <a:t>rùa</a:t>
            </a:r>
            <a:r>
              <a:rPr lang="en-US" dirty="0"/>
              <a:t> </a:t>
            </a:r>
            <a:r>
              <a:rPr lang="en-US" dirty="0" err="1"/>
              <a:t>tìm</a:t>
            </a:r>
            <a:r>
              <a:rPr lang="en-US" dirty="0"/>
              <a:t> </a:t>
            </a:r>
            <a:r>
              <a:rPr lang="en-US" dirty="0" err="1"/>
              <a:t>đường</a:t>
            </a:r>
            <a:r>
              <a:rPr lang="en-US" dirty="0"/>
              <a:t> </a:t>
            </a:r>
            <a:r>
              <a:rPr lang="en-US" dirty="0" err="1"/>
              <a:t>về</a:t>
            </a:r>
            <a:r>
              <a:rPr lang="en-US" dirty="0"/>
              <a:t> </a:t>
            </a:r>
            <a:r>
              <a:rPr lang="en-US" dirty="0" err="1"/>
              <a:t>nhà</a:t>
            </a:r>
            <a:r>
              <a:rPr lang="en-US" dirty="0"/>
              <a:t> </a:t>
            </a:r>
          </a:p>
          <a:p>
            <a:pPr marL="0" lvl="0" indent="0" algn="l" rtl="0">
              <a:spcBef>
                <a:spcPts val="0"/>
              </a:spcBef>
              <a:spcAft>
                <a:spcPts val="0"/>
              </a:spcAft>
              <a:buNone/>
            </a:pPr>
            <a:endParaRPr lang="en-US" dirty="0"/>
          </a:p>
          <a:p>
            <a:r>
              <a:rPr lang="en-US" dirty="0" err="1"/>
              <a:t>Và</a:t>
            </a:r>
            <a:r>
              <a:rPr lang="en-US" dirty="0"/>
              <a:t> </a:t>
            </a:r>
            <a:r>
              <a:rPr lang="en-US" dirty="0" err="1"/>
              <a:t>đây</a:t>
            </a:r>
            <a:r>
              <a:rPr lang="en-US" dirty="0"/>
              <a:t> </a:t>
            </a:r>
            <a:r>
              <a:rPr lang="en-US" dirty="0" err="1"/>
              <a:t>là</a:t>
            </a:r>
            <a:r>
              <a:rPr lang="en-US" dirty="0"/>
              <a:t> </a:t>
            </a:r>
            <a:r>
              <a:rPr lang="en-US" dirty="0" err="1"/>
              <a:t>chú</a:t>
            </a:r>
            <a:r>
              <a:rPr lang="en-US" dirty="0"/>
              <a:t> </a:t>
            </a:r>
            <a:r>
              <a:rPr lang="en-US" dirty="0" err="1"/>
              <a:t>bọ</a:t>
            </a:r>
            <a:r>
              <a:rPr lang="en-US" dirty="0"/>
              <a:t> </a:t>
            </a:r>
            <a:r>
              <a:rPr lang="en-US" dirty="0" err="1"/>
              <a:t>rùa</a:t>
            </a:r>
            <a:r>
              <a:rPr lang="en-US" dirty="0"/>
              <a:t> </a:t>
            </a:r>
            <a:r>
              <a:rPr lang="en-US" dirty="0" err="1"/>
              <a:t>đi</a:t>
            </a:r>
            <a:r>
              <a:rPr lang="en-US" dirty="0"/>
              <a:t> </a:t>
            </a:r>
            <a:r>
              <a:rPr lang="en-US" dirty="0" err="1"/>
              <a:t>lạc</a:t>
            </a: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Các em hãy giúp chú tìm đường về nhà, bằng cách điền những khái niệm hoặc những từ còn thiếu ở những câu thử thách trên chặng đường về của chú nha!</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Khái niệm đầu tiên: Đây là thể loại văn học dành cho thiếu nhi.</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Các em thật giỏi, Thể loại văn học dành cho thiếu nhi được gọi là truyện đồng thoại.</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a:t>
            </a:r>
          </a:p>
          <a:p>
            <a:pPr marL="0" lvl="0" indent="0" algn="l" rtl="0">
              <a:spcBef>
                <a:spcPts val="0"/>
              </a:spcBef>
              <a:spcAft>
                <a:spcPts val="0"/>
              </a:spcAft>
              <a:buNone/>
            </a:pPr>
            <a:r>
              <a:rPr lang="vi-VN" sz="1200" kern="1200" dirty="0">
                <a:solidFill>
                  <a:schemeClr val="tx1"/>
                </a:solidFill>
                <a:effectLst/>
                <a:latin typeface="+mn-lt"/>
                <a:ea typeface="+mn-ea"/>
                <a:cs typeface="+mn-cs"/>
              </a:rPr>
              <a:t>Chúng ta sang chặng tiếp theo, các em hãy điền từ còn thiếu trong câu sau : Nhân vật trong truyện đồng thoại thường là …… hoặc …..</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Các em điền từ đúng rồi đấy, nhân vật trong truyện đồng thoại thường là loài vật hoặc đồ vật.</a:t>
            </a:r>
          </a:p>
          <a:p>
            <a:pPr marL="0" lvl="0" indent="0" algn="l" rtl="0">
              <a:spcBef>
                <a:spcPts val="0"/>
              </a:spcBef>
              <a:spcAft>
                <a:spcPts val="0"/>
              </a:spcAft>
              <a:buNone/>
            </a:pPr>
            <a:r>
              <a:rPr lang="vi-VN" sz="1200" kern="1200" dirty="0">
                <a:solidFill>
                  <a:schemeClr val="tx1"/>
                </a:solidFill>
                <a:effectLst/>
                <a:latin typeface="+mn-lt"/>
                <a:ea typeface="+mn-ea"/>
                <a:cs typeface="+mn-cs"/>
              </a:rPr>
              <a:t>--------</a:t>
            </a:r>
          </a:p>
          <a:p>
            <a:pPr marL="0" lvl="0" indent="0" algn="l" rtl="0">
              <a:spcBef>
                <a:spcPts val="0"/>
              </a:spcBef>
              <a:spcAft>
                <a:spcPts val="0"/>
              </a:spcAft>
              <a:buNone/>
            </a:pPr>
            <a:r>
              <a:rPr lang="vi-VN" sz="1200" kern="1200" dirty="0">
                <a:solidFill>
                  <a:schemeClr val="tx1"/>
                </a:solidFill>
                <a:effectLst/>
                <a:latin typeface="+mn-lt"/>
                <a:ea typeface="+mn-ea"/>
                <a:cs typeface="+mn-cs"/>
              </a:rPr>
              <a:t> Thêm một câu hỏi nữa cho chặng đường tiếp theo nha.</a:t>
            </a:r>
          </a:p>
          <a:p>
            <a:pPr marL="0" lvl="0" indent="0" algn="l" rtl="0">
              <a:spcBef>
                <a:spcPts val="0"/>
              </a:spcBef>
              <a:spcAft>
                <a:spcPts val="0"/>
              </a:spcAft>
              <a:buNone/>
            </a:pPr>
            <a:r>
              <a:rPr lang="vi-VN" sz="1200" kern="1200" dirty="0">
                <a:solidFill>
                  <a:schemeClr val="tx1"/>
                </a:solidFill>
                <a:effectLst/>
                <a:latin typeface="+mn-lt"/>
                <a:ea typeface="+mn-ea"/>
                <a:cs typeface="+mn-cs"/>
              </a:rPr>
              <a:t>Biện pháp tu từ gì thường được sử dụng khá nhiều trong truyện đồng thoại, giúp cho thế giới loài vật trở nên sinh động và gần gũi hơn ?</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Và đáp án chính là biện pháp tu từ nhân hóa.</a:t>
            </a:r>
          </a:p>
          <a:p>
            <a:pPr marL="0" lvl="0" indent="0" algn="l" rtl="0">
              <a:spcBef>
                <a:spcPts val="0"/>
              </a:spcBef>
              <a:spcAft>
                <a:spcPts val="0"/>
              </a:spcAft>
              <a:buNone/>
            </a:pPr>
            <a:r>
              <a:rPr lang="vi-VN" sz="1200" kern="1200" dirty="0">
                <a:solidFill>
                  <a:schemeClr val="tx1"/>
                </a:solidFill>
                <a:effectLst/>
                <a:latin typeface="+mn-lt"/>
                <a:ea typeface="+mn-ea"/>
                <a:cs typeface="+mn-cs"/>
              </a:rPr>
              <a:t>------------</a:t>
            </a:r>
          </a:p>
          <a:p>
            <a:pPr marL="0" lvl="0" indent="0" algn="l" rtl="0">
              <a:spcBef>
                <a:spcPts val="0"/>
              </a:spcBef>
              <a:spcAft>
                <a:spcPts val="0"/>
              </a:spcAft>
              <a:buNone/>
            </a:pPr>
            <a:r>
              <a:rPr lang="vi-VN" sz="1200" kern="1200" dirty="0">
                <a:solidFill>
                  <a:schemeClr val="tx1"/>
                </a:solidFill>
                <a:effectLst/>
                <a:latin typeface="+mn-lt"/>
                <a:ea typeface="+mn-ea"/>
                <a:cs typeface="+mn-cs"/>
              </a:rPr>
              <a:t>Vậy là các em đã nối xong chặng đường, giúp chú Bọ rùa về nhà rồi, Bọ rùa cám ơn các em nhiều nha!</a:t>
            </a:r>
            <a:endParaRPr lang="en-US" dirty="0"/>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9</a:t>
            </a:fld>
            <a:endParaRPr lang="zh-CN" altLang="en-US"/>
          </a:p>
        </p:txBody>
      </p:sp>
    </p:spTree>
    <p:extLst>
      <p:ext uri="{BB962C8B-B14F-4D97-AF65-F5344CB8AC3E}">
        <p14:creationId xmlns:p14="http://schemas.microsoft.com/office/powerpoint/2010/main" val="351927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sz="1200" kern="1200" dirty="0">
                <a:solidFill>
                  <a:schemeClr val="tx1"/>
                </a:solidFill>
                <a:effectLst/>
                <a:latin typeface="+mn-lt"/>
                <a:ea typeface="+mn-ea"/>
                <a:cs typeface="+mn-cs"/>
              </a:rPr>
              <a:t>Các em thật giỏi,</a:t>
            </a:r>
          </a:p>
          <a:p>
            <a:pPr marL="0" lvl="0" indent="0" algn="l" rtl="0">
              <a:spcBef>
                <a:spcPts val="0"/>
              </a:spcBef>
              <a:spcAft>
                <a:spcPts val="0"/>
              </a:spcAft>
              <a:buNone/>
            </a:pPr>
            <a:r>
              <a:rPr lang="vi-VN" sz="1200" kern="1200" dirty="0">
                <a:solidFill>
                  <a:schemeClr val="tx1"/>
                </a:solidFill>
                <a:effectLst/>
                <a:latin typeface="+mn-lt"/>
                <a:ea typeface="+mn-ea"/>
                <a:cs typeface="+mn-cs"/>
              </a:rPr>
              <a:t>Thể loại văn học dành cho thiếu nhi được gọi là truyện đồng thoại.</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a:t>
            </a:r>
          </a:p>
          <a:p>
            <a:pPr marL="0" lvl="0" indent="0" algn="l" rtl="0">
              <a:spcBef>
                <a:spcPts val="0"/>
              </a:spcBef>
              <a:spcAft>
                <a:spcPts val="0"/>
              </a:spcAft>
              <a:buNone/>
            </a:pPr>
            <a:r>
              <a:rPr lang="vi-VN" sz="1200" kern="1200" dirty="0">
                <a:solidFill>
                  <a:schemeClr val="tx1"/>
                </a:solidFill>
                <a:effectLst/>
                <a:latin typeface="+mn-lt"/>
                <a:ea typeface="+mn-ea"/>
                <a:cs typeface="+mn-cs"/>
              </a:rPr>
              <a:t>Chúng ta sang chặng tiếp theo, các em hãy điền từ còn thiếu trong câu sau : Nhân vật trong truyện đồng thoại thường là …… hoặc …..</a:t>
            </a:r>
          </a:p>
          <a:p>
            <a:pPr marL="0" lvl="0" indent="0" algn="l" rtl="0">
              <a:spcBef>
                <a:spcPts val="0"/>
              </a:spcBef>
              <a:spcAft>
                <a:spcPts val="0"/>
              </a:spcAft>
              <a:buNone/>
            </a:pPr>
            <a:endParaRPr lang="vi-VN" sz="1200" kern="1200" dirty="0">
              <a:solidFill>
                <a:schemeClr val="tx1"/>
              </a:solidFill>
              <a:effectLst/>
              <a:latin typeface="+mn-lt"/>
              <a:ea typeface="+mn-ea"/>
              <a:cs typeface="+mn-cs"/>
            </a:endParaRPr>
          </a:p>
          <a:p>
            <a:pPr marL="0" lvl="0" indent="0" algn="l" rtl="0">
              <a:spcBef>
                <a:spcPts val="0"/>
              </a:spcBef>
              <a:spcAft>
                <a:spcPts val="0"/>
              </a:spcAft>
              <a:buNone/>
            </a:pPr>
            <a:r>
              <a:rPr lang="vi-VN" sz="1200" kern="1200" dirty="0">
                <a:solidFill>
                  <a:schemeClr val="tx1"/>
                </a:solidFill>
                <a:effectLst/>
                <a:latin typeface="+mn-lt"/>
                <a:ea typeface="+mn-ea"/>
                <a:cs typeface="+mn-cs"/>
              </a:rPr>
              <a:t>Các em điền từ đúng rồi đấy, nhân vật trong truyện đồng thoại thường là loài vật hoặc đồ vật.</a:t>
            </a:r>
            <a:endParaRPr lang="en-US" dirty="0"/>
          </a:p>
        </p:txBody>
      </p:sp>
      <p:sp>
        <p:nvSpPr>
          <p:cNvPr id="4" name="Slide Number Placeholder 3"/>
          <p:cNvSpPr>
            <a:spLocks noGrp="1"/>
          </p:cNvSpPr>
          <p:nvPr>
            <p:ph type="sldNum" sz="quarter" idx="5"/>
          </p:nvPr>
        </p:nvSpPr>
        <p:spPr/>
        <p:txBody>
          <a:bodyPr/>
          <a:lstStyle/>
          <a:p>
            <a:pPr>
              <a:defRPr/>
            </a:pPr>
            <a:fld id="{9189628C-5FB7-4DD4-A232-928A4CE82FCD}" type="slidenum">
              <a:rPr lang="zh-CN" altLang="en-US" smtClean="0"/>
              <a:pPr>
                <a:defRPr/>
              </a:pPr>
              <a:t>10</a:t>
            </a:fld>
            <a:endParaRPr lang="zh-CN" altLang="en-US"/>
          </a:p>
        </p:txBody>
      </p:sp>
    </p:spTree>
    <p:extLst>
      <p:ext uri="{BB962C8B-B14F-4D97-AF65-F5344CB8AC3E}">
        <p14:creationId xmlns:p14="http://schemas.microsoft.com/office/powerpoint/2010/main" val="387652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25F-44CC-394D-82DF-A098B7217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7936969-5144-6945-93DA-D544670AC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DFA9111-5569-5644-B038-F9B73E5CBA4B}"/>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5" name="Footer Placeholder 4">
            <a:extLst>
              <a:ext uri="{FF2B5EF4-FFF2-40B4-BE49-F238E27FC236}">
                <a16:creationId xmlns:a16="http://schemas.microsoft.com/office/drawing/2014/main" id="{14D50E1A-F978-3746-9F1B-18E8BCE7773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0391B34-6950-0F4B-960F-D70C3CBCC51B}"/>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2261764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F00E-A1BB-A742-B5F5-2D7030F7F94C}"/>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789E37A-373F-8542-85B9-E682C2E924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06EE094-21BE-DE4E-92CF-A97FC8D7948C}"/>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5" name="Footer Placeholder 4">
            <a:extLst>
              <a:ext uri="{FF2B5EF4-FFF2-40B4-BE49-F238E27FC236}">
                <a16:creationId xmlns:a16="http://schemas.microsoft.com/office/drawing/2014/main" id="{B14767D8-F424-164A-9F1A-A13B8C8EC87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DDEE60-480D-9B49-8338-72EEF281840A}"/>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1589831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E8C23-E863-894F-BCF9-FE926164DD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7E2AE3A-72DF-A046-8909-C77EC1A86A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5885C25-0875-C244-A4EB-9CFFFC40C1FA}"/>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5" name="Footer Placeholder 4">
            <a:extLst>
              <a:ext uri="{FF2B5EF4-FFF2-40B4-BE49-F238E27FC236}">
                <a16:creationId xmlns:a16="http://schemas.microsoft.com/office/drawing/2014/main" id="{5938CF89-11D9-5B46-9EA2-1E6DF6D0286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B8FFC7B-4132-5249-84CF-F05F4A3A5FF0}"/>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2877215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77C6-9EBC-324F-861D-7E8D6852491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2505741-9288-D74D-8F61-2F5CC02B5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24AD0CC-9A0C-2F4C-BA84-5D496A8D20DA}"/>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5" name="Footer Placeholder 4">
            <a:extLst>
              <a:ext uri="{FF2B5EF4-FFF2-40B4-BE49-F238E27FC236}">
                <a16:creationId xmlns:a16="http://schemas.microsoft.com/office/drawing/2014/main" id="{BF74F76C-8A32-964F-BEC8-FC909517F16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5BBFF7-D275-CE41-9698-01597C310406}"/>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44460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7C1F-38B2-564F-886A-768FF9805A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620E616-B6A3-9342-866B-CCECAC860C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F8DED4-4E42-0F42-AD51-0B92459B398E}"/>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5" name="Footer Placeholder 4">
            <a:extLst>
              <a:ext uri="{FF2B5EF4-FFF2-40B4-BE49-F238E27FC236}">
                <a16:creationId xmlns:a16="http://schemas.microsoft.com/office/drawing/2014/main" id="{41FF4B96-C5FF-FB47-991A-F9EB50415D3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CB5370D-8D40-5542-A038-275ABC5C6E6C}"/>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4221822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CA19-8A5B-EF4B-A305-EE383C541C6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ED5F158-1E38-7642-988B-C975A4DF5D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97D0660B-477E-D646-9542-91E591A698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87EA226-4B36-4446-A6B1-E85B1ABEB72C}"/>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6" name="Footer Placeholder 5">
            <a:extLst>
              <a:ext uri="{FF2B5EF4-FFF2-40B4-BE49-F238E27FC236}">
                <a16:creationId xmlns:a16="http://schemas.microsoft.com/office/drawing/2014/main" id="{21A1A63A-31A7-F04A-8B17-115199134B6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1F738E5-15C9-CA47-B078-C2C97A8C3FCC}"/>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344575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6251-4DB0-3B40-AF7F-7199B5CA277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7C01B2B-B410-BB49-93AC-C0D4C013B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F057D9-2898-D148-9070-F5976726CE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820C929C-752E-BB40-BC22-50DCE7881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0DC2D-4202-7446-B92F-2C8EF66A98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D3E6A77-EEEB-E147-9B22-DC0928CC037D}"/>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8" name="Footer Placeholder 7">
            <a:extLst>
              <a:ext uri="{FF2B5EF4-FFF2-40B4-BE49-F238E27FC236}">
                <a16:creationId xmlns:a16="http://schemas.microsoft.com/office/drawing/2014/main" id="{A7E31D85-E7B3-014D-9E80-C767F284E7D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5D3544D-D9C5-0D43-A341-5568E18780CB}"/>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7883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7A45-2334-8245-933B-CA18FD94BD3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BDC3375-A71D-654B-A8A6-26187423E550}"/>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4" name="Footer Placeholder 3">
            <a:extLst>
              <a:ext uri="{FF2B5EF4-FFF2-40B4-BE49-F238E27FC236}">
                <a16:creationId xmlns:a16="http://schemas.microsoft.com/office/drawing/2014/main" id="{3334D16B-5237-204C-B033-FE073FAC65D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DA7D7EC3-42C9-C94B-B91C-146DBDD7F5D6}"/>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42020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6691A-BED5-EB4D-AF54-3921E2BED550}"/>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3" name="Footer Placeholder 2">
            <a:extLst>
              <a:ext uri="{FF2B5EF4-FFF2-40B4-BE49-F238E27FC236}">
                <a16:creationId xmlns:a16="http://schemas.microsoft.com/office/drawing/2014/main" id="{21555898-479D-B847-AEFC-DDEA43D7342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7CF3C52-F51F-7244-98C5-9BF775E512AF}"/>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1990571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88BE-D94F-3546-8AB7-5F361A3A8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BB8EDD8-3E24-364E-92AC-BA5D70BC75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C90327A-94BF-184B-9C1E-3600B4728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DBD41-12E7-DC42-BC08-14A67EA87D88}"/>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6" name="Footer Placeholder 5">
            <a:extLst>
              <a:ext uri="{FF2B5EF4-FFF2-40B4-BE49-F238E27FC236}">
                <a16:creationId xmlns:a16="http://schemas.microsoft.com/office/drawing/2014/main" id="{232545B5-248E-8641-B48E-89F3CAD356A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6F66241-808F-0F43-9758-877B652CBD49}"/>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155055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C690-BC84-324E-9B6E-76F1F5CFF3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DF72855-4721-FA4D-9582-B2B2FF89F0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7C81A64-7376-6C4F-99D0-69DCD802F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70916-E788-574A-AF06-B897BC8FB72E}"/>
              </a:ext>
            </a:extLst>
          </p:cNvPr>
          <p:cNvSpPr>
            <a:spLocks noGrp="1"/>
          </p:cNvSpPr>
          <p:nvPr>
            <p:ph type="dt" sz="half" idx="10"/>
          </p:nvPr>
        </p:nvSpPr>
        <p:spPr/>
        <p:txBody>
          <a:bodyPr/>
          <a:lstStyle/>
          <a:p>
            <a:fld id="{40B4219B-2032-9245-BE72-D418AF383ECE}" type="datetimeFigureOut">
              <a:rPr lang="en-VN" smtClean="0"/>
              <a:t>11/28/23</a:t>
            </a:fld>
            <a:endParaRPr lang="en-VN"/>
          </a:p>
        </p:txBody>
      </p:sp>
      <p:sp>
        <p:nvSpPr>
          <p:cNvPr id="6" name="Footer Placeholder 5">
            <a:extLst>
              <a:ext uri="{FF2B5EF4-FFF2-40B4-BE49-F238E27FC236}">
                <a16:creationId xmlns:a16="http://schemas.microsoft.com/office/drawing/2014/main" id="{104B2504-1F65-FA4C-A477-AFB4CCBC7E9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6C93FCD-F4DA-0244-8A65-5851CBA0DD49}"/>
              </a:ext>
            </a:extLst>
          </p:cNvPr>
          <p:cNvSpPr>
            <a:spLocks noGrp="1"/>
          </p:cNvSpPr>
          <p:nvPr>
            <p:ph type="sldNum" sz="quarter" idx="12"/>
          </p:nvPr>
        </p:nvSpPr>
        <p:spPr/>
        <p:txBody>
          <a:bodyPr/>
          <a:lstStyle/>
          <a:p>
            <a:fld id="{16E8B747-543D-3E41-88EF-F0D698958410}" type="slidenum">
              <a:rPr lang="en-VN" smtClean="0"/>
              <a:t>‹#›</a:t>
            </a:fld>
            <a:endParaRPr lang="en-VN"/>
          </a:p>
        </p:txBody>
      </p:sp>
    </p:spTree>
    <p:extLst>
      <p:ext uri="{BB962C8B-B14F-4D97-AF65-F5344CB8AC3E}">
        <p14:creationId xmlns:p14="http://schemas.microsoft.com/office/powerpoint/2010/main" val="77940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BDF428-1FD7-2F47-8265-AA065D7F3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3B84895-7082-264A-B1C2-DF713483B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C7588B9-BF45-CE40-AA20-E2223446B7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4219B-2032-9245-BE72-D418AF383ECE}" type="datetimeFigureOut">
              <a:rPr lang="en-VN" smtClean="0"/>
              <a:t>11/28/23</a:t>
            </a:fld>
            <a:endParaRPr lang="en-VN"/>
          </a:p>
        </p:txBody>
      </p:sp>
      <p:sp>
        <p:nvSpPr>
          <p:cNvPr id="5" name="Footer Placeholder 4">
            <a:extLst>
              <a:ext uri="{FF2B5EF4-FFF2-40B4-BE49-F238E27FC236}">
                <a16:creationId xmlns:a16="http://schemas.microsoft.com/office/drawing/2014/main" id="{A4D044C7-AC77-234B-A14C-99AE8BB168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B5D417D5-E3A7-D042-84DF-A01569375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8B747-543D-3E41-88EF-F0D698958410}" type="slidenum">
              <a:rPr lang="en-VN" smtClean="0"/>
              <a:t>‹#›</a:t>
            </a:fld>
            <a:endParaRPr lang="en-VN"/>
          </a:p>
        </p:txBody>
      </p:sp>
    </p:spTree>
    <p:extLst>
      <p:ext uri="{BB962C8B-B14F-4D97-AF65-F5344CB8AC3E}">
        <p14:creationId xmlns:p14="http://schemas.microsoft.com/office/powerpoint/2010/main" val="2887384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openxmlformats.org/officeDocument/2006/relationships/notesSlide" Target="../notesSlides/notesSlide9.xml"/><Relationship Id="rId7" Type="http://schemas.microsoft.com/office/2007/relationships/hdphoto" Target="../media/hdphoto10.wdp"/><Relationship Id="rId12"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41.png"/><Relationship Id="rId15" Type="http://schemas.openxmlformats.org/officeDocument/2006/relationships/image" Target="../media/image43.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slide" Target="slide12.xml"/><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3" Type="http://schemas.openxmlformats.org/officeDocument/2006/relationships/notesSlide" Target="../notesSlides/notesSlide10.xml"/><Relationship Id="rId7" Type="http://schemas.microsoft.com/office/2007/relationships/hdphoto" Target="../media/hdphoto10.wdp"/><Relationship Id="rId12" Type="http://schemas.microsoft.com/office/2007/relationships/hdphoto" Target="../media/hdphoto3.wdp"/><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1.png"/><Relationship Id="rId11" Type="http://schemas.openxmlformats.org/officeDocument/2006/relationships/image" Target="../media/image18.png"/><Relationship Id="rId5" Type="http://schemas.openxmlformats.org/officeDocument/2006/relationships/image" Target="../media/image41.png"/><Relationship Id="rId15" Type="http://schemas.microsoft.com/office/2007/relationships/hdphoto" Target="../media/hdphoto2.wdp"/><Relationship Id="rId10" Type="http://schemas.openxmlformats.org/officeDocument/2006/relationships/slide" Target="slide15.xml"/><Relationship Id="rId4" Type="http://schemas.openxmlformats.org/officeDocument/2006/relationships/audio" Target="../media/audio1.wav"/><Relationship Id="rId9" Type="http://schemas.openxmlformats.org/officeDocument/2006/relationships/image" Target="../media/image44.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3" Type="http://schemas.openxmlformats.org/officeDocument/2006/relationships/notesSlide" Target="../notesSlides/notesSlide11.xml"/><Relationship Id="rId7" Type="http://schemas.microsoft.com/office/2007/relationships/hdphoto" Target="../media/hdphoto10.wdp"/><Relationship Id="rId12" Type="http://schemas.microsoft.com/office/2007/relationships/hdphoto" Target="../media/hdphoto3.wdp"/><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18.png"/><Relationship Id="rId5" Type="http://schemas.openxmlformats.org/officeDocument/2006/relationships/image" Target="../media/image41.png"/><Relationship Id="rId15" Type="http://schemas.openxmlformats.org/officeDocument/2006/relationships/image" Target="../media/image21.png"/><Relationship Id="rId10" Type="http://schemas.openxmlformats.org/officeDocument/2006/relationships/slide" Target="slide15.xml"/><Relationship Id="rId4" Type="http://schemas.openxmlformats.org/officeDocument/2006/relationships/audio" Target="../media/audio1.wav"/><Relationship Id="rId9" Type="http://schemas.openxmlformats.org/officeDocument/2006/relationships/image" Target="../media/image44.png"/><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2.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31.pn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slide" Target="slide18.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13.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48.jpeg"/><Relationship Id="rId5" Type="http://schemas.microsoft.com/office/2007/relationships/hdphoto" Target="../media/hdphoto5.wdp"/><Relationship Id="rId10" Type="http://schemas.openxmlformats.org/officeDocument/2006/relationships/image" Target="../media/image47.jpeg"/><Relationship Id="rId4" Type="http://schemas.openxmlformats.org/officeDocument/2006/relationships/image" Target="../media/image26.png"/><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1.png"/><Relationship Id="rId3" Type="http://schemas.openxmlformats.org/officeDocument/2006/relationships/notesSlide" Target="../notesSlides/notesSlide14.xml"/><Relationship Id="rId7" Type="http://schemas.microsoft.com/office/2007/relationships/hdphoto" Target="../media/hdphoto13.wdp"/><Relationship Id="rId12"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6.png"/><Relationship Id="rId11" Type="http://schemas.microsoft.com/office/2007/relationships/hdphoto" Target="../media/hdphoto11.wdp"/><Relationship Id="rId5" Type="http://schemas.microsoft.com/office/2007/relationships/hdphoto" Target="../media/hdphoto14.wdp"/><Relationship Id="rId10" Type="http://schemas.openxmlformats.org/officeDocument/2006/relationships/image" Target="../media/image33.png"/><Relationship Id="rId4" Type="http://schemas.openxmlformats.org/officeDocument/2006/relationships/image" Target="../media/image49.png"/><Relationship Id="rId9" Type="http://schemas.microsoft.com/office/2007/relationships/hdphoto" Target="../media/hdphoto12.wdp"/><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microsoft.com/office/2007/relationships/hdphoto" Target="../media/hdphoto13.wdp"/><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6.png"/><Relationship Id="rId11" Type="http://schemas.openxmlformats.org/officeDocument/2006/relationships/image" Target="../media/image54.png"/><Relationship Id="rId5" Type="http://schemas.microsoft.com/office/2007/relationships/hdphoto" Target="../media/hdphoto14.wdp"/><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1.xml"/><Relationship Id="rId18" Type="http://schemas.microsoft.com/office/2007/relationships/hdphoto" Target="../media/hdphoto13.wdp"/><Relationship Id="rId26" Type="http://schemas.openxmlformats.org/officeDocument/2006/relationships/image" Target="../media/image58.png"/><Relationship Id="rId3" Type="http://schemas.openxmlformats.org/officeDocument/2006/relationships/tags" Target="../tags/tag15.xml"/><Relationship Id="rId21" Type="http://schemas.openxmlformats.org/officeDocument/2006/relationships/image" Target="../media/image32.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36.png"/><Relationship Id="rId25" Type="http://schemas.openxmlformats.org/officeDocument/2006/relationships/image" Target="../media/image57.png"/><Relationship Id="rId2" Type="http://schemas.openxmlformats.org/officeDocument/2006/relationships/tags" Target="../tags/tag14.xml"/><Relationship Id="rId16" Type="http://schemas.microsoft.com/office/2007/relationships/hdphoto" Target="../media/hdphoto14.wdp"/><Relationship Id="rId20" Type="http://schemas.microsoft.com/office/2007/relationships/hdphoto" Target="../media/hdphoto12.wdp"/><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image" Target="../media/image56.png"/><Relationship Id="rId5" Type="http://schemas.openxmlformats.org/officeDocument/2006/relationships/tags" Target="../tags/tag17.xml"/><Relationship Id="rId15" Type="http://schemas.openxmlformats.org/officeDocument/2006/relationships/image" Target="../media/image49.png"/><Relationship Id="rId23" Type="http://schemas.openxmlformats.org/officeDocument/2006/relationships/image" Target="../media/image55.png"/><Relationship Id="rId10" Type="http://schemas.openxmlformats.org/officeDocument/2006/relationships/tags" Target="../tags/tag22.xml"/><Relationship Id="rId19" Type="http://schemas.openxmlformats.org/officeDocument/2006/relationships/image" Target="../media/image35.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notesSlide" Target="../notesSlides/notesSlide17.xml"/><Relationship Id="rId22"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7.xml"/><Relationship Id="rId7" Type="http://schemas.openxmlformats.org/officeDocument/2006/relationships/image" Target="../media/image5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28.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png"/><Relationship Id="rId1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1.wdp"/><Relationship Id="rId17" Type="http://schemas.openxmlformats.org/officeDocument/2006/relationships/image" Target="../media/image19.png"/><Relationship Id="rId2" Type="http://schemas.openxmlformats.org/officeDocument/2006/relationships/notesSlide" Target="../notesSlides/notesSlide2.xml"/><Relationship Id="rId16" Type="http://schemas.microsoft.com/office/2007/relationships/hdphoto" Target="../media/hdphoto3.wdp"/><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3.png"/><Relationship Id="rId19"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8.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png"/><Relationship Id="rId3" Type="http://schemas.openxmlformats.org/officeDocument/2006/relationships/tags" Target="../tags/tag31.xml"/><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19.xml"/><Relationship Id="rId11" Type="http://schemas.openxmlformats.org/officeDocument/2006/relationships/image" Target="../media/image62.png"/><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32.xml"/><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7.PNG"/><Relationship Id="rId3" Type="http://schemas.openxmlformats.org/officeDocument/2006/relationships/tags" Target="../tags/tag35.xml"/><Relationship Id="rId7" Type="http://schemas.openxmlformats.org/officeDocument/2006/relationships/image" Target="../media/image58.png"/><Relationship Id="rId12" Type="http://schemas.openxmlformats.org/officeDocument/2006/relationships/image" Target="../media/image66.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20.xml"/><Relationship Id="rId11" Type="http://schemas.openxmlformats.org/officeDocument/2006/relationships/image" Target="../media/image59.png"/><Relationship Id="rId5" Type="http://schemas.openxmlformats.org/officeDocument/2006/relationships/slideLayout" Target="../slideLayouts/slideLayout2.xml"/><Relationship Id="rId15" Type="http://schemas.microsoft.com/office/2007/relationships/hdphoto" Target="../media/hdphoto15.wdp"/><Relationship Id="rId10" Type="http://schemas.openxmlformats.org/officeDocument/2006/relationships/image" Target="../media/image65.png"/><Relationship Id="rId4" Type="http://schemas.openxmlformats.org/officeDocument/2006/relationships/tags" Target="../tags/tag36.xml"/><Relationship Id="rId9" Type="http://schemas.openxmlformats.org/officeDocument/2006/relationships/image" Target="../media/image61.pn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30.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8.png"/><Relationship Id="rId11" Type="http://schemas.openxmlformats.org/officeDocument/2006/relationships/image" Target="../media/image5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notesSlide" Target="../notesSlides/notesSlide21.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18.png"/><Relationship Id="rId12" Type="http://schemas.microsoft.com/office/2007/relationships/hdphoto" Target="../media/hdphoto9.wdp"/><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2.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notesSlide" Target="../notesSlides/notesSlide22.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9.wdp"/><Relationship Id="rId3" Type="http://schemas.openxmlformats.org/officeDocument/2006/relationships/tags" Target="../tags/tag43.xml"/><Relationship Id="rId7" Type="http://schemas.openxmlformats.org/officeDocument/2006/relationships/image" Target="../media/image29.png"/><Relationship Id="rId12" Type="http://schemas.openxmlformats.org/officeDocument/2006/relationships/image" Target="../media/image3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8.png"/><Relationship Id="rId11" Type="http://schemas.openxmlformats.org/officeDocument/2006/relationships/image" Target="../media/image59.png"/><Relationship Id="rId5" Type="http://schemas.openxmlformats.org/officeDocument/2006/relationships/notesSlide" Target="../notesSlides/notesSlide23.xml"/><Relationship Id="rId10" Type="http://schemas.microsoft.com/office/2007/relationships/hdphoto" Target="../media/hdphoto3.wdp"/><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3.wdp"/><Relationship Id="rId3" Type="http://schemas.openxmlformats.org/officeDocument/2006/relationships/tags" Target="../tags/tag46.xml"/><Relationship Id="rId7" Type="http://schemas.openxmlformats.org/officeDocument/2006/relationships/image" Target="../media/image58.png"/><Relationship Id="rId12" Type="http://schemas.openxmlformats.org/officeDocument/2006/relationships/image" Target="../media/image18.png"/><Relationship Id="rId2" Type="http://schemas.openxmlformats.org/officeDocument/2006/relationships/tags" Target="../tags/tag45.xml"/><Relationship Id="rId16" Type="http://schemas.microsoft.com/office/2007/relationships/hdphoto" Target="../media/hdphoto9.wdp"/><Relationship Id="rId1" Type="http://schemas.openxmlformats.org/officeDocument/2006/relationships/tags" Target="../tags/tag44.xml"/><Relationship Id="rId6" Type="http://schemas.openxmlformats.org/officeDocument/2006/relationships/notesSlide" Target="../notesSlides/notesSlide24.xml"/><Relationship Id="rId11" Type="http://schemas.microsoft.com/office/2007/relationships/hdphoto" Target="../media/hdphoto8.wdp"/><Relationship Id="rId5" Type="http://schemas.openxmlformats.org/officeDocument/2006/relationships/slideLayout" Target="../slideLayouts/slideLayout2.xml"/><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tags" Target="../tags/tag47.xml"/><Relationship Id="rId9" Type="http://schemas.openxmlformats.org/officeDocument/2006/relationships/image" Target="../media/image61.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0.xml"/><Relationship Id="rId7" Type="http://schemas.openxmlformats.org/officeDocument/2006/relationships/image" Target="../media/image42.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8.png"/><Relationship Id="rId11" Type="http://schemas.microsoft.com/office/2007/relationships/hdphoto" Target="../media/hdphoto9.wdp"/><Relationship Id="rId5" Type="http://schemas.openxmlformats.org/officeDocument/2006/relationships/notesSlide" Target="../notesSlides/notesSlide25.xml"/><Relationship Id="rId10" Type="http://schemas.openxmlformats.org/officeDocument/2006/relationships/image" Target="../media/image30.png"/><Relationship Id="rId4" Type="http://schemas.openxmlformats.org/officeDocument/2006/relationships/slideLayout" Target="../slideLayouts/slideLayout2.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tags" Target="../tags/tag53.xml"/><Relationship Id="rId7" Type="http://schemas.openxmlformats.org/officeDocument/2006/relationships/image" Target="../media/image69.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7.png"/><Relationship Id="rId5" Type="http://schemas.openxmlformats.org/officeDocument/2006/relationships/notesSlide" Target="../notesSlides/notesSlide26.xml"/><Relationship Id="rId4" Type="http://schemas.openxmlformats.org/officeDocument/2006/relationships/slideLayout" Target="../slideLayouts/slideLayout7.xml"/><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27.xml"/><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73.png"/><Relationship Id="rId5" Type="http://schemas.openxmlformats.org/officeDocument/2006/relationships/image" Target="../media/image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55.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72.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30.png"/><Relationship Id="rId3" Type="http://schemas.openxmlformats.org/officeDocument/2006/relationships/notesSlide" Target="../notesSlides/notesSlide29.xml"/><Relationship Id="rId7" Type="http://schemas.openxmlformats.org/officeDocument/2006/relationships/image" Target="../media/image36.png"/><Relationship Id="rId12" Type="http://schemas.openxmlformats.org/officeDocument/2006/relationships/image" Target="../media/image60.png"/><Relationship Id="rId2" Type="http://schemas.openxmlformats.org/officeDocument/2006/relationships/slideLayout" Target="../slideLayouts/slideLayout7.xml"/><Relationship Id="rId16" Type="http://schemas.openxmlformats.org/officeDocument/2006/relationships/image" Target="../media/image3.png"/><Relationship Id="rId1" Type="http://schemas.openxmlformats.org/officeDocument/2006/relationships/tags" Target="../tags/tag56.xml"/><Relationship Id="rId6" Type="http://schemas.microsoft.com/office/2007/relationships/hdphoto" Target="../media/hdphoto5.wdp"/><Relationship Id="rId11" Type="http://schemas.openxmlformats.org/officeDocument/2006/relationships/image" Target="../media/image76.png"/><Relationship Id="rId5" Type="http://schemas.openxmlformats.org/officeDocument/2006/relationships/image" Target="../media/image26.png"/><Relationship Id="rId15" Type="http://schemas.openxmlformats.org/officeDocument/2006/relationships/image" Target="../media/image62.png"/><Relationship Id="rId10" Type="http://schemas.microsoft.com/office/2007/relationships/hdphoto" Target="../media/hdphoto3.wdp"/><Relationship Id="rId4" Type="http://schemas.openxmlformats.org/officeDocument/2006/relationships/image" Target="../media/image75.png"/><Relationship Id="rId9" Type="http://schemas.openxmlformats.org/officeDocument/2006/relationships/image" Target="../media/image18.png"/><Relationship Id="rId14" Type="http://schemas.microsoft.com/office/2007/relationships/hdphoto" Target="../media/hdphoto9.wdp"/></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5.png"/><Relationship Id="rId3" Type="http://schemas.openxmlformats.org/officeDocument/2006/relationships/tags" Target="../tags/tag59.xml"/><Relationship Id="rId7" Type="http://schemas.microsoft.com/office/2007/relationships/hdphoto" Target="../media/hdphoto13.wdp"/><Relationship Id="rId12" Type="http://schemas.openxmlformats.org/officeDocument/2006/relationships/image" Target="../media/image62.png"/><Relationship Id="rId2" Type="http://schemas.openxmlformats.org/officeDocument/2006/relationships/tags" Target="../tags/tag58.xml"/><Relationship Id="rId16" Type="http://schemas.openxmlformats.org/officeDocument/2006/relationships/image" Target="../media/image3.png"/><Relationship Id="rId1" Type="http://schemas.openxmlformats.org/officeDocument/2006/relationships/tags" Target="../tags/tag57.xml"/><Relationship Id="rId6" Type="http://schemas.openxmlformats.org/officeDocument/2006/relationships/image" Target="../media/image36.png"/><Relationship Id="rId11" Type="http://schemas.openxmlformats.org/officeDocument/2006/relationships/image" Target="../media/image60.png"/><Relationship Id="rId5" Type="http://schemas.openxmlformats.org/officeDocument/2006/relationships/notesSlide" Target="../notesSlides/notesSlide30.xml"/><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slideLayout" Target="../slideLayouts/slideLayout1.xml"/><Relationship Id="rId9" Type="http://schemas.microsoft.com/office/2007/relationships/hdphoto" Target="../media/hdphoto12.wdp"/><Relationship Id="rId1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slide" Target="slide36.xml"/><Relationship Id="rId12" Type="http://schemas.openxmlformats.org/officeDocument/2006/relationships/slide" Target="slide41.xml"/><Relationship Id="rId17" Type="http://schemas.openxmlformats.org/officeDocument/2006/relationships/image" Target="../media/image81.png"/><Relationship Id="rId2" Type="http://schemas.openxmlformats.org/officeDocument/2006/relationships/audio" Target="../media/media1.wav"/><Relationship Id="rId16" Type="http://schemas.openxmlformats.org/officeDocument/2006/relationships/image" Target="../media/image80.gif"/><Relationship Id="rId1" Type="http://schemas.microsoft.com/office/2007/relationships/media" Target="../media/media1.wav"/><Relationship Id="rId6" Type="http://schemas.openxmlformats.org/officeDocument/2006/relationships/slide" Target="slide35.xml"/><Relationship Id="rId11" Type="http://schemas.openxmlformats.org/officeDocument/2006/relationships/slide" Target="slide40.xml"/><Relationship Id="rId5" Type="http://schemas.openxmlformats.org/officeDocument/2006/relationships/slide" Target="slide34.xml"/><Relationship Id="rId15" Type="http://schemas.openxmlformats.org/officeDocument/2006/relationships/image" Target="../media/image79.gif"/><Relationship Id="rId10" Type="http://schemas.openxmlformats.org/officeDocument/2006/relationships/slide" Target="slide39.xml"/><Relationship Id="rId4" Type="http://schemas.openxmlformats.org/officeDocument/2006/relationships/image" Target="../media/image77.png"/><Relationship Id="rId9" Type="http://schemas.openxmlformats.org/officeDocument/2006/relationships/slide" Target="slide38.xml"/><Relationship Id="rId14" Type="http://schemas.openxmlformats.org/officeDocument/2006/relationships/image" Target="../media/image78.gif"/></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4.wav"/><Relationship Id="rId9" Type="http://schemas.microsoft.com/office/2007/relationships/hdphoto" Target="../media/hdphoto18.wdp"/><Relationship Id="rId1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microsoft.com/office/2007/relationships/hdphoto" Target="../media/hdphoto17.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18.wdp"/><Relationship Id="rId14" Type="http://schemas.openxmlformats.org/officeDocument/2006/relationships/image" Target="../media/image89.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4.wav"/><Relationship Id="rId9" Type="http://schemas.microsoft.com/office/2007/relationships/hdphoto" Target="../media/hdphoto18.wdp"/><Relationship Id="rId1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audio" Target="../media/audio4.wav"/><Relationship Id="rId7" Type="http://schemas.microsoft.com/office/2007/relationships/hdphoto" Target="../media/hdphoto17.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18.wdp"/><Relationship Id="rId14"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microsoft.com/office/2007/relationships/hdphoto" Target="../media/hdphoto17.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18.wdp"/><Relationship Id="rId14"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audio" Target="../media/audio4.wav"/><Relationship Id="rId7" Type="http://schemas.microsoft.com/office/2007/relationships/hdphoto" Target="../media/hdphoto17.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18.wdp"/><Relationship Id="rId1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xml"/><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image" Target="../media/image24.png"/><Relationship Id="rId9" Type="http://schemas.microsoft.com/office/2007/relationships/hdphoto" Target="../media/hdphoto6.wdp"/></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4.wav"/><Relationship Id="rId7" Type="http://schemas.microsoft.com/office/2007/relationships/hdphoto" Target="../media/hdphoto17.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18.wdp"/><Relationship Id="rId1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4.wav"/><Relationship Id="rId9" Type="http://schemas.microsoft.com/office/2007/relationships/hdphoto" Target="../media/hdphoto18.wdp"/><Relationship Id="rId14" Type="http://schemas.openxmlformats.org/officeDocument/2006/relationships/image" Target="../media/image88.pn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audio" Target="../media/audio4.wav"/><Relationship Id="rId7" Type="http://schemas.microsoft.com/office/2007/relationships/hdphoto" Target="../media/hdphoto17.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11" Type="http://schemas.microsoft.com/office/2007/relationships/hdphoto" Target="../media/hdphoto19.wdp"/><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18.wdp"/><Relationship Id="rId14" Type="http://schemas.openxmlformats.org/officeDocument/2006/relationships/slide" Target="slide33.xml"/></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4.png"/><Relationship Id="rId3" Type="http://schemas.openxmlformats.org/officeDocument/2006/relationships/notesSlide" Target="../notesSlides/notesSlide31.xml"/><Relationship Id="rId7" Type="http://schemas.microsoft.com/office/2007/relationships/hdphoto" Target="../media/hdphoto12.wdp"/><Relationship Id="rId12"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0.xml"/><Relationship Id="rId6" Type="http://schemas.openxmlformats.org/officeDocument/2006/relationships/image" Target="../media/image35.png"/><Relationship Id="rId11" Type="http://schemas.microsoft.com/office/2007/relationships/hdphoto" Target="../media/hdphoto5.wdp"/><Relationship Id="rId5" Type="http://schemas.microsoft.com/office/2007/relationships/hdphoto" Target="../media/hdphoto13.wdp"/><Relationship Id="rId10" Type="http://schemas.openxmlformats.org/officeDocument/2006/relationships/image" Target="../media/image26.png"/><Relationship Id="rId4" Type="http://schemas.openxmlformats.org/officeDocument/2006/relationships/image" Target="../media/image36.png"/><Relationship Id="rId9" Type="http://schemas.openxmlformats.org/officeDocument/2006/relationships/image" Target="../media/image75.png"/><Relationship Id="rId14" Type="http://schemas.microsoft.com/office/2007/relationships/hdphoto" Target="../media/hdphoto10.wdp"/></Relationships>
</file>

<file path=ppt/slides/_rels/slide4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32.xml"/><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61.xml"/><Relationship Id="rId6" Type="http://schemas.microsoft.com/office/2007/relationships/hdphoto" Target="../media/hdphoto5.wdp"/><Relationship Id="rId5" Type="http://schemas.openxmlformats.org/officeDocument/2006/relationships/image" Target="../media/image26.png"/><Relationship Id="rId10" Type="http://schemas.openxmlformats.org/officeDocument/2006/relationships/image" Target="../media/image91.png"/><Relationship Id="rId4" Type="http://schemas.openxmlformats.org/officeDocument/2006/relationships/image" Target="../media/image3.pn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png"/><Relationship Id="rId3" Type="http://schemas.openxmlformats.org/officeDocument/2006/relationships/notesSlide" Target="../notesSlides/notesSlide4.xml"/><Relationship Id="rId7" Type="http://schemas.microsoft.com/office/2007/relationships/hdphoto" Target="../media/hdphoto8.wdp"/><Relationship Id="rId12"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9.png"/><Relationship Id="rId11" Type="http://schemas.openxmlformats.org/officeDocument/2006/relationships/image" Target="../media/image18.png"/><Relationship Id="rId5" Type="http://schemas.microsoft.com/office/2007/relationships/hdphoto" Target="../media/hdphoto5.wdp"/><Relationship Id="rId10" Type="http://schemas.openxmlformats.org/officeDocument/2006/relationships/image" Target="../media/image3.png"/><Relationship Id="rId4" Type="http://schemas.openxmlformats.org/officeDocument/2006/relationships/image" Target="../media/image26.png"/><Relationship Id="rId9" Type="http://schemas.microsoft.com/office/2007/relationships/hdphoto" Target="../media/hdphoto2.wdp"/><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2.png"/><Relationship Id="rId12"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35.png"/><Relationship Id="rId5" Type="http://schemas.microsoft.com/office/2007/relationships/hdphoto" Target="../media/hdphoto10.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11.wdp"/><Relationship Id="rId14" Type="http://schemas.microsoft.com/office/2007/relationships/hdphoto" Target="../media/hdphoto1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0.wdp"/><Relationship Id="rId5" Type="http://schemas.openxmlformats.org/officeDocument/2006/relationships/image" Target="../media/image31.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3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notesSlide" Target="../notesSlides/notesSlide8.xml"/><Relationship Id="rId7"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5.xml"/><Relationship Id="rId6" Type="http://schemas.microsoft.com/office/2007/relationships/hdphoto" Target="../media/hdphoto10.wdp"/><Relationship Id="rId11" Type="http://schemas.openxmlformats.org/officeDocument/2006/relationships/image" Target="../media/image43.png"/><Relationship Id="rId5" Type="http://schemas.openxmlformats.org/officeDocument/2006/relationships/image" Target="../media/image31.png"/><Relationship Id="rId10" Type="http://schemas.microsoft.com/office/2007/relationships/hdphoto" Target="../media/hdphoto9.wdp"/><Relationship Id="rId4" Type="http://schemas.openxmlformats.org/officeDocument/2006/relationships/image" Target="../media/image41.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3214761" y="1136715"/>
            <a:ext cx="8772775" cy="5470525"/>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1322" y="119538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7">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5062538" y="21529"/>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813050" y="3411538"/>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4552950" y="2271675"/>
            <a:ext cx="6372224"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6600" dirty="0" err="1">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Trò</a:t>
            </a:r>
            <a:r>
              <a:rPr lang="en-US" altLang="zh-CN" sz="66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6600" dirty="0" err="1">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chơi</a:t>
            </a:r>
            <a:endParaRPr lang="en-US" altLang="zh-CN" sz="66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endParaRPr>
          </a:p>
          <a:p>
            <a:pPr algn="ctr" eaLnBrk="1" hangingPunct="1"/>
            <a:r>
              <a:rPr lang="en-US" altLang="zh-CN" sz="5400" dirty="0" err="1">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Nhìn</a:t>
            </a:r>
            <a:r>
              <a:rPr lang="en-US" altLang="zh-CN" sz="54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5400" dirty="0" err="1">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bóng</a:t>
            </a:r>
            <a:r>
              <a:rPr lang="en-US" altLang="zh-CN" sz="54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5400" dirty="0" err="1">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đoán</a:t>
            </a:r>
            <a:r>
              <a:rPr lang="en-US" altLang="zh-CN" sz="54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5400" dirty="0" err="1">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tên</a:t>
            </a:r>
            <a:endParaRPr lang="zh-CN" altLang="en-US" sz="54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endParaRPr>
          </a:p>
        </p:txBody>
      </p:sp>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pic>
        <p:nvPicPr>
          <p:cNvPr id="21" name="图片 19">
            <a:extLst>
              <a:ext uri="{FF2B5EF4-FFF2-40B4-BE49-F238E27FC236}">
                <a16:creationId xmlns:a16="http://schemas.microsoft.com/office/drawing/2014/main" id="{8D8D11B5-6561-4113-9708-392A8C62A701}"/>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32640" y="473514"/>
            <a:ext cx="790072" cy="732603"/>
          </a:xfrm>
          <a:prstGeom prst="rect">
            <a:avLst/>
          </a:prstGeom>
        </p:spPr>
      </p:pic>
      <p:pic>
        <p:nvPicPr>
          <p:cNvPr id="23" name="图片 19">
            <a:extLst>
              <a:ext uri="{FF2B5EF4-FFF2-40B4-BE49-F238E27FC236}">
                <a16:creationId xmlns:a16="http://schemas.microsoft.com/office/drawing/2014/main" id="{799EB722-7C40-4486-8005-1DE948560650}"/>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3518004" y="-87666"/>
            <a:ext cx="790072" cy="732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01FE-98D0-4880-A0ED-A0C4F4F9A6A4}"/>
              </a:ext>
            </a:extLst>
          </p:cNvPr>
          <p:cNvPicPr>
            <a:picLocks noChangeAspect="1"/>
          </p:cNvPicPr>
          <p:nvPr/>
        </p:nvPicPr>
        <p:blipFill>
          <a:blip r:embed="rId5"/>
          <a:stretch>
            <a:fillRect/>
          </a:stretch>
        </p:blipFill>
        <p:spPr>
          <a:xfrm flipH="1">
            <a:off x="0" y="3215"/>
            <a:ext cx="12192000" cy="6854785"/>
          </a:xfrm>
          <a:prstGeom prst="rect">
            <a:avLst/>
          </a:prstGeom>
        </p:spPr>
      </p:pic>
      <p:sp>
        <p:nvSpPr>
          <p:cNvPr id="5" name="Rectangle: Rounded Corners 13">
            <a:extLst>
              <a:ext uri="{FF2B5EF4-FFF2-40B4-BE49-F238E27FC236}">
                <a16:creationId xmlns:a16="http://schemas.microsoft.com/office/drawing/2014/main" id="{930BF9D2-9787-46EA-813D-F32F9017BF06}"/>
              </a:ext>
            </a:extLst>
          </p:cNvPr>
          <p:cNvSpPr/>
          <p:nvPr/>
        </p:nvSpPr>
        <p:spPr>
          <a:xfrm>
            <a:off x="177232" y="156693"/>
            <a:ext cx="3729944"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adybug Cartoon Images | Free Vectors, Stock Photos &amp;amp; PSD">
            <a:extLst>
              <a:ext uri="{FF2B5EF4-FFF2-40B4-BE49-F238E27FC236}">
                <a16:creationId xmlns:a16="http://schemas.microsoft.com/office/drawing/2014/main" id="{34D26DCA-768B-48DB-A15F-04522A50C76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58833" y="117766"/>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64B1CA-ABBE-4F2B-87A1-F576296897FD}"/>
              </a:ext>
            </a:extLst>
          </p:cNvPr>
          <p:cNvSpPr/>
          <p:nvPr/>
        </p:nvSpPr>
        <p:spPr>
          <a:xfrm>
            <a:off x="672629" y="407985"/>
            <a:ext cx="3352946" cy="584775"/>
          </a:xfrm>
          <a:prstGeom prst="rect">
            <a:avLst/>
          </a:prstGeom>
        </p:spPr>
        <p:txBody>
          <a:bodyPr wrap="square">
            <a:spAutoFit/>
          </a:bodyPr>
          <a:lstStyle/>
          <a:p>
            <a:pPr algn="ctr"/>
            <a:r>
              <a:rPr lang="en-US" sz="3200" b="1" dirty="0" err="1">
                <a:solidFill>
                  <a:srgbClr val="E91112"/>
                </a:solidFill>
                <a:latin typeface="SVN-Nexa Rush Script" panose="020B0606040200020203" pitchFamily="34" charset="0"/>
              </a:rPr>
              <a:t>Tìm</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đường</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về</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nhà</a:t>
            </a:r>
            <a:endParaRPr lang="en-US" sz="3200" b="1" dirty="0">
              <a:solidFill>
                <a:srgbClr val="E91112"/>
              </a:solidFill>
              <a:latin typeface="SVN-Nexa Rush Script" panose="020B0606040200020203" pitchFamily="34" charset="0"/>
            </a:endParaRPr>
          </a:p>
        </p:txBody>
      </p:sp>
      <p:pic>
        <p:nvPicPr>
          <p:cNvPr id="8" name="Picture 2">
            <a:extLst>
              <a:ext uri="{FF2B5EF4-FFF2-40B4-BE49-F238E27FC236}">
                <a16:creationId xmlns:a16="http://schemas.microsoft.com/office/drawing/2014/main" id="{19520C96-07B6-4C38-B35B-1CBC1BD77D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392380">
            <a:off x="1512475" y="5177004"/>
            <a:ext cx="1740580" cy="1667754"/>
          </a:xfrm>
          <a:prstGeom prst="rect">
            <a:avLst/>
          </a:prstGeom>
          <a:noFill/>
          <a:extLst>
            <a:ext uri="{909E8E84-426E-40DD-AFC4-6F175D3DCCD1}">
              <a14:hiddenFill xmlns:a14="http://schemas.microsoft.com/office/drawing/2010/main">
                <a:solidFill>
                  <a:srgbClr val="FFFFFF"/>
                </a:solidFill>
              </a14:hiddenFill>
            </a:ext>
          </a:extLst>
        </p:spPr>
      </p:pic>
      <p:pic>
        <p:nvPicPr>
          <p:cNvPr id="9" name="Ốc sên">
            <a:hlinkClick r:id="rId9" action="ppaction://hlinksldjump"/>
            <a:extLst>
              <a:ext uri="{FF2B5EF4-FFF2-40B4-BE49-F238E27FC236}">
                <a16:creationId xmlns:a16="http://schemas.microsoft.com/office/drawing/2014/main" id="{C8181438-063E-4A26-999B-40FDED4485B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500" b="92750" l="10000" r="93750">
                        <a14:foregroundMark x1="73125" y1="11500" x2="73125" y2="11500"/>
                        <a14:foregroundMark x1="74792" y1="11500" x2="74792" y2="11500"/>
                        <a14:foregroundMark x1="90417" y1="11750" x2="90417" y2="11750"/>
                        <a14:foregroundMark x1="88333" y1="11000" x2="88333" y2="11000"/>
                        <a14:foregroundMark x1="86875" y1="15750" x2="86875" y2="15750"/>
                        <a14:foregroundMark x1="89167" y1="15000" x2="89167" y2="15000"/>
                        <a14:foregroundMark x1="73958" y1="14000" x2="73958" y2="14000"/>
                        <a14:foregroundMark x1="71042" y1="14000" x2="71042"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5837126" y="3765077"/>
            <a:ext cx="1212146" cy="101012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F71576CF-1CA0-452A-8894-6674AF9CF34C}"/>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4084408" y="5590181"/>
            <a:ext cx="1010122" cy="1010122"/>
          </a:xfrm>
          <a:prstGeom prst="rect">
            <a:avLst/>
          </a:prstGeom>
          <a:effectLst>
            <a:outerShdw blurRad="76200" dir="18900000" sy="23000" kx="-1200000" algn="bl" rotWithShape="0">
              <a:prstClr val="black">
                <a:alpha val="20000"/>
              </a:prstClr>
            </a:outerShdw>
          </a:effectLst>
        </p:spPr>
      </p:pic>
      <p:grpSp>
        <p:nvGrpSpPr>
          <p:cNvPr id="15" name="Group 14">
            <a:extLst>
              <a:ext uri="{FF2B5EF4-FFF2-40B4-BE49-F238E27FC236}">
                <a16:creationId xmlns:a16="http://schemas.microsoft.com/office/drawing/2014/main" id="{D925E2D5-3AC7-43E1-8C3E-84FB769CE86E}"/>
              </a:ext>
            </a:extLst>
          </p:cNvPr>
          <p:cNvGrpSpPr/>
          <p:nvPr/>
        </p:nvGrpSpPr>
        <p:grpSpPr>
          <a:xfrm>
            <a:off x="1177456" y="2749652"/>
            <a:ext cx="4233994" cy="2822663"/>
            <a:chOff x="1177456" y="2749652"/>
            <a:chExt cx="4233994" cy="2822663"/>
          </a:xfrm>
        </p:grpSpPr>
        <p:pic>
          <p:nvPicPr>
            <p:cNvPr id="3" name="Picture 2">
              <a:extLst>
                <a:ext uri="{FF2B5EF4-FFF2-40B4-BE49-F238E27FC236}">
                  <a16:creationId xmlns:a16="http://schemas.microsoft.com/office/drawing/2014/main" id="{60D9E1B1-65D7-475C-BA8C-945BAB2BF6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77456" y="2749652"/>
              <a:ext cx="4233994" cy="2822663"/>
            </a:xfrm>
            <a:prstGeom prst="rect">
              <a:avLst/>
            </a:prstGeom>
          </p:spPr>
        </p:pic>
        <p:sp>
          <p:nvSpPr>
            <p:cNvPr id="14" name="TextBox 13">
              <a:extLst>
                <a:ext uri="{FF2B5EF4-FFF2-40B4-BE49-F238E27FC236}">
                  <a16:creationId xmlns:a16="http://schemas.microsoft.com/office/drawing/2014/main" id="{CA2AA29C-8144-4971-882D-223FF61708F3}"/>
                </a:ext>
              </a:extLst>
            </p:cNvPr>
            <p:cNvSpPr txBox="1"/>
            <p:nvPr/>
          </p:nvSpPr>
          <p:spPr>
            <a:xfrm>
              <a:off x="2244330" y="3358633"/>
              <a:ext cx="2100245" cy="954107"/>
            </a:xfrm>
            <a:prstGeom prst="rect">
              <a:avLst/>
            </a:prstGeom>
            <a:noFill/>
          </p:spPr>
          <p:txBody>
            <a:bodyPr wrap="square">
              <a:spAutoFit/>
            </a:bodyPr>
            <a:lstStyle/>
            <a:p>
              <a:pPr algn="ctr"/>
              <a:r>
                <a:rPr lang="en-US" sz="2800" dirty="0" err="1">
                  <a:solidFill>
                    <a:schemeClr val="bg1"/>
                  </a:solidFill>
                  <a:latin typeface="Big Caslon Medium" panose="02000603090000020003" pitchFamily="2" charset="-79"/>
                  <a:cs typeface="Big Caslon Medium" panose="02000603090000020003" pitchFamily="2" charset="-79"/>
                </a:rPr>
                <a:t>Truyện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đồng</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thoại</a:t>
              </a:r>
              <a:endParaRPr lang="en-US" sz="2800" dirty="0">
                <a:solidFill>
                  <a:schemeClr val="bg1"/>
                </a:solidFill>
                <a:latin typeface="Big Caslon Medium" panose="02000603090000020003" pitchFamily="2" charset="-79"/>
                <a:cs typeface="Big Caslon Medium" panose="02000603090000020003" pitchFamily="2" charset="-79"/>
              </a:endParaRPr>
            </a:p>
          </p:txBody>
        </p:sp>
      </p:grpSp>
      <p:sp>
        <p:nvSpPr>
          <p:cNvPr id="16" name="Oval 15">
            <a:extLst>
              <a:ext uri="{FF2B5EF4-FFF2-40B4-BE49-F238E27FC236}">
                <a16:creationId xmlns:a16="http://schemas.microsoft.com/office/drawing/2014/main" id="{5E04C419-BF4F-4383-A38C-262E17D7AF0C}"/>
              </a:ext>
            </a:extLst>
          </p:cNvPr>
          <p:cNvSpPr/>
          <p:nvPr/>
        </p:nvSpPr>
        <p:spPr>
          <a:xfrm>
            <a:off x="5436205" y="60197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1</a:t>
            </a:r>
            <a:endParaRPr lang="en-US" b="1"/>
          </a:p>
        </p:txBody>
      </p:sp>
      <p:sp>
        <p:nvSpPr>
          <p:cNvPr id="17" name="Oval 16">
            <a:extLst>
              <a:ext uri="{FF2B5EF4-FFF2-40B4-BE49-F238E27FC236}">
                <a16:creationId xmlns:a16="http://schemas.microsoft.com/office/drawing/2014/main" id="{97353A9A-144D-4E32-B5B7-8EB5D80CEAC9}"/>
              </a:ext>
            </a:extLst>
          </p:cNvPr>
          <p:cNvSpPr/>
          <p:nvPr/>
        </p:nvSpPr>
        <p:spPr>
          <a:xfrm>
            <a:off x="8541355" y="47751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2</a:t>
            </a:r>
            <a:endParaRPr lang="en-US" b="1"/>
          </a:p>
        </p:txBody>
      </p:sp>
      <p:sp>
        <p:nvSpPr>
          <p:cNvPr id="18" name="Oval 17">
            <a:extLst>
              <a:ext uri="{FF2B5EF4-FFF2-40B4-BE49-F238E27FC236}">
                <a16:creationId xmlns:a16="http://schemas.microsoft.com/office/drawing/2014/main" id="{17D0CD6C-1C82-4889-B720-CB10DE131169}"/>
              </a:ext>
            </a:extLst>
          </p:cNvPr>
          <p:cNvSpPr/>
          <p:nvPr/>
        </p:nvSpPr>
        <p:spPr>
          <a:xfrm>
            <a:off x="6096000" y="3147954"/>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3</a:t>
            </a:r>
            <a:endParaRPr lang="en-US" b="1"/>
          </a:p>
        </p:txBody>
      </p:sp>
      <p:sp>
        <p:nvSpPr>
          <p:cNvPr id="19" name="Oval 18">
            <a:extLst>
              <a:ext uri="{FF2B5EF4-FFF2-40B4-BE49-F238E27FC236}">
                <a16:creationId xmlns:a16="http://schemas.microsoft.com/office/drawing/2014/main" id="{1CD827C5-2810-42D0-9BF9-D402C928CDC2}"/>
              </a:ext>
            </a:extLst>
          </p:cNvPr>
          <p:cNvSpPr/>
          <p:nvPr/>
        </p:nvSpPr>
        <p:spPr>
          <a:xfrm>
            <a:off x="8548975" y="2512954"/>
            <a:ext cx="298091" cy="2980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4</a:t>
            </a:r>
            <a:endParaRPr lang="en-US" b="1"/>
          </a:p>
        </p:txBody>
      </p:sp>
      <p:grpSp>
        <p:nvGrpSpPr>
          <p:cNvPr id="23" name="Group 22">
            <a:extLst>
              <a:ext uri="{FF2B5EF4-FFF2-40B4-BE49-F238E27FC236}">
                <a16:creationId xmlns:a16="http://schemas.microsoft.com/office/drawing/2014/main" id="{CA4F3D76-3E16-4029-9BD0-12C407E34F85}"/>
              </a:ext>
            </a:extLst>
          </p:cNvPr>
          <p:cNvGrpSpPr/>
          <p:nvPr/>
        </p:nvGrpSpPr>
        <p:grpSpPr>
          <a:xfrm>
            <a:off x="7758774" y="1916723"/>
            <a:ext cx="3460211" cy="2480163"/>
            <a:chOff x="7580667" y="2811045"/>
            <a:chExt cx="2367003" cy="1489803"/>
          </a:xfrm>
        </p:grpSpPr>
        <p:pic>
          <p:nvPicPr>
            <p:cNvPr id="21" name="Picture 20">
              <a:extLst>
                <a:ext uri="{FF2B5EF4-FFF2-40B4-BE49-F238E27FC236}">
                  <a16:creationId xmlns:a16="http://schemas.microsoft.com/office/drawing/2014/main" id="{9DC39878-3928-4694-A591-E7BCFB5070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80667" y="2811045"/>
              <a:ext cx="2367003" cy="1489803"/>
            </a:xfrm>
            <a:prstGeom prst="rect">
              <a:avLst/>
            </a:prstGeom>
          </p:spPr>
        </p:pic>
        <p:sp>
          <p:nvSpPr>
            <p:cNvPr id="22" name="TextBox 21">
              <a:extLst>
                <a:ext uri="{FF2B5EF4-FFF2-40B4-BE49-F238E27FC236}">
                  <a16:creationId xmlns:a16="http://schemas.microsoft.com/office/drawing/2014/main" id="{C80AFE53-B690-4211-B090-134C54905D27}"/>
                </a:ext>
              </a:extLst>
            </p:cNvPr>
            <p:cNvSpPr txBox="1"/>
            <p:nvPr/>
          </p:nvSpPr>
          <p:spPr>
            <a:xfrm>
              <a:off x="7875868" y="3157300"/>
              <a:ext cx="1981029" cy="721023"/>
            </a:xfrm>
            <a:prstGeom prst="rect">
              <a:avLst/>
            </a:prstGeom>
            <a:noFill/>
          </p:spPr>
          <p:txBody>
            <a:bodyPr wrap="square">
              <a:spAutoFit/>
            </a:bodyPr>
            <a:lstStyle/>
            <a:p>
              <a:pPr algn="ctr"/>
              <a:r>
                <a:rPr lang="vi-VN" sz="2400" dirty="0">
                  <a:solidFill>
                    <a:schemeClr val="bg1"/>
                  </a:solidFill>
                  <a:latin typeface="Big Caslon Medium" panose="02000603090000020003" pitchFamily="2" charset="-79"/>
                  <a:cs typeface="Big Caslon Medium" panose="02000603090000020003" pitchFamily="2" charset="-79"/>
                </a:rPr>
                <a:t>Nhân vật thường gặp trong truyện đồng thoại là …</a:t>
              </a:r>
              <a:endParaRPr lang="en-US" sz="2400" dirty="0">
                <a:solidFill>
                  <a:schemeClr val="bg1"/>
                </a:solidFill>
                <a:latin typeface="Big Caslon Medium" panose="02000603090000020003" pitchFamily="2" charset="-79"/>
                <a:cs typeface="Big Caslon Medium" panose="02000603090000020003" pitchFamily="2" charset="-79"/>
              </a:endParaRPr>
            </a:p>
          </p:txBody>
        </p:sp>
      </p:grpSp>
    </p:spTree>
    <p:custDataLst>
      <p:tags r:id="rId1"/>
    </p:custDataLst>
    <p:extLst>
      <p:ext uri="{BB962C8B-B14F-4D97-AF65-F5344CB8AC3E}">
        <p14:creationId xmlns:p14="http://schemas.microsoft.com/office/powerpoint/2010/main" val="84745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638 0.00764 L -0.00638 0.00787 C -0.00481 -0.02037 -0.00625 -0.00718 -0.00273 -0.03171 L -0.00026 -0.04931 C 0.00222 -0.08426 -0.0013 -0.05116 0.00456 -0.07986 C 0.00534 -0.08333 0.00534 -0.08727 0.00586 -0.09074 C 0.00612 -0.09259 0.0099 -0.11667 0.01081 -0.11921 C 0.01198 -0.12292 0.01341 -0.12639 0.01446 -0.13009 C 0.0155 -0.1338 0.01602 -0.1375 0.01693 -0.1412 C 0.02058 -0.15602 0.01784 -0.14421 0.02188 -0.15648 C 0.02279 -0.15926 0.02318 -0.16273 0.02435 -0.16505 C 0.02526 -0.16713 0.0267 -0.16806 0.028 -0.16945 C 0.02943 -0.17315 0.03255 -0.18218 0.03412 -0.18472 C 0.03516 -0.18658 0.03646 -0.18796 0.03776 -0.18912 C 0.04102 -0.19236 0.04766 -0.19792 0.04766 -0.19769 C 0.05326 -0.20787 0.04636 -0.1963 0.05755 -0.21111 C 0.05912 -0.2132 0.06055 -0.21597 0.06237 -0.21759 C 0.06394 -0.21898 0.06563 -0.21898 0.06732 -0.21991 C 0.07045 -0.22361 0.07227 -0.22593 0.07591 -0.22847 C 0.07956 -0.23102 0.08334 -0.23287 0.08698 -0.23519 C 0.09232 -0.2382 0.09232 -0.23843 0.09935 -0.24167 C 0.10261 -0.24329 0.10586 -0.24491 0.10912 -0.24607 C 0.11276 -0.24722 0.11654 -0.24745 0.12019 -0.24815 C 0.12266 -0.24884 0.12513 -0.24977 0.12761 -0.25046 C 0.13086 -0.25116 0.13412 -0.25185 0.13737 -0.25255 C 0.13867 -0.25324 0.13985 -0.2544 0.14115 -0.25486 C 0.16094 -0.25926 0.17253 -0.25602 0.19519 -0.25486 C 0.20521 -0.25116 0.19935 -0.2537 0.21237 -0.24607 L 0.21615 -0.24375 L 0.21979 -0.24167 C 0.22058 -0.24028 0.22136 -0.23866 0.22227 -0.23727 C 0.2237 -0.23519 0.22878 -0.22847 0.23086 -0.22639 C 0.23242 -0.22477 0.23425 -0.22384 0.23581 -0.22199 C 0.2392 -0.21806 0.24219 -0.21296 0.24558 -0.2088 L 0.24935 -0.2044 C 0.25013 -0.20232 0.25078 -0.2 0.25183 -0.19792 C 0.25782 -0.18495 0.25339 -0.19792 0.25795 -0.18472 C 0.25912 -0.18125 0.26029 -0.17755 0.26159 -0.17384 C 0.26237 -0.17176 0.26328 -0.16968 0.26407 -0.16736 C 0.26498 -0.16458 0.26563 -0.16134 0.26654 -0.15857 C 0.26862 -0.15208 0.26875 -0.15255 0.27149 -0.14769 C 0.27435 -0.13727 0.2737 -0.13889 0.27761 -0.12801 C 0.27839 -0.1257 0.2793 -0.12361 0.28008 -0.12153 C 0.28099 -0.11852 0.28164 -0.11551 0.28255 -0.11273 C 0.28412 -0.10764 0.28672 -0.10208 0.28867 -0.09745 C 0.28946 -0.09537 0.2905 -0.09329 0.29115 -0.09074 C 0.29167 -0.08889 0.29167 -0.08634 0.29232 -0.08426 C 0.29297 -0.08241 0.29414 -0.08148 0.29479 -0.07986 C 0.29532 -0.0787 0.29558 -0.07708 0.2961 -0.07546 " pathEditMode="relative" rAng="0" ptsTypes="AAAAAAAAAAAAAAAAAAAAAAAAAAAAAAAAAAAAAAAAAAAAAAAAA">
                                      <p:cBhvr>
                                        <p:cTn id="13" dur="2000" fill="hold"/>
                                        <p:tgtEl>
                                          <p:spTgt spid="8"/>
                                        </p:tgtEl>
                                        <p:attrNameLst>
                                          <p:attrName>ppt_x</p:attrName>
                                          <p:attrName>ppt_y</p:attrName>
                                        </p:attrNameLst>
                                      </p:cBhvr>
                                      <p:rCtr x="15117" y="-13241"/>
                                    </p:animMotion>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childTnLst>
                                </p:cTn>
                              </p:par>
                              <p:par>
                                <p:cTn id="23" presetID="42" presetClass="path" presetSubtype="0" fill="hold" nodeType="withEffect">
                                  <p:stCondLst>
                                    <p:cond delay="1000"/>
                                  </p:stCondLst>
                                  <p:childTnLst>
                                    <p:animMotion origin="layout" path="M 4.58333E-6 4.81481E-6 L 0.10143 0.10324 " pathEditMode="relative" rAng="0" ptsTypes="AA">
                                      <p:cBhvr>
                                        <p:cTn id="24" dur="2000" fill="hold"/>
                                        <p:tgtEl>
                                          <p:spTgt spid="9"/>
                                        </p:tgtEl>
                                        <p:attrNameLst>
                                          <p:attrName>ppt_x</p:attrName>
                                          <p:attrName>ppt_y</p:attrName>
                                        </p:attrNameLst>
                                      </p:cBhvr>
                                      <p:rCtr x="5065" y="5162"/>
                                    </p:animMotion>
                                  </p:childTnLst>
                                </p:cTn>
                              </p:par>
                            </p:childTnLst>
                          </p:cTn>
                        </p:par>
                        <p:par>
                          <p:cTn id="25" fill="hold">
                            <p:stCondLst>
                              <p:cond delay="50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01FE-98D0-4880-A0ED-A0C4F4F9A6A4}"/>
              </a:ext>
            </a:extLst>
          </p:cNvPr>
          <p:cNvPicPr>
            <a:picLocks noChangeAspect="1"/>
          </p:cNvPicPr>
          <p:nvPr/>
        </p:nvPicPr>
        <p:blipFill>
          <a:blip r:embed="rId5"/>
          <a:stretch>
            <a:fillRect/>
          </a:stretch>
        </p:blipFill>
        <p:spPr>
          <a:xfrm flipH="1">
            <a:off x="0" y="3215"/>
            <a:ext cx="12192000" cy="6854785"/>
          </a:xfrm>
          <a:prstGeom prst="rect">
            <a:avLst/>
          </a:prstGeom>
        </p:spPr>
      </p:pic>
      <p:sp>
        <p:nvSpPr>
          <p:cNvPr id="5" name="Rectangle: Rounded Corners 13">
            <a:extLst>
              <a:ext uri="{FF2B5EF4-FFF2-40B4-BE49-F238E27FC236}">
                <a16:creationId xmlns:a16="http://schemas.microsoft.com/office/drawing/2014/main" id="{930BF9D2-9787-46EA-813D-F32F9017BF06}"/>
              </a:ext>
            </a:extLst>
          </p:cNvPr>
          <p:cNvSpPr/>
          <p:nvPr/>
        </p:nvSpPr>
        <p:spPr>
          <a:xfrm>
            <a:off x="177232" y="156693"/>
            <a:ext cx="3729944"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adybug Cartoon Images | Free Vectors, Stock Photos &amp;amp; PSD">
            <a:extLst>
              <a:ext uri="{FF2B5EF4-FFF2-40B4-BE49-F238E27FC236}">
                <a16:creationId xmlns:a16="http://schemas.microsoft.com/office/drawing/2014/main" id="{34D26DCA-768B-48DB-A15F-04522A50C76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58833" y="117766"/>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64B1CA-ABBE-4F2B-87A1-F576296897FD}"/>
              </a:ext>
            </a:extLst>
          </p:cNvPr>
          <p:cNvSpPr/>
          <p:nvPr/>
        </p:nvSpPr>
        <p:spPr>
          <a:xfrm>
            <a:off x="672629" y="407985"/>
            <a:ext cx="3352946" cy="584775"/>
          </a:xfrm>
          <a:prstGeom prst="rect">
            <a:avLst/>
          </a:prstGeom>
        </p:spPr>
        <p:txBody>
          <a:bodyPr wrap="square">
            <a:spAutoFit/>
          </a:bodyPr>
          <a:lstStyle/>
          <a:p>
            <a:pPr algn="ctr"/>
            <a:r>
              <a:rPr lang="en-US" sz="3200" b="1" dirty="0" err="1">
                <a:solidFill>
                  <a:srgbClr val="E91112"/>
                </a:solidFill>
                <a:latin typeface="SVN-Nexa Rush Script" panose="020B0606040200020203" pitchFamily="34" charset="0"/>
              </a:rPr>
              <a:t>Tìm</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đường</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về</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nhà</a:t>
            </a:r>
            <a:endParaRPr lang="en-US" sz="3200" b="1" dirty="0">
              <a:solidFill>
                <a:srgbClr val="E91112"/>
              </a:solidFill>
              <a:latin typeface="SVN-Nexa Rush Script" panose="020B0606040200020203" pitchFamily="34" charset="0"/>
            </a:endParaRPr>
          </a:p>
        </p:txBody>
      </p:sp>
      <p:pic>
        <p:nvPicPr>
          <p:cNvPr id="8" name="Picture 2">
            <a:extLst>
              <a:ext uri="{FF2B5EF4-FFF2-40B4-BE49-F238E27FC236}">
                <a16:creationId xmlns:a16="http://schemas.microsoft.com/office/drawing/2014/main" id="{19520C96-07B6-4C38-B35B-1CBC1BD77D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575126">
            <a:off x="4941938" y="4669908"/>
            <a:ext cx="1411883" cy="135281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5E04C419-BF4F-4383-A38C-262E17D7AF0C}"/>
              </a:ext>
            </a:extLst>
          </p:cNvPr>
          <p:cNvSpPr/>
          <p:nvPr/>
        </p:nvSpPr>
        <p:spPr>
          <a:xfrm>
            <a:off x="5436205" y="60197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1</a:t>
            </a:r>
            <a:endParaRPr lang="en-US" b="1"/>
          </a:p>
        </p:txBody>
      </p:sp>
      <p:sp>
        <p:nvSpPr>
          <p:cNvPr id="17" name="Oval 16">
            <a:extLst>
              <a:ext uri="{FF2B5EF4-FFF2-40B4-BE49-F238E27FC236}">
                <a16:creationId xmlns:a16="http://schemas.microsoft.com/office/drawing/2014/main" id="{97353A9A-144D-4E32-B5B7-8EB5D80CEAC9}"/>
              </a:ext>
            </a:extLst>
          </p:cNvPr>
          <p:cNvSpPr/>
          <p:nvPr/>
        </p:nvSpPr>
        <p:spPr>
          <a:xfrm>
            <a:off x="8541355" y="47751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2</a:t>
            </a:r>
            <a:endParaRPr lang="en-US" b="1"/>
          </a:p>
        </p:txBody>
      </p:sp>
      <p:sp>
        <p:nvSpPr>
          <p:cNvPr id="18" name="Oval 17">
            <a:extLst>
              <a:ext uri="{FF2B5EF4-FFF2-40B4-BE49-F238E27FC236}">
                <a16:creationId xmlns:a16="http://schemas.microsoft.com/office/drawing/2014/main" id="{17D0CD6C-1C82-4889-B720-CB10DE131169}"/>
              </a:ext>
            </a:extLst>
          </p:cNvPr>
          <p:cNvSpPr/>
          <p:nvPr/>
        </p:nvSpPr>
        <p:spPr>
          <a:xfrm>
            <a:off x="6096000" y="3147954"/>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3</a:t>
            </a:r>
            <a:endParaRPr lang="en-US" b="1"/>
          </a:p>
        </p:txBody>
      </p:sp>
      <p:sp>
        <p:nvSpPr>
          <p:cNvPr id="19" name="Oval 18">
            <a:extLst>
              <a:ext uri="{FF2B5EF4-FFF2-40B4-BE49-F238E27FC236}">
                <a16:creationId xmlns:a16="http://schemas.microsoft.com/office/drawing/2014/main" id="{1CD827C5-2810-42D0-9BF9-D402C928CDC2}"/>
              </a:ext>
            </a:extLst>
          </p:cNvPr>
          <p:cNvSpPr/>
          <p:nvPr/>
        </p:nvSpPr>
        <p:spPr>
          <a:xfrm>
            <a:off x="8548975" y="2512954"/>
            <a:ext cx="298091" cy="2980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4</a:t>
            </a:r>
            <a:endParaRPr lang="en-US" b="1"/>
          </a:p>
        </p:txBody>
      </p:sp>
      <p:grpSp>
        <p:nvGrpSpPr>
          <p:cNvPr id="15" name="Group 14">
            <a:extLst>
              <a:ext uri="{FF2B5EF4-FFF2-40B4-BE49-F238E27FC236}">
                <a16:creationId xmlns:a16="http://schemas.microsoft.com/office/drawing/2014/main" id="{D925E2D5-3AC7-43E1-8C3E-84FB769CE86E}"/>
              </a:ext>
            </a:extLst>
          </p:cNvPr>
          <p:cNvGrpSpPr/>
          <p:nvPr/>
        </p:nvGrpSpPr>
        <p:grpSpPr>
          <a:xfrm>
            <a:off x="4956706" y="2137543"/>
            <a:ext cx="4233994" cy="2822663"/>
            <a:chOff x="1177456" y="2749652"/>
            <a:chExt cx="4233994" cy="2822663"/>
          </a:xfrm>
        </p:grpSpPr>
        <p:pic>
          <p:nvPicPr>
            <p:cNvPr id="3" name="Picture 2">
              <a:extLst>
                <a:ext uri="{FF2B5EF4-FFF2-40B4-BE49-F238E27FC236}">
                  <a16:creationId xmlns:a16="http://schemas.microsoft.com/office/drawing/2014/main" id="{60D9E1B1-65D7-475C-BA8C-945BAB2BF6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7456" y="2749652"/>
              <a:ext cx="4233994" cy="2822663"/>
            </a:xfrm>
            <a:prstGeom prst="rect">
              <a:avLst/>
            </a:prstGeom>
          </p:spPr>
        </p:pic>
        <p:sp>
          <p:nvSpPr>
            <p:cNvPr id="14" name="TextBox 13">
              <a:extLst>
                <a:ext uri="{FF2B5EF4-FFF2-40B4-BE49-F238E27FC236}">
                  <a16:creationId xmlns:a16="http://schemas.microsoft.com/office/drawing/2014/main" id="{CA2AA29C-8144-4971-882D-223FF61708F3}"/>
                </a:ext>
              </a:extLst>
            </p:cNvPr>
            <p:cNvSpPr txBox="1"/>
            <p:nvPr/>
          </p:nvSpPr>
          <p:spPr>
            <a:xfrm>
              <a:off x="2146962" y="3311012"/>
              <a:ext cx="2294982" cy="954107"/>
            </a:xfrm>
            <a:prstGeom prst="rect">
              <a:avLst/>
            </a:prstGeom>
            <a:noFill/>
          </p:spPr>
          <p:txBody>
            <a:bodyPr wrap="square">
              <a:spAutoFit/>
            </a:bodyPr>
            <a:lstStyle/>
            <a:p>
              <a:pPr algn="ctr"/>
              <a:r>
                <a:rPr lang="en-US" sz="2400" dirty="0">
                  <a:solidFill>
                    <a:schemeClr val="bg1"/>
                  </a:solidFill>
                </a:rPr>
                <a:t> </a:t>
              </a:r>
              <a:r>
                <a:rPr lang="en-US" sz="2800" dirty="0" err="1">
                  <a:solidFill>
                    <a:schemeClr val="bg1"/>
                  </a:solidFill>
                  <a:latin typeface="Big Caslon Medium" panose="02000603090000020003" pitchFamily="2" charset="-79"/>
                  <a:cs typeface="Big Caslon Medium" panose="02000603090000020003" pitchFamily="2" charset="-79"/>
                </a:rPr>
                <a:t>loài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vật</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hoặc</a:t>
              </a:r>
              <a:endParaRPr lang="en-US" sz="2800" dirty="0">
                <a:solidFill>
                  <a:schemeClr val="bg1"/>
                </a:solidFill>
                <a:latin typeface="Big Caslon Medium" panose="02000603090000020003" pitchFamily="2" charset="-79"/>
                <a:cs typeface="Big Caslon Medium" panose="02000603090000020003" pitchFamily="2" charset="-79"/>
              </a:endParaRPr>
            </a:p>
            <a:p>
              <a:pPr algn="ctr"/>
              <a:r>
                <a:rPr lang="en-US" sz="2800" dirty="0" err="1">
                  <a:solidFill>
                    <a:schemeClr val="bg1"/>
                  </a:solidFill>
                  <a:latin typeface="Big Caslon Medium" panose="02000603090000020003" pitchFamily="2" charset="-79"/>
                  <a:cs typeface="Big Caslon Medium" panose="02000603090000020003" pitchFamily="2" charset="-79"/>
                </a:rPr>
                <a:t>đồ</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vật</a:t>
              </a:r>
              <a:r>
                <a:rPr lang="en-US" sz="2800" dirty="0">
                  <a:solidFill>
                    <a:schemeClr val="bg1"/>
                  </a:solidFill>
                  <a:latin typeface="Big Caslon Medium" panose="02000603090000020003" pitchFamily="2" charset="-79"/>
                  <a:cs typeface="Big Caslon Medium" panose="02000603090000020003" pitchFamily="2" charset="-79"/>
                </a:rPr>
                <a:t>.</a:t>
              </a:r>
            </a:p>
          </p:txBody>
        </p:sp>
      </p:grpSp>
      <p:pic>
        <p:nvPicPr>
          <p:cNvPr id="20" name="Thằn lằn" descr="Hình ảnh Con Thằn Lằn, Tắc Kè Hoa, Con Thằn Lằn, Bò Sát Vector và PNG với  nền trong suốt để tải xuống miễn phí">
            <a:hlinkClick r:id="rId10" action="ppaction://hlinksldjump"/>
            <a:extLst>
              <a:ext uri="{FF2B5EF4-FFF2-40B4-BE49-F238E27FC236}">
                <a16:creationId xmlns:a16="http://schemas.microsoft.com/office/drawing/2014/main" id="{22DF2211-4121-4576-A43D-4318B991150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5094530" y="2683968"/>
            <a:ext cx="927971" cy="92797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A4F3D76-3E16-4029-9BD0-12C407E34F85}"/>
              </a:ext>
            </a:extLst>
          </p:cNvPr>
          <p:cNvGrpSpPr/>
          <p:nvPr/>
        </p:nvGrpSpPr>
        <p:grpSpPr>
          <a:xfrm>
            <a:off x="4694282" y="-164503"/>
            <a:ext cx="3729944" cy="3001968"/>
            <a:chOff x="7146550" y="2537810"/>
            <a:chExt cx="2801121" cy="1763039"/>
          </a:xfrm>
        </p:grpSpPr>
        <p:pic>
          <p:nvPicPr>
            <p:cNvPr id="21" name="Picture 20">
              <a:extLst>
                <a:ext uri="{FF2B5EF4-FFF2-40B4-BE49-F238E27FC236}">
                  <a16:creationId xmlns:a16="http://schemas.microsoft.com/office/drawing/2014/main" id="{9DC39878-3928-4694-A591-E7BCFB5070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6550" y="2537810"/>
              <a:ext cx="2801121" cy="1763039"/>
            </a:xfrm>
            <a:prstGeom prst="rect">
              <a:avLst/>
            </a:prstGeom>
          </p:spPr>
        </p:pic>
        <p:sp>
          <p:nvSpPr>
            <p:cNvPr id="22" name="TextBox 21">
              <a:extLst>
                <a:ext uri="{FF2B5EF4-FFF2-40B4-BE49-F238E27FC236}">
                  <a16:creationId xmlns:a16="http://schemas.microsoft.com/office/drawing/2014/main" id="{C80AFE53-B690-4211-B090-134C54905D27}"/>
                </a:ext>
              </a:extLst>
            </p:cNvPr>
            <p:cNvSpPr txBox="1"/>
            <p:nvPr/>
          </p:nvSpPr>
          <p:spPr>
            <a:xfrm>
              <a:off x="7497802" y="2904121"/>
              <a:ext cx="2098618" cy="921852"/>
            </a:xfrm>
            <a:prstGeom prst="rect">
              <a:avLst/>
            </a:prstGeom>
            <a:noFill/>
          </p:spPr>
          <p:txBody>
            <a:bodyPr wrap="square">
              <a:spAutoFit/>
            </a:bodyPr>
            <a:lstStyle/>
            <a:p>
              <a:pPr lvl="0" algn="ctr">
                <a:spcBef>
                  <a:spcPts val="0"/>
                </a:spcBef>
                <a:spcAft>
                  <a:spcPts val="0"/>
                </a:spcAft>
              </a:pPr>
              <a:r>
                <a:rPr lang="vi-VN" sz="2400" dirty="0">
                  <a:solidFill>
                    <a:schemeClr val="bg1"/>
                  </a:solidFill>
                  <a:latin typeface="Big Caslon Medium" panose="02000603090000020003" pitchFamily="2" charset="-79"/>
                  <a:cs typeface="Big Caslon Medium" panose="02000603090000020003" pitchFamily="2" charset="-79"/>
                </a:rPr>
                <a:t>Biện pháp tu từ gì thường được sử dụng trong truyện đồng thoại?</a:t>
              </a:r>
              <a:endParaRPr lang="en-US" sz="2400" dirty="0">
                <a:solidFill>
                  <a:schemeClr val="bg1"/>
                </a:solidFill>
                <a:latin typeface="Big Caslon Medium" panose="02000603090000020003" pitchFamily="2" charset="-79"/>
                <a:cs typeface="Big Caslon Medium" panose="02000603090000020003" pitchFamily="2" charset="-79"/>
              </a:endParaRPr>
            </a:p>
          </p:txBody>
        </p:sp>
      </p:grpSp>
      <p:pic>
        <p:nvPicPr>
          <p:cNvPr id="9" name="Ốc sên">
            <a:extLst>
              <a:ext uri="{FF2B5EF4-FFF2-40B4-BE49-F238E27FC236}">
                <a16:creationId xmlns:a16="http://schemas.microsoft.com/office/drawing/2014/main" id="{C8181438-063E-4A26-999B-40FDED4485B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6500" b="92750" l="10000" r="93750">
                        <a14:foregroundMark x1="73125" y1="11500" x2="73125" y2="11500"/>
                        <a14:foregroundMark x1="74792" y1="11500" x2="74792" y2="11500"/>
                        <a14:foregroundMark x1="90417" y1="11750" x2="90417" y2="11750"/>
                        <a14:foregroundMark x1="88333" y1="11000" x2="88333" y2="11000"/>
                        <a14:foregroundMark x1="86875" y1="15750" x2="86875" y2="15750"/>
                        <a14:foregroundMark x1="89167" y1="15000" x2="89167" y2="15000"/>
                        <a14:foregroundMark x1="73958" y1="14000" x2="73958" y2="14000"/>
                        <a14:foregroundMark x1="71042" y1="14000" x2="71042"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7073703" y="4519222"/>
            <a:ext cx="1212146" cy="101012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4966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1.04167E-6 -0.00046 L -1.04167E-6 0.00023 C 0.00117 -0.05648 -1.04167E-6 -0.03009 0.00287 -0.07917 L 0.00495 -0.11458 C 0.00703 -0.18472 0.00404 -0.11829 0.00899 -0.17569 C 0.00964 -0.18287 0.00964 -0.19074 0.0099 -0.19769 C 0.01016 -0.20139 0.01341 -0.24954 0.01406 -0.25463 C 0.01511 -0.26204 0.01628 -0.26921 0.01719 -0.27662 C 0.01797 -0.28403 0.01836 -0.29144 0.01914 -0.29884 C 0.02214 -0.32847 0.01992 -0.30486 0.02331 -0.3294 C 0.02396 -0.33495 0.02435 -0.3419 0.02539 -0.34653 C 0.02604 -0.35069 0.02734 -0.35255 0.02826 -0.35556 C 0.02956 -0.36296 0.03203 -0.38102 0.03346 -0.38611 C 0.03425 -0.38982 0.03542 -0.39259 0.03646 -0.39491 C 0.03919 -0.40139 0.04466 -0.4125 0.04466 -0.41204 C 0.04922 -0.43241 0.04349 -0.40926 0.05287 -0.43889 C 0.05404 -0.44329 0.05521 -0.44884 0.05677 -0.45208 C 0.05807 -0.45486 0.05938 -0.45486 0.06094 -0.45671 C 0.06341 -0.46412 0.06498 -0.46875 0.06797 -0.47384 C 0.07096 -0.47894 0.07409 -0.48264 0.07708 -0.48727 C 0.08151 -0.49329 0.08151 -0.49375 0.08737 -0.50023 C 0.09011 -0.50347 0.09271 -0.50671 0.09544 -0.50903 C 0.09844 -0.51134 0.10156 -0.51181 0.10456 -0.51319 C 0.10664 -0.51458 0.10859 -0.51644 0.11068 -0.51782 C 0.11341 -0.51921 0.11615 -0.5206 0.11875 -0.52199 C 0.11992 -0.52338 0.12083 -0.52569 0.12201 -0.52662 C 0.13828 -0.53565 0.14779 -0.52894 0.16667 -0.52662 C 0.175 -0.51921 0.17005 -0.52431 0.18086 -0.50903 L 0.18399 -0.5044 L 0.18711 -0.50023 C 0.18763 -0.49745 0.18828 -0.49421 0.18906 -0.49144 C 0.19024 -0.48727 0.1944 -0.47384 0.19623 -0.46968 C 0.1974 -0.46644 0.19896 -0.46458 0.20026 -0.46088 C 0.203 -0.45301 0.20547 -0.44259 0.20833 -0.43426 L 0.21146 -0.42546 C 0.21211 -0.4213 0.21276 -0.41667 0.21354 -0.4125 C 0.21849 -0.38657 0.21471 -0.4125 0.21862 -0.38611 C 0.21953 -0.37917 0.22057 -0.37176 0.22162 -0.36435 C 0.22227 -0.36019 0.22292 -0.35602 0.2237 -0.35116 C 0.22448 -0.3456 0.22487 -0.33912 0.22565 -0.33357 C 0.22734 -0.3206 0.22748 -0.32153 0.22982 -0.31181 C 0.23216 -0.29097 0.23164 -0.29421 0.23477 -0.27245 C 0.23555 -0.26782 0.23633 -0.26343 0.23685 -0.25926 C 0.23763 -0.25324 0.23828 -0.24722 0.23893 -0.24167 C 0.24024 -0.23148 0.24232 -0.22037 0.24401 -0.21111 C 0.24466 -0.20694 0.24557 -0.20278 0.24609 -0.19769 C 0.24649 -0.19398 0.24649 -0.18889 0.24701 -0.18472 C 0.24753 -0.18102 0.24844 -0.17917 0.24909 -0.17569 C 0.24948 -0.17338 0.24974 -0.17014 0.25026 -0.1669 " pathEditMode="relative" rAng="0" ptsTypes="AAAAAAAAAAAAAAAAAAAAAAAAAAAAAAAAAAAAAAAAAAAAAAAAA">
                                      <p:cBhvr>
                                        <p:cTn id="13" dur="2000" fill="hold"/>
                                        <p:tgtEl>
                                          <p:spTgt spid="8"/>
                                        </p:tgtEl>
                                        <p:attrNameLst>
                                          <p:attrName>ppt_x</p:attrName>
                                          <p:attrName>ppt_y</p:attrName>
                                        </p:attrNameLst>
                                      </p:cBhvr>
                                      <p:rCtr x="12513" y="-26505"/>
                                    </p:animMotion>
                                  </p:childTnLst>
                                </p:cTn>
                              </p:par>
                              <p:par>
                                <p:cTn id="14" presetID="6" presetClass="emph" presetSubtype="0" fill="hold" nodeType="withEffect">
                                  <p:stCondLst>
                                    <p:cond delay="0"/>
                                  </p:stCondLst>
                                  <p:childTnLst>
                                    <p:animScale>
                                      <p:cBhvr>
                                        <p:cTn id="15" dur="2000" fill="hold"/>
                                        <p:tgtEl>
                                          <p:spTgt spid="8"/>
                                        </p:tgtEl>
                                      </p:cBhvr>
                                      <p:by x="90000" y="90000"/>
                                    </p:animScale>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2000"/>
                            </p:stCondLst>
                            <p:childTnLst>
                              <p:par>
                                <p:cTn id="23" presetID="14" presetClass="entr" presetSubtype="10" fill="hold" nodeType="afterEffect">
                                  <p:stCondLst>
                                    <p:cond delay="100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01FE-98D0-4880-A0ED-A0C4F4F9A6A4}"/>
              </a:ext>
            </a:extLst>
          </p:cNvPr>
          <p:cNvPicPr>
            <a:picLocks noChangeAspect="1"/>
          </p:cNvPicPr>
          <p:nvPr/>
        </p:nvPicPr>
        <p:blipFill>
          <a:blip r:embed="rId5"/>
          <a:stretch>
            <a:fillRect/>
          </a:stretch>
        </p:blipFill>
        <p:spPr>
          <a:xfrm flipH="1">
            <a:off x="-6050" y="0"/>
            <a:ext cx="12192000" cy="6854785"/>
          </a:xfrm>
          <a:prstGeom prst="rect">
            <a:avLst/>
          </a:prstGeom>
        </p:spPr>
      </p:pic>
      <p:sp>
        <p:nvSpPr>
          <p:cNvPr id="5" name="Rectangle: Rounded Corners 13">
            <a:extLst>
              <a:ext uri="{FF2B5EF4-FFF2-40B4-BE49-F238E27FC236}">
                <a16:creationId xmlns:a16="http://schemas.microsoft.com/office/drawing/2014/main" id="{930BF9D2-9787-46EA-813D-F32F9017BF06}"/>
              </a:ext>
            </a:extLst>
          </p:cNvPr>
          <p:cNvSpPr/>
          <p:nvPr/>
        </p:nvSpPr>
        <p:spPr>
          <a:xfrm>
            <a:off x="177232" y="156693"/>
            <a:ext cx="3729944"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adybug Cartoon Images | Free Vectors, Stock Photos &amp;amp; PSD">
            <a:extLst>
              <a:ext uri="{FF2B5EF4-FFF2-40B4-BE49-F238E27FC236}">
                <a16:creationId xmlns:a16="http://schemas.microsoft.com/office/drawing/2014/main" id="{34D26DCA-768B-48DB-A15F-04522A50C76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58833" y="117766"/>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64B1CA-ABBE-4F2B-87A1-F576296897FD}"/>
              </a:ext>
            </a:extLst>
          </p:cNvPr>
          <p:cNvSpPr/>
          <p:nvPr/>
        </p:nvSpPr>
        <p:spPr>
          <a:xfrm>
            <a:off x="672629" y="407985"/>
            <a:ext cx="3352946" cy="584775"/>
          </a:xfrm>
          <a:prstGeom prst="rect">
            <a:avLst/>
          </a:prstGeom>
        </p:spPr>
        <p:txBody>
          <a:bodyPr wrap="square">
            <a:spAutoFit/>
          </a:bodyPr>
          <a:lstStyle/>
          <a:p>
            <a:pPr algn="ctr"/>
            <a:r>
              <a:rPr lang="en-US" sz="3200" b="1" dirty="0" err="1">
                <a:solidFill>
                  <a:srgbClr val="E91112"/>
                </a:solidFill>
                <a:latin typeface="SVN-Nexa Rush Script" panose="020B0606040200020203" pitchFamily="34" charset="0"/>
              </a:rPr>
              <a:t>Tìm</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đường</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về</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nhà</a:t>
            </a:r>
            <a:endParaRPr lang="en-US" sz="3200" b="1" dirty="0">
              <a:solidFill>
                <a:srgbClr val="E91112"/>
              </a:solidFill>
              <a:latin typeface="SVN-Nexa Rush Script" panose="020B0606040200020203" pitchFamily="34" charset="0"/>
            </a:endParaRPr>
          </a:p>
        </p:txBody>
      </p:sp>
      <p:pic>
        <p:nvPicPr>
          <p:cNvPr id="8" name="Picture 2">
            <a:extLst>
              <a:ext uri="{FF2B5EF4-FFF2-40B4-BE49-F238E27FC236}">
                <a16:creationId xmlns:a16="http://schemas.microsoft.com/office/drawing/2014/main" id="{19520C96-07B6-4C38-B35B-1CBC1BD77D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9701301">
            <a:off x="7969858" y="3653994"/>
            <a:ext cx="1335977" cy="12800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925E2D5-3AC7-43E1-8C3E-84FB769CE86E}"/>
              </a:ext>
            </a:extLst>
          </p:cNvPr>
          <p:cNvGrpSpPr/>
          <p:nvPr/>
        </p:nvGrpSpPr>
        <p:grpSpPr>
          <a:xfrm>
            <a:off x="1995591" y="733658"/>
            <a:ext cx="4485580" cy="2260738"/>
            <a:chOff x="807471" y="2991354"/>
            <a:chExt cx="4485580" cy="2587665"/>
          </a:xfrm>
        </p:grpSpPr>
        <p:pic>
          <p:nvPicPr>
            <p:cNvPr id="3" name="Picture 2">
              <a:extLst>
                <a:ext uri="{FF2B5EF4-FFF2-40B4-BE49-F238E27FC236}">
                  <a16:creationId xmlns:a16="http://schemas.microsoft.com/office/drawing/2014/main" id="{60D9E1B1-65D7-475C-BA8C-945BAB2BF6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471" y="2991354"/>
              <a:ext cx="4485580" cy="2587665"/>
            </a:xfrm>
            <a:prstGeom prst="rect">
              <a:avLst/>
            </a:prstGeom>
          </p:spPr>
        </p:pic>
        <p:sp>
          <p:nvSpPr>
            <p:cNvPr id="14" name="TextBox 13">
              <a:extLst>
                <a:ext uri="{FF2B5EF4-FFF2-40B4-BE49-F238E27FC236}">
                  <a16:creationId xmlns:a16="http://schemas.microsoft.com/office/drawing/2014/main" id="{CA2AA29C-8144-4971-882D-223FF61708F3}"/>
                </a:ext>
              </a:extLst>
            </p:cNvPr>
            <p:cNvSpPr txBox="1"/>
            <p:nvPr/>
          </p:nvSpPr>
          <p:spPr>
            <a:xfrm>
              <a:off x="2060452" y="3345949"/>
              <a:ext cx="2218904" cy="1092081"/>
            </a:xfrm>
            <a:prstGeom prst="rect">
              <a:avLst/>
            </a:prstGeom>
            <a:noFill/>
          </p:spPr>
          <p:txBody>
            <a:bodyPr wrap="square">
              <a:spAutoFit/>
            </a:bodyPr>
            <a:lstStyle/>
            <a:p>
              <a:pPr lvl="0">
                <a:spcBef>
                  <a:spcPts val="0"/>
                </a:spcBef>
                <a:spcAft>
                  <a:spcPts val="0"/>
                </a:spcAft>
              </a:pPr>
              <a:r>
                <a:rPr lang="en-US" sz="2800" dirty="0" err="1">
                  <a:solidFill>
                    <a:schemeClr val="bg1"/>
                  </a:solidFill>
                  <a:latin typeface="Big Caslon Medium" panose="02000603090000020003" pitchFamily="2" charset="-79"/>
                  <a:cs typeface="Big Caslon Medium" panose="02000603090000020003" pitchFamily="2" charset="-79"/>
                </a:rPr>
                <a:t>Biện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pháp</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tu</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từ</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nhân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hóa</a:t>
              </a:r>
              <a:r>
                <a:rPr lang="en-US" sz="2400" dirty="0">
                  <a:solidFill>
                    <a:schemeClr val="bg1"/>
                  </a:solidFill>
                  <a:latin typeface="Big Caslon Medium" panose="02000603090000020003" pitchFamily="2" charset="-79"/>
                  <a:cs typeface="Big Caslon Medium" panose="02000603090000020003" pitchFamily="2" charset="-79"/>
                </a:rPr>
                <a:t>.</a:t>
              </a:r>
            </a:p>
          </p:txBody>
        </p:sp>
      </p:grpSp>
      <p:sp>
        <p:nvSpPr>
          <p:cNvPr id="16" name="Oval 15">
            <a:extLst>
              <a:ext uri="{FF2B5EF4-FFF2-40B4-BE49-F238E27FC236}">
                <a16:creationId xmlns:a16="http://schemas.microsoft.com/office/drawing/2014/main" id="{5E04C419-BF4F-4383-A38C-262E17D7AF0C}"/>
              </a:ext>
            </a:extLst>
          </p:cNvPr>
          <p:cNvSpPr/>
          <p:nvPr/>
        </p:nvSpPr>
        <p:spPr>
          <a:xfrm>
            <a:off x="5436205" y="60197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1</a:t>
            </a:r>
            <a:endParaRPr lang="en-US" b="1"/>
          </a:p>
        </p:txBody>
      </p:sp>
      <p:sp>
        <p:nvSpPr>
          <p:cNvPr id="17" name="Oval 16">
            <a:extLst>
              <a:ext uri="{FF2B5EF4-FFF2-40B4-BE49-F238E27FC236}">
                <a16:creationId xmlns:a16="http://schemas.microsoft.com/office/drawing/2014/main" id="{97353A9A-144D-4E32-B5B7-8EB5D80CEAC9}"/>
              </a:ext>
            </a:extLst>
          </p:cNvPr>
          <p:cNvSpPr/>
          <p:nvPr/>
        </p:nvSpPr>
        <p:spPr>
          <a:xfrm>
            <a:off x="8541355" y="47751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2</a:t>
            </a:r>
            <a:endParaRPr lang="en-US" b="1"/>
          </a:p>
        </p:txBody>
      </p:sp>
      <p:sp>
        <p:nvSpPr>
          <p:cNvPr id="18" name="Oval 17">
            <a:extLst>
              <a:ext uri="{FF2B5EF4-FFF2-40B4-BE49-F238E27FC236}">
                <a16:creationId xmlns:a16="http://schemas.microsoft.com/office/drawing/2014/main" id="{17D0CD6C-1C82-4889-B720-CB10DE131169}"/>
              </a:ext>
            </a:extLst>
          </p:cNvPr>
          <p:cNvSpPr/>
          <p:nvPr/>
        </p:nvSpPr>
        <p:spPr>
          <a:xfrm>
            <a:off x="6096000" y="3147954"/>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3</a:t>
            </a:r>
            <a:endParaRPr lang="en-US" b="1"/>
          </a:p>
        </p:txBody>
      </p:sp>
      <p:sp>
        <p:nvSpPr>
          <p:cNvPr id="19" name="Oval 18">
            <a:extLst>
              <a:ext uri="{FF2B5EF4-FFF2-40B4-BE49-F238E27FC236}">
                <a16:creationId xmlns:a16="http://schemas.microsoft.com/office/drawing/2014/main" id="{1CD827C5-2810-42D0-9BF9-D402C928CDC2}"/>
              </a:ext>
            </a:extLst>
          </p:cNvPr>
          <p:cNvSpPr/>
          <p:nvPr/>
        </p:nvSpPr>
        <p:spPr>
          <a:xfrm>
            <a:off x="8548975" y="2512954"/>
            <a:ext cx="298091" cy="2980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4</a:t>
            </a:r>
            <a:endParaRPr lang="en-US" b="1"/>
          </a:p>
        </p:txBody>
      </p:sp>
      <p:pic>
        <p:nvPicPr>
          <p:cNvPr id="20" name="Thằn lằn" descr="Hình ảnh Con Thằn Lằn, Tắc Kè Hoa, Con Thằn Lằn, Bò Sát Vector và PNG với  nền trong suốt để tải xuống miễn phí">
            <a:hlinkClick r:id="rId10" action="ppaction://hlinksldjump"/>
            <a:extLst>
              <a:ext uri="{FF2B5EF4-FFF2-40B4-BE49-F238E27FC236}">
                <a16:creationId xmlns:a16="http://schemas.microsoft.com/office/drawing/2014/main" id="{22DF2211-4121-4576-A43D-4318B991150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5094530" y="2683968"/>
            <a:ext cx="927971" cy="92797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A4F3D76-3E16-4029-9BD0-12C407E34F85}"/>
              </a:ext>
            </a:extLst>
          </p:cNvPr>
          <p:cNvGrpSpPr/>
          <p:nvPr/>
        </p:nvGrpSpPr>
        <p:grpSpPr>
          <a:xfrm>
            <a:off x="6112882" y="-384488"/>
            <a:ext cx="5901887" cy="3097544"/>
            <a:chOff x="6688272" y="2562769"/>
            <a:chExt cx="3282035" cy="2065728"/>
          </a:xfrm>
        </p:grpSpPr>
        <p:pic>
          <p:nvPicPr>
            <p:cNvPr id="21" name="Picture 20">
              <a:extLst>
                <a:ext uri="{FF2B5EF4-FFF2-40B4-BE49-F238E27FC236}">
                  <a16:creationId xmlns:a16="http://schemas.microsoft.com/office/drawing/2014/main" id="{9DC39878-3928-4694-A591-E7BCFB5070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8272" y="2562769"/>
              <a:ext cx="3282035" cy="2065728"/>
            </a:xfrm>
            <a:prstGeom prst="rect">
              <a:avLst/>
            </a:prstGeom>
          </p:spPr>
        </p:pic>
        <p:sp>
          <p:nvSpPr>
            <p:cNvPr id="22" name="TextBox 21">
              <a:extLst>
                <a:ext uri="{FF2B5EF4-FFF2-40B4-BE49-F238E27FC236}">
                  <a16:creationId xmlns:a16="http://schemas.microsoft.com/office/drawing/2014/main" id="{C80AFE53-B690-4211-B090-134C54905D27}"/>
                </a:ext>
              </a:extLst>
            </p:cNvPr>
            <p:cNvSpPr txBox="1"/>
            <p:nvPr/>
          </p:nvSpPr>
          <p:spPr>
            <a:xfrm>
              <a:off x="6884010" y="3051667"/>
              <a:ext cx="2843040" cy="923642"/>
            </a:xfrm>
            <a:prstGeom prst="rect">
              <a:avLst/>
            </a:prstGeom>
            <a:noFill/>
          </p:spPr>
          <p:txBody>
            <a:bodyPr wrap="square">
              <a:spAutoFit/>
            </a:bodyPr>
            <a:lstStyle/>
            <a:p>
              <a:pPr algn="ctr"/>
              <a:r>
                <a:rPr lang="en-US" sz="2800" dirty="0" err="1">
                  <a:solidFill>
                    <a:schemeClr val="bg1"/>
                  </a:solidFill>
                  <a:latin typeface="Big Caslon Medium" panose="02000603090000020003" pitchFamily="2" charset="-79"/>
                  <a:cs typeface="Big Caslon Medium" panose="02000603090000020003" pitchFamily="2" charset="-79"/>
                </a:rPr>
                <a:t>Phân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biệt</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người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kể</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chuyện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theo</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ngôi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thứ</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nhất</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và</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người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kể</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chuyện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theo</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ngôi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thứ</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ba</a:t>
              </a:r>
              <a:r>
                <a:rPr lang="en-US" sz="2800" dirty="0">
                  <a:solidFill>
                    <a:schemeClr val="bg1"/>
                  </a:solidFill>
                  <a:latin typeface="Big Caslon Medium" panose="02000603090000020003" pitchFamily="2" charset="-79"/>
                  <a:cs typeface="Big Caslon Medium" panose="02000603090000020003" pitchFamily="2" charset="-79"/>
                </a:rPr>
                <a:t>.</a:t>
              </a:r>
            </a:p>
          </p:txBody>
        </p:sp>
      </p:grpSp>
      <p:pic>
        <p:nvPicPr>
          <p:cNvPr id="24" name="Tắc kè">
            <a:hlinkClick r:id="rId14" action="ppaction://hlinksldjump"/>
            <a:extLst>
              <a:ext uri="{FF2B5EF4-FFF2-40B4-BE49-F238E27FC236}">
                <a16:creationId xmlns:a16="http://schemas.microsoft.com/office/drawing/2014/main" id="{76CAA344-0F60-4FF3-855F-B8770C59F5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12266" y="2413416"/>
            <a:ext cx="1303648" cy="1015584"/>
          </a:xfrm>
          <a:prstGeom prst="rect">
            <a:avLst/>
          </a:prstGeom>
        </p:spPr>
      </p:pic>
    </p:spTree>
    <p:custDataLst>
      <p:tags r:id="rId1"/>
    </p:custDataLst>
    <p:extLst>
      <p:ext uri="{BB962C8B-B14F-4D97-AF65-F5344CB8AC3E}">
        <p14:creationId xmlns:p14="http://schemas.microsoft.com/office/powerpoint/2010/main" val="2249013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092 -0.00301 L 0.00092 -0.00278 C 0.00039 -0.04537 0.00039 -0.08773 -0.00039 -0.1301 C -0.00039 -0.13241 -0.00117 -0.13426 -0.00156 -0.13658 C -0.00234 -0.14144 -0.00208 -0.14722 -0.0039 -0.15139 C -0.0194 -0.18658 -0.01692 -0.17593 -0.02773 -0.19167 C -0.03906 -0.20787 -0.04218 -0.21459 -0.0539 -0.22755 C -0.05612 -0.2301 -0.05872 -0.23148 -0.06106 -0.2338 C -0.06354 -0.23658 -0.06562 -0.23982 -0.06823 -0.24236 C -0.06927 -0.24352 -0.07057 -0.24352 -0.07174 -0.24445 C -0.08515 -0.25533 -0.07669 -0.25139 -0.08724 -0.2551 C -0.08919 -0.25648 -0.09127 -0.25787 -0.09323 -0.25926 C -0.09479 -0.26065 -0.09622 -0.2625 -0.09791 -0.26343 C -0.10143 -0.26574 -0.10794 -0.2669 -0.11106 -0.26783 C -0.12604 -0.27662 -0.10208 -0.26181 -0.11823 -0.27408 C -0.12174 -0.27685 -0.13151 -0.27801 -0.13359 -0.27824 C -0.14908 -0.27755 -0.16458 -0.27824 -0.18007 -0.27616 C -0.18177 -0.27593 -0.1832 -0.27315 -0.18476 -0.27199 C -0.18593 -0.27107 -0.18724 -0.2706 -0.18841 -0.26991 C -0.19075 -0.26574 -0.19362 -0.26227 -0.19557 -0.25718 C -0.19765 -0.25139 -0.19882 -0.24908 -0.20026 -0.24236 C -0.20117 -0.2382 -0.2026 -0.23403 -0.2026 -0.22963 L -0.2026 -0.22547 " pathEditMode="relative" rAng="0" ptsTypes="AAAAAAAAAAAAAAAAAAAAAAA">
                                      <p:cBhvr>
                                        <p:cTn id="13" dur="2000" fill="hold"/>
                                        <p:tgtEl>
                                          <p:spTgt spid="8"/>
                                        </p:tgtEl>
                                        <p:attrNameLst>
                                          <p:attrName>ppt_x</p:attrName>
                                          <p:attrName>ppt_y</p:attrName>
                                        </p:attrNameLst>
                                      </p:cBhvr>
                                      <p:rCtr x="-10182" y="-13750"/>
                                    </p:animMotion>
                                  </p:childTnLst>
                                </p:cTn>
                              </p:par>
                              <p:par>
                                <p:cTn id="14" presetID="6" presetClass="emph" presetSubtype="0" fill="hold" nodeType="withEffect">
                                  <p:stCondLst>
                                    <p:cond delay="0"/>
                                  </p:stCondLst>
                                  <p:childTnLst>
                                    <p:animScale>
                                      <p:cBhvr>
                                        <p:cTn id="15" dur="2000" fill="hold"/>
                                        <p:tgtEl>
                                          <p:spTgt spid="8"/>
                                        </p:tgtEl>
                                      </p:cBhvr>
                                      <p:by x="80000" y="80000"/>
                                    </p:animScale>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nodeType="after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01FE-98D0-4880-A0ED-A0C4F4F9A6A4}"/>
              </a:ext>
            </a:extLst>
          </p:cNvPr>
          <p:cNvPicPr>
            <a:picLocks noChangeAspect="1"/>
          </p:cNvPicPr>
          <p:nvPr/>
        </p:nvPicPr>
        <p:blipFill>
          <a:blip r:embed="rId5"/>
          <a:stretch>
            <a:fillRect/>
          </a:stretch>
        </p:blipFill>
        <p:spPr>
          <a:xfrm flipH="1">
            <a:off x="58833" y="9546"/>
            <a:ext cx="12192000" cy="6854785"/>
          </a:xfrm>
          <a:prstGeom prst="rect">
            <a:avLst/>
          </a:prstGeom>
        </p:spPr>
      </p:pic>
      <p:sp>
        <p:nvSpPr>
          <p:cNvPr id="5" name="Rectangle: Rounded Corners 13">
            <a:extLst>
              <a:ext uri="{FF2B5EF4-FFF2-40B4-BE49-F238E27FC236}">
                <a16:creationId xmlns:a16="http://schemas.microsoft.com/office/drawing/2014/main" id="{930BF9D2-9787-46EA-813D-F32F9017BF06}"/>
              </a:ext>
            </a:extLst>
          </p:cNvPr>
          <p:cNvSpPr/>
          <p:nvPr/>
        </p:nvSpPr>
        <p:spPr>
          <a:xfrm>
            <a:off x="177232" y="156693"/>
            <a:ext cx="3729944"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adybug Cartoon Images | Free Vectors, Stock Photos &amp;amp; PSD">
            <a:extLst>
              <a:ext uri="{FF2B5EF4-FFF2-40B4-BE49-F238E27FC236}">
                <a16:creationId xmlns:a16="http://schemas.microsoft.com/office/drawing/2014/main" id="{34D26DCA-768B-48DB-A15F-04522A50C76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58833" y="117766"/>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64B1CA-ABBE-4F2B-87A1-F576296897FD}"/>
              </a:ext>
            </a:extLst>
          </p:cNvPr>
          <p:cNvSpPr/>
          <p:nvPr/>
        </p:nvSpPr>
        <p:spPr>
          <a:xfrm>
            <a:off x="672629" y="407985"/>
            <a:ext cx="3352946" cy="584775"/>
          </a:xfrm>
          <a:prstGeom prst="rect">
            <a:avLst/>
          </a:prstGeom>
        </p:spPr>
        <p:txBody>
          <a:bodyPr wrap="square">
            <a:spAutoFit/>
          </a:bodyPr>
          <a:lstStyle/>
          <a:p>
            <a:pPr algn="ctr"/>
            <a:r>
              <a:rPr lang="en-US" sz="3200" b="1" dirty="0" err="1">
                <a:solidFill>
                  <a:srgbClr val="E91112"/>
                </a:solidFill>
                <a:latin typeface="SVN-Nexa Rush Script" panose="020B0606040200020203" pitchFamily="34" charset="0"/>
              </a:rPr>
              <a:t>Tìm</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đường</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về</a:t>
            </a:r>
            <a:r>
              <a:rPr lang="en-US" sz="3200" b="1" dirty="0">
                <a:solidFill>
                  <a:srgbClr val="E91112"/>
                </a:solidFill>
                <a:latin typeface="SVN-Nexa Rush Script" panose="020B0606040200020203" pitchFamily="34" charset="0"/>
              </a:rPr>
              <a:t> </a:t>
            </a:r>
            <a:r>
              <a:rPr lang="en-US" sz="3200" b="1" dirty="0" err="1">
                <a:solidFill>
                  <a:srgbClr val="E91112"/>
                </a:solidFill>
                <a:latin typeface="SVN-Nexa Rush Script" panose="020B0606040200020203" pitchFamily="34" charset="0"/>
              </a:rPr>
              <a:t>nhà</a:t>
            </a:r>
            <a:endParaRPr lang="en-US" sz="3200" b="1" dirty="0">
              <a:solidFill>
                <a:srgbClr val="E91112"/>
              </a:solidFill>
              <a:latin typeface="SVN-Nexa Rush Script" panose="020B0606040200020203" pitchFamily="34" charset="0"/>
            </a:endParaRPr>
          </a:p>
        </p:txBody>
      </p:sp>
      <p:pic>
        <p:nvPicPr>
          <p:cNvPr id="8" name="Picture 2">
            <a:extLst>
              <a:ext uri="{FF2B5EF4-FFF2-40B4-BE49-F238E27FC236}">
                <a16:creationId xmlns:a16="http://schemas.microsoft.com/office/drawing/2014/main" id="{19520C96-07B6-4C38-B35B-1CBC1BD77D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536187">
            <a:off x="5831816" y="2165646"/>
            <a:ext cx="1235667" cy="118396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5E04C419-BF4F-4383-A38C-262E17D7AF0C}"/>
              </a:ext>
            </a:extLst>
          </p:cNvPr>
          <p:cNvSpPr/>
          <p:nvPr/>
        </p:nvSpPr>
        <p:spPr>
          <a:xfrm>
            <a:off x="5436205" y="60197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1</a:t>
            </a:r>
            <a:endParaRPr lang="en-US" b="1"/>
          </a:p>
        </p:txBody>
      </p:sp>
      <p:sp>
        <p:nvSpPr>
          <p:cNvPr id="17" name="Oval 16">
            <a:extLst>
              <a:ext uri="{FF2B5EF4-FFF2-40B4-BE49-F238E27FC236}">
                <a16:creationId xmlns:a16="http://schemas.microsoft.com/office/drawing/2014/main" id="{97353A9A-144D-4E32-B5B7-8EB5D80CEAC9}"/>
              </a:ext>
            </a:extLst>
          </p:cNvPr>
          <p:cNvSpPr/>
          <p:nvPr/>
        </p:nvSpPr>
        <p:spPr>
          <a:xfrm>
            <a:off x="8541355" y="47751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2</a:t>
            </a:r>
            <a:endParaRPr lang="en-US" b="1"/>
          </a:p>
        </p:txBody>
      </p:sp>
      <p:sp>
        <p:nvSpPr>
          <p:cNvPr id="18" name="Oval 17">
            <a:extLst>
              <a:ext uri="{FF2B5EF4-FFF2-40B4-BE49-F238E27FC236}">
                <a16:creationId xmlns:a16="http://schemas.microsoft.com/office/drawing/2014/main" id="{17D0CD6C-1C82-4889-B720-CB10DE131169}"/>
              </a:ext>
            </a:extLst>
          </p:cNvPr>
          <p:cNvSpPr/>
          <p:nvPr/>
        </p:nvSpPr>
        <p:spPr>
          <a:xfrm>
            <a:off x="6096000" y="3147954"/>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3</a:t>
            </a:r>
            <a:endParaRPr lang="en-US" b="1"/>
          </a:p>
        </p:txBody>
      </p:sp>
      <p:sp>
        <p:nvSpPr>
          <p:cNvPr id="19" name="Oval 18">
            <a:extLst>
              <a:ext uri="{FF2B5EF4-FFF2-40B4-BE49-F238E27FC236}">
                <a16:creationId xmlns:a16="http://schemas.microsoft.com/office/drawing/2014/main" id="{1CD827C5-2810-42D0-9BF9-D402C928CDC2}"/>
              </a:ext>
            </a:extLst>
          </p:cNvPr>
          <p:cNvSpPr/>
          <p:nvPr/>
        </p:nvSpPr>
        <p:spPr>
          <a:xfrm>
            <a:off x="8548975" y="2512954"/>
            <a:ext cx="298091" cy="2980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4</a:t>
            </a:r>
            <a:endParaRPr lang="en-US" b="1"/>
          </a:p>
        </p:txBody>
      </p:sp>
      <p:pic>
        <p:nvPicPr>
          <p:cNvPr id="24" name="Tắc kè">
            <a:hlinkClick r:id="rId9" action="ppaction://hlinksldjump"/>
            <a:extLst>
              <a:ext uri="{FF2B5EF4-FFF2-40B4-BE49-F238E27FC236}">
                <a16:creationId xmlns:a16="http://schemas.microsoft.com/office/drawing/2014/main" id="{76CAA344-0F60-4FF3-855F-B8770C59F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9135" y="2332830"/>
            <a:ext cx="1303648" cy="1015584"/>
          </a:xfrm>
          <a:prstGeom prst="rect">
            <a:avLst/>
          </a:prstGeom>
        </p:spPr>
      </p:pic>
      <p:grpSp>
        <p:nvGrpSpPr>
          <p:cNvPr id="12" name="Group 11">
            <a:extLst>
              <a:ext uri="{FF2B5EF4-FFF2-40B4-BE49-F238E27FC236}">
                <a16:creationId xmlns:a16="http://schemas.microsoft.com/office/drawing/2014/main" id="{AFE833CC-BF08-0549-B236-5933D97D1021}"/>
              </a:ext>
            </a:extLst>
          </p:cNvPr>
          <p:cNvGrpSpPr/>
          <p:nvPr/>
        </p:nvGrpSpPr>
        <p:grpSpPr>
          <a:xfrm>
            <a:off x="1537646" y="-90312"/>
            <a:ext cx="8507896" cy="3623533"/>
            <a:chOff x="-76043" y="2555135"/>
            <a:chExt cx="6492404" cy="2739147"/>
          </a:xfrm>
        </p:grpSpPr>
        <p:pic>
          <p:nvPicPr>
            <p:cNvPr id="13" name="Picture 12">
              <a:extLst>
                <a:ext uri="{FF2B5EF4-FFF2-40B4-BE49-F238E27FC236}">
                  <a16:creationId xmlns:a16="http://schemas.microsoft.com/office/drawing/2014/main" id="{BF1D3443-27CC-E649-A1D5-D3A254D6E5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43" y="2555135"/>
              <a:ext cx="6492404" cy="2739147"/>
            </a:xfrm>
            <a:prstGeom prst="rect">
              <a:avLst/>
            </a:prstGeom>
          </p:spPr>
        </p:pic>
        <p:sp>
          <p:nvSpPr>
            <p:cNvPr id="14" name="TextBox 13">
              <a:extLst>
                <a:ext uri="{FF2B5EF4-FFF2-40B4-BE49-F238E27FC236}">
                  <a16:creationId xmlns:a16="http://schemas.microsoft.com/office/drawing/2014/main" id="{CAF33E36-92CC-D049-A3AB-453C4E9A90E8}"/>
                </a:ext>
              </a:extLst>
            </p:cNvPr>
            <p:cNvSpPr txBox="1"/>
            <p:nvPr/>
          </p:nvSpPr>
          <p:spPr>
            <a:xfrm>
              <a:off x="1565337" y="3008937"/>
              <a:ext cx="3409326" cy="1372685"/>
            </a:xfrm>
            <a:prstGeom prst="rect">
              <a:avLst/>
            </a:prstGeom>
            <a:noFill/>
          </p:spPr>
          <p:txBody>
            <a:bodyPr wrap="square">
              <a:spAutoFit/>
            </a:bodyPr>
            <a:lstStyle/>
            <a:p>
              <a:pPr lvl="0" algn="ctr">
                <a:spcBef>
                  <a:spcPts val="0"/>
                </a:spcBef>
                <a:spcAft>
                  <a:spcPts val="0"/>
                </a:spcAft>
              </a:pPr>
              <a:r>
                <a:rPr lang="en-US" sz="2800" dirty="0" err="1">
                  <a:solidFill>
                    <a:schemeClr val="bg1"/>
                  </a:solidFill>
                  <a:latin typeface="Big Caslon Medium" panose="02000603090000020003" pitchFamily="2" charset="-79"/>
                  <a:cs typeface="Big Caslon Medium" panose="02000603090000020003" pitchFamily="2" charset="-79"/>
                </a:rPr>
                <a:t>Ngôi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thứ</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nhất</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người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kể</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chuyện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xưng</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tôi</a:t>
              </a:r>
              <a:endParaRPr lang="en-US" sz="2800" dirty="0">
                <a:solidFill>
                  <a:schemeClr val="bg1"/>
                </a:solidFill>
                <a:latin typeface="Big Caslon Medium" panose="02000603090000020003" pitchFamily="2" charset="-79"/>
                <a:cs typeface="Big Caslon Medium" panose="02000603090000020003" pitchFamily="2" charset="-79"/>
              </a:endParaRPr>
            </a:p>
            <a:p>
              <a:pPr lvl="0" algn="ctr">
                <a:spcBef>
                  <a:spcPts val="0"/>
                </a:spcBef>
                <a:spcAft>
                  <a:spcPts val="0"/>
                </a:spcAft>
              </a:pPr>
              <a:r>
                <a:rPr lang="en-US" sz="2800" dirty="0" err="1">
                  <a:solidFill>
                    <a:schemeClr val="bg1"/>
                  </a:solidFill>
                  <a:latin typeface="Big Caslon Medium" panose="02000603090000020003" pitchFamily="2" charset="-79"/>
                  <a:cs typeface="Big Caslon Medium" panose="02000603090000020003" pitchFamily="2" charset="-79"/>
                </a:rPr>
                <a:t>Ngôi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thứ</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ba</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người</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kể</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chuyện</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giấu</a:t>
              </a:r>
              <a:r>
                <a:rPr lang="en-US" sz="2800" dirty="0">
                  <a:solidFill>
                    <a:schemeClr val="bg1"/>
                  </a:solidFill>
                  <a:latin typeface="Big Caslon Medium" panose="02000603090000020003" pitchFamily="2" charset="-79"/>
                  <a:cs typeface="Big Caslon Medium" panose="02000603090000020003" pitchFamily="2" charset="-79"/>
                </a:rPr>
                <a:t> </a:t>
              </a:r>
              <a:r>
                <a:rPr lang="en-US" sz="2800" dirty="0" err="1">
                  <a:solidFill>
                    <a:schemeClr val="bg1"/>
                  </a:solidFill>
                  <a:latin typeface="Big Caslon Medium" panose="02000603090000020003" pitchFamily="2" charset="-79"/>
                  <a:cs typeface="Big Caslon Medium" panose="02000603090000020003" pitchFamily="2" charset="-79"/>
                </a:rPr>
                <a:t>mình</a:t>
              </a:r>
              <a:r>
                <a:rPr lang="en-US" sz="2800" dirty="0">
                  <a:solidFill>
                    <a:schemeClr val="bg1"/>
                  </a:solidFill>
                  <a:latin typeface="Big Caslon Medium" panose="02000603090000020003" pitchFamily="2" charset="-79"/>
                  <a:cs typeface="Big Caslon Medium" panose="02000603090000020003" pitchFamily="2" charset="-79"/>
                </a:rPr>
                <a:t>.</a:t>
              </a:r>
            </a:p>
          </p:txBody>
        </p:sp>
      </p:grpSp>
    </p:spTree>
    <p:custDataLst>
      <p:tags r:id="rId1"/>
    </p:custDataLst>
    <p:extLst>
      <p:ext uri="{BB962C8B-B14F-4D97-AF65-F5344CB8AC3E}">
        <p14:creationId xmlns:p14="http://schemas.microsoft.com/office/powerpoint/2010/main" val="71700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56 -3.33333E-6 L -0.0056 0.00023 C 0.00664 -0.09213 -0.00482 -0.01203 0.0039 -0.06365 C 0.00638 -0.07824 0.00755 -0.09375 0.01106 -0.1081 C 0.01224 -0.11296 0.01289 -0.11828 0.01458 -0.12291 C 0.0194 -0.13518 0.02591 -0.14514 0.03242 -0.15463 C 0.03398 -0.15671 0.03554 -0.15902 0.03724 -0.16088 C 0.04075 -0.16481 0.04427 -0.16828 0.04791 -0.17152 C 0.04987 -0.17314 0.05208 -0.17384 0.0539 -0.17569 C 0.05768 -0.17939 0.06093 -0.18449 0.06458 -0.18842 C 0.06575 -0.18958 0.06705 -0.18935 0.06823 -0.19051 C 0.07148 -0.19375 0.07448 -0.19791 0.07773 -0.20115 C 0.07877 -0.20208 0.0802 -0.20231 0.08125 -0.20324 C 0.08372 -0.20509 0.08593 -0.20833 0.08841 -0.20949 C 0.09153 -0.21111 0.09479 -0.21088 0.09791 -0.21157 C 0.10273 -0.21088 0.10768 -0.2118 0.11224 -0.20949 C 0.11653 -0.2074 0.11992 -0.20092 0.12422 -0.19907 C 0.12877 -0.19699 0.13047 -0.19652 0.13489 -0.19259 C 0.13619 -0.19143 0.13724 -0.18958 0.13841 -0.18842 C 0.13997 -0.1868 0.14166 -0.18564 0.14323 -0.18426 C 0.15507 -0.17222 0.13711 -0.18842 0.15156 -0.17569 C 0.16302 -0.15532 0.14648 -0.18541 0.15872 -0.16088 C 0.16054 -0.15717 0.16276 -0.15416 0.16471 -0.15023 C 0.16705 -0.14537 0.16914 -0.13634 0.17057 -0.13125 C 0.17174 -0.12777 0.17304 -0.1243 0.17422 -0.1206 C 0.17578 -0.10879 0.17239 -0.08865 0.1789 -0.08472 C 0.1802 -0.08402 0.18138 -0.08356 0.18255 -0.08264 C 0.18776 -0.07801 0.18437 -0.07847 0.18737 -0.07847 " pathEditMode="relative" rAng="0" ptsTypes="AAAAAAAAAAAAAAAAAAAAAAAAAAAA">
                                      <p:cBhvr>
                                        <p:cTn id="13" dur="2000" fill="hold"/>
                                        <p:tgtEl>
                                          <p:spTgt spid="8"/>
                                        </p:tgtEl>
                                        <p:attrNameLst>
                                          <p:attrName>ppt_x</p:attrName>
                                          <p:attrName>ppt_y</p:attrName>
                                        </p:attrNameLst>
                                      </p:cBhvr>
                                      <p:rCtr x="9648" y="-10579"/>
                                    </p:animMotion>
                                  </p:childTnLst>
                                </p:cTn>
                              </p:par>
                              <p:par>
                                <p:cTn id="14" presetID="10" presetClass="exit" presetSubtype="0" fill="hold"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6" presetClass="emph" presetSubtype="0" fill="hold" nodeType="withEffect">
                                  <p:stCondLst>
                                    <p:cond delay="0"/>
                                  </p:stCondLst>
                                  <p:childTnLst>
                                    <p:animScale>
                                      <p:cBhvr>
                                        <p:cTn id="21" dur="2000" fill="hold"/>
                                        <p:tgtEl>
                                          <p:spTgt spid="8"/>
                                        </p:tgtEl>
                                      </p:cBhvr>
                                      <p:by x="80000" y="80000"/>
                                    </p:animScale>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18489 -0.07615 L 0.18489 -0.07592 C 0.18528 -0.08541 0.18541 -0.09467 0.18606 -0.10393 C 0.18632 -0.1081 0.18632 -0.1125 0.18724 -0.11643 C 0.19518 -0.15301 0.19062 -0.13264 0.19791 -0.14838 C 0.20299 -0.15926 0.19869 -0.15972 0.20989 -0.17152 C 0.21185 -0.17384 0.2138 -0.17615 0.21575 -0.17801 C 0.21692 -0.17893 0.21823 -0.17916 0.2194 -0.18009 C 0.22096 -0.18125 0.22252 -0.1831 0.22409 -0.18426 C 0.23125 -0.18935 0.22994 -0.1875 0.23606 -0.19074 C 0.23724 -0.19143 0.23841 -0.19213 0.23958 -0.19282 C 0.24466 -0.19537 0.24479 -0.1949 0.25039 -0.19699 C 0.25195 -0.19768 0.25351 -0.19838 0.25507 -0.19907 C 0.25911 -0.19838 0.26315 -0.19814 0.26705 -0.19699 C 0.26862 -0.19676 0.27643 -0.19074 0.27656 -0.19074 C 0.2789 -0.18912 0.28164 -0.18889 0.28372 -0.18657 C 0.28867 -0.18055 0.29088 -0.17916 0.2944 -0.17152 C 0.29531 -0.16967 0.29622 -0.16759 0.29687 -0.16527 C 0.29739 -0.16319 0.29765 -0.16111 0.29804 -0.15902 C 0.30013 -0.14375 0.29922 -0.14305 0.29922 -0.12291 " pathEditMode="relative" rAng="0" ptsTypes="AAAAAAAAAAAAAAAAAAAA">
                                      <p:cBhvr>
                                        <p:cTn id="24" dur="2000" fill="hold"/>
                                        <p:tgtEl>
                                          <p:spTgt spid="8"/>
                                        </p:tgtEl>
                                        <p:attrNameLst>
                                          <p:attrName>ppt_x</p:attrName>
                                          <p:attrName>ppt_y</p:attrName>
                                        </p:attrNameLst>
                                      </p:cBhvr>
                                      <p:rCtr x="5716" y="-6134"/>
                                    </p:animMotion>
                                  </p:childTnLst>
                                </p:cTn>
                              </p:par>
                              <p:par>
                                <p:cTn id="25" presetID="6" presetClass="emph" presetSubtype="0" fill="hold" nodeType="withEffect">
                                  <p:stCondLst>
                                    <p:cond delay="0"/>
                                  </p:stCondLst>
                                  <p:childTnLst>
                                    <p:animScale>
                                      <p:cBhvr>
                                        <p:cTn id="26" dur="2000" fill="hold"/>
                                        <p:tgtEl>
                                          <p:spTgt spid="8"/>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ình ảnh Cây Dừa Phim Hoạt Hình Vẽ Tay Dễ Thương, Cây Dừa, Cây Dừa, Hoạt  Hình miễn phí tải tập tin PNG PSDComment và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a:off x="7630510" y="-775914"/>
            <a:ext cx="5157363" cy="83660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 y="4008582"/>
            <a:ext cx="10096500" cy="325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882" y="4497488"/>
            <a:ext cx="3680038" cy="2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8957" y="198799"/>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2638365" y="565101"/>
            <a:ext cx="1186412" cy="1100113"/>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6888717" y="541699"/>
            <a:ext cx="790072" cy="732603"/>
          </a:xfrm>
          <a:prstGeom prst="rect">
            <a:avLst/>
          </a:prstGeom>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8543465" y="332634"/>
            <a:ext cx="877117" cy="813316"/>
          </a:xfrm>
          <a:prstGeom prst="rect">
            <a:avLst/>
          </a:prstGeom>
        </p:spPr>
      </p:pic>
      <p:grpSp>
        <p:nvGrpSpPr>
          <p:cNvPr id="3" name="Group 2"/>
          <p:cNvGrpSpPr/>
          <p:nvPr/>
        </p:nvGrpSpPr>
        <p:grpSpPr>
          <a:xfrm>
            <a:off x="83949" y="1824677"/>
            <a:ext cx="7885409" cy="3929401"/>
            <a:chOff x="392661" y="1592047"/>
            <a:chExt cx="7433224" cy="3295263"/>
          </a:xfrm>
        </p:grpSpPr>
        <p:sp>
          <p:nvSpPr>
            <p:cNvPr id="21" name="矩形 3">
              <a:extLst>
                <a:ext uri="{FF2B5EF4-FFF2-40B4-BE49-F238E27FC236}">
                  <a16:creationId xmlns:a16="http://schemas.microsoft.com/office/drawing/2014/main" id="{90BA97A4-92CD-4402-B193-FA7BB4BE6B8F}"/>
                </a:ext>
              </a:extLst>
            </p:cNvPr>
            <p:cNvSpPr/>
            <p:nvPr/>
          </p:nvSpPr>
          <p:spPr>
            <a:xfrm>
              <a:off x="392661" y="1592047"/>
              <a:ext cx="7433224" cy="3295263"/>
            </a:xfrm>
            <a:prstGeom prst="rect">
              <a:avLst/>
            </a:prstGeom>
            <a:solidFill>
              <a:schemeClr val="accent1">
                <a:lumMod val="75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052" name="Picture 4" descr="Trần Đức Tiến - Viết hay và nhìn đâu cũng thấy truyện hay | TTVH Onl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209" y="1765738"/>
              <a:ext cx="2227878" cy="2973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018425" y="1919873"/>
              <a:ext cx="4614933" cy="2681420"/>
            </a:xfrm>
            <a:prstGeom prst="rect">
              <a:avLst/>
            </a:prstGeom>
            <a:solidFill>
              <a:schemeClr val="accent5">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Trần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Đức</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Tiến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viết</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nhiều</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tác</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phẩm</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cho</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thiếu</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nhi</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trong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đó</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có</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truyện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đồng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thoại</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như</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Dế</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mùa</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thu</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Làm</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mèo</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Xóm</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Bờ</a:t>
              </a:r>
              <a:r>
                <a:rPr lang="en-US" sz="2400" i="1"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i="1" dirty="0" err="1">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Giậu</a:t>
              </a:r>
              <a:r>
                <a:rPr lang="en-US" sz="2400" dirty="0">
                  <a:solidFill>
                    <a:srgbClr val="002060"/>
                  </a:solidFill>
                  <a:latin typeface="Big Caslon Medium" panose="02000603090000020003" pitchFamily="2" charset="-79"/>
                  <a:ea typeface="字魂58号-创中黑" panose="00000500000000000000" pitchFamily="2" charset="-122"/>
                  <a:cs typeface="Big Caslon Medium" panose="02000603090000020003" pitchFamily="2" charset="-79"/>
                </a:rPr>
                <a:t>.</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Ông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viết</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bằng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tâm</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thế</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của</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một</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đứa</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trẻ</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nên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truyện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đồng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thoại</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của</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ông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mang</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nét</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tinh</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tế</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hồn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 </a:t>
              </a:r>
              <a:r>
                <a:rPr lang="en-US" sz="2400" dirty="0" err="1">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nhiên</a:t>
              </a:r>
              <a:r>
                <a:rPr lang="en-US" sz="2400" dirty="0">
                  <a:solidFill>
                    <a:schemeClr val="accent5">
                      <a:lumMod val="75000"/>
                    </a:schemeClr>
                  </a:solidFill>
                  <a:latin typeface="Big Caslon Medium" panose="02000603090000020003" pitchFamily="2" charset="-79"/>
                  <a:ea typeface="字魂58号-创中黑" panose="00000500000000000000" pitchFamily="2" charset="-122"/>
                  <a:cs typeface="Big Caslon Medium" panose="02000603090000020003" pitchFamily="2" charset="-79"/>
                </a:rPr>
                <a:t>.</a:t>
              </a:r>
              <a:endParaRPr lang="en-US" sz="2400" dirty="0">
                <a:solidFill>
                  <a:schemeClr val="accent5">
                    <a:lumMod val="75000"/>
                  </a:schemeClr>
                </a:solidFill>
                <a:latin typeface="Big Caslon Medium" panose="02000603090000020003" pitchFamily="2" charset="-79"/>
                <a:cs typeface="Big Caslon Medium" panose="02000603090000020003" pitchFamily="2" charset="-79"/>
              </a:endParaRPr>
            </a:p>
          </p:txBody>
        </p:sp>
      </p:grpSp>
      <p:pic>
        <p:nvPicPr>
          <p:cNvPr id="2054" name="Picture 6" descr="Làm Mèo | Tik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8050" y="198799"/>
            <a:ext cx="2211663" cy="3645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descr="Truyện Ngắn - Tản Văn Trần Đức Tiến, Giá cập nhật 1 giờ trước"/>
          <p:cNvPicPr>
            <a:picLocks noChangeAspect="1" noChangeArrowheads="1"/>
          </p:cNvPicPr>
          <p:nvPr/>
        </p:nvPicPr>
        <p:blipFill rotWithShape="1">
          <a:blip r:embed="rId11">
            <a:extLst>
              <a:ext uri="{28A0092B-C50C-407E-A947-70E740481C1C}">
                <a14:useLocalDpi xmlns:a14="http://schemas.microsoft.com/office/drawing/2010/main" val="0"/>
              </a:ext>
            </a:extLst>
          </a:blip>
          <a:srcRect l="15594" r="14212"/>
          <a:stretch/>
        </p:blipFill>
        <p:spPr bwMode="auto">
          <a:xfrm>
            <a:off x="9153881" y="2644453"/>
            <a:ext cx="2758181" cy="392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Rounded Corners 20">
            <a:extLst>
              <a:ext uri="{FF2B5EF4-FFF2-40B4-BE49-F238E27FC236}">
                <a16:creationId xmlns:a16="http://schemas.microsoft.com/office/drawing/2014/main" id="{65174FD9-5B56-FD45-B868-3794A6FC3323}"/>
              </a:ext>
            </a:extLst>
          </p:cNvPr>
          <p:cNvSpPr/>
          <p:nvPr/>
        </p:nvSpPr>
        <p:spPr>
          <a:xfrm>
            <a:off x="2820496" y="133557"/>
            <a:ext cx="4220817" cy="1343084"/>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ig Caslon Medium" panose="02000603090000020003" pitchFamily="2" charset="-79"/>
              <a:cs typeface="Big Caslon Medium" panose="02000603090000020003" pitchFamily="2" charset="-79"/>
            </a:endParaRPr>
          </a:p>
        </p:txBody>
      </p:sp>
      <p:sp>
        <p:nvSpPr>
          <p:cNvPr id="17" name="Rectangle 16">
            <a:extLst>
              <a:ext uri="{FF2B5EF4-FFF2-40B4-BE49-F238E27FC236}">
                <a16:creationId xmlns:a16="http://schemas.microsoft.com/office/drawing/2014/main" id="{E3DF9568-17AA-434E-9CD8-01EADC9A5497}"/>
              </a:ext>
            </a:extLst>
          </p:cNvPr>
          <p:cNvSpPr/>
          <p:nvPr/>
        </p:nvSpPr>
        <p:spPr>
          <a:xfrm>
            <a:off x="3109348" y="340956"/>
            <a:ext cx="3254526" cy="1077218"/>
          </a:xfrm>
          <a:prstGeom prst="rect">
            <a:avLst/>
          </a:prstGeom>
        </p:spPr>
        <p:txBody>
          <a:bodyPr wrap="square">
            <a:spAutoFit/>
          </a:bodyPr>
          <a:lstStyle/>
          <a:p>
            <a:pPr algn="ctr"/>
            <a:r>
              <a:rPr lang="en-US" sz="3200" dirty="0">
                <a:solidFill>
                  <a:srgbClr val="E91112"/>
                </a:solidFill>
                <a:latin typeface="Phosphate Inline" panose="02000506050000020004" pitchFamily="2" charset="77"/>
                <a:cs typeface="Phosphate Inline" panose="02000506050000020004" pitchFamily="2" charset="77"/>
              </a:rPr>
              <a:t>02. </a:t>
            </a:r>
            <a:r>
              <a:rPr lang="en-US" sz="3200" dirty="0" err="1">
                <a:solidFill>
                  <a:srgbClr val="E91112"/>
                </a:solidFill>
                <a:latin typeface="Phosphate Inline" panose="02000506050000020004" pitchFamily="2" charset="77"/>
                <a:cs typeface="Phosphate Inline" panose="02000506050000020004" pitchFamily="2" charset="77"/>
              </a:rPr>
              <a:t>Trải</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nghiệm</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cùng</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văn</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bản</a:t>
            </a:r>
            <a:endParaRPr lang="en-US" sz="3200" dirty="0">
              <a:solidFill>
                <a:srgbClr val="E91112"/>
              </a:solidFill>
              <a:latin typeface="Phosphate Inline" panose="02000506050000020004" pitchFamily="2" charset="77"/>
              <a:cs typeface="Phosphate Inline" panose="02000506050000020004" pitchFamily="2" charset="77"/>
            </a:endParaRPr>
          </a:p>
        </p:txBody>
      </p:sp>
    </p:spTree>
    <p:custDataLst>
      <p:tags r:id="rId1"/>
    </p:custDataLst>
    <p:extLst>
      <p:ext uri="{BB962C8B-B14F-4D97-AF65-F5344CB8AC3E}">
        <p14:creationId xmlns:p14="http://schemas.microsoft.com/office/powerpoint/2010/main" val="222808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p:cTn id="17" dur="500" fill="hold"/>
                                        <p:tgtEl>
                                          <p:spTgt spid="2054"/>
                                        </p:tgtEl>
                                        <p:attrNameLst>
                                          <p:attrName>ppt_w</p:attrName>
                                        </p:attrNameLst>
                                      </p:cBhvr>
                                      <p:tavLst>
                                        <p:tav tm="0">
                                          <p:val>
                                            <p:fltVal val="0"/>
                                          </p:val>
                                        </p:tav>
                                        <p:tav tm="100000">
                                          <p:val>
                                            <p:strVal val="#ppt_w"/>
                                          </p:val>
                                        </p:tav>
                                      </p:tavLst>
                                    </p:anim>
                                    <p:anim calcmode="lin" valueType="num">
                                      <p:cBhvr>
                                        <p:cTn id="18" dur="500" fill="hold"/>
                                        <p:tgtEl>
                                          <p:spTgt spid="2054"/>
                                        </p:tgtEl>
                                        <p:attrNameLst>
                                          <p:attrName>ppt_h</p:attrName>
                                        </p:attrNameLst>
                                      </p:cBhvr>
                                      <p:tavLst>
                                        <p:tav tm="0">
                                          <p:val>
                                            <p:fltVal val="0"/>
                                          </p:val>
                                        </p:tav>
                                        <p:tav tm="100000">
                                          <p:val>
                                            <p:strVal val="#ppt_h"/>
                                          </p:val>
                                        </p:tav>
                                      </p:tavLst>
                                    </p:anim>
                                    <p:animEffect transition="in" filter="fade">
                                      <p:cBhvr>
                                        <p:cTn id="19" dur="500"/>
                                        <p:tgtEl>
                                          <p:spTgt spid="2054"/>
                                        </p:tgtEl>
                                      </p:cBhvr>
                                    </p:animEffect>
                                  </p:childTnLst>
                                </p:cTn>
                              </p:par>
                            </p:childTnLst>
                          </p:cTn>
                        </p:par>
                        <p:par>
                          <p:cTn id="20" fill="hold">
                            <p:stCondLst>
                              <p:cond delay="500"/>
                            </p:stCondLst>
                            <p:childTnLst>
                              <p:par>
                                <p:cTn id="21" presetID="22" presetClass="exit" presetSubtype="1" fill="hold" nodeType="afterEffect">
                                  <p:stCondLst>
                                    <p:cond delay="0"/>
                                  </p:stCondLst>
                                  <p:childTnLst>
                                    <p:animEffect transition="out" filter="wipe(up)">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054"/>
                                        </p:tgtEl>
                                        <p:attrNameLst>
                                          <p:attrName>style.visibility</p:attrName>
                                        </p:attrNameLst>
                                      </p:cBhvr>
                                      <p:to>
                                        <p:strVal val="hidden"/>
                                      </p:to>
                                    </p:set>
                                  </p:childTnLst>
                                </p:cTn>
                              </p:par>
                            </p:childTnLst>
                          </p:cTn>
                        </p:par>
                        <p:par>
                          <p:cTn id="34" fill="hold">
                            <p:stCondLst>
                              <p:cond delay="0"/>
                            </p:stCondLst>
                            <p:childTnLst>
                              <p:par>
                                <p:cTn id="35" presetID="42" presetClass="path" presetSubtype="0" fill="hold" nodeType="afterEffect">
                                  <p:stCondLst>
                                    <p:cond delay="0"/>
                                  </p:stCondLst>
                                  <p:childTnLst>
                                    <p:animMotion origin="layout" path="M -2.29167E-6 -7.40741E-7 L -0.04232 -0.1912 " pathEditMode="relative" rAng="0" ptsTypes="AA">
                                      <p:cBhvr>
                                        <p:cTn id="36" dur="2000" fill="hold"/>
                                        <p:tgtEl>
                                          <p:spTgt spid="24"/>
                                        </p:tgtEl>
                                        <p:attrNameLst>
                                          <p:attrName>ppt_x</p:attrName>
                                          <p:attrName>ppt_y</p:attrName>
                                        </p:attrNameLst>
                                      </p:cBhvr>
                                      <p:rCtr x="-2122" y="-9560"/>
                                    </p:animMotion>
                                  </p:childTnLst>
                                </p:cTn>
                              </p:par>
                              <p:par>
                                <p:cTn id="37" presetID="6" presetClass="emph" presetSubtype="0" fill="hold" nodeType="withEffect">
                                  <p:stCondLst>
                                    <p:cond delay="0"/>
                                  </p:stCondLst>
                                  <p:childTnLst>
                                    <p:animScale>
                                      <p:cBhvr>
                                        <p:cTn id="38" dur="2000" fill="hold"/>
                                        <p:tgtEl>
                                          <p:spTgt spid="24"/>
                                        </p:tgtEl>
                                      </p:cBhvr>
                                      <p:by x="120000" y="120000"/>
                                    </p:animScale>
                                  </p:childTnLst>
                                </p:cTn>
                              </p:par>
                            </p:childTnLst>
                          </p:cTn>
                        </p:par>
                        <p:par>
                          <p:cTn id="39" fill="hold">
                            <p:stCondLst>
                              <p:cond delay="2000"/>
                            </p:stCondLst>
                            <p:childTnLst>
                              <p:par>
                                <p:cTn id="40" presetID="47"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6619" y="6734162"/>
            <a:ext cx="1224136" cy="171714"/>
          </a:xfrm>
          <a:prstGeom prst="rect">
            <a:avLst/>
          </a:prstGeom>
          <a:noFill/>
        </p:spPr>
        <p:txBody>
          <a:bodyPr wrap="square" rtlCol="0">
            <a:spAutoFit/>
          </a:bodyPr>
          <a:lstStyle/>
          <a:p>
            <a:pPr>
              <a:lnSpc>
                <a:spcPct val="200000"/>
              </a:lnSpc>
            </a:pPr>
            <a:r>
              <a:rPr lang="en-US" altLang="zh-CN" sz="300" dirty="0">
                <a:solidFill>
                  <a:schemeClr val="bg1"/>
                </a:solidFill>
                <a:latin typeface="Big Caslon Medium" panose="02000603090000020003" pitchFamily="2" charset="-79"/>
                <a:cs typeface="Big Caslon Medium" panose="02000603090000020003" pitchFamily="2" charset="-79"/>
              </a:rPr>
              <a:t>PPT</a:t>
            </a:r>
            <a:r>
              <a:rPr lang="zh-CN" altLang="en-US" sz="300" dirty="0">
                <a:solidFill>
                  <a:schemeClr val="bg1"/>
                </a:solidFill>
                <a:latin typeface="Big Caslon Medium" panose="02000603090000020003" pitchFamily="2" charset="-79"/>
                <a:cs typeface="Big Caslon Medium" panose="02000603090000020003" pitchFamily="2" charset="-79"/>
              </a:rPr>
              <a:t>Download </a:t>
            </a:r>
            <a:r>
              <a:rPr lang="en-US" altLang="zh-CN" sz="300" dirty="0">
                <a:solidFill>
                  <a:schemeClr val="bg1"/>
                </a:solidFill>
                <a:latin typeface="Big Caslon Medium" panose="02000603090000020003" pitchFamily="2" charset="-79"/>
                <a:cs typeface="Big Caslon Medium" panose="02000603090000020003" pitchFamily="2" charset="-79"/>
              </a:rPr>
              <a:t>http://www.1ppt.com/xiazai/</a:t>
            </a:r>
          </a:p>
        </p:txBody>
      </p:sp>
      <p:grpSp>
        <p:nvGrpSpPr>
          <p:cNvPr id="2" name="Group 1"/>
          <p:cNvGrpSpPr/>
          <p:nvPr/>
        </p:nvGrpSpPr>
        <p:grpSpPr>
          <a:xfrm>
            <a:off x="-479461" y="0"/>
            <a:ext cx="7536282" cy="8051615"/>
            <a:chOff x="-423339" y="62697"/>
            <a:chExt cx="7536282" cy="8051615"/>
          </a:xfrm>
        </p:grpSpPr>
        <p:pic>
          <p:nvPicPr>
            <p:cNvPr id="6146" name="Picture 2" descr="Bamboo Bamboo Cartoon Vector Image Cartoon Fresh Bamboo, Bamboo Clipart,  Cartoon Clipart, Bamboo Leaves PNG Transparent Clipart Image and PSD File  for Free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333" r="90000"/>
                      </a14:imgEffect>
                    </a14:imgLayer>
                  </a14:imgProps>
                </a:ext>
                <a:ext uri="{28A0092B-C50C-407E-A947-70E740481C1C}">
                  <a14:useLocalDpi xmlns:a14="http://schemas.microsoft.com/office/drawing/2010/main" val="0"/>
                </a:ext>
              </a:extLst>
            </a:blip>
            <a:srcRect/>
            <a:stretch>
              <a:fillRect/>
            </a:stretch>
          </p:blipFill>
          <p:spPr bwMode="auto">
            <a:xfrm>
              <a:off x="-29201" y="62697"/>
              <a:ext cx="7142144" cy="714214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423339" y="4543240"/>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descr="Baby Ladybug Cliparts 15, Buy Clip Art - Hình Ảnh Con Bọ Dừa, HD Png  Download - kind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88657">
              <a:off x="506455" y="4650444"/>
              <a:ext cx="1711483" cy="1510483"/>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26D96A3A-A2CC-4A51-B5A3-1AC76AB1277C}"/>
              </a:ext>
            </a:extLst>
          </p:cNvPr>
          <p:cNvSpPr/>
          <p:nvPr/>
        </p:nvSpPr>
        <p:spPr>
          <a:xfrm>
            <a:off x="6095999" y="388186"/>
            <a:ext cx="4220817" cy="1343084"/>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ig Caslon Medium" panose="02000603090000020003" pitchFamily="2" charset="-79"/>
              <a:cs typeface="Big Caslon Medium" panose="02000603090000020003" pitchFamily="2" charset="-79"/>
            </a:endParaRPr>
          </a:p>
        </p:txBody>
      </p:sp>
      <p:sp>
        <p:nvSpPr>
          <p:cNvPr id="23" name="Rectangle 22">
            <a:extLst>
              <a:ext uri="{FF2B5EF4-FFF2-40B4-BE49-F238E27FC236}">
                <a16:creationId xmlns:a16="http://schemas.microsoft.com/office/drawing/2014/main" id="{1CB3658F-A847-4BAF-B8E4-76F89096382B}"/>
              </a:ext>
            </a:extLst>
          </p:cNvPr>
          <p:cNvSpPr/>
          <p:nvPr/>
        </p:nvSpPr>
        <p:spPr>
          <a:xfrm>
            <a:off x="6744239" y="375653"/>
            <a:ext cx="3254526" cy="1077218"/>
          </a:xfrm>
          <a:prstGeom prst="rect">
            <a:avLst/>
          </a:prstGeom>
        </p:spPr>
        <p:txBody>
          <a:bodyPr wrap="square">
            <a:spAutoFit/>
          </a:bodyPr>
          <a:lstStyle/>
          <a:p>
            <a:pPr algn="ctr"/>
            <a:r>
              <a:rPr lang="en-US" sz="3200" dirty="0">
                <a:solidFill>
                  <a:srgbClr val="E91112"/>
                </a:solidFill>
                <a:latin typeface="Phosphate Inline" panose="02000506050000020004" pitchFamily="2" charset="77"/>
                <a:cs typeface="Phosphate Inline" panose="02000506050000020004" pitchFamily="2" charset="77"/>
              </a:rPr>
              <a:t>02. </a:t>
            </a:r>
            <a:r>
              <a:rPr lang="en-US" sz="3200" dirty="0" err="1">
                <a:solidFill>
                  <a:srgbClr val="E91112"/>
                </a:solidFill>
                <a:latin typeface="Phosphate Inline" panose="02000506050000020004" pitchFamily="2" charset="77"/>
                <a:cs typeface="Phosphate Inline" panose="02000506050000020004" pitchFamily="2" charset="77"/>
              </a:rPr>
              <a:t>Trải</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nghiệm</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cùng</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văn</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bản</a:t>
            </a:r>
            <a:endParaRPr lang="en-US" sz="3200" dirty="0">
              <a:solidFill>
                <a:srgbClr val="E91112"/>
              </a:solidFill>
              <a:latin typeface="Phosphate Inline" panose="02000506050000020004" pitchFamily="2" charset="77"/>
              <a:cs typeface="Phosphate Inline" panose="02000506050000020004" pitchFamily="2" charset="77"/>
            </a:endParaRPr>
          </a:p>
        </p:txBody>
      </p:sp>
      <p:pic>
        <p:nvPicPr>
          <p:cNvPr id="24" name="Picture 2" descr="Realistic ladybug set isolated, hello spring, red insect Premium Vector">
            <a:extLst>
              <a:ext uri="{FF2B5EF4-FFF2-40B4-BE49-F238E27FC236}">
                <a16:creationId xmlns:a16="http://schemas.microsoft.com/office/drawing/2014/main" id="{B0F83F70-2685-45AC-838D-9EB57ADE628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71646" r="96850"/>
                    </a14:imgEffect>
                  </a14:imgLayer>
                </a14:imgProps>
              </a:ext>
              <a:ext uri="{28A0092B-C50C-407E-A947-70E740481C1C}">
                <a14:useLocalDpi xmlns:a14="http://schemas.microsoft.com/office/drawing/2010/main" val="0"/>
              </a:ext>
            </a:extLst>
          </a:blip>
          <a:srcRect l="68495"/>
          <a:stretch/>
        </p:blipFill>
        <p:spPr bwMode="auto">
          <a:xfrm>
            <a:off x="6076259" y="270719"/>
            <a:ext cx="1022731" cy="1343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8CAA90A-8D89-4D6F-94E5-76FC634C8E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0688" y="5170415"/>
            <a:ext cx="614158" cy="641500"/>
          </a:xfrm>
          <a:prstGeom prst="rect">
            <a:avLst/>
          </a:prstGeom>
        </p:spPr>
      </p:pic>
      <p:pic>
        <p:nvPicPr>
          <p:cNvPr id="8" name="Picture 7">
            <a:extLst>
              <a:ext uri="{FF2B5EF4-FFF2-40B4-BE49-F238E27FC236}">
                <a16:creationId xmlns:a16="http://schemas.microsoft.com/office/drawing/2014/main" id="{590154C7-E33A-46C0-B8BA-519FB0728B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84446" y="2062447"/>
            <a:ext cx="371838" cy="391205"/>
          </a:xfrm>
          <a:prstGeom prst="rect">
            <a:avLst/>
          </a:prstGeom>
        </p:spPr>
      </p:pic>
      <p:pic>
        <p:nvPicPr>
          <p:cNvPr id="10" name="Picture 9">
            <a:extLst>
              <a:ext uri="{FF2B5EF4-FFF2-40B4-BE49-F238E27FC236}">
                <a16:creationId xmlns:a16="http://schemas.microsoft.com/office/drawing/2014/main" id="{EB40C608-E70B-4D31-ADC1-266E8B2C29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6446" y="3405034"/>
            <a:ext cx="607480" cy="484644"/>
          </a:xfrm>
          <a:prstGeom prst="rect">
            <a:avLst/>
          </a:prstGeom>
        </p:spPr>
      </p:pic>
      <p:grpSp>
        <p:nvGrpSpPr>
          <p:cNvPr id="11" name="Group 10">
            <a:extLst>
              <a:ext uri="{FF2B5EF4-FFF2-40B4-BE49-F238E27FC236}">
                <a16:creationId xmlns:a16="http://schemas.microsoft.com/office/drawing/2014/main" id="{83652101-7B0F-4742-913E-ED0E74F5D152}"/>
              </a:ext>
            </a:extLst>
          </p:cNvPr>
          <p:cNvGrpSpPr/>
          <p:nvPr/>
        </p:nvGrpSpPr>
        <p:grpSpPr>
          <a:xfrm>
            <a:off x="3637723" y="1880225"/>
            <a:ext cx="5963478" cy="1710858"/>
            <a:chOff x="6121801" y="2411634"/>
            <a:chExt cx="2848779" cy="1710858"/>
          </a:xfrm>
        </p:grpSpPr>
        <p:sp>
          <p:nvSpPr>
            <p:cNvPr id="3" name="Round Diagonal Corner Rectangle 2"/>
            <p:cNvSpPr/>
            <p:nvPr/>
          </p:nvSpPr>
          <p:spPr>
            <a:xfrm>
              <a:off x="6131292" y="2422565"/>
              <a:ext cx="2839288" cy="1299867"/>
            </a:xfrm>
            <a:prstGeom prst="round2DiagRect">
              <a:avLst>
                <a:gd name="adj1" fmla="val 0"/>
                <a:gd name="adj2" fmla="val 3303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ig Caslon Medium" panose="02000603090000020003" pitchFamily="2" charset="-79"/>
                <a:cs typeface="Big Caslon Medium" panose="02000603090000020003" pitchFamily="2" charset="-79"/>
              </a:endParaRPr>
            </a:p>
          </p:txBody>
        </p:sp>
        <p:sp>
          <p:nvSpPr>
            <p:cNvPr id="4" name="Rectangle 3"/>
            <p:cNvSpPr/>
            <p:nvPr/>
          </p:nvSpPr>
          <p:spPr>
            <a:xfrm>
              <a:off x="6428665" y="2737497"/>
              <a:ext cx="2541915" cy="1384995"/>
            </a:xfrm>
            <a:prstGeom prst="rect">
              <a:avLst/>
            </a:prstGeom>
          </p:spPr>
          <p:txBody>
            <a:bodyPr wrap="square">
              <a:spAutoFit/>
            </a:bodyPr>
            <a:lstStyle/>
            <a:p>
              <a:r>
                <a:rPr lang="en-US" sz="2800" dirty="0" err="1">
                  <a:solidFill>
                    <a:srgbClr val="0B5C17"/>
                  </a:solidFill>
                  <a:latin typeface="Big Caslon Medium" panose="02000603090000020003" pitchFamily="2" charset="-79"/>
                  <a:cs typeface="Big Caslon Medium" panose="02000603090000020003" pitchFamily="2" charset="-79"/>
                </a:rPr>
                <a:t>chạng</a:t>
              </a:r>
              <a:r>
                <a:rPr lang="en-US" sz="2800" dirty="0">
                  <a:solidFill>
                    <a:srgbClr val="0B5C17"/>
                  </a:solidFill>
                  <a:latin typeface="Big Caslon Medium" panose="02000603090000020003" pitchFamily="2" charset="-79"/>
                  <a:cs typeface="Big Caslon Medium" panose="02000603090000020003" pitchFamily="2" charset="-79"/>
                </a:rPr>
                <a:t> </a:t>
              </a:r>
              <a:r>
                <a:rPr lang="en-US" sz="2800" dirty="0" err="1">
                  <a:solidFill>
                    <a:srgbClr val="0B5C17"/>
                  </a:solidFill>
                  <a:latin typeface="Big Caslon Medium" panose="02000603090000020003" pitchFamily="2" charset="-79"/>
                  <a:cs typeface="Big Caslon Medium" panose="02000603090000020003" pitchFamily="2" charset="-79"/>
                </a:rPr>
                <a:t>vạng</a:t>
              </a:r>
              <a:r>
                <a:rPr lang="en-US" sz="2800" dirty="0">
                  <a:solidFill>
                    <a:srgbClr val="0B5C17"/>
                  </a:solidFill>
                  <a:latin typeface="Big Caslon Medium" panose="02000603090000020003" pitchFamily="2" charset="-79"/>
                  <a:cs typeface="Big Caslon Medium" panose="02000603090000020003" pitchFamily="2" charset="-79"/>
                </a:rPr>
                <a:t>, </a:t>
              </a:r>
              <a:r>
                <a:rPr lang="en-US" sz="2800" dirty="0" err="1">
                  <a:solidFill>
                    <a:srgbClr val="0B5C17"/>
                  </a:solidFill>
                  <a:latin typeface="Big Caslon Medium" panose="02000603090000020003" pitchFamily="2" charset="-79"/>
                  <a:cs typeface="Big Caslon Medium" panose="02000603090000020003" pitchFamily="2" charset="-79"/>
                </a:rPr>
                <a:t>xoàng</a:t>
              </a:r>
              <a:r>
                <a:rPr lang="en-US" sz="2800" dirty="0">
                  <a:solidFill>
                    <a:srgbClr val="0B5C17"/>
                  </a:solidFill>
                  <a:latin typeface="Big Caslon Medium" panose="02000603090000020003" pitchFamily="2" charset="-79"/>
                  <a:cs typeface="Big Caslon Medium" panose="02000603090000020003" pitchFamily="2" charset="-79"/>
                </a:rPr>
                <a:t> </a:t>
              </a:r>
              <a:r>
                <a:rPr lang="en-US" sz="2800" dirty="0" err="1">
                  <a:solidFill>
                    <a:srgbClr val="0B5C17"/>
                  </a:solidFill>
                  <a:latin typeface="Big Caslon Medium" panose="02000603090000020003" pitchFamily="2" charset="-79"/>
                  <a:cs typeface="Big Caslon Medium" panose="02000603090000020003" pitchFamily="2" charset="-79"/>
                </a:rPr>
                <a:t>xĩnh</a:t>
              </a:r>
              <a:r>
                <a:rPr lang="en-US" sz="2800" dirty="0">
                  <a:solidFill>
                    <a:srgbClr val="0B5C17"/>
                  </a:solidFill>
                  <a:latin typeface="Big Caslon Medium" panose="02000603090000020003" pitchFamily="2" charset="-79"/>
                  <a:cs typeface="Big Caslon Medium" panose="02000603090000020003" pitchFamily="2" charset="-79"/>
                </a:rPr>
                <a:t>, </a:t>
              </a:r>
            </a:p>
            <a:p>
              <a:r>
                <a:rPr lang="en-US" sz="2800" dirty="0" err="1">
                  <a:solidFill>
                    <a:srgbClr val="0B5C17"/>
                  </a:solidFill>
                  <a:latin typeface="Big Caslon Medium" panose="02000603090000020003" pitchFamily="2" charset="-79"/>
                  <a:cs typeface="Big Caslon Medium" panose="02000603090000020003" pitchFamily="2" charset="-79"/>
                </a:rPr>
                <a:t>tuồn</a:t>
              </a:r>
              <a:r>
                <a:rPr lang="en-US" sz="2800" dirty="0">
                  <a:solidFill>
                    <a:srgbClr val="0B5C17"/>
                  </a:solidFill>
                  <a:latin typeface="Big Caslon Medium" panose="02000603090000020003" pitchFamily="2" charset="-79"/>
                  <a:cs typeface="Big Caslon Medium" panose="02000603090000020003" pitchFamily="2" charset="-79"/>
                </a:rPr>
                <a:t>, </a:t>
              </a:r>
              <a:r>
                <a:rPr lang="en-US" sz="2800" dirty="0" err="1">
                  <a:solidFill>
                    <a:srgbClr val="0B5C17"/>
                  </a:solidFill>
                  <a:latin typeface="Big Caslon Medium" panose="02000603090000020003" pitchFamily="2" charset="-79"/>
                  <a:cs typeface="Big Caslon Medium" panose="02000603090000020003" pitchFamily="2" charset="-79"/>
                </a:rPr>
                <a:t>sấp</a:t>
              </a:r>
              <a:r>
                <a:rPr lang="en-US" sz="2800" dirty="0">
                  <a:solidFill>
                    <a:srgbClr val="0B5C17"/>
                  </a:solidFill>
                  <a:latin typeface="Big Caslon Medium" panose="02000603090000020003" pitchFamily="2" charset="-79"/>
                  <a:cs typeface="Big Caslon Medium" panose="02000603090000020003" pitchFamily="2" charset="-79"/>
                </a:rPr>
                <a:t> </a:t>
              </a:r>
              <a:r>
                <a:rPr lang="en-US" sz="2800" dirty="0" err="1">
                  <a:solidFill>
                    <a:srgbClr val="0B5C17"/>
                  </a:solidFill>
                  <a:latin typeface="Big Caslon Medium" panose="02000603090000020003" pitchFamily="2" charset="-79"/>
                  <a:cs typeface="Big Caslon Medium" panose="02000603090000020003" pitchFamily="2" charset="-79"/>
                </a:rPr>
                <a:t>ngửa</a:t>
              </a:r>
              <a:endParaRPr lang="en-US" sz="2800" dirty="0">
                <a:solidFill>
                  <a:srgbClr val="0B5C17"/>
                </a:solidFill>
                <a:latin typeface="Big Caslon Medium" panose="02000603090000020003" pitchFamily="2" charset="-79"/>
                <a:cs typeface="Big Caslon Medium" panose="02000603090000020003" pitchFamily="2" charset="-79"/>
              </a:endParaRPr>
            </a:p>
          </p:txBody>
        </p:sp>
        <p:sp>
          <p:nvSpPr>
            <p:cNvPr id="31" name="MH_SubTitle_1">
              <a:extLst>
                <a:ext uri="{FF2B5EF4-FFF2-40B4-BE49-F238E27FC236}">
                  <a16:creationId xmlns:a16="http://schemas.microsoft.com/office/drawing/2014/main" id="{DAF34222-DDA4-44F8-AD34-717E15589B80}"/>
                </a:ext>
              </a:extLst>
            </p:cNvPr>
            <p:cNvSpPr/>
            <p:nvPr/>
          </p:nvSpPr>
          <p:spPr>
            <a:xfrm>
              <a:off x="6121801" y="2411634"/>
              <a:ext cx="1625199" cy="377825"/>
            </a:xfrm>
            <a:prstGeom prst="roundRect">
              <a:avLst>
                <a:gd name="adj" fmla="val 27833"/>
              </a:avLst>
            </a:prstGeom>
            <a:solidFill>
              <a:srgbClr val="3EA8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Đọc</a:t>
              </a:r>
              <a:r>
                <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8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chú</a:t>
              </a:r>
              <a:r>
                <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8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thích</a:t>
              </a:r>
              <a:endPar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grpSp>
      <p:grpSp>
        <p:nvGrpSpPr>
          <p:cNvPr id="18" name="Group 17">
            <a:extLst>
              <a:ext uri="{FF2B5EF4-FFF2-40B4-BE49-F238E27FC236}">
                <a16:creationId xmlns:a16="http://schemas.microsoft.com/office/drawing/2014/main" id="{1EF8989C-525D-4471-9401-5AA26DC6C844}"/>
              </a:ext>
            </a:extLst>
          </p:cNvPr>
          <p:cNvGrpSpPr/>
          <p:nvPr/>
        </p:nvGrpSpPr>
        <p:grpSpPr>
          <a:xfrm>
            <a:off x="3491520" y="5289842"/>
            <a:ext cx="7421684" cy="2537928"/>
            <a:chOff x="5941209" y="5097635"/>
            <a:chExt cx="4254482" cy="2228353"/>
          </a:xfrm>
        </p:grpSpPr>
        <p:sp>
          <p:nvSpPr>
            <p:cNvPr id="34" name="Round Diagonal Corner Rectangle 2">
              <a:extLst>
                <a:ext uri="{FF2B5EF4-FFF2-40B4-BE49-F238E27FC236}">
                  <a16:creationId xmlns:a16="http://schemas.microsoft.com/office/drawing/2014/main" id="{1D3980C4-C86C-4DB4-A48D-9E0C5FF6FAC0}"/>
                </a:ext>
              </a:extLst>
            </p:cNvPr>
            <p:cNvSpPr/>
            <p:nvPr/>
          </p:nvSpPr>
          <p:spPr>
            <a:xfrm>
              <a:off x="5942956" y="5097635"/>
              <a:ext cx="4252735" cy="1202703"/>
            </a:xfrm>
            <a:prstGeom prst="round2DiagRect">
              <a:avLst>
                <a:gd name="adj1" fmla="val 0"/>
                <a:gd name="adj2" fmla="val 33034"/>
              </a:avLst>
            </a:prstGeom>
            <a:solidFill>
              <a:srgbClr val="BF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ig Caslon Medium" panose="02000603090000020003" pitchFamily="2" charset="-79"/>
                <a:cs typeface="Big Caslon Medium" panose="02000603090000020003" pitchFamily="2" charset="-79"/>
              </a:endParaRPr>
            </a:p>
          </p:txBody>
        </p:sp>
        <p:sp>
          <p:nvSpPr>
            <p:cNvPr id="36" name="MH_SubTitle_1">
              <a:extLst>
                <a:ext uri="{FF2B5EF4-FFF2-40B4-BE49-F238E27FC236}">
                  <a16:creationId xmlns:a16="http://schemas.microsoft.com/office/drawing/2014/main" id="{3116071A-DD85-4D33-AB18-EBC1B2281011}"/>
                </a:ext>
              </a:extLst>
            </p:cNvPr>
            <p:cNvSpPr/>
            <p:nvPr/>
          </p:nvSpPr>
          <p:spPr>
            <a:xfrm>
              <a:off x="5941209" y="5097636"/>
              <a:ext cx="1625199" cy="355462"/>
            </a:xfrm>
            <a:prstGeom prst="roundRect">
              <a:avLst>
                <a:gd name="adj" fmla="val 21110"/>
              </a:avLst>
            </a:prstGeom>
            <a:solidFill>
              <a:srgbClr val="4B948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Đọc</a:t>
              </a:r>
              <a:r>
                <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8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phân</a:t>
              </a:r>
              <a:r>
                <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8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vai</a:t>
              </a:r>
              <a:endPar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sp>
          <p:nvSpPr>
            <p:cNvPr id="38" name="Rectangle 37">
              <a:extLst>
                <a:ext uri="{FF2B5EF4-FFF2-40B4-BE49-F238E27FC236}">
                  <a16:creationId xmlns:a16="http://schemas.microsoft.com/office/drawing/2014/main" id="{F72245F3-3EF3-413F-9C8E-E0E35E12846B}"/>
                </a:ext>
              </a:extLst>
            </p:cNvPr>
            <p:cNvSpPr/>
            <p:nvPr/>
          </p:nvSpPr>
          <p:spPr>
            <a:xfrm>
              <a:off x="6065756" y="5510106"/>
              <a:ext cx="2094373" cy="1384995"/>
            </a:xfrm>
            <a:prstGeom prst="rect">
              <a:avLst/>
            </a:prstGeom>
          </p:spPr>
          <p:txBody>
            <a:bodyPr wrap="square">
              <a:spAutoFit/>
            </a:bodyPr>
            <a:lstStyle/>
            <a:p>
              <a:r>
                <a:rPr lang="en-US" sz="2800" dirty="0">
                  <a:solidFill>
                    <a:srgbClr val="4B948D"/>
                  </a:solidFill>
                  <a:latin typeface="Big Caslon Medium" panose="02000603090000020003" pitchFamily="2" charset="-79"/>
                  <a:cs typeface="Big Caslon Medium" panose="02000603090000020003" pitchFamily="2" charset="-79"/>
                </a:rPr>
                <a:t>- </a:t>
              </a:r>
              <a:r>
                <a:rPr lang="en-US" sz="2800" dirty="0" err="1">
                  <a:solidFill>
                    <a:srgbClr val="4B948D"/>
                  </a:solidFill>
                  <a:latin typeface="Big Caslon Medium" panose="02000603090000020003" pitchFamily="2" charset="-79"/>
                  <a:cs typeface="Big Caslon Medium" panose="02000603090000020003" pitchFamily="2" charset="-79"/>
                </a:rPr>
                <a:t>Người</a:t>
              </a:r>
              <a:r>
                <a:rPr lang="en-US" sz="2800" dirty="0">
                  <a:solidFill>
                    <a:srgbClr val="4B948D"/>
                  </a:solidFill>
                  <a:latin typeface="Big Caslon Medium" panose="02000603090000020003" pitchFamily="2" charset="-79"/>
                  <a:cs typeface="Big Caslon Medium" panose="02000603090000020003" pitchFamily="2" charset="-79"/>
                </a:rPr>
                <a:t> </a:t>
              </a:r>
              <a:r>
                <a:rPr lang="en-US" sz="2800" dirty="0" err="1">
                  <a:solidFill>
                    <a:srgbClr val="4B948D"/>
                  </a:solidFill>
                  <a:latin typeface="Big Caslon Medium" panose="02000603090000020003" pitchFamily="2" charset="-79"/>
                  <a:cs typeface="Big Caslon Medium" panose="02000603090000020003" pitchFamily="2" charset="-79"/>
                </a:rPr>
                <a:t>kể</a:t>
              </a:r>
              <a:r>
                <a:rPr lang="en-US" sz="2800" dirty="0">
                  <a:solidFill>
                    <a:srgbClr val="4B948D"/>
                  </a:solidFill>
                  <a:latin typeface="Big Caslon Medium" panose="02000603090000020003" pitchFamily="2" charset="-79"/>
                  <a:cs typeface="Big Caslon Medium" panose="02000603090000020003" pitchFamily="2" charset="-79"/>
                </a:rPr>
                <a:t> </a:t>
              </a:r>
              <a:r>
                <a:rPr lang="en-US" sz="2800" dirty="0" err="1">
                  <a:solidFill>
                    <a:srgbClr val="4B948D"/>
                  </a:solidFill>
                  <a:latin typeface="Big Caslon Medium" panose="02000603090000020003" pitchFamily="2" charset="-79"/>
                  <a:cs typeface="Big Caslon Medium" panose="02000603090000020003" pitchFamily="2" charset="-79"/>
                </a:rPr>
                <a:t>chuyện</a:t>
              </a:r>
              <a:endParaRPr lang="en-US" sz="2800" dirty="0">
                <a:solidFill>
                  <a:srgbClr val="4B948D"/>
                </a:solidFill>
                <a:latin typeface="Big Caslon Medium" panose="02000603090000020003" pitchFamily="2" charset="-79"/>
                <a:cs typeface="Big Caslon Medium" panose="02000603090000020003" pitchFamily="2" charset="-79"/>
              </a:endParaRPr>
            </a:p>
            <a:p>
              <a:r>
                <a:rPr lang="en-US" sz="2800" dirty="0">
                  <a:solidFill>
                    <a:srgbClr val="4B948D"/>
                  </a:solidFill>
                  <a:latin typeface="Big Caslon Medium" panose="02000603090000020003" pitchFamily="2" charset="-79"/>
                  <a:cs typeface="Big Caslon Medium" panose="02000603090000020003" pitchFamily="2" charset="-79"/>
                </a:rPr>
                <a:t>- </a:t>
              </a:r>
              <a:r>
                <a:rPr lang="en-US" sz="2800" dirty="0" err="1">
                  <a:solidFill>
                    <a:srgbClr val="4B948D"/>
                  </a:solidFill>
                  <a:latin typeface="Big Caslon Medium" panose="02000603090000020003" pitchFamily="2" charset="-79"/>
                  <a:cs typeface="Big Caslon Medium" panose="02000603090000020003" pitchFamily="2" charset="-79"/>
                </a:rPr>
                <a:t>Thằn</a:t>
              </a:r>
              <a:r>
                <a:rPr lang="en-US" sz="2800" dirty="0">
                  <a:solidFill>
                    <a:srgbClr val="4B948D"/>
                  </a:solidFill>
                  <a:latin typeface="Big Caslon Medium" panose="02000603090000020003" pitchFamily="2" charset="-79"/>
                  <a:cs typeface="Big Caslon Medium" panose="02000603090000020003" pitchFamily="2" charset="-79"/>
                </a:rPr>
                <a:t> </a:t>
              </a:r>
              <a:r>
                <a:rPr lang="en-US" sz="2800" dirty="0" err="1">
                  <a:solidFill>
                    <a:srgbClr val="4B948D"/>
                  </a:solidFill>
                  <a:latin typeface="Big Caslon Medium" panose="02000603090000020003" pitchFamily="2" charset="-79"/>
                  <a:cs typeface="Big Caslon Medium" panose="02000603090000020003" pitchFamily="2" charset="-79"/>
                </a:rPr>
                <a:t>Lằn</a:t>
              </a:r>
              <a:endParaRPr lang="en-US" sz="2800" dirty="0">
                <a:solidFill>
                  <a:srgbClr val="4B948D"/>
                </a:solidFill>
                <a:latin typeface="Big Caslon Medium" panose="02000603090000020003" pitchFamily="2" charset="-79"/>
                <a:cs typeface="Big Caslon Medium" panose="02000603090000020003" pitchFamily="2" charset="-79"/>
              </a:endParaRPr>
            </a:p>
          </p:txBody>
        </p:sp>
        <p:sp>
          <p:nvSpPr>
            <p:cNvPr id="39" name="TextBox 38">
              <a:extLst>
                <a:ext uri="{FF2B5EF4-FFF2-40B4-BE49-F238E27FC236}">
                  <a16:creationId xmlns:a16="http://schemas.microsoft.com/office/drawing/2014/main" id="{B5A8A3E9-6095-4C06-ACE2-FDF3CE5594D3}"/>
                </a:ext>
              </a:extLst>
            </p:cNvPr>
            <p:cNvSpPr txBox="1"/>
            <p:nvPr/>
          </p:nvSpPr>
          <p:spPr>
            <a:xfrm>
              <a:off x="8296266" y="5510106"/>
              <a:ext cx="1488620" cy="1815882"/>
            </a:xfrm>
            <a:prstGeom prst="rect">
              <a:avLst/>
            </a:prstGeom>
            <a:noFill/>
          </p:spPr>
          <p:txBody>
            <a:bodyPr wrap="square">
              <a:spAutoFit/>
            </a:bodyPr>
            <a:lstStyle/>
            <a:p>
              <a:r>
                <a:rPr lang="en-US" sz="2800">
                  <a:solidFill>
                    <a:srgbClr val="4B948D"/>
                  </a:solidFill>
                  <a:latin typeface="Big Caslon Medium" panose="02000603090000020003" pitchFamily="2" charset="-79"/>
                  <a:cs typeface="Big Caslon Medium" panose="02000603090000020003" pitchFamily="2" charset="-79"/>
                </a:rPr>
                <a:t>- Bọ Dừa</a:t>
              </a:r>
            </a:p>
            <a:p>
              <a:r>
                <a:rPr lang="en-US" sz="2800">
                  <a:solidFill>
                    <a:srgbClr val="4B948D"/>
                  </a:solidFill>
                  <a:latin typeface="Big Caslon Medium" panose="02000603090000020003" pitchFamily="2" charset="-79"/>
                  <a:cs typeface="Big Caslon Medium" panose="02000603090000020003" pitchFamily="2" charset="-79"/>
                </a:rPr>
                <a:t>- Cụ giáo Cóc</a:t>
              </a:r>
            </a:p>
          </p:txBody>
        </p:sp>
      </p:grpSp>
      <p:grpSp>
        <p:nvGrpSpPr>
          <p:cNvPr id="25" name="Group 24">
            <a:extLst>
              <a:ext uri="{FF2B5EF4-FFF2-40B4-BE49-F238E27FC236}">
                <a16:creationId xmlns:a16="http://schemas.microsoft.com/office/drawing/2014/main" id="{C1A792F8-2D1B-4BCD-9BEC-7B4E7D4FFB1B}"/>
              </a:ext>
            </a:extLst>
          </p:cNvPr>
          <p:cNvGrpSpPr/>
          <p:nvPr/>
        </p:nvGrpSpPr>
        <p:grpSpPr>
          <a:xfrm>
            <a:off x="2949779" y="3272320"/>
            <a:ext cx="4840807" cy="2998201"/>
            <a:chOff x="6121801" y="2411634"/>
            <a:chExt cx="3156843" cy="2570221"/>
          </a:xfrm>
        </p:grpSpPr>
        <p:sp>
          <p:nvSpPr>
            <p:cNvPr id="26" name="Round Diagonal Corner Rectangle 2">
              <a:extLst>
                <a:ext uri="{FF2B5EF4-FFF2-40B4-BE49-F238E27FC236}">
                  <a16:creationId xmlns:a16="http://schemas.microsoft.com/office/drawing/2014/main" id="{566EF71D-9F8D-4944-94D4-2294CCFFB73A}"/>
                </a:ext>
              </a:extLst>
            </p:cNvPr>
            <p:cNvSpPr/>
            <p:nvPr/>
          </p:nvSpPr>
          <p:spPr>
            <a:xfrm>
              <a:off x="6131292" y="2422564"/>
              <a:ext cx="3147352" cy="1540088"/>
            </a:xfrm>
            <a:prstGeom prst="round2DiagRect">
              <a:avLst>
                <a:gd name="adj1" fmla="val 0"/>
                <a:gd name="adj2" fmla="val 3303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ig Caslon Medium" panose="02000603090000020003" pitchFamily="2" charset="-79"/>
                <a:cs typeface="Big Caslon Medium" panose="02000603090000020003" pitchFamily="2" charset="-79"/>
              </a:endParaRPr>
            </a:p>
          </p:txBody>
        </p:sp>
        <p:sp>
          <p:nvSpPr>
            <p:cNvPr id="27" name="Rectangle 26">
              <a:extLst>
                <a:ext uri="{FF2B5EF4-FFF2-40B4-BE49-F238E27FC236}">
                  <a16:creationId xmlns:a16="http://schemas.microsoft.com/office/drawing/2014/main" id="{A56253D8-1DD3-45E3-8AF6-81CDC1C33003}"/>
                </a:ext>
              </a:extLst>
            </p:cNvPr>
            <p:cNvSpPr/>
            <p:nvPr/>
          </p:nvSpPr>
          <p:spPr>
            <a:xfrm>
              <a:off x="6377927" y="2735086"/>
              <a:ext cx="2541915" cy="2246769"/>
            </a:xfrm>
            <a:prstGeom prst="rect">
              <a:avLst/>
            </a:prstGeom>
          </p:spPr>
          <p:txBody>
            <a:bodyPr wrap="square">
              <a:spAutoFit/>
            </a:bodyPr>
            <a:lstStyle/>
            <a:p>
              <a:r>
                <a:rPr lang="vi-VN" sz="2800" dirty="0">
                  <a:solidFill>
                    <a:srgbClr val="C55A11"/>
                  </a:solidFill>
                  <a:latin typeface="Big Caslon Medium" panose="02000603090000020003" pitchFamily="2" charset="-79"/>
                  <a:cs typeface="Big Caslon Medium" panose="02000603090000020003" pitchFamily="2" charset="-79"/>
                </a:rPr>
                <a:t>Theo em, vì sao giọt sương lại làm cho Bọ Dừa quyết định về quê?</a:t>
              </a:r>
              <a:endParaRPr lang="en-US" sz="2800" dirty="0">
                <a:solidFill>
                  <a:srgbClr val="C55A11"/>
                </a:solidFill>
                <a:latin typeface="Big Caslon Medium" panose="02000603090000020003" pitchFamily="2" charset="-79"/>
                <a:cs typeface="Big Caslon Medium" panose="02000603090000020003" pitchFamily="2" charset="-79"/>
              </a:endParaRPr>
            </a:p>
          </p:txBody>
        </p:sp>
        <p:sp>
          <p:nvSpPr>
            <p:cNvPr id="28" name="MH_SubTitle_1">
              <a:extLst>
                <a:ext uri="{FF2B5EF4-FFF2-40B4-BE49-F238E27FC236}">
                  <a16:creationId xmlns:a16="http://schemas.microsoft.com/office/drawing/2014/main" id="{E0F8D89A-BE39-4B91-8273-66FBC28E9A4B}"/>
                </a:ext>
              </a:extLst>
            </p:cNvPr>
            <p:cNvSpPr/>
            <p:nvPr/>
          </p:nvSpPr>
          <p:spPr>
            <a:xfrm>
              <a:off x="6121801" y="2411634"/>
              <a:ext cx="1625199" cy="377825"/>
            </a:xfrm>
            <a:prstGeom prst="roundRect">
              <a:avLst>
                <a:gd name="adj" fmla="val 278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Theo dõi</a:t>
              </a:r>
              <a:endPar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grpSp>
      <p:grpSp>
        <p:nvGrpSpPr>
          <p:cNvPr id="29" name="Group 28">
            <a:extLst>
              <a:ext uri="{FF2B5EF4-FFF2-40B4-BE49-F238E27FC236}">
                <a16:creationId xmlns:a16="http://schemas.microsoft.com/office/drawing/2014/main" id="{56E63880-86AE-44C8-923C-D8115F0151DB}"/>
              </a:ext>
            </a:extLst>
          </p:cNvPr>
          <p:cNvGrpSpPr/>
          <p:nvPr/>
        </p:nvGrpSpPr>
        <p:grpSpPr>
          <a:xfrm>
            <a:off x="7954507" y="3430029"/>
            <a:ext cx="4088515" cy="2329365"/>
            <a:chOff x="6121801" y="2411634"/>
            <a:chExt cx="2848779" cy="1784234"/>
          </a:xfrm>
        </p:grpSpPr>
        <p:sp>
          <p:nvSpPr>
            <p:cNvPr id="30" name="Round Diagonal Corner Rectangle 2">
              <a:extLst>
                <a:ext uri="{FF2B5EF4-FFF2-40B4-BE49-F238E27FC236}">
                  <a16:creationId xmlns:a16="http://schemas.microsoft.com/office/drawing/2014/main" id="{BBF54345-E60D-4FDC-A954-4F28B85467A8}"/>
                </a:ext>
              </a:extLst>
            </p:cNvPr>
            <p:cNvSpPr/>
            <p:nvPr/>
          </p:nvSpPr>
          <p:spPr>
            <a:xfrm>
              <a:off x="6131292" y="2422565"/>
              <a:ext cx="2839288" cy="1299867"/>
            </a:xfrm>
            <a:prstGeom prst="round2DiagRect">
              <a:avLst>
                <a:gd name="adj1" fmla="val 0"/>
                <a:gd name="adj2" fmla="val 3303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ig Caslon Medium" panose="02000603090000020003" pitchFamily="2" charset="-79"/>
                <a:cs typeface="Big Caslon Medium" panose="02000603090000020003" pitchFamily="2" charset="-79"/>
              </a:endParaRPr>
            </a:p>
          </p:txBody>
        </p:sp>
        <p:sp>
          <p:nvSpPr>
            <p:cNvPr id="33" name="Rectangle 32">
              <a:extLst>
                <a:ext uri="{FF2B5EF4-FFF2-40B4-BE49-F238E27FC236}">
                  <a16:creationId xmlns:a16="http://schemas.microsoft.com/office/drawing/2014/main" id="{2A2BD0BD-0A11-444D-8EF8-D2954F1D7912}"/>
                </a:ext>
              </a:extLst>
            </p:cNvPr>
            <p:cNvSpPr/>
            <p:nvPr/>
          </p:nvSpPr>
          <p:spPr>
            <a:xfrm>
              <a:off x="6374804" y="2810873"/>
              <a:ext cx="2541915" cy="1384995"/>
            </a:xfrm>
            <a:prstGeom prst="rect">
              <a:avLst/>
            </a:prstGeom>
          </p:spPr>
          <p:txBody>
            <a:bodyPr wrap="square">
              <a:spAutoFit/>
            </a:bodyPr>
            <a:lstStyle/>
            <a:p>
              <a:r>
                <a:rPr lang="vi-VN" sz="2800">
                  <a:solidFill>
                    <a:srgbClr val="C55A11"/>
                  </a:solidFill>
                  <a:latin typeface="Big Caslon Medium" panose="02000603090000020003" pitchFamily="2" charset="-79"/>
                  <a:cs typeface="Big Caslon Medium" panose="02000603090000020003" pitchFamily="2" charset="-79"/>
                </a:rPr>
                <a:t>Lời của cụ giáo Cóc có ý nghĩa gì?</a:t>
              </a:r>
              <a:endParaRPr lang="en-US" sz="2800">
                <a:solidFill>
                  <a:srgbClr val="C55A11"/>
                </a:solidFill>
                <a:latin typeface="Big Caslon Medium" panose="02000603090000020003" pitchFamily="2" charset="-79"/>
                <a:cs typeface="Big Caslon Medium" panose="02000603090000020003" pitchFamily="2" charset="-79"/>
              </a:endParaRPr>
            </a:p>
          </p:txBody>
        </p:sp>
        <p:sp>
          <p:nvSpPr>
            <p:cNvPr id="35" name="MH_SubTitle_1">
              <a:extLst>
                <a:ext uri="{FF2B5EF4-FFF2-40B4-BE49-F238E27FC236}">
                  <a16:creationId xmlns:a16="http://schemas.microsoft.com/office/drawing/2014/main" id="{1DF56F56-46A0-4FD3-BD7C-E14DE6384EEB}"/>
                </a:ext>
              </a:extLst>
            </p:cNvPr>
            <p:cNvSpPr/>
            <p:nvPr/>
          </p:nvSpPr>
          <p:spPr>
            <a:xfrm>
              <a:off x="6121801" y="2411634"/>
              <a:ext cx="1625199" cy="377825"/>
            </a:xfrm>
            <a:prstGeom prst="roundRect">
              <a:avLst>
                <a:gd name="adj" fmla="val 278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800" b="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Theo dõi</a:t>
              </a:r>
              <a:endParaRPr lang="en-US" sz="28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grpSp>
    </p:spTree>
    <p:custDataLst>
      <p:tags r:id="rId1"/>
    </p:custDataLst>
    <p:extLst>
      <p:ext uri="{BB962C8B-B14F-4D97-AF65-F5344CB8AC3E}">
        <p14:creationId xmlns:p14="http://schemas.microsoft.com/office/powerpoint/2010/main" val="58366468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ppt_x</p:attrName>
                                        </p:attrNameLst>
                                      </p:cBhvr>
                                      <p:tavLst>
                                        <p:tav tm="0">
                                          <p:val>
                                            <p:strVal val="#ppt_x-#ppt_w*1.125000"/>
                                          </p:val>
                                        </p:tav>
                                        <p:tav tm="100000">
                                          <p:val>
                                            <p:strVal val="#ppt_x"/>
                                          </p:val>
                                        </p:tav>
                                      </p:tavLst>
                                    </p:anim>
                                    <p:animEffect transition="in" filter="wipe(righ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12" presetClass="entr" presetSubtype="8"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p:tgtEl>
                                          <p:spTgt spid="25"/>
                                        </p:tgtEl>
                                        <p:attrNameLst>
                                          <p:attrName>ppt_x</p:attrName>
                                        </p:attrNameLst>
                                      </p:cBhvr>
                                      <p:tavLst>
                                        <p:tav tm="0">
                                          <p:val>
                                            <p:strVal val="#ppt_x-#ppt_w*1.125000"/>
                                          </p:val>
                                        </p:tav>
                                        <p:tav tm="100000">
                                          <p:val>
                                            <p:strVal val="#ppt_x"/>
                                          </p:val>
                                        </p:tav>
                                      </p:tavLst>
                                    </p:anim>
                                    <p:animEffect transition="in" filter="wipe(right)">
                                      <p:cBhvr>
                                        <p:cTn id="41" dur="500"/>
                                        <p:tgtEl>
                                          <p:spTgt spid="25"/>
                                        </p:tgtEl>
                                      </p:cBhvr>
                                    </p:animEffect>
                                  </p:childTnLst>
                                </p:cTn>
                              </p:par>
                            </p:childTnLst>
                          </p:cTn>
                        </p:par>
                        <p:par>
                          <p:cTn id="42" fill="hold">
                            <p:stCondLst>
                              <p:cond delay="1000"/>
                            </p:stCondLst>
                            <p:childTnLst>
                              <p:par>
                                <p:cTn id="43" presetID="12" presetClass="entr" presetSubtype="8"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p:tgtEl>
                                          <p:spTgt spid="29"/>
                                        </p:tgtEl>
                                        <p:attrNameLst>
                                          <p:attrName>ppt_x</p:attrName>
                                        </p:attrNameLst>
                                      </p:cBhvr>
                                      <p:tavLst>
                                        <p:tav tm="0">
                                          <p:val>
                                            <p:strVal val="#ppt_x-#ppt_w*1.125000"/>
                                          </p:val>
                                        </p:tav>
                                        <p:tav tm="100000">
                                          <p:val>
                                            <p:strVal val="#ppt_x"/>
                                          </p:val>
                                        </p:tav>
                                      </p:tavLst>
                                    </p:anim>
                                    <p:animEffect transition="in" filter="wipe(righ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p:tgtEl>
                                          <p:spTgt spid="18"/>
                                        </p:tgtEl>
                                        <p:attrNameLst>
                                          <p:attrName>ppt_x</p:attrName>
                                        </p:attrNameLst>
                                      </p:cBhvr>
                                      <p:tavLst>
                                        <p:tav tm="0">
                                          <p:val>
                                            <p:strVal val="#ppt_x-#ppt_w*1.125000"/>
                                          </p:val>
                                        </p:tav>
                                        <p:tav tm="100000">
                                          <p:val>
                                            <p:strVal val="#ppt_x"/>
                                          </p:val>
                                        </p:tav>
                                      </p:tavLst>
                                    </p:anim>
                                    <p:animEffect transition="in" filter="wipe(righ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6619" y="6734162"/>
            <a:ext cx="1224136"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Download </a:t>
            </a:r>
            <a:r>
              <a:rPr lang="en-US" altLang="zh-CN" sz="100" dirty="0">
                <a:solidFill>
                  <a:schemeClr val="bg1"/>
                </a:solidFill>
                <a:ea typeface="微软雅黑" panose="020B0503020204020204" pitchFamily="34" charset="-122"/>
              </a:rPr>
              <a:t>http://www.1ppt.com/xiazai/</a:t>
            </a:r>
          </a:p>
        </p:txBody>
      </p:sp>
      <p:grpSp>
        <p:nvGrpSpPr>
          <p:cNvPr id="2" name="Group 1"/>
          <p:cNvGrpSpPr/>
          <p:nvPr/>
        </p:nvGrpSpPr>
        <p:grpSpPr>
          <a:xfrm>
            <a:off x="-423339" y="46931"/>
            <a:ext cx="7536282" cy="8051615"/>
            <a:chOff x="-423339" y="62697"/>
            <a:chExt cx="7536282" cy="8051615"/>
          </a:xfrm>
        </p:grpSpPr>
        <p:pic>
          <p:nvPicPr>
            <p:cNvPr id="6146" name="Picture 2" descr="Bamboo Bamboo Cartoon Vector Image Cartoon Fresh Bamboo, Bamboo Clipart,  Cartoon Clipart, Bamboo Leaves PNG Transparent Clipart Image and PSD File  for Free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333" r="90000"/>
                      </a14:imgEffect>
                    </a14:imgLayer>
                  </a14:imgProps>
                </a:ext>
                <a:ext uri="{28A0092B-C50C-407E-A947-70E740481C1C}">
                  <a14:useLocalDpi xmlns:a14="http://schemas.microsoft.com/office/drawing/2010/main" val="0"/>
                </a:ext>
              </a:extLst>
            </a:blip>
            <a:srcRect/>
            <a:stretch>
              <a:fillRect/>
            </a:stretch>
          </p:blipFill>
          <p:spPr bwMode="auto">
            <a:xfrm>
              <a:off x="-29201" y="62697"/>
              <a:ext cx="7142144" cy="714214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423339" y="4543240"/>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descr="Baby Ladybug Cliparts 15, Buy Clip Art - Hình Ảnh Con Bọ Dừa, HD Png  Download - kind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88657">
              <a:off x="506455" y="4650444"/>
              <a:ext cx="1711483" cy="151048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534F482-2AFC-2C48-8F72-0B34B5D0E2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9237" y="-3869"/>
            <a:ext cx="9766811" cy="6858000"/>
          </a:xfrm>
          <a:prstGeom prst="rect">
            <a:avLst/>
          </a:prstGeom>
        </p:spPr>
      </p:pic>
      <p:pic>
        <p:nvPicPr>
          <p:cNvPr id="4" name="Picture 3">
            <a:extLst>
              <a:ext uri="{FF2B5EF4-FFF2-40B4-BE49-F238E27FC236}">
                <a16:creationId xmlns:a16="http://schemas.microsoft.com/office/drawing/2014/main" id="{D412D775-9315-6C47-B1AE-2E58FD3080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1108" y="44104"/>
            <a:ext cx="9775845" cy="6858000"/>
          </a:xfrm>
          <a:prstGeom prst="rect">
            <a:avLst/>
          </a:prstGeom>
        </p:spPr>
      </p:pic>
    </p:spTree>
    <p:custDataLst>
      <p:tags r:id="rId1"/>
    </p:custDataLst>
    <p:extLst>
      <p:ext uri="{BB962C8B-B14F-4D97-AF65-F5344CB8AC3E}">
        <p14:creationId xmlns:p14="http://schemas.microsoft.com/office/powerpoint/2010/main" val="94346775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3214761" y="1136715"/>
            <a:ext cx="8772775" cy="5470525"/>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1322" y="119538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7">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5062538" y="21529"/>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813050" y="3411538"/>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4552950" y="2271675"/>
            <a:ext cx="637222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66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rPr>
              <a:t>TÓM TẮT TÁC PHẨM</a:t>
            </a:r>
            <a:endParaRPr lang="zh-CN" altLang="en-US" sz="5400" dirty="0">
              <a:solidFill>
                <a:schemeClr val="accent6">
                  <a:lumMod val="50000"/>
                </a:schemeClr>
              </a:solidFill>
              <a:effectLst>
                <a:outerShdw blurRad="38100" dist="38100" dir="2700000" algn="tl">
                  <a:srgbClr val="000000">
                    <a:alpha val="43137"/>
                  </a:srgbClr>
                </a:outerShdw>
              </a:effectLst>
              <a:latin typeface="Phosphate Inline" panose="02000506050000020004" pitchFamily="2" charset="77"/>
              <a:ea typeface="字魂7号-温暖童稚体" panose="00000500000000000000" pitchFamily="2" charset="-122"/>
              <a:cs typeface="Phosphate Inline" panose="02000506050000020004" pitchFamily="2" charset="77"/>
            </a:endParaRPr>
          </a:p>
        </p:txBody>
      </p:sp>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pic>
        <p:nvPicPr>
          <p:cNvPr id="21" name="图片 19">
            <a:extLst>
              <a:ext uri="{FF2B5EF4-FFF2-40B4-BE49-F238E27FC236}">
                <a16:creationId xmlns:a16="http://schemas.microsoft.com/office/drawing/2014/main" id="{8D8D11B5-6561-4113-9708-392A8C62A701}"/>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32640" y="473514"/>
            <a:ext cx="790072" cy="732603"/>
          </a:xfrm>
          <a:prstGeom prst="rect">
            <a:avLst/>
          </a:prstGeom>
        </p:spPr>
      </p:pic>
      <p:pic>
        <p:nvPicPr>
          <p:cNvPr id="23" name="图片 19">
            <a:extLst>
              <a:ext uri="{FF2B5EF4-FFF2-40B4-BE49-F238E27FC236}">
                <a16:creationId xmlns:a16="http://schemas.microsoft.com/office/drawing/2014/main" id="{799EB722-7C40-4486-8005-1DE948560650}"/>
              </a:ext>
            </a:extLst>
          </p:cNvPr>
          <p:cNvPicPr>
            <a:picLocks noChangeAspect="1"/>
          </p:cNvPicPr>
          <p:nvPr/>
        </p:nvPicPr>
        <p:blipFill rotWithShape="1">
          <a:blip r:embed="rId12">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3518004" y="-87666"/>
            <a:ext cx="790072" cy="732603"/>
          </a:xfrm>
          <a:prstGeom prst="rect">
            <a:avLst/>
          </a:prstGeom>
        </p:spPr>
      </p:pic>
    </p:spTree>
    <p:extLst>
      <p:ext uri="{BB962C8B-B14F-4D97-AF65-F5344CB8AC3E}">
        <p14:creationId xmlns:p14="http://schemas.microsoft.com/office/powerpoint/2010/main" val="33775221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6619" y="6734162"/>
            <a:ext cx="1224136"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Download </a:t>
            </a:r>
            <a:r>
              <a:rPr lang="en-US" altLang="zh-CN" sz="100" dirty="0">
                <a:solidFill>
                  <a:schemeClr val="bg1"/>
                </a:solidFill>
                <a:ea typeface="微软雅黑" panose="020B0503020204020204" pitchFamily="34" charset="-122"/>
              </a:rPr>
              <a:t>http://www.1ppt.com/xiazai/</a:t>
            </a:r>
          </a:p>
        </p:txBody>
      </p:sp>
      <p:grpSp>
        <p:nvGrpSpPr>
          <p:cNvPr id="2" name="Group 1"/>
          <p:cNvGrpSpPr/>
          <p:nvPr/>
        </p:nvGrpSpPr>
        <p:grpSpPr>
          <a:xfrm>
            <a:off x="-435464" y="0"/>
            <a:ext cx="7536282" cy="8051615"/>
            <a:chOff x="-423339" y="62697"/>
            <a:chExt cx="7536282" cy="8051615"/>
          </a:xfrm>
        </p:grpSpPr>
        <p:pic>
          <p:nvPicPr>
            <p:cNvPr id="6146" name="Picture 2" descr="Bamboo Bamboo Cartoon Vector Image Cartoon Fresh Bamboo, Bamboo Clipart,  Cartoon Clipart, Bamboo Leaves PNG Transparent Clipart Image and PSD File  for Free Download"/>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0000" l="1333" r="90000"/>
                      </a14:imgEffect>
                    </a14:imgLayer>
                  </a14:imgProps>
                </a:ext>
                <a:ext uri="{28A0092B-C50C-407E-A947-70E740481C1C}">
                  <a14:useLocalDpi xmlns:a14="http://schemas.microsoft.com/office/drawing/2010/main" val="0"/>
                </a:ext>
              </a:extLst>
            </a:blip>
            <a:srcRect/>
            <a:stretch>
              <a:fillRect/>
            </a:stretch>
          </p:blipFill>
          <p:spPr bwMode="auto">
            <a:xfrm>
              <a:off x="-29201" y="62697"/>
              <a:ext cx="7142144" cy="714214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423339" y="4543240"/>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descr="Baby Ladybug Cliparts 15, Buy Clip Art - Hình Ảnh Con Bọ Dừa, HD Png  Download - kind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88657">
              <a:off x="506455" y="4650444"/>
              <a:ext cx="1711483" cy="1510483"/>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MH_Other_1">
            <a:extLst>
              <a:ext uri="{FF2B5EF4-FFF2-40B4-BE49-F238E27FC236}">
                <a16:creationId xmlns:a16="http://schemas.microsoft.com/office/drawing/2014/main" id="{6336594A-BA74-4FC0-8AAA-2B8BEA925C94}"/>
              </a:ext>
            </a:extLst>
          </p:cNvPr>
          <p:cNvSpPr/>
          <p:nvPr>
            <p:custDataLst>
              <p:tags r:id="rId2"/>
            </p:custDataLst>
          </p:nvPr>
        </p:nvSpPr>
        <p:spPr>
          <a:xfrm flipH="1" flipV="1">
            <a:off x="6729888" y="3984880"/>
            <a:ext cx="1479180" cy="679096"/>
          </a:xfrm>
          <a:prstGeom prst="bentArrow">
            <a:avLst>
              <a:gd name="adj1" fmla="val 14574"/>
              <a:gd name="adj2" fmla="val 17832"/>
              <a:gd name="adj3" fmla="val 22629"/>
              <a:gd name="adj4" fmla="val 43750"/>
            </a:avLst>
          </a:prstGeom>
          <a:solidFill>
            <a:schemeClr val="tx1">
              <a:lumMod val="65000"/>
              <a:lumOff val="35000"/>
            </a:schemeClr>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5" name="MH_Other_2">
            <a:extLst>
              <a:ext uri="{FF2B5EF4-FFF2-40B4-BE49-F238E27FC236}">
                <a16:creationId xmlns:a16="http://schemas.microsoft.com/office/drawing/2014/main" id="{904D3AFD-BC6C-4C99-9D4D-A607B69FB3A7}"/>
              </a:ext>
            </a:extLst>
          </p:cNvPr>
          <p:cNvSpPr/>
          <p:nvPr>
            <p:custDataLst>
              <p:tags r:id="rId3"/>
            </p:custDataLst>
          </p:nvPr>
        </p:nvSpPr>
        <p:spPr>
          <a:xfrm flipV="1">
            <a:off x="6001920" y="2823490"/>
            <a:ext cx="1603044" cy="727595"/>
          </a:xfrm>
          <a:prstGeom prst="bentArrow">
            <a:avLst>
              <a:gd name="adj1" fmla="val 14574"/>
              <a:gd name="adj2" fmla="val 17832"/>
              <a:gd name="adj3" fmla="val 22629"/>
              <a:gd name="adj4" fmla="val 46001"/>
            </a:avLst>
          </a:prstGeom>
          <a:solidFill>
            <a:schemeClr val="tx1">
              <a:lumMod val="65000"/>
              <a:lumOff val="35000"/>
            </a:schemeClr>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6" name="MH_Other_3">
            <a:extLst>
              <a:ext uri="{FF2B5EF4-FFF2-40B4-BE49-F238E27FC236}">
                <a16:creationId xmlns:a16="http://schemas.microsoft.com/office/drawing/2014/main" id="{37D916A9-DD77-482D-978B-7CA0BA2DF8B5}"/>
              </a:ext>
            </a:extLst>
          </p:cNvPr>
          <p:cNvSpPr/>
          <p:nvPr>
            <p:custDataLst>
              <p:tags r:id="rId4"/>
            </p:custDataLst>
          </p:nvPr>
        </p:nvSpPr>
        <p:spPr>
          <a:xfrm flipV="1">
            <a:off x="6090284" y="5045992"/>
            <a:ext cx="1479181" cy="700319"/>
          </a:xfrm>
          <a:prstGeom prst="bentArrow">
            <a:avLst>
              <a:gd name="adj1" fmla="val 14574"/>
              <a:gd name="adj2" fmla="val 17832"/>
              <a:gd name="adj3" fmla="val 22629"/>
              <a:gd name="adj4" fmla="val 43750"/>
            </a:avLst>
          </a:prstGeom>
          <a:solidFill>
            <a:schemeClr val="tx1">
              <a:lumMod val="65000"/>
              <a:lumOff val="35000"/>
            </a:schemeClr>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MH_SubTitle_1">
            <a:extLst>
              <a:ext uri="{FF2B5EF4-FFF2-40B4-BE49-F238E27FC236}">
                <a16:creationId xmlns:a16="http://schemas.microsoft.com/office/drawing/2014/main" id="{818EF54A-F3FC-48D4-A087-84492693CD9A}"/>
              </a:ext>
            </a:extLst>
          </p:cNvPr>
          <p:cNvSpPr>
            <a:spLocks noChangeArrowheads="1"/>
          </p:cNvSpPr>
          <p:nvPr>
            <p:custDataLst>
              <p:tags r:id="rId5"/>
            </p:custDataLst>
          </p:nvPr>
        </p:nvSpPr>
        <p:spPr bwMode="auto">
          <a:xfrm>
            <a:off x="3523274" y="1910274"/>
            <a:ext cx="1994457" cy="584775"/>
          </a:xfrm>
          <a:prstGeom prst="rect">
            <a:avLst/>
          </a:prstGeom>
          <a:noFill/>
        </p:spPr>
        <p:txBody>
          <a:bodyPr wrap="none" rtlCol="0">
            <a:spAutoFit/>
          </a:bodyPr>
          <a:lstStyle/>
          <a:p>
            <a:r>
              <a:rPr lang="en-US" altLang="zh-CN" sz="3200" b="1" dirty="0" err="1">
                <a:solidFill>
                  <a:schemeClr val="accent2">
                    <a:lumMod val="50000"/>
                  </a:schemeClr>
                </a:solidFill>
                <a:latin typeface="BIG CASLON MEDIUM" panose="02000603090000020003" pitchFamily="2" charset="-79"/>
                <a:cs typeface="BIG CASLON MEDIUM" panose="02000603090000020003" pitchFamily="2" charset="-79"/>
                <a:sym typeface="Arial" panose="020B0604020202020204" pitchFamily="34" charset="0"/>
              </a:rPr>
              <a:t>Cốt</a:t>
            </a:r>
            <a:r>
              <a:rPr lang="en-US" altLang="zh-CN" sz="3200" b="1" dirty="0">
                <a:solidFill>
                  <a:schemeClr val="accent2">
                    <a:lumMod val="50000"/>
                  </a:schemeClr>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chemeClr val="accent2">
                    <a:lumMod val="50000"/>
                  </a:schemeClr>
                </a:solidFill>
                <a:latin typeface="BIG CASLON MEDIUM" panose="02000603090000020003" pitchFamily="2" charset="-79"/>
                <a:cs typeface="BIG CASLON MEDIUM" panose="02000603090000020003" pitchFamily="2" charset="-79"/>
                <a:sym typeface="Arial" panose="020B0604020202020204" pitchFamily="34" charset="0"/>
              </a:rPr>
              <a:t>truyện</a:t>
            </a:r>
            <a:endParaRPr lang="en-US" altLang="zh-CN" sz="3200" b="1" dirty="0">
              <a:solidFill>
                <a:schemeClr val="accent2">
                  <a:lumMod val="50000"/>
                </a:schemeClr>
              </a:solidFill>
              <a:latin typeface="BIG CASLON MEDIUM" panose="02000603090000020003" pitchFamily="2" charset="-79"/>
              <a:cs typeface="BIG CASLON MEDIUM" panose="02000603090000020003" pitchFamily="2" charset="-79"/>
              <a:sym typeface="Arial" panose="020B0604020202020204" pitchFamily="34" charset="0"/>
            </a:endParaRPr>
          </a:p>
        </p:txBody>
      </p:sp>
      <p:sp>
        <p:nvSpPr>
          <p:cNvPr id="58" name="MH_SubTitle_1">
            <a:extLst>
              <a:ext uri="{FF2B5EF4-FFF2-40B4-BE49-F238E27FC236}">
                <a16:creationId xmlns:a16="http://schemas.microsoft.com/office/drawing/2014/main" id="{8D0E0114-A7B7-484D-9611-A16E42A57559}"/>
              </a:ext>
            </a:extLst>
          </p:cNvPr>
          <p:cNvSpPr>
            <a:spLocks noChangeArrowheads="1"/>
          </p:cNvSpPr>
          <p:nvPr>
            <p:custDataLst>
              <p:tags r:id="rId6"/>
            </p:custDataLst>
          </p:nvPr>
        </p:nvSpPr>
        <p:spPr bwMode="auto">
          <a:xfrm>
            <a:off x="3268280" y="3987600"/>
            <a:ext cx="2353529" cy="1077218"/>
          </a:xfrm>
          <a:prstGeom prst="rect">
            <a:avLst/>
          </a:prstGeom>
          <a:noFill/>
        </p:spPr>
        <p:txBody>
          <a:bodyPr wrap="none" rtlCol="0">
            <a:spAutoFit/>
          </a:bodyPr>
          <a:lstStyle/>
          <a:p>
            <a:r>
              <a:rPr lang="en-US" altLang="zh-CN" sz="3200" b="1" dirty="0" err="1">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Trải</a:t>
            </a:r>
            <a:r>
              <a:rPr lang="en-US" altLang="zh-CN" sz="3200" b="1" dirty="0">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nghiệm</a:t>
            </a:r>
            <a:r>
              <a:rPr lang="en-US" altLang="zh-CN" sz="3200" b="1" dirty="0">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 </a:t>
            </a:r>
          </a:p>
          <a:p>
            <a:r>
              <a:rPr lang="en-US" altLang="zh-CN" sz="3200" b="1" dirty="0" err="1">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của</a:t>
            </a:r>
            <a:r>
              <a:rPr lang="en-US" altLang="zh-CN" sz="3200" b="1" dirty="0">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Bọ</a:t>
            </a:r>
            <a:r>
              <a:rPr lang="en-US" altLang="zh-CN" sz="3200" b="1" dirty="0">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C00000"/>
                </a:solidFill>
                <a:latin typeface="BIG CASLON MEDIUM" panose="02000603090000020003" pitchFamily="2" charset="-79"/>
                <a:cs typeface="BIG CASLON MEDIUM" panose="02000603090000020003" pitchFamily="2" charset="-79"/>
                <a:sym typeface="Arial" panose="020B0604020202020204" pitchFamily="34" charset="0"/>
              </a:rPr>
              <a:t>Dừa</a:t>
            </a:r>
            <a:endParaRPr lang="en-US" altLang="zh-CN" sz="3200" b="1" dirty="0">
              <a:solidFill>
                <a:srgbClr val="C00000"/>
              </a:solidFill>
              <a:latin typeface="BIG CASLON MEDIUM" panose="02000603090000020003" pitchFamily="2" charset="-79"/>
              <a:cs typeface="BIG CASLON MEDIUM" panose="02000603090000020003" pitchFamily="2" charset="-79"/>
              <a:sym typeface="Arial" panose="020B0604020202020204" pitchFamily="34" charset="0"/>
            </a:endParaRPr>
          </a:p>
        </p:txBody>
      </p:sp>
      <p:sp>
        <p:nvSpPr>
          <p:cNvPr id="59" name="MH_SubTitle_1">
            <a:extLst>
              <a:ext uri="{FF2B5EF4-FFF2-40B4-BE49-F238E27FC236}">
                <a16:creationId xmlns:a16="http://schemas.microsoft.com/office/drawing/2014/main" id="{6D8A2E5A-2565-42D2-9650-8F0F8159EF7E}"/>
              </a:ext>
            </a:extLst>
          </p:cNvPr>
          <p:cNvSpPr>
            <a:spLocks noChangeArrowheads="1"/>
          </p:cNvSpPr>
          <p:nvPr>
            <p:custDataLst>
              <p:tags r:id="rId7"/>
            </p:custDataLst>
          </p:nvPr>
        </p:nvSpPr>
        <p:spPr bwMode="auto">
          <a:xfrm>
            <a:off x="8813598" y="2867818"/>
            <a:ext cx="3204723" cy="584775"/>
          </a:xfrm>
          <a:prstGeom prst="rect">
            <a:avLst/>
          </a:prstGeom>
          <a:noFill/>
        </p:spPr>
        <p:txBody>
          <a:bodyPr wrap="none" rtlCol="0">
            <a:spAutoFit/>
          </a:bodyPr>
          <a:lstStyle/>
          <a:p>
            <a:r>
              <a:rPr lang="en-US" altLang="zh-CN" sz="3200" b="1" dirty="0" err="1">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Đặc</a:t>
            </a:r>
            <a:r>
              <a:rPr lang="en-US" altLang="zh-CN" sz="3200" b="1" dirty="0">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điểm</a:t>
            </a:r>
            <a:r>
              <a:rPr lang="en-US" altLang="zh-CN" sz="3200" b="1" dirty="0">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thể</a:t>
            </a:r>
            <a:r>
              <a:rPr lang="en-US" altLang="zh-CN" sz="3200" b="1" dirty="0">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loại</a:t>
            </a:r>
            <a:r>
              <a:rPr lang="en-US" altLang="zh-CN" sz="3200" b="1" dirty="0">
                <a:solidFill>
                  <a:schemeClr val="accent6">
                    <a:lumMod val="50000"/>
                  </a:schemeClr>
                </a:solidFill>
                <a:latin typeface="BIG CASLON MEDIUM" panose="02000603090000020003" pitchFamily="2" charset="-79"/>
                <a:cs typeface="BIG CASLON MEDIUM" panose="02000603090000020003" pitchFamily="2" charset="-79"/>
                <a:sym typeface="Arial" panose="020B0604020202020204" pitchFamily="34" charset="0"/>
              </a:rPr>
              <a:t> </a:t>
            </a:r>
          </a:p>
        </p:txBody>
      </p:sp>
      <p:sp>
        <p:nvSpPr>
          <p:cNvPr id="60" name="MH_SubTitle_1">
            <a:extLst>
              <a:ext uri="{FF2B5EF4-FFF2-40B4-BE49-F238E27FC236}">
                <a16:creationId xmlns:a16="http://schemas.microsoft.com/office/drawing/2014/main" id="{D40F4127-CFD8-4152-9E42-DD2C9A07C017}"/>
              </a:ext>
            </a:extLst>
          </p:cNvPr>
          <p:cNvSpPr>
            <a:spLocks noChangeArrowheads="1"/>
          </p:cNvSpPr>
          <p:nvPr>
            <p:custDataLst>
              <p:tags r:id="rId8"/>
            </p:custDataLst>
          </p:nvPr>
        </p:nvSpPr>
        <p:spPr bwMode="auto">
          <a:xfrm>
            <a:off x="8813598" y="5006139"/>
            <a:ext cx="2257349" cy="1077218"/>
          </a:xfrm>
          <a:prstGeom prst="rect">
            <a:avLst/>
          </a:prstGeom>
          <a:noFill/>
        </p:spPr>
        <p:txBody>
          <a:bodyPr wrap="none" rtlCol="0">
            <a:spAutoFit/>
          </a:bodyPr>
          <a:lstStyle/>
          <a:p>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Thông</a:t>
            </a:r>
            <a:r>
              <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điệp</a:t>
            </a:r>
            <a:r>
              <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a:t>
            </a:r>
          </a:p>
          <a:p>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Bài</a:t>
            </a:r>
            <a:r>
              <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học</a:t>
            </a:r>
            <a:endPar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endParaRPr>
          </a:p>
        </p:txBody>
      </p:sp>
      <p:sp>
        <p:nvSpPr>
          <p:cNvPr id="62" name="MH_Other_9">
            <a:extLst>
              <a:ext uri="{FF2B5EF4-FFF2-40B4-BE49-F238E27FC236}">
                <a16:creationId xmlns:a16="http://schemas.microsoft.com/office/drawing/2014/main" id="{DC6E4095-C187-4D46-9FE1-213F4C3559DF}"/>
              </a:ext>
            </a:extLst>
          </p:cNvPr>
          <p:cNvSpPr/>
          <p:nvPr>
            <p:custDataLst>
              <p:tags r:id="rId9"/>
            </p:custDataLst>
          </p:nvPr>
        </p:nvSpPr>
        <p:spPr>
          <a:xfrm>
            <a:off x="5628753" y="1725969"/>
            <a:ext cx="1028407" cy="1028407"/>
          </a:xfrm>
          <a:prstGeom prst="ellipse">
            <a:avLst/>
          </a:prstGeom>
          <a:solidFill>
            <a:srgbClr val="F29A5B"/>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65" name="MH_Other_7">
            <a:extLst>
              <a:ext uri="{FF2B5EF4-FFF2-40B4-BE49-F238E27FC236}">
                <a16:creationId xmlns:a16="http://schemas.microsoft.com/office/drawing/2014/main" id="{EF1ACCFC-15C0-4CAE-B6B5-7067642DDD8C}"/>
              </a:ext>
            </a:extLst>
          </p:cNvPr>
          <p:cNvSpPr/>
          <p:nvPr>
            <p:custDataLst>
              <p:tags r:id="rId10"/>
            </p:custDataLst>
          </p:nvPr>
        </p:nvSpPr>
        <p:spPr>
          <a:xfrm>
            <a:off x="7665009" y="5083878"/>
            <a:ext cx="1028407" cy="1028407"/>
          </a:xfrm>
          <a:prstGeom prst="ellipse">
            <a:avLst/>
          </a:prstGeom>
          <a:solidFill>
            <a:srgbClr val="C8D85B"/>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68" name="MH_Other_11">
            <a:extLst>
              <a:ext uri="{FF2B5EF4-FFF2-40B4-BE49-F238E27FC236}">
                <a16:creationId xmlns:a16="http://schemas.microsoft.com/office/drawing/2014/main" id="{7ED493CA-0409-4E46-A9AC-34A6CC486ED9}"/>
              </a:ext>
            </a:extLst>
          </p:cNvPr>
          <p:cNvSpPr/>
          <p:nvPr>
            <p:custDataLst>
              <p:tags r:id="rId11"/>
            </p:custDataLst>
          </p:nvPr>
        </p:nvSpPr>
        <p:spPr>
          <a:xfrm>
            <a:off x="5637600" y="3964575"/>
            <a:ext cx="1028407" cy="1028407"/>
          </a:xfrm>
          <a:prstGeom prst="ellipse">
            <a:avLst/>
          </a:prstGeom>
          <a:solidFill>
            <a:srgbClr val="C00000"/>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1" name="MH_Other_5">
            <a:extLst>
              <a:ext uri="{FF2B5EF4-FFF2-40B4-BE49-F238E27FC236}">
                <a16:creationId xmlns:a16="http://schemas.microsoft.com/office/drawing/2014/main" id="{F9083DE9-68EB-4C75-BAE0-4CDF9AC48B4C}"/>
              </a:ext>
            </a:extLst>
          </p:cNvPr>
          <p:cNvSpPr/>
          <p:nvPr>
            <p:custDataLst>
              <p:tags r:id="rId12"/>
            </p:custDataLst>
          </p:nvPr>
        </p:nvSpPr>
        <p:spPr>
          <a:xfrm>
            <a:off x="7649243" y="2892570"/>
            <a:ext cx="1028407" cy="1028407"/>
          </a:xfrm>
          <a:prstGeom prst="ellipse">
            <a:avLst/>
          </a:prstGeom>
          <a:solidFill>
            <a:srgbClr val="A5C0A4"/>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9" name="Rectangle: Rounded Corners 28">
            <a:extLst>
              <a:ext uri="{FF2B5EF4-FFF2-40B4-BE49-F238E27FC236}">
                <a16:creationId xmlns:a16="http://schemas.microsoft.com/office/drawing/2014/main" id="{5FAB1B03-50E3-43AB-B767-44F4F7015869}"/>
              </a:ext>
            </a:extLst>
          </p:cNvPr>
          <p:cNvSpPr/>
          <p:nvPr/>
        </p:nvSpPr>
        <p:spPr>
          <a:xfrm>
            <a:off x="6096000" y="388186"/>
            <a:ext cx="3729944"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29B2CCF-0771-411E-90C8-BC0253EC09D6}"/>
              </a:ext>
            </a:extLst>
          </p:cNvPr>
          <p:cNvSpPr/>
          <p:nvPr/>
        </p:nvSpPr>
        <p:spPr>
          <a:xfrm>
            <a:off x="6744239" y="375653"/>
            <a:ext cx="2884927" cy="1077218"/>
          </a:xfrm>
          <a:prstGeom prst="rect">
            <a:avLst/>
          </a:prstGeom>
        </p:spPr>
        <p:txBody>
          <a:bodyPr wrap="square">
            <a:spAutoFit/>
          </a:bodyPr>
          <a:lstStyle/>
          <a:p>
            <a:pPr algn="ctr"/>
            <a:r>
              <a:rPr lang="en-US" sz="3200" dirty="0">
                <a:solidFill>
                  <a:srgbClr val="E91112"/>
                </a:solidFill>
                <a:latin typeface="Phosphate Inline" panose="02000506050000020004" pitchFamily="2" charset="77"/>
                <a:cs typeface="Phosphate Inline" panose="02000506050000020004" pitchFamily="2" charset="77"/>
              </a:rPr>
              <a:t>03. </a:t>
            </a:r>
            <a:r>
              <a:rPr lang="en-US" sz="3200" dirty="0" err="1">
                <a:solidFill>
                  <a:srgbClr val="E91112"/>
                </a:solidFill>
                <a:latin typeface="Phosphate Inline" panose="02000506050000020004" pitchFamily="2" charset="77"/>
                <a:cs typeface="Phosphate Inline" panose="02000506050000020004" pitchFamily="2" charset="77"/>
              </a:rPr>
              <a:t>Suy</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ngẫm</a:t>
            </a:r>
            <a:r>
              <a:rPr lang="en-US" sz="3200" dirty="0">
                <a:solidFill>
                  <a:srgbClr val="E91112"/>
                </a:solidFill>
                <a:latin typeface="Phosphate Inline" panose="02000506050000020004" pitchFamily="2" charset="77"/>
                <a:cs typeface="Phosphate Inline" panose="02000506050000020004" pitchFamily="2" charset="77"/>
              </a:rPr>
              <a:t> </a:t>
            </a:r>
          </a:p>
          <a:p>
            <a:pPr algn="ctr"/>
            <a:r>
              <a:rPr lang="en-US" sz="3200" dirty="0" err="1">
                <a:solidFill>
                  <a:srgbClr val="E91112"/>
                </a:solidFill>
                <a:latin typeface="Phosphate Inline" panose="02000506050000020004" pitchFamily="2" charset="77"/>
                <a:cs typeface="Phosphate Inline" panose="02000506050000020004" pitchFamily="2" charset="77"/>
              </a:rPr>
              <a:t>và</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phản</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hồi</a:t>
            </a:r>
            <a:endParaRPr lang="en-US" sz="3200" dirty="0">
              <a:solidFill>
                <a:srgbClr val="E91112"/>
              </a:solidFill>
              <a:latin typeface="Phosphate Inline" panose="02000506050000020004" pitchFamily="2" charset="77"/>
              <a:cs typeface="Phosphate Inline" panose="02000506050000020004" pitchFamily="2" charset="77"/>
            </a:endParaRPr>
          </a:p>
        </p:txBody>
      </p:sp>
      <p:pic>
        <p:nvPicPr>
          <p:cNvPr id="33" name="Picture 2" descr="Ladybug Cartoon Images | Free Vectors, Stock Photos &amp;amp; PSD">
            <a:extLst>
              <a:ext uri="{FF2B5EF4-FFF2-40B4-BE49-F238E27FC236}">
                <a16:creationId xmlns:a16="http://schemas.microsoft.com/office/drawing/2014/main" id="{40CA81E5-9968-452F-B593-DBA69CF8E51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9735" b="89971" l="26677" r="57987"/>
                    </a14:imgEffect>
                  </a14:imgLayer>
                </a14:imgProps>
              </a:ext>
              <a:ext uri="{28A0092B-C50C-407E-A947-70E740481C1C}">
                <a14:useLocalDpi xmlns:a14="http://schemas.microsoft.com/office/drawing/2010/main" val="0"/>
              </a:ext>
            </a:extLst>
          </a:blip>
          <a:srcRect l="29131" r="41738"/>
          <a:stretch/>
        </p:blipFill>
        <p:spPr bwMode="auto">
          <a:xfrm>
            <a:off x="6189017" y="104928"/>
            <a:ext cx="872011" cy="16210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0EC2870-F91D-420B-AF18-CF997FD12A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04711" y="3162467"/>
            <a:ext cx="533065" cy="533065"/>
          </a:xfrm>
          <a:prstGeom prst="rect">
            <a:avLst/>
          </a:prstGeom>
        </p:spPr>
      </p:pic>
      <p:pic>
        <p:nvPicPr>
          <p:cNvPr id="35" name="Picture 34">
            <a:extLst>
              <a:ext uri="{FF2B5EF4-FFF2-40B4-BE49-F238E27FC236}">
                <a16:creationId xmlns:a16="http://schemas.microsoft.com/office/drawing/2014/main" id="{4F1E0993-5E09-4AB1-9782-FCA3500DCC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32000" y="5381470"/>
            <a:ext cx="524632" cy="524632"/>
          </a:xfrm>
          <a:prstGeom prst="rect">
            <a:avLst/>
          </a:prstGeom>
        </p:spPr>
      </p:pic>
      <p:pic>
        <p:nvPicPr>
          <p:cNvPr id="4" name="Picture 3">
            <a:extLst>
              <a:ext uri="{FF2B5EF4-FFF2-40B4-BE49-F238E27FC236}">
                <a16:creationId xmlns:a16="http://schemas.microsoft.com/office/drawing/2014/main" id="{F680D106-2B4B-4C55-AEC8-B7207223DE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22182" y="4158004"/>
            <a:ext cx="641548" cy="641548"/>
          </a:xfrm>
          <a:prstGeom prst="rect">
            <a:avLst/>
          </a:prstGeom>
        </p:spPr>
      </p:pic>
      <p:pic>
        <p:nvPicPr>
          <p:cNvPr id="6" name="Picture 5">
            <a:extLst>
              <a:ext uri="{FF2B5EF4-FFF2-40B4-BE49-F238E27FC236}">
                <a16:creationId xmlns:a16="http://schemas.microsoft.com/office/drawing/2014/main" id="{94335585-54C3-42E2-B78B-9F69A0F540C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5793539" y="1927991"/>
            <a:ext cx="623470" cy="623470"/>
          </a:xfrm>
          <a:prstGeom prst="rect">
            <a:avLst/>
          </a:prstGeom>
        </p:spPr>
      </p:pic>
    </p:spTree>
    <p:custDataLst>
      <p:tags r:id="rId1"/>
    </p:custDataLst>
    <p:extLst>
      <p:ext uri="{BB962C8B-B14F-4D97-AF65-F5344CB8AC3E}">
        <p14:creationId xmlns:p14="http://schemas.microsoft.com/office/powerpoint/2010/main" val="103937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childTnLst>
                          </p:cTn>
                        </p:par>
                        <p:par>
                          <p:cTn id="24" fill="hold">
                            <p:stCondLst>
                              <p:cond delay="1500"/>
                            </p:stCondLst>
                            <p:childTnLst>
                              <p:par>
                                <p:cTn id="25" presetID="14" presetClass="entr" presetSubtype="1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randombar(horizontal)">
                                      <p:cBhvr>
                                        <p:cTn id="27" dur="500"/>
                                        <p:tgtEl>
                                          <p:spTgt spid="62"/>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2000"/>
                                        <p:tgtEl>
                                          <p:spTgt spid="55"/>
                                        </p:tgtEl>
                                      </p:cBhvr>
                                    </p:animEffect>
                                  </p:childTnLst>
                                </p:cTn>
                              </p:par>
                            </p:childTnLst>
                          </p:cTn>
                        </p:par>
                        <p:par>
                          <p:cTn id="32" fill="hold">
                            <p:stCondLst>
                              <p:cond delay="4000"/>
                            </p:stCondLst>
                            <p:childTnLst>
                              <p:par>
                                <p:cTn id="33" presetID="14" presetClass="entr" presetSubtype="10"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randombar(horizontal)">
                                      <p:cBhvr>
                                        <p:cTn id="35" dur="500"/>
                                        <p:tgtEl>
                                          <p:spTgt spid="71"/>
                                        </p:tgtEl>
                                      </p:cBhvr>
                                    </p:animEffect>
                                  </p:childTnLst>
                                </p:cTn>
                              </p:par>
                            </p:childTnLst>
                          </p:cTn>
                        </p:par>
                        <p:par>
                          <p:cTn id="36" fill="hold">
                            <p:stCondLst>
                              <p:cond delay="4500"/>
                            </p:stCondLst>
                            <p:childTnLst>
                              <p:par>
                                <p:cTn id="37" presetID="14" presetClass="entr" presetSubtype="1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randombar(horizontal)">
                                      <p:cBhvr>
                                        <p:cTn id="39" dur="500"/>
                                        <p:tgtEl>
                                          <p:spTgt spid="59"/>
                                        </p:tgtEl>
                                      </p:cBhvr>
                                    </p:animEffect>
                                  </p:childTnLst>
                                </p:cTn>
                              </p:par>
                            </p:childTnLst>
                          </p:cTn>
                        </p:par>
                        <p:par>
                          <p:cTn id="40" fill="hold">
                            <p:stCondLst>
                              <p:cond delay="5000"/>
                            </p:stCondLst>
                            <p:childTnLst>
                              <p:par>
                                <p:cTn id="41" presetID="21" presetClass="entr" presetSubtype="1"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heel(1)">
                                      <p:cBhvr>
                                        <p:cTn id="43" dur="2000"/>
                                        <p:tgtEl>
                                          <p:spTgt spid="54"/>
                                        </p:tgtEl>
                                      </p:cBhvr>
                                    </p:animEffect>
                                  </p:childTnLst>
                                </p:cTn>
                              </p:par>
                            </p:childTnLst>
                          </p:cTn>
                        </p:par>
                        <p:par>
                          <p:cTn id="44" fill="hold">
                            <p:stCondLst>
                              <p:cond delay="7000"/>
                            </p:stCondLst>
                            <p:childTnLst>
                              <p:par>
                                <p:cTn id="45" presetID="14" presetClass="entr" presetSubtype="10"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par>
                          <p:cTn id="48" fill="hold">
                            <p:stCondLst>
                              <p:cond delay="7500"/>
                            </p:stCondLst>
                            <p:childTnLst>
                              <p:par>
                                <p:cTn id="49" presetID="14" presetClass="entr" presetSubtype="10"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randombar(horizontal)">
                                      <p:cBhvr>
                                        <p:cTn id="51" dur="500"/>
                                        <p:tgtEl>
                                          <p:spTgt spid="58"/>
                                        </p:tgtEl>
                                      </p:cBhvr>
                                    </p:animEffect>
                                  </p:childTnLst>
                                </p:cTn>
                              </p:par>
                            </p:childTnLst>
                          </p:cTn>
                        </p:par>
                        <p:par>
                          <p:cTn id="52" fill="hold">
                            <p:stCondLst>
                              <p:cond delay="8000"/>
                            </p:stCondLst>
                            <p:childTnLst>
                              <p:par>
                                <p:cTn id="53" presetID="22" presetClass="entr" presetSubtype="1"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up)">
                                      <p:cBhvr>
                                        <p:cTn id="55" dur="2000"/>
                                        <p:tgtEl>
                                          <p:spTgt spid="56"/>
                                        </p:tgtEl>
                                      </p:cBhvr>
                                    </p:animEffect>
                                  </p:childTnLst>
                                </p:cTn>
                              </p:par>
                            </p:childTnLst>
                          </p:cTn>
                        </p:par>
                        <p:par>
                          <p:cTn id="56" fill="hold">
                            <p:stCondLst>
                              <p:cond delay="10000"/>
                            </p:stCondLst>
                            <p:childTnLst>
                              <p:par>
                                <p:cTn id="57" presetID="14" presetClass="entr" presetSubtype="10" fill="hold" grpId="0" nodeType="after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randombar(horizontal)">
                                      <p:cBhvr>
                                        <p:cTn id="59" dur="500"/>
                                        <p:tgtEl>
                                          <p:spTgt spid="65"/>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randombar(horizontal)">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p:bldP spid="58" grpId="0"/>
      <p:bldP spid="59" grpId="0"/>
      <p:bldP spid="60" grpId="0"/>
      <p:bldP spid="62" grpId="0" animBg="1"/>
      <p:bldP spid="65" grpId="0" animBg="1"/>
      <p:bldP spid="68" grpId="0" animBg="1"/>
      <p:bldP spid="71" grpId="0" animBg="1"/>
      <p:bldP spid="29"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4">
            <a:extLst>
              <a:ext uri="{FF2B5EF4-FFF2-40B4-BE49-F238E27FC236}">
                <a16:creationId xmlns:a16="http://schemas.microsoft.com/office/drawing/2014/main" id="{1C36840A-32B4-440F-86D6-B1621CDA5D7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42788" r="42874"/>
          <a:stretch/>
        </p:blipFill>
        <p:spPr>
          <a:xfrm>
            <a:off x="9862476" y="-9144"/>
            <a:ext cx="2329524" cy="1456944"/>
          </a:xfrm>
          <a:prstGeom prst="rect">
            <a:avLst/>
          </a:prstGeom>
        </p:spPr>
      </p:pic>
      <p:sp>
        <p:nvSpPr>
          <p:cNvPr id="6" name="MH_SubTitle_1">
            <a:extLst>
              <a:ext uri="{FF2B5EF4-FFF2-40B4-BE49-F238E27FC236}">
                <a16:creationId xmlns:a16="http://schemas.microsoft.com/office/drawing/2014/main" id="{46D167A0-62E7-448D-83FD-20F1BC5A1BE0}"/>
              </a:ext>
            </a:extLst>
          </p:cNvPr>
          <p:cNvSpPr>
            <a:spLocks noChangeArrowheads="1"/>
          </p:cNvSpPr>
          <p:nvPr>
            <p:custDataLst>
              <p:tags r:id="rId3"/>
            </p:custDataLst>
          </p:nvPr>
        </p:nvSpPr>
        <p:spPr bwMode="auto">
          <a:xfrm>
            <a:off x="1279401" y="256631"/>
            <a:ext cx="5623518" cy="584775"/>
          </a:xfrm>
          <a:prstGeom prst="rect">
            <a:avLst/>
          </a:prstGeom>
          <a:noFill/>
        </p:spPr>
        <p:txBody>
          <a:bodyPr wrap="square" rtlCol="0">
            <a:spAutoFit/>
          </a:bodyPr>
          <a:lstStyle/>
          <a:p>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1.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Cốt</a:t>
            </a:r>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truyện</a:t>
            </a:r>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đồng</a:t>
            </a:r>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thoại</a:t>
            </a:r>
            <a:endPar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endParaRPr>
          </a:p>
        </p:txBody>
      </p:sp>
      <p:grpSp>
        <p:nvGrpSpPr>
          <p:cNvPr id="2" name="Group 1">
            <a:extLst>
              <a:ext uri="{FF2B5EF4-FFF2-40B4-BE49-F238E27FC236}">
                <a16:creationId xmlns:a16="http://schemas.microsoft.com/office/drawing/2014/main" id="{F9213FFD-9404-4A5E-8309-6DAD1EADC9BE}"/>
              </a:ext>
            </a:extLst>
          </p:cNvPr>
          <p:cNvGrpSpPr/>
          <p:nvPr/>
        </p:nvGrpSpPr>
        <p:grpSpPr>
          <a:xfrm>
            <a:off x="185222" y="237487"/>
            <a:ext cx="1028407" cy="1028407"/>
            <a:chOff x="62154" y="1189752"/>
            <a:chExt cx="1028407" cy="1028407"/>
          </a:xfrm>
        </p:grpSpPr>
        <p:sp>
          <p:nvSpPr>
            <p:cNvPr id="7" name="MH_Other_5">
              <a:extLst>
                <a:ext uri="{FF2B5EF4-FFF2-40B4-BE49-F238E27FC236}">
                  <a16:creationId xmlns:a16="http://schemas.microsoft.com/office/drawing/2014/main" id="{81A83275-4236-4C3D-BB49-E73E455D633E}"/>
                </a:ext>
              </a:extLst>
            </p:cNvPr>
            <p:cNvSpPr/>
            <p:nvPr>
              <p:custDataLst>
                <p:tags r:id="rId4"/>
              </p:custDataLst>
            </p:nvPr>
          </p:nvSpPr>
          <p:spPr>
            <a:xfrm>
              <a:off x="62154" y="1189752"/>
              <a:ext cx="1028407" cy="1028407"/>
            </a:xfrm>
            <a:prstGeom prst="ellipse">
              <a:avLst/>
            </a:prstGeom>
            <a:solidFill>
              <a:srgbClr val="A5C0A4"/>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solidFill>
                  <a:srgbClr val="002060"/>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pic>
          <p:nvPicPr>
            <p:cNvPr id="9" name="Picture 8">
              <a:extLst>
                <a:ext uri="{FF2B5EF4-FFF2-40B4-BE49-F238E27FC236}">
                  <a16:creationId xmlns:a16="http://schemas.microsoft.com/office/drawing/2014/main" id="{A5DD8BD9-D48D-4183-A896-BBC13AD9FB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622" y="1459649"/>
              <a:ext cx="533065" cy="533065"/>
            </a:xfrm>
            <a:prstGeom prst="rect">
              <a:avLst/>
            </a:prstGeom>
          </p:spPr>
        </p:pic>
      </p:grpSp>
      <p:grpSp>
        <p:nvGrpSpPr>
          <p:cNvPr id="11" name="Group 10">
            <a:extLst>
              <a:ext uri="{FF2B5EF4-FFF2-40B4-BE49-F238E27FC236}">
                <a16:creationId xmlns:a16="http://schemas.microsoft.com/office/drawing/2014/main" id="{0B8B0433-1BA6-433D-A585-0B64C99C0FD3}"/>
              </a:ext>
            </a:extLst>
          </p:cNvPr>
          <p:cNvGrpSpPr/>
          <p:nvPr/>
        </p:nvGrpSpPr>
        <p:grpSpPr>
          <a:xfrm>
            <a:off x="141715" y="562978"/>
            <a:ext cx="4507395" cy="3705108"/>
            <a:chOff x="141715" y="562978"/>
            <a:chExt cx="4507395" cy="3705108"/>
          </a:xfrm>
        </p:grpSpPr>
        <p:pic>
          <p:nvPicPr>
            <p:cNvPr id="12" name="Picture 11">
              <a:extLst>
                <a:ext uri="{FF2B5EF4-FFF2-40B4-BE49-F238E27FC236}">
                  <a16:creationId xmlns:a16="http://schemas.microsoft.com/office/drawing/2014/main" id="{AB538F53-6D3C-444E-9EB1-0F5CC8D1C4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4507395" cy="3705108"/>
            </a:xfrm>
            <a:prstGeom prst="rect">
              <a:avLst/>
            </a:prstGeom>
          </p:spPr>
        </p:pic>
        <p:sp>
          <p:nvSpPr>
            <p:cNvPr id="13" name="TextBox 12">
              <a:extLst>
                <a:ext uri="{FF2B5EF4-FFF2-40B4-BE49-F238E27FC236}">
                  <a16:creationId xmlns:a16="http://schemas.microsoft.com/office/drawing/2014/main" id="{E07A61CF-9D27-4949-AD65-3EB1597B7412}"/>
                </a:ext>
              </a:extLst>
            </p:cNvPr>
            <p:cNvSpPr txBox="1"/>
            <p:nvPr/>
          </p:nvSpPr>
          <p:spPr>
            <a:xfrm>
              <a:off x="698532" y="2139247"/>
              <a:ext cx="3100510" cy="830997"/>
            </a:xfrm>
            <a:prstGeom prst="rect">
              <a:avLst/>
            </a:prstGeom>
            <a:noFill/>
          </p:spPr>
          <p:txBody>
            <a:bodyPr wrap="square">
              <a:spAutoFit/>
            </a:bodyPr>
            <a:lstStyle/>
            <a:p>
              <a:pPr algn="ctr"/>
              <a:r>
                <a:rPr lang="vi-VN" sz="2400" dirty="0">
                  <a:solidFill>
                    <a:srgbClr val="002060"/>
                  </a:solidFill>
                  <a:latin typeface="Big Caslon Medium" panose="02000603090000020003" pitchFamily="2" charset="-79"/>
                  <a:cs typeface="Big Caslon Medium" panose="02000603090000020003" pitchFamily="2" charset="-79"/>
                </a:rPr>
                <a:t>Các nhóm sẽ cùng nhau thảo luận</a:t>
              </a:r>
            </a:p>
          </p:txBody>
        </p:sp>
      </p:grpSp>
      <p:pic>
        <p:nvPicPr>
          <p:cNvPr id="14" name="Picture 13">
            <a:extLst>
              <a:ext uri="{FF2B5EF4-FFF2-40B4-BE49-F238E27FC236}">
                <a16:creationId xmlns:a16="http://schemas.microsoft.com/office/drawing/2014/main" id="{15982DF1-10B0-440A-AE23-79C577AA0A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8532" y="3641253"/>
            <a:ext cx="3950578" cy="3269982"/>
          </a:xfrm>
          <a:prstGeom prst="rect">
            <a:avLst/>
          </a:prstGeom>
        </p:spPr>
      </p:pic>
      <p:sp>
        <p:nvSpPr>
          <p:cNvPr id="55" name="Rounded Rectangle 54">
            <a:extLst>
              <a:ext uri="{FF2B5EF4-FFF2-40B4-BE49-F238E27FC236}">
                <a16:creationId xmlns:a16="http://schemas.microsoft.com/office/drawing/2014/main" id="{7BCA5CBC-602B-174F-8E15-2183B3595C08}"/>
              </a:ext>
            </a:extLst>
          </p:cNvPr>
          <p:cNvSpPr/>
          <p:nvPr/>
        </p:nvSpPr>
        <p:spPr>
          <a:xfrm>
            <a:off x="4938838" y="1040449"/>
            <a:ext cx="6195677" cy="556092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Sáng hôm sau,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Bờ</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Giậu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Bò</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Bờ</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Giậu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Lằn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Sắp xếp theo đúng trình tự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em, sự việc nào là quan trọng nhất? Vì sao?</a:t>
            </a:r>
          </a:p>
        </p:txBody>
      </p:sp>
    </p:spTree>
    <p:custDataLst>
      <p:tags r:id="rId1"/>
    </p:custDataLst>
    <p:extLst>
      <p:ext uri="{BB962C8B-B14F-4D97-AF65-F5344CB8AC3E}">
        <p14:creationId xmlns:p14="http://schemas.microsoft.com/office/powerpoint/2010/main" val="27599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óng tắc kè">
            <a:extLst>
              <a:ext uri="{FF2B5EF4-FFF2-40B4-BE49-F238E27FC236}">
                <a16:creationId xmlns:a16="http://schemas.microsoft.com/office/drawing/2014/main" id="{9D578677-4D67-4D60-B3C4-B6CF7331B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494" y="2879098"/>
            <a:ext cx="2384261" cy="1872272"/>
          </a:xfrm>
          <a:prstGeom prst="rect">
            <a:avLst/>
          </a:prstGeom>
        </p:spPr>
      </p:pic>
      <p:pic>
        <p:nvPicPr>
          <p:cNvPr id="12" name="Bóng ốc">
            <a:extLst>
              <a:ext uri="{FF2B5EF4-FFF2-40B4-BE49-F238E27FC236}">
                <a16:creationId xmlns:a16="http://schemas.microsoft.com/office/drawing/2014/main" id="{84502460-AA73-43A0-9E48-66E8DC38F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617" y="2875381"/>
            <a:ext cx="2470958" cy="1947529"/>
          </a:xfrm>
          <a:prstGeom prst="rect">
            <a:avLst/>
          </a:prstGeom>
        </p:spPr>
      </p:pic>
      <p:pic>
        <p:nvPicPr>
          <p:cNvPr id="19" name="Bóng thằn lằn">
            <a:extLst>
              <a:ext uri="{FF2B5EF4-FFF2-40B4-BE49-F238E27FC236}">
                <a16:creationId xmlns:a16="http://schemas.microsoft.com/office/drawing/2014/main" id="{02158EE6-0D9B-47E2-8136-FEA7A5693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368" y="2849981"/>
            <a:ext cx="2470957" cy="1924956"/>
          </a:xfrm>
          <a:prstGeom prst="rect">
            <a:avLst/>
          </a:prstGeom>
        </p:spPr>
      </p:pic>
      <p:pic>
        <p:nvPicPr>
          <p:cNvPr id="23" name="Bóng ếch">
            <a:extLst>
              <a:ext uri="{FF2B5EF4-FFF2-40B4-BE49-F238E27FC236}">
                <a16:creationId xmlns:a16="http://schemas.microsoft.com/office/drawing/2014/main" id="{69E39ECD-ECBF-4AFE-A995-F1A7EAE1DB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580" y="2807563"/>
            <a:ext cx="2371219" cy="1877641"/>
          </a:xfrm>
          <a:prstGeom prst="rect">
            <a:avLst/>
          </a:prstGeom>
        </p:spPr>
      </p:pic>
      <p:pic>
        <p:nvPicPr>
          <p:cNvPr id="26" name="Bóng bọ rùa">
            <a:extLst>
              <a:ext uri="{FF2B5EF4-FFF2-40B4-BE49-F238E27FC236}">
                <a16:creationId xmlns:a16="http://schemas.microsoft.com/office/drawing/2014/main" id="{A6ACAB30-2E50-4BA3-B04C-FC58B69BD0CE}"/>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8424" y="2275486"/>
            <a:ext cx="3114507" cy="2656364"/>
          </a:xfrm>
          <a:prstGeom prst="rect">
            <a:avLst/>
          </a:prstGeom>
        </p:spPr>
      </p:pic>
      <p:grpSp>
        <p:nvGrpSpPr>
          <p:cNvPr id="31" name="组合 30">
            <a:extLst>
              <a:ext uri="{FF2B5EF4-FFF2-40B4-BE49-F238E27FC236}">
                <a16:creationId xmlns:a16="http://schemas.microsoft.com/office/drawing/2014/main" id="{B6E02075-5CCF-4AC3-AC6E-EBE59748D060}"/>
              </a:ext>
            </a:extLst>
          </p:cNvPr>
          <p:cNvGrpSpPr>
            <a:grpSpLocks/>
          </p:cNvGrpSpPr>
          <p:nvPr/>
        </p:nvGrpSpPr>
        <p:grpSpPr bwMode="auto">
          <a:xfrm>
            <a:off x="2257778" y="-345207"/>
            <a:ext cx="8921397" cy="2771775"/>
            <a:chOff x="2812029" y="-35069"/>
            <a:chExt cx="8367111" cy="2771775"/>
          </a:xfrm>
        </p:grpSpPr>
        <p:sp>
          <p:nvSpPr>
            <p:cNvPr id="15" name="矩形: 圆角 14">
              <a:extLst>
                <a:ext uri="{FF2B5EF4-FFF2-40B4-BE49-F238E27FC236}">
                  <a16:creationId xmlns:a16="http://schemas.microsoft.com/office/drawing/2014/main" id="{DD05D831-968F-4672-A5F7-9CEEFF8BB4AA}"/>
                </a:ext>
              </a:extLst>
            </p:cNvPr>
            <p:cNvSpPr/>
            <p:nvPr/>
          </p:nvSpPr>
          <p:spPr>
            <a:xfrm>
              <a:off x="3720014" y="812656"/>
              <a:ext cx="5300283"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6155" name="组合 10">
              <a:extLst>
                <a:ext uri="{FF2B5EF4-FFF2-40B4-BE49-F238E27FC236}">
                  <a16:creationId xmlns:a16="http://schemas.microsoft.com/office/drawing/2014/main" id="{55BFDE17-8454-41EF-B176-85A4F03E5F48}"/>
                </a:ext>
              </a:extLst>
            </p:cNvPr>
            <p:cNvGrpSpPr>
              <a:grpSpLocks/>
            </p:cNvGrpSpPr>
            <p:nvPr/>
          </p:nvGrpSpPr>
          <p:grpSpPr bwMode="auto">
            <a:xfrm>
              <a:off x="7509515" y="-35069"/>
              <a:ext cx="3669625" cy="2771775"/>
              <a:chOff x="3771037" y="3429000"/>
              <a:chExt cx="3117731" cy="2201738"/>
            </a:xfrm>
          </p:grpSpPr>
          <p:pic>
            <p:nvPicPr>
              <p:cNvPr id="6158" name="图片 11">
                <a:extLst>
                  <a:ext uri="{FF2B5EF4-FFF2-40B4-BE49-F238E27FC236}">
                    <a16:creationId xmlns:a16="http://schemas.microsoft.com/office/drawing/2014/main" id="{9573762D-1087-49E4-93F6-9AC74C56A4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1037"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图片 12">
                <a:extLst>
                  <a:ext uri="{FF2B5EF4-FFF2-40B4-BE49-F238E27FC236}">
                    <a16:creationId xmlns:a16="http://schemas.microsoft.com/office/drawing/2014/main" id="{FDC4EFAD-FEBB-45AF-9950-1D18D274B7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0287"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6" name="文本框 15">
              <a:extLst>
                <a:ext uri="{FF2B5EF4-FFF2-40B4-BE49-F238E27FC236}">
                  <a16:creationId xmlns:a16="http://schemas.microsoft.com/office/drawing/2014/main" id="{9921A916-85D0-41A7-85F2-88A1FC899D40}"/>
                </a:ext>
              </a:extLst>
            </p:cNvPr>
            <p:cNvSpPr txBox="1">
              <a:spLocks noChangeArrowheads="1"/>
            </p:cNvSpPr>
            <p:nvPr/>
          </p:nvSpPr>
          <p:spPr bwMode="auto">
            <a:xfrm>
              <a:off x="3576564" y="1059529"/>
              <a:ext cx="53274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36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NHÌN BÓNG ĐOÁN TÊN</a:t>
              </a:r>
              <a:endParaRPr lang="zh-CN" altLang="en-US" sz="36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endParaRPr>
            </a:p>
          </p:txBody>
        </p:sp>
        <p:pic>
          <p:nvPicPr>
            <p:cNvPr id="6157" name="图片 28">
              <a:extLst>
                <a:ext uri="{FF2B5EF4-FFF2-40B4-BE49-F238E27FC236}">
                  <a16:creationId xmlns:a16="http://schemas.microsoft.com/office/drawing/2014/main" id="{7EB7B2DB-71F5-4F16-B770-C55DAD16CF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2029" y="859812"/>
              <a:ext cx="1084162" cy="12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29">
            <a:extLst>
              <a:ext uri="{FF2B5EF4-FFF2-40B4-BE49-F238E27FC236}">
                <a16:creationId xmlns:a16="http://schemas.microsoft.com/office/drawing/2014/main" id="{4927C82B-7511-42D3-8800-82F8CB9C31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2959100" y="1341438"/>
            <a:ext cx="6667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图片 31">
            <a:extLst>
              <a:ext uri="{FF2B5EF4-FFF2-40B4-BE49-F238E27FC236}">
                <a16:creationId xmlns:a16="http://schemas.microsoft.com/office/drawing/2014/main" id="{3E669F7F-AC18-4375-96C8-42C542C82E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31" y="4642794"/>
            <a:ext cx="11697607" cy="244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bỌ RÙA"/>
          <p:cNvPicPr>
            <a:picLocks noChangeAspect="1" noChangeArrowheads="1"/>
          </p:cNvPicPr>
          <p:nvPr/>
        </p:nvPicPr>
        <p:blipFill>
          <a:blip r:embed="rId11">
            <a:alphaModFix/>
            <a:extLst>
              <a:ext uri="{BEBA8EAE-BF5A-486C-A8C5-ECC9F3942E4B}">
                <a14:imgProps xmlns:a14="http://schemas.microsoft.com/office/drawing/2010/main">
                  <a14:imgLayer r:embed="rId12">
                    <a14:imgEffect>
                      <a14:colorTemperature colorTemp="5726"/>
                    </a14:imgEffect>
                    <a14:imgEffect>
                      <a14:saturation sat="311000"/>
                    </a14:imgEffect>
                  </a14:imgLayer>
                </a14:imgProps>
              </a:ext>
              <a:ext uri="{28A0092B-C50C-407E-A947-70E740481C1C}">
                <a14:useLocalDpi xmlns:a14="http://schemas.microsoft.com/office/drawing/2010/main" val="0"/>
              </a:ext>
            </a:extLst>
          </a:blip>
          <a:srcRect/>
          <a:stretch/>
        </p:blipFill>
        <p:spPr bwMode="auto">
          <a:xfrm>
            <a:off x="-38853" y="2214400"/>
            <a:ext cx="3030092" cy="29035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Ốc sê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500" b="92750" l="10000" r="93750">
                        <a14:foregroundMark x1="73125" y1="11500" x2="73125" y2="11500"/>
                        <a14:foregroundMark x1="74792" y1="11500" x2="74792" y2="11500"/>
                        <a14:foregroundMark x1="90417" y1="11750" x2="90417" y2="11750"/>
                        <a14:foregroundMark x1="88333" y1="11000" x2="88333" y2="11000"/>
                        <a14:foregroundMark x1="86875" y1="15750" x2="86875" y2="15750"/>
                        <a14:foregroundMark x1="89167" y1="15000" x2="89167" y2="15000"/>
                        <a14:foregroundMark x1="73958" y1="14000" x2="73958" y2="14000"/>
                        <a14:foregroundMark x1="71042" y1="14000" x2="71042"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7411464" y="2945853"/>
            <a:ext cx="2157897" cy="179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Thằn lằn" descr="Hình ảnh Con Thằn Lằn, Tắc Kè Hoa, Con Thằn Lằn, Bò Sát Vector và PNG với  nền trong suốt để tải xuống miễn phí">
            <a:extLst>
              <a:ext uri="{FF2B5EF4-FFF2-40B4-BE49-F238E27FC236}">
                <a16:creationId xmlns:a16="http://schemas.microsoft.com/office/drawing/2014/main" id="{8BA088E8-D882-413A-88FE-A4CBFFC85954}"/>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5229813" y="2860356"/>
            <a:ext cx="1904205" cy="1904206"/>
          </a:xfrm>
          <a:prstGeom prst="rect">
            <a:avLst/>
          </a:prstGeom>
          <a:noFill/>
          <a:extLst>
            <a:ext uri="{909E8E84-426E-40DD-AFC4-6F175D3DCCD1}">
              <a14:hiddenFill xmlns:a14="http://schemas.microsoft.com/office/drawing/2010/main">
                <a:solidFill>
                  <a:srgbClr val="FFFFFF"/>
                </a:solidFill>
              </a14:hiddenFill>
            </a:ext>
          </a:extLst>
        </p:spPr>
      </p:pic>
      <p:pic>
        <p:nvPicPr>
          <p:cNvPr id="2" name="Sao">
            <a:extLst>
              <a:ext uri="{FF2B5EF4-FFF2-40B4-BE49-F238E27FC236}">
                <a16:creationId xmlns:a16="http://schemas.microsoft.com/office/drawing/2014/main" id="{52404EB5-00FD-4174-856B-7442A327C58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backgroundMark x1="29400" y1="25600" x2="29400" y2="25600"/>
                        <a14:backgroundMark x1="34800" y1="25600" x2="34800" y2="25600"/>
                      </a14:backgroundRemoval>
                    </a14:imgEffect>
                  </a14:imgLayer>
                </a14:imgProps>
              </a:ext>
            </a:extLst>
          </a:blip>
          <a:stretch>
            <a:fillRect/>
          </a:stretch>
        </p:blipFill>
        <p:spPr>
          <a:xfrm>
            <a:off x="10257810" y="-282116"/>
            <a:ext cx="2117833" cy="2117833"/>
          </a:xfrm>
          <a:prstGeom prst="rect">
            <a:avLst/>
          </a:prstGeom>
        </p:spPr>
      </p:pic>
      <p:pic>
        <p:nvPicPr>
          <p:cNvPr id="5" name="Ếch">
            <a:extLst>
              <a:ext uri="{FF2B5EF4-FFF2-40B4-BE49-F238E27FC236}">
                <a16:creationId xmlns:a16="http://schemas.microsoft.com/office/drawing/2014/main" id="{CE0F2378-5E40-4EC3-AEA8-A7A08C6BC4F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4085" y="2845353"/>
            <a:ext cx="2308310" cy="1798248"/>
          </a:xfrm>
          <a:prstGeom prst="rect">
            <a:avLst/>
          </a:prstGeom>
        </p:spPr>
      </p:pic>
      <p:pic>
        <p:nvPicPr>
          <p:cNvPr id="8" name="Tắc kè">
            <a:extLst>
              <a:ext uri="{FF2B5EF4-FFF2-40B4-BE49-F238E27FC236}">
                <a16:creationId xmlns:a16="http://schemas.microsoft.com/office/drawing/2014/main" id="{DA492BCC-5996-4CCF-9529-F0301C716AB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46808" y="2894605"/>
            <a:ext cx="2384261" cy="1857416"/>
          </a:xfrm>
          <a:prstGeom prst="rect">
            <a:avLst/>
          </a:prstGeom>
        </p:spPr>
      </p:pic>
      <p:sp>
        <p:nvSpPr>
          <p:cNvPr id="69" name="TextBox 68">
            <a:extLst>
              <a:ext uri="{FF2B5EF4-FFF2-40B4-BE49-F238E27FC236}">
                <a16:creationId xmlns:a16="http://schemas.microsoft.com/office/drawing/2014/main" id="{05D2A626-8B0E-44FF-B7F4-CCF7AA811C78}"/>
              </a:ext>
            </a:extLst>
          </p:cNvPr>
          <p:cNvSpPr txBox="1"/>
          <p:nvPr/>
        </p:nvSpPr>
        <p:spPr>
          <a:xfrm>
            <a:off x="777740" y="4992936"/>
            <a:ext cx="1810607" cy="584775"/>
          </a:xfrm>
          <a:prstGeom prst="rect">
            <a:avLst/>
          </a:prstGeom>
          <a:noFill/>
        </p:spPr>
        <p:txBody>
          <a:bodyPr wrap="square">
            <a:spAutoFit/>
          </a:bodyPr>
          <a:lstStyle/>
          <a:p>
            <a:r>
              <a:rPr lang="en-US" sz="3200" b="1" dirty="0" err="1">
                <a:solidFill>
                  <a:srgbClr val="AF5A21"/>
                </a:solidFill>
                <a:latin typeface="Courier New" panose="02070309020205020404" pitchFamily="49" charset="0"/>
                <a:cs typeface="Courier New" panose="02070309020205020404" pitchFamily="49" charset="0"/>
              </a:rPr>
              <a:t>Bọ</a:t>
            </a:r>
            <a:r>
              <a:rPr lang="en-US" sz="3200" b="1" dirty="0">
                <a:solidFill>
                  <a:srgbClr val="AF5A21"/>
                </a:solidFill>
                <a:latin typeface="Courier New" panose="02070309020205020404" pitchFamily="49" charset="0"/>
                <a:cs typeface="Courier New" panose="02070309020205020404" pitchFamily="49" charset="0"/>
              </a:rPr>
              <a:t> </a:t>
            </a:r>
            <a:r>
              <a:rPr lang="vi-VN" sz="3200" b="1" dirty="0">
                <a:solidFill>
                  <a:srgbClr val="AF5A21"/>
                </a:solidFill>
                <a:latin typeface="Courier New" panose="02070309020205020404" pitchFamily="49" charset="0"/>
                <a:cs typeface="Courier New" panose="02070309020205020404" pitchFamily="49" charset="0"/>
              </a:rPr>
              <a:t>dừa</a:t>
            </a:r>
            <a:endParaRPr lang="en-US" sz="3200" b="1" dirty="0">
              <a:solidFill>
                <a:srgbClr val="AF5A21"/>
              </a:solidFill>
              <a:latin typeface="Courier New" panose="02070309020205020404" pitchFamily="49" charset="0"/>
              <a:cs typeface="Courier New" panose="02070309020205020404" pitchFamily="49" charset="0"/>
            </a:endParaRPr>
          </a:p>
        </p:txBody>
      </p:sp>
      <p:sp>
        <p:nvSpPr>
          <p:cNvPr id="70" name="TextBox 69">
            <a:extLst>
              <a:ext uri="{FF2B5EF4-FFF2-40B4-BE49-F238E27FC236}">
                <a16:creationId xmlns:a16="http://schemas.microsoft.com/office/drawing/2014/main" id="{DE8BB514-2525-4EC7-8876-1049476B76AF}"/>
              </a:ext>
            </a:extLst>
          </p:cNvPr>
          <p:cNvSpPr txBox="1"/>
          <p:nvPr/>
        </p:nvSpPr>
        <p:spPr>
          <a:xfrm>
            <a:off x="3167570" y="4765975"/>
            <a:ext cx="1810607" cy="584775"/>
          </a:xfrm>
          <a:prstGeom prst="rect">
            <a:avLst/>
          </a:prstGeom>
          <a:noFill/>
        </p:spPr>
        <p:txBody>
          <a:bodyPr wrap="square">
            <a:spAutoFit/>
          </a:bodyPr>
          <a:lstStyle/>
          <a:p>
            <a:pPr algn="ctr"/>
            <a:r>
              <a:rPr lang="vi-VN" sz="3200" b="1" dirty="0">
                <a:solidFill>
                  <a:srgbClr val="AF5A21"/>
                </a:solidFill>
                <a:latin typeface="Courier New" panose="02070309020205020404" pitchFamily="49" charset="0"/>
                <a:cs typeface="Courier New" panose="02070309020205020404" pitchFamily="49" charset="0"/>
              </a:rPr>
              <a:t>Cóc</a:t>
            </a:r>
            <a:endParaRPr lang="en-US" sz="3200" b="1" dirty="0">
              <a:solidFill>
                <a:srgbClr val="AF5A21"/>
              </a:solidFill>
              <a:latin typeface="Courier New" panose="02070309020205020404" pitchFamily="49" charset="0"/>
              <a:cs typeface="Courier New" panose="02070309020205020404" pitchFamily="49" charset="0"/>
            </a:endParaRPr>
          </a:p>
        </p:txBody>
      </p:sp>
      <p:sp>
        <p:nvSpPr>
          <p:cNvPr id="71" name="TextBox 70">
            <a:extLst>
              <a:ext uri="{FF2B5EF4-FFF2-40B4-BE49-F238E27FC236}">
                <a16:creationId xmlns:a16="http://schemas.microsoft.com/office/drawing/2014/main" id="{C98E19BA-44BB-477F-9746-9B47F43187EA}"/>
              </a:ext>
            </a:extLst>
          </p:cNvPr>
          <p:cNvSpPr txBox="1"/>
          <p:nvPr/>
        </p:nvSpPr>
        <p:spPr>
          <a:xfrm>
            <a:off x="5194201" y="4763509"/>
            <a:ext cx="2325744" cy="584775"/>
          </a:xfrm>
          <a:prstGeom prst="rect">
            <a:avLst/>
          </a:prstGeom>
          <a:noFill/>
        </p:spPr>
        <p:txBody>
          <a:bodyPr wrap="square">
            <a:spAutoFit/>
          </a:bodyPr>
          <a:lstStyle/>
          <a:p>
            <a:r>
              <a:rPr lang="vi-VN" sz="3200" b="1" dirty="0">
                <a:solidFill>
                  <a:srgbClr val="AF5A21"/>
                </a:solidFill>
                <a:latin typeface="Courier New" panose="02070309020205020404" pitchFamily="49" charset="0"/>
                <a:cs typeface="Courier New" panose="02070309020205020404" pitchFamily="49" charset="0"/>
              </a:rPr>
              <a:t>Thằn lằn</a:t>
            </a:r>
            <a:endParaRPr lang="en-US" sz="3200" b="1" dirty="0">
              <a:solidFill>
                <a:srgbClr val="AF5A21"/>
              </a:solidFill>
              <a:latin typeface="Courier New" panose="02070309020205020404" pitchFamily="49" charset="0"/>
              <a:cs typeface="Courier New" panose="02070309020205020404" pitchFamily="49" charset="0"/>
            </a:endParaRPr>
          </a:p>
        </p:txBody>
      </p:sp>
      <p:sp>
        <p:nvSpPr>
          <p:cNvPr id="72" name="TextBox 71">
            <a:extLst>
              <a:ext uri="{FF2B5EF4-FFF2-40B4-BE49-F238E27FC236}">
                <a16:creationId xmlns:a16="http://schemas.microsoft.com/office/drawing/2014/main" id="{0058D82E-200D-41E8-925B-5E5C4D24AE23}"/>
              </a:ext>
            </a:extLst>
          </p:cNvPr>
          <p:cNvSpPr txBox="1"/>
          <p:nvPr/>
        </p:nvSpPr>
        <p:spPr>
          <a:xfrm>
            <a:off x="7888075" y="4771087"/>
            <a:ext cx="1810607" cy="584775"/>
          </a:xfrm>
          <a:prstGeom prst="rect">
            <a:avLst/>
          </a:prstGeom>
          <a:noFill/>
        </p:spPr>
        <p:txBody>
          <a:bodyPr wrap="square">
            <a:spAutoFit/>
          </a:bodyPr>
          <a:lstStyle/>
          <a:p>
            <a:r>
              <a:rPr lang="vi-VN" sz="3200" b="1" dirty="0">
                <a:solidFill>
                  <a:srgbClr val="AF5A21"/>
                </a:solidFill>
                <a:latin typeface="Courier New" panose="02070309020205020404" pitchFamily="49" charset="0"/>
                <a:cs typeface="Courier New" panose="02070309020205020404" pitchFamily="49" charset="0"/>
              </a:rPr>
              <a:t>Ốc sên</a:t>
            </a:r>
            <a:endParaRPr lang="en-US" sz="3200" b="1" dirty="0">
              <a:solidFill>
                <a:srgbClr val="AF5A21"/>
              </a:solidFill>
              <a:latin typeface="Courier New" panose="02070309020205020404" pitchFamily="49" charset="0"/>
              <a:cs typeface="Courier New" panose="02070309020205020404" pitchFamily="49" charset="0"/>
            </a:endParaRPr>
          </a:p>
        </p:txBody>
      </p:sp>
      <p:sp>
        <p:nvSpPr>
          <p:cNvPr id="73" name="TextBox 72">
            <a:extLst>
              <a:ext uri="{FF2B5EF4-FFF2-40B4-BE49-F238E27FC236}">
                <a16:creationId xmlns:a16="http://schemas.microsoft.com/office/drawing/2014/main" id="{475AA73F-E87A-49F1-85E0-DEA967C15B28}"/>
              </a:ext>
            </a:extLst>
          </p:cNvPr>
          <p:cNvSpPr txBox="1"/>
          <p:nvPr/>
        </p:nvSpPr>
        <p:spPr>
          <a:xfrm>
            <a:off x="10337234" y="4771086"/>
            <a:ext cx="1810607" cy="584775"/>
          </a:xfrm>
          <a:prstGeom prst="rect">
            <a:avLst/>
          </a:prstGeom>
          <a:noFill/>
        </p:spPr>
        <p:txBody>
          <a:bodyPr wrap="square">
            <a:spAutoFit/>
          </a:bodyPr>
          <a:lstStyle/>
          <a:p>
            <a:r>
              <a:rPr lang="vi-VN" sz="3200" b="1" dirty="0">
                <a:solidFill>
                  <a:srgbClr val="AF5A21"/>
                </a:solidFill>
                <a:latin typeface="Courier New" panose="02070309020205020404" pitchFamily="49" charset="0"/>
                <a:cs typeface="Courier New" panose="02070309020205020404" pitchFamily="49" charset="0"/>
              </a:rPr>
              <a:t>Tắc kè</a:t>
            </a:r>
            <a:endParaRPr lang="en-US" sz="3200" b="1" dirty="0">
              <a:solidFill>
                <a:srgbClr val="AF5A21"/>
              </a:solidFill>
              <a:latin typeface="Courier New" panose="02070309020205020404" pitchFamily="49" charset="0"/>
              <a:cs typeface="Courier New" panose="02070309020205020404" pitchFamily="49" charset="0"/>
            </a:endParaRPr>
          </a:p>
        </p:txBody>
      </p:sp>
      <p:grpSp>
        <p:nvGrpSpPr>
          <p:cNvPr id="61" name="Group 60">
            <a:extLst>
              <a:ext uri="{FF2B5EF4-FFF2-40B4-BE49-F238E27FC236}">
                <a16:creationId xmlns:a16="http://schemas.microsoft.com/office/drawing/2014/main" id="{4EA2F248-C551-4076-A23F-1735E0E8682D}"/>
              </a:ext>
            </a:extLst>
          </p:cNvPr>
          <p:cNvGrpSpPr/>
          <p:nvPr/>
        </p:nvGrpSpPr>
        <p:grpSpPr>
          <a:xfrm>
            <a:off x="204637" y="2565892"/>
            <a:ext cx="10064910" cy="554127"/>
            <a:chOff x="204637" y="2565892"/>
            <a:chExt cx="10064910" cy="554127"/>
          </a:xfrm>
        </p:grpSpPr>
        <p:sp>
          <p:nvSpPr>
            <p:cNvPr id="41" name="Oval 40">
              <a:extLst>
                <a:ext uri="{FF2B5EF4-FFF2-40B4-BE49-F238E27FC236}">
                  <a16:creationId xmlns:a16="http://schemas.microsoft.com/office/drawing/2014/main" id="{90F2B89D-379E-41F4-A751-57D1DDC7A3F2}"/>
                </a:ext>
              </a:extLst>
            </p:cNvPr>
            <p:cNvSpPr/>
            <p:nvPr/>
          </p:nvSpPr>
          <p:spPr>
            <a:xfrm>
              <a:off x="204637" y="2570686"/>
              <a:ext cx="573103" cy="54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1</a:t>
              </a:r>
              <a:endParaRPr lang="en-US" sz="2000"/>
            </a:p>
          </p:txBody>
        </p:sp>
        <p:sp>
          <p:nvSpPr>
            <p:cNvPr id="75" name="Oval 74">
              <a:extLst>
                <a:ext uri="{FF2B5EF4-FFF2-40B4-BE49-F238E27FC236}">
                  <a16:creationId xmlns:a16="http://schemas.microsoft.com/office/drawing/2014/main" id="{7EBE017E-BD59-4B5F-8B99-699F6F269353}"/>
                </a:ext>
              </a:extLst>
            </p:cNvPr>
            <p:cNvSpPr/>
            <p:nvPr/>
          </p:nvSpPr>
          <p:spPr>
            <a:xfrm>
              <a:off x="2883284" y="2570686"/>
              <a:ext cx="573103" cy="54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2</a:t>
              </a:r>
              <a:endParaRPr lang="en-US" sz="2000"/>
            </a:p>
          </p:txBody>
        </p:sp>
        <p:sp>
          <p:nvSpPr>
            <p:cNvPr id="76" name="Oval 75">
              <a:extLst>
                <a:ext uri="{FF2B5EF4-FFF2-40B4-BE49-F238E27FC236}">
                  <a16:creationId xmlns:a16="http://schemas.microsoft.com/office/drawing/2014/main" id="{7EC427B7-A2A8-4CF7-8895-27B41B149CC7}"/>
                </a:ext>
              </a:extLst>
            </p:cNvPr>
            <p:cNvSpPr/>
            <p:nvPr/>
          </p:nvSpPr>
          <p:spPr>
            <a:xfrm>
              <a:off x="5134654" y="2565892"/>
              <a:ext cx="573103" cy="54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3</a:t>
              </a:r>
              <a:endParaRPr lang="en-US" sz="2000"/>
            </a:p>
          </p:txBody>
        </p:sp>
        <p:sp>
          <p:nvSpPr>
            <p:cNvPr id="77" name="Oval 76">
              <a:extLst>
                <a:ext uri="{FF2B5EF4-FFF2-40B4-BE49-F238E27FC236}">
                  <a16:creationId xmlns:a16="http://schemas.microsoft.com/office/drawing/2014/main" id="{00086235-2C9E-4B7B-B686-16E4A25E728D}"/>
                </a:ext>
              </a:extLst>
            </p:cNvPr>
            <p:cNvSpPr/>
            <p:nvPr/>
          </p:nvSpPr>
          <p:spPr>
            <a:xfrm>
              <a:off x="7519945" y="2565892"/>
              <a:ext cx="573103" cy="54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4</a:t>
              </a:r>
              <a:endParaRPr lang="en-US" sz="2000"/>
            </a:p>
          </p:txBody>
        </p:sp>
        <p:sp>
          <p:nvSpPr>
            <p:cNvPr id="78" name="Oval 77">
              <a:extLst>
                <a:ext uri="{FF2B5EF4-FFF2-40B4-BE49-F238E27FC236}">
                  <a16:creationId xmlns:a16="http://schemas.microsoft.com/office/drawing/2014/main" id="{AD592663-28CE-4381-B95F-30B80D9409B4}"/>
                </a:ext>
              </a:extLst>
            </p:cNvPr>
            <p:cNvSpPr/>
            <p:nvPr/>
          </p:nvSpPr>
          <p:spPr>
            <a:xfrm>
              <a:off x="9696444" y="2565892"/>
              <a:ext cx="573103" cy="54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5</a:t>
              </a:r>
              <a:endParaRPr lang="en-US" sz="2000"/>
            </a:p>
          </p:txBody>
        </p:sp>
      </p:grpSp>
    </p:spTree>
    <p:extLst>
      <p:ext uri="{BB962C8B-B14F-4D97-AF65-F5344CB8AC3E}">
        <p14:creationId xmlns:p14="http://schemas.microsoft.com/office/powerpoint/2010/main" val="376413849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randombar(horizontal)">
                                      <p:cBhvr>
                                        <p:cTn id="34" dur="500"/>
                                        <p:tgtEl>
                                          <p:spTgt spid="6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9"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dissolve">
                                      <p:cBhvr>
                                        <p:cTn id="46" dur="500"/>
                                        <p:tgtEl>
                                          <p:spTgt spid="32"/>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1000"/>
                                        <p:tgtEl>
                                          <p:spTgt spid="69"/>
                                        </p:tgtEl>
                                      </p:cBhvr>
                                    </p:animEffect>
                                    <p:anim calcmode="lin" valueType="num">
                                      <p:cBhvr>
                                        <p:cTn id="51" dur="1000" fill="hold"/>
                                        <p:tgtEl>
                                          <p:spTgt spid="69"/>
                                        </p:tgtEl>
                                        <p:attrNameLst>
                                          <p:attrName>ppt_x</p:attrName>
                                        </p:attrNameLst>
                                      </p:cBhvr>
                                      <p:tavLst>
                                        <p:tav tm="0">
                                          <p:val>
                                            <p:strVal val="#ppt_x"/>
                                          </p:val>
                                        </p:tav>
                                        <p:tav tm="100000">
                                          <p:val>
                                            <p:strVal val="#ppt_x"/>
                                          </p:val>
                                        </p:tav>
                                      </p:tavLst>
                                    </p:anim>
                                    <p:anim calcmode="lin" valueType="num">
                                      <p:cBhvr>
                                        <p:cTn id="5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9"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500"/>
                                        <p:tgtEl>
                                          <p:spTgt spid="5"/>
                                        </p:tgtEl>
                                      </p:cBhvr>
                                    </p:animEffect>
                                  </p:childTnLst>
                                </p:cTn>
                              </p:par>
                            </p:childTnLst>
                          </p:cTn>
                        </p:par>
                        <p:par>
                          <p:cTn id="59" fill="hold">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1000"/>
                                        <p:tgtEl>
                                          <p:spTgt spid="70"/>
                                        </p:tgtEl>
                                      </p:cBhvr>
                                    </p:animEffect>
                                    <p:anim calcmode="lin" valueType="num">
                                      <p:cBhvr>
                                        <p:cTn id="63" dur="1000" fill="hold"/>
                                        <p:tgtEl>
                                          <p:spTgt spid="70"/>
                                        </p:tgtEl>
                                        <p:attrNameLst>
                                          <p:attrName>ppt_x</p:attrName>
                                        </p:attrNameLst>
                                      </p:cBhvr>
                                      <p:tavLst>
                                        <p:tav tm="0">
                                          <p:val>
                                            <p:strVal val="#ppt_x"/>
                                          </p:val>
                                        </p:tav>
                                        <p:tav tm="100000">
                                          <p:val>
                                            <p:strVal val="#ppt_x"/>
                                          </p:val>
                                        </p:tav>
                                      </p:tavLst>
                                    </p:anim>
                                    <p:anim calcmode="lin" valueType="num">
                                      <p:cBhvr>
                                        <p:cTn id="6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9" presetClass="entr" presetSubtype="0"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dissolve">
                                      <p:cBhvr>
                                        <p:cTn id="70" dur="500"/>
                                        <p:tgtEl>
                                          <p:spTgt spid="54"/>
                                        </p:tgtEl>
                                      </p:cBhvr>
                                    </p:animEffect>
                                  </p:childTnLst>
                                </p:cTn>
                              </p:par>
                            </p:childTnLst>
                          </p:cTn>
                        </p:par>
                        <p:par>
                          <p:cTn id="71" fill="hold">
                            <p:stCondLst>
                              <p:cond delay="500"/>
                            </p:stCondLst>
                            <p:childTnLst>
                              <p:par>
                                <p:cTn id="72" presetID="42" presetClass="entr" presetSubtype="0" fill="hold" grpId="0" nodeType="after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1000"/>
                                        <p:tgtEl>
                                          <p:spTgt spid="71"/>
                                        </p:tgtEl>
                                      </p:cBhvr>
                                    </p:animEffect>
                                    <p:anim calcmode="lin" valueType="num">
                                      <p:cBhvr>
                                        <p:cTn id="75" dur="1000" fill="hold"/>
                                        <p:tgtEl>
                                          <p:spTgt spid="71"/>
                                        </p:tgtEl>
                                        <p:attrNameLst>
                                          <p:attrName>ppt_x</p:attrName>
                                        </p:attrNameLst>
                                      </p:cBhvr>
                                      <p:tavLst>
                                        <p:tav tm="0">
                                          <p:val>
                                            <p:strVal val="#ppt_x"/>
                                          </p:val>
                                        </p:tav>
                                        <p:tav tm="100000">
                                          <p:val>
                                            <p:strVal val="#ppt_x"/>
                                          </p:val>
                                        </p:tav>
                                      </p:tavLst>
                                    </p:anim>
                                    <p:anim calcmode="lin" valueType="num">
                                      <p:cBhvr>
                                        <p:cTn id="7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9" presetClass="entr" presetSubtype="0" fill="hold" nodeType="withEffect">
                                  <p:stCondLst>
                                    <p:cond delay="0"/>
                                  </p:stCondLst>
                                  <p:childTnLst>
                                    <p:set>
                                      <p:cBhvr>
                                        <p:cTn id="81" dur="1" fill="hold">
                                          <p:stCondLst>
                                            <p:cond delay="0"/>
                                          </p:stCondLst>
                                        </p:cTn>
                                        <p:tgtEl>
                                          <p:spTgt spid="4098"/>
                                        </p:tgtEl>
                                        <p:attrNameLst>
                                          <p:attrName>style.visibility</p:attrName>
                                        </p:attrNameLst>
                                      </p:cBhvr>
                                      <p:to>
                                        <p:strVal val="visible"/>
                                      </p:to>
                                    </p:set>
                                    <p:animEffect transition="in" filter="dissolve">
                                      <p:cBhvr>
                                        <p:cTn id="82" dur="500"/>
                                        <p:tgtEl>
                                          <p:spTgt spid="409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1000"/>
                                        <p:tgtEl>
                                          <p:spTgt spid="72"/>
                                        </p:tgtEl>
                                      </p:cBhvr>
                                    </p:animEffect>
                                    <p:anim calcmode="lin" valueType="num">
                                      <p:cBhvr>
                                        <p:cTn id="87" dur="1000" fill="hold"/>
                                        <p:tgtEl>
                                          <p:spTgt spid="72"/>
                                        </p:tgtEl>
                                        <p:attrNameLst>
                                          <p:attrName>ppt_x</p:attrName>
                                        </p:attrNameLst>
                                      </p:cBhvr>
                                      <p:tavLst>
                                        <p:tav tm="0">
                                          <p:val>
                                            <p:strVal val="#ppt_x"/>
                                          </p:val>
                                        </p:tav>
                                        <p:tav tm="100000">
                                          <p:val>
                                            <p:strVal val="#ppt_x"/>
                                          </p:val>
                                        </p:tav>
                                      </p:tavLst>
                                    </p:anim>
                                    <p:anim calcmode="lin" valueType="num">
                                      <p:cBhvr>
                                        <p:cTn id="8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0"/>
                    </p:tgtEl>
                  </p:cond>
                </p:stCondLst>
                <p:endSync evt="end" delay="0">
                  <p:rtn val="all"/>
                </p:endSync>
                <p:childTnLst>
                  <p:par>
                    <p:cTn id="90" fill="hold">
                      <p:stCondLst>
                        <p:cond delay="0"/>
                      </p:stCondLst>
                      <p:childTnLst>
                        <p:par>
                          <p:cTn id="91" fill="hold">
                            <p:stCondLst>
                              <p:cond delay="0"/>
                            </p:stCondLst>
                            <p:childTnLst>
                              <p:par>
                                <p:cTn id="92" presetID="9" presetClass="entr" presetSubtype="0" fill="hold" nodeType="with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dissolve">
                                      <p:cBhvr>
                                        <p:cTn id="94" dur="500"/>
                                        <p:tgtEl>
                                          <p:spTgt spid="8"/>
                                        </p:tgtEl>
                                      </p:cBhvr>
                                    </p:animEffect>
                                  </p:childTnLst>
                                </p:cTn>
                              </p:par>
                            </p:childTnLst>
                          </p:cTn>
                        </p:par>
                        <p:par>
                          <p:cTn id="95" fill="hold">
                            <p:stCondLst>
                              <p:cond delay="500"/>
                            </p:stCondLst>
                            <p:childTnLst>
                              <p:par>
                                <p:cTn id="96" presetID="42" presetClass="entr" presetSubtype="0" fill="hold" grpId="0" nodeType="after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1000"/>
                                        <p:tgtEl>
                                          <p:spTgt spid="73"/>
                                        </p:tgtEl>
                                      </p:cBhvr>
                                    </p:animEffect>
                                    <p:anim calcmode="lin" valueType="num">
                                      <p:cBhvr>
                                        <p:cTn id="99" dur="1000" fill="hold"/>
                                        <p:tgtEl>
                                          <p:spTgt spid="73"/>
                                        </p:tgtEl>
                                        <p:attrNameLst>
                                          <p:attrName>ppt_x</p:attrName>
                                        </p:attrNameLst>
                                      </p:cBhvr>
                                      <p:tavLst>
                                        <p:tav tm="0">
                                          <p:val>
                                            <p:strVal val="#ppt_x"/>
                                          </p:val>
                                        </p:tav>
                                        <p:tav tm="100000">
                                          <p:val>
                                            <p:strVal val="#ppt_x"/>
                                          </p:val>
                                        </p:tav>
                                      </p:tavLst>
                                    </p:anim>
                                    <p:anim calcmode="lin" valueType="num">
                                      <p:cBhvr>
                                        <p:cTn id="10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69" grpId="0"/>
      <p:bldP spid="70" grpId="0"/>
      <p:bldP spid="71" grpId="0"/>
      <p:bldP spid="72" grpId="0"/>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4">
            <a:extLst>
              <a:ext uri="{FF2B5EF4-FFF2-40B4-BE49-F238E27FC236}">
                <a16:creationId xmlns:a16="http://schemas.microsoft.com/office/drawing/2014/main" id="{1C36840A-32B4-440F-86D6-B1621CDA5D7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42788" r="42874"/>
          <a:stretch/>
        </p:blipFill>
        <p:spPr>
          <a:xfrm>
            <a:off x="9862476" y="-9144"/>
            <a:ext cx="2329524" cy="1456944"/>
          </a:xfrm>
          <a:prstGeom prst="rect">
            <a:avLst/>
          </a:prstGeom>
        </p:spPr>
      </p:pic>
      <p:sp>
        <p:nvSpPr>
          <p:cNvPr id="6" name="MH_SubTitle_1">
            <a:extLst>
              <a:ext uri="{FF2B5EF4-FFF2-40B4-BE49-F238E27FC236}">
                <a16:creationId xmlns:a16="http://schemas.microsoft.com/office/drawing/2014/main" id="{46D167A0-62E7-448D-83FD-20F1BC5A1BE0}"/>
              </a:ext>
            </a:extLst>
          </p:cNvPr>
          <p:cNvSpPr>
            <a:spLocks noChangeArrowheads="1"/>
          </p:cNvSpPr>
          <p:nvPr>
            <p:custDataLst>
              <p:tags r:id="rId3"/>
            </p:custDataLst>
          </p:nvPr>
        </p:nvSpPr>
        <p:spPr bwMode="auto">
          <a:xfrm>
            <a:off x="1279401" y="256631"/>
            <a:ext cx="5623518" cy="584775"/>
          </a:xfrm>
          <a:prstGeom prst="rect">
            <a:avLst/>
          </a:prstGeom>
          <a:noFill/>
        </p:spPr>
        <p:txBody>
          <a:bodyPr wrap="square" rtlCol="0">
            <a:spAutoFit/>
          </a:bodyPr>
          <a:lstStyle/>
          <a:p>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1.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Cốt</a:t>
            </a:r>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truyện</a:t>
            </a:r>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đồng</a:t>
            </a:r>
            <a:r>
              <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AF5A21"/>
                </a:solidFill>
                <a:latin typeface="Phosphate Inline" panose="02000506050000020004" pitchFamily="2" charset="77"/>
                <a:cs typeface="Phosphate Inline" panose="02000506050000020004" pitchFamily="2" charset="77"/>
                <a:sym typeface="Arial" panose="020B0604020202020204" pitchFamily="34" charset="0"/>
              </a:rPr>
              <a:t>thoại</a:t>
            </a:r>
            <a:endParaRPr lang="en-US" altLang="zh-CN" sz="3200" dirty="0">
              <a:solidFill>
                <a:srgbClr val="AF5A21"/>
              </a:solidFill>
              <a:latin typeface="Phosphate Inline" panose="02000506050000020004" pitchFamily="2" charset="77"/>
              <a:cs typeface="Phosphate Inline" panose="02000506050000020004" pitchFamily="2" charset="77"/>
              <a:sym typeface="Arial" panose="020B0604020202020204" pitchFamily="34" charset="0"/>
            </a:endParaRPr>
          </a:p>
        </p:txBody>
      </p:sp>
      <p:grpSp>
        <p:nvGrpSpPr>
          <p:cNvPr id="2" name="Group 1">
            <a:extLst>
              <a:ext uri="{FF2B5EF4-FFF2-40B4-BE49-F238E27FC236}">
                <a16:creationId xmlns:a16="http://schemas.microsoft.com/office/drawing/2014/main" id="{F9213FFD-9404-4A5E-8309-6DAD1EADC9BE}"/>
              </a:ext>
            </a:extLst>
          </p:cNvPr>
          <p:cNvGrpSpPr/>
          <p:nvPr/>
        </p:nvGrpSpPr>
        <p:grpSpPr>
          <a:xfrm>
            <a:off x="185222" y="237487"/>
            <a:ext cx="1028407" cy="1028407"/>
            <a:chOff x="62154" y="1189752"/>
            <a:chExt cx="1028407" cy="1028407"/>
          </a:xfrm>
        </p:grpSpPr>
        <p:sp>
          <p:nvSpPr>
            <p:cNvPr id="7" name="MH_Other_5">
              <a:extLst>
                <a:ext uri="{FF2B5EF4-FFF2-40B4-BE49-F238E27FC236}">
                  <a16:creationId xmlns:a16="http://schemas.microsoft.com/office/drawing/2014/main" id="{81A83275-4236-4C3D-BB49-E73E455D633E}"/>
                </a:ext>
              </a:extLst>
            </p:cNvPr>
            <p:cNvSpPr/>
            <p:nvPr>
              <p:custDataLst>
                <p:tags r:id="rId4"/>
              </p:custDataLst>
            </p:nvPr>
          </p:nvSpPr>
          <p:spPr>
            <a:xfrm>
              <a:off x="62154" y="1189752"/>
              <a:ext cx="1028407" cy="1028407"/>
            </a:xfrm>
            <a:prstGeom prst="ellipse">
              <a:avLst/>
            </a:prstGeom>
            <a:solidFill>
              <a:srgbClr val="A5C0A4"/>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solidFill>
                  <a:srgbClr val="002060"/>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pic>
          <p:nvPicPr>
            <p:cNvPr id="9" name="Picture 8">
              <a:extLst>
                <a:ext uri="{FF2B5EF4-FFF2-40B4-BE49-F238E27FC236}">
                  <a16:creationId xmlns:a16="http://schemas.microsoft.com/office/drawing/2014/main" id="{A5DD8BD9-D48D-4183-A896-BBC13AD9FB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622" y="1459649"/>
              <a:ext cx="533065" cy="533065"/>
            </a:xfrm>
            <a:prstGeom prst="rect">
              <a:avLst/>
            </a:prstGeom>
          </p:spPr>
        </p:pic>
      </p:grpSp>
      <p:grpSp>
        <p:nvGrpSpPr>
          <p:cNvPr id="11" name="Group 10">
            <a:extLst>
              <a:ext uri="{FF2B5EF4-FFF2-40B4-BE49-F238E27FC236}">
                <a16:creationId xmlns:a16="http://schemas.microsoft.com/office/drawing/2014/main" id="{0B8B0433-1BA6-433D-A585-0B64C99C0FD3}"/>
              </a:ext>
            </a:extLst>
          </p:cNvPr>
          <p:cNvGrpSpPr/>
          <p:nvPr/>
        </p:nvGrpSpPr>
        <p:grpSpPr>
          <a:xfrm>
            <a:off x="141715" y="562978"/>
            <a:ext cx="4507395" cy="3705108"/>
            <a:chOff x="141715" y="562978"/>
            <a:chExt cx="4507395" cy="3705108"/>
          </a:xfrm>
        </p:grpSpPr>
        <p:pic>
          <p:nvPicPr>
            <p:cNvPr id="12" name="Picture 11">
              <a:extLst>
                <a:ext uri="{FF2B5EF4-FFF2-40B4-BE49-F238E27FC236}">
                  <a16:creationId xmlns:a16="http://schemas.microsoft.com/office/drawing/2014/main" id="{AB538F53-6D3C-444E-9EB1-0F5CC8D1C4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4507395" cy="3705108"/>
            </a:xfrm>
            <a:prstGeom prst="rect">
              <a:avLst/>
            </a:prstGeom>
          </p:spPr>
        </p:pic>
        <p:sp>
          <p:nvSpPr>
            <p:cNvPr id="13" name="TextBox 12">
              <a:extLst>
                <a:ext uri="{FF2B5EF4-FFF2-40B4-BE49-F238E27FC236}">
                  <a16:creationId xmlns:a16="http://schemas.microsoft.com/office/drawing/2014/main" id="{E07A61CF-9D27-4949-AD65-3EB1597B7412}"/>
                </a:ext>
              </a:extLst>
            </p:cNvPr>
            <p:cNvSpPr txBox="1"/>
            <p:nvPr/>
          </p:nvSpPr>
          <p:spPr>
            <a:xfrm>
              <a:off x="845157" y="1893309"/>
              <a:ext cx="3100510" cy="1323439"/>
            </a:xfrm>
            <a:prstGeom prst="rect">
              <a:avLst/>
            </a:prstGeom>
            <a:noFill/>
          </p:spPr>
          <p:txBody>
            <a:bodyPr wrap="square">
              <a:spAutoFit/>
            </a:bodyPr>
            <a:lstStyle/>
            <a:p>
              <a:r>
                <a:rPr lang="vi-VN" sz="2000">
                  <a:solidFill>
                    <a:srgbClr val="002060"/>
                  </a:solidFill>
                  <a:latin typeface="Big Caslon Medium" panose="02000603090000020003" pitchFamily="2" charset="-79"/>
                  <a:cs typeface="Big Caslon Medium" panose="02000603090000020003" pitchFamily="2" charset="-79"/>
                </a:rPr>
                <a:t>Em hãy dùng sơ đồ tóm tắt ở bài 1 để sắp xếp các sự việc </a:t>
              </a:r>
              <a:r>
                <a:rPr lang="en-US" sz="2000">
                  <a:solidFill>
                    <a:srgbClr val="002060"/>
                  </a:solidFill>
                  <a:latin typeface="Big Caslon Medium" panose="02000603090000020003" pitchFamily="2" charset="-79"/>
                  <a:cs typeface="Big Caslon Medium" panose="02000603090000020003" pitchFamily="2" charset="-79"/>
                </a:rPr>
                <a:t>sau </a:t>
              </a:r>
              <a:r>
                <a:rPr lang="vi-VN" sz="2000">
                  <a:solidFill>
                    <a:srgbClr val="002060"/>
                  </a:solidFill>
                  <a:latin typeface="Big Caslon Medium" panose="02000603090000020003" pitchFamily="2" charset="-79"/>
                  <a:cs typeface="Big Caslon Medium" panose="02000603090000020003" pitchFamily="2" charset="-79"/>
                </a:rPr>
                <a:t>theo đúng trật tự được kể trong truyện.</a:t>
              </a:r>
            </a:p>
          </p:txBody>
        </p:sp>
      </p:grpSp>
      <p:pic>
        <p:nvPicPr>
          <p:cNvPr id="14" name="Picture 13">
            <a:extLst>
              <a:ext uri="{FF2B5EF4-FFF2-40B4-BE49-F238E27FC236}">
                <a16:creationId xmlns:a16="http://schemas.microsoft.com/office/drawing/2014/main" id="{15982DF1-10B0-440A-AE23-79C577AA0A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91276" y="3631560"/>
            <a:ext cx="3950578" cy="3269982"/>
          </a:xfrm>
          <a:prstGeom prst="rect">
            <a:avLst/>
          </a:prstGeom>
        </p:spPr>
      </p:pic>
      <p:grpSp>
        <p:nvGrpSpPr>
          <p:cNvPr id="33" name="Group 32">
            <a:extLst>
              <a:ext uri="{FF2B5EF4-FFF2-40B4-BE49-F238E27FC236}">
                <a16:creationId xmlns:a16="http://schemas.microsoft.com/office/drawing/2014/main" id="{D2343796-16AA-49A4-93E0-3BE96D0D801F}"/>
              </a:ext>
            </a:extLst>
          </p:cNvPr>
          <p:cNvGrpSpPr/>
          <p:nvPr/>
        </p:nvGrpSpPr>
        <p:grpSpPr>
          <a:xfrm>
            <a:off x="5108579" y="921337"/>
            <a:ext cx="6977200" cy="1503132"/>
            <a:chOff x="5073085" y="888220"/>
            <a:chExt cx="6977200" cy="1503132"/>
          </a:xfrm>
        </p:grpSpPr>
        <p:pic>
          <p:nvPicPr>
            <p:cNvPr id="32" name="Picture 31">
              <a:extLst>
                <a:ext uri="{FF2B5EF4-FFF2-40B4-BE49-F238E27FC236}">
                  <a16:creationId xmlns:a16="http://schemas.microsoft.com/office/drawing/2014/main" id="{A558F879-C846-4D4D-A2C2-FF251C8955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085" y="888220"/>
              <a:ext cx="6977200" cy="1503132"/>
            </a:xfrm>
            <a:prstGeom prst="rect">
              <a:avLst/>
            </a:prstGeom>
          </p:spPr>
        </p:pic>
        <p:sp>
          <p:nvSpPr>
            <p:cNvPr id="30" name="TextBox 29">
              <a:extLst>
                <a:ext uri="{FF2B5EF4-FFF2-40B4-BE49-F238E27FC236}">
                  <a16:creationId xmlns:a16="http://schemas.microsoft.com/office/drawing/2014/main" id="{3839E68F-D6C4-4A7F-B1FE-4A57467244BF}"/>
                </a:ext>
              </a:extLst>
            </p:cNvPr>
            <p:cNvSpPr txBox="1"/>
            <p:nvPr/>
          </p:nvSpPr>
          <p:spPr>
            <a:xfrm>
              <a:off x="5467983" y="1142873"/>
              <a:ext cx="6258392" cy="923330"/>
            </a:xfrm>
            <a:prstGeom prst="rect">
              <a:avLst/>
            </a:prstGeom>
            <a:noFill/>
          </p:spPr>
          <p:txBody>
            <a:bodyPr wrap="square">
              <a:spAutoFit/>
            </a:bodyPr>
            <a:lstStyle/>
            <a:p>
              <a:r>
                <a:rPr lang="en-US">
                  <a:solidFill>
                    <a:srgbClr val="002060"/>
                  </a:solidFill>
                  <a:latin typeface="Big Caslon Medium" panose="02000603090000020003" pitchFamily="2" charset="-79"/>
                  <a:cs typeface="Big Caslon Medium" panose="02000603090000020003" pitchFamily="2" charset="-79"/>
                </a:rPr>
                <a:t>a. Sáng hôm sau, sau khi kể cho Thằn Lằn nghe về một đêm mất ngủ của mình, Bọ Dừa khoác ba lô hành lí lên vai, chào tạm biệt Thằn Lằn để về quê.</a:t>
              </a:r>
            </a:p>
          </p:txBody>
        </p:sp>
      </p:grpSp>
      <p:grpSp>
        <p:nvGrpSpPr>
          <p:cNvPr id="34" name="Group 33">
            <a:extLst>
              <a:ext uri="{FF2B5EF4-FFF2-40B4-BE49-F238E27FC236}">
                <a16:creationId xmlns:a16="http://schemas.microsoft.com/office/drawing/2014/main" id="{5FCD3BFF-85F3-492C-84C5-7C257D6CC38B}"/>
              </a:ext>
            </a:extLst>
          </p:cNvPr>
          <p:cNvGrpSpPr/>
          <p:nvPr/>
        </p:nvGrpSpPr>
        <p:grpSpPr>
          <a:xfrm>
            <a:off x="5108579" y="2307144"/>
            <a:ext cx="6977200" cy="1121445"/>
            <a:chOff x="5073085" y="888220"/>
            <a:chExt cx="6977200" cy="1121445"/>
          </a:xfrm>
        </p:grpSpPr>
        <p:pic>
          <p:nvPicPr>
            <p:cNvPr id="35" name="Picture 34">
              <a:extLst>
                <a:ext uri="{FF2B5EF4-FFF2-40B4-BE49-F238E27FC236}">
                  <a16:creationId xmlns:a16="http://schemas.microsoft.com/office/drawing/2014/main" id="{D6F71639-7943-43FC-A1A9-851F4DB530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085" y="888220"/>
              <a:ext cx="6977200" cy="1121445"/>
            </a:xfrm>
            <a:prstGeom prst="rect">
              <a:avLst/>
            </a:prstGeom>
          </p:spPr>
        </p:pic>
        <p:sp>
          <p:nvSpPr>
            <p:cNvPr id="36" name="TextBox 35">
              <a:extLst>
                <a:ext uri="{FF2B5EF4-FFF2-40B4-BE49-F238E27FC236}">
                  <a16:creationId xmlns:a16="http://schemas.microsoft.com/office/drawing/2014/main" id="{6B8A73F5-2711-41FB-9053-445F582C7B06}"/>
                </a:ext>
              </a:extLst>
            </p:cNvPr>
            <p:cNvSpPr txBox="1"/>
            <p:nvPr/>
          </p:nvSpPr>
          <p:spPr>
            <a:xfrm>
              <a:off x="5467983" y="1123823"/>
              <a:ext cx="6258392" cy="646331"/>
            </a:xfrm>
            <a:prstGeom prst="rect">
              <a:avLst/>
            </a:prstGeom>
            <a:noFill/>
          </p:spPr>
          <p:txBody>
            <a:bodyPr wrap="square">
              <a:spAutoFit/>
            </a:bodyPr>
            <a:lstStyle/>
            <a:p>
              <a:r>
                <a:rPr lang="en-US">
                  <a:solidFill>
                    <a:srgbClr val="002060"/>
                  </a:solidFill>
                  <a:latin typeface="Big Caslon Medium" panose="02000603090000020003" pitchFamily="2" charset="-79"/>
                  <a:cs typeface="Big Caslon Medium" panose="02000603090000020003" pitchFamily="2" charset="-79"/>
                </a:rPr>
                <a:t>b. Thằn Lằn thông báo với cụ giáo Cóc về sự xuất hiện của nhà buôn Cánh Cứng ở xóm Bờ Giậu đêm ấy.</a:t>
              </a:r>
            </a:p>
          </p:txBody>
        </p:sp>
      </p:grpSp>
      <p:grpSp>
        <p:nvGrpSpPr>
          <p:cNvPr id="37" name="Group 36">
            <a:extLst>
              <a:ext uri="{FF2B5EF4-FFF2-40B4-BE49-F238E27FC236}">
                <a16:creationId xmlns:a16="http://schemas.microsoft.com/office/drawing/2014/main" id="{4C9267C1-FCC7-45C7-989F-3F824A24FC4D}"/>
              </a:ext>
            </a:extLst>
          </p:cNvPr>
          <p:cNvGrpSpPr/>
          <p:nvPr/>
        </p:nvGrpSpPr>
        <p:grpSpPr>
          <a:xfrm>
            <a:off x="5073085" y="3376065"/>
            <a:ext cx="6977200" cy="1121445"/>
            <a:chOff x="5073085" y="888220"/>
            <a:chExt cx="6977200" cy="1121445"/>
          </a:xfrm>
        </p:grpSpPr>
        <p:pic>
          <p:nvPicPr>
            <p:cNvPr id="38" name="Picture 37">
              <a:extLst>
                <a:ext uri="{FF2B5EF4-FFF2-40B4-BE49-F238E27FC236}">
                  <a16:creationId xmlns:a16="http://schemas.microsoft.com/office/drawing/2014/main" id="{56325299-E559-44F9-83CB-D2A3AB06A9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085" y="888220"/>
              <a:ext cx="6977200" cy="1121445"/>
            </a:xfrm>
            <a:prstGeom prst="rect">
              <a:avLst/>
            </a:prstGeom>
          </p:spPr>
        </p:pic>
        <p:sp>
          <p:nvSpPr>
            <p:cNvPr id="39" name="TextBox 38">
              <a:extLst>
                <a:ext uri="{FF2B5EF4-FFF2-40B4-BE49-F238E27FC236}">
                  <a16:creationId xmlns:a16="http://schemas.microsoft.com/office/drawing/2014/main" id="{D841DB51-1EAC-46AD-8172-F7C78C4C987A}"/>
                </a:ext>
              </a:extLst>
            </p:cNvPr>
            <p:cNvSpPr txBox="1"/>
            <p:nvPr/>
          </p:nvSpPr>
          <p:spPr>
            <a:xfrm>
              <a:off x="5467983" y="1123823"/>
              <a:ext cx="6258392" cy="646331"/>
            </a:xfrm>
            <a:prstGeom prst="rect">
              <a:avLst/>
            </a:prstGeom>
            <a:noFill/>
          </p:spPr>
          <p:txBody>
            <a:bodyPr wrap="square">
              <a:spAutoFit/>
            </a:bodyPr>
            <a:lstStyle/>
            <a:p>
              <a:r>
                <a:rPr lang="en-US">
                  <a:solidFill>
                    <a:srgbClr val="002060"/>
                  </a:solidFill>
                  <a:latin typeface="Big Caslon Medium" panose="02000603090000020003" pitchFamily="2" charset="-79"/>
                  <a:cs typeface="Big Caslon Medium" panose="02000603090000020003" pitchFamily="2" charset="-79"/>
                </a:rPr>
                <a:t>c. Thằn Lằn đến nhà cụ giáo Cóc kể cho cụ nghe câu chuyện Bọ Dừa mất ngủ.</a:t>
              </a:r>
            </a:p>
          </p:txBody>
        </p:sp>
      </p:grpSp>
      <p:grpSp>
        <p:nvGrpSpPr>
          <p:cNvPr id="40" name="Group 39">
            <a:extLst>
              <a:ext uri="{FF2B5EF4-FFF2-40B4-BE49-F238E27FC236}">
                <a16:creationId xmlns:a16="http://schemas.microsoft.com/office/drawing/2014/main" id="{D1ADE703-1002-4E1E-A502-96C77B8EBE38}"/>
              </a:ext>
            </a:extLst>
          </p:cNvPr>
          <p:cNvGrpSpPr/>
          <p:nvPr/>
        </p:nvGrpSpPr>
        <p:grpSpPr>
          <a:xfrm>
            <a:off x="5079101" y="4480608"/>
            <a:ext cx="6977200" cy="1121445"/>
            <a:chOff x="5073085" y="888220"/>
            <a:chExt cx="6977200" cy="1121445"/>
          </a:xfrm>
        </p:grpSpPr>
        <p:pic>
          <p:nvPicPr>
            <p:cNvPr id="41" name="Picture 40">
              <a:extLst>
                <a:ext uri="{FF2B5EF4-FFF2-40B4-BE49-F238E27FC236}">
                  <a16:creationId xmlns:a16="http://schemas.microsoft.com/office/drawing/2014/main" id="{C67A568E-C106-48F7-8625-8AECB9D57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085" y="888220"/>
              <a:ext cx="6977200" cy="1121445"/>
            </a:xfrm>
            <a:prstGeom prst="rect">
              <a:avLst/>
            </a:prstGeom>
          </p:spPr>
        </p:pic>
        <p:sp>
          <p:nvSpPr>
            <p:cNvPr id="42" name="TextBox 41">
              <a:extLst>
                <a:ext uri="{FF2B5EF4-FFF2-40B4-BE49-F238E27FC236}">
                  <a16:creationId xmlns:a16="http://schemas.microsoft.com/office/drawing/2014/main" id="{DF13BDCD-566E-4F43-AE35-B747645F8B6C}"/>
                </a:ext>
              </a:extLst>
            </p:cNvPr>
            <p:cNvSpPr txBox="1"/>
            <p:nvPr/>
          </p:nvSpPr>
          <p:spPr>
            <a:xfrm>
              <a:off x="5467983" y="1123823"/>
              <a:ext cx="6258392" cy="646331"/>
            </a:xfrm>
            <a:prstGeom prst="rect">
              <a:avLst/>
            </a:prstGeom>
            <a:noFill/>
          </p:spPr>
          <p:txBody>
            <a:bodyPr wrap="square">
              <a:spAutoFit/>
            </a:bodyPr>
            <a:lstStyle/>
            <a:p>
              <a:r>
                <a:rPr lang="vi-VN">
                  <a:solidFill>
                    <a:srgbClr val="002060"/>
                  </a:solidFill>
                  <a:latin typeface="Big Caslon Medium" panose="02000603090000020003" pitchFamily="2" charset="-79"/>
                  <a:cs typeface="Big Caslon Medium" panose="02000603090000020003" pitchFamily="2" charset="-79"/>
                </a:rPr>
                <a:t>d. Bọ Dừa ngủ dưới vòm lá trúc, nửa đêm, sương rơi trúng cổ làm Bọ Dừa tỉnh ngủ.</a:t>
              </a:r>
            </a:p>
          </p:txBody>
        </p:sp>
      </p:grpSp>
      <p:grpSp>
        <p:nvGrpSpPr>
          <p:cNvPr id="43" name="Group 42">
            <a:extLst>
              <a:ext uri="{FF2B5EF4-FFF2-40B4-BE49-F238E27FC236}">
                <a16:creationId xmlns:a16="http://schemas.microsoft.com/office/drawing/2014/main" id="{93EDAD75-BCF9-4DFF-929B-8A49B9CD7AEB}"/>
              </a:ext>
            </a:extLst>
          </p:cNvPr>
          <p:cNvGrpSpPr/>
          <p:nvPr/>
        </p:nvGrpSpPr>
        <p:grpSpPr>
          <a:xfrm>
            <a:off x="5073085" y="5574742"/>
            <a:ext cx="6977200" cy="1121445"/>
            <a:chOff x="5073085" y="888220"/>
            <a:chExt cx="6977200" cy="1121445"/>
          </a:xfrm>
        </p:grpSpPr>
        <p:pic>
          <p:nvPicPr>
            <p:cNvPr id="44" name="Picture 43">
              <a:extLst>
                <a:ext uri="{FF2B5EF4-FFF2-40B4-BE49-F238E27FC236}">
                  <a16:creationId xmlns:a16="http://schemas.microsoft.com/office/drawing/2014/main" id="{8C346189-4C23-4585-ACC2-999D40FB0F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085" y="888220"/>
              <a:ext cx="6977200" cy="1121445"/>
            </a:xfrm>
            <a:prstGeom prst="rect">
              <a:avLst/>
            </a:prstGeom>
          </p:spPr>
        </p:pic>
        <p:sp>
          <p:nvSpPr>
            <p:cNvPr id="45" name="TextBox 44">
              <a:extLst>
                <a:ext uri="{FF2B5EF4-FFF2-40B4-BE49-F238E27FC236}">
                  <a16:creationId xmlns:a16="http://schemas.microsoft.com/office/drawing/2014/main" id="{7717A367-2325-426D-A096-21F53666E125}"/>
                </a:ext>
              </a:extLst>
            </p:cNvPr>
            <p:cNvSpPr txBox="1"/>
            <p:nvPr/>
          </p:nvSpPr>
          <p:spPr>
            <a:xfrm>
              <a:off x="5467983" y="1123823"/>
              <a:ext cx="6258392" cy="646331"/>
            </a:xfrm>
            <a:prstGeom prst="rect">
              <a:avLst/>
            </a:prstGeom>
            <a:noFill/>
          </p:spPr>
          <p:txBody>
            <a:bodyPr wrap="square">
              <a:spAutoFit/>
            </a:bodyPr>
            <a:lstStyle/>
            <a:p>
              <a:r>
                <a:rPr lang="vi-VN">
                  <a:solidFill>
                    <a:srgbClr val="002060"/>
                  </a:solidFill>
                  <a:latin typeface="Big Caslon Medium" panose="02000603090000020003" pitchFamily="2" charset="-79"/>
                  <a:cs typeface="Big Caslon Medium" panose="02000603090000020003" pitchFamily="2" charset="-79"/>
                </a:rPr>
                <a:t>e. Bọ Dừa ghé đến xóm Bờ Giậu và hỏi thăm Thằn Lằn về một chỗ trọ qua đêm dưới vòm lá trúc.</a:t>
              </a:r>
            </a:p>
          </p:txBody>
        </p:sp>
      </p:grpSp>
      <p:grpSp>
        <p:nvGrpSpPr>
          <p:cNvPr id="47" name="Group 46">
            <a:extLst>
              <a:ext uri="{FF2B5EF4-FFF2-40B4-BE49-F238E27FC236}">
                <a16:creationId xmlns:a16="http://schemas.microsoft.com/office/drawing/2014/main" id="{EEA8006B-9357-4898-BDC2-EC95FADBB350}"/>
              </a:ext>
            </a:extLst>
          </p:cNvPr>
          <p:cNvGrpSpPr/>
          <p:nvPr/>
        </p:nvGrpSpPr>
        <p:grpSpPr>
          <a:xfrm>
            <a:off x="106221" y="528101"/>
            <a:ext cx="4507395" cy="3705108"/>
            <a:chOff x="141715" y="562978"/>
            <a:chExt cx="4507395" cy="3705108"/>
          </a:xfrm>
        </p:grpSpPr>
        <p:pic>
          <p:nvPicPr>
            <p:cNvPr id="48" name="Picture 47">
              <a:extLst>
                <a:ext uri="{FF2B5EF4-FFF2-40B4-BE49-F238E27FC236}">
                  <a16:creationId xmlns:a16="http://schemas.microsoft.com/office/drawing/2014/main" id="{C98CE3E1-9611-45CA-8AE0-EDCAF90ADF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4507395" cy="3705108"/>
            </a:xfrm>
            <a:prstGeom prst="rect">
              <a:avLst/>
            </a:prstGeom>
          </p:spPr>
        </p:pic>
        <p:sp>
          <p:nvSpPr>
            <p:cNvPr id="49" name="TextBox 48">
              <a:extLst>
                <a:ext uri="{FF2B5EF4-FFF2-40B4-BE49-F238E27FC236}">
                  <a16:creationId xmlns:a16="http://schemas.microsoft.com/office/drawing/2014/main" id="{3DE56A2E-C8FC-4802-82E8-146F1A63406D}"/>
                </a:ext>
              </a:extLst>
            </p:cNvPr>
            <p:cNvSpPr txBox="1"/>
            <p:nvPr/>
          </p:nvSpPr>
          <p:spPr>
            <a:xfrm>
              <a:off x="657328" y="1838960"/>
              <a:ext cx="3100510" cy="1384995"/>
            </a:xfrm>
            <a:prstGeom prst="rect">
              <a:avLst/>
            </a:prstGeom>
            <a:noFill/>
          </p:spPr>
          <p:txBody>
            <a:bodyPr wrap="square">
              <a:spAutoFit/>
            </a:bodyPr>
            <a:lstStyle/>
            <a:p>
              <a:pPr algn="ctr"/>
              <a:r>
                <a:rPr lang="en-US" sz="2800" dirty="0">
                  <a:solidFill>
                    <a:srgbClr val="002060"/>
                  </a:solidFill>
                  <a:latin typeface="Big Caslon Medium" panose="02000603090000020003" pitchFamily="2" charset="-79"/>
                  <a:cs typeface="Big Caslon Medium" panose="02000603090000020003" pitchFamily="2" charset="-79"/>
                </a:rPr>
                <a:t>T</a:t>
              </a:r>
              <a:r>
                <a:rPr lang="vi-VN" sz="2800" dirty="0">
                  <a:solidFill>
                    <a:srgbClr val="002060"/>
                  </a:solidFill>
                  <a:latin typeface="Big Caslon Medium" panose="02000603090000020003" pitchFamily="2" charset="-79"/>
                  <a:cs typeface="Big Caslon Medium" panose="02000603090000020003" pitchFamily="2" charset="-79"/>
                </a:rPr>
                <a:t>heo em sự việc nào là quan trọng nhất? </a:t>
              </a:r>
              <a:r>
                <a:rPr lang="en-US" sz="2800" dirty="0" err="1">
                  <a:solidFill>
                    <a:srgbClr val="002060"/>
                  </a:solidFill>
                  <a:latin typeface="Big Caslon Medium" panose="02000603090000020003" pitchFamily="2" charset="-79"/>
                  <a:cs typeface="Big Caslon Medium" panose="02000603090000020003" pitchFamily="2" charset="-79"/>
                </a:rPr>
                <a:t>Vì</a:t>
              </a:r>
              <a:r>
                <a:rPr lang="en-US" sz="2800" dirty="0">
                  <a:solidFill>
                    <a:srgbClr val="002060"/>
                  </a:solidFill>
                  <a:latin typeface="Big Caslon Medium" panose="02000603090000020003" pitchFamily="2" charset="-79"/>
                  <a:cs typeface="Big Caslon Medium" panose="02000603090000020003" pitchFamily="2" charset="-79"/>
                </a:rPr>
                <a:t> </a:t>
              </a:r>
              <a:r>
                <a:rPr lang="en-US" sz="2800" dirty="0" err="1">
                  <a:solidFill>
                    <a:srgbClr val="002060"/>
                  </a:solidFill>
                  <a:latin typeface="Big Caslon Medium" panose="02000603090000020003" pitchFamily="2" charset="-79"/>
                  <a:cs typeface="Big Caslon Medium" panose="02000603090000020003" pitchFamily="2" charset="-79"/>
                </a:rPr>
                <a:t>sao</a:t>
              </a:r>
              <a:r>
                <a:rPr lang="en-US" sz="2000" dirty="0">
                  <a:solidFill>
                    <a:srgbClr val="002060"/>
                  </a:solidFill>
                  <a:latin typeface="Big Caslon Medium" panose="02000603090000020003" pitchFamily="2" charset="-79"/>
                  <a:cs typeface="Big Caslon Medium" panose="02000603090000020003" pitchFamily="2" charset="-79"/>
                </a:rPr>
                <a:t>?</a:t>
              </a:r>
              <a:endParaRPr lang="vi-VN" sz="2000" dirty="0">
                <a:solidFill>
                  <a:srgbClr val="002060"/>
                </a:solidFill>
                <a:latin typeface="Big Caslon Medium" panose="02000603090000020003" pitchFamily="2" charset="-79"/>
                <a:cs typeface="Big Caslon Medium" panose="02000603090000020003" pitchFamily="2" charset="-79"/>
              </a:endParaRPr>
            </a:p>
          </p:txBody>
        </p:sp>
      </p:grpSp>
      <p:grpSp>
        <p:nvGrpSpPr>
          <p:cNvPr id="22" name="Group 21">
            <a:extLst>
              <a:ext uri="{FF2B5EF4-FFF2-40B4-BE49-F238E27FC236}">
                <a16:creationId xmlns:a16="http://schemas.microsoft.com/office/drawing/2014/main" id="{B1F8D79A-70FF-42F4-83FF-507272B71795}"/>
              </a:ext>
            </a:extLst>
          </p:cNvPr>
          <p:cNvGrpSpPr/>
          <p:nvPr/>
        </p:nvGrpSpPr>
        <p:grpSpPr>
          <a:xfrm>
            <a:off x="4462668" y="1730964"/>
            <a:ext cx="7888555" cy="5469815"/>
            <a:chOff x="3960728" y="1762602"/>
            <a:chExt cx="7888555" cy="5469815"/>
          </a:xfrm>
        </p:grpSpPr>
        <p:pic>
          <p:nvPicPr>
            <p:cNvPr id="53" name="Picture 52">
              <a:extLst>
                <a:ext uri="{FF2B5EF4-FFF2-40B4-BE49-F238E27FC236}">
                  <a16:creationId xmlns:a16="http://schemas.microsoft.com/office/drawing/2014/main" id="{A37196D9-8B0D-45EA-BC7E-85ED2FFF6E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0728" y="1762602"/>
              <a:ext cx="7888555" cy="5469815"/>
            </a:xfrm>
            <a:prstGeom prst="rect">
              <a:avLst/>
            </a:prstGeom>
          </p:spPr>
        </p:pic>
        <p:sp>
          <p:nvSpPr>
            <p:cNvPr id="54" name="TextBox 53">
              <a:extLst>
                <a:ext uri="{FF2B5EF4-FFF2-40B4-BE49-F238E27FC236}">
                  <a16:creationId xmlns:a16="http://schemas.microsoft.com/office/drawing/2014/main" id="{FFE99609-3575-4AE3-9C4A-9C7E644F3964}"/>
                </a:ext>
              </a:extLst>
            </p:cNvPr>
            <p:cNvSpPr txBox="1"/>
            <p:nvPr/>
          </p:nvSpPr>
          <p:spPr>
            <a:xfrm>
              <a:off x="5945097" y="3349880"/>
              <a:ext cx="4471858" cy="2554545"/>
            </a:xfrm>
            <a:prstGeom prst="rect">
              <a:avLst/>
            </a:prstGeom>
            <a:noFill/>
          </p:spPr>
          <p:txBody>
            <a:bodyPr wrap="square">
              <a:spAutoFit/>
            </a:bodyPr>
            <a:lstStyle/>
            <a:p>
              <a:r>
                <a:rPr lang="vi-VN" sz="2000" dirty="0">
                  <a:solidFill>
                    <a:srgbClr val="002060"/>
                  </a:solidFill>
                  <a:latin typeface="Big Caslon Medium" panose="02000603090000020003" pitchFamily="2" charset="-79"/>
                  <a:cs typeface="Big Caslon Medium" panose="02000603090000020003" pitchFamily="2" charset="-79"/>
                </a:rPr>
                <a:t>Vì sự việc này có ý nghĩa sâu sắc, ảnh hưởng đến kết thúc truyện. Sau một đêm mất ngủ, Bọ Dừa sực nhớ quê nhà, và đã thay đổi quyết định, và lên đường về quê hương sau bao tháng ngày bôn ba, xa cách. </a:t>
              </a:r>
            </a:p>
            <a:p>
              <a:r>
                <a:rPr lang="en-US" sz="2000" dirty="0">
                  <a:solidFill>
                    <a:srgbClr val="002060"/>
                  </a:solidFill>
                  <a:latin typeface="Big Caslon Medium" panose="02000603090000020003" pitchFamily="2" charset="-79"/>
                  <a:cs typeface="Big Caslon Medium" panose="02000603090000020003" pitchFamily="2" charset="-79"/>
                </a:rPr>
                <a:t>&gt;&gt; </a:t>
              </a:r>
              <a:r>
                <a:rPr lang="vi-VN" sz="2000" dirty="0">
                  <a:solidFill>
                    <a:srgbClr val="002060"/>
                  </a:solidFill>
                  <a:latin typeface="Big Caslon Medium" panose="02000603090000020003" pitchFamily="2" charset="-79"/>
                  <a:cs typeface="Big Caslon Medium" panose="02000603090000020003" pitchFamily="2" charset="-79"/>
                </a:rPr>
                <a:t>Sự việc này </a:t>
              </a:r>
              <a:r>
                <a:rPr lang="en-US" sz="2000" dirty="0" err="1">
                  <a:solidFill>
                    <a:srgbClr val="002060"/>
                  </a:solidFill>
                  <a:latin typeface="Big Caslon Medium" panose="02000603090000020003" pitchFamily="2" charset="-79"/>
                  <a:cs typeface="Big Caslon Medium" panose="02000603090000020003" pitchFamily="2" charset="-79"/>
                </a:rPr>
                <a:t>cũng</a:t>
              </a:r>
              <a:r>
                <a:rPr lang="vi-VN" sz="2000" dirty="0">
                  <a:solidFill>
                    <a:srgbClr val="002060"/>
                  </a:solidFill>
                  <a:latin typeface="Big Caslon Medium" panose="02000603090000020003" pitchFamily="2" charset="-79"/>
                  <a:cs typeface="Big Caslon Medium" panose="02000603090000020003" pitchFamily="2" charset="-79"/>
                </a:rPr>
                <a:t> góp phần thể hiện chủ đề của văn bản</a:t>
              </a:r>
              <a:r>
                <a:rPr lang="en-US" sz="2000" dirty="0">
                  <a:solidFill>
                    <a:srgbClr val="002060"/>
                  </a:solidFill>
                  <a:latin typeface="Big Caslon Medium" panose="02000603090000020003" pitchFamily="2" charset="-79"/>
                  <a:cs typeface="Big Caslon Medium" panose="02000603090000020003" pitchFamily="2" charset="-79"/>
                </a:rPr>
                <a:t>.</a:t>
              </a:r>
              <a:endParaRPr lang="vi-VN" sz="2000" dirty="0">
                <a:solidFill>
                  <a:srgbClr val="002060"/>
                </a:solidFill>
                <a:latin typeface="Big Caslon Medium" panose="02000603090000020003" pitchFamily="2" charset="-79"/>
                <a:cs typeface="Big Caslon Medium" panose="02000603090000020003" pitchFamily="2" charset="-79"/>
              </a:endParaRPr>
            </a:p>
          </p:txBody>
        </p:sp>
      </p:grpSp>
      <p:grpSp>
        <p:nvGrpSpPr>
          <p:cNvPr id="17" name="Group 16">
            <a:extLst>
              <a:ext uri="{FF2B5EF4-FFF2-40B4-BE49-F238E27FC236}">
                <a16:creationId xmlns:a16="http://schemas.microsoft.com/office/drawing/2014/main" id="{3A66D58B-BE18-42C4-A788-840856B7D141}"/>
              </a:ext>
            </a:extLst>
          </p:cNvPr>
          <p:cNvGrpSpPr/>
          <p:nvPr/>
        </p:nvGrpSpPr>
        <p:grpSpPr>
          <a:xfrm>
            <a:off x="4788190" y="1290193"/>
            <a:ext cx="530877" cy="4570403"/>
            <a:chOff x="4788190" y="1290193"/>
            <a:chExt cx="530877" cy="4570403"/>
          </a:xfrm>
        </p:grpSpPr>
        <p:pic>
          <p:nvPicPr>
            <p:cNvPr id="15" name="Picture 14">
              <a:extLst>
                <a:ext uri="{FF2B5EF4-FFF2-40B4-BE49-F238E27FC236}">
                  <a16:creationId xmlns:a16="http://schemas.microsoft.com/office/drawing/2014/main" id="{A789073C-A2E5-47E2-8C1F-B23A34A097B9}"/>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5400000" flipV="1">
              <a:off x="4653210" y="1464086"/>
              <a:ext cx="839750" cy="491964"/>
            </a:xfrm>
            <a:prstGeom prst="rect">
              <a:avLst/>
            </a:prstGeom>
          </p:spPr>
        </p:pic>
        <p:pic>
          <p:nvPicPr>
            <p:cNvPr id="46" name="Picture 45">
              <a:extLst>
                <a:ext uri="{FF2B5EF4-FFF2-40B4-BE49-F238E27FC236}">
                  <a16:creationId xmlns:a16="http://schemas.microsoft.com/office/drawing/2014/main" id="{B6CF5E73-B76D-4E09-876A-69B544E5E0AF}"/>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5400000" flipV="1">
              <a:off x="4614297" y="2693381"/>
              <a:ext cx="839750" cy="491964"/>
            </a:xfrm>
            <a:prstGeom prst="rect">
              <a:avLst/>
            </a:prstGeom>
          </p:spPr>
        </p:pic>
        <p:pic>
          <p:nvPicPr>
            <p:cNvPr id="50" name="Picture 49">
              <a:extLst>
                <a:ext uri="{FF2B5EF4-FFF2-40B4-BE49-F238E27FC236}">
                  <a16:creationId xmlns:a16="http://schemas.microsoft.com/office/drawing/2014/main" id="{E9DABDFF-8359-425C-BB7F-F390469D2797}"/>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5400000" flipV="1">
              <a:off x="4614297" y="3885646"/>
              <a:ext cx="839750" cy="491964"/>
            </a:xfrm>
            <a:prstGeom prst="rect">
              <a:avLst/>
            </a:prstGeom>
          </p:spPr>
        </p:pic>
        <p:pic>
          <p:nvPicPr>
            <p:cNvPr id="52" name="Picture 51">
              <a:extLst>
                <a:ext uri="{FF2B5EF4-FFF2-40B4-BE49-F238E27FC236}">
                  <a16:creationId xmlns:a16="http://schemas.microsoft.com/office/drawing/2014/main" id="{78D59037-AB9B-422B-A4EF-FDE94DB3997C}"/>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5400000" flipV="1">
              <a:off x="4614297" y="5194739"/>
              <a:ext cx="839750" cy="491964"/>
            </a:xfrm>
            <a:prstGeom prst="rect">
              <a:avLst/>
            </a:prstGeom>
          </p:spPr>
        </p:pic>
      </p:grpSp>
    </p:spTree>
    <p:custDataLst>
      <p:tags r:id="rId1"/>
    </p:custDataLst>
    <p:extLst>
      <p:ext uri="{BB962C8B-B14F-4D97-AF65-F5344CB8AC3E}">
        <p14:creationId xmlns:p14="http://schemas.microsoft.com/office/powerpoint/2010/main" val="18121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1000"/>
                                        <p:tgtEl>
                                          <p:spTgt spid="43"/>
                                        </p:tgtEl>
                                      </p:cBhvr>
                                    </p:animEffect>
                                    <p:anim calcmode="lin" valueType="num">
                                      <p:cBhvr>
                                        <p:cTn id="45" dur="1000" fill="hold"/>
                                        <p:tgtEl>
                                          <p:spTgt spid="43"/>
                                        </p:tgtEl>
                                        <p:attrNameLst>
                                          <p:attrName>ppt_x</p:attrName>
                                        </p:attrNameLst>
                                      </p:cBhvr>
                                      <p:tavLst>
                                        <p:tav tm="0">
                                          <p:val>
                                            <p:strVal val="#ppt_x"/>
                                          </p:val>
                                        </p:tav>
                                        <p:tav tm="100000">
                                          <p:val>
                                            <p:strVal val="#ppt_x"/>
                                          </p:val>
                                        </p:tav>
                                      </p:tavLst>
                                    </p:anim>
                                    <p:anim calcmode="lin" valueType="num">
                                      <p:cBhvr>
                                        <p:cTn id="46" dur="1000" fill="hold"/>
                                        <p:tgtEl>
                                          <p:spTgt spid="43"/>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53" presetClass="entr" presetSubtype="16"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3.54167E-6 4.07407E-6 L -0.00182 -0.72292 " pathEditMode="relative" rAng="0" ptsTypes="AA">
                                      <p:cBhvr>
                                        <p:cTn id="56" dur="2000" fill="hold"/>
                                        <p:tgtEl>
                                          <p:spTgt spid="43"/>
                                        </p:tgtEl>
                                        <p:attrNameLst>
                                          <p:attrName>ppt_x</p:attrName>
                                          <p:attrName>ppt_y</p:attrName>
                                        </p:attrNameLst>
                                      </p:cBhvr>
                                      <p:rCtr x="-91" y="-36157"/>
                                    </p:animMotion>
                                  </p:childTnLst>
                                </p:cTn>
                              </p:par>
                              <p:par>
                                <p:cTn id="57" presetID="64" presetClass="path" presetSubtype="0" accel="50000" decel="50000" fill="hold" nodeType="withEffect">
                                  <p:stCondLst>
                                    <p:cond delay="0"/>
                                  </p:stCondLst>
                                  <p:childTnLst>
                                    <p:animMotion origin="layout" path="M 1.875E-6 4.44444E-6 L -0.00195 -0.06945 " pathEditMode="relative" rAng="0" ptsTypes="AA">
                                      <p:cBhvr>
                                        <p:cTn id="58" dur="2000" fill="hold"/>
                                        <p:tgtEl>
                                          <p:spTgt spid="34"/>
                                        </p:tgtEl>
                                        <p:attrNameLst>
                                          <p:attrName>ppt_x</p:attrName>
                                          <p:attrName>ppt_y</p:attrName>
                                        </p:attrNameLst>
                                      </p:cBhvr>
                                      <p:rCtr x="-104" y="-3472"/>
                                    </p:animMotion>
                                  </p:childTnLst>
                                </p:cTn>
                              </p:par>
                              <p:par>
                                <p:cTn id="59" presetID="64" presetClass="path" presetSubtype="0" accel="50000" decel="50000" fill="hold" nodeType="withEffect">
                                  <p:stCondLst>
                                    <p:cond delay="0"/>
                                  </p:stCondLst>
                                  <p:childTnLst>
                                    <p:animMotion origin="layout" path="M -4.375E-6 -3.7037E-6 L -0.00013 -0.2074 " pathEditMode="relative" rAng="0" ptsTypes="AA">
                                      <p:cBhvr>
                                        <p:cTn id="60" dur="2000" fill="hold"/>
                                        <p:tgtEl>
                                          <p:spTgt spid="40"/>
                                        </p:tgtEl>
                                        <p:attrNameLst>
                                          <p:attrName>ppt_x</p:attrName>
                                          <p:attrName>ppt_y</p:attrName>
                                        </p:attrNameLst>
                                      </p:cBhvr>
                                      <p:rCtr x="-13" y="-10370"/>
                                    </p:animMotion>
                                  </p:childTnLst>
                                </p:cTn>
                              </p:par>
                              <p:par>
                                <p:cTn id="61" presetID="42" presetClass="path" presetSubtype="0" accel="50000" decel="50000" fill="hold" nodeType="withEffect">
                                  <p:stCondLst>
                                    <p:cond delay="0"/>
                                  </p:stCondLst>
                                  <p:childTnLst>
                                    <p:animMotion origin="layout" path="M 1.875E-6 0 L 1.875E-6 0.46574 " pathEditMode="relative" rAng="0" ptsTypes="AA">
                                      <p:cBhvr>
                                        <p:cTn id="62" dur="2000" fill="hold"/>
                                        <p:tgtEl>
                                          <p:spTgt spid="33"/>
                                        </p:tgtEl>
                                        <p:attrNameLst>
                                          <p:attrName>ppt_x</p:attrName>
                                          <p:attrName>ppt_y</p:attrName>
                                        </p:attrNameLst>
                                      </p:cBhvr>
                                      <p:rCtr x="0" y="23287"/>
                                    </p:animMotion>
                                  </p:childTnLst>
                                </p:cTn>
                              </p:par>
                              <p:par>
                                <p:cTn id="63" presetID="42" presetClass="path" presetSubtype="0" accel="50000" decel="50000" fill="hold" nodeType="withEffect">
                                  <p:stCondLst>
                                    <p:cond delay="0"/>
                                  </p:stCondLst>
                                  <p:childTnLst>
                                    <p:animMotion origin="layout" path="M -3.54167E-6 -4.07407E-6 L -3.54167E-6 0.31551 " pathEditMode="relative" rAng="0" ptsTypes="AA">
                                      <p:cBhvr>
                                        <p:cTn id="64" dur="2000" fill="hold"/>
                                        <p:tgtEl>
                                          <p:spTgt spid="37"/>
                                        </p:tgtEl>
                                        <p:attrNameLst>
                                          <p:attrName>ppt_x</p:attrName>
                                          <p:attrName>ppt_y</p:attrName>
                                        </p:attrNameLst>
                                      </p:cBhvr>
                                      <p:rCtr x="0" y="15764"/>
                                    </p:animMotion>
                                  </p:childTnLst>
                                </p:cTn>
                              </p:par>
                            </p:childTnLst>
                          </p:cTn>
                        </p:par>
                        <p:par>
                          <p:cTn id="65" fill="hold">
                            <p:stCondLst>
                              <p:cond delay="2000"/>
                            </p:stCondLst>
                            <p:childTnLst>
                              <p:par>
                                <p:cTn id="66" presetID="22" presetClass="entr" presetSubtype="1"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10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53" presetClass="entr" presetSubtype="16" fill="hold" nodeType="with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fltVal val="0"/>
                                          </p:val>
                                        </p:tav>
                                        <p:tav tm="100000">
                                          <p:val>
                                            <p:strVal val="#ppt_h"/>
                                          </p:val>
                                        </p:tav>
                                      </p:tavLst>
                                    </p:anim>
                                    <p:animEffect transition="in" filter="fade">
                                      <p:cBhvr>
                                        <p:cTn id="78" dur="500"/>
                                        <p:tgtEl>
                                          <p:spTgt spid="47"/>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nodeType="clickEffect">
                                  <p:stCondLst>
                                    <p:cond delay="0"/>
                                  </p:stCondLst>
                                  <p:childTnLst>
                                    <p:animEffect transition="out" filter="randombar(horizontal)">
                                      <p:cBhvr>
                                        <p:cTn id="82" dur="500"/>
                                        <p:tgtEl>
                                          <p:spTgt spid="47"/>
                                        </p:tgtEl>
                                      </p:cBhvr>
                                    </p:animEffect>
                                    <p:set>
                                      <p:cBhvr>
                                        <p:cTn id="83" dur="1" fill="hold">
                                          <p:stCondLst>
                                            <p:cond delay="499"/>
                                          </p:stCondLst>
                                        </p:cTn>
                                        <p:tgtEl>
                                          <p:spTgt spid="4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xit" presetSubtype="2" fill="hold" nodeType="clickEffect">
                                  <p:stCondLst>
                                    <p:cond delay="0"/>
                                  </p:stCondLst>
                                  <p:childTnLst>
                                    <p:anim calcmode="lin" valueType="num">
                                      <p:cBhvr additive="base">
                                        <p:cTn id="87" dur="500"/>
                                        <p:tgtEl>
                                          <p:spTgt spid="34"/>
                                        </p:tgtEl>
                                        <p:attrNameLst>
                                          <p:attrName>ppt_x</p:attrName>
                                        </p:attrNameLst>
                                      </p:cBhvr>
                                      <p:tavLst>
                                        <p:tav tm="0">
                                          <p:val>
                                            <p:strVal val="ppt_x"/>
                                          </p:val>
                                        </p:tav>
                                        <p:tav tm="100000">
                                          <p:val>
                                            <p:strVal val="1+ppt_w/2"/>
                                          </p:val>
                                        </p:tav>
                                      </p:tavLst>
                                    </p:anim>
                                    <p:anim calcmode="lin" valueType="num">
                                      <p:cBhvr additive="base">
                                        <p:cTn id="88" dur="500"/>
                                        <p:tgtEl>
                                          <p:spTgt spid="34"/>
                                        </p:tgtEl>
                                        <p:attrNameLst>
                                          <p:attrName>ppt_y</p:attrName>
                                        </p:attrNameLst>
                                      </p:cBhvr>
                                      <p:tavLst>
                                        <p:tav tm="0">
                                          <p:val>
                                            <p:strVal val="ppt_y"/>
                                          </p:val>
                                        </p:tav>
                                        <p:tav tm="100000">
                                          <p:val>
                                            <p:strVal val="ppt_y"/>
                                          </p:val>
                                        </p:tav>
                                      </p:tavLst>
                                    </p:anim>
                                    <p:set>
                                      <p:cBhvr>
                                        <p:cTn id="89" dur="1" fill="hold">
                                          <p:stCondLst>
                                            <p:cond delay="499"/>
                                          </p:stCondLst>
                                        </p:cTn>
                                        <p:tgtEl>
                                          <p:spTgt spid="34"/>
                                        </p:tgtEl>
                                        <p:attrNameLst>
                                          <p:attrName>style.visibility</p:attrName>
                                        </p:attrNameLst>
                                      </p:cBhvr>
                                      <p:to>
                                        <p:strVal val="hidden"/>
                                      </p:to>
                                    </p:set>
                                  </p:childTnLst>
                                </p:cTn>
                              </p:par>
                              <p:par>
                                <p:cTn id="90" presetID="2" presetClass="exit" presetSubtype="2" fill="hold" nodeType="withEffect">
                                  <p:stCondLst>
                                    <p:cond delay="0"/>
                                  </p:stCondLst>
                                  <p:childTnLst>
                                    <p:anim calcmode="lin" valueType="num">
                                      <p:cBhvr additive="base">
                                        <p:cTn id="91" dur="500"/>
                                        <p:tgtEl>
                                          <p:spTgt spid="37"/>
                                        </p:tgtEl>
                                        <p:attrNameLst>
                                          <p:attrName>ppt_x</p:attrName>
                                        </p:attrNameLst>
                                      </p:cBhvr>
                                      <p:tavLst>
                                        <p:tav tm="0">
                                          <p:val>
                                            <p:strVal val="ppt_x"/>
                                          </p:val>
                                        </p:tav>
                                        <p:tav tm="100000">
                                          <p:val>
                                            <p:strVal val="1+ppt_w/2"/>
                                          </p:val>
                                        </p:tav>
                                      </p:tavLst>
                                    </p:anim>
                                    <p:anim calcmode="lin" valueType="num">
                                      <p:cBhvr additive="base">
                                        <p:cTn id="92" dur="500"/>
                                        <p:tgtEl>
                                          <p:spTgt spid="37"/>
                                        </p:tgtEl>
                                        <p:attrNameLst>
                                          <p:attrName>ppt_y</p:attrName>
                                        </p:attrNameLst>
                                      </p:cBhvr>
                                      <p:tavLst>
                                        <p:tav tm="0">
                                          <p:val>
                                            <p:strVal val="ppt_y"/>
                                          </p:val>
                                        </p:tav>
                                        <p:tav tm="100000">
                                          <p:val>
                                            <p:strVal val="ppt_y"/>
                                          </p:val>
                                        </p:tav>
                                      </p:tavLst>
                                    </p:anim>
                                    <p:set>
                                      <p:cBhvr>
                                        <p:cTn id="93" dur="1" fill="hold">
                                          <p:stCondLst>
                                            <p:cond delay="499"/>
                                          </p:stCondLst>
                                        </p:cTn>
                                        <p:tgtEl>
                                          <p:spTgt spid="37"/>
                                        </p:tgtEl>
                                        <p:attrNameLst>
                                          <p:attrName>style.visibility</p:attrName>
                                        </p:attrNameLst>
                                      </p:cBhvr>
                                      <p:to>
                                        <p:strVal val="hidden"/>
                                      </p:to>
                                    </p:set>
                                  </p:childTnLst>
                                </p:cTn>
                              </p:par>
                              <p:par>
                                <p:cTn id="94" presetID="2" presetClass="exit" presetSubtype="2" fill="hold" nodeType="withEffect">
                                  <p:stCondLst>
                                    <p:cond delay="0"/>
                                  </p:stCondLst>
                                  <p:childTnLst>
                                    <p:anim calcmode="lin" valueType="num">
                                      <p:cBhvr additive="base">
                                        <p:cTn id="95" dur="500"/>
                                        <p:tgtEl>
                                          <p:spTgt spid="40"/>
                                        </p:tgtEl>
                                        <p:attrNameLst>
                                          <p:attrName>ppt_x</p:attrName>
                                        </p:attrNameLst>
                                      </p:cBhvr>
                                      <p:tavLst>
                                        <p:tav tm="0">
                                          <p:val>
                                            <p:strVal val="ppt_x"/>
                                          </p:val>
                                        </p:tav>
                                        <p:tav tm="100000">
                                          <p:val>
                                            <p:strVal val="1+ppt_w/2"/>
                                          </p:val>
                                        </p:tav>
                                      </p:tavLst>
                                    </p:anim>
                                    <p:anim calcmode="lin" valueType="num">
                                      <p:cBhvr additive="base">
                                        <p:cTn id="96" dur="500"/>
                                        <p:tgtEl>
                                          <p:spTgt spid="40"/>
                                        </p:tgtEl>
                                        <p:attrNameLst>
                                          <p:attrName>ppt_y</p:attrName>
                                        </p:attrNameLst>
                                      </p:cBhvr>
                                      <p:tavLst>
                                        <p:tav tm="0">
                                          <p:val>
                                            <p:strVal val="ppt_y"/>
                                          </p:val>
                                        </p:tav>
                                        <p:tav tm="100000">
                                          <p:val>
                                            <p:strVal val="ppt_y"/>
                                          </p:val>
                                        </p:tav>
                                      </p:tavLst>
                                    </p:anim>
                                    <p:set>
                                      <p:cBhvr>
                                        <p:cTn id="97" dur="1" fill="hold">
                                          <p:stCondLst>
                                            <p:cond delay="499"/>
                                          </p:stCondLst>
                                        </p:cTn>
                                        <p:tgtEl>
                                          <p:spTgt spid="40"/>
                                        </p:tgtEl>
                                        <p:attrNameLst>
                                          <p:attrName>style.visibility</p:attrName>
                                        </p:attrNameLst>
                                      </p:cBhvr>
                                      <p:to>
                                        <p:strVal val="hidden"/>
                                      </p:to>
                                    </p:set>
                                  </p:childTnLst>
                                </p:cTn>
                              </p:par>
                              <p:par>
                                <p:cTn id="98" presetID="2" presetClass="exit" presetSubtype="2" fill="hold" nodeType="with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1+ppt_w/2"/>
                                          </p:val>
                                        </p:tav>
                                      </p:tavLst>
                                    </p:anim>
                                    <p:anim calcmode="lin" valueType="num">
                                      <p:cBhvr additive="base">
                                        <p:cTn id="100" dur="500"/>
                                        <p:tgtEl>
                                          <p:spTgt spid="43"/>
                                        </p:tgtEl>
                                        <p:attrNameLst>
                                          <p:attrName>ppt_y</p:attrName>
                                        </p:attrNameLst>
                                      </p:cBhvr>
                                      <p:tavLst>
                                        <p:tav tm="0">
                                          <p:val>
                                            <p:strVal val="ppt_y"/>
                                          </p:val>
                                        </p:tav>
                                        <p:tav tm="100000">
                                          <p:val>
                                            <p:strVal val="ppt_y"/>
                                          </p:val>
                                        </p:tav>
                                      </p:tavLst>
                                    </p:anim>
                                    <p:set>
                                      <p:cBhvr>
                                        <p:cTn id="101" dur="1" fill="hold">
                                          <p:stCondLst>
                                            <p:cond delay="499"/>
                                          </p:stCondLst>
                                        </p:cTn>
                                        <p:tgtEl>
                                          <p:spTgt spid="43"/>
                                        </p:tgtEl>
                                        <p:attrNameLst>
                                          <p:attrName>style.visibility</p:attrName>
                                        </p:attrNameLst>
                                      </p:cBhvr>
                                      <p:to>
                                        <p:strVal val="hidden"/>
                                      </p:to>
                                    </p:set>
                                  </p:childTnLst>
                                </p:cTn>
                              </p:par>
                              <p:par>
                                <p:cTn id="102" presetID="64" presetClass="path" presetSubtype="0" accel="50000" decel="50000" fill="hold" nodeType="withEffect">
                                  <p:stCondLst>
                                    <p:cond delay="0"/>
                                  </p:stCondLst>
                                  <p:childTnLst>
                                    <p:animMotion origin="layout" path="M 1.875E-6 0.46574 L 1.875E-6 0 " pathEditMode="relative" rAng="0" ptsTypes="AA">
                                      <p:cBhvr>
                                        <p:cTn id="103" dur="2000" fill="hold"/>
                                        <p:tgtEl>
                                          <p:spTgt spid="33"/>
                                        </p:tgtEl>
                                        <p:attrNameLst>
                                          <p:attrName>ppt_x</p:attrName>
                                          <p:attrName>ppt_y</p:attrName>
                                        </p:attrNameLst>
                                      </p:cBhvr>
                                      <p:rCtr x="0" y="-23287"/>
                                    </p:animMotion>
                                  </p:childTnLst>
                                </p:cTn>
                              </p:par>
                              <p:par>
                                <p:cTn id="104" presetID="10" presetClass="exit" presetSubtype="0" fill="hold"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anim calcmode="lin" valueType="num">
                                      <p:cBhvr>
                                        <p:cTn id="112" dur="1000" fill="hold"/>
                                        <p:tgtEl>
                                          <p:spTgt spid="22"/>
                                        </p:tgtEl>
                                        <p:attrNameLst>
                                          <p:attrName>ppt_x</p:attrName>
                                        </p:attrNameLst>
                                      </p:cBhvr>
                                      <p:tavLst>
                                        <p:tav tm="0">
                                          <p:val>
                                            <p:strVal val="#ppt_x"/>
                                          </p:val>
                                        </p:tav>
                                        <p:tav tm="100000">
                                          <p:val>
                                            <p:strVal val="#ppt_x"/>
                                          </p:val>
                                        </p:tav>
                                      </p:tavLst>
                                    </p:anim>
                                    <p:anim calcmode="lin" valueType="num">
                                      <p:cBhvr>
                                        <p:cTn id="1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6FD4E25-60A3-4EB1-9B60-63A752D025C6}"/>
              </a:ext>
            </a:extLst>
          </p:cNvPr>
          <p:cNvGrpSpPr/>
          <p:nvPr/>
        </p:nvGrpSpPr>
        <p:grpSpPr>
          <a:xfrm>
            <a:off x="94366" y="68121"/>
            <a:ext cx="5092631" cy="1028407"/>
            <a:chOff x="94366" y="68121"/>
            <a:chExt cx="5092631" cy="1028407"/>
          </a:xfrm>
        </p:grpSpPr>
        <p:sp>
          <p:nvSpPr>
            <p:cNvPr id="7" name="MH_SubTitle_1">
              <a:extLst>
                <a:ext uri="{FF2B5EF4-FFF2-40B4-BE49-F238E27FC236}">
                  <a16:creationId xmlns:a16="http://schemas.microsoft.com/office/drawing/2014/main" id="{6FBFA8A9-E145-4373-BA3D-C63B2920C9C4}"/>
                </a:ext>
              </a:extLst>
            </p:cNvPr>
            <p:cNvSpPr>
              <a:spLocks noChangeArrowheads="1"/>
            </p:cNvSpPr>
            <p:nvPr>
              <p:custDataLst>
                <p:tags r:id="rId3"/>
              </p:custDataLst>
            </p:nvPr>
          </p:nvSpPr>
          <p:spPr bwMode="auto">
            <a:xfrm>
              <a:off x="1239826" y="289938"/>
              <a:ext cx="3947171" cy="584775"/>
            </a:xfrm>
            <a:prstGeom prst="rect">
              <a:avLst/>
            </a:prstGeom>
            <a:noFill/>
          </p:spPr>
          <p:txBody>
            <a:bodyPr wrap="none" rtlCol="0">
              <a:spAutoFit/>
            </a:bodyPr>
            <a:lstStyle/>
            <a:p>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2.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Đặc</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điểm</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thể</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loại</a:t>
              </a:r>
              <a:endPar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endParaRPr>
            </a:p>
          </p:txBody>
        </p:sp>
        <p:grpSp>
          <p:nvGrpSpPr>
            <p:cNvPr id="8" name="Group 7">
              <a:extLst>
                <a:ext uri="{FF2B5EF4-FFF2-40B4-BE49-F238E27FC236}">
                  <a16:creationId xmlns:a16="http://schemas.microsoft.com/office/drawing/2014/main" id="{C2579BBE-D161-4549-8DA5-A0D2ADB36FE1}"/>
                </a:ext>
              </a:extLst>
            </p:cNvPr>
            <p:cNvGrpSpPr/>
            <p:nvPr/>
          </p:nvGrpSpPr>
          <p:grpSpPr>
            <a:xfrm>
              <a:off x="94366" y="68121"/>
              <a:ext cx="1028407" cy="1028407"/>
              <a:chOff x="94366" y="68121"/>
              <a:chExt cx="1028407" cy="1028407"/>
            </a:xfrm>
          </p:grpSpPr>
          <p:sp>
            <p:nvSpPr>
              <p:cNvPr id="9" name="MH_Other_9">
                <a:extLst>
                  <a:ext uri="{FF2B5EF4-FFF2-40B4-BE49-F238E27FC236}">
                    <a16:creationId xmlns:a16="http://schemas.microsoft.com/office/drawing/2014/main" id="{2529FEBD-DCF9-4EDD-8FEC-1A6FC3ACEA2F}"/>
                  </a:ext>
                </a:extLst>
              </p:cNvPr>
              <p:cNvSpPr/>
              <p:nvPr>
                <p:custDataLst>
                  <p:tags r:id="rId4"/>
                </p:custDataLst>
              </p:nvPr>
            </p:nvSpPr>
            <p:spPr>
              <a:xfrm>
                <a:off x="94366" y="68121"/>
                <a:ext cx="1028407" cy="1028407"/>
              </a:xfrm>
              <a:prstGeom prst="ellipse">
                <a:avLst/>
              </a:prstGeom>
              <a:solidFill>
                <a:srgbClr val="F29A5B"/>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10" name="Picture 9">
                <a:extLst>
                  <a:ext uri="{FF2B5EF4-FFF2-40B4-BE49-F238E27FC236}">
                    <a16:creationId xmlns:a16="http://schemas.microsoft.com/office/drawing/2014/main" id="{56CEA1D7-7095-4C27-8279-63D7330410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6834" y="251243"/>
                <a:ext cx="623470" cy="623470"/>
              </a:xfrm>
              <a:prstGeom prst="rect">
                <a:avLst/>
              </a:prstGeom>
            </p:spPr>
          </p:pic>
        </p:grpSp>
      </p:grpSp>
      <p:grpSp>
        <p:nvGrpSpPr>
          <p:cNvPr id="13" name="Group 12">
            <a:extLst>
              <a:ext uri="{FF2B5EF4-FFF2-40B4-BE49-F238E27FC236}">
                <a16:creationId xmlns:a16="http://schemas.microsoft.com/office/drawing/2014/main" id="{991F9FDB-0479-4A76-A4FE-488A4D21A0E3}"/>
              </a:ext>
            </a:extLst>
          </p:cNvPr>
          <p:cNvGrpSpPr/>
          <p:nvPr/>
        </p:nvGrpSpPr>
        <p:grpSpPr>
          <a:xfrm>
            <a:off x="240529" y="-9144"/>
            <a:ext cx="5764896" cy="4582800"/>
            <a:chOff x="85237" y="71939"/>
            <a:chExt cx="5030601" cy="4135187"/>
          </a:xfrm>
        </p:grpSpPr>
        <p:pic>
          <p:nvPicPr>
            <p:cNvPr id="6" name="Picture 5">
              <a:extLst>
                <a:ext uri="{FF2B5EF4-FFF2-40B4-BE49-F238E27FC236}">
                  <a16:creationId xmlns:a16="http://schemas.microsoft.com/office/drawing/2014/main" id="{AF28DCF5-9DA5-4B0E-A08B-ABDCDF52C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37" y="71939"/>
              <a:ext cx="5030601" cy="4135187"/>
            </a:xfrm>
            <a:prstGeom prst="rect">
              <a:avLst/>
            </a:prstGeom>
          </p:spPr>
        </p:pic>
        <p:sp>
          <p:nvSpPr>
            <p:cNvPr id="12" name="TextBox 11">
              <a:extLst>
                <a:ext uri="{FF2B5EF4-FFF2-40B4-BE49-F238E27FC236}">
                  <a16:creationId xmlns:a16="http://schemas.microsoft.com/office/drawing/2014/main" id="{04030C68-3986-4057-A8ED-32833D3E8BF8}"/>
                </a:ext>
              </a:extLst>
            </p:cNvPr>
            <p:cNvSpPr txBox="1"/>
            <p:nvPr/>
          </p:nvSpPr>
          <p:spPr>
            <a:xfrm>
              <a:off x="855106" y="1585086"/>
              <a:ext cx="3580667" cy="1749606"/>
            </a:xfrm>
            <a:prstGeom prst="rect">
              <a:avLst/>
            </a:prstGeom>
            <a:noFill/>
          </p:spPr>
          <p:txBody>
            <a:bodyPr wrap="square">
              <a:spAutoFit/>
            </a:bodyPr>
            <a:lstStyle/>
            <a:p>
              <a:r>
                <a:rPr lang="en-US" sz="2400" dirty="0">
                  <a:solidFill>
                    <a:srgbClr val="002060"/>
                  </a:solidFill>
                  <a:latin typeface="Times" pitchFamily="2" charset="0"/>
                </a:rPr>
                <a:t>- </a:t>
              </a:r>
              <a:r>
                <a:rPr lang="en-US" sz="2400" dirty="0" err="1">
                  <a:solidFill>
                    <a:srgbClr val="002060"/>
                  </a:solidFill>
                  <a:latin typeface="Times" pitchFamily="2" charset="0"/>
                </a:rPr>
                <a:t>Truyện</a:t>
              </a:r>
              <a:r>
                <a:rPr lang="en-US" sz="2400" dirty="0">
                  <a:solidFill>
                    <a:srgbClr val="002060"/>
                  </a:solidFill>
                  <a:latin typeface="Times" pitchFamily="2" charset="0"/>
                </a:rPr>
                <a:t> “</a:t>
              </a:r>
              <a:r>
                <a:rPr lang="en-US" sz="2400" dirty="0" err="1">
                  <a:solidFill>
                    <a:srgbClr val="002060"/>
                  </a:solidFill>
                  <a:latin typeface="Times" pitchFamily="2" charset="0"/>
                </a:rPr>
                <a:t>Giọt</a:t>
              </a:r>
              <a:r>
                <a:rPr lang="en-US" sz="2400" dirty="0">
                  <a:solidFill>
                    <a:srgbClr val="002060"/>
                  </a:solidFill>
                  <a:latin typeface="Times" pitchFamily="2" charset="0"/>
                </a:rPr>
                <a:t> </a:t>
              </a:r>
              <a:r>
                <a:rPr lang="en-US" sz="2400" dirty="0" err="1">
                  <a:solidFill>
                    <a:srgbClr val="002060"/>
                  </a:solidFill>
                  <a:latin typeface="Times" pitchFamily="2" charset="0"/>
                </a:rPr>
                <a:t>sương</a:t>
              </a:r>
              <a:r>
                <a:rPr lang="en-US" sz="2400" dirty="0">
                  <a:solidFill>
                    <a:srgbClr val="002060"/>
                  </a:solidFill>
                  <a:latin typeface="Times" pitchFamily="2" charset="0"/>
                </a:rPr>
                <a:t> </a:t>
              </a:r>
              <a:r>
                <a:rPr lang="en-US" sz="2400" dirty="0" err="1">
                  <a:solidFill>
                    <a:srgbClr val="002060"/>
                  </a:solidFill>
                  <a:latin typeface="Times" pitchFamily="2" charset="0"/>
                </a:rPr>
                <a:t>đêm</a:t>
              </a:r>
              <a:r>
                <a:rPr lang="en-US" sz="2400" dirty="0">
                  <a:solidFill>
                    <a:srgbClr val="002060"/>
                  </a:solidFill>
                  <a:latin typeface="Times" pitchFamily="2" charset="0"/>
                </a:rPr>
                <a:t>” </a:t>
              </a:r>
              <a:r>
                <a:rPr lang="en-US" sz="2400" dirty="0" err="1">
                  <a:solidFill>
                    <a:srgbClr val="002060"/>
                  </a:solidFill>
                  <a:latin typeface="Times" pitchFamily="2" charset="0"/>
                </a:rPr>
                <a:t>được</a:t>
              </a:r>
              <a:r>
                <a:rPr lang="en-US" sz="2400" dirty="0">
                  <a:solidFill>
                    <a:srgbClr val="002060"/>
                  </a:solidFill>
                  <a:latin typeface="Times" pitchFamily="2" charset="0"/>
                </a:rPr>
                <a:t> </a:t>
              </a:r>
              <a:r>
                <a:rPr lang="en-US" sz="2400" dirty="0" err="1">
                  <a:solidFill>
                    <a:srgbClr val="002060"/>
                  </a:solidFill>
                  <a:latin typeface="Times" pitchFamily="2" charset="0"/>
                </a:rPr>
                <a:t>kể</a:t>
              </a:r>
              <a:r>
                <a:rPr lang="en-US" sz="2400" dirty="0">
                  <a:solidFill>
                    <a:srgbClr val="002060"/>
                  </a:solidFill>
                  <a:latin typeface="Times" pitchFamily="2" charset="0"/>
                </a:rPr>
                <a:t> </a:t>
              </a:r>
              <a:r>
                <a:rPr lang="en-US" sz="2400" dirty="0" err="1">
                  <a:solidFill>
                    <a:srgbClr val="002060"/>
                  </a:solidFill>
                  <a:latin typeface="Times" pitchFamily="2" charset="0"/>
                </a:rPr>
                <a:t>theo</a:t>
              </a:r>
              <a:r>
                <a:rPr lang="en-US" sz="2400" dirty="0">
                  <a:solidFill>
                    <a:srgbClr val="002060"/>
                  </a:solidFill>
                  <a:latin typeface="Times" pitchFamily="2" charset="0"/>
                </a:rPr>
                <a:t> </a:t>
              </a:r>
              <a:r>
                <a:rPr lang="en-US" sz="2400" dirty="0" err="1">
                  <a:solidFill>
                    <a:srgbClr val="002060"/>
                  </a:solidFill>
                  <a:latin typeface="Times" pitchFamily="2" charset="0"/>
                </a:rPr>
                <a:t>ngôi</a:t>
              </a:r>
              <a:r>
                <a:rPr lang="en-US" sz="2400" dirty="0">
                  <a:solidFill>
                    <a:srgbClr val="002060"/>
                  </a:solidFill>
                  <a:latin typeface="Times" pitchFamily="2" charset="0"/>
                </a:rPr>
                <a:t> </a:t>
              </a:r>
              <a:r>
                <a:rPr lang="en-US" sz="2400" dirty="0" err="1">
                  <a:solidFill>
                    <a:srgbClr val="002060"/>
                  </a:solidFill>
                  <a:latin typeface="Times" pitchFamily="2" charset="0"/>
                </a:rPr>
                <a:t>thứ</a:t>
              </a:r>
              <a:r>
                <a:rPr lang="en-US" sz="2400" dirty="0">
                  <a:solidFill>
                    <a:srgbClr val="002060"/>
                  </a:solidFill>
                  <a:latin typeface="Times" pitchFamily="2" charset="0"/>
                </a:rPr>
                <a:t> </a:t>
              </a:r>
              <a:r>
                <a:rPr lang="en-US" sz="2400" dirty="0" err="1">
                  <a:solidFill>
                    <a:srgbClr val="002060"/>
                  </a:solidFill>
                  <a:latin typeface="Times" pitchFamily="2" charset="0"/>
                </a:rPr>
                <a:t>mấy</a:t>
              </a:r>
              <a:r>
                <a:rPr lang="en-US" sz="2400" dirty="0">
                  <a:solidFill>
                    <a:srgbClr val="002060"/>
                  </a:solidFill>
                  <a:latin typeface="Times" pitchFamily="2" charset="0"/>
                </a:rPr>
                <a:t>?</a:t>
              </a:r>
            </a:p>
            <a:p>
              <a:r>
                <a:rPr lang="en-US" sz="2400" dirty="0">
                  <a:solidFill>
                    <a:srgbClr val="002060"/>
                  </a:solidFill>
                  <a:latin typeface="Times" pitchFamily="2" charset="0"/>
                </a:rPr>
                <a:t>- </a:t>
              </a:r>
              <a:r>
                <a:rPr lang="en-US" sz="2400" dirty="0" err="1">
                  <a:solidFill>
                    <a:srgbClr val="002060"/>
                  </a:solidFill>
                  <a:latin typeface="Times" pitchFamily="2" charset="0"/>
                </a:rPr>
                <a:t>Nhân</a:t>
              </a:r>
              <a:r>
                <a:rPr lang="en-US" sz="2400" dirty="0">
                  <a:solidFill>
                    <a:srgbClr val="002060"/>
                  </a:solidFill>
                  <a:latin typeface="Times" pitchFamily="2" charset="0"/>
                </a:rPr>
                <a:t> </a:t>
              </a:r>
              <a:r>
                <a:rPr lang="en-US" sz="2400" dirty="0" err="1">
                  <a:solidFill>
                    <a:srgbClr val="002060"/>
                  </a:solidFill>
                  <a:latin typeface="Times" pitchFamily="2" charset="0"/>
                </a:rPr>
                <a:t>vật</a:t>
              </a:r>
              <a:r>
                <a:rPr lang="en-US" sz="2400" dirty="0">
                  <a:solidFill>
                    <a:srgbClr val="002060"/>
                  </a:solidFill>
                  <a:latin typeface="Times" pitchFamily="2" charset="0"/>
                </a:rPr>
                <a:t> </a:t>
              </a:r>
              <a:r>
                <a:rPr lang="en-US" sz="2400" dirty="0" err="1">
                  <a:solidFill>
                    <a:srgbClr val="002060"/>
                  </a:solidFill>
                  <a:latin typeface="Times" pitchFamily="2" charset="0"/>
                </a:rPr>
                <a:t>trong</a:t>
              </a:r>
              <a:r>
                <a:rPr lang="en-US" sz="2400" dirty="0">
                  <a:solidFill>
                    <a:srgbClr val="002060"/>
                  </a:solidFill>
                  <a:latin typeface="Times" pitchFamily="2" charset="0"/>
                </a:rPr>
                <a:t> </a:t>
              </a:r>
              <a:r>
                <a:rPr lang="en-US" sz="2400" dirty="0" err="1">
                  <a:solidFill>
                    <a:srgbClr val="002060"/>
                  </a:solidFill>
                  <a:latin typeface="Times" pitchFamily="2" charset="0"/>
                </a:rPr>
                <a:t>truyện</a:t>
              </a:r>
              <a:r>
                <a:rPr lang="en-US" sz="2400" dirty="0">
                  <a:solidFill>
                    <a:srgbClr val="002060"/>
                  </a:solidFill>
                  <a:latin typeface="Times" pitchFamily="2" charset="0"/>
                </a:rPr>
                <a:t> </a:t>
              </a:r>
              <a:r>
                <a:rPr lang="en-US" sz="2400" dirty="0" err="1">
                  <a:solidFill>
                    <a:srgbClr val="002060"/>
                  </a:solidFill>
                  <a:latin typeface="Times" pitchFamily="2" charset="0"/>
                </a:rPr>
                <a:t>gồm</a:t>
              </a:r>
              <a:r>
                <a:rPr lang="en-US" sz="2400" dirty="0">
                  <a:solidFill>
                    <a:srgbClr val="002060"/>
                  </a:solidFill>
                  <a:latin typeface="Times" pitchFamily="2" charset="0"/>
                </a:rPr>
                <a:t> </a:t>
              </a:r>
              <a:r>
                <a:rPr lang="en-US" sz="2400" dirty="0" err="1">
                  <a:solidFill>
                    <a:srgbClr val="002060"/>
                  </a:solidFill>
                  <a:latin typeface="Times" pitchFamily="2" charset="0"/>
                </a:rPr>
                <a:t>những</a:t>
              </a:r>
              <a:r>
                <a:rPr lang="en-US" sz="2400" dirty="0">
                  <a:solidFill>
                    <a:srgbClr val="002060"/>
                  </a:solidFill>
                  <a:latin typeface="Times" pitchFamily="2" charset="0"/>
                </a:rPr>
                <a:t> ai?</a:t>
              </a:r>
            </a:p>
          </p:txBody>
        </p:sp>
      </p:grpSp>
      <p:pic>
        <p:nvPicPr>
          <p:cNvPr id="15" name="Picture 14">
            <a:extLst>
              <a:ext uri="{FF2B5EF4-FFF2-40B4-BE49-F238E27FC236}">
                <a16:creationId xmlns:a16="http://schemas.microsoft.com/office/drawing/2014/main" id="{E539A448-2BC6-4444-B41B-0346A592C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1276" y="3631560"/>
            <a:ext cx="3950578" cy="3269982"/>
          </a:xfrm>
          <a:prstGeom prst="rect">
            <a:avLst/>
          </a:prstGeom>
        </p:spPr>
      </p:pic>
      <p:pic>
        <p:nvPicPr>
          <p:cNvPr id="17" name="Picture 16">
            <a:extLst>
              <a:ext uri="{FF2B5EF4-FFF2-40B4-BE49-F238E27FC236}">
                <a16:creationId xmlns:a16="http://schemas.microsoft.com/office/drawing/2014/main" id="{EDFEF3C1-1B20-4803-96F0-91BF220774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4970" y="4106382"/>
            <a:ext cx="3077029" cy="2654704"/>
          </a:xfrm>
          <a:prstGeom prst="rect">
            <a:avLst/>
          </a:prstGeom>
        </p:spPr>
      </p:pic>
      <p:grpSp>
        <p:nvGrpSpPr>
          <p:cNvPr id="26" name="Group 25">
            <a:extLst>
              <a:ext uri="{FF2B5EF4-FFF2-40B4-BE49-F238E27FC236}">
                <a16:creationId xmlns:a16="http://schemas.microsoft.com/office/drawing/2014/main" id="{4A2B681B-9BD4-4D13-A8B4-A61D08EA7BB9}"/>
              </a:ext>
            </a:extLst>
          </p:cNvPr>
          <p:cNvGrpSpPr/>
          <p:nvPr/>
        </p:nvGrpSpPr>
        <p:grpSpPr>
          <a:xfrm>
            <a:off x="838384" y="4762938"/>
            <a:ext cx="4611045" cy="1220400"/>
            <a:chOff x="4663960" y="4979419"/>
            <a:chExt cx="4611045" cy="1250894"/>
          </a:xfrm>
        </p:grpSpPr>
        <p:sp>
          <p:nvSpPr>
            <p:cNvPr id="25" name="Rectangle: Rounded Corners 24">
              <a:extLst>
                <a:ext uri="{FF2B5EF4-FFF2-40B4-BE49-F238E27FC236}">
                  <a16:creationId xmlns:a16="http://schemas.microsoft.com/office/drawing/2014/main" id="{EBA08CB5-A096-414D-B705-FE58FF32AE0E}"/>
                </a:ext>
              </a:extLst>
            </p:cNvPr>
            <p:cNvSpPr/>
            <p:nvPr/>
          </p:nvSpPr>
          <p:spPr>
            <a:xfrm>
              <a:off x="4663960" y="4979419"/>
              <a:ext cx="4569187" cy="1250894"/>
            </a:xfrm>
            <a:prstGeom prst="roundRect">
              <a:avLst/>
            </a:prstGeom>
            <a:solidFill>
              <a:schemeClr val="accent6">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596161E-FC69-42B9-ACA6-050E07F3E4DF}"/>
                </a:ext>
              </a:extLst>
            </p:cNvPr>
            <p:cNvSpPr txBox="1"/>
            <p:nvPr/>
          </p:nvSpPr>
          <p:spPr>
            <a:xfrm>
              <a:off x="4767610" y="5029985"/>
              <a:ext cx="4507395" cy="851761"/>
            </a:xfrm>
            <a:prstGeom prst="rect">
              <a:avLst/>
            </a:prstGeom>
            <a:noFill/>
          </p:spPr>
          <p:txBody>
            <a:bodyPr wrap="square">
              <a:spAutoFit/>
            </a:bodyPr>
            <a:lstStyle/>
            <a:p>
              <a:pPr algn="ctr"/>
              <a:r>
                <a:rPr lang="en-US" sz="2400" dirty="0" err="1">
                  <a:latin typeface="Times" pitchFamily="2" charset="0"/>
                </a:rPr>
                <a:t>Ngôi</a:t>
              </a:r>
              <a:r>
                <a:rPr lang="en-US" sz="2400" dirty="0">
                  <a:latin typeface="Times" pitchFamily="2" charset="0"/>
                </a:rPr>
                <a:t> </a:t>
              </a:r>
              <a:r>
                <a:rPr lang="en-US" sz="2400" dirty="0" err="1">
                  <a:latin typeface="Times" pitchFamily="2" charset="0"/>
                </a:rPr>
                <a:t>kể</a:t>
              </a:r>
              <a:r>
                <a:rPr lang="en-US" sz="2400" i="1" dirty="0">
                  <a:latin typeface="Times" pitchFamily="2" charset="0"/>
                </a:rPr>
                <a:t>:</a:t>
              </a:r>
              <a:r>
                <a:rPr lang="en-US" sz="2400" dirty="0">
                  <a:latin typeface="Times" pitchFamily="2" charset="0"/>
                </a:rPr>
                <a:t> </a:t>
              </a:r>
              <a:r>
                <a:rPr lang="en-US" sz="2400" dirty="0" err="1">
                  <a:latin typeface="Times" pitchFamily="2" charset="0"/>
                </a:rPr>
                <a:t>người</a:t>
              </a:r>
              <a:r>
                <a:rPr lang="en-US" sz="2400" dirty="0">
                  <a:latin typeface="Times" pitchFamily="2" charset="0"/>
                </a:rPr>
                <a:t> </a:t>
              </a:r>
              <a:r>
                <a:rPr lang="en-US" sz="2400" dirty="0" err="1">
                  <a:latin typeface="Times" pitchFamily="2" charset="0"/>
                </a:rPr>
                <a:t>kể</a:t>
              </a:r>
              <a:r>
                <a:rPr lang="en-US" sz="2400" dirty="0">
                  <a:latin typeface="Times" pitchFamily="2" charset="0"/>
                </a:rPr>
                <a:t> </a:t>
              </a:r>
              <a:r>
                <a:rPr lang="en-US" sz="2400" dirty="0" err="1">
                  <a:latin typeface="Times" pitchFamily="2" charset="0"/>
                </a:rPr>
                <a:t>chuyện</a:t>
              </a:r>
              <a:r>
                <a:rPr lang="en-US" sz="2400" dirty="0">
                  <a:latin typeface="Times" pitchFamily="2" charset="0"/>
                </a:rPr>
                <a:t> </a:t>
              </a:r>
              <a:r>
                <a:rPr lang="en-US" sz="2400" dirty="0" err="1">
                  <a:latin typeface="Times" pitchFamily="2" charset="0"/>
                </a:rPr>
                <a:t>theo</a:t>
              </a:r>
              <a:endParaRPr lang="en-US" sz="2400" dirty="0">
                <a:latin typeface="Times" pitchFamily="2" charset="0"/>
              </a:endParaRPr>
            </a:p>
            <a:p>
              <a:pPr algn="ctr"/>
              <a:r>
                <a:rPr lang="en-US" sz="2400" dirty="0">
                  <a:latin typeface="Times" pitchFamily="2" charset="0"/>
                </a:rPr>
                <a:t> </a:t>
              </a:r>
              <a:r>
                <a:rPr lang="en-US" sz="2400" dirty="0" err="1">
                  <a:latin typeface="Times" pitchFamily="2" charset="0"/>
                </a:rPr>
                <a:t>ngôi</a:t>
              </a:r>
              <a:r>
                <a:rPr lang="en-US" sz="2400" dirty="0">
                  <a:latin typeface="Times" pitchFamily="2" charset="0"/>
                </a:rPr>
                <a:t> </a:t>
              </a:r>
              <a:r>
                <a:rPr lang="en-US" sz="2400" dirty="0" err="1">
                  <a:latin typeface="Times" pitchFamily="2" charset="0"/>
                </a:rPr>
                <a:t>thứ</a:t>
              </a:r>
              <a:r>
                <a:rPr lang="en-US" sz="2400" dirty="0">
                  <a:latin typeface="Times" pitchFamily="2" charset="0"/>
                </a:rPr>
                <a:t> </a:t>
              </a:r>
              <a:r>
                <a:rPr lang="en-US" sz="2400" dirty="0" err="1">
                  <a:latin typeface="Times" pitchFamily="2" charset="0"/>
                </a:rPr>
                <a:t>nhất</a:t>
              </a:r>
              <a:r>
                <a:rPr lang="en-US" sz="2400" dirty="0">
                  <a:latin typeface="Times" pitchFamily="2" charset="0"/>
                </a:rPr>
                <a:t>.</a:t>
              </a:r>
            </a:p>
          </p:txBody>
        </p:sp>
      </p:grpSp>
      <p:grpSp>
        <p:nvGrpSpPr>
          <p:cNvPr id="27" name="Group 26">
            <a:extLst>
              <a:ext uri="{FF2B5EF4-FFF2-40B4-BE49-F238E27FC236}">
                <a16:creationId xmlns:a16="http://schemas.microsoft.com/office/drawing/2014/main" id="{8643DB06-DD2E-44DD-AEC6-BDD652408C70}"/>
              </a:ext>
            </a:extLst>
          </p:cNvPr>
          <p:cNvGrpSpPr/>
          <p:nvPr/>
        </p:nvGrpSpPr>
        <p:grpSpPr>
          <a:xfrm>
            <a:off x="6676097" y="4403180"/>
            <a:ext cx="4611045" cy="1220401"/>
            <a:chOff x="4663960" y="4979420"/>
            <a:chExt cx="4611045" cy="1250894"/>
          </a:xfrm>
        </p:grpSpPr>
        <p:sp>
          <p:nvSpPr>
            <p:cNvPr id="28" name="Rectangle: Rounded Corners 27">
              <a:extLst>
                <a:ext uri="{FF2B5EF4-FFF2-40B4-BE49-F238E27FC236}">
                  <a16:creationId xmlns:a16="http://schemas.microsoft.com/office/drawing/2014/main" id="{C9244A3D-AD8C-4519-9C22-17CDF3FABB0D}"/>
                </a:ext>
              </a:extLst>
            </p:cNvPr>
            <p:cNvSpPr/>
            <p:nvPr/>
          </p:nvSpPr>
          <p:spPr>
            <a:xfrm>
              <a:off x="4663960" y="4979420"/>
              <a:ext cx="4569187" cy="1250894"/>
            </a:xfrm>
            <a:prstGeom prst="roundRect">
              <a:avLst/>
            </a:prstGeom>
            <a:solidFill>
              <a:schemeClr val="accent6">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1B7B127-0390-435D-BF33-4D737048AEFF}"/>
                </a:ext>
              </a:extLst>
            </p:cNvPr>
            <p:cNvSpPr txBox="1"/>
            <p:nvPr/>
          </p:nvSpPr>
          <p:spPr>
            <a:xfrm>
              <a:off x="4767610" y="5029985"/>
              <a:ext cx="4507395" cy="851760"/>
            </a:xfrm>
            <a:prstGeom prst="rect">
              <a:avLst/>
            </a:prstGeom>
            <a:noFill/>
          </p:spPr>
          <p:txBody>
            <a:bodyPr wrap="square">
              <a:spAutoFit/>
            </a:bodyPr>
            <a:lstStyle/>
            <a:p>
              <a:pPr algn="ctr"/>
              <a:r>
                <a:rPr lang="en-US" sz="2400" dirty="0" err="1">
                  <a:latin typeface="Times" pitchFamily="2" charset="0"/>
                </a:rPr>
                <a:t>Ngôi</a:t>
              </a:r>
              <a:r>
                <a:rPr lang="en-US" sz="2400" dirty="0">
                  <a:latin typeface="Times" pitchFamily="2" charset="0"/>
                </a:rPr>
                <a:t> </a:t>
              </a:r>
              <a:r>
                <a:rPr lang="en-US" sz="2400" dirty="0" err="1">
                  <a:latin typeface="Times" pitchFamily="2" charset="0"/>
                </a:rPr>
                <a:t>kể</a:t>
              </a:r>
              <a:r>
                <a:rPr lang="en-US" sz="2400" i="1" dirty="0">
                  <a:latin typeface="Times" pitchFamily="2" charset="0"/>
                </a:rPr>
                <a:t>:</a:t>
              </a:r>
              <a:r>
                <a:rPr lang="en-US" sz="2400" dirty="0">
                  <a:latin typeface="Times" pitchFamily="2" charset="0"/>
                </a:rPr>
                <a:t> </a:t>
              </a:r>
              <a:r>
                <a:rPr lang="en-US" sz="2400" dirty="0" err="1">
                  <a:latin typeface="Times" pitchFamily="2" charset="0"/>
                </a:rPr>
                <a:t>người</a:t>
              </a:r>
              <a:r>
                <a:rPr lang="en-US" sz="2400" dirty="0">
                  <a:latin typeface="Times" pitchFamily="2" charset="0"/>
                </a:rPr>
                <a:t> </a:t>
              </a:r>
              <a:r>
                <a:rPr lang="en-US" sz="2400" dirty="0" err="1">
                  <a:latin typeface="Times" pitchFamily="2" charset="0"/>
                </a:rPr>
                <a:t>kể</a:t>
              </a:r>
              <a:r>
                <a:rPr lang="en-US" sz="2400" dirty="0">
                  <a:latin typeface="Times" pitchFamily="2" charset="0"/>
                </a:rPr>
                <a:t> </a:t>
              </a:r>
              <a:r>
                <a:rPr lang="en-US" sz="2400" dirty="0" err="1">
                  <a:latin typeface="Times" pitchFamily="2" charset="0"/>
                </a:rPr>
                <a:t>chuyện</a:t>
              </a:r>
              <a:r>
                <a:rPr lang="en-US" sz="2400" dirty="0">
                  <a:latin typeface="Times" pitchFamily="2" charset="0"/>
                </a:rPr>
                <a:t> </a:t>
              </a:r>
              <a:r>
                <a:rPr lang="en-US" sz="2400" dirty="0" err="1">
                  <a:latin typeface="Times" pitchFamily="2" charset="0"/>
                </a:rPr>
                <a:t>theo</a:t>
              </a:r>
              <a:endParaRPr lang="en-US" sz="2400" dirty="0">
                <a:latin typeface="Times" pitchFamily="2" charset="0"/>
              </a:endParaRPr>
            </a:p>
            <a:p>
              <a:pPr algn="ctr"/>
              <a:r>
                <a:rPr lang="en-US" sz="2400" dirty="0">
                  <a:latin typeface="Times" pitchFamily="2" charset="0"/>
                </a:rPr>
                <a:t> </a:t>
              </a:r>
              <a:r>
                <a:rPr lang="en-US" sz="2400" dirty="0" err="1">
                  <a:latin typeface="Times" pitchFamily="2" charset="0"/>
                </a:rPr>
                <a:t>ngôi</a:t>
              </a:r>
              <a:r>
                <a:rPr lang="en-US" sz="2400" dirty="0">
                  <a:latin typeface="Times" pitchFamily="2" charset="0"/>
                </a:rPr>
                <a:t> </a:t>
              </a:r>
              <a:r>
                <a:rPr lang="en-US" sz="2400" dirty="0" err="1">
                  <a:latin typeface="Times" pitchFamily="2" charset="0"/>
                </a:rPr>
                <a:t>thứ</a:t>
              </a:r>
              <a:r>
                <a:rPr lang="en-US" sz="2400" dirty="0">
                  <a:latin typeface="Times" pitchFamily="2" charset="0"/>
                </a:rPr>
                <a:t> </a:t>
              </a:r>
              <a:r>
                <a:rPr lang="en-US" sz="2400" dirty="0" err="1">
                  <a:latin typeface="Times" pitchFamily="2" charset="0"/>
                </a:rPr>
                <a:t>ba</a:t>
              </a:r>
              <a:r>
                <a:rPr lang="en-US" sz="2400" dirty="0">
                  <a:latin typeface="Times" pitchFamily="2" charset="0"/>
                </a:rPr>
                <a:t>.</a:t>
              </a:r>
            </a:p>
          </p:txBody>
        </p:sp>
      </p:grpSp>
      <p:grpSp>
        <p:nvGrpSpPr>
          <p:cNvPr id="30" name="Group 29">
            <a:extLst>
              <a:ext uri="{FF2B5EF4-FFF2-40B4-BE49-F238E27FC236}">
                <a16:creationId xmlns:a16="http://schemas.microsoft.com/office/drawing/2014/main" id="{FB083F5F-8EBF-4CBF-8FB3-AB3DAD13654C}"/>
              </a:ext>
            </a:extLst>
          </p:cNvPr>
          <p:cNvGrpSpPr/>
          <p:nvPr/>
        </p:nvGrpSpPr>
        <p:grpSpPr>
          <a:xfrm>
            <a:off x="6680296" y="5908238"/>
            <a:ext cx="4606846" cy="830996"/>
            <a:chOff x="4663960" y="4968504"/>
            <a:chExt cx="4606846" cy="925235"/>
          </a:xfrm>
        </p:grpSpPr>
        <p:sp>
          <p:nvSpPr>
            <p:cNvPr id="31" name="Rectangle: Rounded Corners 30">
              <a:extLst>
                <a:ext uri="{FF2B5EF4-FFF2-40B4-BE49-F238E27FC236}">
                  <a16:creationId xmlns:a16="http://schemas.microsoft.com/office/drawing/2014/main" id="{102DDE02-65F3-4E88-9E53-6CB13621C1FC}"/>
                </a:ext>
              </a:extLst>
            </p:cNvPr>
            <p:cNvSpPr/>
            <p:nvPr/>
          </p:nvSpPr>
          <p:spPr>
            <a:xfrm>
              <a:off x="4663960" y="4979420"/>
              <a:ext cx="4569187" cy="881562"/>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21906BD-3971-43CF-A437-D75A69831E6E}"/>
                </a:ext>
              </a:extLst>
            </p:cNvPr>
            <p:cNvSpPr txBox="1"/>
            <p:nvPr/>
          </p:nvSpPr>
          <p:spPr>
            <a:xfrm>
              <a:off x="4763411" y="4968504"/>
              <a:ext cx="4507395" cy="925235"/>
            </a:xfrm>
            <a:prstGeom prst="rect">
              <a:avLst/>
            </a:prstGeom>
            <a:noFill/>
          </p:spPr>
          <p:txBody>
            <a:bodyPr wrap="square">
              <a:spAutoFit/>
            </a:bodyPr>
            <a:lstStyle/>
            <a:p>
              <a:pPr algn="ctr"/>
              <a:r>
                <a:rPr lang="en-US" sz="2400" dirty="0" err="1">
                  <a:solidFill>
                    <a:schemeClr val="bg1"/>
                  </a:solidFill>
                  <a:latin typeface="Times" pitchFamily="2" charset="0"/>
                </a:rPr>
                <a:t>Tác</a:t>
              </a:r>
              <a:r>
                <a:rPr lang="en-US" sz="2400" dirty="0">
                  <a:solidFill>
                    <a:schemeClr val="bg1"/>
                  </a:solidFill>
                  <a:latin typeface="Times" pitchFamily="2" charset="0"/>
                </a:rPr>
                <a:t> </a:t>
              </a:r>
              <a:r>
                <a:rPr lang="en-US" sz="2400" dirty="0" err="1">
                  <a:solidFill>
                    <a:schemeClr val="bg1"/>
                  </a:solidFill>
                  <a:latin typeface="Times" pitchFamily="2" charset="0"/>
                </a:rPr>
                <a:t>dụng</a:t>
              </a:r>
              <a:r>
                <a:rPr lang="en-US" sz="2400" i="1" dirty="0">
                  <a:solidFill>
                    <a:schemeClr val="bg1"/>
                  </a:solidFill>
                  <a:latin typeface="Times" pitchFamily="2" charset="0"/>
                </a:rPr>
                <a:t>:</a:t>
              </a:r>
              <a:r>
                <a:rPr lang="en-US" sz="2400" dirty="0">
                  <a:solidFill>
                    <a:schemeClr val="bg1"/>
                  </a:solidFill>
                  <a:latin typeface="Times" pitchFamily="2" charset="0"/>
                </a:rPr>
                <a:t> </a:t>
              </a:r>
              <a:r>
                <a:rPr lang="en-US" sz="2400" dirty="0" err="1">
                  <a:solidFill>
                    <a:schemeClr val="bg1"/>
                  </a:solidFill>
                  <a:latin typeface="Times" pitchFamily="2" charset="0"/>
                </a:rPr>
                <a:t>kể</a:t>
              </a:r>
              <a:r>
                <a:rPr lang="en-US" sz="2400" dirty="0">
                  <a:solidFill>
                    <a:schemeClr val="bg1"/>
                  </a:solidFill>
                  <a:latin typeface="Times" pitchFamily="2" charset="0"/>
                </a:rPr>
                <a:t> </a:t>
              </a:r>
              <a:r>
                <a:rPr lang="en-US" sz="2400" dirty="0" err="1">
                  <a:solidFill>
                    <a:schemeClr val="bg1"/>
                  </a:solidFill>
                  <a:latin typeface="Times" pitchFamily="2" charset="0"/>
                </a:rPr>
                <a:t>linh</a:t>
              </a:r>
              <a:r>
                <a:rPr lang="en-US" sz="2400" dirty="0">
                  <a:solidFill>
                    <a:schemeClr val="bg1"/>
                  </a:solidFill>
                  <a:latin typeface="Times" pitchFamily="2" charset="0"/>
                </a:rPr>
                <a:t> </a:t>
              </a:r>
              <a:r>
                <a:rPr lang="en-US" sz="2400" dirty="0" err="1">
                  <a:solidFill>
                    <a:schemeClr val="bg1"/>
                  </a:solidFill>
                  <a:latin typeface="Times" pitchFamily="2" charset="0"/>
                </a:rPr>
                <a:t>hoạt</a:t>
              </a:r>
              <a:r>
                <a:rPr lang="en-US" sz="2400" dirty="0">
                  <a:solidFill>
                    <a:schemeClr val="bg1"/>
                  </a:solidFill>
                  <a:latin typeface="Times" pitchFamily="2" charset="0"/>
                </a:rPr>
                <a:t>, </a:t>
              </a:r>
              <a:r>
                <a:rPr lang="en-US" sz="2400" dirty="0" err="1">
                  <a:solidFill>
                    <a:schemeClr val="bg1"/>
                  </a:solidFill>
                  <a:latin typeface="Times" pitchFamily="2" charset="0"/>
                </a:rPr>
                <a:t>tự</a:t>
              </a:r>
              <a:r>
                <a:rPr lang="en-US" sz="2400" dirty="0">
                  <a:solidFill>
                    <a:schemeClr val="bg1"/>
                  </a:solidFill>
                  <a:latin typeface="Times" pitchFamily="2" charset="0"/>
                </a:rPr>
                <a:t> do;</a:t>
              </a:r>
            </a:p>
            <a:p>
              <a:pPr algn="ctr"/>
              <a:r>
                <a:rPr lang="en-US" sz="2400" dirty="0" err="1">
                  <a:solidFill>
                    <a:schemeClr val="bg1"/>
                  </a:solidFill>
                  <a:latin typeface="Times" pitchFamily="2" charset="0"/>
                </a:rPr>
                <a:t>lời</a:t>
              </a:r>
              <a:r>
                <a:rPr lang="en-US" sz="2400" dirty="0">
                  <a:solidFill>
                    <a:schemeClr val="bg1"/>
                  </a:solidFill>
                  <a:latin typeface="Times" pitchFamily="2" charset="0"/>
                </a:rPr>
                <a:t> </a:t>
              </a:r>
              <a:r>
                <a:rPr lang="en-US" sz="2400" dirty="0" err="1">
                  <a:solidFill>
                    <a:schemeClr val="bg1"/>
                  </a:solidFill>
                  <a:latin typeface="Times" pitchFamily="2" charset="0"/>
                </a:rPr>
                <a:t>kể</a:t>
              </a:r>
              <a:r>
                <a:rPr lang="en-US" sz="2400" dirty="0">
                  <a:solidFill>
                    <a:schemeClr val="bg1"/>
                  </a:solidFill>
                  <a:latin typeface="Times" pitchFamily="2" charset="0"/>
                </a:rPr>
                <a:t> </a:t>
              </a:r>
              <a:r>
                <a:rPr lang="en-US" sz="2400" dirty="0" err="1">
                  <a:solidFill>
                    <a:schemeClr val="bg1"/>
                  </a:solidFill>
                  <a:latin typeface="Times" pitchFamily="2" charset="0"/>
                </a:rPr>
                <a:t>có</a:t>
              </a:r>
              <a:r>
                <a:rPr lang="en-US" sz="2400" dirty="0">
                  <a:solidFill>
                    <a:schemeClr val="bg1"/>
                  </a:solidFill>
                  <a:latin typeface="Times" pitchFamily="2" charset="0"/>
                </a:rPr>
                <a:t> </a:t>
              </a:r>
              <a:r>
                <a:rPr lang="en-US" sz="2400" dirty="0" err="1">
                  <a:solidFill>
                    <a:schemeClr val="bg1"/>
                  </a:solidFill>
                  <a:latin typeface="Times" pitchFamily="2" charset="0"/>
                </a:rPr>
                <a:t>tính</a:t>
              </a:r>
              <a:r>
                <a:rPr lang="en-US" sz="2400" dirty="0">
                  <a:solidFill>
                    <a:schemeClr val="bg1"/>
                  </a:solidFill>
                  <a:latin typeface="Times" pitchFamily="2" charset="0"/>
                </a:rPr>
                <a:t> </a:t>
              </a:r>
              <a:r>
                <a:rPr lang="en-US" sz="2400" dirty="0" err="1">
                  <a:solidFill>
                    <a:schemeClr val="bg1"/>
                  </a:solidFill>
                  <a:latin typeface="Times" pitchFamily="2" charset="0"/>
                </a:rPr>
                <a:t>khách</a:t>
              </a:r>
              <a:r>
                <a:rPr lang="en-US" sz="2400" dirty="0">
                  <a:solidFill>
                    <a:schemeClr val="bg1"/>
                  </a:solidFill>
                  <a:latin typeface="Times" pitchFamily="2" charset="0"/>
                </a:rPr>
                <a:t> </a:t>
              </a:r>
              <a:r>
                <a:rPr lang="en-US" sz="2400" dirty="0" err="1">
                  <a:solidFill>
                    <a:schemeClr val="bg1"/>
                  </a:solidFill>
                  <a:latin typeface="Times" pitchFamily="2" charset="0"/>
                </a:rPr>
                <a:t>quan</a:t>
              </a:r>
              <a:r>
                <a:rPr lang="en-US" sz="2400" dirty="0">
                  <a:solidFill>
                    <a:schemeClr val="bg1"/>
                  </a:solidFill>
                  <a:latin typeface="Times" pitchFamily="2" charset="0"/>
                </a:rPr>
                <a:t>.</a:t>
              </a:r>
            </a:p>
          </p:txBody>
        </p:sp>
      </p:grpSp>
      <p:sp>
        <p:nvSpPr>
          <p:cNvPr id="33" name="Arrow: Curved Right 32">
            <a:extLst>
              <a:ext uri="{FF2B5EF4-FFF2-40B4-BE49-F238E27FC236}">
                <a16:creationId xmlns:a16="http://schemas.microsoft.com/office/drawing/2014/main" id="{D1CC76A9-FC53-4812-A3E1-A0E0D0185248}"/>
              </a:ext>
            </a:extLst>
          </p:cNvPr>
          <p:cNvSpPr/>
          <p:nvPr/>
        </p:nvSpPr>
        <p:spPr>
          <a:xfrm>
            <a:off x="6157132" y="4979496"/>
            <a:ext cx="518965" cy="1561524"/>
          </a:xfrm>
          <a:prstGeom prst="curvedRightArrow">
            <a:avLst>
              <a:gd name="adj1" fmla="val 25000"/>
              <a:gd name="adj2" fmla="val 74297"/>
              <a:gd name="adj3" fmla="val 4691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A_图片 4">
            <a:extLst>
              <a:ext uri="{FF2B5EF4-FFF2-40B4-BE49-F238E27FC236}">
                <a16:creationId xmlns:a16="http://schemas.microsoft.com/office/drawing/2014/main" id="{C5173B65-4316-462D-8DB0-436F03E5B8C1}"/>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t="42788" r="42874"/>
          <a:stretch/>
        </p:blipFill>
        <p:spPr>
          <a:xfrm>
            <a:off x="9862476" y="-9144"/>
            <a:ext cx="2329524" cy="1456944"/>
          </a:xfrm>
          <a:prstGeom prst="rect">
            <a:avLst/>
          </a:prstGeom>
        </p:spPr>
      </p:pic>
      <p:pic>
        <p:nvPicPr>
          <p:cNvPr id="40" name="Picture 39">
            <a:extLst>
              <a:ext uri="{FF2B5EF4-FFF2-40B4-BE49-F238E27FC236}">
                <a16:creationId xmlns:a16="http://schemas.microsoft.com/office/drawing/2014/main" id="{109E5E5D-E50F-4A5A-BC7D-7E05E5DD9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573" y="1097937"/>
            <a:ext cx="4455424" cy="30823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2" name="Picture 41">
            <a:extLst>
              <a:ext uri="{FF2B5EF4-FFF2-40B4-BE49-F238E27FC236}">
                <a16:creationId xmlns:a16="http://schemas.microsoft.com/office/drawing/2014/main" id="{3404A940-4532-43D0-AAE4-98DEF20B3E55}"/>
              </a:ext>
            </a:extLst>
          </p:cNvPr>
          <p:cNvPicPr>
            <a:picLocks noChangeAspect="1"/>
          </p:cNvPicPr>
          <p:nvPr/>
        </p:nvPicPr>
        <p:blipFill rotWithShape="1">
          <a:blip r:embed="rId13">
            <a:extLst>
              <a:ext uri="{28A0092B-C50C-407E-A947-70E740481C1C}">
                <a14:useLocalDpi xmlns:a14="http://schemas.microsoft.com/office/drawing/2010/main" val="0"/>
              </a:ext>
            </a:extLst>
          </a:blip>
          <a:srcRect r="1852"/>
          <a:stretch/>
        </p:blipFill>
        <p:spPr>
          <a:xfrm>
            <a:off x="6805732" y="874713"/>
            <a:ext cx="4455424" cy="3121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oup 1">
            <a:extLst>
              <a:ext uri="{FF2B5EF4-FFF2-40B4-BE49-F238E27FC236}">
                <a16:creationId xmlns:a16="http://schemas.microsoft.com/office/drawing/2014/main" id="{FB57564A-CB22-4044-BF45-86C68832F26D}"/>
              </a:ext>
            </a:extLst>
          </p:cNvPr>
          <p:cNvGrpSpPr/>
          <p:nvPr/>
        </p:nvGrpSpPr>
        <p:grpSpPr>
          <a:xfrm>
            <a:off x="4286485" y="1545074"/>
            <a:ext cx="3580667" cy="1713297"/>
            <a:chOff x="4286485" y="2548554"/>
            <a:chExt cx="3580667" cy="1713297"/>
          </a:xfrm>
        </p:grpSpPr>
        <p:pic>
          <p:nvPicPr>
            <p:cNvPr id="35" name="Picture 34">
              <a:extLst>
                <a:ext uri="{FF2B5EF4-FFF2-40B4-BE49-F238E27FC236}">
                  <a16:creationId xmlns:a16="http://schemas.microsoft.com/office/drawing/2014/main" id="{48A710FD-45CE-4424-BBAB-FC85526561AD}"/>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286485" y="2548554"/>
              <a:ext cx="3580667" cy="1713297"/>
            </a:xfrm>
            <a:prstGeom prst="rect">
              <a:avLst/>
            </a:prstGeom>
          </p:spPr>
        </p:pic>
        <p:sp>
          <p:nvSpPr>
            <p:cNvPr id="36" name="TextBox 35">
              <a:extLst>
                <a:ext uri="{FF2B5EF4-FFF2-40B4-BE49-F238E27FC236}">
                  <a16:creationId xmlns:a16="http://schemas.microsoft.com/office/drawing/2014/main" id="{F759FD08-C330-47D0-A0E9-514909F7CD84}"/>
                </a:ext>
              </a:extLst>
            </p:cNvPr>
            <p:cNvSpPr txBox="1"/>
            <p:nvPr/>
          </p:nvSpPr>
          <p:spPr>
            <a:xfrm>
              <a:off x="4887078" y="2762073"/>
              <a:ext cx="2143310" cy="1200329"/>
            </a:xfrm>
            <a:prstGeom prst="rect">
              <a:avLst/>
            </a:prstGeom>
            <a:noFill/>
          </p:spPr>
          <p:txBody>
            <a:bodyPr wrap="square">
              <a:spAutoFit/>
            </a:bodyPr>
            <a:lstStyle/>
            <a:p>
              <a:pPr marL="342900" indent="-342900">
                <a:buFontTx/>
                <a:buChar char="-"/>
              </a:pPr>
              <a:r>
                <a:rPr lang="en-US" sz="2400" dirty="0" err="1">
                  <a:solidFill>
                    <a:schemeClr val="accent6">
                      <a:lumMod val="50000"/>
                    </a:schemeClr>
                  </a:solidFill>
                  <a:latin typeface="Times" pitchFamily="2" charset="0"/>
                </a:rPr>
                <a:t>Ngôi</a:t>
              </a:r>
              <a:r>
                <a:rPr lang="en-US" sz="2400" dirty="0">
                  <a:solidFill>
                    <a:schemeClr val="accent6">
                      <a:lumMod val="50000"/>
                    </a:schemeClr>
                  </a:solidFill>
                  <a:latin typeface="Times" pitchFamily="2" charset="0"/>
                </a:rPr>
                <a:t> </a:t>
              </a:r>
              <a:r>
                <a:rPr lang="en-US" sz="2400" dirty="0" err="1">
                  <a:solidFill>
                    <a:schemeClr val="accent6">
                      <a:lumMod val="50000"/>
                    </a:schemeClr>
                  </a:solidFill>
                  <a:latin typeface="Times" pitchFamily="2" charset="0"/>
                </a:rPr>
                <a:t>kể</a:t>
              </a:r>
              <a:endParaRPr lang="en-US" sz="2400" dirty="0">
                <a:solidFill>
                  <a:schemeClr val="accent6">
                    <a:lumMod val="50000"/>
                  </a:schemeClr>
                </a:solidFill>
                <a:latin typeface="Times" pitchFamily="2" charset="0"/>
              </a:endParaRPr>
            </a:p>
            <a:p>
              <a:pPr marL="342900" indent="-342900">
                <a:buFontTx/>
                <a:buChar char="-"/>
              </a:pPr>
              <a:r>
                <a:rPr lang="en-US" sz="2400" dirty="0" err="1">
                  <a:solidFill>
                    <a:schemeClr val="accent6">
                      <a:lumMod val="50000"/>
                    </a:schemeClr>
                  </a:solidFill>
                  <a:latin typeface="Times" pitchFamily="2" charset="0"/>
                </a:rPr>
                <a:t>Nhân</a:t>
              </a:r>
              <a:r>
                <a:rPr lang="en-US" sz="2400" dirty="0">
                  <a:solidFill>
                    <a:schemeClr val="accent6">
                      <a:lumMod val="50000"/>
                    </a:schemeClr>
                  </a:solidFill>
                  <a:latin typeface="Times" pitchFamily="2" charset="0"/>
                </a:rPr>
                <a:t> </a:t>
              </a:r>
              <a:r>
                <a:rPr lang="en-US" sz="2400" dirty="0" err="1">
                  <a:solidFill>
                    <a:schemeClr val="accent6">
                      <a:lumMod val="50000"/>
                    </a:schemeClr>
                  </a:solidFill>
                  <a:latin typeface="Times" pitchFamily="2" charset="0"/>
                </a:rPr>
                <a:t>vật</a:t>
              </a:r>
              <a:endParaRPr lang="en-US" sz="2400" dirty="0">
                <a:solidFill>
                  <a:schemeClr val="accent6">
                    <a:lumMod val="50000"/>
                  </a:schemeClr>
                </a:solidFill>
                <a:latin typeface="Times" pitchFamily="2" charset="0"/>
              </a:endParaRPr>
            </a:p>
            <a:p>
              <a:pPr marL="342900" indent="-342900">
                <a:buFontTx/>
                <a:buChar char="-"/>
              </a:pPr>
              <a:r>
                <a:rPr lang="en-US" sz="2400" dirty="0" err="1">
                  <a:solidFill>
                    <a:schemeClr val="accent6">
                      <a:lumMod val="50000"/>
                    </a:schemeClr>
                  </a:solidFill>
                  <a:latin typeface="Times" pitchFamily="2" charset="0"/>
                </a:rPr>
                <a:t>Nghệ</a:t>
              </a:r>
              <a:r>
                <a:rPr lang="en-US" sz="2400" dirty="0">
                  <a:solidFill>
                    <a:schemeClr val="accent6">
                      <a:lumMod val="50000"/>
                    </a:schemeClr>
                  </a:solidFill>
                  <a:latin typeface="Times" pitchFamily="2" charset="0"/>
                </a:rPr>
                <a:t> </a:t>
              </a:r>
              <a:r>
                <a:rPr lang="en-US" sz="2400" dirty="0" err="1">
                  <a:solidFill>
                    <a:schemeClr val="accent6">
                      <a:lumMod val="50000"/>
                    </a:schemeClr>
                  </a:solidFill>
                  <a:latin typeface="Times" pitchFamily="2" charset="0"/>
                </a:rPr>
                <a:t>thuậ</a:t>
              </a:r>
              <a:r>
                <a:rPr lang="en-US" sz="2400" dirty="0" err="1">
                  <a:solidFill>
                    <a:schemeClr val="accent6">
                      <a:lumMod val="50000"/>
                    </a:schemeClr>
                  </a:solidFill>
                  <a:latin typeface="SVN-Nexa Rush Script" panose="020B0606040200020203" pitchFamily="34" charset="0"/>
                </a:rPr>
                <a:t>t</a:t>
              </a:r>
              <a:endParaRPr lang="en-US" sz="2400" dirty="0">
                <a:solidFill>
                  <a:schemeClr val="accent6">
                    <a:lumMod val="50000"/>
                  </a:schemeClr>
                </a:solidFill>
                <a:latin typeface="SVN-Nexa Rush Script" panose="020B0606040200020203" pitchFamily="34" charset="0"/>
              </a:endParaRPr>
            </a:p>
          </p:txBody>
        </p:sp>
      </p:grpSp>
    </p:spTree>
    <p:custDataLst>
      <p:tags r:id="rId1"/>
    </p:custDataLst>
    <p:extLst>
      <p:ext uri="{BB962C8B-B14F-4D97-AF65-F5344CB8AC3E}">
        <p14:creationId xmlns:p14="http://schemas.microsoft.com/office/powerpoint/2010/main" val="292228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
                                        </p:tgtEl>
                                        <p:attrNameLst>
                                          <p:attrName>style.visibility</p:attrName>
                                        </p:attrNameLst>
                                      </p:cBhvr>
                                      <p:to>
                                        <p:strVal val="hidden"/>
                                      </p:to>
                                    </p:set>
                                  </p:childTnLst>
                                </p:cTn>
                              </p:par>
                            </p:childTnLst>
                          </p:cTn>
                        </p:par>
                        <p:par>
                          <p:cTn id="26" fill="hold">
                            <p:stCondLst>
                              <p:cond delay="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childTnLst>
                          </p:cTn>
                        </p:par>
                        <p:par>
                          <p:cTn id="46" fill="hold">
                            <p:stCondLst>
                              <p:cond delay="0"/>
                            </p:stCondLst>
                            <p:childTnLst>
                              <p:par>
                                <p:cTn id="47" presetID="6"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circle(in)">
                                      <p:cBhvr>
                                        <p:cTn id="49" dur="2000"/>
                                        <p:tgtEl>
                                          <p:spTgt spid="40"/>
                                        </p:tgtEl>
                                      </p:cBhvr>
                                    </p:animEffect>
                                  </p:childTnLst>
                                </p:cTn>
                              </p:par>
                            </p:childTnLst>
                          </p:cTn>
                        </p:par>
                        <p:par>
                          <p:cTn id="50" fill="hold">
                            <p:stCondLst>
                              <p:cond delay="2000"/>
                            </p:stCondLst>
                            <p:childTnLst>
                              <p:par>
                                <p:cTn id="51" presetID="47" presetClass="entr" presetSubtype="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circle(in)">
                                      <p:cBhvr>
                                        <p:cTn id="60" dur="2000"/>
                                        <p:tgtEl>
                                          <p:spTgt spid="42"/>
                                        </p:tgtEl>
                                      </p:cBhvr>
                                    </p:animEffect>
                                  </p:childTnLst>
                                </p:cTn>
                              </p:par>
                            </p:childTnLst>
                          </p:cTn>
                        </p:par>
                        <p:par>
                          <p:cTn id="61" fill="hold">
                            <p:stCondLst>
                              <p:cond delay="2000"/>
                            </p:stCondLst>
                            <p:childTnLst>
                              <p:par>
                                <p:cTn id="62" presetID="47"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20" presetClass="entr" presetSubtype="0" fill="hold" grpId="0" nodeType="afterEffect">
                                  <p:stCondLst>
                                    <p:cond delay="3000"/>
                                  </p:stCondLst>
                                  <p:childTnLst>
                                    <p:set>
                                      <p:cBhvr>
                                        <p:cTn id="69" dur="1" fill="hold">
                                          <p:stCondLst>
                                            <p:cond delay="0"/>
                                          </p:stCondLst>
                                        </p:cTn>
                                        <p:tgtEl>
                                          <p:spTgt spid="33"/>
                                        </p:tgtEl>
                                        <p:attrNameLst>
                                          <p:attrName>style.visibility</p:attrName>
                                        </p:attrNameLst>
                                      </p:cBhvr>
                                      <p:to>
                                        <p:strVal val="visible"/>
                                      </p:to>
                                    </p:set>
                                    <p:animEffect transition="in" filter="wedge">
                                      <p:cBhvr>
                                        <p:cTn id="70" dur="1000"/>
                                        <p:tgtEl>
                                          <p:spTgt spid="33"/>
                                        </p:tgtEl>
                                      </p:cBhvr>
                                    </p:animEffect>
                                  </p:childTnLst>
                                </p:cTn>
                              </p:par>
                            </p:childTnLst>
                          </p:cTn>
                        </p:par>
                        <p:par>
                          <p:cTn id="71" fill="hold">
                            <p:stCondLst>
                              <p:cond delay="7000"/>
                            </p:stCondLst>
                            <p:childTnLst>
                              <p:par>
                                <p:cTn id="72" presetID="47" presetClass="entr" presetSubtype="0"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B6E02075-5CCF-4AC3-AC6E-EBE59748D060}"/>
              </a:ext>
            </a:extLst>
          </p:cNvPr>
          <p:cNvGrpSpPr>
            <a:grpSpLocks/>
          </p:cNvGrpSpPr>
          <p:nvPr/>
        </p:nvGrpSpPr>
        <p:grpSpPr bwMode="auto">
          <a:xfrm>
            <a:off x="2257778" y="-244785"/>
            <a:ext cx="8921397" cy="2771775"/>
            <a:chOff x="2812029" y="-35069"/>
            <a:chExt cx="8367111" cy="2771775"/>
          </a:xfrm>
        </p:grpSpPr>
        <p:sp>
          <p:nvSpPr>
            <p:cNvPr id="15" name="矩形: 圆角 14">
              <a:extLst>
                <a:ext uri="{FF2B5EF4-FFF2-40B4-BE49-F238E27FC236}">
                  <a16:creationId xmlns:a16="http://schemas.microsoft.com/office/drawing/2014/main" id="{DD05D831-968F-4672-A5F7-9CEEFF8BB4AA}"/>
                </a:ext>
              </a:extLst>
            </p:cNvPr>
            <p:cNvSpPr/>
            <p:nvPr/>
          </p:nvSpPr>
          <p:spPr>
            <a:xfrm>
              <a:off x="3720014" y="812656"/>
              <a:ext cx="5300283"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6155" name="组合 10">
              <a:extLst>
                <a:ext uri="{FF2B5EF4-FFF2-40B4-BE49-F238E27FC236}">
                  <a16:creationId xmlns:a16="http://schemas.microsoft.com/office/drawing/2014/main" id="{55BFDE17-8454-41EF-B176-85A4F03E5F48}"/>
                </a:ext>
              </a:extLst>
            </p:cNvPr>
            <p:cNvGrpSpPr>
              <a:grpSpLocks/>
            </p:cNvGrpSpPr>
            <p:nvPr/>
          </p:nvGrpSpPr>
          <p:grpSpPr bwMode="auto">
            <a:xfrm>
              <a:off x="7509515" y="-35069"/>
              <a:ext cx="3669625" cy="2771775"/>
              <a:chOff x="3771037" y="3429000"/>
              <a:chExt cx="3117731" cy="2201738"/>
            </a:xfrm>
          </p:grpSpPr>
          <p:pic>
            <p:nvPicPr>
              <p:cNvPr id="6158" name="图片 11">
                <a:extLst>
                  <a:ext uri="{FF2B5EF4-FFF2-40B4-BE49-F238E27FC236}">
                    <a16:creationId xmlns:a16="http://schemas.microsoft.com/office/drawing/2014/main" id="{9573762D-1087-49E4-93F6-9AC74C56A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037"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图片 12">
                <a:extLst>
                  <a:ext uri="{FF2B5EF4-FFF2-40B4-BE49-F238E27FC236}">
                    <a16:creationId xmlns:a16="http://schemas.microsoft.com/office/drawing/2014/main" id="{FDC4EFAD-FEBB-45AF-9950-1D18D274B7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0287"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6" name="文本框 15">
              <a:extLst>
                <a:ext uri="{FF2B5EF4-FFF2-40B4-BE49-F238E27FC236}">
                  <a16:creationId xmlns:a16="http://schemas.microsoft.com/office/drawing/2014/main" id="{9921A916-85D0-41A7-85F2-88A1FC899D40}"/>
                </a:ext>
              </a:extLst>
            </p:cNvPr>
            <p:cNvSpPr txBox="1">
              <a:spLocks noChangeArrowheads="1"/>
            </p:cNvSpPr>
            <p:nvPr/>
          </p:nvSpPr>
          <p:spPr bwMode="auto">
            <a:xfrm>
              <a:off x="3740510" y="932940"/>
              <a:ext cx="5327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4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Nhân</a:t>
              </a:r>
              <a:r>
                <a:rPr lang="en-US" altLang="zh-CN" sz="4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4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vật</a:t>
              </a:r>
              <a:endParaRPr lang="zh-CN" altLang="en-US" sz="4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endParaRPr>
            </a:p>
          </p:txBody>
        </p:sp>
        <p:pic>
          <p:nvPicPr>
            <p:cNvPr id="6157" name="图片 28">
              <a:extLst>
                <a:ext uri="{FF2B5EF4-FFF2-40B4-BE49-F238E27FC236}">
                  <a16:creationId xmlns:a16="http://schemas.microsoft.com/office/drawing/2014/main" id="{7EB7B2DB-71F5-4F16-B770-C55DAD16C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029" y="859812"/>
              <a:ext cx="1084162" cy="12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29">
            <a:extLst>
              <a:ext uri="{FF2B5EF4-FFF2-40B4-BE49-F238E27FC236}">
                <a16:creationId xmlns:a16="http://schemas.microsoft.com/office/drawing/2014/main" id="{4927C82B-7511-42D3-8800-82F8CB9C3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42696">
            <a:off x="2959100" y="1131578"/>
            <a:ext cx="6667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图片 31">
            <a:extLst>
              <a:ext uri="{FF2B5EF4-FFF2-40B4-BE49-F238E27FC236}">
                <a16:creationId xmlns:a16="http://schemas.microsoft.com/office/drawing/2014/main" id="{3E669F7F-AC18-4375-96C8-42C542C82E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173" y="4860992"/>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97664" y="2918374"/>
            <a:ext cx="1741570" cy="16687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96CD009-0A30-4280-B49A-D2220D989F54}"/>
              </a:ext>
            </a:extLst>
          </p:cNvPr>
          <p:cNvGrpSpPr/>
          <p:nvPr/>
        </p:nvGrpSpPr>
        <p:grpSpPr>
          <a:xfrm>
            <a:off x="836613" y="1994275"/>
            <a:ext cx="4933566" cy="3779463"/>
            <a:chOff x="836613" y="1994275"/>
            <a:chExt cx="4933566" cy="3779463"/>
          </a:xfrm>
        </p:grpSpPr>
        <p:sp>
          <p:nvSpPr>
            <p:cNvPr id="33" name="矩形 32">
              <a:extLst>
                <a:ext uri="{FF2B5EF4-FFF2-40B4-BE49-F238E27FC236}">
                  <a16:creationId xmlns:a16="http://schemas.microsoft.com/office/drawing/2014/main" id="{0262509D-CE4F-4811-9E53-3D2DFDAE1C3A}"/>
                </a:ext>
              </a:extLst>
            </p:cNvPr>
            <p:cNvSpPr/>
            <p:nvPr/>
          </p:nvSpPr>
          <p:spPr>
            <a:xfrm>
              <a:off x="836613" y="2278063"/>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MH_SubTitle_1">
              <a:extLst>
                <a:ext uri="{FF2B5EF4-FFF2-40B4-BE49-F238E27FC236}">
                  <a16:creationId xmlns:a16="http://schemas.microsoft.com/office/drawing/2014/main" id="{B21BD570-DA4A-4DD1-8597-4327A4D43DF9}"/>
                </a:ext>
              </a:extLst>
            </p:cNvPr>
            <p:cNvSpPr/>
            <p:nvPr/>
          </p:nvSpPr>
          <p:spPr>
            <a:xfrm>
              <a:off x="1206857" y="1994275"/>
              <a:ext cx="4311074"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tham gia vào câu chuyện</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2" name="Rectangle 1"/>
          <p:cNvSpPr/>
          <p:nvPr/>
        </p:nvSpPr>
        <p:spPr>
          <a:xfrm>
            <a:off x="1156635" y="4630160"/>
            <a:ext cx="1107996" cy="400110"/>
          </a:xfrm>
          <a:prstGeom prst="rect">
            <a:avLst/>
          </a:prstGeom>
        </p:spPr>
        <p:txBody>
          <a:bodyPr wrap="none">
            <a:spAutoFit/>
          </a:bodyPr>
          <a:lstStyle/>
          <a:p>
            <a:r>
              <a:rPr lang="en-US" sz="2000" b="1" dirty="0" err="1">
                <a:solidFill>
                  <a:srgbClr val="002060"/>
                </a:solidFill>
                <a:latin typeface="Courier New" panose="02070309020205020404" pitchFamily="49" charset="0"/>
                <a:cs typeface="Courier New" panose="02070309020205020404" pitchFamily="49" charset="0"/>
                <a:sym typeface="Arial" panose="020B0604020202020204" pitchFamily="34" charset="0"/>
              </a:rPr>
              <a:t>Bọ</a:t>
            </a:r>
            <a:r>
              <a:rPr lang="en-US" sz="2000" b="1" dirty="0">
                <a:solidFill>
                  <a:srgbClr val="002060"/>
                </a:solidFill>
                <a:latin typeface="Courier New" panose="02070309020205020404" pitchFamily="49" charset="0"/>
                <a:cs typeface="Courier New" panose="02070309020205020404" pitchFamily="49" charset="0"/>
                <a:sym typeface="Arial" panose="020B0604020202020204" pitchFamily="34" charset="0"/>
              </a:rPr>
              <a:t> </a:t>
            </a:r>
            <a:r>
              <a:rPr lang="en-US" sz="2000" b="1" dirty="0" err="1">
                <a:solidFill>
                  <a:srgbClr val="002060"/>
                </a:solidFill>
                <a:latin typeface="Courier New" panose="02070309020205020404" pitchFamily="49" charset="0"/>
                <a:cs typeface="Courier New" panose="02070309020205020404" pitchFamily="49" charset="0"/>
                <a:sym typeface="Arial" panose="020B0604020202020204" pitchFamily="34" charset="0"/>
              </a:rPr>
              <a:t>Dừa</a:t>
            </a:r>
            <a:endParaRPr lang="en-US" sz="2000" dirty="0">
              <a:solidFill>
                <a:srgbClr val="002060"/>
              </a:solidFill>
              <a:latin typeface="Courier New" panose="02070309020205020404" pitchFamily="49" charset="0"/>
              <a:cs typeface="Courier New" panose="02070309020205020404" pitchFamily="49" charset="0"/>
            </a:endParaRPr>
          </a:p>
        </p:txBody>
      </p:sp>
      <p:sp>
        <p:nvSpPr>
          <p:cNvPr id="19" name="Rectangle 18"/>
          <p:cNvSpPr/>
          <p:nvPr/>
        </p:nvSpPr>
        <p:spPr>
          <a:xfrm>
            <a:off x="2309048" y="4660937"/>
            <a:ext cx="1877437" cy="400110"/>
          </a:xfrm>
          <a:prstGeom prst="rect">
            <a:avLst/>
          </a:prstGeom>
        </p:spPr>
        <p:txBody>
          <a:bodyPr wrap="none">
            <a:spAutoFit/>
          </a:bodyPr>
          <a:lstStyle/>
          <a:p>
            <a:r>
              <a:rPr lang="en-US" sz="2000" b="1" dirty="0" err="1">
                <a:solidFill>
                  <a:srgbClr val="002060"/>
                </a:solidFill>
                <a:latin typeface="Courier New" panose="02070309020205020404" pitchFamily="49" charset="0"/>
                <a:cs typeface="Courier New" panose="02070309020205020404" pitchFamily="49" charset="0"/>
              </a:rPr>
              <a:t>Cụ</a:t>
            </a:r>
            <a:r>
              <a:rPr lang="en-US" sz="2000" b="1" dirty="0">
                <a:solidFill>
                  <a:srgbClr val="002060"/>
                </a:solidFill>
                <a:latin typeface="Courier New" panose="02070309020205020404" pitchFamily="49" charset="0"/>
                <a:cs typeface="Courier New" panose="02070309020205020404" pitchFamily="49" charset="0"/>
              </a:rPr>
              <a:t> </a:t>
            </a:r>
            <a:r>
              <a:rPr lang="en-US" sz="2000" b="1" dirty="0" err="1">
                <a:solidFill>
                  <a:srgbClr val="002060"/>
                </a:solidFill>
                <a:latin typeface="Courier New" panose="02070309020205020404" pitchFamily="49" charset="0"/>
                <a:cs typeface="Courier New" panose="02070309020205020404" pitchFamily="49" charset="0"/>
              </a:rPr>
              <a:t>giáo</a:t>
            </a:r>
            <a:r>
              <a:rPr lang="en-US" sz="2000" b="1" dirty="0">
                <a:solidFill>
                  <a:srgbClr val="002060"/>
                </a:solidFill>
                <a:latin typeface="Courier New" panose="02070309020205020404" pitchFamily="49" charset="0"/>
                <a:cs typeface="Courier New" panose="02070309020205020404" pitchFamily="49" charset="0"/>
              </a:rPr>
              <a:t> </a:t>
            </a:r>
            <a:r>
              <a:rPr lang="en-US" sz="2000" b="1" dirty="0" err="1">
                <a:solidFill>
                  <a:srgbClr val="002060"/>
                </a:solidFill>
                <a:latin typeface="Courier New" panose="02070309020205020404" pitchFamily="49" charset="0"/>
                <a:cs typeface="Courier New" panose="02070309020205020404" pitchFamily="49" charset="0"/>
              </a:rPr>
              <a:t>Cóc</a:t>
            </a:r>
            <a:endParaRPr lang="en-US" sz="2000" b="1" dirty="0">
              <a:solidFill>
                <a:srgbClr val="002060"/>
              </a:solidFill>
              <a:latin typeface="Courier New" panose="02070309020205020404" pitchFamily="49" charset="0"/>
              <a:cs typeface="Courier New" panose="02070309020205020404" pitchFamily="49" charset="0"/>
            </a:endParaRPr>
          </a:p>
        </p:txBody>
      </p:sp>
      <p:sp>
        <p:nvSpPr>
          <p:cNvPr id="20" name="Rectangle 19"/>
          <p:cNvSpPr/>
          <p:nvPr/>
        </p:nvSpPr>
        <p:spPr>
          <a:xfrm>
            <a:off x="4186463" y="4653281"/>
            <a:ext cx="1415772" cy="400110"/>
          </a:xfrm>
          <a:prstGeom prst="rect">
            <a:avLst/>
          </a:prstGeom>
        </p:spPr>
        <p:txBody>
          <a:bodyPr wrap="none">
            <a:spAutoFit/>
          </a:bodyPr>
          <a:lstStyle/>
          <a:p>
            <a:r>
              <a:rPr lang="en-US" sz="2000" b="1" dirty="0" err="1">
                <a:solidFill>
                  <a:srgbClr val="002060"/>
                </a:solidFill>
                <a:latin typeface="Courier New" panose="02070309020205020404" pitchFamily="49" charset="0"/>
                <a:cs typeface="Courier New" panose="02070309020205020404" pitchFamily="49" charset="0"/>
              </a:rPr>
              <a:t>Thằn</a:t>
            </a:r>
            <a:r>
              <a:rPr lang="en-US" sz="2000" b="1" dirty="0">
                <a:solidFill>
                  <a:srgbClr val="002060"/>
                </a:solidFill>
                <a:latin typeface="Courier New" panose="02070309020205020404" pitchFamily="49" charset="0"/>
                <a:cs typeface="Courier New" panose="02070309020205020404" pitchFamily="49" charset="0"/>
              </a:rPr>
              <a:t> </a:t>
            </a:r>
            <a:r>
              <a:rPr lang="en-US" sz="2000" b="1" dirty="0" err="1">
                <a:solidFill>
                  <a:srgbClr val="002060"/>
                </a:solidFill>
                <a:latin typeface="Courier New" panose="02070309020205020404" pitchFamily="49" charset="0"/>
                <a:cs typeface="Courier New" panose="02070309020205020404" pitchFamily="49" charset="0"/>
              </a:rPr>
              <a:t>Lằn</a:t>
            </a:r>
            <a:endParaRPr lang="en-US" sz="2000" b="1" dirty="0">
              <a:solidFill>
                <a:srgbClr val="002060"/>
              </a:solidFill>
              <a:latin typeface="Courier New" panose="02070309020205020404" pitchFamily="49" charset="0"/>
              <a:cs typeface="Courier New" panose="02070309020205020404" pitchFamily="49" charset="0"/>
            </a:endParaRPr>
          </a:p>
        </p:txBody>
      </p:sp>
      <p:grpSp>
        <p:nvGrpSpPr>
          <p:cNvPr id="4" name="Group 3">
            <a:extLst>
              <a:ext uri="{FF2B5EF4-FFF2-40B4-BE49-F238E27FC236}">
                <a16:creationId xmlns:a16="http://schemas.microsoft.com/office/drawing/2014/main" id="{D6F4CE60-7D5F-4924-999C-DF5DA1F76DFC}"/>
              </a:ext>
            </a:extLst>
          </p:cNvPr>
          <p:cNvGrpSpPr/>
          <p:nvPr/>
        </p:nvGrpSpPr>
        <p:grpSpPr>
          <a:xfrm>
            <a:off x="6494238" y="1991900"/>
            <a:ext cx="4933566" cy="3779463"/>
            <a:chOff x="6494238" y="2040026"/>
            <a:chExt cx="4933566" cy="3779463"/>
          </a:xfrm>
        </p:grpSpPr>
        <p:sp>
          <p:nvSpPr>
            <p:cNvPr id="21" name="矩形 32">
              <a:extLst>
                <a:ext uri="{FF2B5EF4-FFF2-40B4-BE49-F238E27FC236}">
                  <a16:creationId xmlns:a16="http://schemas.microsoft.com/office/drawing/2014/main" id="{0262509D-CE4F-4811-9E53-3D2DFDAE1C3A}"/>
                </a:ext>
              </a:extLst>
            </p:cNvPr>
            <p:cNvSpPr/>
            <p:nvPr/>
          </p:nvSpPr>
          <p:spPr>
            <a:xfrm>
              <a:off x="6494238" y="2323814"/>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MH_SubTitle_1">
              <a:extLst>
                <a:ext uri="{FF2B5EF4-FFF2-40B4-BE49-F238E27FC236}">
                  <a16:creationId xmlns:a16="http://schemas.microsoft.com/office/drawing/2014/main" id="{B21BD570-DA4A-4DD1-8597-4327A4D43DF9}"/>
                </a:ext>
              </a:extLst>
            </p:cNvPr>
            <p:cNvSpPr/>
            <p:nvPr/>
          </p:nvSpPr>
          <p:spPr>
            <a:xfrm>
              <a:off x="6864482" y="2040026"/>
              <a:ext cx="4311074"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chỉ được nhắc đến</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23" name="Rectangle 22"/>
          <p:cNvSpPr/>
          <p:nvPr/>
        </p:nvSpPr>
        <p:spPr>
          <a:xfrm>
            <a:off x="6864482" y="3179654"/>
            <a:ext cx="4301389" cy="1938992"/>
          </a:xfrm>
          <a:prstGeom prst="rect">
            <a:avLst/>
          </a:prstGeom>
        </p:spPr>
        <p:txBody>
          <a:bodyPr wrap="square">
            <a:spAutoFit/>
          </a:bodyPr>
          <a:lstStyle/>
          <a:p>
            <a:r>
              <a:rPr lang="en-US" sz="2400" b="1" dirty="0" err="1">
                <a:solidFill>
                  <a:srgbClr val="002060"/>
                </a:solidFill>
                <a:latin typeface="Courier New" panose="02070309020205020404" pitchFamily="49" charset="0"/>
                <a:cs typeface="Courier New" panose="02070309020205020404" pitchFamily="49" charset="0"/>
              </a:rPr>
              <a:t>Bọ</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Ngà</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Cánh</a:t>
            </a:r>
            <a:r>
              <a:rPr lang="en-US" sz="2400" b="1" dirty="0">
                <a:solidFill>
                  <a:srgbClr val="002060"/>
                </a:solidFill>
                <a:latin typeface="Courier New" panose="02070309020205020404" pitchFamily="49" charset="0"/>
                <a:cs typeface="Courier New" panose="02070309020205020404" pitchFamily="49" charset="0"/>
              </a:rPr>
              <a:t> Cam, </a:t>
            </a:r>
            <a:r>
              <a:rPr lang="en-US" sz="2400" b="1" dirty="0" err="1">
                <a:solidFill>
                  <a:srgbClr val="002060"/>
                </a:solidFill>
                <a:latin typeface="Courier New" panose="02070309020205020404" pitchFamily="49" charset="0"/>
                <a:cs typeface="Courier New" panose="02070309020205020404" pitchFamily="49" charset="0"/>
              </a:rPr>
              <a:t>Bọ</a:t>
            </a:r>
            <a:r>
              <a:rPr lang="en-US" sz="2400" b="1" dirty="0">
                <a:solidFill>
                  <a:srgbClr val="002060"/>
                </a:solidFill>
                <a:latin typeface="Courier New" panose="02070309020205020404" pitchFamily="49" charset="0"/>
                <a:cs typeface="Courier New" panose="02070309020205020404" pitchFamily="49" charset="0"/>
              </a:rPr>
              <a:t> Hung, </a:t>
            </a:r>
            <a:r>
              <a:rPr lang="en-US" sz="2400" b="1" dirty="0" err="1">
                <a:solidFill>
                  <a:srgbClr val="002060"/>
                </a:solidFill>
                <a:latin typeface="Courier New" panose="02070309020205020404" pitchFamily="49" charset="0"/>
                <a:cs typeface="Courier New" panose="02070309020205020404" pitchFamily="49" charset="0"/>
              </a:rPr>
              <a:t>Xiến</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Tóc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Bổ</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Củi</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Vòi</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Voi</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Bọ</a:t>
            </a:r>
            <a:r>
              <a:rPr lang="en-US" sz="2400" b="1" dirty="0">
                <a:solidFill>
                  <a:srgbClr val="002060"/>
                </a:solidFill>
                <a:latin typeface="Courier New" panose="02070309020205020404" pitchFamily="49" charset="0"/>
                <a:cs typeface="Courier New" panose="02070309020205020404" pitchFamily="49" charset="0"/>
              </a:rPr>
              <a:t> Que, </a:t>
            </a:r>
            <a:r>
              <a:rPr lang="en-US" sz="2400" b="1" dirty="0" err="1">
                <a:solidFill>
                  <a:srgbClr val="002060"/>
                </a:solidFill>
                <a:latin typeface="Courier New" panose="02070309020205020404" pitchFamily="49" charset="0"/>
                <a:cs typeface="Courier New" panose="02070309020205020404" pitchFamily="49" charset="0"/>
              </a:rPr>
              <a:t>Niềng</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Niễng</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Ốc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Sên</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Tắc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Kè</a:t>
            </a:r>
            <a:endParaRPr lang="en-US" sz="2400" dirty="0">
              <a:solidFill>
                <a:srgbClr val="002060"/>
              </a:solidFill>
              <a:latin typeface="Courier New" panose="02070309020205020404" pitchFamily="49" charset="0"/>
              <a:cs typeface="Courier New" panose="02070309020205020404" pitchFamily="49" charset="0"/>
            </a:endParaRPr>
          </a:p>
        </p:txBody>
      </p:sp>
      <p:pic>
        <p:nvPicPr>
          <p:cNvPr id="25" name="Picture 2" descr="Hình ảnh Con Thằn Lằn, Tắc Kè Hoa, Con Thằn Lằn, Bò Sát Vector và PNG với  nền trong suốt để tải xuống miễn phí">
            <a:extLst>
              <a:ext uri="{FF2B5EF4-FFF2-40B4-BE49-F238E27FC236}">
                <a16:creationId xmlns:a16="http://schemas.microsoft.com/office/drawing/2014/main" id="{27A5923E-6C6E-4D51-A3D5-541195BA5A0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4239553" y="3179654"/>
            <a:ext cx="1133644" cy="1133645"/>
          </a:xfrm>
          <a:prstGeom prst="rect">
            <a:avLst/>
          </a:prstGeom>
          <a:noFill/>
          <a:extLst>
            <a:ext uri="{909E8E84-426E-40DD-AFC4-6F175D3DCCD1}">
              <a14:hiddenFill xmlns:a14="http://schemas.microsoft.com/office/drawing/2010/main">
                <a:solidFill>
                  <a:srgbClr val="FFFFFF"/>
                </a:solidFill>
              </a14:hiddenFill>
            </a:ext>
          </a:extLst>
        </p:spPr>
      </p:pic>
      <p:pic>
        <p:nvPicPr>
          <p:cNvPr id="26" name="PA_图片 4">
            <a:extLst>
              <a:ext uri="{FF2B5EF4-FFF2-40B4-BE49-F238E27FC236}">
                <a16:creationId xmlns:a16="http://schemas.microsoft.com/office/drawing/2014/main" id="{6C30BADA-A61E-4945-8478-98F6AC3B8774}"/>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t="42788" r="42874"/>
          <a:stretch/>
        </p:blipFill>
        <p:spPr>
          <a:xfrm>
            <a:off x="10863310" y="-9144"/>
            <a:ext cx="1328690" cy="830997"/>
          </a:xfrm>
          <a:prstGeom prst="rect">
            <a:avLst/>
          </a:prstGeom>
        </p:spPr>
      </p:pic>
      <p:pic>
        <p:nvPicPr>
          <p:cNvPr id="27" name="Picture 26">
            <a:extLst>
              <a:ext uri="{FF2B5EF4-FFF2-40B4-BE49-F238E27FC236}">
                <a16:creationId xmlns:a16="http://schemas.microsoft.com/office/drawing/2014/main" id="{7545368F-7B7A-4C03-B238-0F48EC347D19}"/>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2801263" y="3161664"/>
            <a:ext cx="1133644" cy="1133644"/>
          </a:xfrm>
          <a:prstGeom prst="rect">
            <a:avLst/>
          </a:prstGeom>
        </p:spPr>
      </p:pic>
    </p:spTree>
    <p:custDataLst>
      <p:tags r:id="rId1"/>
    </p:custDataLst>
    <p:extLst>
      <p:ext uri="{BB962C8B-B14F-4D97-AF65-F5344CB8AC3E}">
        <p14:creationId xmlns:p14="http://schemas.microsoft.com/office/powerpoint/2010/main" val="3171420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fade">
                                      <p:cBhvr>
                                        <p:cTn id="17" dur="1000"/>
                                        <p:tgtEl>
                                          <p:spTgt spid="6153"/>
                                        </p:tgtEl>
                                      </p:cBhvr>
                                    </p:animEffect>
                                    <p:anim calcmode="lin" valueType="num">
                                      <p:cBhvr>
                                        <p:cTn id="18" dur="1000" fill="hold"/>
                                        <p:tgtEl>
                                          <p:spTgt spid="6153"/>
                                        </p:tgtEl>
                                        <p:attrNameLst>
                                          <p:attrName>ppt_x</p:attrName>
                                        </p:attrNameLst>
                                      </p:cBhvr>
                                      <p:tavLst>
                                        <p:tav tm="0">
                                          <p:val>
                                            <p:strVal val="#ppt_x"/>
                                          </p:val>
                                        </p:tav>
                                        <p:tav tm="100000">
                                          <p:val>
                                            <p:strVal val="#ppt_x"/>
                                          </p:val>
                                        </p:tav>
                                      </p:tavLst>
                                    </p:anim>
                                    <p:anim calcmode="lin" valueType="num">
                                      <p:cBhvr>
                                        <p:cTn id="19" dur="1000" fill="hold"/>
                                        <p:tgtEl>
                                          <p:spTgt spid="615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par>
                                <p:cTn id="24" presetID="22" presetClass="entr" presetSubtype="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par>
                                <p:cTn id="35" presetID="9"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图片 31">
            <a:extLst>
              <a:ext uri="{FF2B5EF4-FFF2-40B4-BE49-F238E27FC236}">
                <a16:creationId xmlns:a16="http://schemas.microsoft.com/office/drawing/2014/main" id="{3E669F7F-AC18-4375-96C8-42C542C82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62" y="4429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21211" y="3068666"/>
            <a:ext cx="1592226" cy="152560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96CD009-0A30-4280-B49A-D2220D989F54}"/>
              </a:ext>
            </a:extLst>
          </p:cNvPr>
          <p:cNvGrpSpPr/>
          <p:nvPr/>
        </p:nvGrpSpPr>
        <p:grpSpPr>
          <a:xfrm>
            <a:off x="836613" y="1994275"/>
            <a:ext cx="4933566" cy="3779463"/>
            <a:chOff x="836613" y="1994275"/>
            <a:chExt cx="4933566" cy="3779463"/>
          </a:xfrm>
        </p:grpSpPr>
        <p:sp>
          <p:nvSpPr>
            <p:cNvPr id="33" name="矩形 32">
              <a:extLst>
                <a:ext uri="{FF2B5EF4-FFF2-40B4-BE49-F238E27FC236}">
                  <a16:creationId xmlns:a16="http://schemas.microsoft.com/office/drawing/2014/main" id="{0262509D-CE4F-4811-9E53-3D2DFDAE1C3A}"/>
                </a:ext>
              </a:extLst>
            </p:cNvPr>
            <p:cNvSpPr/>
            <p:nvPr/>
          </p:nvSpPr>
          <p:spPr>
            <a:xfrm>
              <a:off x="836613" y="2278063"/>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MH_SubTitle_1">
              <a:extLst>
                <a:ext uri="{FF2B5EF4-FFF2-40B4-BE49-F238E27FC236}">
                  <a16:creationId xmlns:a16="http://schemas.microsoft.com/office/drawing/2014/main" id="{B21BD570-DA4A-4DD1-8597-4327A4D43DF9}"/>
                </a:ext>
              </a:extLst>
            </p:cNvPr>
            <p:cNvSpPr/>
            <p:nvPr/>
          </p:nvSpPr>
          <p:spPr>
            <a:xfrm>
              <a:off x="1206857" y="1994275"/>
              <a:ext cx="4311074"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tham gia vào câu chuyện</a:t>
              </a:r>
              <a:endParaRPr lang="en-US" sz="24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2" name="Rectangle 1"/>
          <p:cNvSpPr/>
          <p:nvPr/>
        </p:nvSpPr>
        <p:spPr>
          <a:xfrm>
            <a:off x="1021474" y="4652186"/>
            <a:ext cx="1290738" cy="461665"/>
          </a:xfrm>
          <a:prstGeom prst="rect">
            <a:avLst/>
          </a:prstGeom>
        </p:spPr>
        <p:txBody>
          <a:bodyPr wrap="none">
            <a:spAutoFit/>
          </a:bodyPr>
          <a:lstStyle/>
          <a:p>
            <a:r>
              <a:rPr lang="en-US" sz="2400" b="1" dirty="0" err="1">
                <a:solidFill>
                  <a:srgbClr val="002060"/>
                </a:solidFill>
                <a:latin typeface="Courier New" panose="02070309020205020404" pitchFamily="49" charset="0"/>
                <a:cs typeface="Courier New" panose="02070309020205020404" pitchFamily="49" charset="0"/>
                <a:sym typeface="Arial" panose="020B0604020202020204" pitchFamily="34" charset="0"/>
              </a:rPr>
              <a:t>Bọ</a:t>
            </a:r>
            <a:r>
              <a:rPr lang="en-US" sz="2400" b="1" dirty="0">
                <a:solidFill>
                  <a:srgbClr val="002060"/>
                </a:solidFill>
                <a:latin typeface="Courier New" panose="02070309020205020404" pitchFamily="49" charset="0"/>
                <a:cs typeface="Courier New" panose="02070309020205020404" pitchFamily="49" charset="0"/>
                <a:sym typeface="Arial" panose="020B0604020202020204" pitchFamily="34" charset="0"/>
              </a:rPr>
              <a:t> </a:t>
            </a:r>
            <a:r>
              <a:rPr lang="en-US" sz="2400" b="1" dirty="0" err="1">
                <a:solidFill>
                  <a:srgbClr val="002060"/>
                </a:solidFill>
                <a:latin typeface="Courier New" panose="02070309020205020404" pitchFamily="49" charset="0"/>
                <a:cs typeface="Courier New" panose="02070309020205020404" pitchFamily="49" charset="0"/>
                <a:sym typeface="Arial" panose="020B0604020202020204" pitchFamily="34" charset="0"/>
              </a:rPr>
              <a:t>Dừa</a:t>
            </a:r>
            <a:endParaRPr lang="en-US" sz="2400" dirty="0">
              <a:solidFill>
                <a:srgbClr val="002060"/>
              </a:solidFill>
              <a:latin typeface="Courier New" panose="02070309020205020404" pitchFamily="49" charset="0"/>
              <a:cs typeface="Courier New" panose="02070309020205020404" pitchFamily="49" charset="0"/>
            </a:endParaRPr>
          </a:p>
        </p:txBody>
      </p:sp>
      <p:sp>
        <p:nvSpPr>
          <p:cNvPr id="19" name="Rectangle 18"/>
          <p:cNvSpPr/>
          <p:nvPr/>
        </p:nvSpPr>
        <p:spPr>
          <a:xfrm>
            <a:off x="2326375" y="4709415"/>
            <a:ext cx="1942406" cy="400110"/>
          </a:xfrm>
          <a:prstGeom prst="rect">
            <a:avLst/>
          </a:prstGeom>
        </p:spPr>
        <p:txBody>
          <a:bodyPr wrap="square">
            <a:spAutoFit/>
          </a:bodyPr>
          <a:lstStyle/>
          <a:p>
            <a:pPr algn="ctr"/>
            <a:r>
              <a:rPr lang="en-US" sz="2000" b="1" dirty="0" err="1">
                <a:solidFill>
                  <a:srgbClr val="002060"/>
                </a:solidFill>
                <a:latin typeface="Courier New" panose="02070309020205020404" pitchFamily="49" charset="0"/>
                <a:cs typeface="Courier New" panose="02070309020205020404" pitchFamily="49" charset="0"/>
              </a:rPr>
              <a:t>Cụ</a:t>
            </a:r>
            <a:r>
              <a:rPr lang="en-US" sz="2000" b="1" dirty="0">
                <a:solidFill>
                  <a:srgbClr val="002060"/>
                </a:solidFill>
                <a:latin typeface="Courier New" panose="02070309020205020404" pitchFamily="49" charset="0"/>
                <a:cs typeface="Courier New" panose="02070309020205020404" pitchFamily="49" charset="0"/>
              </a:rPr>
              <a:t> </a:t>
            </a:r>
            <a:r>
              <a:rPr lang="en-US" sz="2000" b="1" dirty="0" err="1">
                <a:solidFill>
                  <a:srgbClr val="002060"/>
                </a:solidFill>
                <a:latin typeface="Courier New" panose="02070309020205020404" pitchFamily="49" charset="0"/>
                <a:cs typeface="Courier New" panose="02070309020205020404" pitchFamily="49" charset="0"/>
              </a:rPr>
              <a:t>giáo</a:t>
            </a:r>
            <a:r>
              <a:rPr lang="en-US" sz="2000" b="1" dirty="0">
                <a:solidFill>
                  <a:srgbClr val="002060"/>
                </a:solidFill>
                <a:latin typeface="Courier New" panose="02070309020205020404" pitchFamily="49" charset="0"/>
                <a:cs typeface="Courier New" panose="02070309020205020404" pitchFamily="49" charset="0"/>
              </a:rPr>
              <a:t> </a:t>
            </a:r>
            <a:r>
              <a:rPr lang="en-US" sz="2000" b="1" dirty="0" err="1">
                <a:solidFill>
                  <a:srgbClr val="002060"/>
                </a:solidFill>
                <a:latin typeface="Courier New" panose="02070309020205020404" pitchFamily="49" charset="0"/>
                <a:cs typeface="Courier New" panose="02070309020205020404" pitchFamily="49" charset="0"/>
              </a:rPr>
              <a:t>Cóc</a:t>
            </a:r>
            <a:endParaRPr lang="en-US" sz="2000" b="1" dirty="0">
              <a:solidFill>
                <a:srgbClr val="002060"/>
              </a:solidFill>
              <a:latin typeface="Courier New" panose="02070309020205020404" pitchFamily="49" charset="0"/>
              <a:cs typeface="Courier New" panose="02070309020205020404" pitchFamily="49" charset="0"/>
            </a:endParaRPr>
          </a:p>
        </p:txBody>
      </p:sp>
      <p:sp>
        <p:nvSpPr>
          <p:cNvPr id="20" name="Rectangle 19"/>
          <p:cNvSpPr/>
          <p:nvPr/>
        </p:nvSpPr>
        <p:spPr>
          <a:xfrm>
            <a:off x="4239553" y="4739890"/>
            <a:ext cx="1415772" cy="400110"/>
          </a:xfrm>
          <a:prstGeom prst="rect">
            <a:avLst/>
          </a:prstGeom>
        </p:spPr>
        <p:txBody>
          <a:bodyPr wrap="none">
            <a:spAutoFit/>
          </a:bodyPr>
          <a:lstStyle/>
          <a:p>
            <a:r>
              <a:rPr lang="en-US" sz="2000" b="1" dirty="0" err="1">
                <a:solidFill>
                  <a:srgbClr val="002060"/>
                </a:solidFill>
                <a:latin typeface="Courier New" panose="02070309020205020404" pitchFamily="49" charset="0"/>
                <a:cs typeface="Courier New" panose="02070309020205020404" pitchFamily="49" charset="0"/>
              </a:rPr>
              <a:t>Thằn</a:t>
            </a:r>
            <a:r>
              <a:rPr lang="en-US" sz="2000" b="1" dirty="0">
                <a:solidFill>
                  <a:srgbClr val="002060"/>
                </a:solidFill>
                <a:latin typeface="Courier New" panose="02070309020205020404" pitchFamily="49" charset="0"/>
                <a:cs typeface="Courier New" panose="02070309020205020404" pitchFamily="49" charset="0"/>
              </a:rPr>
              <a:t> </a:t>
            </a:r>
            <a:r>
              <a:rPr lang="en-US" sz="2000" b="1" dirty="0" err="1">
                <a:solidFill>
                  <a:srgbClr val="002060"/>
                </a:solidFill>
                <a:latin typeface="Courier New" panose="02070309020205020404" pitchFamily="49" charset="0"/>
                <a:cs typeface="Courier New" panose="02070309020205020404" pitchFamily="49" charset="0"/>
              </a:rPr>
              <a:t>Lằn</a:t>
            </a:r>
            <a:endParaRPr lang="en-US" sz="2000" b="1" dirty="0">
              <a:solidFill>
                <a:srgbClr val="002060"/>
              </a:solidFill>
              <a:latin typeface="Courier New" panose="02070309020205020404" pitchFamily="49" charset="0"/>
              <a:cs typeface="Courier New" panose="02070309020205020404" pitchFamily="49" charset="0"/>
            </a:endParaRPr>
          </a:p>
        </p:txBody>
      </p:sp>
      <p:grpSp>
        <p:nvGrpSpPr>
          <p:cNvPr id="4" name="Group 3">
            <a:extLst>
              <a:ext uri="{FF2B5EF4-FFF2-40B4-BE49-F238E27FC236}">
                <a16:creationId xmlns:a16="http://schemas.microsoft.com/office/drawing/2014/main" id="{D6F4CE60-7D5F-4924-999C-DF5DA1F76DFC}"/>
              </a:ext>
            </a:extLst>
          </p:cNvPr>
          <p:cNvGrpSpPr/>
          <p:nvPr/>
        </p:nvGrpSpPr>
        <p:grpSpPr>
          <a:xfrm>
            <a:off x="6494238" y="1996484"/>
            <a:ext cx="4933566" cy="3779463"/>
            <a:chOff x="6494238" y="2040026"/>
            <a:chExt cx="4933566" cy="3779463"/>
          </a:xfrm>
        </p:grpSpPr>
        <p:sp>
          <p:nvSpPr>
            <p:cNvPr id="21" name="矩形 32">
              <a:extLst>
                <a:ext uri="{FF2B5EF4-FFF2-40B4-BE49-F238E27FC236}">
                  <a16:creationId xmlns:a16="http://schemas.microsoft.com/office/drawing/2014/main" id="{0262509D-CE4F-4811-9E53-3D2DFDAE1C3A}"/>
                </a:ext>
              </a:extLst>
            </p:cNvPr>
            <p:cNvSpPr/>
            <p:nvPr/>
          </p:nvSpPr>
          <p:spPr>
            <a:xfrm>
              <a:off x="6494238" y="2323814"/>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MH_SubTitle_1">
              <a:extLst>
                <a:ext uri="{FF2B5EF4-FFF2-40B4-BE49-F238E27FC236}">
                  <a16:creationId xmlns:a16="http://schemas.microsoft.com/office/drawing/2014/main" id="{B21BD570-DA4A-4DD1-8597-4327A4D43DF9}"/>
                </a:ext>
              </a:extLst>
            </p:cNvPr>
            <p:cNvSpPr/>
            <p:nvPr/>
          </p:nvSpPr>
          <p:spPr>
            <a:xfrm>
              <a:off x="6864482" y="2040026"/>
              <a:ext cx="4311074"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Nhân vật chỉ được nhắc đến</a:t>
              </a:r>
              <a:endParaRPr lang="en-US" sz="24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23" name="Rectangle 22"/>
          <p:cNvSpPr/>
          <p:nvPr/>
        </p:nvSpPr>
        <p:spPr>
          <a:xfrm>
            <a:off x="6987531" y="3269229"/>
            <a:ext cx="4064976" cy="1938992"/>
          </a:xfrm>
          <a:prstGeom prst="rect">
            <a:avLst/>
          </a:prstGeom>
        </p:spPr>
        <p:txBody>
          <a:bodyPr wrap="square">
            <a:spAutoFit/>
          </a:bodyPr>
          <a:lstStyle/>
          <a:p>
            <a:r>
              <a:rPr lang="en-US" sz="2400" b="1" dirty="0" err="1">
                <a:solidFill>
                  <a:srgbClr val="002060"/>
                </a:solidFill>
                <a:latin typeface="Courier New" panose="02070309020205020404" pitchFamily="49" charset="0"/>
                <a:cs typeface="Courier New" panose="02070309020205020404" pitchFamily="49" charset="0"/>
              </a:rPr>
              <a:t>Bọ</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Ngà</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Cánh</a:t>
            </a:r>
            <a:r>
              <a:rPr lang="en-US" sz="2400" b="1" dirty="0">
                <a:solidFill>
                  <a:srgbClr val="002060"/>
                </a:solidFill>
                <a:latin typeface="Courier New" panose="02070309020205020404" pitchFamily="49" charset="0"/>
                <a:cs typeface="Courier New" panose="02070309020205020404" pitchFamily="49" charset="0"/>
              </a:rPr>
              <a:t> Cam, </a:t>
            </a:r>
            <a:r>
              <a:rPr lang="en-US" sz="2400" b="1" dirty="0" err="1">
                <a:solidFill>
                  <a:srgbClr val="002060"/>
                </a:solidFill>
                <a:latin typeface="Courier New" panose="02070309020205020404" pitchFamily="49" charset="0"/>
                <a:cs typeface="Courier New" panose="02070309020205020404" pitchFamily="49" charset="0"/>
              </a:rPr>
              <a:t>Bọ</a:t>
            </a:r>
            <a:r>
              <a:rPr lang="en-US" sz="2400" b="1" dirty="0">
                <a:solidFill>
                  <a:srgbClr val="002060"/>
                </a:solidFill>
                <a:latin typeface="Courier New" panose="02070309020205020404" pitchFamily="49" charset="0"/>
                <a:cs typeface="Courier New" panose="02070309020205020404" pitchFamily="49" charset="0"/>
              </a:rPr>
              <a:t> Hung, </a:t>
            </a:r>
            <a:r>
              <a:rPr lang="en-US" sz="2400" b="1" dirty="0" err="1">
                <a:solidFill>
                  <a:srgbClr val="002060"/>
                </a:solidFill>
                <a:latin typeface="Courier New" panose="02070309020205020404" pitchFamily="49" charset="0"/>
                <a:cs typeface="Courier New" panose="02070309020205020404" pitchFamily="49" charset="0"/>
              </a:rPr>
              <a:t>Xiến</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Tóc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Bổ</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Củi</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Vòi</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Voi</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Bọ</a:t>
            </a:r>
            <a:r>
              <a:rPr lang="en-US" sz="2400" b="1" dirty="0">
                <a:solidFill>
                  <a:srgbClr val="002060"/>
                </a:solidFill>
                <a:latin typeface="Courier New" panose="02070309020205020404" pitchFamily="49" charset="0"/>
                <a:cs typeface="Courier New" panose="02070309020205020404" pitchFamily="49" charset="0"/>
              </a:rPr>
              <a:t> Que, </a:t>
            </a:r>
            <a:r>
              <a:rPr lang="en-US" sz="2400" b="1" dirty="0" err="1">
                <a:solidFill>
                  <a:srgbClr val="002060"/>
                </a:solidFill>
                <a:latin typeface="Courier New" panose="02070309020205020404" pitchFamily="49" charset="0"/>
                <a:cs typeface="Courier New" panose="02070309020205020404" pitchFamily="49" charset="0"/>
              </a:rPr>
              <a:t>Niềng</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Niễng</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Ốc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Sên</a:t>
            </a:r>
            <a:r>
              <a:rPr lang="en-US" sz="2400" b="1" dirty="0">
                <a:solidFill>
                  <a:srgbClr val="002060"/>
                </a:solidFill>
                <a:latin typeface="Courier New" panose="02070309020205020404" pitchFamily="49" charset="0"/>
                <a:cs typeface="Courier New" panose="02070309020205020404" pitchFamily="49" charset="0"/>
              </a:rPr>
              <a:t>,</a:t>
            </a:r>
          </a:p>
          <a:p>
            <a:r>
              <a:rPr lang="en-US" sz="2400" b="1" dirty="0" err="1">
                <a:solidFill>
                  <a:srgbClr val="002060"/>
                </a:solidFill>
                <a:latin typeface="Courier New" panose="02070309020205020404" pitchFamily="49" charset="0"/>
                <a:cs typeface="Courier New" panose="02070309020205020404" pitchFamily="49" charset="0"/>
              </a:rPr>
              <a:t>Tắc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Kè</a:t>
            </a:r>
            <a:endParaRPr lang="en-US" sz="2400" dirty="0">
              <a:solidFill>
                <a:srgbClr val="002060"/>
              </a:solidFill>
              <a:latin typeface="Courier New" panose="02070309020205020404" pitchFamily="49" charset="0"/>
              <a:cs typeface="Courier New" panose="02070309020205020404" pitchFamily="49" charset="0"/>
            </a:endParaRPr>
          </a:p>
        </p:txBody>
      </p:sp>
      <p:pic>
        <p:nvPicPr>
          <p:cNvPr id="25" name="Picture 2" descr="Hình ảnh Con Thằn Lằn, Tắc Kè Hoa, Con Thằn Lằn, Bò Sát Vector và PNG với  nền trong suốt để tải xuống miễn phí">
            <a:extLst>
              <a:ext uri="{FF2B5EF4-FFF2-40B4-BE49-F238E27FC236}">
                <a16:creationId xmlns:a16="http://schemas.microsoft.com/office/drawing/2014/main" id="{27A5923E-6C6E-4D51-A3D5-541195BA5A0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4239553" y="3179654"/>
            <a:ext cx="1133644" cy="113364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30">
            <a:extLst>
              <a:ext uri="{FF2B5EF4-FFF2-40B4-BE49-F238E27FC236}">
                <a16:creationId xmlns:a16="http://schemas.microsoft.com/office/drawing/2014/main" id="{FFE224A9-A385-4C93-B203-D2969B33E8C3}"/>
              </a:ext>
            </a:extLst>
          </p:cNvPr>
          <p:cNvGrpSpPr>
            <a:grpSpLocks/>
          </p:cNvGrpSpPr>
          <p:nvPr/>
        </p:nvGrpSpPr>
        <p:grpSpPr bwMode="auto">
          <a:xfrm>
            <a:off x="177753" y="683719"/>
            <a:ext cx="11250051" cy="1306547"/>
            <a:chOff x="2812029" y="812656"/>
            <a:chExt cx="10551086" cy="1306547"/>
          </a:xfrm>
        </p:grpSpPr>
        <p:sp>
          <p:nvSpPr>
            <p:cNvPr id="27" name="矩形: 圆角 14">
              <a:extLst>
                <a:ext uri="{FF2B5EF4-FFF2-40B4-BE49-F238E27FC236}">
                  <a16:creationId xmlns:a16="http://schemas.microsoft.com/office/drawing/2014/main" id="{98CBFCC1-F2DF-4E9A-A38E-7BDBF7D887C9}"/>
                </a:ext>
              </a:extLst>
            </p:cNvPr>
            <p:cNvSpPr/>
            <p:nvPr/>
          </p:nvSpPr>
          <p:spPr>
            <a:xfrm>
              <a:off x="3720014" y="812656"/>
              <a:ext cx="9643101"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6" name="图片 12">
              <a:extLst>
                <a:ext uri="{FF2B5EF4-FFF2-40B4-BE49-F238E27FC236}">
                  <a16:creationId xmlns:a16="http://schemas.microsoft.com/office/drawing/2014/main" id="{4120FBE6-6C9D-40A5-B627-375857AF87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2089" y="1645293"/>
              <a:ext cx="389609" cy="47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15">
              <a:extLst>
                <a:ext uri="{FF2B5EF4-FFF2-40B4-BE49-F238E27FC236}">
                  <a16:creationId xmlns:a16="http://schemas.microsoft.com/office/drawing/2014/main" id="{9159D68C-D73A-4FCE-AA0D-8AF3DB0C530B}"/>
                </a:ext>
              </a:extLst>
            </p:cNvPr>
            <p:cNvSpPr txBox="1">
              <a:spLocks noChangeArrowheads="1"/>
            </p:cNvSpPr>
            <p:nvPr/>
          </p:nvSpPr>
          <p:spPr bwMode="auto">
            <a:xfrm>
              <a:off x="3720014" y="1077551"/>
              <a:ext cx="9554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Nhân</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vật</a:t>
              </a:r>
              <a:r>
                <a:rPr lang="en-US" altLang="zh-CN" sz="2800" i="1"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là</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con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vật</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i="1"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đặc</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trưng</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của</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truyện</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đồng</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thoại</a:t>
              </a:r>
              <a:endParaRPr lang="zh-CN" altLang="en-US"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endParaRPr>
            </a:p>
          </p:txBody>
        </p:sp>
        <p:pic>
          <p:nvPicPr>
            <p:cNvPr id="34" name="图片 28">
              <a:extLst>
                <a:ext uri="{FF2B5EF4-FFF2-40B4-BE49-F238E27FC236}">
                  <a16:creationId xmlns:a16="http://schemas.microsoft.com/office/drawing/2014/main" id="{2A4C95AD-F9AA-401E-855A-2978D2CA6E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2029" y="859812"/>
              <a:ext cx="1084162" cy="12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A_图片 4">
            <a:extLst>
              <a:ext uri="{FF2B5EF4-FFF2-40B4-BE49-F238E27FC236}">
                <a16:creationId xmlns:a16="http://schemas.microsoft.com/office/drawing/2014/main" id="{B9E55A05-A83B-42B2-93F8-FE74FADE4B87}"/>
              </a:ext>
            </a:extLst>
          </p:cNvPr>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t="42788" r="42874"/>
          <a:stretch/>
        </p:blipFill>
        <p:spPr>
          <a:xfrm>
            <a:off x="10220593" y="-9145"/>
            <a:ext cx="1971407" cy="1232969"/>
          </a:xfrm>
          <a:prstGeom prst="rect">
            <a:avLst/>
          </a:prstGeom>
        </p:spPr>
      </p:pic>
      <p:pic>
        <p:nvPicPr>
          <p:cNvPr id="28" name="Picture 27">
            <a:extLst>
              <a:ext uri="{FF2B5EF4-FFF2-40B4-BE49-F238E27FC236}">
                <a16:creationId xmlns:a16="http://schemas.microsoft.com/office/drawing/2014/main" id="{88A48EC0-9403-4F46-9FE4-72399C529409}"/>
              </a:ext>
            </a:extLst>
          </p:cNvPr>
          <p:cNvPicPr>
            <a:picLocks noChangeAspect="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2795572" y="3161664"/>
            <a:ext cx="1133644" cy="1133644"/>
          </a:xfrm>
          <a:prstGeom prst="rect">
            <a:avLst/>
          </a:prstGeom>
        </p:spPr>
      </p:pic>
    </p:spTree>
    <p:custDataLst>
      <p:tags r:id="rId1"/>
    </p:custDataLst>
    <p:extLst>
      <p:ext uri="{BB962C8B-B14F-4D97-AF65-F5344CB8AC3E}">
        <p14:creationId xmlns:p14="http://schemas.microsoft.com/office/powerpoint/2010/main" val="219174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6CD009-0A30-4280-B49A-D2220D989F54}"/>
              </a:ext>
            </a:extLst>
          </p:cNvPr>
          <p:cNvGrpSpPr/>
          <p:nvPr/>
        </p:nvGrpSpPr>
        <p:grpSpPr>
          <a:xfrm>
            <a:off x="836613" y="1994275"/>
            <a:ext cx="4933566" cy="3779463"/>
            <a:chOff x="836613" y="1994275"/>
            <a:chExt cx="4933566" cy="3779463"/>
          </a:xfrm>
        </p:grpSpPr>
        <p:sp>
          <p:nvSpPr>
            <p:cNvPr id="33" name="矩形 32">
              <a:extLst>
                <a:ext uri="{FF2B5EF4-FFF2-40B4-BE49-F238E27FC236}">
                  <a16:creationId xmlns:a16="http://schemas.microsoft.com/office/drawing/2014/main" id="{0262509D-CE4F-4811-9E53-3D2DFDAE1C3A}"/>
                </a:ext>
              </a:extLst>
            </p:cNvPr>
            <p:cNvSpPr/>
            <p:nvPr/>
          </p:nvSpPr>
          <p:spPr>
            <a:xfrm>
              <a:off x="836613" y="2278063"/>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MH_SubTitle_1">
              <a:extLst>
                <a:ext uri="{FF2B5EF4-FFF2-40B4-BE49-F238E27FC236}">
                  <a16:creationId xmlns:a16="http://schemas.microsoft.com/office/drawing/2014/main" id="{B21BD570-DA4A-4DD1-8597-4327A4D43DF9}"/>
                </a:ext>
              </a:extLst>
            </p:cNvPr>
            <p:cNvSpPr/>
            <p:nvPr/>
          </p:nvSpPr>
          <p:spPr>
            <a:xfrm>
              <a:off x="1206857" y="1994275"/>
              <a:ext cx="4311074"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Nghệ thuật</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4" name="Group 3">
            <a:extLst>
              <a:ext uri="{FF2B5EF4-FFF2-40B4-BE49-F238E27FC236}">
                <a16:creationId xmlns:a16="http://schemas.microsoft.com/office/drawing/2014/main" id="{D6F4CE60-7D5F-4924-999C-DF5DA1F76DFC}"/>
              </a:ext>
            </a:extLst>
          </p:cNvPr>
          <p:cNvGrpSpPr/>
          <p:nvPr/>
        </p:nvGrpSpPr>
        <p:grpSpPr>
          <a:xfrm>
            <a:off x="6494238" y="1980066"/>
            <a:ext cx="4933566" cy="3779463"/>
            <a:chOff x="6494238" y="2040026"/>
            <a:chExt cx="4933566" cy="3779463"/>
          </a:xfrm>
        </p:grpSpPr>
        <p:sp>
          <p:nvSpPr>
            <p:cNvPr id="21" name="矩形 32">
              <a:extLst>
                <a:ext uri="{FF2B5EF4-FFF2-40B4-BE49-F238E27FC236}">
                  <a16:creationId xmlns:a16="http://schemas.microsoft.com/office/drawing/2014/main" id="{0262509D-CE4F-4811-9E53-3D2DFDAE1C3A}"/>
                </a:ext>
              </a:extLst>
            </p:cNvPr>
            <p:cNvSpPr/>
            <p:nvPr/>
          </p:nvSpPr>
          <p:spPr>
            <a:xfrm>
              <a:off x="6494238" y="2323814"/>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MH_SubTitle_1">
              <a:extLst>
                <a:ext uri="{FF2B5EF4-FFF2-40B4-BE49-F238E27FC236}">
                  <a16:creationId xmlns:a16="http://schemas.microsoft.com/office/drawing/2014/main" id="{B21BD570-DA4A-4DD1-8597-4327A4D43DF9}"/>
                </a:ext>
              </a:extLst>
            </p:cNvPr>
            <p:cNvSpPr/>
            <p:nvPr/>
          </p:nvSpPr>
          <p:spPr>
            <a:xfrm>
              <a:off x="6864482" y="2040026"/>
              <a:ext cx="4311074"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Ví dụ</a:t>
              </a:r>
              <a:endParaRPr lang="en-US" sz="28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26" name="组合 30">
            <a:extLst>
              <a:ext uri="{FF2B5EF4-FFF2-40B4-BE49-F238E27FC236}">
                <a16:creationId xmlns:a16="http://schemas.microsoft.com/office/drawing/2014/main" id="{FFE224A9-A385-4C93-B203-D2969B33E8C3}"/>
              </a:ext>
            </a:extLst>
          </p:cNvPr>
          <p:cNvGrpSpPr>
            <a:grpSpLocks/>
          </p:cNvGrpSpPr>
          <p:nvPr/>
        </p:nvGrpSpPr>
        <p:grpSpPr bwMode="auto">
          <a:xfrm>
            <a:off x="177753" y="683719"/>
            <a:ext cx="11250051" cy="1306547"/>
            <a:chOff x="2812029" y="812656"/>
            <a:chExt cx="10551086" cy="1306547"/>
          </a:xfrm>
        </p:grpSpPr>
        <p:sp>
          <p:nvSpPr>
            <p:cNvPr id="27" name="矩形: 圆角 14">
              <a:extLst>
                <a:ext uri="{FF2B5EF4-FFF2-40B4-BE49-F238E27FC236}">
                  <a16:creationId xmlns:a16="http://schemas.microsoft.com/office/drawing/2014/main" id="{98CBFCC1-F2DF-4E9A-A38E-7BDBF7D887C9}"/>
                </a:ext>
              </a:extLst>
            </p:cNvPr>
            <p:cNvSpPr/>
            <p:nvPr/>
          </p:nvSpPr>
          <p:spPr>
            <a:xfrm>
              <a:off x="3720014" y="812656"/>
              <a:ext cx="9643101"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6" name="图片 12">
              <a:extLst>
                <a:ext uri="{FF2B5EF4-FFF2-40B4-BE49-F238E27FC236}">
                  <a16:creationId xmlns:a16="http://schemas.microsoft.com/office/drawing/2014/main" id="{4120FBE6-6C9D-40A5-B627-375857AF87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2089" y="1645293"/>
              <a:ext cx="389609" cy="47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15">
              <a:extLst>
                <a:ext uri="{FF2B5EF4-FFF2-40B4-BE49-F238E27FC236}">
                  <a16:creationId xmlns:a16="http://schemas.microsoft.com/office/drawing/2014/main" id="{9159D68C-D73A-4FCE-AA0D-8AF3DB0C530B}"/>
                </a:ext>
              </a:extLst>
            </p:cNvPr>
            <p:cNvSpPr txBox="1">
              <a:spLocks noChangeArrowheads="1"/>
            </p:cNvSpPr>
            <p:nvPr/>
          </p:nvSpPr>
          <p:spPr bwMode="auto">
            <a:xfrm>
              <a:off x="3764220" y="1119078"/>
              <a:ext cx="9554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Nhân</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vật</a:t>
              </a:r>
              <a:r>
                <a:rPr lang="en-US" altLang="zh-CN" sz="2800" i="1"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là</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con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vật</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i="1"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đặc</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trưng</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của</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truyền</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đồng</a:t>
              </a:r>
              <a:r>
                <a:rPr lang="en-US" altLang="zh-CN"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2800" dirty="0" err="1">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rPr>
                <a:t>thoại</a:t>
              </a:r>
              <a:endParaRPr lang="zh-CN" altLang="en-US" sz="2800" dirty="0">
                <a:solidFill>
                  <a:schemeClr val="accent2">
                    <a:lumMod val="50000"/>
                  </a:schemeClr>
                </a:solidFill>
                <a:latin typeface="Phosphate Inline" panose="02000506050000020004" pitchFamily="2" charset="77"/>
                <a:ea typeface="字魂7号-温暖童稚体" panose="00000500000000000000" pitchFamily="2" charset="-122"/>
                <a:cs typeface="Phosphate Inline" panose="02000506050000020004" pitchFamily="2" charset="77"/>
              </a:endParaRPr>
            </a:p>
          </p:txBody>
        </p:sp>
        <p:pic>
          <p:nvPicPr>
            <p:cNvPr id="34" name="图片 28">
              <a:extLst>
                <a:ext uri="{FF2B5EF4-FFF2-40B4-BE49-F238E27FC236}">
                  <a16:creationId xmlns:a16="http://schemas.microsoft.com/office/drawing/2014/main" id="{2A4C95AD-F9AA-401E-855A-2978D2CA6E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029" y="859812"/>
              <a:ext cx="1084162" cy="12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27">
            <a:extLst>
              <a:ext uri="{FF2B5EF4-FFF2-40B4-BE49-F238E27FC236}">
                <a16:creationId xmlns:a16="http://schemas.microsoft.com/office/drawing/2014/main" id="{84B446AC-358A-4766-BAB7-4FA53F99086C}"/>
              </a:ext>
            </a:extLst>
          </p:cNvPr>
          <p:cNvSpPr/>
          <p:nvPr/>
        </p:nvSpPr>
        <p:spPr>
          <a:xfrm>
            <a:off x="6684169" y="2678415"/>
            <a:ext cx="4671218" cy="2677656"/>
          </a:xfrm>
          <a:prstGeom prst="rect">
            <a:avLst/>
          </a:prstGeom>
        </p:spPr>
        <p:txBody>
          <a:bodyPr wrap="square">
            <a:spAutoFit/>
          </a:bodyPr>
          <a:lstStyle/>
          <a:p>
            <a:r>
              <a:rPr lang="vi-VN" sz="2400" b="1" dirty="0">
                <a:solidFill>
                  <a:srgbClr val="002060"/>
                </a:solidFill>
                <a:latin typeface="SVN-Nexa Rush Script" panose="020B0606040200020203" pitchFamily="34" charset="0"/>
              </a:rPr>
              <a:t>“</a:t>
            </a:r>
            <a:r>
              <a:rPr lang="en-US" sz="2400" b="1" dirty="0">
                <a:solidFill>
                  <a:srgbClr val="002060"/>
                </a:solidFill>
                <a:latin typeface="Courier New" panose="02070309020205020404" pitchFamily="49" charset="0"/>
                <a:cs typeface="Courier New" panose="02070309020205020404" pitchFamily="49" charset="0"/>
              </a:rPr>
              <a:t>...</a:t>
            </a:r>
            <a:r>
              <a:rPr lang="vi-VN" sz="2400" b="1" dirty="0">
                <a:solidFill>
                  <a:srgbClr val="002060"/>
                </a:solidFill>
                <a:latin typeface="Courier New" panose="02070309020205020404" pitchFamily="49" charset="0"/>
                <a:cs typeface="Courier New" panose="02070309020205020404" pitchFamily="49" charset="0"/>
              </a:rPr>
              <a:t>Anh sống trên cây. Anh đào hang dưới đất. Anh lặn xuống nước sâu. Anh béo tốt nhẵn nhụi</a:t>
            </a:r>
            <a:r>
              <a:rPr lang="en-US" sz="2400" b="1" dirty="0">
                <a:solidFill>
                  <a:srgbClr val="002060"/>
                </a:solidFill>
                <a:latin typeface="Courier New" panose="02070309020205020404" pitchFamily="49" charset="0"/>
                <a:cs typeface="Courier New" panose="02070309020205020404" pitchFamily="49" charset="0"/>
              </a:rPr>
              <a:t>. Anh </a:t>
            </a:r>
            <a:r>
              <a:rPr lang="en-US" sz="2400" b="1" dirty="0" err="1">
                <a:solidFill>
                  <a:srgbClr val="002060"/>
                </a:solidFill>
                <a:latin typeface="Courier New" panose="02070309020205020404" pitchFamily="49" charset="0"/>
                <a:cs typeface="Courier New" panose="02070309020205020404" pitchFamily="49" charset="0"/>
              </a:rPr>
              <a:t>gầy</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còm</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mảnh</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mai</a:t>
            </a:r>
            <a:r>
              <a:rPr lang="en-US" sz="2400" b="1" dirty="0">
                <a:solidFill>
                  <a:srgbClr val="002060"/>
                </a:solidFill>
                <a:latin typeface="Courier New" panose="02070309020205020404" pitchFamily="49" charset="0"/>
                <a:cs typeface="Courier New" panose="02070309020205020404" pitchFamily="49" charset="0"/>
              </a:rPr>
              <a:t>. Anh </a:t>
            </a:r>
            <a:r>
              <a:rPr lang="en-US" sz="2400" b="1" dirty="0" err="1">
                <a:solidFill>
                  <a:srgbClr val="002060"/>
                </a:solidFill>
                <a:latin typeface="Courier New" panose="02070309020205020404" pitchFamily="49" charset="0"/>
                <a:cs typeface="Courier New" panose="02070309020205020404" pitchFamily="49" charset="0"/>
              </a:rPr>
              <a:t>trọc</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đầu</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không</a:t>
            </a:r>
            <a:r>
              <a:rPr lang="en-US" sz="2400" b="1" dirty="0">
                <a:solidFill>
                  <a:srgbClr val="002060"/>
                </a:solidFill>
                <a:latin typeface="Courier New" panose="02070309020205020404" pitchFamily="49" charset="0"/>
                <a:cs typeface="Courier New" panose="02070309020205020404" pitchFamily="49" charset="0"/>
              </a:rPr>
              <a:t> </a:t>
            </a:r>
            <a:r>
              <a:rPr lang="en-US" sz="2400" b="1" dirty="0" err="1">
                <a:solidFill>
                  <a:srgbClr val="002060"/>
                </a:solidFill>
                <a:latin typeface="Courier New" panose="02070309020205020404" pitchFamily="49" charset="0"/>
                <a:cs typeface="Courier New" panose="02070309020205020404" pitchFamily="49" charset="0"/>
              </a:rPr>
              <a:t>râu</a:t>
            </a:r>
            <a:r>
              <a:rPr lang="en-US" sz="2400" b="1" dirty="0">
                <a:solidFill>
                  <a:srgbClr val="002060"/>
                </a:solidFill>
                <a:latin typeface="Courier New" panose="02070309020205020404" pitchFamily="49" charset="0"/>
                <a:cs typeface="Courier New" panose="02070309020205020404" pitchFamily="49" charset="0"/>
              </a:rPr>
              <a:t> ...</a:t>
            </a:r>
            <a:r>
              <a:rPr lang="vi-VN" sz="2400" b="1" dirty="0">
                <a:solidFill>
                  <a:srgbClr val="002060"/>
                </a:solidFill>
                <a:latin typeface="Courier New" panose="02070309020205020404" pitchFamily="49" charset="0"/>
                <a:cs typeface="Courier New" panose="02070309020205020404" pitchFamily="49" charset="0"/>
              </a:rPr>
              <a:t>”</a:t>
            </a:r>
          </a:p>
        </p:txBody>
      </p:sp>
      <p:sp>
        <p:nvSpPr>
          <p:cNvPr id="30" name="TextBox 29">
            <a:extLst>
              <a:ext uri="{FF2B5EF4-FFF2-40B4-BE49-F238E27FC236}">
                <a16:creationId xmlns:a16="http://schemas.microsoft.com/office/drawing/2014/main" id="{E7729C12-63FF-4B88-ABCE-46686B845B25}"/>
              </a:ext>
            </a:extLst>
          </p:cNvPr>
          <p:cNvSpPr txBox="1"/>
          <p:nvPr/>
        </p:nvSpPr>
        <p:spPr>
          <a:xfrm>
            <a:off x="1112491" y="2672518"/>
            <a:ext cx="4499806" cy="1261884"/>
          </a:xfrm>
          <a:prstGeom prst="rect">
            <a:avLst/>
          </a:prstGeom>
          <a:noFill/>
        </p:spPr>
        <p:txBody>
          <a:bodyPr wrap="square">
            <a:spAutoFit/>
          </a:bodyPr>
          <a:lstStyle/>
          <a:p>
            <a:r>
              <a:rPr lang="en-US" sz="2800" b="1" dirty="0">
                <a:solidFill>
                  <a:srgbClr val="002060"/>
                </a:solidFill>
                <a:latin typeface="Times" pitchFamily="2" charset="0"/>
              </a:rPr>
              <a:t>- </a:t>
            </a:r>
            <a:r>
              <a:rPr lang="en-US" sz="2400" b="1" dirty="0" err="1">
                <a:solidFill>
                  <a:srgbClr val="002060"/>
                </a:solidFill>
                <a:latin typeface="Times" pitchFamily="2" charset="0"/>
              </a:rPr>
              <a:t>Về</a:t>
            </a:r>
            <a:r>
              <a:rPr lang="en-US" sz="2400" b="1" dirty="0">
                <a:solidFill>
                  <a:srgbClr val="002060"/>
                </a:solidFill>
                <a:latin typeface="Times" pitchFamily="2" charset="0"/>
              </a:rPr>
              <a:t> </a:t>
            </a:r>
            <a:r>
              <a:rPr lang="en-US" sz="2400" b="1" dirty="0" err="1">
                <a:solidFill>
                  <a:srgbClr val="002060"/>
                </a:solidFill>
                <a:latin typeface="Times" pitchFamily="2" charset="0"/>
              </a:rPr>
              <a:t>ngoại</a:t>
            </a:r>
            <a:r>
              <a:rPr lang="en-US" sz="2400" b="1" dirty="0">
                <a:solidFill>
                  <a:srgbClr val="002060"/>
                </a:solidFill>
                <a:latin typeface="Times" pitchFamily="2" charset="0"/>
              </a:rPr>
              <a:t> </a:t>
            </a:r>
            <a:r>
              <a:rPr lang="en-US" sz="2400" b="1" dirty="0" err="1">
                <a:solidFill>
                  <a:srgbClr val="002060"/>
                </a:solidFill>
                <a:latin typeface="Times" pitchFamily="2" charset="0"/>
              </a:rPr>
              <a:t>hình</a:t>
            </a:r>
            <a:r>
              <a:rPr lang="en-US" sz="2400" b="1" dirty="0">
                <a:solidFill>
                  <a:srgbClr val="002060"/>
                </a:solidFill>
                <a:latin typeface="Times" pitchFamily="2" charset="0"/>
              </a:rPr>
              <a:t>, </a:t>
            </a:r>
            <a:r>
              <a:rPr lang="en-US" sz="2400" b="1" dirty="0" err="1">
                <a:solidFill>
                  <a:srgbClr val="002060"/>
                </a:solidFill>
                <a:latin typeface="Times" pitchFamily="2" charset="0"/>
              </a:rPr>
              <a:t>các</a:t>
            </a:r>
            <a:r>
              <a:rPr lang="en-US" sz="2400" b="1" dirty="0">
                <a:solidFill>
                  <a:srgbClr val="002060"/>
                </a:solidFill>
                <a:latin typeface="Times" pitchFamily="2" charset="0"/>
              </a:rPr>
              <a:t> </a:t>
            </a:r>
            <a:r>
              <a:rPr lang="en-US" sz="2400" b="1" dirty="0" err="1">
                <a:solidFill>
                  <a:srgbClr val="002060"/>
                </a:solidFill>
                <a:latin typeface="Times" pitchFamily="2" charset="0"/>
              </a:rPr>
              <a:t>nhân</a:t>
            </a:r>
            <a:r>
              <a:rPr lang="en-US" sz="2400" b="1" dirty="0">
                <a:solidFill>
                  <a:srgbClr val="002060"/>
                </a:solidFill>
                <a:latin typeface="Times" pitchFamily="2" charset="0"/>
              </a:rPr>
              <a:t> </a:t>
            </a:r>
            <a:r>
              <a:rPr lang="en-US" sz="2400" b="1" dirty="0" err="1">
                <a:solidFill>
                  <a:srgbClr val="002060"/>
                </a:solidFill>
                <a:latin typeface="Times" pitchFamily="2" charset="0"/>
              </a:rPr>
              <a:t>vật</a:t>
            </a:r>
            <a:r>
              <a:rPr lang="en-US" sz="2400" b="1" dirty="0">
                <a:solidFill>
                  <a:srgbClr val="002060"/>
                </a:solidFill>
                <a:latin typeface="Times" pitchFamily="2" charset="0"/>
              </a:rPr>
              <a:t> </a:t>
            </a:r>
            <a:r>
              <a:rPr lang="en-US" sz="2400" b="1" dirty="0" err="1">
                <a:solidFill>
                  <a:srgbClr val="002060"/>
                </a:solidFill>
                <a:latin typeface="Times" pitchFamily="2" charset="0"/>
              </a:rPr>
              <a:t>trong</a:t>
            </a:r>
            <a:r>
              <a:rPr lang="en-US" sz="2400" b="1" dirty="0">
                <a:solidFill>
                  <a:srgbClr val="002060"/>
                </a:solidFill>
                <a:latin typeface="Times" pitchFamily="2" charset="0"/>
              </a:rPr>
              <a:t> </a:t>
            </a:r>
            <a:r>
              <a:rPr lang="en-US" sz="2400" b="1" dirty="0" err="1">
                <a:solidFill>
                  <a:srgbClr val="002060"/>
                </a:solidFill>
                <a:latin typeface="Times" pitchFamily="2" charset="0"/>
              </a:rPr>
              <a:t>truyện</a:t>
            </a:r>
            <a:r>
              <a:rPr lang="en-US" sz="2400" b="1" dirty="0">
                <a:solidFill>
                  <a:srgbClr val="002060"/>
                </a:solidFill>
                <a:latin typeface="Times" pitchFamily="2" charset="0"/>
              </a:rPr>
              <a:t> </a:t>
            </a:r>
            <a:r>
              <a:rPr lang="en-US" sz="2400" b="1" dirty="0" err="1">
                <a:solidFill>
                  <a:srgbClr val="002060"/>
                </a:solidFill>
                <a:latin typeface="Times" pitchFamily="2" charset="0"/>
              </a:rPr>
              <a:t>thường</a:t>
            </a:r>
            <a:r>
              <a:rPr lang="en-US" sz="2400" b="1" dirty="0">
                <a:solidFill>
                  <a:srgbClr val="002060"/>
                </a:solidFill>
                <a:latin typeface="Times" pitchFamily="2" charset="0"/>
              </a:rPr>
              <a:t> </a:t>
            </a:r>
            <a:r>
              <a:rPr lang="en-US" sz="2400" b="1" dirty="0" err="1">
                <a:solidFill>
                  <a:srgbClr val="002060"/>
                </a:solidFill>
                <a:latin typeface="Times" pitchFamily="2" charset="0"/>
              </a:rPr>
              <a:t>được</a:t>
            </a:r>
            <a:r>
              <a:rPr lang="en-US" sz="2400" b="1" dirty="0">
                <a:solidFill>
                  <a:srgbClr val="002060"/>
                </a:solidFill>
                <a:latin typeface="Times" pitchFamily="2" charset="0"/>
              </a:rPr>
              <a:t> </a:t>
            </a:r>
            <a:r>
              <a:rPr lang="en-US" sz="2400" b="1" dirty="0" err="1">
                <a:solidFill>
                  <a:srgbClr val="002060"/>
                </a:solidFill>
                <a:latin typeface="Times" pitchFamily="2" charset="0"/>
              </a:rPr>
              <a:t>miêu</a:t>
            </a:r>
            <a:r>
              <a:rPr lang="en-US" sz="2400" b="1" dirty="0">
                <a:solidFill>
                  <a:srgbClr val="002060"/>
                </a:solidFill>
                <a:latin typeface="Times" pitchFamily="2" charset="0"/>
              </a:rPr>
              <a:t> </a:t>
            </a:r>
            <a:r>
              <a:rPr lang="en-US" sz="2400" b="1" dirty="0" err="1">
                <a:solidFill>
                  <a:srgbClr val="002060"/>
                </a:solidFill>
                <a:latin typeface="Times" pitchFamily="2" charset="0"/>
              </a:rPr>
              <a:t>tả</a:t>
            </a:r>
            <a:r>
              <a:rPr lang="en-US" sz="2400" b="1" dirty="0">
                <a:solidFill>
                  <a:srgbClr val="002060"/>
                </a:solidFill>
                <a:latin typeface="Times" pitchFamily="2" charset="0"/>
              </a:rPr>
              <a:t> </a:t>
            </a:r>
            <a:r>
              <a:rPr lang="en-US" sz="2400" b="1" dirty="0" err="1">
                <a:solidFill>
                  <a:srgbClr val="002060"/>
                </a:solidFill>
                <a:latin typeface="Times" pitchFamily="2" charset="0"/>
              </a:rPr>
              <a:t>trực</a:t>
            </a:r>
            <a:r>
              <a:rPr lang="en-US" sz="2400" b="1" dirty="0">
                <a:solidFill>
                  <a:srgbClr val="002060"/>
                </a:solidFill>
                <a:latin typeface="Times" pitchFamily="2" charset="0"/>
              </a:rPr>
              <a:t> </a:t>
            </a:r>
            <a:r>
              <a:rPr lang="en-US" sz="2400" b="1" dirty="0" err="1">
                <a:solidFill>
                  <a:srgbClr val="002060"/>
                </a:solidFill>
                <a:latin typeface="Times" pitchFamily="2" charset="0"/>
              </a:rPr>
              <a:t>tiếp</a:t>
            </a:r>
            <a:r>
              <a:rPr lang="en-US" sz="2400" b="1" dirty="0">
                <a:solidFill>
                  <a:srgbClr val="002060"/>
                </a:solidFill>
                <a:latin typeface="Times" pitchFamily="2" charset="0"/>
              </a:rPr>
              <a:t>, </a:t>
            </a:r>
            <a:r>
              <a:rPr lang="en-US" sz="2400" b="1" dirty="0" err="1">
                <a:solidFill>
                  <a:srgbClr val="002060"/>
                </a:solidFill>
                <a:latin typeface="Times" pitchFamily="2" charset="0"/>
              </a:rPr>
              <a:t>ngắn</a:t>
            </a:r>
            <a:r>
              <a:rPr lang="en-US" sz="2400" b="1" dirty="0">
                <a:solidFill>
                  <a:srgbClr val="002060"/>
                </a:solidFill>
                <a:latin typeface="Times" pitchFamily="2" charset="0"/>
              </a:rPr>
              <a:t> </a:t>
            </a:r>
            <a:r>
              <a:rPr lang="en-US" sz="2400" b="1" dirty="0" err="1">
                <a:solidFill>
                  <a:srgbClr val="002060"/>
                </a:solidFill>
                <a:latin typeface="Times" pitchFamily="2" charset="0"/>
              </a:rPr>
              <a:t>gọn</a:t>
            </a:r>
            <a:r>
              <a:rPr lang="en-US" sz="2400" b="1" dirty="0">
                <a:solidFill>
                  <a:srgbClr val="002060"/>
                </a:solidFill>
                <a:latin typeface="Times" pitchFamily="2" charset="0"/>
              </a:rPr>
              <a:t>.</a:t>
            </a:r>
            <a:endParaRPr lang="en-US" sz="2800" b="1" dirty="0">
              <a:solidFill>
                <a:srgbClr val="002060"/>
              </a:solidFill>
              <a:latin typeface="Times" pitchFamily="2" charset="0"/>
            </a:endParaRPr>
          </a:p>
        </p:txBody>
      </p:sp>
      <p:sp>
        <p:nvSpPr>
          <p:cNvPr id="37" name="TextBox 36">
            <a:extLst>
              <a:ext uri="{FF2B5EF4-FFF2-40B4-BE49-F238E27FC236}">
                <a16:creationId xmlns:a16="http://schemas.microsoft.com/office/drawing/2014/main" id="{374CFDB0-3768-4F57-B7E1-BA6F239194EF}"/>
              </a:ext>
            </a:extLst>
          </p:cNvPr>
          <p:cNvSpPr txBox="1"/>
          <p:nvPr/>
        </p:nvSpPr>
        <p:spPr>
          <a:xfrm>
            <a:off x="1145888" y="4094074"/>
            <a:ext cx="4499806" cy="1200329"/>
          </a:xfrm>
          <a:prstGeom prst="rect">
            <a:avLst/>
          </a:prstGeom>
          <a:noFill/>
        </p:spPr>
        <p:txBody>
          <a:bodyPr wrap="square">
            <a:spAutoFit/>
          </a:bodyPr>
          <a:lstStyle/>
          <a:p>
            <a:r>
              <a:rPr lang="en-US" sz="2400" b="1" dirty="0">
                <a:solidFill>
                  <a:srgbClr val="002060"/>
                </a:solidFill>
                <a:latin typeface="Times" pitchFamily="2" charset="0"/>
              </a:rPr>
              <a:t>- </a:t>
            </a:r>
            <a:r>
              <a:rPr lang="en-US" sz="2400" b="1" dirty="0" err="1">
                <a:solidFill>
                  <a:srgbClr val="002060"/>
                </a:solidFill>
                <a:latin typeface="Times" pitchFamily="2" charset="0"/>
              </a:rPr>
              <a:t>Trong</a:t>
            </a:r>
            <a:r>
              <a:rPr lang="en-US" sz="2400" b="1" dirty="0">
                <a:solidFill>
                  <a:srgbClr val="002060"/>
                </a:solidFill>
                <a:latin typeface="Times" pitchFamily="2" charset="0"/>
              </a:rPr>
              <a:t> </a:t>
            </a:r>
            <a:r>
              <a:rPr lang="en-US" sz="2400" b="1" dirty="0" err="1">
                <a:solidFill>
                  <a:srgbClr val="002060"/>
                </a:solidFill>
                <a:latin typeface="Times" pitchFamily="2" charset="0"/>
              </a:rPr>
              <a:t>truyện</a:t>
            </a:r>
            <a:r>
              <a:rPr lang="en-US" sz="2400" b="1" dirty="0">
                <a:solidFill>
                  <a:srgbClr val="002060"/>
                </a:solidFill>
                <a:latin typeface="Times" pitchFamily="2" charset="0"/>
              </a:rPr>
              <a:t> </a:t>
            </a:r>
            <a:r>
              <a:rPr lang="en-US" sz="2400" b="1" dirty="0" err="1">
                <a:solidFill>
                  <a:srgbClr val="002060"/>
                </a:solidFill>
                <a:latin typeface="Times" pitchFamily="2" charset="0"/>
              </a:rPr>
              <a:t>đồng</a:t>
            </a:r>
            <a:r>
              <a:rPr lang="en-US" sz="2400" b="1" dirty="0">
                <a:solidFill>
                  <a:srgbClr val="002060"/>
                </a:solidFill>
                <a:latin typeface="Times" pitchFamily="2" charset="0"/>
              </a:rPr>
              <a:t> </a:t>
            </a:r>
            <a:r>
              <a:rPr lang="en-US" sz="2400" b="1" dirty="0" err="1">
                <a:solidFill>
                  <a:srgbClr val="002060"/>
                </a:solidFill>
                <a:latin typeface="Times" pitchFamily="2" charset="0"/>
              </a:rPr>
              <a:t>thoại</a:t>
            </a:r>
            <a:r>
              <a:rPr lang="en-US" sz="2400" b="1" dirty="0">
                <a:solidFill>
                  <a:srgbClr val="002060"/>
                </a:solidFill>
                <a:latin typeface="Times" pitchFamily="2" charset="0"/>
              </a:rPr>
              <a:t>, </a:t>
            </a:r>
            <a:r>
              <a:rPr lang="en-US" sz="2400" b="1" dirty="0" err="1">
                <a:solidFill>
                  <a:srgbClr val="002060"/>
                </a:solidFill>
                <a:latin typeface="Times" pitchFamily="2" charset="0"/>
              </a:rPr>
              <a:t>những</a:t>
            </a:r>
            <a:r>
              <a:rPr lang="en-US" sz="2400" b="1" dirty="0">
                <a:solidFill>
                  <a:srgbClr val="002060"/>
                </a:solidFill>
                <a:latin typeface="Times" pitchFamily="2" charset="0"/>
              </a:rPr>
              <a:t> </a:t>
            </a:r>
            <a:r>
              <a:rPr lang="en-US" sz="2400" b="1" dirty="0" err="1">
                <a:solidFill>
                  <a:srgbClr val="002060"/>
                </a:solidFill>
                <a:latin typeface="Times" pitchFamily="2" charset="0"/>
              </a:rPr>
              <a:t>nhân</a:t>
            </a:r>
            <a:r>
              <a:rPr lang="en-US" sz="2400" b="1" dirty="0">
                <a:solidFill>
                  <a:srgbClr val="002060"/>
                </a:solidFill>
                <a:latin typeface="Times" pitchFamily="2" charset="0"/>
              </a:rPr>
              <a:t> </a:t>
            </a:r>
            <a:r>
              <a:rPr lang="en-US" sz="2400" b="1" dirty="0" err="1">
                <a:solidFill>
                  <a:srgbClr val="002060"/>
                </a:solidFill>
                <a:latin typeface="Times" pitchFamily="2" charset="0"/>
              </a:rPr>
              <a:t>vật</a:t>
            </a:r>
            <a:r>
              <a:rPr lang="en-US" sz="2400" b="1" dirty="0">
                <a:solidFill>
                  <a:srgbClr val="002060"/>
                </a:solidFill>
                <a:latin typeface="Times" pitchFamily="2" charset="0"/>
              </a:rPr>
              <a:t> </a:t>
            </a:r>
            <a:r>
              <a:rPr lang="en-US" sz="2400" b="1" dirty="0" err="1">
                <a:solidFill>
                  <a:srgbClr val="002060"/>
                </a:solidFill>
                <a:latin typeface="Times" pitchFamily="2" charset="0"/>
              </a:rPr>
              <a:t>là</a:t>
            </a:r>
            <a:r>
              <a:rPr lang="en-US" sz="2400" b="1" dirty="0">
                <a:solidFill>
                  <a:srgbClr val="002060"/>
                </a:solidFill>
                <a:latin typeface="Times" pitchFamily="2" charset="0"/>
              </a:rPr>
              <a:t> </a:t>
            </a:r>
            <a:r>
              <a:rPr lang="en-US" sz="2400" b="1" dirty="0" err="1">
                <a:solidFill>
                  <a:srgbClr val="002060"/>
                </a:solidFill>
                <a:latin typeface="Times" pitchFamily="2" charset="0"/>
              </a:rPr>
              <a:t>loại</a:t>
            </a:r>
            <a:r>
              <a:rPr lang="en-US" sz="2400" b="1" dirty="0">
                <a:solidFill>
                  <a:srgbClr val="002060"/>
                </a:solidFill>
                <a:latin typeface="Times" pitchFamily="2" charset="0"/>
              </a:rPr>
              <a:t> </a:t>
            </a:r>
            <a:r>
              <a:rPr lang="en-US" sz="2400" b="1" dirty="0" err="1">
                <a:solidFill>
                  <a:srgbClr val="002060"/>
                </a:solidFill>
                <a:latin typeface="Times" pitchFamily="2" charset="0"/>
              </a:rPr>
              <a:t>vật</a:t>
            </a:r>
            <a:r>
              <a:rPr lang="en-US" sz="2400" b="1" dirty="0">
                <a:solidFill>
                  <a:srgbClr val="002060"/>
                </a:solidFill>
                <a:latin typeface="Times" pitchFamily="2" charset="0"/>
              </a:rPr>
              <a:t> </a:t>
            </a:r>
            <a:r>
              <a:rPr lang="en-US" sz="2400" b="1" dirty="0" err="1">
                <a:solidFill>
                  <a:srgbClr val="002060"/>
                </a:solidFill>
                <a:latin typeface="Times" pitchFamily="2" charset="0"/>
              </a:rPr>
              <a:t>thường</a:t>
            </a:r>
            <a:r>
              <a:rPr lang="en-US" sz="2400" b="1" dirty="0">
                <a:solidFill>
                  <a:srgbClr val="002060"/>
                </a:solidFill>
                <a:latin typeface="Times" pitchFamily="2" charset="0"/>
              </a:rPr>
              <a:t> </a:t>
            </a:r>
            <a:r>
              <a:rPr lang="en-US" sz="2400" b="1" dirty="0" err="1">
                <a:solidFill>
                  <a:srgbClr val="002060"/>
                </a:solidFill>
                <a:latin typeface="Times" pitchFamily="2" charset="0"/>
              </a:rPr>
              <a:t>được</a:t>
            </a:r>
            <a:r>
              <a:rPr lang="en-US" sz="2400" b="1" dirty="0">
                <a:solidFill>
                  <a:srgbClr val="002060"/>
                </a:solidFill>
                <a:latin typeface="Times" pitchFamily="2" charset="0"/>
              </a:rPr>
              <a:t> </a:t>
            </a:r>
            <a:r>
              <a:rPr lang="en-US" sz="2400" b="1" dirty="0" err="1">
                <a:solidFill>
                  <a:srgbClr val="002060"/>
                </a:solidFill>
                <a:latin typeface="Times" pitchFamily="2" charset="0"/>
              </a:rPr>
              <a:t>nhân</a:t>
            </a:r>
            <a:r>
              <a:rPr lang="en-US" sz="2400" b="1" dirty="0">
                <a:solidFill>
                  <a:srgbClr val="002060"/>
                </a:solidFill>
                <a:latin typeface="Times" pitchFamily="2" charset="0"/>
              </a:rPr>
              <a:t> </a:t>
            </a:r>
            <a:r>
              <a:rPr lang="en-US" sz="2400" b="1" dirty="0" err="1">
                <a:solidFill>
                  <a:srgbClr val="002060"/>
                </a:solidFill>
                <a:latin typeface="Times" pitchFamily="2" charset="0"/>
              </a:rPr>
              <a:t>hóa</a:t>
            </a:r>
            <a:r>
              <a:rPr lang="en-US" sz="2400" b="1" dirty="0">
                <a:solidFill>
                  <a:srgbClr val="002060"/>
                </a:solidFill>
                <a:latin typeface="Times" pitchFamily="2" charset="0"/>
              </a:rPr>
              <a:t>.</a:t>
            </a:r>
          </a:p>
        </p:txBody>
      </p:sp>
      <p:pic>
        <p:nvPicPr>
          <p:cNvPr id="38" name="Picture 2" descr="Baby Ladybug Cliparts 15, Buy Clip Art - Hình Ảnh Con Bọ Dừa, HD Png  Download - kindpng">
            <a:extLst>
              <a:ext uri="{FF2B5EF4-FFF2-40B4-BE49-F238E27FC236}">
                <a16:creationId xmlns:a16="http://schemas.microsoft.com/office/drawing/2014/main" id="{49AB7EDD-15D8-46A0-A0D4-3C3D7439B4C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a:off x="1112491" y="6086254"/>
            <a:ext cx="826942" cy="7298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ình ảnh Con Thằn Lằn, Tắc Kè Hoa, Con Thằn Lằn, Bò Sát Vector và PNG với  nền trong suốt để tải xuống miễn phí">
            <a:extLst>
              <a:ext uri="{FF2B5EF4-FFF2-40B4-BE49-F238E27FC236}">
                <a16:creationId xmlns:a16="http://schemas.microsoft.com/office/drawing/2014/main" id="{E8C36465-13C4-4C32-A4B6-62A034946D2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4325914" y="6065707"/>
            <a:ext cx="731336" cy="731337"/>
          </a:xfrm>
          <a:prstGeom prst="rect">
            <a:avLst/>
          </a:prstGeom>
          <a:noFill/>
          <a:extLst>
            <a:ext uri="{909E8E84-426E-40DD-AFC4-6F175D3DCCD1}">
              <a14:hiddenFill xmlns:a14="http://schemas.microsoft.com/office/drawing/2010/main">
                <a:solidFill>
                  <a:srgbClr val="FFFFFF"/>
                </a:solidFill>
              </a14:hiddenFill>
            </a:ext>
          </a:extLst>
        </p:spPr>
      </p:pic>
      <p:pic>
        <p:nvPicPr>
          <p:cNvPr id="41" name="PA_图片 4">
            <a:extLst>
              <a:ext uri="{FF2B5EF4-FFF2-40B4-BE49-F238E27FC236}">
                <a16:creationId xmlns:a16="http://schemas.microsoft.com/office/drawing/2014/main" id="{C62C796E-38A4-4B0A-B95E-1840D41F4E6E}"/>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t="42788" r="42874"/>
          <a:stretch/>
        </p:blipFill>
        <p:spPr>
          <a:xfrm>
            <a:off x="10420350" y="-9144"/>
            <a:ext cx="1771650" cy="1108035"/>
          </a:xfrm>
          <a:prstGeom prst="rect">
            <a:avLst/>
          </a:prstGeom>
        </p:spPr>
      </p:pic>
      <p:pic>
        <p:nvPicPr>
          <p:cNvPr id="42" name="PA_图片 4">
            <a:extLst>
              <a:ext uri="{FF2B5EF4-FFF2-40B4-BE49-F238E27FC236}">
                <a16:creationId xmlns:a16="http://schemas.microsoft.com/office/drawing/2014/main" id="{94C5FE88-4749-4378-9561-87772ACE6FD3}"/>
              </a:ext>
            </a:extLst>
          </p:cNvPr>
          <p:cNvPicPr>
            <a:picLocks noChangeAspect="1"/>
          </p:cNvPicPr>
          <p:nvPr>
            <p:custDataLst>
              <p:tags r:id="rId3"/>
            </p:custDataLst>
          </p:nvPr>
        </p:nvPicPr>
        <p:blipFill rotWithShape="1">
          <a:blip r:embed="rId11" cstate="print">
            <a:extLst>
              <a:ext uri="{28A0092B-C50C-407E-A947-70E740481C1C}">
                <a14:useLocalDpi xmlns:a14="http://schemas.microsoft.com/office/drawing/2010/main" val="0"/>
              </a:ext>
            </a:extLst>
          </a:blip>
          <a:srcRect t="42788" r="42874"/>
          <a:stretch/>
        </p:blipFill>
        <p:spPr>
          <a:xfrm rot="10800000">
            <a:off x="-13512" y="6015396"/>
            <a:ext cx="1347248" cy="842603"/>
          </a:xfrm>
          <a:prstGeom prst="rect">
            <a:avLst/>
          </a:prstGeom>
        </p:spPr>
      </p:pic>
      <p:pic>
        <p:nvPicPr>
          <p:cNvPr id="24" name="Picture 23">
            <a:extLst>
              <a:ext uri="{FF2B5EF4-FFF2-40B4-BE49-F238E27FC236}">
                <a16:creationId xmlns:a16="http://schemas.microsoft.com/office/drawing/2014/main" id="{A0696387-99CD-4A75-BFC7-7856DEEBA71D}"/>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2733172" y="6056419"/>
            <a:ext cx="731336" cy="731336"/>
          </a:xfrm>
          <a:prstGeom prst="rect">
            <a:avLst/>
          </a:prstGeom>
        </p:spPr>
      </p:pic>
      <p:pic>
        <p:nvPicPr>
          <p:cNvPr id="25" name="Picture 2" descr="Baby Ladybug Cliparts 15, Buy Clip Art - Hình Ảnh Con Bọ Dừa, HD Png  Download - kindpng">
            <a:extLst>
              <a:ext uri="{FF2B5EF4-FFF2-40B4-BE49-F238E27FC236}">
                <a16:creationId xmlns:a16="http://schemas.microsoft.com/office/drawing/2014/main" id="{B2EAEBCA-BF03-A64D-90C0-895B1FD64F1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a:off x="9691235" y="4115186"/>
            <a:ext cx="1779917" cy="157087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C5B5D64B-E1FD-1541-9098-290638C93319}"/>
              </a:ext>
            </a:extLst>
          </p:cNvPr>
          <p:cNvSpPr/>
          <p:nvPr/>
        </p:nvSpPr>
        <p:spPr>
          <a:xfrm>
            <a:off x="6927789" y="2935844"/>
            <a:ext cx="3496217" cy="1569660"/>
          </a:xfrm>
          <a:prstGeom prst="rect">
            <a:avLst/>
          </a:prstGeom>
        </p:spPr>
        <p:txBody>
          <a:bodyPr wrap="square">
            <a:spAutoFit/>
          </a:bodyPr>
          <a:lstStyle/>
          <a:p>
            <a:r>
              <a:rPr lang="vi-VN" sz="2400" b="1" dirty="0">
                <a:solidFill>
                  <a:srgbClr val="002060"/>
                </a:solidFill>
                <a:latin typeface="Courier New" panose="02070309020205020404" pitchFamily="49" charset="0"/>
                <a:cs typeface="Courier New" panose="02070309020205020404" pitchFamily="49" charset="0"/>
              </a:rPr>
              <a:t>“.... là Cánh Cứng.”</a:t>
            </a:r>
          </a:p>
          <a:p>
            <a:r>
              <a:rPr lang="vi-VN" sz="2400" b="1" dirty="0">
                <a:solidFill>
                  <a:srgbClr val="002060"/>
                </a:solidFill>
                <a:latin typeface="Courier New" panose="02070309020205020404" pitchFamily="49" charset="0"/>
                <a:cs typeface="Courier New" panose="02070309020205020404" pitchFamily="49" charset="0"/>
              </a:rPr>
              <a:t>“Ông này béo, râu ngắn”</a:t>
            </a:r>
          </a:p>
        </p:txBody>
      </p:sp>
    </p:spTree>
    <p:custDataLst>
      <p:tags r:id="rId1"/>
    </p:custDataLst>
    <p:extLst>
      <p:ext uri="{BB962C8B-B14F-4D97-AF65-F5344CB8AC3E}">
        <p14:creationId xmlns:p14="http://schemas.microsoft.com/office/powerpoint/2010/main" val="3954513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 calcmode="lin" valueType="num">
                                      <p:cBhvr additive="base">
                                        <p:cTn id="20" dur="500"/>
                                        <p:tgtEl>
                                          <p:spTgt spid="31"/>
                                        </p:tgtEl>
                                        <p:attrNameLst>
                                          <p:attrName>ppt_y</p:attrName>
                                        </p:attrNameLst>
                                      </p:cBhvr>
                                      <p:tavLst>
                                        <p:tav tm="0">
                                          <p:val>
                                            <p:strVal val="#ppt_y"/>
                                          </p:val>
                                        </p:tav>
                                        <p:tav tm="100000">
                                          <p:val>
                                            <p:strVal val="#ppt_y+#ppt_h*1.125000"/>
                                          </p:val>
                                        </p:tav>
                                      </p:tavLst>
                                    </p:anim>
                                    <p:animEffect transition="out" filter="wipe(down)">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2" presetClass="exit" presetSubtype="4" fill="hold" nodeType="withEffect">
                                  <p:stCondLst>
                                    <p:cond delay="0"/>
                                  </p:stCondLst>
                                  <p:childTnLst>
                                    <p:anim calcmode="lin" valueType="num">
                                      <p:cBhvr additive="base">
                                        <p:cTn id="24" dur="500"/>
                                        <p:tgtEl>
                                          <p:spTgt spid="25"/>
                                        </p:tgtEl>
                                        <p:attrNameLst>
                                          <p:attrName>ppt_y</p:attrName>
                                        </p:attrNameLst>
                                      </p:cBhvr>
                                      <p:tavLst>
                                        <p:tav tm="0">
                                          <p:val>
                                            <p:strVal val="#ppt_y"/>
                                          </p:val>
                                        </p:tav>
                                        <p:tav tm="100000">
                                          <p:val>
                                            <p:strVal val="#ppt_y+#ppt_h*1.125000"/>
                                          </p:val>
                                        </p:tav>
                                      </p:tavLst>
                                    </p:anim>
                                    <p:animEffect transition="out" filter="wipe(down)">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righ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42" presetClass="entr" presetSubtype="0" fill="hold" nodeType="withEffect">
                                  <p:stCondLst>
                                    <p:cond delay="125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anim calcmode="lin" valueType="num">
                                      <p:cBhvr>
                                        <p:cTn id="40" dur="1000" fill="hold"/>
                                        <p:tgtEl>
                                          <p:spTgt spid="41"/>
                                        </p:tgtEl>
                                        <p:attrNameLst>
                                          <p:attrName>ppt_x</p:attrName>
                                        </p:attrNameLst>
                                      </p:cBhvr>
                                      <p:tavLst>
                                        <p:tav tm="0">
                                          <p:val>
                                            <p:strVal val="#ppt_x"/>
                                          </p:val>
                                        </p:tav>
                                        <p:tav tm="100000">
                                          <p:val>
                                            <p:strVal val="#ppt_x"/>
                                          </p:val>
                                        </p:tav>
                                      </p:tavLst>
                                    </p:anim>
                                    <p:anim calcmode="lin" valueType="num">
                                      <p:cBhvr>
                                        <p:cTn id="41" dur="1000" fill="hold"/>
                                        <p:tgtEl>
                                          <p:spTgt spid="4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125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7" grpId="0"/>
      <p:bldP spid="31" grpId="0"/>
      <p:bldP spid="3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6FD4E25-60A3-4EB1-9B60-63A752D025C6}"/>
              </a:ext>
            </a:extLst>
          </p:cNvPr>
          <p:cNvGrpSpPr/>
          <p:nvPr/>
        </p:nvGrpSpPr>
        <p:grpSpPr>
          <a:xfrm>
            <a:off x="94366" y="68121"/>
            <a:ext cx="5058711" cy="1028407"/>
            <a:chOff x="94366" y="68121"/>
            <a:chExt cx="5058711" cy="1028407"/>
          </a:xfrm>
        </p:grpSpPr>
        <p:sp>
          <p:nvSpPr>
            <p:cNvPr id="7" name="MH_SubTitle_1">
              <a:extLst>
                <a:ext uri="{FF2B5EF4-FFF2-40B4-BE49-F238E27FC236}">
                  <a16:creationId xmlns:a16="http://schemas.microsoft.com/office/drawing/2014/main" id="{6FBFA8A9-E145-4373-BA3D-C63B2920C9C4}"/>
                </a:ext>
              </a:extLst>
            </p:cNvPr>
            <p:cNvSpPr>
              <a:spLocks noChangeArrowheads="1"/>
            </p:cNvSpPr>
            <p:nvPr>
              <p:custDataLst>
                <p:tags r:id="rId3"/>
              </p:custDataLst>
            </p:nvPr>
          </p:nvSpPr>
          <p:spPr bwMode="auto">
            <a:xfrm>
              <a:off x="1239826" y="289938"/>
              <a:ext cx="3913251" cy="584775"/>
            </a:xfrm>
            <a:prstGeom prst="rect">
              <a:avLst/>
            </a:prstGeom>
            <a:noFill/>
          </p:spPr>
          <p:txBody>
            <a:bodyPr wrap="none" rtlCol="0">
              <a:spAutoFit/>
            </a:bodyPr>
            <a:lstStyle/>
            <a:p>
              <a:r>
                <a:rPr lang="en-US" altLang="zh-CN" sz="3200" dirty="0">
                  <a:solidFill>
                    <a:srgbClr val="F29A5B"/>
                  </a:solidFill>
                  <a:latin typeface="Phosphate Inline" panose="02000506050000020004" pitchFamily="2" charset="77"/>
                  <a:cs typeface="Phosphate Inline" panose="02000506050000020004" pitchFamily="2" charset="77"/>
                  <a:sym typeface="Arial" panose="020B0604020202020204" pitchFamily="34" charset="0"/>
                </a:rPr>
                <a:t>2. </a:t>
              </a:r>
              <a:r>
                <a:rPr lang="en-US" altLang="zh-CN" sz="3200" dirty="0" err="1">
                  <a:solidFill>
                    <a:srgbClr val="F29A5B"/>
                  </a:solidFill>
                  <a:latin typeface="Phosphate Inline" panose="02000506050000020004" pitchFamily="2" charset="77"/>
                  <a:cs typeface="Phosphate Inline" panose="02000506050000020004" pitchFamily="2" charset="77"/>
                  <a:sym typeface="Arial" panose="020B0604020202020204" pitchFamily="34" charset="0"/>
                </a:rPr>
                <a:t>Đặc</a:t>
              </a:r>
              <a:r>
                <a:rPr lang="en-US" altLang="zh-CN" sz="3200" dirty="0">
                  <a:solidFill>
                    <a:srgbClr val="F29A5B"/>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F29A5B"/>
                  </a:solidFill>
                  <a:latin typeface="Phosphate Inline" panose="02000506050000020004" pitchFamily="2" charset="77"/>
                  <a:cs typeface="Phosphate Inline" panose="02000506050000020004" pitchFamily="2" charset="77"/>
                  <a:sym typeface="Arial" panose="020B0604020202020204" pitchFamily="34" charset="0"/>
                </a:rPr>
                <a:t>điểm</a:t>
              </a:r>
              <a:r>
                <a:rPr lang="en-US" altLang="zh-CN" sz="3200" dirty="0">
                  <a:solidFill>
                    <a:srgbClr val="F29A5B"/>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F29A5B"/>
                  </a:solidFill>
                  <a:latin typeface="Phosphate Inline" panose="02000506050000020004" pitchFamily="2" charset="77"/>
                  <a:cs typeface="Phosphate Inline" panose="02000506050000020004" pitchFamily="2" charset="77"/>
                  <a:sym typeface="Arial" panose="020B0604020202020204" pitchFamily="34" charset="0"/>
                </a:rPr>
                <a:t>thể</a:t>
              </a:r>
              <a:r>
                <a:rPr lang="en-US" altLang="zh-CN" sz="3200" dirty="0">
                  <a:solidFill>
                    <a:srgbClr val="F29A5B"/>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F29A5B"/>
                  </a:solidFill>
                  <a:latin typeface="Phosphate Inline" panose="02000506050000020004" pitchFamily="2" charset="77"/>
                  <a:cs typeface="Phosphate Inline" panose="02000506050000020004" pitchFamily="2" charset="77"/>
                  <a:sym typeface="Arial" panose="020B0604020202020204" pitchFamily="34" charset="0"/>
                </a:rPr>
                <a:t>loại</a:t>
              </a:r>
              <a:endParaRPr lang="en-US" altLang="zh-CN" sz="3200" dirty="0">
                <a:solidFill>
                  <a:srgbClr val="F29A5B"/>
                </a:solidFill>
                <a:latin typeface="Phosphate Inline" panose="02000506050000020004" pitchFamily="2" charset="77"/>
                <a:cs typeface="Phosphate Inline" panose="02000506050000020004" pitchFamily="2" charset="77"/>
                <a:sym typeface="Arial" panose="020B0604020202020204" pitchFamily="34" charset="0"/>
              </a:endParaRPr>
            </a:p>
          </p:txBody>
        </p:sp>
        <p:grpSp>
          <p:nvGrpSpPr>
            <p:cNvPr id="8" name="Group 7">
              <a:extLst>
                <a:ext uri="{FF2B5EF4-FFF2-40B4-BE49-F238E27FC236}">
                  <a16:creationId xmlns:a16="http://schemas.microsoft.com/office/drawing/2014/main" id="{C2579BBE-D161-4549-8DA5-A0D2ADB36FE1}"/>
                </a:ext>
              </a:extLst>
            </p:cNvPr>
            <p:cNvGrpSpPr/>
            <p:nvPr/>
          </p:nvGrpSpPr>
          <p:grpSpPr>
            <a:xfrm>
              <a:off x="94366" y="68121"/>
              <a:ext cx="1028407" cy="1028407"/>
              <a:chOff x="94366" y="68121"/>
              <a:chExt cx="1028407" cy="1028407"/>
            </a:xfrm>
          </p:grpSpPr>
          <p:sp>
            <p:nvSpPr>
              <p:cNvPr id="9" name="MH_Other_9">
                <a:extLst>
                  <a:ext uri="{FF2B5EF4-FFF2-40B4-BE49-F238E27FC236}">
                    <a16:creationId xmlns:a16="http://schemas.microsoft.com/office/drawing/2014/main" id="{2529FEBD-DCF9-4EDD-8FEC-1A6FC3ACEA2F}"/>
                  </a:ext>
                </a:extLst>
              </p:cNvPr>
              <p:cNvSpPr/>
              <p:nvPr>
                <p:custDataLst>
                  <p:tags r:id="rId4"/>
                </p:custDataLst>
              </p:nvPr>
            </p:nvSpPr>
            <p:spPr>
              <a:xfrm>
                <a:off x="94366" y="68121"/>
                <a:ext cx="1028407" cy="1028407"/>
              </a:xfrm>
              <a:prstGeom prst="ellipse">
                <a:avLst/>
              </a:prstGeom>
              <a:solidFill>
                <a:srgbClr val="F29A5B"/>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10" name="Picture 9">
                <a:extLst>
                  <a:ext uri="{FF2B5EF4-FFF2-40B4-BE49-F238E27FC236}">
                    <a16:creationId xmlns:a16="http://schemas.microsoft.com/office/drawing/2014/main" id="{56CEA1D7-7095-4C27-8279-63D7330410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6834" y="251243"/>
                <a:ext cx="623470" cy="623470"/>
              </a:xfrm>
              <a:prstGeom prst="rect">
                <a:avLst/>
              </a:prstGeom>
            </p:spPr>
          </p:pic>
        </p:grpSp>
      </p:grpSp>
      <p:grpSp>
        <p:nvGrpSpPr>
          <p:cNvPr id="13" name="Group 12">
            <a:extLst>
              <a:ext uri="{FF2B5EF4-FFF2-40B4-BE49-F238E27FC236}">
                <a16:creationId xmlns:a16="http://schemas.microsoft.com/office/drawing/2014/main" id="{991F9FDB-0479-4A76-A4FE-488A4D21A0E3}"/>
              </a:ext>
            </a:extLst>
          </p:cNvPr>
          <p:cNvGrpSpPr/>
          <p:nvPr/>
        </p:nvGrpSpPr>
        <p:grpSpPr>
          <a:xfrm>
            <a:off x="-156584" y="202615"/>
            <a:ext cx="5510852" cy="4065125"/>
            <a:chOff x="-81602" y="528637"/>
            <a:chExt cx="5510852" cy="4065125"/>
          </a:xfrm>
        </p:grpSpPr>
        <p:pic>
          <p:nvPicPr>
            <p:cNvPr id="6" name="Picture 5">
              <a:extLst>
                <a:ext uri="{FF2B5EF4-FFF2-40B4-BE49-F238E27FC236}">
                  <a16:creationId xmlns:a16="http://schemas.microsoft.com/office/drawing/2014/main" id="{AF28DCF5-9DA5-4B0E-A08B-ABDCDF52C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02" y="528637"/>
              <a:ext cx="5510852" cy="4065125"/>
            </a:xfrm>
            <a:prstGeom prst="rect">
              <a:avLst/>
            </a:prstGeom>
          </p:spPr>
        </p:pic>
        <p:sp>
          <p:nvSpPr>
            <p:cNvPr id="12" name="TextBox 11">
              <a:extLst>
                <a:ext uri="{FF2B5EF4-FFF2-40B4-BE49-F238E27FC236}">
                  <a16:creationId xmlns:a16="http://schemas.microsoft.com/office/drawing/2014/main" id="{04030C68-3986-4057-A8ED-32833D3E8BF8}"/>
                </a:ext>
              </a:extLst>
            </p:cNvPr>
            <p:cNvSpPr txBox="1"/>
            <p:nvPr/>
          </p:nvSpPr>
          <p:spPr>
            <a:xfrm>
              <a:off x="667362" y="1982748"/>
              <a:ext cx="3934946" cy="1569660"/>
            </a:xfrm>
            <a:prstGeom prst="rect">
              <a:avLst/>
            </a:prstGeom>
            <a:noFill/>
          </p:spPr>
          <p:txBody>
            <a:bodyPr wrap="square">
              <a:spAutoFit/>
            </a:bodyPr>
            <a:lstStyle/>
            <a:p>
              <a:r>
                <a:rPr lang="en-US" sz="2400" dirty="0" err="1">
                  <a:solidFill>
                    <a:srgbClr val="002060"/>
                  </a:solidFill>
                  <a:latin typeface="Big Caslon Medium" panose="02000603090000020003" pitchFamily="2" charset="-79"/>
                  <a:cs typeface="Big Caslon Medium" panose="02000603090000020003" pitchFamily="2" charset="-79"/>
                </a:rPr>
                <a:t>Liệt</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kê</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những</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biện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pháp</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nhân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hóa</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mà</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tác</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giả</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đã</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sử</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dụng</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để</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miêu</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tả</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ba</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nhân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vật</a:t>
              </a:r>
              <a:r>
                <a:rPr lang="en-US" sz="2400" i="1" dirty="0">
                  <a:solidFill>
                    <a:srgbClr val="002060"/>
                  </a:solidFill>
                  <a:latin typeface="BIG CASLON MEDIUM" panose="02000603090000020003" pitchFamily="2" charset="-79"/>
                  <a:cs typeface="BIG CASLON MEDIUM" panose="02000603090000020003" pitchFamily="2" charset="-79"/>
                </a:rPr>
                <a:t>:</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Bọ</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Dừa</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Thằn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Lằn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cụ</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giáo</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Cóc</a:t>
              </a:r>
              <a:r>
                <a:rPr lang="en-US" sz="2400" dirty="0">
                  <a:solidFill>
                    <a:srgbClr val="002060"/>
                  </a:solidFill>
                  <a:latin typeface="Big Caslon Medium" panose="02000603090000020003" pitchFamily="2" charset="-79"/>
                  <a:cs typeface="Big Caslon Medium" panose="02000603090000020003" pitchFamily="2" charset="-79"/>
                </a:rPr>
                <a:t>.</a:t>
              </a:r>
            </a:p>
          </p:txBody>
        </p:sp>
      </p:grpSp>
      <p:pic>
        <p:nvPicPr>
          <p:cNvPr id="15" name="Picture 14">
            <a:extLst>
              <a:ext uri="{FF2B5EF4-FFF2-40B4-BE49-F238E27FC236}">
                <a16:creationId xmlns:a16="http://schemas.microsoft.com/office/drawing/2014/main" id="{E539A448-2BC6-4444-B41B-0346A592C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1276" y="3631560"/>
            <a:ext cx="3950578" cy="3269982"/>
          </a:xfrm>
          <a:prstGeom prst="rect">
            <a:avLst/>
          </a:prstGeom>
        </p:spPr>
      </p:pic>
      <p:graphicFrame>
        <p:nvGraphicFramePr>
          <p:cNvPr id="2" name="Table 2">
            <a:extLst>
              <a:ext uri="{FF2B5EF4-FFF2-40B4-BE49-F238E27FC236}">
                <a16:creationId xmlns:a16="http://schemas.microsoft.com/office/drawing/2014/main" id="{AEBE9066-ED56-4CE7-8801-CD207A30F3D9}"/>
              </a:ext>
            </a:extLst>
          </p:cNvPr>
          <p:cNvGraphicFramePr>
            <a:graphicFrameLocks noGrp="1"/>
          </p:cNvGraphicFramePr>
          <p:nvPr/>
        </p:nvGraphicFramePr>
        <p:xfrm>
          <a:off x="4857750" y="1982748"/>
          <a:ext cx="7055004" cy="3383280"/>
        </p:xfrm>
        <a:graphic>
          <a:graphicData uri="http://schemas.openxmlformats.org/drawingml/2006/table">
            <a:tbl>
              <a:tblPr firstRow="1" bandRow="1">
                <a:tableStyleId>{21E4AEA4-8DFA-4A89-87EB-49C32662AFE0}</a:tableStyleId>
              </a:tblPr>
              <a:tblGrid>
                <a:gridCol w="1163264">
                  <a:extLst>
                    <a:ext uri="{9D8B030D-6E8A-4147-A177-3AD203B41FA5}">
                      <a16:colId xmlns:a16="http://schemas.microsoft.com/office/drawing/2014/main" val="4259187561"/>
                    </a:ext>
                  </a:extLst>
                </a:gridCol>
                <a:gridCol w="1472935">
                  <a:extLst>
                    <a:ext uri="{9D8B030D-6E8A-4147-A177-3AD203B41FA5}">
                      <a16:colId xmlns:a16="http://schemas.microsoft.com/office/drawing/2014/main" val="4246398684"/>
                    </a:ext>
                  </a:extLst>
                </a:gridCol>
                <a:gridCol w="1472935">
                  <a:extLst>
                    <a:ext uri="{9D8B030D-6E8A-4147-A177-3AD203B41FA5}">
                      <a16:colId xmlns:a16="http://schemas.microsoft.com/office/drawing/2014/main" val="226539753"/>
                    </a:ext>
                  </a:extLst>
                </a:gridCol>
                <a:gridCol w="1472935">
                  <a:extLst>
                    <a:ext uri="{9D8B030D-6E8A-4147-A177-3AD203B41FA5}">
                      <a16:colId xmlns:a16="http://schemas.microsoft.com/office/drawing/2014/main" val="848419293"/>
                    </a:ext>
                  </a:extLst>
                </a:gridCol>
                <a:gridCol w="1472935">
                  <a:extLst>
                    <a:ext uri="{9D8B030D-6E8A-4147-A177-3AD203B41FA5}">
                      <a16:colId xmlns:a16="http://schemas.microsoft.com/office/drawing/2014/main" val="3516093756"/>
                    </a:ext>
                  </a:extLst>
                </a:gridCol>
              </a:tblGrid>
              <a:tr h="370840">
                <a:tc>
                  <a:txBody>
                    <a:bodyPr/>
                    <a:lstStyle/>
                    <a:p>
                      <a:pPr algn="ctr"/>
                      <a:r>
                        <a:rPr lang="en-US" sz="2000">
                          <a:latin typeface="SVN-Nexa Rush Script" panose="020B0606040200020203" pitchFamily="34" charset="0"/>
                        </a:rPr>
                        <a:t>Nhân vật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VN-Nexa Rush Script" panose="020B0606040200020203" pitchFamily="34" charset="0"/>
                        </a:rPr>
                        <a:t>Từ xưng hô</a:t>
                      </a:r>
                    </a:p>
                    <a:p>
                      <a:pPr algn="ctr"/>
                      <a:endParaRPr lang="en-US">
                        <a:latin typeface="SVN-Nexa Rush Script" panose="020B0606040200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VN-Nexa Rush Script" panose="020B0606040200020203" pitchFamily="34" charset="0"/>
                        </a:rPr>
                        <a:t>Lời nói</a:t>
                      </a:r>
                    </a:p>
                    <a:p>
                      <a:pPr algn="ctr"/>
                      <a:endParaRPr lang="en-US">
                        <a:latin typeface="SVN-Nexa Rush Script" panose="020B0606040200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VN-Nexa Rush Script" panose="020B0606040200020203" pitchFamily="34" charset="0"/>
                        </a:rPr>
                        <a:t>Hành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VN-Nexa Rush Script" panose="020B0606040200020203" pitchFamily="34" charset="0"/>
                        </a:rPr>
                        <a:t>Suy nghĩ</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VN-Nexa Rush Script" panose="020B0606040200020203" pitchFamily="34" charset="0"/>
                        </a:rPr>
                        <a:t>Nhận xét</a:t>
                      </a:r>
                    </a:p>
                    <a:p>
                      <a:pPr algn="ctr"/>
                      <a:endParaRPr lang="en-US">
                        <a:latin typeface="SVN-Nexa Rush Script" panose="020B0606040200020203" pitchFamily="34" charset="0"/>
                      </a:endParaRPr>
                    </a:p>
                  </a:txBody>
                  <a:tcPr/>
                </a:tc>
                <a:extLst>
                  <a:ext uri="{0D108BD9-81ED-4DB2-BD59-A6C34878D82A}">
                    <a16:rowId xmlns:a16="http://schemas.microsoft.com/office/drawing/2014/main" val="1929734669"/>
                  </a:ext>
                </a:extLst>
              </a:tr>
              <a:tr h="370840">
                <a:tc>
                  <a:txBody>
                    <a:bodyPr/>
                    <a:lstStyle/>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16703248"/>
                  </a:ext>
                </a:extLst>
              </a:tr>
              <a:tr h="370840">
                <a:tc>
                  <a:txBody>
                    <a:bodyPr/>
                    <a:lstStyle/>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55941284"/>
                  </a:ext>
                </a:extLst>
              </a:tr>
              <a:tr h="370840">
                <a:tc>
                  <a:txBody>
                    <a:bodyPr/>
                    <a:lstStyle/>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73535380"/>
                  </a:ext>
                </a:extLst>
              </a:tr>
            </a:tbl>
          </a:graphicData>
        </a:graphic>
      </p:graphicFrame>
      <p:pic>
        <p:nvPicPr>
          <p:cNvPr id="34" name="Picture 2" descr="Baby Ladybug Cliparts 15, Buy Clip Art - Hình Ảnh Con Bọ Dừa, HD Png  Download - kindpng">
            <a:extLst>
              <a:ext uri="{FF2B5EF4-FFF2-40B4-BE49-F238E27FC236}">
                <a16:creationId xmlns:a16="http://schemas.microsoft.com/office/drawing/2014/main" id="{3DDFE0F2-AB03-432E-BBBE-E492141829E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a:off x="4953541" y="2674104"/>
            <a:ext cx="826942" cy="7298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Con Thằn Lằn, Tắc Kè Hoa, Con Thằn Lằn, Bò Sát Vector và PNG với  nền trong suốt để tải xuống miễn phí">
            <a:extLst>
              <a:ext uri="{FF2B5EF4-FFF2-40B4-BE49-F238E27FC236}">
                <a16:creationId xmlns:a16="http://schemas.microsoft.com/office/drawing/2014/main" id="{C751D265-F355-4063-B577-A71104C2BDB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5073615" y="3622702"/>
            <a:ext cx="731336" cy="731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A_图片 4">
            <a:extLst>
              <a:ext uri="{FF2B5EF4-FFF2-40B4-BE49-F238E27FC236}">
                <a16:creationId xmlns:a16="http://schemas.microsoft.com/office/drawing/2014/main" id="{0AAED6B5-65F1-464B-88CD-162590574466}"/>
              </a:ext>
            </a:extLst>
          </p:cNvPr>
          <p:cNvPicPr>
            <a:picLocks noChangeAspect="1"/>
          </p:cNvPicPr>
          <p:nvPr>
            <p:custDataLst>
              <p:tags r:id="rId2"/>
            </p:custDataLst>
          </p:nvPr>
        </p:nvPicPr>
        <p:blipFill rotWithShape="1">
          <a:blip r:embed="rId14" cstate="print">
            <a:extLst>
              <a:ext uri="{28A0092B-C50C-407E-A947-70E740481C1C}">
                <a14:useLocalDpi xmlns:a14="http://schemas.microsoft.com/office/drawing/2010/main" val="0"/>
              </a:ext>
            </a:extLst>
          </a:blip>
          <a:srcRect t="42788" r="42874"/>
          <a:stretch/>
        </p:blipFill>
        <p:spPr>
          <a:xfrm>
            <a:off x="9862476" y="-9144"/>
            <a:ext cx="2329524" cy="1456944"/>
          </a:xfrm>
          <a:prstGeom prst="rect">
            <a:avLst/>
          </a:prstGeom>
        </p:spPr>
      </p:pic>
      <p:pic>
        <p:nvPicPr>
          <p:cNvPr id="16" name="Picture 15">
            <a:extLst>
              <a:ext uri="{FF2B5EF4-FFF2-40B4-BE49-F238E27FC236}">
                <a16:creationId xmlns:a16="http://schemas.microsoft.com/office/drawing/2014/main" id="{E859F179-A86C-48CA-BCA1-FAE2FA185E28}"/>
              </a:ext>
            </a:extLst>
          </p:cNvPr>
          <p:cNvPicPr>
            <a:picLocks noChangeAspect="1"/>
          </p:cNvPicPr>
          <p:nvPr/>
        </p:nvPicPr>
        <p:blipFill>
          <a:blip r:embed="rId15">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tretch>
            <a:fillRect/>
          </a:stretch>
        </p:blipFill>
        <p:spPr>
          <a:xfrm>
            <a:off x="5073615" y="4535214"/>
            <a:ext cx="731337" cy="731337"/>
          </a:xfrm>
          <a:prstGeom prst="rect">
            <a:avLst/>
          </a:prstGeom>
        </p:spPr>
      </p:pic>
    </p:spTree>
    <p:custDataLst>
      <p:tags r:id="rId1"/>
    </p:custDataLst>
    <p:extLst>
      <p:ext uri="{BB962C8B-B14F-4D97-AF65-F5344CB8AC3E}">
        <p14:creationId xmlns:p14="http://schemas.microsoft.com/office/powerpoint/2010/main" val="1588085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9"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6FD4E25-60A3-4EB1-9B60-63A752D025C6}"/>
              </a:ext>
            </a:extLst>
          </p:cNvPr>
          <p:cNvGrpSpPr/>
          <p:nvPr/>
        </p:nvGrpSpPr>
        <p:grpSpPr>
          <a:xfrm>
            <a:off x="0" y="0"/>
            <a:ext cx="5184760" cy="1029651"/>
            <a:chOff x="94366" y="68121"/>
            <a:chExt cx="4806492" cy="1028407"/>
          </a:xfrm>
        </p:grpSpPr>
        <p:sp>
          <p:nvSpPr>
            <p:cNvPr id="7" name="MH_SubTitle_1">
              <a:extLst>
                <a:ext uri="{FF2B5EF4-FFF2-40B4-BE49-F238E27FC236}">
                  <a16:creationId xmlns:a16="http://schemas.microsoft.com/office/drawing/2014/main" id="{6FBFA8A9-E145-4373-BA3D-C63B2920C9C4}"/>
                </a:ext>
              </a:extLst>
            </p:cNvPr>
            <p:cNvSpPr>
              <a:spLocks noChangeArrowheads="1"/>
            </p:cNvSpPr>
            <p:nvPr>
              <p:custDataLst>
                <p:tags r:id="rId2"/>
              </p:custDataLst>
            </p:nvPr>
          </p:nvSpPr>
          <p:spPr bwMode="auto">
            <a:xfrm>
              <a:off x="1279053" y="147999"/>
              <a:ext cx="3621805" cy="584068"/>
            </a:xfrm>
            <a:prstGeom prst="rect">
              <a:avLst/>
            </a:prstGeom>
            <a:noFill/>
          </p:spPr>
          <p:txBody>
            <a:bodyPr wrap="none" rtlCol="0">
              <a:spAutoFit/>
            </a:bodyPr>
            <a:lstStyle/>
            <a:p>
              <a:r>
                <a:rPr lang="en-US" altLang="zh-CN" sz="3200" dirty="0">
                  <a:solidFill>
                    <a:srgbClr val="002060"/>
                  </a:solidFill>
                  <a:latin typeface="Phosphate Inline" panose="02000506050000020004" pitchFamily="2" charset="77"/>
                  <a:cs typeface="Phosphate Inline" panose="02000506050000020004" pitchFamily="2" charset="77"/>
                  <a:sym typeface="Arial" panose="020B0604020202020204" pitchFamily="34" charset="0"/>
                </a:rPr>
                <a:t>1. </a:t>
              </a:r>
              <a:r>
                <a:rPr lang="en-US" altLang="zh-CN" sz="3200" dirty="0" err="1">
                  <a:solidFill>
                    <a:srgbClr val="002060"/>
                  </a:solidFill>
                  <a:latin typeface="Phosphate Inline" panose="02000506050000020004" pitchFamily="2" charset="77"/>
                  <a:cs typeface="Phosphate Inline" panose="02000506050000020004" pitchFamily="2" charset="77"/>
                  <a:sym typeface="Arial" panose="020B0604020202020204" pitchFamily="34" charset="0"/>
                </a:rPr>
                <a:t>Đặc</a:t>
              </a:r>
              <a:r>
                <a:rPr lang="en-US" altLang="zh-CN" sz="3200" dirty="0">
                  <a:solidFill>
                    <a:srgbClr val="00206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002060"/>
                  </a:solidFill>
                  <a:latin typeface="Phosphate Inline" panose="02000506050000020004" pitchFamily="2" charset="77"/>
                  <a:cs typeface="Phosphate Inline" panose="02000506050000020004" pitchFamily="2" charset="77"/>
                  <a:sym typeface="Arial" panose="020B0604020202020204" pitchFamily="34" charset="0"/>
                </a:rPr>
                <a:t>điểm</a:t>
              </a:r>
              <a:r>
                <a:rPr lang="en-US" altLang="zh-CN" sz="3200" dirty="0">
                  <a:solidFill>
                    <a:srgbClr val="00206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002060"/>
                  </a:solidFill>
                  <a:latin typeface="Phosphate Inline" panose="02000506050000020004" pitchFamily="2" charset="77"/>
                  <a:cs typeface="Phosphate Inline" panose="02000506050000020004" pitchFamily="2" charset="77"/>
                  <a:sym typeface="Arial" panose="020B0604020202020204" pitchFamily="34" charset="0"/>
                </a:rPr>
                <a:t>thể</a:t>
              </a:r>
              <a:r>
                <a:rPr lang="en-US" altLang="zh-CN" sz="3200" dirty="0">
                  <a:solidFill>
                    <a:srgbClr val="00206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002060"/>
                  </a:solidFill>
                  <a:latin typeface="Phosphate Inline" panose="02000506050000020004" pitchFamily="2" charset="77"/>
                  <a:cs typeface="Phosphate Inline" panose="02000506050000020004" pitchFamily="2" charset="77"/>
                  <a:sym typeface="Arial" panose="020B0604020202020204" pitchFamily="34" charset="0"/>
                </a:rPr>
                <a:t>loại</a:t>
              </a:r>
              <a:endParaRPr lang="en-US" altLang="zh-CN" sz="3200" dirty="0">
                <a:solidFill>
                  <a:srgbClr val="002060"/>
                </a:solidFill>
                <a:latin typeface="Phosphate Inline" panose="02000506050000020004" pitchFamily="2" charset="77"/>
                <a:cs typeface="Phosphate Inline" panose="02000506050000020004" pitchFamily="2" charset="77"/>
                <a:sym typeface="Arial" panose="020B0604020202020204" pitchFamily="34" charset="0"/>
              </a:endParaRPr>
            </a:p>
          </p:txBody>
        </p:sp>
        <p:grpSp>
          <p:nvGrpSpPr>
            <p:cNvPr id="8" name="Group 7">
              <a:extLst>
                <a:ext uri="{FF2B5EF4-FFF2-40B4-BE49-F238E27FC236}">
                  <a16:creationId xmlns:a16="http://schemas.microsoft.com/office/drawing/2014/main" id="{C2579BBE-D161-4549-8DA5-A0D2ADB36FE1}"/>
                </a:ext>
              </a:extLst>
            </p:cNvPr>
            <p:cNvGrpSpPr/>
            <p:nvPr/>
          </p:nvGrpSpPr>
          <p:grpSpPr>
            <a:xfrm>
              <a:off x="94366" y="68121"/>
              <a:ext cx="1028407" cy="1028407"/>
              <a:chOff x="94366" y="68121"/>
              <a:chExt cx="1028407" cy="1028407"/>
            </a:xfrm>
          </p:grpSpPr>
          <p:sp>
            <p:nvSpPr>
              <p:cNvPr id="9" name="MH_Other_9">
                <a:extLst>
                  <a:ext uri="{FF2B5EF4-FFF2-40B4-BE49-F238E27FC236}">
                    <a16:creationId xmlns:a16="http://schemas.microsoft.com/office/drawing/2014/main" id="{2529FEBD-DCF9-4EDD-8FEC-1A6FC3ACEA2F}"/>
                  </a:ext>
                </a:extLst>
              </p:cNvPr>
              <p:cNvSpPr/>
              <p:nvPr>
                <p:custDataLst>
                  <p:tags r:id="rId3"/>
                </p:custDataLst>
              </p:nvPr>
            </p:nvSpPr>
            <p:spPr>
              <a:xfrm>
                <a:off x="94366" y="68121"/>
                <a:ext cx="1028407" cy="1028407"/>
              </a:xfrm>
              <a:prstGeom prst="ellipse">
                <a:avLst/>
              </a:prstGeom>
              <a:solidFill>
                <a:srgbClr val="F29A5B"/>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000">
                  <a:solidFill>
                    <a:srgbClr val="002060"/>
                  </a:solidFill>
                  <a:latin typeface="Times" pitchFamily="2" charset="0"/>
                  <a:ea typeface="微软雅黑" panose="020B0503020204020204" pitchFamily="34" charset="-122"/>
                  <a:cs typeface="Big Caslon Medium" panose="02000603090000020003" pitchFamily="2" charset="-79"/>
                  <a:sym typeface="Arial" panose="020B0604020202020204" pitchFamily="34" charset="0"/>
                </a:endParaRPr>
              </a:p>
            </p:txBody>
          </p:sp>
          <p:pic>
            <p:nvPicPr>
              <p:cNvPr id="10" name="Picture 9">
                <a:extLst>
                  <a:ext uri="{FF2B5EF4-FFF2-40B4-BE49-F238E27FC236}">
                    <a16:creationId xmlns:a16="http://schemas.microsoft.com/office/drawing/2014/main" id="{56CEA1D7-7095-4C27-8279-63D7330410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6834" y="251243"/>
                <a:ext cx="623470" cy="623470"/>
              </a:xfrm>
              <a:prstGeom prst="rect">
                <a:avLst/>
              </a:prstGeom>
            </p:spPr>
          </p:pic>
        </p:grpSp>
      </p:grpSp>
      <p:graphicFrame>
        <p:nvGraphicFramePr>
          <p:cNvPr id="2" name="Table 2">
            <a:extLst>
              <a:ext uri="{FF2B5EF4-FFF2-40B4-BE49-F238E27FC236}">
                <a16:creationId xmlns:a16="http://schemas.microsoft.com/office/drawing/2014/main" id="{AEBE9066-ED56-4CE7-8801-CD207A30F3D9}"/>
              </a:ext>
            </a:extLst>
          </p:cNvPr>
          <p:cNvGraphicFramePr>
            <a:graphicFrameLocks noGrp="1"/>
          </p:cNvGraphicFramePr>
          <p:nvPr/>
        </p:nvGraphicFramePr>
        <p:xfrm>
          <a:off x="-16149" y="807568"/>
          <a:ext cx="12208149" cy="6138272"/>
        </p:xfrm>
        <a:graphic>
          <a:graphicData uri="http://schemas.openxmlformats.org/drawingml/2006/table">
            <a:tbl>
              <a:tblPr firstRow="1" bandRow="1">
                <a:tableStyleId>{21E4AEA4-8DFA-4A89-87EB-49C32662AFE0}</a:tableStyleId>
              </a:tblPr>
              <a:tblGrid>
                <a:gridCol w="1237756">
                  <a:extLst>
                    <a:ext uri="{9D8B030D-6E8A-4147-A177-3AD203B41FA5}">
                      <a16:colId xmlns:a16="http://schemas.microsoft.com/office/drawing/2014/main" val="4259187561"/>
                    </a:ext>
                  </a:extLst>
                </a:gridCol>
                <a:gridCol w="1042988">
                  <a:extLst>
                    <a:ext uri="{9D8B030D-6E8A-4147-A177-3AD203B41FA5}">
                      <a16:colId xmlns:a16="http://schemas.microsoft.com/office/drawing/2014/main" val="4246398684"/>
                    </a:ext>
                  </a:extLst>
                </a:gridCol>
                <a:gridCol w="4364805">
                  <a:extLst>
                    <a:ext uri="{9D8B030D-6E8A-4147-A177-3AD203B41FA5}">
                      <a16:colId xmlns:a16="http://schemas.microsoft.com/office/drawing/2014/main" val="226539753"/>
                    </a:ext>
                  </a:extLst>
                </a:gridCol>
                <a:gridCol w="3404300">
                  <a:extLst>
                    <a:ext uri="{9D8B030D-6E8A-4147-A177-3AD203B41FA5}">
                      <a16:colId xmlns:a16="http://schemas.microsoft.com/office/drawing/2014/main" val="848419293"/>
                    </a:ext>
                  </a:extLst>
                </a:gridCol>
                <a:gridCol w="2158300">
                  <a:extLst>
                    <a:ext uri="{9D8B030D-6E8A-4147-A177-3AD203B41FA5}">
                      <a16:colId xmlns:a16="http://schemas.microsoft.com/office/drawing/2014/main" val="3516093756"/>
                    </a:ext>
                  </a:extLst>
                </a:gridCol>
              </a:tblGrid>
              <a:tr h="742685">
                <a:tc>
                  <a:txBody>
                    <a:bodyPr/>
                    <a:lstStyle/>
                    <a:p>
                      <a:pPr algn="ctr"/>
                      <a:r>
                        <a:rPr lang="en-US" sz="2000" dirty="0" err="1">
                          <a:latin typeface="Courier New" panose="02070309020205020404" pitchFamily="49" charset="0"/>
                          <a:cs typeface="Courier New" panose="02070309020205020404" pitchFamily="49" charset="0"/>
                        </a:rPr>
                        <a:t>Nhân</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vật</a:t>
                      </a:r>
                      <a:endParaRPr lang="en-US" sz="2000"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latin typeface="Courier New" panose="02070309020205020404" pitchFamily="49" charset="0"/>
                          <a:cs typeface="Courier New" panose="02070309020205020404" pitchFamily="49" charset="0"/>
                        </a:rPr>
                        <a:t>Từ</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xưng</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hô</a:t>
                      </a:r>
                      <a:endParaRPr lang="en-US" sz="2000"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latin typeface="Courier New" panose="02070309020205020404" pitchFamily="49" charset="0"/>
                          <a:cs typeface="Courier New" panose="02070309020205020404" pitchFamily="49" charset="0"/>
                        </a:rPr>
                        <a:t>Lời</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nói</a:t>
                      </a:r>
                      <a:endParaRPr lang="en-US" sz="2000" dirty="0">
                        <a:latin typeface="Courier New" panose="02070309020205020404" pitchFamily="49" charset="0"/>
                        <a:cs typeface="Courier New" panose="02070309020205020404" pitchFamily="49" charset="0"/>
                      </a:endParaRPr>
                    </a:p>
                    <a:p>
                      <a:pPr algn="ctr"/>
                      <a:endParaRPr lang="en-US" sz="2000"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latin typeface="Courier New" panose="02070309020205020404" pitchFamily="49" charset="0"/>
                          <a:cs typeface="Courier New" panose="02070309020205020404" pitchFamily="49" charset="0"/>
                        </a:rPr>
                        <a:t>Hành</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động</a:t>
                      </a:r>
                      <a:endParaRPr lang="en-US" sz="2000" dirty="0">
                        <a:latin typeface="Courier New" panose="02070309020205020404" pitchFamily="49" charset="0"/>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latin typeface="Courier New" panose="02070309020205020404" pitchFamily="49" charset="0"/>
                          <a:cs typeface="Courier New" panose="02070309020205020404" pitchFamily="49" charset="0"/>
                        </a:rPr>
                        <a:t>Suy</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nghĩ</a:t>
                      </a:r>
                      <a:endParaRPr lang="en-US" sz="2000"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latin typeface="Courier New" panose="02070309020205020404" pitchFamily="49" charset="0"/>
                          <a:cs typeface="Courier New" panose="02070309020205020404" pitchFamily="49" charset="0"/>
                        </a:rPr>
                        <a:t>Nhận</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xét</a:t>
                      </a:r>
                      <a:endParaRPr lang="en-US" sz="2000" dirty="0">
                        <a:latin typeface="Courier New" panose="02070309020205020404" pitchFamily="49" charset="0"/>
                        <a:cs typeface="Courier New" panose="02070309020205020404" pitchFamily="49" charset="0"/>
                      </a:endParaRPr>
                    </a:p>
                    <a:p>
                      <a:pPr algn="ctr"/>
                      <a:endParaRPr lang="en-US" sz="2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929734669"/>
                  </a:ext>
                </a:extLst>
              </a:tr>
              <a:tr h="1582922">
                <a:tc>
                  <a:txBody>
                    <a:bodyPr/>
                    <a:lstStyle/>
                    <a:p>
                      <a:endParaRPr lang="en-US" sz="2000" dirty="0">
                        <a:solidFill>
                          <a:schemeClr val="accent2">
                            <a:lumMod val="20000"/>
                            <a:lumOff val="80000"/>
                          </a:schemeClr>
                        </a:solidFill>
                        <a:latin typeface="Courier New" panose="02070309020205020404" pitchFamily="49" charset="0"/>
                        <a:cs typeface="Courier New" panose="02070309020205020404" pitchFamily="49" charset="0"/>
                      </a:endParaRPr>
                    </a:p>
                    <a:p>
                      <a:endParaRPr lang="en-US" sz="2000" dirty="0">
                        <a:solidFill>
                          <a:schemeClr val="accent2">
                            <a:lumMod val="20000"/>
                            <a:lumOff val="80000"/>
                          </a:schemeClr>
                        </a:solidFill>
                        <a:latin typeface="Courier New" panose="02070309020205020404" pitchFamily="49" charset="0"/>
                        <a:cs typeface="Courier New" panose="02070309020205020404" pitchFamily="49" charset="0"/>
                      </a:endParaRPr>
                    </a:p>
                    <a:p>
                      <a:endParaRPr lang="en-US" sz="2000" dirty="0">
                        <a:solidFill>
                          <a:schemeClr val="accent2">
                            <a:lumMod val="20000"/>
                            <a:lumOff val="80000"/>
                          </a:schemeClr>
                        </a:solidFill>
                        <a:latin typeface="Courier New" panose="02070309020205020404" pitchFamily="49" charset="0"/>
                        <a:cs typeface="Courier New" panose="02070309020205020404" pitchFamily="49" charset="0"/>
                      </a:endParaRPr>
                    </a:p>
                  </a:txBody>
                  <a:tcPr/>
                </a:tc>
                <a:tc>
                  <a:txBody>
                    <a:bodyPr/>
                    <a:lstStyle/>
                    <a:p>
                      <a:endParaRPr lang="en-US" sz="2000" dirty="0">
                        <a:solidFill>
                          <a:schemeClr val="accent2">
                            <a:lumMod val="20000"/>
                            <a:lumOff val="80000"/>
                          </a:schemeClr>
                        </a:solidFill>
                        <a:latin typeface="Courier New" panose="02070309020205020404" pitchFamily="49" charset="0"/>
                        <a:cs typeface="Courier New" panose="02070309020205020404" pitchFamily="49" charset="0"/>
                      </a:endParaRPr>
                    </a:p>
                  </a:txBody>
                  <a:tcPr/>
                </a:tc>
                <a:tc>
                  <a:txBody>
                    <a:bodyPr/>
                    <a:lstStyle/>
                    <a:p>
                      <a:endParaRPr lang="en-US" sz="2000">
                        <a:solidFill>
                          <a:schemeClr val="accent2">
                            <a:lumMod val="20000"/>
                            <a:lumOff val="80000"/>
                          </a:schemeClr>
                        </a:solidFill>
                        <a:latin typeface="Courier New" panose="02070309020205020404" pitchFamily="49" charset="0"/>
                        <a:cs typeface="Courier New" panose="02070309020205020404" pitchFamily="49" charset="0"/>
                      </a:endParaRPr>
                    </a:p>
                  </a:txBody>
                  <a:tcPr/>
                </a:tc>
                <a:tc>
                  <a:txBody>
                    <a:bodyPr/>
                    <a:lstStyle/>
                    <a:p>
                      <a:endParaRPr lang="en-US" sz="2000">
                        <a:solidFill>
                          <a:schemeClr val="accent2">
                            <a:lumMod val="20000"/>
                            <a:lumOff val="80000"/>
                          </a:schemeClr>
                        </a:solidFill>
                        <a:latin typeface="Courier New" panose="02070309020205020404" pitchFamily="49" charset="0"/>
                        <a:cs typeface="Courier New" panose="02070309020205020404" pitchFamily="49" charset="0"/>
                      </a:endParaRPr>
                    </a:p>
                  </a:txBody>
                  <a:tcPr/>
                </a:tc>
                <a:tc>
                  <a:txBody>
                    <a:bodyPr/>
                    <a:lstStyle/>
                    <a:p>
                      <a:endParaRPr lang="en-US" sz="2000">
                        <a:solidFill>
                          <a:schemeClr val="accent2">
                            <a:lumMod val="20000"/>
                            <a:lumOff val="80000"/>
                          </a:schemeClr>
                        </a:solidFill>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716703248"/>
                  </a:ext>
                </a:extLst>
              </a:tr>
              <a:tr h="1774755">
                <a:tc>
                  <a:txBody>
                    <a:bodyPr/>
                    <a:lstStyle/>
                    <a:p>
                      <a:endParaRPr lang="en-US" sz="2000" dirty="0">
                        <a:latin typeface="Courier New" panose="02070309020205020404" pitchFamily="49" charset="0"/>
                        <a:cs typeface="Courier New" panose="02070309020205020404" pitchFamily="49" charset="0"/>
                      </a:endParaRPr>
                    </a:p>
                    <a:p>
                      <a:endParaRPr lang="en-US" sz="2000" dirty="0">
                        <a:latin typeface="Courier New" panose="02070309020205020404" pitchFamily="49" charset="0"/>
                        <a:cs typeface="Courier New" panose="02070309020205020404" pitchFamily="49" charset="0"/>
                      </a:endParaRPr>
                    </a:p>
                    <a:p>
                      <a:endParaRPr lang="en-US" sz="2000" dirty="0">
                        <a:latin typeface="Courier New" panose="02070309020205020404" pitchFamily="49" charset="0"/>
                        <a:cs typeface="Courier New" panose="02070309020205020404" pitchFamily="49" charset="0"/>
                      </a:endParaRPr>
                    </a:p>
                  </a:txBody>
                  <a:tcPr/>
                </a:tc>
                <a:tc>
                  <a:txBody>
                    <a:bodyPr/>
                    <a:lstStyle/>
                    <a:p>
                      <a:endParaRPr lang="en-US" sz="2000" dirty="0">
                        <a:latin typeface="Courier New" panose="02070309020205020404" pitchFamily="49" charset="0"/>
                        <a:cs typeface="Courier New" panose="02070309020205020404" pitchFamily="49" charset="0"/>
                      </a:endParaRPr>
                    </a:p>
                  </a:txBody>
                  <a:tcPr/>
                </a:tc>
                <a:tc>
                  <a:txBody>
                    <a:bodyPr/>
                    <a:lstStyle/>
                    <a:p>
                      <a:endParaRPr lang="en-US" sz="2000" dirty="0">
                        <a:latin typeface="Courier New" panose="02070309020205020404" pitchFamily="49" charset="0"/>
                        <a:cs typeface="Courier New" panose="02070309020205020404" pitchFamily="49" charset="0"/>
                      </a:endParaRPr>
                    </a:p>
                  </a:txBody>
                  <a:tcPr/>
                </a:tc>
                <a:tc>
                  <a:txBody>
                    <a:bodyPr/>
                    <a:lstStyle/>
                    <a:p>
                      <a:endParaRPr lang="en-US" sz="2000">
                        <a:latin typeface="Courier New" panose="02070309020205020404" pitchFamily="49" charset="0"/>
                        <a:cs typeface="Courier New" panose="02070309020205020404" pitchFamily="49" charset="0"/>
                      </a:endParaRPr>
                    </a:p>
                  </a:txBody>
                  <a:tcPr/>
                </a:tc>
                <a:tc>
                  <a:txBody>
                    <a:bodyPr/>
                    <a:lstStyle/>
                    <a:p>
                      <a:endParaRPr lang="en-US" sz="200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55941284"/>
                  </a:ext>
                </a:extLst>
              </a:tr>
              <a:tr h="1774755">
                <a:tc>
                  <a:txBody>
                    <a:bodyPr/>
                    <a:lstStyle/>
                    <a:p>
                      <a:endParaRPr lang="en-US" sz="2000" dirty="0">
                        <a:latin typeface="Courier New" panose="02070309020205020404" pitchFamily="49" charset="0"/>
                        <a:cs typeface="Courier New" panose="02070309020205020404" pitchFamily="49" charset="0"/>
                      </a:endParaRPr>
                    </a:p>
                    <a:p>
                      <a:endParaRPr lang="en-US" sz="2000" dirty="0">
                        <a:latin typeface="Courier New" panose="02070309020205020404" pitchFamily="49" charset="0"/>
                        <a:cs typeface="Courier New" panose="02070309020205020404" pitchFamily="49" charset="0"/>
                      </a:endParaRPr>
                    </a:p>
                    <a:p>
                      <a:endParaRPr lang="en-US" sz="2000" dirty="0">
                        <a:latin typeface="Courier New" panose="02070309020205020404" pitchFamily="49" charset="0"/>
                        <a:cs typeface="Courier New" panose="02070309020205020404" pitchFamily="49" charset="0"/>
                      </a:endParaRPr>
                    </a:p>
                  </a:txBody>
                  <a:tcPr/>
                </a:tc>
                <a:tc>
                  <a:txBody>
                    <a:bodyPr/>
                    <a:lstStyle/>
                    <a:p>
                      <a:endParaRPr lang="en-US" sz="2000">
                        <a:latin typeface="Courier New" panose="02070309020205020404" pitchFamily="49" charset="0"/>
                        <a:cs typeface="Courier New" panose="02070309020205020404" pitchFamily="49" charset="0"/>
                      </a:endParaRPr>
                    </a:p>
                  </a:txBody>
                  <a:tcPr/>
                </a:tc>
                <a:tc>
                  <a:txBody>
                    <a:bodyPr/>
                    <a:lstStyle/>
                    <a:p>
                      <a:endParaRPr lang="en-US" sz="2000">
                        <a:latin typeface="Courier New" panose="02070309020205020404" pitchFamily="49" charset="0"/>
                        <a:cs typeface="Courier New" panose="02070309020205020404" pitchFamily="49" charset="0"/>
                      </a:endParaRPr>
                    </a:p>
                  </a:txBody>
                  <a:tcPr/>
                </a:tc>
                <a:tc>
                  <a:txBody>
                    <a:bodyPr/>
                    <a:lstStyle/>
                    <a:p>
                      <a:endParaRPr lang="en-US" sz="2000" dirty="0">
                        <a:latin typeface="Courier New" panose="02070309020205020404" pitchFamily="49" charset="0"/>
                        <a:cs typeface="Courier New" panose="02070309020205020404" pitchFamily="49" charset="0"/>
                      </a:endParaRPr>
                    </a:p>
                  </a:txBody>
                  <a:tcPr/>
                </a:tc>
                <a:tc>
                  <a:txBody>
                    <a:bodyPr/>
                    <a:lstStyle/>
                    <a:p>
                      <a:endParaRPr lang="en-US" sz="2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273535380"/>
                  </a:ext>
                </a:extLst>
              </a:tr>
            </a:tbl>
          </a:graphicData>
        </a:graphic>
      </p:graphicFrame>
      <p:pic>
        <p:nvPicPr>
          <p:cNvPr id="34" name="Picture 2">
            <a:extLst>
              <a:ext uri="{FF2B5EF4-FFF2-40B4-BE49-F238E27FC236}">
                <a16:creationId xmlns:a16="http://schemas.microsoft.com/office/drawing/2014/main" id="{3DDFE0F2-AB03-432E-BBBE-E492141829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9105" y="2502848"/>
            <a:ext cx="969908" cy="929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Con Thằn Lằn, Tắc Kè Hoa, Con Thằn Lằn, Bò Sát Vector và PNG với  nền trong suốt để tải xuống miễn phí">
            <a:extLst>
              <a:ext uri="{FF2B5EF4-FFF2-40B4-BE49-F238E27FC236}">
                <a16:creationId xmlns:a16="http://schemas.microsoft.com/office/drawing/2014/main" id="{C751D265-F355-4063-B577-A71104C2BDB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267677" y="4171638"/>
            <a:ext cx="731336" cy="7313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BD9630-B53C-4C89-952F-0DA18487EFDD}"/>
              </a:ext>
            </a:extLst>
          </p:cNvPr>
          <p:cNvSpPr/>
          <p:nvPr/>
        </p:nvSpPr>
        <p:spPr>
          <a:xfrm>
            <a:off x="20036" y="2145909"/>
            <a:ext cx="1053494" cy="400110"/>
          </a:xfrm>
          <a:prstGeom prst="rect">
            <a:avLst/>
          </a:prstGeom>
        </p:spPr>
        <p:txBody>
          <a:bodyPr wrap="none">
            <a:spAutoFit/>
          </a:bodyPr>
          <a:lstStyle/>
          <a:p>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Bọ</a:t>
            </a:r>
            <a:r>
              <a:rPr lang="en-US" sz="2000" b="1" dirty="0">
                <a:solidFill>
                  <a:srgbClr val="002060"/>
                </a:solidFill>
                <a:latin typeface="Times" pitchFamily="2" charset="0"/>
                <a:cs typeface="BIG CASLON MEDIUM" panose="02000603090000020003" pitchFamily="2" charset="-79"/>
                <a:sym typeface="Arial" panose="020B0604020202020204" pitchFamily="34" charset="0"/>
              </a:rPr>
              <a:t> </a:t>
            </a:r>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Dừa</a:t>
            </a:r>
            <a:endParaRPr lang="en-US" sz="2000" dirty="0">
              <a:solidFill>
                <a:srgbClr val="002060"/>
              </a:solidFill>
              <a:latin typeface="Times" pitchFamily="2" charset="0"/>
              <a:cs typeface="Big Caslon Medium" panose="02000603090000020003" pitchFamily="2" charset="-79"/>
            </a:endParaRPr>
          </a:p>
        </p:txBody>
      </p:sp>
      <p:sp>
        <p:nvSpPr>
          <p:cNvPr id="18" name="Rectangle 17">
            <a:extLst>
              <a:ext uri="{FF2B5EF4-FFF2-40B4-BE49-F238E27FC236}">
                <a16:creationId xmlns:a16="http://schemas.microsoft.com/office/drawing/2014/main" id="{33B1967C-1EEA-4E71-A69C-3A8C770FFFAB}"/>
              </a:ext>
            </a:extLst>
          </p:cNvPr>
          <p:cNvSpPr/>
          <p:nvPr/>
        </p:nvSpPr>
        <p:spPr>
          <a:xfrm>
            <a:off x="21456" y="5272253"/>
            <a:ext cx="1464763" cy="707886"/>
          </a:xfrm>
          <a:prstGeom prst="rect">
            <a:avLst/>
          </a:prstGeom>
        </p:spPr>
        <p:txBody>
          <a:bodyPr wrap="square">
            <a:spAutoFit/>
          </a:bodyPr>
          <a:lstStyle/>
          <a:p>
            <a:r>
              <a:rPr lang="en-US" sz="2000" b="1" dirty="0" err="1">
                <a:solidFill>
                  <a:srgbClr val="002060"/>
                </a:solidFill>
                <a:latin typeface="Times" pitchFamily="2" charset="0"/>
                <a:cs typeface="BIG CASLON MEDIUM" panose="02000603090000020003" pitchFamily="2" charset="-79"/>
              </a:rPr>
              <a:t>Cụ</a:t>
            </a:r>
            <a:r>
              <a:rPr lang="en-US" sz="2000" b="1" dirty="0">
                <a:solidFill>
                  <a:srgbClr val="002060"/>
                </a:solidFill>
                <a:latin typeface="Times" pitchFamily="2" charset="0"/>
                <a:cs typeface="BIG CASLON MEDIUM" panose="02000603090000020003" pitchFamily="2" charset="-79"/>
              </a:rPr>
              <a:t> </a:t>
            </a:r>
            <a:r>
              <a:rPr lang="en-US" sz="2000" b="1" dirty="0" err="1">
                <a:solidFill>
                  <a:srgbClr val="002060"/>
                </a:solidFill>
                <a:latin typeface="Times" pitchFamily="2" charset="0"/>
                <a:cs typeface="BIG CASLON MEDIUM" panose="02000603090000020003" pitchFamily="2" charset="-79"/>
              </a:rPr>
              <a:t>giáo</a:t>
            </a:r>
            <a:r>
              <a:rPr lang="en-US" sz="2000" b="1" dirty="0">
                <a:solidFill>
                  <a:srgbClr val="002060"/>
                </a:solidFill>
                <a:latin typeface="Times" pitchFamily="2" charset="0"/>
                <a:cs typeface="BIG CASLON MEDIUM" panose="02000603090000020003" pitchFamily="2" charset="-79"/>
              </a:rPr>
              <a:t> </a:t>
            </a:r>
            <a:r>
              <a:rPr lang="en-US" sz="2000" b="1" dirty="0" err="1">
                <a:solidFill>
                  <a:srgbClr val="002060"/>
                </a:solidFill>
                <a:latin typeface="Times" pitchFamily="2" charset="0"/>
                <a:cs typeface="BIG CASLON MEDIUM" panose="02000603090000020003" pitchFamily="2" charset="-79"/>
              </a:rPr>
              <a:t>Cóc</a:t>
            </a:r>
            <a:endParaRPr lang="en-US" sz="2000" b="1" dirty="0">
              <a:solidFill>
                <a:srgbClr val="002060"/>
              </a:solidFill>
              <a:latin typeface="Times" pitchFamily="2" charset="0"/>
              <a:cs typeface="BIG CASLON MEDIUM" panose="02000603090000020003" pitchFamily="2" charset="-79"/>
            </a:endParaRPr>
          </a:p>
        </p:txBody>
      </p:sp>
      <p:sp>
        <p:nvSpPr>
          <p:cNvPr id="19" name="Rectangle 18">
            <a:extLst>
              <a:ext uri="{FF2B5EF4-FFF2-40B4-BE49-F238E27FC236}">
                <a16:creationId xmlns:a16="http://schemas.microsoft.com/office/drawing/2014/main" id="{EE57FE5B-8D5D-4F84-9984-8B31863942E2}"/>
              </a:ext>
            </a:extLst>
          </p:cNvPr>
          <p:cNvSpPr/>
          <p:nvPr/>
        </p:nvSpPr>
        <p:spPr>
          <a:xfrm>
            <a:off x="-37606" y="3634703"/>
            <a:ext cx="1276311" cy="400110"/>
          </a:xfrm>
          <a:prstGeom prst="rect">
            <a:avLst/>
          </a:prstGeom>
        </p:spPr>
        <p:txBody>
          <a:bodyPr wrap="none">
            <a:spAutoFit/>
          </a:bodyPr>
          <a:lstStyle/>
          <a:p>
            <a:r>
              <a:rPr lang="en-US" sz="2000" b="1" dirty="0" err="1">
                <a:solidFill>
                  <a:srgbClr val="002060"/>
                </a:solidFill>
                <a:latin typeface="Times" pitchFamily="2" charset="0"/>
                <a:cs typeface="BIG CASLON MEDIUM" panose="02000603090000020003" pitchFamily="2" charset="-79"/>
              </a:rPr>
              <a:t>Thằn</a:t>
            </a:r>
            <a:r>
              <a:rPr lang="en-US" sz="2000" b="1" dirty="0">
                <a:solidFill>
                  <a:srgbClr val="002060"/>
                </a:solidFill>
                <a:latin typeface="Times" pitchFamily="2" charset="0"/>
                <a:cs typeface="BIG CASLON MEDIUM" panose="02000603090000020003" pitchFamily="2" charset="-79"/>
              </a:rPr>
              <a:t> </a:t>
            </a:r>
            <a:r>
              <a:rPr lang="en-US" sz="2000" b="1" dirty="0" err="1">
                <a:solidFill>
                  <a:srgbClr val="002060"/>
                </a:solidFill>
                <a:latin typeface="Times" pitchFamily="2" charset="0"/>
                <a:cs typeface="BIG CASLON MEDIUM" panose="02000603090000020003" pitchFamily="2" charset="-79"/>
              </a:rPr>
              <a:t>Lằn</a:t>
            </a:r>
            <a:endParaRPr lang="en-US" sz="2000" b="1" dirty="0">
              <a:solidFill>
                <a:srgbClr val="002060"/>
              </a:solidFill>
              <a:latin typeface="Times" pitchFamily="2" charset="0"/>
              <a:cs typeface="BIG CASLON MEDIUM" panose="02000603090000020003" pitchFamily="2" charset="-79"/>
            </a:endParaRPr>
          </a:p>
        </p:txBody>
      </p:sp>
      <p:sp>
        <p:nvSpPr>
          <p:cNvPr id="20" name="Rectangle 19">
            <a:extLst>
              <a:ext uri="{FF2B5EF4-FFF2-40B4-BE49-F238E27FC236}">
                <a16:creationId xmlns:a16="http://schemas.microsoft.com/office/drawing/2014/main" id="{F0E25243-B121-4DCB-ABF7-4A6E90AAC518}"/>
              </a:ext>
            </a:extLst>
          </p:cNvPr>
          <p:cNvSpPr/>
          <p:nvPr/>
        </p:nvSpPr>
        <p:spPr>
          <a:xfrm>
            <a:off x="1188101" y="2379744"/>
            <a:ext cx="1133644" cy="707886"/>
          </a:xfrm>
          <a:prstGeom prst="rect">
            <a:avLst/>
          </a:prstGeom>
        </p:spPr>
        <p:txBody>
          <a:bodyPr wrap="square">
            <a:spAutoFit/>
          </a:bodyPr>
          <a:lstStyle/>
          <a:p>
            <a:pPr algn="ctr"/>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Ông</a:t>
            </a:r>
            <a:r>
              <a:rPr lang="en-US" sz="2000" b="1" dirty="0">
                <a:solidFill>
                  <a:srgbClr val="002060"/>
                </a:solidFill>
                <a:latin typeface="Times" pitchFamily="2" charset="0"/>
                <a:cs typeface="BIG CASLON MEDIUM" panose="02000603090000020003" pitchFamily="2" charset="-79"/>
                <a:sym typeface="Arial" panose="020B0604020202020204" pitchFamily="34" charset="0"/>
              </a:rPr>
              <a:t> </a:t>
            </a:r>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khách</a:t>
            </a:r>
            <a:endParaRPr lang="en-US" sz="2000" dirty="0">
              <a:solidFill>
                <a:srgbClr val="002060"/>
              </a:solidFill>
              <a:latin typeface="Times" pitchFamily="2" charset="0"/>
              <a:cs typeface="Big Caslon Medium" panose="02000603090000020003" pitchFamily="2" charset="-79"/>
            </a:endParaRPr>
          </a:p>
        </p:txBody>
      </p:sp>
      <p:sp>
        <p:nvSpPr>
          <p:cNvPr id="21" name="Rectangle 20">
            <a:extLst>
              <a:ext uri="{FF2B5EF4-FFF2-40B4-BE49-F238E27FC236}">
                <a16:creationId xmlns:a16="http://schemas.microsoft.com/office/drawing/2014/main" id="{B8B19E00-612F-43CD-B822-4356CFC6DF5D}"/>
              </a:ext>
            </a:extLst>
          </p:cNvPr>
          <p:cNvSpPr/>
          <p:nvPr/>
        </p:nvSpPr>
        <p:spPr>
          <a:xfrm>
            <a:off x="1202206" y="4124246"/>
            <a:ext cx="1133643" cy="400110"/>
          </a:xfrm>
          <a:prstGeom prst="rect">
            <a:avLst/>
          </a:prstGeom>
        </p:spPr>
        <p:txBody>
          <a:bodyPr wrap="square">
            <a:spAutoFit/>
          </a:bodyPr>
          <a:lstStyle/>
          <a:p>
            <a:pPr algn="ctr"/>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Bác</a:t>
            </a:r>
            <a:endParaRPr lang="en-US" sz="2000" dirty="0">
              <a:solidFill>
                <a:srgbClr val="002060"/>
              </a:solidFill>
              <a:latin typeface="Times" pitchFamily="2" charset="0"/>
              <a:cs typeface="Big Caslon Medium" panose="02000603090000020003" pitchFamily="2" charset="-79"/>
            </a:endParaRPr>
          </a:p>
        </p:txBody>
      </p:sp>
      <p:sp>
        <p:nvSpPr>
          <p:cNvPr id="23" name="Rectangle 22">
            <a:extLst>
              <a:ext uri="{FF2B5EF4-FFF2-40B4-BE49-F238E27FC236}">
                <a16:creationId xmlns:a16="http://schemas.microsoft.com/office/drawing/2014/main" id="{5E81571B-E161-46D9-BADA-165C99169AD9}"/>
              </a:ext>
            </a:extLst>
          </p:cNvPr>
          <p:cNvSpPr/>
          <p:nvPr/>
        </p:nvSpPr>
        <p:spPr>
          <a:xfrm>
            <a:off x="1132477" y="5561741"/>
            <a:ext cx="1133644" cy="400110"/>
          </a:xfrm>
          <a:prstGeom prst="rect">
            <a:avLst/>
          </a:prstGeom>
        </p:spPr>
        <p:txBody>
          <a:bodyPr wrap="square">
            <a:spAutoFit/>
          </a:bodyPr>
          <a:lstStyle/>
          <a:p>
            <a:pPr algn="ctr"/>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Cụ</a:t>
            </a:r>
            <a:r>
              <a:rPr lang="en-US" sz="2000" b="1" dirty="0">
                <a:solidFill>
                  <a:srgbClr val="002060"/>
                </a:solidFill>
                <a:latin typeface="Times" pitchFamily="2" charset="0"/>
                <a:cs typeface="BIG CASLON MEDIUM" panose="02000603090000020003" pitchFamily="2" charset="-79"/>
                <a:sym typeface="Arial" panose="020B0604020202020204" pitchFamily="34" charset="0"/>
              </a:rPr>
              <a:t> </a:t>
            </a:r>
            <a:r>
              <a:rPr lang="en-US" sz="2000" b="1" dirty="0" err="1">
                <a:solidFill>
                  <a:srgbClr val="002060"/>
                </a:solidFill>
                <a:latin typeface="Times" pitchFamily="2" charset="0"/>
                <a:cs typeface="BIG CASLON MEDIUM" panose="02000603090000020003" pitchFamily="2" charset="-79"/>
                <a:sym typeface="Arial" panose="020B0604020202020204" pitchFamily="34" charset="0"/>
              </a:rPr>
              <a:t>giáo</a:t>
            </a:r>
            <a:endParaRPr lang="en-US" sz="2000" dirty="0">
              <a:solidFill>
                <a:srgbClr val="002060"/>
              </a:solidFill>
              <a:latin typeface="Times" pitchFamily="2" charset="0"/>
              <a:cs typeface="Big Caslon Medium" panose="02000603090000020003" pitchFamily="2" charset="-79"/>
            </a:endParaRPr>
          </a:p>
        </p:txBody>
      </p:sp>
      <p:sp>
        <p:nvSpPr>
          <p:cNvPr id="24" name="Rectangle 23">
            <a:extLst>
              <a:ext uri="{FF2B5EF4-FFF2-40B4-BE49-F238E27FC236}">
                <a16:creationId xmlns:a16="http://schemas.microsoft.com/office/drawing/2014/main" id="{E0DC1B35-A83D-4C76-9CAD-273DCF95AAB7}"/>
              </a:ext>
            </a:extLst>
          </p:cNvPr>
          <p:cNvSpPr/>
          <p:nvPr/>
        </p:nvSpPr>
        <p:spPr>
          <a:xfrm>
            <a:off x="2194876" y="1785880"/>
            <a:ext cx="4718910" cy="1631216"/>
          </a:xfrm>
          <a:prstGeom prst="rect">
            <a:avLst/>
          </a:prstGeom>
        </p:spPr>
        <p:txBody>
          <a:bodyPr wrap="square">
            <a:spAutoFit/>
          </a:bodyPr>
          <a:lstStyle/>
          <a:p>
            <a:r>
              <a:rPr lang="vi-VN" sz="2000" dirty="0">
                <a:solidFill>
                  <a:srgbClr val="002060"/>
                </a:solidFill>
                <a:latin typeface="Times" pitchFamily="2" charset="0"/>
                <a:cs typeface="Big Caslon Medium" panose="02000603090000020003" pitchFamily="2" charset="-79"/>
                <a:sym typeface="Arial" panose="020B0604020202020204" pitchFamily="34" charset="0"/>
              </a:rPr>
              <a:t>+ Xin chào. Bác làm ơn chỉ giùm tôi một chỗ trọ </a:t>
            </a:r>
            <a:r>
              <a:rPr lang="en-US" sz="2000" dirty="0">
                <a:solidFill>
                  <a:srgbClr val="002060"/>
                </a:solidFill>
                <a:latin typeface="Times" pitchFamily="2" charset="0"/>
                <a:cs typeface="Big Caslon Medium" panose="02000603090000020003" pitchFamily="2" charset="-79"/>
                <a:sym typeface="Arial" panose="020B0604020202020204" pitchFamily="34" charset="0"/>
              </a:rPr>
              <a:t>...</a:t>
            </a:r>
            <a:r>
              <a:rPr lang="vi-VN" sz="2000" dirty="0">
                <a:solidFill>
                  <a:srgbClr val="002060"/>
                </a:solidFill>
                <a:latin typeface="Times" pitchFamily="2" charset="0"/>
                <a:cs typeface="Big Caslon Medium" panose="02000603090000020003" pitchFamily="2" charset="-79"/>
                <a:sym typeface="Arial" panose="020B0604020202020204" pitchFamily="34" charset="0"/>
              </a:rPr>
              <a:t>.</a:t>
            </a:r>
          </a:p>
          <a:p>
            <a:r>
              <a:rPr lang="vi-VN" sz="2000" dirty="0">
                <a:solidFill>
                  <a:srgbClr val="002060"/>
                </a:solidFill>
                <a:latin typeface="Times" pitchFamily="2" charset="0"/>
                <a:cs typeface="Big Caslon Medium" panose="02000603090000020003" pitchFamily="2" charset="-79"/>
                <a:sym typeface="Arial" panose="020B0604020202020204" pitchFamily="34" charset="0"/>
              </a:rPr>
              <a:t>+ Tôi chỉ cần một chỗ trọ xoàng xĩnh.</a:t>
            </a:r>
          </a:p>
          <a:p>
            <a:r>
              <a:rPr lang="vi-VN" sz="2000" dirty="0">
                <a:solidFill>
                  <a:srgbClr val="002060"/>
                </a:solidFill>
                <a:latin typeface="Times" pitchFamily="2" charset="0"/>
                <a:cs typeface="Big Caslon Medium" panose="02000603090000020003" pitchFamily="2" charset="-79"/>
                <a:sym typeface="Arial" panose="020B0604020202020204" pitchFamily="34" charset="0"/>
              </a:rPr>
              <a:t>+ Tôi ngủ tạm dưới vòm trúc kia cũng ổn</a:t>
            </a:r>
            <a:endParaRPr lang="en-US" sz="2000" dirty="0">
              <a:solidFill>
                <a:srgbClr val="002060"/>
              </a:solidFill>
              <a:latin typeface="Times" pitchFamily="2" charset="0"/>
              <a:cs typeface="Big Caslon Medium" panose="02000603090000020003" pitchFamily="2" charset="-79"/>
              <a:sym typeface="Arial" panose="020B0604020202020204" pitchFamily="34" charset="0"/>
            </a:endParaRPr>
          </a:p>
          <a:p>
            <a:r>
              <a:rPr lang="vi-VN" sz="2000" dirty="0">
                <a:solidFill>
                  <a:srgbClr val="002060"/>
                </a:solidFill>
                <a:latin typeface="Times" pitchFamily="2" charset="0"/>
                <a:cs typeface="Big Caslon Medium" panose="02000603090000020003" pitchFamily="2" charset="-79"/>
                <a:sym typeface="Arial" panose="020B0604020202020204" pitchFamily="34" charset="0"/>
              </a:rPr>
              <a:t>+ Bác cứ thưa với cụ tôi là Cánh Cứng, </a:t>
            </a:r>
            <a:r>
              <a:rPr lang="en-US" sz="2000" dirty="0">
                <a:solidFill>
                  <a:srgbClr val="002060"/>
                </a:solidFill>
                <a:latin typeface="Times" pitchFamily="2" charset="0"/>
                <a:cs typeface="Big Caslon Medium" panose="02000603090000020003" pitchFamily="2" charset="-79"/>
                <a:sym typeface="Arial" panose="020B0604020202020204" pitchFamily="34" charset="0"/>
              </a:rPr>
              <a:t>...</a:t>
            </a:r>
            <a:endParaRPr lang="vi-VN" sz="2000" dirty="0">
              <a:solidFill>
                <a:srgbClr val="002060"/>
              </a:solidFill>
              <a:latin typeface="Times" pitchFamily="2" charset="0"/>
              <a:cs typeface="Big Caslon Medium" panose="02000603090000020003" pitchFamily="2" charset="-79"/>
              <a:sym typeface="Arial" panose="020B0604020202020204" pitchFamily="34" charset="0"/>
            </a:endParaRPr>
          </a:p>
        </p:txBody>
      </p:sp>
      <p:sp>
        <p:nvSpPr>
          <p:cNvPr id="28" name="TextBox 27">
            <a:extLst>
              <a:ext uri="{FF2B5EF4-FFF2-40B4-BE49-F238E27FC236}">
                <a16:creationId xmlns:a16="http://schemas.microsoft.com/office/drawing/2014/main" id="{30463095-8E11-4F6E-968F-2F45B9D53956}"/>
              </a:ext>
            </a:extLst>
          </p:cNvPr>
          <p:cNvSpPr txBox="1"/>
          <p:nvPr/>
        </p:nvSpPr>
        <p:spPr>
          <a:xfrm>
            <a:off x="2264257" y="3440905"/>
            <a:ext cx="4464112" cy="1631216"/>
          </a:xfrm>
          <a:prstGeom prst="rect">
            <a:avLst/>
          </a:prstGeom>
          <a:noFill/>
        </p:spPr>
        <p:txBody>
          <a:bodyPr wrap="square">
            <a:spAutoFit/>
          </a:bodyPr>
          <a:lstStyle/>
          <a:p>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Quý</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vị</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đến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xóm</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này</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mà</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hỏi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khách</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sạn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với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nhà</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nghỉ</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thì</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thua</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rồi</a:t>
            </a:r>
            <a:r>
              <a:rPr lang="en-US" sz="2000" dirty="0">
                <a:solidFill>
                  <a:srgbClr val="002060"/>
                </a:solidFill>
                <a:latin typeface="Times" pitchFamily="2" charset="0"/>
                <a:cs typeface="Big Caslon Medium" panose="02000603090000020003" pitchFamily="2" charset="-79"/>
              </a:rPr>
              <a:t>.</a:t>
            </a:r>
          </a:p>
          <a:p>
            <a:r>
              <a:rPr lang="en-US" sz="2000" dirty="0">
                <a:solidFill>
                  <a:srgbClr val="002060"/>
                </a:solidFill>
                <a:latin typeface="Times" pitchFamily="2" charset="0"/>
                <a:cs typeface="Big Caslon Medium" panose="02000603090000020003" pitchFamily="2" charset="-79"/>
              </a:rPr>
              <a:t>+ Ok! </a:t>
            </a:r>
            <a:r>
              <a:rPr lang="en-US" sz="2000" dirty="0" err="1">
                <a:solidFill>
                  <a:srgbClr val="002060"/>
                </a:solidFill>
                <a:latin typeface="Times" pitchFamily="2" charset="0"/>
                <a:cs typeface="Big Caslon Medium" panose="02000603090000020003" pitchFamily="2" charset="-79"/>
              </a:rPr>
              <a:t>Vậy</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ông</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cứ</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thoải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mái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nhé</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Nhưng</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xin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ông</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làm</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ơn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cho</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tôi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biết</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quý</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danh</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để</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tôi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báo</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với</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cụ</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trưởng</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thôn</a:t>
            </a:r>
            <a:r>
              <a:rPr lang="en-US" sz="2000" dirty="0">
                <a:solidFill>
                  <a:srgbClr val="002060"/>
                </a:solidFill>
                <a:latin typeface="Times" pitchFamily="2" charset="0"/>
                <a:cs typeface="Big Caslon Medium" panose="02000603090000020003" pitchFamily="2" charset="-79"/>
              </a:rPr>
              <a:t>. ....</a:t>
            </a:r>
          </a:p>
        </p:txBody>
      </p:sp>
      <p:sp>
        <p:nvSpPr>
          <p:cNvPr id="29" name="TextBox 28">
            <a:extLst>
              <a:ext uri="{FF2B5EF4-FFF2-40B4-BE49-F238E27FC236}">
                <a16:creationId xmlns:a16="http://schemas.microsoft.com/office/drawing/2014/main" id="{F2FC29C8-1470-4649-BEE2-0CA670A142E6}"/>
              </a:ext>
            </a:extLst>
          </p:cNvPr>
          <p:cNvSpPr txBox="1"/>
          <p:nvPr/>
        </p:nvSpPr>
        <p:spPr>
          <a:xfrm>
            <a:off x="2194876" y="5298103"/>
            <a:ext cx="4661778" cy="1631216"/>
          </a:xfrm>
          <a:prstGeom prst="rect">
            <a:avLst/>
          </a:prstGeom>
          <a:noFill/>
        </p:spPr>
        <p:txBody>
          <a:bodyPr wrap="square">
            <a:spAutoFit/>
          </a:bodyPr>
          <a:lstStyle/>
          <a:p>
            <a:r>
              <a:rPr lang="vi-VN" sz="2000" dirty="0">
                <a:solidFill>
                  <a:srgbClr val="002060"/>
                </a:solidFill>
                <a:latin typeface="Times" pitchFamily="2" charset="0"/>
                <a:cs typeface="Big Caslon Medium" panose="02000603090000020003" pitchFamily="2" charset="-79"/>
              </a:rPr>
              <a:t>+ Không. Làm sao tôi biết được. Có hàng tr</a:t>
            </a:r>
            <a:r>
              <a:rPr lang="en-US" sz="2000" dirty="0" err="1">
                <a:solidFill>
                  <a:srgbClr val="002060"/>
                </a:solidFill>
                <a:latin typeface="Times" pitchFamily="2" charset="0"/>
                <a:cs typeface="Big Caslon Medium" panose="02000603090000020003" pitchFamily="2" charset="-79"/>
              </a:rPr>
              <a:t>ă</a:t>
            </a:r>
            <a:r>
              <a:rPr lang="vi-VN" sz="2000" dirty="0">
                <a:solidFill>
                  <a:srgbClr val="002060"/>
                </a:solidFill>
                <a:latin typeface="Times" pitchFamily="2" charset="0"/>
                <a:cs typeface="Big Caslon Medium" panose="02000603090000020003" pitchFamily="2" charset="-79"/>
              </a:rPr>
              <a:t>m, hàng nghìn họ cánh cứng khác nhau ấy chứ …</a:t>
            </a:r>
          </a:p>
          <a:p>
            <a:r>
              <a:rPr lang="vi-VN" sz="2000" dirty="0">
                <a:solidFill>
                  <a:srgbClr val="002060"/>
                </a:solidFill>
                <a:latin typeface="Times" pitchFamily="2" charset="0"/>
                <a:cs typeface="Big Caslon Medium" panose="02000603090000020003" pitchFamily="2" charset="-79"/>
              </a:rPr>
              <a:t>+ Ấy đấy! Chú thấy chưa. Có khi người ta thức trắng đêm chỉ vì một giọt sương.</a:t>
            </a:r>
          </a:p>
        </p:txBody>
      </p:sp>
      <p:sp>
        <p:nvSpPr>
          <p:cNvPr id="32" name="TextBox 31">
            <a:extLst>
              <a:ext uri="{FF2B5EF4-FFF2-40B4-BE49-F238E27FC236}">
                <a16:creationId xmlns:a16="http://schemas.microsoft.com/office/drawing/2014/main" id="{EDC1E7B7-E946-4DD5-ACCB-DBAAB9A0CCA7}"/>
              </a:ext>
            </a:extLst>
          </p:cNvPr>
          <p:cNvSpPr txBox="1"/>
          <p:nvPr/>
        </p:nvSpPr>
        <p:spPr>
          <a:xfrm>
            <a:off x="6832936" y="1884299"/>
            <a:ext cx="2744162" cy="1323439"/>
          </a:xfrm>
          <a:prstGeom prst="rect">
            <a:avLst/>
          </a:prstGeom>
          <a:noFill/>
        </p:spPr>
        <p:txBody>
          <a:bodyPr wrap="square">
            <a:spAutoFit/>
          </a:bodyPr>
          <a:lstStyle/>
          <a:p>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thận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trọng</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đáp</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xuống</a:t>
            </a:r>
            <a:endParaRPr lang="en-US" sz="2000" dirty="0">
              <a:solidFill>
                <a:srgbClr val="002060"/>
              </a:solidFill>
              <a:latin typeface="Times" pitchFamily="2" charset="0"/>
              <a:cs typeface="Big Caslon Medium" panose="02000603090000020003" pitchFamily="2" charset="-79"/>
            </a:endParaRPr>
          </a:p>
          <a:p>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nhã</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nhặn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lên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tiếng</a:t>
            </a:r>
            <a:endParaRPr lang="en-US" sz="2000" dirty="0">
              <a:solidFill>
                <a:srgbClr val="002060"/>
              </a:solidFill>
              <a:latin typeface="Times" pitchFamily="2" charset="0"/>
              <a:cs typeface="Big Caslon Medium" panose="02000603090000020003" pitchFamily="2" charset="-79"/>
            </a:endParaRPr>
          </a:p>
          <a:p>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sực</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nhớ</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quê</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nhà</a:t>
            </a:r>
            <a:r>
              <a:rPr lang="en-US" sz="2000" dirty="0">
                <a:solidFill>
                  <a:srgbClr val="002060"/>
                </a:solidFill>
                <a:latin typeface="Times" pitchFamily="2" charset="0"/>
                <a:cs typeface="Big Caslon Medium" panose="02000603090000020003" pitchFamily="2" charset="-79"/>
              </a:rPr>
              <a:t> </a:t>
            </a:r>
          </a:p>
          <a:p>
            <a:r>
              <a:rPr lang="en-US" sz="2000" dirty="0">
                <a:solidFill>
                  <a:srgbClr val="002060"/>
                </a:solidFill>
                <a:latin typeface="Times" pitchFamily="2" charset="0"/>
                <a:cs typeface="Big Caslon Medium" panose="02000603090000020003" pitchFamily="2" charset="-79"/>
              </a:rPr>
              <a:t>- ...</a:t>
            </a:r>
          </a:p>
        </p:txBody>
      </p:sp>
      <p:sp>
        <p:nvSpPr>
          <p:cNvPr id="33" name="TextBox 32">
            <a:extLst>
              <a:ext uri="{FF2B5EF4-FFF2-40B4-BE49-F238E27FC236}">
                <a16:creationId xmlns:a16="http://schemas.microsoft.com/office/drawing/2014/main" id="{7ACA5F62-4117-43D0-9555-0809473C3D43}"/>
              </a:ext>
            </a:extLst>
          </p:cNvPr>
          <p:cNvSpPr txBox="1"/>
          <p:nvPr/>
        </p:nvSpPr>
        <p:spPr>
          <a:xfrm>
            <a:off x="6728370" y="3458971"/>
            <a:ext cx="3687218" cy="1631216"/>
          </a:xfrm>
          <a:prstGeom prst="rect">
            <a:avLst/>
          </a:prstGeom>
          <a:noFill/>
        </p:spPr>
        <p:txBody>
          <a:bodyPr wrap="square">
            <a:spAutoFit/>
          </a:bodyPr>
          <a:lstStyle/>
          <a:p>
            <a:r>
              <a:rPr lang="vi-VN" sz="2000" dirty="0">
                <a:solidFill>
                  <a:srgbClr val="002060"/>
                </a:solidFill>
                <a:latin typeface="Times" pitchFamily="2" charset="0"/>
                <a:cs typeface="Big Caslon Medium" panose="02000603090000020003" pitchFamily="2" charset="-79"/>
              </a:rPr>
              <a:t>- Hỏi thăm danh tính ông khách, mời khách vào nhà trú chân.</a:t>
            </a:r>
          </a:p>
          <a:p>
            <a:r>
              <a:rPr lang="vi-VN" sz="2000" dirty="0">
                <a:solidFill>
                  <a:srgbClr val="002060"/>
                </a:solidFill>
                <a:latin typeface="Times" pitchFamily="2" charset="0"/>
                <a:cs typeface="Big Caslon Medium" panose="02000603090000020003" pitchFamily="2" charset="-79"/>
              </a:rPr>
              <a:t>- Nhanh chóng tuồn ra cửa sau, phi đến nhà cụ giáo Cóc thông báo.</a:t>
            </a:r>
            <a:r>
              <a:rPr lang="en-US" sz="2000" dirty="0">
                <a:solidFill>
                  <a:srgbClr val="002060"/>
                </a:solidFill>
                <a:latin typeface="Times" pitchFamily="2" charset="0"/>
                <a:cs typeface="Big Caslon Medium" panose="02000603090000020003" pitchFamily="2" charset="-79"/>
              </a:rPr>
              <a:t> ...</a:t>
            </a:r>
            <a:endParaRPr lang="vi-VN" sz="2000" dirty="0">
              <a:solidFill>
                <a:srgbClr val="002060"/>
              </a:solidFill>
              <a:latin typeface="Times" pitchFamily="2" charset="0"/>
              <a:cs typeface="Big Caslon Medium" panose="02000603090000020003" pitchFamily="2" charset="-79"/>
            </a:endParaRPr>
          </a:p>
        </p:txBody>
      </p:sp>
      <p:sp>
        <p:nvSpPr>
          <p:cNvPr id="38" name="TextBox 37">
            <a:extLst>
              <a:ext uri="{FF2B5EF4-FFF2-40B4-BE49-F238E27FC236}">
                <a16:creationId xmlns:a16="http://schemas.microsoft.com/office/drawing/2014/main" id="{7420127A-41C6-41F3-BDC7-2D7920A30FDC}"/>
              </a:ext>
            </a:extLst>
          </p:cNvPr>
          <p:cNvSpPr txBox="1"/>
          <p:nvPr/>
        </p:nvSpPr>
        <p:spPr>
          <a:xfrm>
            <a:off x="10022418" y="1865427"/>
            <a:ext cx="2012991" cy="1323439"/>
          </a:xfrm>
          <a:prstGeom prst="rect">
            <a:avLst/>
          </a:prstGeom>
          <a:noFill/>
        </p:spPr>
        <p:txBody>
          <a:bodyPr wrap="square">
            <a:spAutoFit/>
          </a:bodyPr>
          <a:lstStyle/>
          <a:p>
            <a:r>
              <a:rPr lang="en-US" sz="2000" dirty="0">
                <a:solidFill>
                  <a:srgbClr val="002060"/>
                </a:solidFill>
                <a:latin typeface="Times" pitchFamily="2" charset="0"/>
                <a:cs typeface="Big Caslon Medium" panose="02000603090000020003" pitchFamily="2" charset="-79"/>
              </a:rPr>
              <a:t>=&gt; </a:t>
            </a:r>
            <a:r>
              <a:rPr lang="en-US" sz="2000" dirty="0" err="1">
                <a:solidFill>
                  <a:srgbClr val="002060"/>
                </a:solidFill>
                <a:latin typeface="Times" pitchFamily="2" charset="0"/>
                <a:cs typeface="Big Caslon Medium" panose="02000603090000020003" pitchFamily="2" charset="-79"/>
              </a:rPr>
              <a:t>Nhân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vật</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Bọ</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Dừa</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giản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dị</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khiêm</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tốn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lịch</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sự</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và</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cẩn</a:t>
            </a:r>
            <a:r>
              <a:rPr lang="en-US" sz="2000" dirty="0">
                <a:solidFill>
                  <a:srgbClr val="002060"/>
                </a:solidFill>
                <a:latin typeface="Times" pitchFamily="2" charset="0"/>
                <a:cs typeface="Big Caslon Medium" panose="02000603090000020003" pitchFamily="2" charset="-79"/>
              </a:rPr>
              <a:t> </a:t>
            </a:r>
            <a:r>
              <a:rPr lang="en-US" sz="2000" dirty="0" err="1">
                <a:solidFill>
                  <a:srgbClr val="002060"/>
                </a:solidFill>
                <a:latin typeface="Times" pitchFamily="2" charset="0"/>
                <a:cs typeface="Big Caslon Medium" panose="02000603090000020003" pitchFamily="2" charset="-79"/>
              </a:rPr>
              <a:t>trọng</a:t>
            </a:r>
            <a:r>
              <a:rPr lang="en-US" sz="2000" dirty="0">
                <a:solidFill>
                  <a:srgbClr val="002060"/>
                </a:solidFill>
                <a:latin typeface="Times" pitchFamily="2" charset="0"/>
                <a:cs typeface="Big Caslon Medium" panose="02000603090000020003" pitchFamily="2" charset="-79"/>
              </a:rPr>
              <a:t>.</a:t>
            </a:r>
          </a:p>
        </p:txBody>
      </p:sp>
      <p:sp>
        <p:nvSpPr>
          <p:cNvPr id="39" name="TextBox 38">
            <a:extLst>
              <a:ext uri="{FF2B5EF4-FFF2-40B4-BE49-F238E27FC236}">
                <a16:creationId xmlns:a16="http://schemas.microsoft.com/office/drawing/2014/main" id="{A9663827-F7E2-4DE5-85FC-14848DCDEA8B}"/>
              </a:ext>
            </a:extLst>
          </p:cNvPr>
          <p:cNvSpPr txBox="1"/>
          <p:nvPr/>
        </p:nvSpPr>
        <p:spPr>
          <a:xfrm>
            <a:off x="10022418" y="3477037"/>
            <a:ext cx="2327339" cy="1631216"/>
          </a:xfrm>
          <a:prstGeom prst="rect">
            <a:avLst/>
          </a:prstGeom>
          <a:noFill/>
        </p:spPr>
        <p:txBody>
          <a:bodyPr wrap="square">
            <a:spAutoFit/>
          </a:bodyPr>
          <a:lstStyle/>
          <a:p>
            <a:r>
              <a:rPr lang="en-US" sz="2000" dirty="0">
                <a:solidFill>
                  <a:srgbClr val="002060"/>
                </a:solidFill>
                <a:latin typeface="Times" pitchFamily="2" charset="0"/>
                <a:cs typeface="Big Caslon Medium" panose="02000603090000020003" pitchFamily="2" charset="-79"/>
              </a:rPr>
              <a:t>=&gt; </a:t>
            </a:r>
            <a:r>
              <a:rPr lang="vi-VN" sz="2000" dirty="0">
                <a:solidFill>
                  <a:srgbClr val="002060"/>
                </a:solidFill>
                <a:latin typeface="Times" pitchFamily="2" charset="0"/>
                <a:cs typeface="Big Caslon Medium" panose="02000603090000020003" pitchFamily="2" charset="-79"/>
              </a:rPr>
              <a:t>Thằn Lằn lịch sự, mến khách, nhiệt tình và chu đáo nhưng cũng khá cẩn trọng.</a:t>
            </a:r>
            <a:endParaRPr lang="en-US" sz="2000" dirty="0">
              <a:solidFill>
                <a:srgbClr val="002060"/>
              </a:solidFill>
              <a:latin typeface="Times" pitchFamily="2" charset="0"/>
              <a:cs typeface="Big Caslon Medium" panose="02000603090000020003" pitchFamily="2" charset="-79"/>
            </a:endParaRPr>
          </a:p>
        </p:txBody>
      </p:sp>
      <p:sp>
        <p:nvSpPr>
          <p:cNvPr id="40" name="TextBox 39">
            <a:extLst>
              <a:ext uri="{FF2B5EF4-FFF2-40B4-BE49-F238E27FC236}">
                <a16:creationId xmlns:a16="http://schemas.microsoft.com/office/drawing/2014/main" id="{D56204A3-4D4A-4710-B12D-34B92464FAAE}"/>
              </a:ext>
            </a:extLst>
          </p:cNvPr>
          <p:cNvSpPr txBox="1"/>
          <p:nvPr/>
        </p:nvSpPr>
        <p:spPr>
          <a:xfrm>
            <a:off x="10056652" y="5252651"/>
            <a:ext cx="2251063" cy="1631216"/>
          </a:xfrm>
          <a:prstGeom prst="rect">
            <a:avLst/>
          </a:prstGeom>
          <a:noFill/>
        </p:spPr>
        <p:txBody>
          <a:bodyPr wrap="square">
            <a:spAutoFit/>
          </a:bodyPr>
          <a:lstStyle/>
          <a:p>
            <a:r>
              <a:rPr lang="en-US" sz="2000" dirty="0">
                <a:solidFill>
                  <a:srgbClr val="002060"/>
                </a:solidFill>
                <a:latin typeface="Times" pitchFamily="2" charset="0"/>
                <a:cs typeface="Big Caslon Medium" panose="02000603090000020003" pitchFamily="2" charset="-79"/>
              </a:rPr>
              <a:t>=&gt; </a:t>
            </a:r>
            <a:r>
              <a:rPr lang="vi-VN" sz="2000" dirty="0">
                <a:solidFill>
                  <a:srgbClr val="002060"/>
                </a:solidFill>
                <a:latin typeface="Times" pitchFamily="2" charset="0"/>
                <a:cs typeface="Big Caslon Medium" panose="02000603090000020003" pitchFamily="2" charset="-79"/>
              </a:rPr>
              <a:t>Nhân vật cụ giáo Cóc thông thái, am hiểu về thế giới xung quanh, có suy nghĩ sâu sắc.</a:t>
            </a:r>
            <a:endParaRPr lang="en-US" sz="2000" dirty="0">
              <a:solidFill>
                <a:srgbClr val="002060"/>
              </a:solidFill>
              <a:latin typeface="Times" pitchFamily="2" charset="0"/>
              <a:cs typeface="Big Caslon Medium" panose="02000603090000020003" pitchFamily="2" charset="-79"/>
            </a:endParaRPr>
          </a:p>
        </p:txBody>
      </p:sp>
      <p:pic>
        <p:nvPicPr>
          <p:cNvPr id="25" name="Picture 24">
            <a:extLst>
              <a:ext uri="{FF2B5EF4-FFF2-40B4-BE49-F238E27FC236}">
                <a16:creationId xmlns:a16="http://schemas.microsoft.com/office/drawing/2014/main" id="{7E33B6B2-ECA1-4D76-BA2D-24AD5AC64674}"/>
              </a:ext>
            </a:extLst>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218402" y="5972941"/>
            <a:ext cx="731337" cy="731337"/>
          </a:xfrm>
          <a:prstGeom prst="rect">
            <a:avLst/>
          </a:prstGeom>
        </p:spPr>
      </p:pic>
    </p:spTree>
    <p:custDataLst>
      <p:tags r:id="rId1"/>
    </p:custDataLst>
    <p:extLst>
      <p:ext uri="{BB962C8B-B14F-4D97-AF65-F5344CB8AC3E}">
        <p14:creationId xmlns:p14="http://schemas.microsoft.com/office/powerpoint/2010/main" val="3747822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14" presetClass="entr" presetSubtype="1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left)">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P spid="28" grpId="0"/>
      <p:bldP spid="29" grpId="0"/>
      <p:bldP spid="32" grpId="0"/>
      <p:bldP spid="33" grpId="0"/>
      <p:bldP spid="38"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1">
            <a:extLst>
              <a:ext uri="{FF2B5EF4-FFF2-40B4-BE49-F238E27FC236}">
                <a16:creationId xmlns:a16="http://schemas.microsoft.com/office/drawing/2014/main" id="{8A63DF73-C6DF-4002-80E9-D6131788F2D6}"/>
              </a:ext>
            </a:extLst>
          </p:cNvPr>
          <p:cNvSpPr>
            <a:spLocks noChangeArrowheads="1"/>
          </p:cNvSpPr>
          <p:nvPr>
            <p:custDataLst>
              <p:tags r:id="rId2"/>
            </p:custDataLst>
          </p:nvPr>
        </p:nvSpPr>
        <p:spPr bwMode="auto">
          <a:xfrm>
            <a:off x="1108934" y="61690"/>
            <a:ext cx="5598619" cy="584775"/>
          </a:xfrm>
          <a:prstGeom prst="rect">
            <a:avLst/>
          </a:prstGeom>
          <a:noFill/>
        </p:spPr>
        <p:txBody>
          <a:bodyPr wrap="square" rtlCol="0">
            <a:spAutoFit/>
          </a:bodyPr>
          <a:lstStyle/>
          <a:p>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Trải</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nghiệm</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của</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Bọ</a:t>
            </a:r>
            <a:r>
              <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rPr>
              <a:t> </a:t>
            </a:r>
            <a:r>
              <a:rPr lang="en-US" altLang="zh-CN" sz="3200" dirty="0" err="1">
                <a:solidFill>
                  <a:srgbClr val="C00000"/>
                </a:solidFill>
                <a:latin typeface="Phosphate Inline" panose="02000506050000020004" pitchFamily="2" charset="77"/>
                <a:cs typeface="Phosphate Inline" panose="02000506050000020004" pitchFamily="2" charset="77"/>
                <a:sym typeface="Arial" panose="020B0604020202020204" pitchFamily="34" charset="0"/>
              </a:rPr>
              <a:t>Dừa</a:t>
            </a:r>
            <a:endParaRPr lang="en-US" altLang="zh-CN" sz="3200" dirty="0">
              <a:solidFill>
                <a:srgbClr val="C00000"/>
              </a:solidFill>
              <a:latin typeface="Phosphate Inline" panose="02000506050000020004" pitchFamily="2" charset="77"/>
              <a:cs typeface="Phosphate Inline" panose="02000506050000020004" pitchFamily="2" charset="77"/>
              <a:sym typeface="Arial" panose="020B0604020202020204" pitchFamily="34" charset="0"/>
            </a:endParaRPr>
          </a:p>
        </p:txBody>
      </p:sp>
      <p:grpSp>
        <p:nvGrpSpPr>
          <p:cNvPr id="2" name="Group 1">
            <a:extLst>
              <a:ext uri="{FF2B5EF4-FFF2-40B4-BE49-F238E27FC236}">
                <a16:creationId xmlns:a16="http://schemas.microsoft.com/office/drawing/2014/main" id="{EF6BD5CA-7704-4023-A675-3A23BEFBA8CF}"/>
              </a:ext>
            </a:extLst>
          </p:cNvPr>
          <p:cNvGrpSpPr/>
          <p:nvPr/>
        </p:nvGrpSpPr>
        <p:grpSpPr>
          <a:xfrm>
            <a:off x="10381" y="-160125"/>
            <a:ext cx="1028407" cy="1028407"/>
            <a:chOff x="5785822" y="221675"/>
            <a:chExt cx="1028407" cy="1028407"/>
          </a:xfrm>
        </p:grpSpPr>
        <p:sp>
          <p:nvSpPr>
            <p:cNvPr id="9" name="MH_Other_11">
              <a:extLst>
                <a:ext uri="{FF2B5EF4-FFF2-40B4-BE49-F238E27FC236}">
                  <a16:creationId xmlns:a16="http://schemas.microsoft.com/office/drawing/2014/main" id="{2A329DB1-0340-46A8-B548-6DE9BC31181E}"/>
                </a:ext>
              </a:extLst>
            </p:cNvPr>
            <p:cNvSpPr/>
            <p:nvPr>
              <p:custDataLst>
                <p:tags r:id="rId3"/>
              </p:custDataLst>
            </p:nvPr>
          </p:nvSpPr>
          <p:spPr>
            <a:xfrm>
              <a:off x="5785822" y="221675"/>
              <a:ext cx="1028407" cy="1028407"/>
            </a:xfrm>
            <a:prstGeom prst="ellipse">
              <a:avLst/>
            </a:prstGeom>
            <a:solidFill>
              <a:srgbClr val="C00000"/>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pic>
          <p:nvPicPr>
            <p:cNvPr id="10" name="Picture 9">
              <a:extLst>
                <a:ext uri="{FF2B5EF4-FFF2-40B4-BE49-F238E27FC236}">
                  <a16:creationId xmlns:a16="http://schemas.microsoft.com/office/drawing/2014/main" id="{F059E3B7-FD24-4C8B-B571-5290D998F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404" y="415104"/>
              <a:ext cx="641548" cy="641548"/>
            </a:xfrm>
            <a:prstGeom prst="rect">
              <a:avLst/>
            </a:prstGeom>
          </p:spPr>
        </p:pic>
      </p:grpSp>
      <p:grpSp>
        <p:nvGrpSpPr>
          <p:cNvPr id="12" name="Group 11">
            <a:extLst>
              <a:ext uri="{FF2B5EF4-FFF2-40B4-BE49-F238E27FC236}">
                <a16:creationId xmlns:a16="http://schemas.microsoft.com/office/drawing/2014/main" id="{B3D192E3-9DA7-4DCE-A922-AA46768371BD}"/>
              </a:ext>
            </a:extLst>
          </p:cNvPr>
          <p:cNvGrpSpPr/>
          <p:nvPr/>
        </p:nvGrpSpPr>
        <p:grpSpPr>
          <a:xfrm>
            <a:off x="1216928" y="653332"/>
            <a:ext cx="9696873" cy="5962637"/>
            <a:chOff x="891558" y="2088785"/>
            <a:chExt cx="4933566" cy="3720841"/>
          </a:xfrm>
        </p:grpSpPr>
        <p:sp>
          <p:nvSpPr>
            <p:cNvPr id="13" name="矩形 32">
              <a:extLst>
                <a:ext uri="{FF2B5EF4-FFF2-40B4-BE49-F238E27FC236}">
                  <a16:creationId xmlns:a16="http://schemas.microsoft.com/office/drawing/2014/main" id="{EC790EF4-D0B2-4D10-B2C1-E0B2B1115E15}"/>
                </a:ext>
              </a:extLst>
            </p:cNvPr>
            <p:cNvSpPr/>
            <p:nvPr/>
          </p:nvSpPr>
          <p:spPr>
            <a:xfrm>
              <a:off x="891558" y="2313951"/>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Big Caslon Medium" panose="02000603090000020003" pitchFamily="2" charset="-79"/>
                <a:cs typeface="Big Caslon Medium" panose="02000603090000020003" pitchFamily="2" charset="-79"/>
              </a:endParaRPr>
            </a:p>
          </p:txBody>
        </p:sp>
        <p:sp>
          <p:nvSpPr>
            <p:cNvPr id="14" name="MH_SubTitle_1">
              <a:extLst>
                <a:ext uri="{FF2B5EF4-FFF2-40B4-BE49-F238E27FC236}">
                  <a16:creationId xmlns:a16="http://schemas.microsoft.com/office/drawing/2014/main" id="{7DD50F50-4C7E-46F9-BB8B-DA2AF7EE197B}"/>
                </a:ext>
              </a:extLst>
            </p:cNvPr>
            <p:cNvSpPr/>
            <p:nvPr/>
          </p:nvSpPr>
          <p:spPr>
            <a:xfrm>
              <a:off x="1965324" y="2088785"/>
              <a:ext cx="2759728" cy="453207"/>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a) </a:t>
              </a:r>
              <a:r>
                <a:rPr lang="en-US" sz="26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Giới</a:t>
              </a:r>
              <a:r>
                <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6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thiệu</a:t>
              </a:r>
              <a:r>
                <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6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nhân</a:t>
              </a:r>
              <a:r>
                <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6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vật</a:t>
              </a:r>
              <a:r>
                <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6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Bọ</a:t>
              </a:r>
              <a:r>
                <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 </a:t>
              </a:r>
              <a:r>
                <a:rPr lang="en-US" sz="2600" b="1" dirty="0" err="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Dừa</a:t>
              </a:r>
              <a:endParaRPr lang="en-US" sz="2600" b="1" dirty="0">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grpSp>
      <p:pic>
        <p:nvPicPr>
          <p:cNvPr id="17" name="Picture 2" descr="Baby Ladybug Cliparts 15, Buy Clip Art - Hình Ảnh Con Bọ Dừa, HD Png  Download - kindpng">
            <a:extLst>
              <a:ext uri="{FF2B5EF4-FFF2-40B4-BE49-F238E27FC236}">
                <a16:creationId xmlns:a16="http://schemas.microsoft.com/office/drawing/2014/main" id="{5230293B-5F7F-4E94-AC18-CCBBFA7FE6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7183966">
            <a:off x="-331157" y="5243912"/>
            <a:ext cx="1711483" cy="1456619"/>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9A9ACD7C-3378-4C4F-95B4-A508C6B40536}"/>
              </a:ext>
            </a:extLst>
          </p:cNvPr>
          <p:cNvSpPr/>
          <p:nvPr/>
        </p:nvSpPr>
        <p:spPr>
          <a:xfrm>
            <a:off x="4727405" y="2217600"/>
            <a:ext cx="2316480" cy="10769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BỌ DỪA</a:t>
            </a:r>
          </a:p>
        </p:txBody>
      </p:sp>
      <p:sp>
        <p:nvSpPr>
          <p:cNvPr id="35" name="Rounded Rectangle 34">
            <a:extLst>
              <a:ext uri="{FF2B5EF4-FFF2-40B4-BE49-F238E27FC236}">
                <a16:creationId xmlns:a16="http://schemas.microsoft.com/office/drawing/2014/main" id="{2BF998B5-5330-0B43-BBF8-70447258E15F}"/>
              </a:ext>
            </a:extLst>
          </p:cNvPr>
          <p:cNvSpPr/>
          <p:nvPr/>
        </p:nvSpPr>
        <p:spPr>
          <a:xfrm>
            <a:off x="1476069" y="1589418"/>
            <a:ext cx="2750751" cy="61391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2700" dirty="0">
              <a:solidFill>
                <a:schemeClr val="tx1"/>
              </a:solidFill>
              <a:latin typeface="Times New Roman" panose="02020603050405020304" pitchFamily="18" charset="0"/>
              <a:cs typeface="Times New Roman" panose="02020603050405020304" pitchFamily="18" charset="0"/>
            </a:endParaRPr>
          </a:p>
        </p:txBody>
      </p:sp>
      <p:sp>
        <p:nvSpPr>
          <p:cNvPr id="36" name="Rounded Rectangle 35">
            <a:extLst>
              <a:ext uri="{FF2B5EF4-FFF2-40B4-BE49-F238E27FC236}">
                <a16:creationId xmlns:a16="http://schemas.microsoft.com/office/drawing/2014/main" id="{94B06F7F-AE52-D144-9C99-5A7F065CBE6A}"/>
              </a:ext>
            </a:extLst>
          </p:cNvPr>
          <p:cNvSpPr/>
          <p:nvPr/>
        </p:nvSpPr>
        <p:spPr>
          <a:xfrm>
            <a:off x="7874703" y="1703775"/>
            <a:ext cx="2750751" cy="588473"/>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2700" dirty="0">
              <a:solidFill>
                <a:schemeClr val="tx1"/>
              </a:solidFill>
              <a:latin typeface="Times New Roman" panose="02020603050405020304" pitchFamily="18" charset="0"/>
              <a:cs typeface="Times New Roman" panose="02020603050405020304" pitchFamily="18" charset="0"/>
            </a:endParaRPr>
          </a:p>
        </p:txBody>
      </p:sp>
      <p:sp>
        <p:nvSpPr>
          <p:cNvPr id="37" name="Rounded Rectangle 36">
            <a:extLst>
              <a:ext uri="{FF2B5EF4-FFF2-40B4-BE49-F238E27FC236}">
                <a16:creationId xmlns:a16="http://schemas.microsoft.com/office/drawing/2014/main" id="{EEF66C0C-2258-DA44-BC9B-35F081DB2F62}"/>
              </a:ext>
            </a:extLst>
          </p:cNvPr>
          <p:cNvSpPr/>
          <p:nvPr/>
        </p:nvSpPr>
        <p:spPr>
          <a:xfrm>
            <a:off x="1476068" y="3630213"/>
            <a:ext cx="2750751" cy="61391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27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a:extLst>
              <a:ext uri="{FF2B5EF4-FFF2-40B4-BE49-F238E27FC236}">
                <a16:creationId xmlns:a16="http://schemas.microsoft.com/office/drawing/2014/main" id="{7D3442C4-0C26-FE49-BC3D-E04A52B4752F}"/>
              </a:ext>
            </a:extLst>
          </p:cNvPr>
          <p:cNvSpPr/>
          <p:nvPr/>
        </p:nvSpPr>
        <p:spPr>
          <a:xfrm>
            <a:off x="7922124" y="3635963"/>
            <a:ext cx="2520218" cy="652024"/>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2700"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a:extLst>
              <a:ext uri="{FF2B5EF4-FFF2-40B4-BE49-F238E27FC236}">
                <a16:creationId xmlns:a16="http://schemas.microsoft.com/office/drawing/2014/main" id="{F21139CE-EE29-A141-8669-44D24D58E884}"/>
              </a:ext>
            </a:extLst>
          </p:cNvPr>
          <p:cNvSpPr/>
          <p:nvPr/>
        </p:nvSpPr>
        <p:spPr>
          <a:xfrm>
            <a:off x="2915149" y="4890079"/>
            <a:ext cx="5940992" cy="10941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VN" sz="2500" i="1" dirty="0">
                <a:solidFill>
                  <a:schemeClr val="tx1"/>
                </a:solidFill>
                <a:latin typeface="Times New Roman" panose="02020603050405020304" pitchFamily="18" charset="0"/>
                <a:cs typeface="Times New Roman" panose="02020603050405020304" pitchFamily="18" charset="0"/>
              </a:rPr>
              <a:t>Tác giả đã sử dụng biện pháp nghệ thuật gì khi giới thiệu Bọ Dừa ?</a:t>
            </a:r>
          </a:p>
        </p:txBody>
      </p:sp>
      <p:sp>
        <p:nvSpPr>
          <p:cNvPr id="40" name="Rounded Rectangle 39">
            <a:extLst>
              <a:ext uri="{FF2B5EF4-FFF2-40B4-BE49-F238E27FC236}">
                <a16:creationId xmlns:a16="http://schemas.microsoft.com/office/drawing/2014/main" id="{337DCC56-E39F-DA43-B15D-8A772D85567C}"/>
              </a:ext>
            </a:extLst>
          </p:cNvPr>
          <p:cNvSpPr/>
          <p:nvPr/>
        </p:nvSpPr>
        <p:spPr>
          <a:xfrm>
            <a:off x="1840920" y="1636542"/>
            <a:ext cx="1785551" cy="44968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500" b="1" i="1" dirty="0">
                <a:solidFill>
                  <a:srgbClr val="A35318"/>
                </a:solidFill>
                <a:latin typeface="Times New Roman" panose="02020603050405020304" pitchFamily="18" charset="0"/>
                <a:cs typeface="Times New Roman" panose="02020603050405020304" pitchFamily="18" charset="0"/>
              </a:rPr>
              <a:t>Ngoại hình</a:t>
            </a:r>
          </a:p>
        </p:txBody>
      </p:sp>
      <p:sp>
        <p:nvSpPr>
          <p:cNvPr id="41" name="Rounded Rectangle 40">
            <a:extLst>
              <a:ext uri="{FF2B5EF4-FFF2-40B4-BE49-F238E27FC236}">
                <a16:creationId xmlns:a16="http://schemas.microsoft.com/office/drawing/2014/main" id="{A9A28F9C-80D1-0D40-A256-35907018A650}"/>
              </a:ext>
            </a:extLst>
          </p:cNvPr>
          <p:cNvSpPr/>
          <p:nvPr/>
        </p:nvSpPr>
        <p:spPr>
          <a:xfrm>
            <a:off x="8341400" y="1753647"/>
            <a:ext cx="2111976" cy="44968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500" b="1" i="1" dirty="0">
                <a:solidFill>
                  <a:srgbClr val="A35318"/>
                </a:solidFill>
                <a:latin typeface="Times New Roman" panose="02020603050405020304" pitchFamily="18" charset="0"/>
                <a:cs typeface="Times New Roman" panose="02020603050405020304" pitchFamily="18" charset="0"/>
              </a:rPr>
              <a:t>Nghề nghiệp</a:t>
            </a:r>
          </a:p>
        </p:txBody>
      </p:sp>
      <p:sp>
        <p:nvSpPr>
          <p:cNvPr id="42" name="Rounded Rectangle 41">
            <a:extLst>
              <a:ext uri="{FF2B5EF4-FFF2-40B4-BE49-F238E27FC236}">
                <a16:creationId xmlns:a16="http://schemas.microsoft.com/office/drawing/2014/main" id="{54DCA31A-FAE2-5D4D-B543-ED05CDB1567D}"/>
              </a:ext>
            </a:extLst>
          </p:cNvPr>
          <p:cNvSpPr/>
          <p:nvPr/>
        </p:nvSpPr>
        <p:spPr>
          <a:xfrm>
            <a:off x="2161867" y="3668885"/>
            <a:ext cx="1379151" cy="44968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500" b="1" i="1" dirty="0">
                <a:solidFill>
                  <a:srgbClr val="A35318"/>
                </a:solidFill>
                <a:latin typeface="Times New Roman" panose="02020603050405020304" pitchFamily="18" charset="0"/>
                <a:cs typeface="Times New Roman" panose="02020603050405020304" pitchFamily="18" charset="0"/>
              </a:rPr>
              <a:t>Sở thích</a:t>
            </a:r>
          </a:p>
        </p:txBody>
      </p:sp>
      <p:sp>
        <p:nvSpPr>
          <p:cNvPr id="43" name="Rounded Rectangle 42">
            <a:extLst>
              <a:ext uri="{FF2B5EF4-FFF2-40B4-BE49-F238E27FC236}">
                <a16:creationId xmlns:a16="http://schemas.microsoft.com/office/drawing/2014/main" id="{0C3F9A8F-D00A-044F-84F7-684B82392C7E}"/>
              </a:ext>
            </a:extLst>
          </p:cNvPr>
          <p:cNvSpPr/>
          <p:nvPr/>
        </p:nvSpPr>
        <p:spPr>
          <a:xfrm>
            <a:off x="8206203" y="3725817"/>
            <a:ext cx="2111976" cy="44968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b="1" i="1" dirty="0">
                <a:solidFill>
                  <a:srgbClr val="A35318"/>
                </a:solidFill>
                <a:latin typeface="Times New Roman" panose="02020603050405020304" pitchFamily="18" charset="0"/>
                <a:cs typeface="Times New Roman" panose="02020603050405020304" pitchFamily="18" charset="0"/>
              </a:rPr>
              <a:t>H</a:t>
            </a:r>
            <a:r>
              <a:rPr lang="en-VN" sz="2500" b="1" i="1" dirty="0">
                <a:solidFill>
                  <a:srgbClr val="A35318"/>
                </a:solidFill>
                <a:latin typeface="Times New Roman" panose="02020603050405020304" pitchFamily="18" charset="0"/>
                <a:cs typeface="Times New Roman" panose="02020603050405020304" pitchFamily="18" charset="0"/>
              </a:rPr>
              <a:t>oàn cảnh</a:t>
            </a:r>
          </a:p>
        </p:txBody>
      </p:sp>
      <p:pic>
        <p:nvPicPr>
          <p:cNvPr id="44" name="Picture 43" descr="Shape, icon, circle&#10;&#10;Description automatically generated">
            <a:extLst>
              <a:ext uri="{FF2B5EF4-FFF2-40B4-BE49-F238E27FC236}">
                <a16:creationId xmlns:a16="http://schemas.microsoft.com/office/drawing/2014/main" id="{DEA54FD3-460A-994D-ADC1-571173CDA5C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08562">
            <a:off x="4064846" y="2147564"/>
            <a:ext cx="861915" cy="924503"/>
          </a:xfrm>
          <a:prstGeom prst="rect">
            <a:avLst/>
          </a:prstGeom>
        </p:spPr>
      </p:pic>
      <p:pic>
        <p:nvPicPr>
          <p:cNvPr id="45" name="Picture 44" descr="Shape, icon, circle&#10;&#10;Description automatically generated">
            <a:extLst>
              <a:ext uri="{FF2B5EF4-FFF2-40B4-BE49-F238E27FC236}">
                <a16:creationId xmlns:a16="http://schemas.microsoft.com/office/drawing/2014/main" id="{AEC6806C-A5A9-994E-9610-82AC98D8879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08562">
            <a:off x="5414494" y="3009074"/>
            <a:ext cx="861915" cy="924503"/>
          </a:xfrm>
          <a:prstGeom prst="rect">
            <a:avLst/>
          </a:prstGeom>
        </p:spPr>
      </p:pic>
      <p:pic>
        <p:nvPicPr>
          <p:cNvPr id="46" name="Picture 45" descr="Shape, icon, circle&#10;&#10;Description automatically generated">
            <a:extLst>
              <a:ext uri="{FF2B5EF4-FFF2-40B4-BE49-F238E27FC236}">
                <a16:creationId xmlns:a16="http://schemas.microsoft.com/office/drawing/2014/main" id="{B230A494-0ECA-054D-AD24-C3E8404D364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08562">
            <a:off x="6902939" y="2520225"/>
            <a:ext cx="861915" cy="924503"/>
          </a:xfrm>
          <a:prstGeom prst="rect">
            <a:avLst/>
          </a:prstGeom>
        </p:spPr>
      </p:pic>
      <p:pic>
        <p:nvPicPr>
          <p:cNvPr id="47" name="Picture 46" descr="Shape, icon, circle&#10;&#10;Description automatically generated">
            <a:extLst>
              <a:ext uri="{FF2B5EF4-FFF2-40B4-BE49-F238E27FC236}">
                <a16:creationId xmlns:a16="http://schemas.microsoft.com/office/drawing/2014/main" id="{5FFD182E-16AB-B349-95E7-D8C7E20AE4A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134247">
            <a:off x="5494879" y="1519425"/>
            <a:ext cx="861915" cy="924503"/>
          </a:xfrm>
          <a:prstGeom prst="rect">
            <a:avLst/>
          </a:prstGeom>
        </p:spPr>
      </p:pic>
    </p:spTree>
    <p:custDataLst>
      <p:tags r:id="rId1"/>
    </p:custDataLst>
    <p:extLst>
      <p:ext uri="{BB962C8B-B14F-4D97-AF65-F5344CB8AC3E}">
        <p14:creationId xmlns:p14="http://schemas.microsoft.com/office/powerpoint/2010/main" val="363910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85">
            <a:extLst>
              <a:ext uri="{FF2B5EF4-FFF2-40B4-BE49-F238E27FC236}">
                <a16:creationId xmlns:a16="http://schemas.microsoft.com/office/drawing/2014/main" id="{491207F0-70BA-5B4B-AD76-254D652F1765}"/>
              </a:ext>
            </a:extLst>
          </p:cNvPr>
          <p:cNvSpPr>
            <a:spLocks/>
          </p:cNvSpPr>
          <p:nvPr/>
        </p:nvSpPr>
        <p:spPr bwMode="auto">
          <a:xfrm>
            <a:off x="-78610" y="-30520"/>
            <a:ext cx="12346745" cy="132415"/>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7" name="组合 669">
            <a:extLst>
              <a:ext uri="{FF2B5EF4-FFF2-40B4-BE49-F238E27FC236}">
                <a16:creationId xmlns:a16="http://schemas.microsoft.com/office/drawing/2014/main" id="{B1B0B6FC-EE66-6042-8932-B4D0B4590EC4}"/>
              </a:ext>
            </a:extLst>
          </p:cNvPr>
          <p:cNvGrpSpPr/>
          <p:nvPr/>
        </p:nvGrpSpPr>
        <p:grpSpPr>
          <a:xfrm>
            <a:off x="-2012104" y="-356684"/>
            <a:ext cx="5771784" cy="7214683"/>
            <a:chOff x="6171117" y="5479616"/>
            <a:chExt cx="967626" cy="1152613"/>
          </a:xfrm>
        </p:grpSpPr>
        <p:sp>
          <p:nvSpPr>
            <p:cNvPr id="18" name="Freeform 89">
              <a:extLst>
                <a:ext uri="{FF2B5EF4-FFF2-40B4-BE49-F238E27FC236}">
                  <a16:creationId xmlns:a16="http://schemas.microsoft.com/office/drawing/2014/main" id="{D7EEBFF7-D6B2-884B-A441-11FA5989702D}"/>
                </a:ext>
              </a:extLst>
            </p:cNvPr>
            <p:cNvSpPr>
              <a:spLocks/>
            </p:cNvSpPr>
            <p:nvPr/>
          </p:nvSpPr>
          <p:spPr bwMode="auto">
            <a:xfrm>
              <a:off x="6171117" y="54796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90">
              <a:extLst>
                <a:ext uri="{FF2B5EF4-FFF2-40B4-BE49-F238E27FC236}">
                  <a16:creationId xmlns:a16="http://schemas.microsoft.com/office/drawing/2014/main" id="{6CFCA993-A533-B041-A405-0DDF798095CC}"/>
                </a:ext>
              </a:extLst>
            </p:cNvPr>
            <p:cNvSpPr>
              <a:spLocks/>
            </p:cNvSpPr>
            <p:nvPr/>
          </p:nvSpPr>
          <p:spPr bwMode="auto">
            <a:xfrm>
              <a:off x="6474685" y="59681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94">
              <a:extLst>
                <a:ext uri="{FF2B5EF4-FFF2-40B4-BE49-F238E27FC236}">
                  <a16:creationId xmlns:a16="http://schemas.microsoft.com/office/drawing/2014/main" id="{37951D26-B863-7945-8E6E-FF85CF073FAE}"/>
                </a:ext>
              </a:extLst>
            </p:cNvPr>
            <p:cNvSpPr>
              <a:spLocks/>
            </p:cNvSpPr>
            <p:nvPr/>
          </p:nvSpPr>
          <p:spPr bwMode="auto">
            <a:xfrm>
              <a:off x="6659673" y="54796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95">
              <a:extLst>
                <a:ext uri="{FF2B5EF4-FFF2-40B4-BE49-F238E27FC236}">
                  <a16:creationId xmlns:a16="http://schemas.microsoft.com/office/drawing/2014/main" id="{0FD0BB01-30B5-664C-93CE-1CA56D7FF672}"/>
                </a:ext>
              </a:extLst>
            </p:cNvPr>
            <p:cNvSpPr>
              <a:spLocks/>
            </p:cNvSpPr>
            <p:nvPr/>
          </p:nvSpPr>
          <p:spPr bwMode="auto">
            <a:xfrm>
              <a:off x="6659673" y="60227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180">
            <a:extLst>
              <a:ext uri="{FF2B5EF4-FFF2-40B4-BE49-F238E27FC236}">
                <a16:creationId xmlns:a16="http://schemas.microsoft.com/office/drawing/2014/main" id="{2D779755-B673-0545-908F-EE337C785CC2}"/>
              </a:ext>
            </a:extLst>
          </p:cNvPr>
          <p:cNvGrpSpPr/>
          <p:nvPr/>
        </p:nvGrpSpPr>
        <p:grpSpPr>
          <a:xfrm flipH="1">
            <a:off x="10407276" y="3731656"/>
            <a:ext cx="1656125" cy="3059921"/>
            <a:chOff x="992204" y="1036691"/>
            <a:chExt cx="1105180" cy="2041976"/>
          </a:xfrm>
        </p:grpSpPr>
        <p:sp>
          <p:nvSpPr>
            <p:cNvPr id="23" name="Freeform 128">
              <a:extLst>
                <a:ext uri="{FF2B5EF4-FFF2-40B4-BE49-F238E27FC236}">
                  <a16:creationId xmlns:a16="http://schemas.microsoft.com/office/drawing/2014/main" id="{538F7DBF-3782-3A46-AC1F-65040C31D420}"/>
                </a:ext>
              </a:extLst>
            </p:cNvPr>
            <p:cNvSpPr>
              <a:spLocks/>
            </p:cNvSpPr>
            <p:nvPr/>
          </p:nvSpPr>
          <p:spPr bwMode="auto">
            <a:xfrm>
              <a:off x="992204" y="1036691"/>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30">
              <a:extLst>
                <a:ext uri="{FF2B5EF4-FFF2-40B4-BE49-F238E27FC236}">
                  <a16:creationId xmlns:a16="http://schemas.microsoft.com/office/drawing/2014/main" id="{19C0E02D-3289-5242-A0BD-B4EF15C48321}"/>
                </a:ext>
              </a:extLst>
            </p:cNvPr>
            <p:cNvSpPr>
              <a:spLocks/>
            </p:cNvSpPr>
            <p:nvPr/>
          </p:nvSpPr>
          <p:spPr bwMode="auto">
            <a:xfrm>
              <a:off x="1319489" y="2137129"/>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44">
              <a:extLst>
                <a:ext uri="{FF2B5EF4-FFF2-40B4-BE49-F238E27FC236}">
                  <a16:creationId xmlns:a16="http://schemas.microsoft.com/office/drawing/2014/main" id="{0112CCB4-61E8-6943-B6CD-DB49A9638920}"/>
                </a:ext>
              </a:extLst>
            </p:cNvPr>
            <p:cNvSpPr>
              <a:spLocks/>
            </p:cNvSpPr>
            <p:nvPr/>
          </p:nvSpPr>
          <p:spPr bwMode="auto">
            <a:xfrm>
              <a:off x="1547166" y="1046178"/>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46">
              <a:extLst>
                <a:ext uri="{FF2B5EF4-FFF2-40B4-BE49-F238E27FC236}">
                  <a16:creationId xmlns:a16="http://schemas.microsoft.com/office/drawing/2014/main" id="{DB07724D-D296-4D49-9990-AA225A7415BE}"/>
                </a:ext>
              </a:extLst>
            </p:cNvPr>
            <p:cNvSpPr>
              <a:spLocks/>
            </p:cNvSpPr>
            <p:nvPr/>
          </p:nvSpPr>
          <p:spPr bwMode="auto">
            <a:xfrm>
              <a:off x="1547166" y="2144243"/>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 name="组合 190">
            <a:extLst>
              <a:ext uri="{FF2B5EF4-FFF2-40B4-BE49-F238E27FC236}">
                <a16:creationId xmlns:a16="http://schemas.microsoft.com/office/drawing/2014/main" id="{21A7FB28-776B-604A-A55D-49A2FF2456A2}"/>
              </a:ext>
            </a:extLst>
          </p:cNvPr>
          <p:cNvGrpSpPr/>
          <p:nvPr/>
        </p:nvGrpSpPr>
        <p:grpSpPr>
          <a:xfrm>
            <a:off x="9672248" y="4567881"/>
            <a:ext cx="729240" cy="2257540"/>
            <a:chOff x="6996444" y="4561795"/>
            <a:chExt cx="668800" cy="2070435"/>
          </a:xfrm>
        </p:grpSpPr>
        <p:sp>
          <p:nvSpPr>
            <p:cNvPr id="33" name="Oval 233">
              <a:extLst>
                <a:ext uri="{FF2B5EF4-FFF2-40B4-BE49-F238E27FC236}">
                  <a16:creationId xmlns:a16="http://schemas.microsoft.com/office/drawing/2014/main" id="{43A5CD4E-067C-A342-91E6-E70A6A2CCB0B}"/>
                </a:ext>
              </a:extLst>
            </p:cNvPr>
            <p:cNvSpPr>
              <a:spLocks noChangeArrowheads="1"/>
            </p:cNvSpPr>
            <p:nvPr/>
          </p:nvSpPr>
          <p:spPr bwMode="auto">
            <a:xfrm>
              <a:off x="6996444" y="45617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34">
              <a:extLst>
                <a:ext uri="{FF2B5EF4-FFF2-40B4-BE49-F238E27FC236}">
                  <a16:creationId xmlns:a16="http://schemas.microsoft.com/office/drawing/2014/main" id="{7806B519-33ED-1043-97B3-F00856DEB0EC}"/>
                </a:ext>
              </a:extLst>
            </p:cNvPr>
            <p:cNvSpPr>
              <a:spLocks/>
            </p:cNvSpPr>
            <p:nvPr/>
          </p:nvSpPr>
          <p:spPr bwMode="auto">
            <a:xfrm>
              <a:off x="7273925" y="53230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37">
              <a:extLst>
                <a:ext uri="{FF2B5EF4-FFF2-40B4-BE49-F238E27FC236}">
                  <a16:creationId xmlns:a16="http://schemas.microsoft.com/office/drawing/2014/main" id="{1B2536A4-D049-1141-AFE7-30B243E95DCD}"/>
                </a:ext>
              </a:extLst>
            </p:cNvPr>
            <p:cNvSpPr>
              <a:spLocks/>
            </p:cNvSpPr>
            <p:nvPr/>
          </p:nvSpPr>
          <p:spPr bwMode="auto">
            <a:xfrm>
              <a:off x="7333216" y="45617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38">
              <a:extLst>
                <a:ext uri="{FF2B5EF4-FFF2-40B4-BE49-F238E27FC236}">
                  <a16:creationId xmlns:a16="http://schemas.microsoft.com/office/drawing/2014/main" id="{E96609BA-1A2A-A542-9BC6-C0E1EAB2D0E7}"/>
                </a:ext>
              </a:extLst>
            </p:cNvPr>
            <p:cNvSpPr>
              <a:spLocks/>
            </p:cNvSpPr>
            <p:nvPr/>
          </p:nvSpPr>
          <p:spPr bwMode="auto">
            <a:xfrm>
              <a:off x="7333216" y="55270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7" name="Freeform 486">
            <a:extLst>
              <a:ext uri="{FF2B5EF4-FFF2-40B4-BE49-F238E27FC236}">
                <a16:creationId xmlns:a16="http://schemas.microsoft.com/office/drawing/2014/main" id="{FA6527DD-B5EE-5542-A46A-924D76D187E7}"/>
              </a:ext>
            </a:extLst>
          </p:cNvPr>
          <p:cNvSpPr>
            <a:spLocks/>
          </p:cNvSpPr>
          <p:nvPr/>
        </p:nvSpPr>
        <p:spPr bwMode="auto">
          <a:xfrm>
            <a:off x="-154745" y="6715204"/>
            <a:ext cx="12422880" cy="15274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Rounded Rectangle 4">
            <a:extLst>
              <a:ext uri="{FF2B5EF4-FFF2-40B4-BE49-F238E27FC236}">
                <a16:creationId xmlns:a16="http://schemas.microsoft.com/office/drawing/2014/main" id="{66E5D9AE-BEAC-E745-BFD5-DE4A9BBCDD35}"/>
              </a:ext>
            </a:extLst>
          </p:cNvPr>
          <p:cNvSpPr/>
          <p:nvPr/>
        </p:nvSpPr>
        <p:spPr>
          <a:xfrm>
            <a:off x="4850154" y="412473"/>
            <a:ext cx="6133503" cy="619604"/>
          </a:xfrm>
          <a:prstGeom prst="round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700" dirty="0" err="1">
                <a:solidFill>
                  <a:schemeClr val="tx1"/>
                </a:solidFill>
                <a:latin typeface="Times New Roman" panose="02020603050405020304" pitchFamily="18" charset="0"/>
                <a:cs typeface="Times New Roman" panose="02020603050405020304" pitchFamily="18" charset="0"/>
              </a:rPr>
              <a:t>Ngoại</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hình</a:t>
            </a:r>
            <a:r>
              <a:rPr lang="en-US" sz="2700" dirty="0">
                <a:solidFill>
                  <a:schemeClr val="tx1"/>
                </a:solidFill>
                <a:latin typeface="Times New Roman" panose="02020603050405020304" pitchFamily="18" charset="0"/>
                <a:cs typeface="Times New Roman" panose="02020603050405020304" pitchFamily="18" charset="0"/>
              </a:rPr>
              <a:t>: b</a:t>
            </a:r>
            <a:r>
              <a:rPr lang="en-VN" sz="2700" dirty="0">
                <a:solidFill>
                  <a:schemeClr val="tx1"/>
                </a:solidFill>
                <a:latin typeface="Times New Roman" panose="02020603050405020304" pitchFamily="18" charset="0"/>
                <a:cs typeface="Times New Roman" panose="02020603050405020304" pitchFamily="18" charset="0"/>
              </a:rPr>
              <a:t>éo, râu ngắn</a:t>
            </a:r>
          </a:p>
        </p:txBody>
      </p:sp>
      <p:sp>
        <p:nvSpPr>
          <p:cNvPr id="9" name="Rounded Rectangle 8">
            <a:extLst>
              <a:ext uri="{FF2B5EF4-FFF2-40B4-BE49-F238E27FC236}">
                <a16:creationId xmlns:a16="http://schemas.microsoft.com/office/drawing/2014/main" id="{D2C79FD3-73BF-1040-8212-76D22A07D1B4}"/>
              </a:ext>
            </a:extLst>
          </p:cNvPr>
          <p:cNvSpPr/>
          <p:nvPr/>
        </p:nvSpPr>
        <p:spPr>
          <a:xfrm>
            <a:off x="3010413" y="4568103"/>
            <a:ext cx="6468164" cy="1996846"/>
          </a:xfrm>
          <a:prstGeom prst="roundRect">
            <a:avLst/>
          </a:prstGeom>
          <a:solidFill>
            <a:schemeClr val="bg1"/>
          </a:solidFill>
          <a:ln w="38100">
            <a:solidFill>
              <a:srgbClr val="F058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CF1D25"/>
                </a:solidFill>
                <a:latin typeface="Big Caslon Medium" panose="02000603090000020003" pitchFamily="2" charset="-79"/>
                <a:cs typeface="Big Caslon Medium" panose="02000603090000020003" pitchFamily="2" charset="-79"/>
              </a:rPr>
              <a:t>Bằng biện pháp nhân hóa, qua đôi mắt trẻ thơ, nhân vật Bọ Dừa đã đã hiện lên khá sinh động nhưng vẫn giữ được những đặc điểm vốn có của loài vật.</a:t>
            </a:r>
            <a:endParaRPr lang="en-VN" sz="2400" i="1" dirty="0">
              <a:solidFill>
                <a:schemeClr val="tx1"/>
              </a:solidFill>
              <a:latin typeface="Times New Roman" panose="02020603050405020304" pitchFamily="18" charset="0"/>
              <a:cs typeface="Times New Roman" panose="02020603050405020304" pitchFamily="18" charset="0"/>
            </a:endParaRPr>
          </a:p>
        </p:txBody>
      </p:sp>
      <p:pic>
        <p:nvPicPr>
          <p:cNvPr id="39" name="Picture 38" descr="Shape, icon, circle&#10;&#10;Description automatically generated">
            <a:extLst>
              <a:ext uri="{FF2B5EF4-FFF2-40B4-BE49-F238E27FC236}">
                <a16:creationId xmlns:a16="http://schemas.microsoft.com/office/drawing/2014/main" id="{B966182B-2CCC-A647-A349-33B8696761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7692970">
            <a:off x="4302800" y="89733"/>
            <a:ext cx="627787" cy="673374"/>
          </a:xfrm>
          <a:prstGeom prst="rect">
            <a:avLst/>
          </a:prstGeom>
        </p:spPr>
      </p:pic>
      <p:sp>
        <p:nvSpPr>
          <p:cNvPr id="40" name="Rounded Rectangle 39">
            <a:extLst>
              <a:ext uri="{FF2B5EF4-FFF2-40B4-BE49-F238E27FC236}">
                <a16:creationId xmlns:a16="http://schemas.microsoft.com/office/drawing/2014/main" id="{51EDCC13-D2B3-0E4A-99B6-E834E4BC29D7}"/>
              </a:ext>
            </a:extLst>
          </p:cNvPr>
          <p:cNvSpPr/>
          <p:nvPr/>
        </p:nvSpPr>
        <p:spPr>
          <a:xfrm>
            <a:off x="4844366" y="1288579"/>
            <a:ext cx="6133503" cy="619604"/>
          </a:xfrm>
          <a:prstGeom prst="round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dirty="0">
                <a:solidFill>
                  <a:schemeClr val="tx1"/>
                </a:solidFill>
                <a:latin typeface="Times New Roman" panose="02020603050405020304" pitchFamily="18" charset="0"/>
                <a:cs typeface="Times New Roman" panose="02020603050405020304" pitchFamily="18" charset="0"/>
              </a:rPr>
              <a:t>Nghề nghiệp: nghề buôn</a:t>
            </a:r>
            <a:endParaRPr lang="en-VN" sz="2700" dirty="0">
              <a:solidFill>
                <a:schemeClr val="tx1"/>
              </a:solidFill>
              <a:latin typeface="Times New Roman" panose="02020603050405020304" pitchFamily="18" charset="0"/>
              <a:cs typeface="Times New Roman" panose="02020603050405020304" pitchFamily="18" charset="0"/>
            </a:endParaRPr>
          </a:p>
        </p:txBody>
      </p:sp>
      <p:pic>
        <p:nvPicPr>
          <p:cNvPr id="41" name="Picture 40" descr="Shape, icon, circle&#10;&#10;Description automatically generated">
            <a:extLst>
              <a:ext uri="{FF2B5EF4-FFF2-40B4-BE49-F238E27FC236}">
                <a16:creationId xmlns:a16="http://schemas.microsoft.com/office/drawing/2014/main" id="{8FA228B8-6613-3348-9697-9F7401A249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7692970">
            <a:off x="4344197" y="951710"/>
            <a:ext cx="627787" cy="673374"/>
          </a:xfrm>
          <a:prstGeom prst="rect">
            <a:avLst/>
          </a:prstGeom>
        </p:spPr>
      </p:pic>
      <p:sp>
        <p:nvSpPr>
          <p:cNvPr id="42" name="Rounded Rectangle 41">
            <a:extLst>
              <a:ext uri="{FF2B5EF4-FFF2-40B4-BE49-F238E27FC236}">
                <a16:creationId xmlns:a16="http://schemas.microsoft.com/office/drawing/2014/main" id="{C415020B-540B-1C4C-9C0E-19D5590F183E}"/>
              </a:ext>
            </a:extLst>
          </p:cNvPr>
          <p:cNvSpPr/>
          <p:nvPr/>
        </p:nvSpPr>
        <p:spPr>
          <a:xfrm>
            <a:off x="4863113" y="2163963"/>
            <a:ext cx="6133503" cy="619604"/>
          </a:xfrm>
          <a:prstGeom prst="round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dirty="0">
                <a:solidFill>
                  <a:schemeClr val="tx1"/>
                </a:solidFill>
                <a:latin typeface="Times New Roman" panose="02020603050405020304" pitchFamily="18" charset="0"/>
                <a:cs typeface="Times New Roman" panose="02020603050405020304" pitchFamily="18" charset="0"/>
              </a:rPr>
              <a:t>Sở thích: thích ăn lá trúc</a:t>
            </a:r>
            <a:endParaRPr lang="en-VN" sz="2700" dirty="0">
              <a:solidFill>
                <a:schemeClr val="tx1"/>
              </a:solidFill>
              <a:latin typeface="Times New Roman" panose="02020603050405020304" pitchFamily="18" charset="0"/>
              <a:cs typeface="Times New Roman" panose="02020603050405020304" pitchFamily="18" charset="0"/>
            </a:endParaRPr>
          </a:p>
        </p:txBody>
      </p:sp>
      <p:pic>
        <p:nvPicPr>
          <p:cNvPr id="43" name="Picture 42" descr="Shape, icon, circle&#10;&#10;Description automatically generated">
            <a:extLst>
              <a:ext uri="{FF2B5EF4-FFF2-40B4-BE49-F238E27FC236}">
                <a16:creationId xmlns:a16="http://schemas.microsoft.com/office/drawing/2014/main" id="{0E4038DA-39B8-374C-8A91-069D6D29ADE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7692970">
            <a:off x="4386553" y="1786580"/>
            <a:ext cx="627787" cy="673374"/>
          </a:xfrm>
          <a:prstGeom prst="rect">
            <a:avLst/>
          </a:prstGeom>
        </p:spPr>
      </p:pic>
      <p:sp>
        <p:nvSpPr>
          <p:cNvPr id="46" name="Rounded Rectangle 45">
            <a:extLst>
              <a:ext uri="{FF2B5EF4-FFF2-40B4-BE49-F238E27FC236}">
                <a16:creationId xmlns:a16="http://schemas.microsoft.com/office/drawing/2014/main" id="{A79D35A6-DFD6-3241-973E-EB149DD6B8F6}"/>
              </a:ext>
            </a:extLst>
          </p:cNvPr>
          <p:cNvSpPr/>
          <p:nvPr/>
        </p:nvSpPr>
        <p:spPr>
          <a:xfrm>
            <a:off x="4863113" y="3017094"/>
            <a:ext cx="6133503" cy="1400241"/>
          </a:xfrm>
          <a:prstGeom prst="round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dirty="0">
                <a:solidFill>
                  <a:schemeClr val="tx1"/>
                </a:solidFill>
                <a:latin typeface="Times New Roman" panose="02020603050405020304" pitchFamily="18" charset="0"/>
                <a:cs typeface="Times New Roman" panose="02020603050405020304" pitchFamily="18" charset="0"/>
              </a:rPr>
              <a:t>Hoàn cảnh: xa quê đi buôn bán đã lâu chưa về, trên đường đi ghé vào xóm Bờ Giậu tìm chỗ nghỉ ngơi; ngủ ở ngoài trời</a:t>
            </a:r>
            <a:endParaRPr lang="en-VN" sz="2700" dirty="0">
              <a:solidFill>
                <a:schemeClr val="tx1"/>
              </a:solidFill>
              <a:latin typeface="Times New Roman" panose="02020603050405020304" pitchFamily="18" charset="0"/>
              <a:cs typeface="Times New Roman" panose="02020603050405020304" pitchFamily="18" charset="0"/>
            </a:endParaRPr>
          </a:p>
        </p:txBody>
      </p:sp>
      <p:pic>
        <p:nvPicPr>
          <p:cNvPr id="45" name="Picture 44" descr="Shape, icon, circle&#10;&#10;Description automatically generated">
            <a:extLst>
              <a:ext uri="{FF2B5EF4-FFF2-40B4-BE49-F238E27FC236}">
                <a16:creationId xmlns:a16="http://schemas.microsoft.com/office/drawing/2014/main" id="{F5FBDFAA-25CA-DB4D-A5B9-0A95C17221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7692970">
            <a:off x="4409232" y="2643468"/>
            <a:ext cx="627787" cy="673374"/>
          </a:xfrm>
          <a:prstGeom prst="rect">
            <a:avLst/>
          </a:prstGeom>
        </p:spPr>
      </p:pic>
    </p:spTree>
    <p:extLst>
      <p:ext uri="{BB962C8B-B14F-4D97-AF65-F5344CB8AC3E}">
        <p14:creationId xmlns:p14="http://schemas.microsoft.com/office/powerpoint/2010/main" val="134831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checkerboard(across)">
                                      <p:cBhvr>
                                        <p:cTn id="15" dur="500"/>
                                        <p:tgtEl>
                                          <p:spTgt spid="4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checkerboard(across)">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heckerboard(across)">
                                      <p:cBhvr>
                                        <p:cTn id="23" dur="500"/>
                                        <p:tgtEl>
                                          <p:spTgt spid="4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checkerboard(across)">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heckerboard(across)">
                                      <p:cBhvr>
                                        <p:cTn id="31" dur="500"/>
                                        <p:tgtEl>
                                          <p:spTgt spid="4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heckerboard(across)">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heckerboard(across)">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0" grpId="0" animBg="1"/>
      <p:bldP spid="42"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02" y="19049"/>
            <a:ext cx="12221201" cy="7189075"/>
          </a:xfrm>
          <a:prstGeom prst="rect">
            <a:avLst/>
          </a:prstGeom>
          <a:gradFill flip="none"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path path="circle">
              <a:fillToRect l="50000" t="50000" r="50000" b="50000"/>
            </a:path>
            <a:tileRect/>
          </a:gradFill>
          <a:scene3d>
            <a:camera prst="orthographicFront"/>
            <a:lightRig rig="threePt" dir="t"/>
          </a:scene3d>
          <a:sp3d>
            <a:bevelT w="165100" prst="coolSlant"/>
          </a:sp3d>
        </p:spPr>
        <p:style>
          <a:lnRef idx="0">
            <a:schemeClr val="dk1"/>
          </a:lnRef>
          <a:fillRef idx="3">
            <a:schemeClr val="dk1"/>
          </a:fillRef>
          <a:effectRef idx="3">
            <a:schemeClr val="dk1"/>
          </a:effectRef>
          <a:fontRef idx="minor">
            <a:schemeClr val="lt1"/>
          </a:fontRef>
        </p:style>
        <p:txBody>
          <a:bodyPr rtlCol="0" anchor="ctr"/>
          <a:lstStyle/>
          <a:p>
            <a:pPr algn="ctr"/>
            <a:endParaRPr lang="en-US">
              <a:latin typeface="Big Caslon Medium" panose="02000603090000020003" pitchFamily="2" charset="-79"/>
              <a:cs typeface="Big Caslon Medium" panose="02000603090000020003" pitchFamily="2" charset="-79"/>
            </a:endParaRPr>
          </a:p>
        </p:txBody>
      </p:sp>
      <p:sp>
        <p:nvSpPr>
          <p:cNvPr id="5" name="Rectangle 4"/>
          <p:cNvSpPr/>
          <p:nvPr/>
        </p:nvSpPr>
        <p:spPr>
          <a:xfrm>
            <a:off x="6131416" y="205385"/>
            <a:ext cx="3220753" cy="369332"/>
          </a:xfrm>
          <a:prstGeom prst="rect">
            <a:avLst/>
          </a:prstGeom>
        </p:spPr>
        <p:txBody>
          <a:bodyPr wrap="none">
            <a:spAutoFit/>
          </a:bodyPr>
          <a:lstStyle/>
          <a:p>
            <a:pPr lvl="0"/>
            <a:r>
              <a:rPr lang="en-US" b="1">
                <a:latin typeface="BIG CASLON MEDIUM" panose="02000603090000020003" pitchFamily="2" charset="-79"/>
                <a:cs typeface="BIG CASLON MEDIUM" panose="02000603090000020003" pitchFamily="2" charset="-79"/>
              </a:rPr>
              <a:t>Những trải nghiệm của Bọ Dừa</a:t>
            </a:r>
            <a:endParaRPr lang="en-US">
              <a:latin typeface="Big Caslon Medium" panose="02000603090000020003" pitchFamily="2" charset="-79"/>
              <a:cs typeface="Big Caslon Medium" panose="02000603090000020003" pitchFamily="2" charset="-79"/>
            </a:endParaRPr>
          </a:p>
        </p:txBody>
      </p:sp>
      <p:sp>
        <p:nvSpPr>
          <p:cNvPr id="3" name="Rectangle 2"/>
          <p:cNvSpPr/>
          <p:nvPr/>
        </p:nvSpPr>
        <p:spPr>
          <a:xfrm>
            <a:off x="4333997" y="2660589"/>
            <a:ext cx="7289538" cy="461665"/>
          </a:xfrm>
          <a:prstGeom prst="rect">
            <a:avLst/>
          </a:prstGeom>
        </p:spPr>
        <p:txBody>
          <a:bodyPr wrap="square">
            <a:spAutoFit/>
          </a:bodyPr>
          <a:lstStyle/>
          <a:p>
            <a:pPr marL="285750" lvl="0" indent="-285750">
              <a:buFont typeface="Wingdings" panose="05000000000000000000" pitchFamily="2" charset="2"/>
              <a:buChar char="Ø"/>
            </a:pPr>
            <a:r>
              <a:rPr lang="en-US" sz="2400">
                <a:solidFill>
                  <a:schemeClr val="bg1"/>
                </a:solidFill>
                <a:latin typeface="Big Caslon Medium" panose="02000603090000020003" pitchFamily="2" charset="-79"/>
                <a:cs typeface="Big Caslon Medium" panose="02000603090000020003" pitchFamily="2" charset="-79"/>
              </a:rPr>
              <a:t>Ngủ ngoài trời, dưới vòm lá trúc.</a:t>
            </a:r>
          </a:p>
        </p:txBody>
      </p:sp>
      <p:pic>
        <p:nvPicPr>
          <p:cNvPr id="13" name="Picture 12">
            <a:extLst>
              <a:ext uri="{FF2B5EF4-FFF2-40B4-BE49-F238E27FC236}">
                <a16:creationId xmlns:a16="http://schemas.microsoft.com/office/drawing/2014/main" id="{A56CDF71-E7DA-43C1-97FA-96D3B05E6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94" y="-464202"/>
            <a:ext cx="6433694" cy="7828552"/>
          </a:xfrm>
          <a:prstGeom prst="rect">
            <a:avLst/>
          </a:prstGeom>
        </p:spPr>
      </p:pic>
      <p:pic>
        <p:nvPicPr>
          <p:cNvPr id="14" name="图片 31">
            <a:extLst>
              <a:ext uri="{FF2B5EF4-FFF2-40B4-BE49-F238E27FC236}">
                <a16:creationId xmlns:a16="http://schemas.microsoft.com/office/drawing/2014/main" id="{35E400A3-BB01-4F79-8D16-ED58F7987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924" y="4705235"/>
            <a:ext cx="977316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12829AAD-8AC5-4845-A2F5-7189D9B8F1F7}"/>
              </a:ext>
            </a:extLst>
          </p:cNvPr>
          <p:cNvGrpSpPr/>
          <p:nvPr/>
        </p:nvGrpSpPr>
        <p:grpSpPr>
          <a:xfrm>
            <a:off x="3764084" y="1561179"/>
            <a:ext cx="7878215" cy="4066714"/>
            <a:chOff x="836613" y="1994275"/>
            <a:chExt cx="4933566" cy="3779463"/>
          </a:xfrm>
        </p:grpSpPr>
        <p:sp>
          <p:nvSpPr>
            <p:cNvPr id="16" name="矩形 32">
              <a:extLst>
                <a:ext uri="{FF2B5EF4-FFF2-40B4-BE49-F238E27FC236}">
                  <a16:creationId xmlns:a16="http://schemas.microsoft.com/office/drawing/2014/main" id="{47E0D1F6-F89A-42B7-8EE4-4EDF6DDEE454}"/>
                </a:ext>
              </a:extLst>
            </p:cNvPr>
            <p:cNvSpPr/>
            <p:nvPr/>
          </p:nvSpPr>
          <p:spPr>
            <a:xfrm>
              <a:off x="836613" y="2278063"/>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Big Caslon Medium" panose="02000603090000020003" pitchFamily="2" charset="-79"/>
                <a:cs typeface="Big Caslon Medium" panose="02000603090000020003" pitchFamily="2" charset="-79"/>
              </a:endParaRPr>
            </a:p>
          </p:txBody>
        </p:sp>
        <p:sp>
          <p:nvSpPr>
            <p:cNvPr id="17" name="MH_SubTitle_1">
              <a:extLst>
                <a:ext uri="{FF2B5EF4-FFF2-40B4-BE49-F238E27FC236}">
                  <a16:creationId xmlns:a16="http://schemas.microsoft.com/office/drawing/2014/main" id="{5E9D607C-45BA-4503-BB9E-2422214B25BB}"/>
                </a:ext>
              </a:extLst>
            </p:cNvPr>
            <p:cNvSpPr/>
            <p:nvPr/>
          </p:nvSpPr>
          <p:spPr>
            <a:xfrm>
              <a:off x="1923532" y="1994275"/>
              <a:ext cx="2759728"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b="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b) Những trải nghiệm của Bọ Dừa</a:t>
              </a:r>
            </a:p>
          </p:txBody>
        </p:sp>
      </p:grpSp>
      <p:grpSp>
        <p:nvGrpSpPr>
          <p:cNvPr id="18" name="Group 17">
            <a:extLst>
              <a:ext uri="{FF2B5EF4-FFF2-40B4-BE49-F238E27FC236}">
                <a16:creationId xmlns:a16="http://schemas.microsoft.com/office/drawing/2014/main" id="{1D59EC03-20BD-4DE1-8DC9-1B73F8339570}"/>
              </a:ext>
            </a:extLst>
          </p:cNvPr>
          <p:cNvGrpSpPr/>
          <p:nvPr/>
        </p:nvGrpSpPr>
        <p:grpSpPr>
          <a:xfrm>
            <a:off x="5435957" y="1999730"/>
            <a:ext cx="4702290" cy="4534907"/>
            <a:chOff x="7755055" y="3674337"/>
            <a:chExt cx="4702290" cy="4534907"/>
          </a:xfrm>
        </p:grpSpPr>
        <p:pic>
          <p:nvPicPr>
            <p:cNvPr id="19" name="Picture 18">
              <a:extLst>
                <a:ext uri="{FF2B5EF4-FFF2-40B4-BE49-F238E27FC236}">
                  <a16:creationId xmlns:a16="http://schemas.microsoft.com/office/drawing/2014/main" id="{94EC567A-6D65-4E18-9FA9-6EF495EE8A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6588">
              <a:off x="7755055" y="3674337"/>
              <a:ext cx="4702290" cy="4534907"/>
            </a:xfrm>
            <a:prstGeom prst="rect">
              <a:avLst/>
            </a:prstGeom>
          </p:spPr>
        </p:pic>
        <p:sp>
          <p:nvSpPr>
            <p:cNvPr id="20" name="TextBox 19">
              <a:extLst>
                <a:ext uri="{FF2B5EF4-FFF2-40B4-BE49-F238E27FC236}">
                  <a16:creationId xmlns:a16="http://schemas.microsoft.com/office/drawing/2014/main" id="{6487CF5E-429A-4510-A1BA-5F6716B3A36B}"/>
                </a:ext>
              </a:extLst>
            </p:cNvPr>
            <p:cNvSpPr txBox="1"/>
            <p:nvPr/>
          </p:nvSpPr>
          <p:spPr>
            <a:xfrm>
              <a:off x="8545624" y="4955312"/>
              <a:ext cx="3534291" cy="1200329"/>
            </a:xfrm>
            <a:prstGeom prst="rect">
              <a:avLst/>
            </a:prstGeom>
            <a:noFill/>
          </p:spPr>
          <p:txBody>
            <a:bodyPr wrap="square">
              <a:spAutoFit/>
            </a:bodyPr>
            <a:lstStyle/>
            <a:p>
              <a:r>
                <a:rPr lang="en-US" sz="2400" b="1">
                  <a:solidFill>
                    <a:srgbClr val="AF5A21"/>
                  </a:solidFill>
                  <a:latin typeface="BIG CASLON MEDIUM" panose="02000603090000020003" pitchFamily="2" charset="-79"/>
                  <a:cs typeface="BIG CASLON MEDIUM" panose="02000603090000020003" pitchFamily="2" charset="-79"/>
                </a:rPr>
                <a:t>Tìm trong văn bản những trải nghiệm của Bọ Dừa trong một đêm mất ngủ.</a:t>
              </a:r>
              <a:endParaRPr lang="vi-VN" sz="2400" b="1">
                <a:solidFill>
                  <a:srgbClr val="AF5A21"/>
                </a:solidFill>
                <a:latin typeface="BIG CASLON MEDIUM" panose="02000603090000020003" pitchFamily="2" charset="-79"/>
                <a:cs typeface="BIG CASLON MEDIUM" panose="02000603090000020003" pitchFamily="2" charset="-79"/>
              </a:endParaRPr>
            </a:p>
          </p:txBody>
        </p:sp>
      </p:grpSp>
      <p:sp>
        <p:nvSpPr>
          <p:cNvPr id="22" name="TextBox 21">
            <a:extLst>
              <a:ext uri="{FF2B5EF4-FFF2-40B4-BE49-F238E27FC236}">
                <a16:creationId xmlns:a16="http://schemas.microsoft.com/office/drawing/2014/main" id="{8565F235-6D4D-48A2-878D-76FFD7B8D7DA}"/>
              </a:ext>
            </a:extLst>
          </p:cNvPr>
          <p:cNvSpPr txBox="1"/>
          <p:nvPr/>
        </p:nvSpPr>
        <p:spPr>
          <a:xfrm>
            <a:off x="4337237" y="3279174"/>
            <a:ext cx="6737163" cy="830997"/>
          </a:xfrm>
          <a:prstGeom prst="rect">
            <a:avLst/>
          </a:prstGeom>
          <a:noFill/>
        </p:spPr>
        <p:txBody>
          <a:bodyPr wrap="square">
            <a:spAutoFit/>
          </a:bodyPr>
          <a:lstStyle/>
          <a:p>
            <a:pPr marL="285750" lvl="0" indent="-285750">
              <a:buFont typeface="Wingdings" panose="05000000000000000000" pitchFamily="2" charset="2"/>
              <a:buChar char="Ø"/>
            </a:pPr>
            <a:r>
              <a:rPr lang="en-US" sz="2400">
                <a:solidFill>
                  <a:schemeClr val="bg1"/>
                </a:solidFill>
                <a:latin typeface="Big Caslon Medium" panose="02000603090000020003" pitchFamily="2" charset="-79"/>
                <a:cs typeface="Big Caslon Medium" panose="02000603090000020003" pitchFamily="2" charset="-79"/>
              </a:rPr>
              <a:t>Nhìn thấy và cảm nhận được nhịp sống về đêm ở xóm Bờ Giậu. </a:t>
            </a:r>
          </a:p>
        </p:txBody>
      </p:sp>
      <p:sp>
        <p:nvSpPr>
          <p:cNvPr id="24" name="TextBox 23">
            <a:extLst>
              <a:ext uri="{FF2B5EF4-FFF2-40B4-BE49-F238E27FC236}">
                <a16:creationId xmlns:a16="http://schemas.microsoft.com/office/drawing/2014/main" id="{05ED986E-0F1E-4EEE-A777-44E461495C3E}"/>
              </a:ext>
            </a:extLst>
          </p:cNvPr>
          <p:cNvSpPr txBox="1"/>
          <p:nvPr/>
        </p:nvSpPr>
        <p:spPr>
          <a:xfrm>
            <a:off x="4337238" y="4211719"/>
            <a:ext cx="6448424" cy="461665"/>
          </a:xfrm>
          <a:prstGeom prst="rect">
            <a:avLst/>
          </a:prstGeom>
          <a:noFill/>
        </p:spPr>
        <p:txBody>
          <a:bodyPr wrap="square">
            <a:spAutoFit/>
          </a:bodyPr>
          <a:lstStyle/>
          <a:p>
            <a:pPr marL="285750" lvl="0" indent="-285750">
              <a:buFont typeface="Wingdings" panose="05000000000000000000" pitchFamily="2" charset="2"/>
              <a:buChar char="Ø"/>
            </a:pPr>
            <a:r>
              <a:rPr lang="en-US" sz="2400">
                <a:solidFill>
                  <a:schemeClr val="bg1"/>
                </a:solidFill>
                <a:latin typeface="Big Caslon Medium" panose="02000603090000020003" pitchFamily="2" charset="-79"/>
                <a:cs typeface="Big Caslon Medium" panose="02000603090000020003" pitchFamily="2" charset="-79"/>
              </a:rPr>
              <a:t>Tỉnh ngủ bởi giọt sương đêm.</a:t>
            </a:r>
          </a:p>
        </p:txBody>
      </p:sp>
      <p:pic>
        <p:nvPicPr>
          <p:cNvPr id="27" name="Picture 26">
            <a:extLst>
              <a:ext uri="{FF2B5EF4-FFF2-40B4-BE49-F238E27FC236}">
                <a16:creationId xmlns:a16="http://schemas.microsoft.com/office/drawing/2014/main" id="{9C3C4200-0D9C-41D8-886C-9A732C3B4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5662" y="63172"/>
            <a:ext cx="1406337" cy="1406337"/>
          </a:xfrm>
          <a:prstGeom prst="rect">
            <a:avLst/>
          </a:prstGeom>
        </p:spPr>
      </p:pic>
      <p:pic>
        <p:nvPicPr>
          <p:cNvPr id="21" name="图片 17">
            <a:extLst>
              <a:ext uri="{FF2B5EF4-FFF2-40B4-BE49-F238E27FC236}">
                <a16:creationId xmlns:a16="http://schemas.microsoft.com/office/drawing/2014/main" id="{832E5823-BA74-4EA4-8D30-67B8F17161DE}"/>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837721" y="828576"/>
            <a:ext cx="790072" cy="732603"/>
          </a:xfrm>
          <a:prstGeom prst="rect">
            <a:avLst/>
          </a:prstGeom>
        </p:spPr>
      </p:pic>
      <p:pic>
        <p:nvPicPr>
          <p:cNvPr id="23" name="图片 18">
            <a:extLst>
              <a:ext uri="{FF2B5EF4-FFF2-40B4-BE49-F238E27FC236}">
                <a16:creationId xmlns:a16="http://schemas.microsoft.com/office/drawing/2014/main" id="{8F4D75ED-0BCD-4DA1-8CE9-0186B808FE3F}"/>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7921654" y="-21802"/>
            <a:ext cx="1186412" cy="1100113"/>
          </a:xfrm>
          <a:prstGeom prst="rect">
            <a:avLst/>
          </a:prstGeom>
        </p:spPr>
      </p:pic>
      <p:pic>
        <p:nvPicPr>
          <p:cNvPr id="25" name="图片 19">
            <a:extLst>
              <a:ext uri="{FF2B5EF4-FFF2-40B4-BE49-F238E27FC236}">
                <a16:creationId xmlns:a16="http://schemas.microsoft.com/office/drawing/2014/main" id="{BC713485-F96C-4486-A4B8-5BDEA8C2B849}"/>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1796963" y="1080785"/>
            <a:ext cx="790072" cy="732603"/>
          </a:xfrm>
          <a:prstGeom prst="rect">
            <a:avLst/>
          </a:prstGeom>
        </p:spPr>
      </p:pic>
    </p:spTree>
    <p:custDataLst>
      <p:tags r:id="rId1"/>
    </p:custDataLst>
    <p:extLst>
      <p:ext uri="{BB962C8B-B14F-4D97-AF65-F5344CB8AC3E}">
        <p14:creationId xmlns:p14="http://schemas.microsoft.com/office/powerpoint/2010/main" val="37391872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7"/>
                                        </p:tgtEl>
                                      </p:cBhvr>
                                    </p:animEffect>
                                    <p:animScale>
                                      <p:cBhvr>
                                        <p:cTn id="7" dur="1000" autoRev="1" fill="hold"/>
                                        <p:tgtEl>
                                          <p:spTgt spid="2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58802-B730-5C46-9A1A-14CB0386A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1" y="-204981"/>
            <a:ext cx="12190476" cy="7062981"/>
          </a:xfrm>
          <a:prstGeom prst="rect">
            <a:avLst/>
          </a:prstGeom>
        </p:spPr>
      </p:pic>
      <p:sp>
        <p:nvSpPr>
          <p:cNvPr id="7" name="Rectangle 6">
            <a:extLst>
              <a:ext uri="{FF2B5EF4-FFF2-40B4-BE49-F238E27FC236}">
                <a16:creationId xmlns:a16="http://schemas.microsoft.com/office/drawing/2014/main" id="{044D3017-92EE-B742-85E3-655EA8668EC6}"/>
              </a:ext>
            </a:extLst>
          </p:cNvPr>
          <p:cNvSpPr/>
          <p:nvPr/>
        </p:nvSpPr>
        <p:spPr>
          <a:xfrm>
            <a:off x="5496930" y="1459949"/>
            <a:ext cx="1181734" cy="646331"/>
          </a:xfrm>
          <a:prstGeom prst="rect">
            <a:avLst/>
          </a:prstGeom>
        </p:spPr>
        <p:txBody>
          <a:bodyPr wrap="none">
            <a:spAutoFit/>
          </a:bodyPr>
          <a:lstStyle/>
          <a:p>
            <a:r>
              <a:rPr lang="en-US" sz="3600" b="1" dirty="0" err="1">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Bài</a:t>
            </a:r>
            <a:r>
              <a:rPr lang="en-US" sz="3600" b="1" dirty="0">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 4</a:t>
            </a:r>
            <a:endParaRPr lang="en-US" sz="600" dirty="0">
              <a:latin typeface="Phosphate Inline" panose="02000506050000020004" pitchFamily="2" charset="77"/>
              <a:cs typeface="Phosphate Inline" panose="02000506050000020004" pitchFamily="2" charset="77"/>
            </a:endParaRPr>
          </a:p>
        </p:txBody>
      </p:sp>
      <p:sp>
        <p:nvSpPr>
          <p:cNvPr id="8" name="Rectangle 7">
            <a:extLst>
              <a:ext uri="{FF2B5EF4-FFF2-40B4-BE49-F238E27FC236}">
                <a16:creationId xmlns:a16="http://schemas.microsoft.com/office/drawing/2014/main" id="{C48C7A48-A42B-7A4B-92BD-5F7A35D3B0AC}"/>
              </a:ext>
            </a:extLst>
          </p:cNvPr>
          <p:cNvSpPr/>
          <p:nvPr/>
        </p:nvSpPr>
        <p:spPr>
          <a:xfrm>
            <a:off x="2644068" y="2534955"/>
            <a:ext cx="7677427" cy="1200329"/>
          </a:xfrm>
          <a:prstGeom prst="rect">
            <a:avLst/>
          </a:prstGeom>
        </p:spPr>
        <p:txBody>
          <a:bodyPr wrap="square">
            <a:spAutoFit/>
          </a:bodyPr>
          <a:lstStyle/>
          <a:p>
            <a:pPr lvl="0" algn="ctr"/>
            <a:r>
              <a:rPr lang="en-US" sz="6600" dirty="0" err="1">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Giọt</a:t>
            </a:r>
            <a:r>
              <a:rPr lang="en-US" sz="6600" dirty="0">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 </a:t>
            </a:r>
            <a:r>
              <a:rPr lang="en-US" sz="7200" dirty="0" err="1">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sương</a:t>
            </a:r>
            <a:r>
              <a:rPr lang="en-US" sz="6600" dirty="0">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 </a:t>
            </a:r>
            <a:r>
              <a:rPr lang="en-US" sz="6600" dirty="0" err="1">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rPr>
              <a:t>đêm</a:t>
            </a:r>
            <a:endParaRPr lang="en-US" sz="6600" dirty="0">
              <a:solidFill>
                <a:schemeClr val="bg1"/>
              </a:solidFill>
              <a:effectLst>
                <a:outerShdw blurRad="38100" dist="38100" dir="2700000" algn="tl">
                  <a:srgbClr val="000000">
                    <a:alpha val="43137"/>
                  </a:srgbClr>
                </a:outerShdw>
              </a:effectLst>
              <a:latin typeface="Phosphate Inline" panose="02000506050000020004" pitchFamily="2" charset="77"/>
              <a:ea typeface="Calibri"/>
              <a:cs typeface="Phosphate Inline" panose="02000506050000020004" pitchFamily="2" charset="77"/>
              <a:sym typeface="Calibri"/>
            </a:endParaRPr>
          </a:p>
        </p:txBody>
      </p:sp>
      <p:sp>
        <p:nvSpPr>
          <p:cNvPr id="11" name="Rectangle 10">
            <a:extLst>
              <a:ext uri="{FF2B5EF4-FFF2-40B4-BE49-F238E27FC236}">
                <a16:creationId xmlns:a16="http://schemas.microsoft.com/office/drawing/2014/main" id="{4F875883-E780-2B45-9BFE-98E4FEE0DDD6}"/>
              </a:ext>
            </a:extLst>
          </p:cNvPr>
          <p:cNvSpPr/>
          <p:nvPr/>
        </p:nvSpPr>
        <p:spPr>
          <a:xfrm>
            <a:off x="6096000" y="4163959"/>
            <a:ext cx="2887329" cy="584775"/>
          </a:xfrm>
          <a:prstGeom prst="rect">
            <a:avLst/>
          </a:prstGeom>
        </p:spPr>
        <p:txBody>
          <a:bodyPr wrap="none">
            <a:spAutoFit/>
          </a:bodyPr>
          <a:lstStyle/>
          <a:p>
            <a:r>
              <a:rPr lang="en-US" sz="3200" dirty="0" err="1">
                <a:solidFill>
                  <a:schemeClr val="bg1"/>
                </a:solidFill>
                <a:latin typeface="Phosphate Inline" panose="02000506050000020004" pitchFamily="2" charset="77"/>
                <a:ea typeface="Calibri"/>
                <a:cs typeface="Phosphate Inline" panose="02000506050000020004" pitchFamily="2" charset="77"/>
                <a:sym typeface="Calibri"/>
              </a:rPr>
              <a:t>Trần</a:t>
            </a:r>
            <a:r>
              <a:rPr lang="en-US" sz="3200" dirty="0">
                <a:solidFill>
                  <a:schemeClr val="bg1"/>
                </a:solidFill>
                <a:latin typeface="Phosphate Inline" panose="02000506050000020004" pitchFamily="2" charset="77"/>
                <a:ea typeface="Calibri"/>
                <a:cs typeface="Phosphate Inline" panose="02000506050000020004" pitchFamily="2" charset="77"/>
                <a:sym typeface="Calibri"/>
              </a:rPr>
              <a:t> </a:t>
            </a:r>
            <a:r>
              <a:rPr lang="en-US" sz="3200" dirty="0" err="1">
                <a:solidFill>
                  <a:schemeClr val="bg1"/>
                </a:solidFill>
                <a:latin typeface="Phosphate Inline" panose="02000506050000020004" pitchFamily="2" charset="77"/>
                <a:ea typeface="Calibri"/>
                <a:cs typeface="Phosphate Inline" panose="02000506050000020004" pitchFamily="2" charset="77"/>
                <a:sym typeface="Calibri"/>
              </a:rPr>
              <a:t>Đức</a:t>
            </a:r>
            <a:r>
              <a:rPr lang="en-US" sz="3200" dirty="0">
                <a:solidFill>
                  <a:schemeClr val="bg1"/>
                </a:solidFill>
                <a:latin typeface="Phosphate Inline" panose="02000506050000020004" pitchFamily="2" charset="77"/>
                <a:ea typeface="Calibri"/>
                <a:cs typeface="Phosphate Inline" panose="02000506050000020004" pitchFamily="2" charset="77"/>
                <a:sym typeface="Calibri"/>
              </a:rPr>
              <a:t> </a:t>
            </a:r>
            <a:r>
              <a:rPr lang="en-US" sz="3200" dirty="0" err="1">
                <a:solidFill>
                  <a:schemeClr val="bg1"/>
                </a:solidFill>
                <a:latin typeface="Phosphate Inline" panose="02000506050000020004" pitchFamily="2" charset="77"/>
                <a:ea typeface="Calibri"/>
                <a:cs typeface="Phosphate Inline" panose="02000506050000020004" pitchFamily="2" charset="77"/>
                <a:sym typeface="Calibri"/>
              </a:rPr>
              <a:t>Tiến</a:t>
            </a:r>
            <a:endParaRPr lang="en-US" sz="3200" dirty="0">
              <a:solidFill>
                <a:schemeClr val="bg1"/>
              </a:solidFill>
              <a:latin typeface="Phosphate Inline" panose="02000506050000020004" pitchFamily="2" charset="77"/>
              <a:cs typeface="Phosphate Inline" panose="02000506050000020004" pitchFamily="2" charset="77"/>
            </a:endParaRPr>
          </a:p>
        </p:txBody>
      </p:sp>
      <p:pic>
        <p:nvPicPr>
          <p:cNvPr id="12" name="Picture 11">
            <a:extLst>
              <a:ext uri="{FF2B5EF4-FFF2-40B4-BE49-F238E27FC236}">
                <a16:creationId xmlns:a16="http://schemas.microsoft.com/office/drawing/2014/main" id="{67F26BCA-1D76-E64B-894C-07C9EDD3D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165" y="374062"/>
            <a:ext cx="1634146" cy="1297704"/>
          </a:xfrm>
          <a:prstGeom prst="rect">
            <a:avLst/>
          </a:prstGeom>
        </p:spPr>
      </p:pic>
    </p:spTree>
    <p:extLst>
      <p:ext uri="{BB962C8B-B14F-4D97-AF65-F5344CB8AC3E}">
        <p14:creationId xmlns:p14="http://schemas.microsoft.com/office/powerpoint/2010/main" val="1660697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ADEDAB-EF81-432F-AB19-8CE9629EB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94" y="-464202"/>
            <a:ext cx="6433694" cy="7828552"/>
          </a:xfrm>
          <a:prstGeom prst="rect">
            <a:avLst/>
          </a:prstGeom>
        </p:spPr>
      </p:pic>
      <p:pic>
        <p:nvPicPr>
          <p:cNvPr id="18" name="Picture 2" descr="Hình ảnh Con Thằn Lằn, Tắc Kè Hoa, Con Thằn Lằn, Bò Sát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2057400" y="4668745"/>
            <a:ext cx="1889596" cy="1889597"/>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31">
            <a:extLst>
              <a:ext uri="{FF2B5EF4-FFF2-40B4-BE49-F238E27FC236}">
                <a16:creationId xmlns:a16="http://schemas.microsoft.com/office/drawing/2014/main" id="{48D62F6F-6C1E-4CD1-BC08-0345B62FF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4924" y="4705235"/>
            <a:ext cx="977316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AC9DC300-5523-49EA-BAFC-3DD4A6B1B9EE}"/>
              </a:ext>
            </a:extLst>
          </p:cNvPr>
          <p:cNvGrpSpPr/>
          <p:nvPr/>
        </p:nvGrpSpPr>
        <p:grpSpPr>
          <a:xfrm>
            <a:off x="3764084" y="1561179"/>
            <a:ext cx="7878215" cy="4066714"/>
            <a:chOff x="836613" y="1994275"/>
            <a:chExt cx="4933566" cy="3779463"/>
          </a:xfrm>
        </p:grpSpPr>
        <p:sp>
          <p:nvSpPr>
            <p:cNvPr id="19" name="矩形 32">
              <a:extLst>
                <a:ext uri="{FF2B5EF4-FFF2-40B4-BE49-F238E27FC236}">
                  <a16:creationId xmlns:a16="http://schemas.microsoft.com/office/drawing/2014/main" id="{EB1A28CC-4D76-4E94-A9C7-2CC91C2457C9}"/>
                </a:ext>
              </a:extLst>
            </p:cNvPr>
            <p:cNvSpPr/>
            <p:nvPr/>
          </p:nvSpPr>
          <p:spPr>
            <a:xfrm>
              <a:off x="836613" y="2278063"/>
              <a:ext cx="4933566" cy="3495675"/>
            </a:xfrm>
            <a:prstGeom prst="rect">
              <a:avLst/>
            </a:prstGeom>
            <a:noFill/>
            <a:ln w="38100">
              <a:solidFill>
                <a:srgbClr val="F0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Big Caslon Medium" panose="02000603090000020003" pitchFamily="2" charset="-79"/>
                <a:cs typeface="Big Caslon Medium" panose="02000603090000020003" pitchFamily="2" charset="-79"/>
              </a:endParaRPr>
            </a:p>
          </p:txBody>
        </p:sp>
        <p:sp>
          <p:nvSpPr>
            <p:cNvPr id="20" name="MH_SubTitle_1">
              <a:extLst>
                <a:ext uri="{FF2B5EF4-FFF2-40B4-BE49-F238E27FC236}">
                  <a16:creationId xmlns:a16="http://schemas.microsoft.com/office/drawing/2014/main" id="{F4C4290C-1B40-4572-97F7-AA28E20ED705}"/>
                </a:ext>
              </a:extLst>
            </p:cNvPr>
            <p:cNvSpPr/>
            <p:nvPr/>
          </p:nvSpPr>
          <p:spPr>
            <a:xfrm>
              <a:off x="1923532" y="1994275"/>
              <a:ext cx="2759728" cy="622792"/>
            </a:xfrm>
            <a:prstGeom prst="roundRect">
              <a:avLst>
                <a:gd name="adj" fmla="val 21110"/>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rPr>
                <a:t>c) Bọ Dừa quyết định về quê</a:t>
              </a:r>
            </a:p>
          </p:txBody>
        </p:sp>
      </p:grpSp>
      <p:grpSp>
        <p:nvGrpSpPr>
          <p:cNvPr id="21" name="Group 20">
            <a:extLst>
              <a:ext uri="{FF2B5EF4-FFF2-40B4-BE49-F238E27FC236}">
                <a16:creationId xmlns:a16="http://schemas.microsoft.com/office/drawing/2014/main" id="{FD03D134-7F28-4631-86AF-5BAFDA05FC0E}"/>
              </a:ext>
            </a:extLst>
          </p:cNvPr>
          <p:cNvGrpSpPr/>
          <p:nvPr/>
        </p:nvGrpSpPr>
        <p:grpSpPr>
          <a:xfrm>
            <a:off x="5305802" y="1896242"/>
            <a:ext cx="4702290" cy="4534907"/>
            <a:chOff x="7755055" y="3674337"/>
            <a:chExt cx="4702290" cy="4534907"/>
          </a:xfrm>
        </p:grpSpPr>
        <p:pic>
          <p:nvPicPr>
            <p:cNvPr id="22" name="Picture 21">
              <a:extLst>
                <a:ext uri="{FF2B5EF4-FFF2-40B4-BE49-F238E27FC236}">
                  <a16:creationId xmlns:a16="http://schemas.microsoft.com/office/drawing/2014/main" id="{1F83EB74-9834-425E-98C0-4E5384743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86588">
              <a:off x="7755055" y="3674337"/>
              <a:ext cx="4702290" cy="4534907"/>
            </a:xfrm>
            <a:prstGeom prst="rect">
              <a:avLst/>
            </a:prstGeom>
          </p:spPr>
        </p:pic>
        <p:sp>
          <p:nvSpPr>
            <p:cNvPr id="23" name="TextBox 22">
              <a:extLst>
                <a:ext uri="{FF2B5EF4-FFF2-40B4-BE49-F238E27FC236}">
                  <a16:creationId xmlns:a16="http://schemas.microsoft.com/office/drawing/2014/main" id="{EB055D8C-BE25-4354-A6A7-3D6F4F9E029D}"/>
                </a:ext>
              </a:extLst>
            </p:cNvPr>
            <p:cNvSpPr txBox="1"/>
            <p:nvPr/>
          </p:nvSpPr>
          <p:spPr>
            <a:xfrm>
              <a:off x="8545624" y="4802912"/>
              <a:ext cx="3534291" cy="1569660"/>
            </a:xfrm>
            <a:prstGeom prst="rect">
              <a:avLst/>
            </a:prstGeom>
            <a:noFill/>
          </p:spPr>
          <p:txBody>
            <a:bodyPr wrap="square">
              <a:spAutoFit/>
            </a:bodyPr>
            <a:lstStyle/>
            <a:p>
              <a:r>
                <a:rPr lang="en-US" sz="2400" b="1" dirty="0">
                  <a:solidFill>
                    <a:srgbClr val="AF5A21"/>
                  </a:solidFill>
                  <a:latin typeface="BIG CASLON MEDIUM" panose="02000603090000020003" pitchFamily="2" charset="-79"/>
                  <a:cs typeface="BIG CASLON MEDIUM" panose="02000603090000020003" pitchFamily="2" charset="-79"/>
                </a:rPr>
                <a:t>Lí do </a:t>
              </a:r>
              <a:r>
                <a:rPr lang="en-US" sz="2400" b="1" dirty="0" err="1">
                  <a:solidFill>
                    <a:srgbClr val="AF5A21"/>
                  </a:solidFill>
                  <a:latin typeface="BIG CASLON MEDIUM" panose="02000603090000020003" pitchFamily="2" charset="-79"/>
                  <a:cs typeface="BIG CASLON MEDIUM" panose="02000603090000020003" pitchFamily="2" charset="-79"/>
                </a:rPr>
                <a:t>gì</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đã</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khiến</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Bọ</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Dừa</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quyết</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định</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về</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quê</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sau</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một</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đêm</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mất</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ngủ</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ở</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xóm</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Bờ</a:t>
              </a:r>
              <a:r>
                <a:rPr lang="en-US" sz="2400" b="1" dirty="0">
                  <a:solidFill>
                    <a:srgbClr val="AF5A21"/>
                  </a:solidFill>
                  <a:latin typeface="BIG CASLON MEDIUM" panose="02000603090000020003" pitchFamily="2" charset="-79"/>
                  <a:cs typeface="BIG CASLON MEDIUM" panose="02000603090000020003" pitchFamily="2" charset="-79"/>
                </a:rPr>
                <a:t> </a:t>
              </a:r>
              <a:r>
                <a:rPr lang="en-US" sz="2400" b="1" dirty="0" err="1">
                  <a:solidFill>
                    <a:srgbClr val="AF5A21"/>
                  </a:solidFill>
                  <a:latin typeface="BIG CASLON MEDIUM" panose="02000603090000020003" pitchFamily="2" charset="-79"/>
                  <a:cs typeface="BIG CASLON MEDIUM" panose="02000603090000020003" pitchFamily="2" charset="-79"/>
                </a:rPr>
                <a:t>Giậu</a:t>
              </a:r>
              <a:r>
                <a:rPr lang="en-US" sz="2400" b="1" dirty="0">
                  <a:solidFill>
                    <a:srgbClr val="AF5A21"/>
                  </a:solidFill>
                  <a:latin typeface="BIG CASLON MEDIUM" panose="02000603090000020003" pitchFamily="2" charset="-79"/>
                  <a:cs typeface="BIG CASLON MEDIUM" panose="02000603090000020003" pitchFamily="2" charset="-79"/>
                </a:rPr>
                <a:t>?</a:t>
              </a:r>
            </a:p>
          </p:txBody>
        </p:sp>
      </p:grpSp>
      <p:sp>
        <p:nvSpPr>
          <p:cNvPr id="24" name="Rectangle 23">
            <a:extLst>
              <a:ext uri="{FF2B5EF4-FFF2-40B4-BE49-F238E27FC236}">
                <a16:creationId xmlns:a16="http://schemas.microsoft.com/office/drawing/2014/main" id="{1FF83D41-34AC-4461-A3F8-408452F611B2}"/>
              </a:ext>
            </a:extLst>
          </p:cNvPr>
          <p:cNvSpPr/>
          <p:nvPr/>
        </p:nvSpPr>
        <p:spPr>
          <a:xfrm>
            <a:off x="4352761" y="2659559"/>
            <a:ext cx="7289538" cy="830997"/>
          </a:xfrm>
          <a:prstGeom prst="rect">
            <a:avLst/>
          </a:prstGeom>
        </p:spPr>
        <p:txBody>
          <a:bodyPr wrap="square">
            <a:spAutoFit/>
          </a:bodyPr>
          <a:lstStyle/>
          <a:p>
            <a:pPr marL="285750" lvl="0" indent="-285750">
              <a:buFont typeface="Wingdings" panose="05000000000000000000" pitchFamily="2" charset="2"/>
              <a:buChar char="Ø"/>
            </a:pPr>
            <a:r>
              <a:rPr lang="vi-VN" sz="2400">
                <a:solidFill>
                  <a:schemeClr val="accent2">
                    <a:lumMod val="75000"/>
                  </a:schemeClr>
                </a:solidFill>
                <a:latin typeface="Big Caslon Medium" panose="02000603090000020003" pitchFamily="2" charset="-79"/>
                <a:cs typeface="Big Caslon Medium" panose="02000603090000020003" pitchFamily="2" charset="-79"/>
              </a:rPr>
              <a:t>Có được những trải nghiệm quen thuộc, gần gũi trong một đêm mất ngủ.</a:t>
            </a:r>
          </a:p>
        </p:txBody>
      </p:sp>
      <p:sp>
        <p:nvSpPr>
          <p:cNvPr id="25" name="TextBox 24">
            <a:extLst>
              <a:ext uri="{FF2B5EF4-FFF2-40B4-BE49-F238E27FC236}">
                <a16:creationId xmlns:a16="http://schemas.microsoft.com/office/drawing/2014/main" id="{F9F8B658-2539-40F3-AB21-E79F288124AE}"/>
              </a:ext>
            </a:extLst>
          </p:cNvPr>
          <p:cNvSpPr txBox="1"/>
          <p:nvPr/>
        </p:nvSpPr>
        <p:spPr>
          <a:xfrm>
            <a:off x="4352761" y="3548816"/>
            <a:ext cx="7267247" cy="461665"/>
          </a:xfrm>
          <a:prstGeom prst="rect">
            <a:avLst/>
          </a:prstGeom>
          <a:noFill/>
        </p:spPr>
        <p:txBody>
          <a:bodyPr wrap="square">
            <a:spAutoFit/>
          </a:bodyPr>
          <a:lstStyle/>
          <a:p>
            <a:pPr marL="285750" lvl="0" indent="-285750">
              <a:buFont typeface="Wingdings" panose="05000000000000000000" pitchFamily="2" charset="2"/>
              <a:buChar char="Ø"/>
            </a:pPr>
            <a:r>
              <a:rPr lang="en-US" sz="2400">
                <a:solidFill>
                  <a:schemeClr val="accent2">
                    <a:lumMod val="75000"/>
                  </a:schemeClr>
                </a:solidFill>
                <a:latin typeface="Big Caslon Medium" panose="02000603090000020003" pitchFamily="2" charset="-79"/>
                <a:cs typeface="Big Caslon Medium" panose="02000603090000020003" pitchFamily="2" charset="-79"/>
              </a:rPr>
              <a:t>Bọ Dừa nhận ra mình đã bao năm biền biệt xa quê.</a:t>
            </a:r>
          </a:p>
        </p:txBody>
      </p:sp>
      <p:sp>
        <p:nvSpPr>
          <p:cNvPr id="26" name="TextBox 25">
            <a:extLst>
              <a:ext uri="{FF2B5EF4-FFF2-40B4-BE49-F238E27FC236}">
                <a16:creationId xmlns:a16="http://schemas.microsoft.com/office/drawing/2014/main" id="{F299333A-6B2F-44C4-B99E-659CC163F31F}"/>
              </a:ext>
            </a:extLst>
          </p:cNvPr>
          <p:cNvSpPr txBox="1"/>
          <p:nvPr/>
        </p:nvSpPr>
        <p:spPr>
          <a:xfrm>
            <a:off x="4352761" y="4173232"/>
            <a:ext cx="6448424" cy="461665"/>
          </a:xfrm>
          <a:prstGeom prst="rect">
            <a:avLst/>
          </a:prstGeom>
          <a:noFill/>
        </p:spPr>
        <p:txBody>
          <a:bodyPr wrap="square">
            <a:spAutoFit/>
          </a:bodyPr>
          <a:lstStyle/>
          <a:p>
            <a:pPr marL="285750" lvl="0" indent="-285750">
              <a:buFont typeface="Wingdings" panose="05000000000000000000" pitchFamily="2" charset="2"/>
              <a:buChar char="Ø"/>
            </a:pPr>
            <a:r>
              <a:rPr lang="vi-VN" sz="2400">
                <a:solidFill>
                  <a:schemeClr val="accent2">
                    <a:lumMod val="75000"/>
                  </a:schemeClr>
                </a:solidFill>
                <a:latin typeface="Big Caslon Medium" panose="02000603090000020003" pitchFamily="2" charset="-79"/>
                <a:cs typeface="Big Caslon Medium" panose="02000603090000020003" pitchFamily="2" charset="-79"/>
              </a:rPr>
              <a:t>B</a:t>
            </a:r>
            <a:r>
              <a:rPr lang="en-US" sz="2400">
                <a:solidFill>
                  <a:schemeClr val="accent2">
                    <a:lumMod val="75000"/>
                  </a:schemeClr>
                </a:solidFill>
                <a:latin typeface="Big Caslon Medium" panose="02000603090000020003" pitchFamily="2" charset="-79"/>
                <a:cs typeface="Big Caslon Medium" panose="02000603090000020003" pitchFamily="2" charset="-79"/>
              </a:rPr>
              <a:t>ọ </a:t>
            </a:r>
            <a:r>
              <a:rPr lang="vi-VN" sz="2400">
                <a:solidFill>
                  <a:schemeClr val="accent2">
                    <a:lumMod val="75000"/>
                  </a:schemeClr>
                </a:solidFill>
                <a:latin typeface="Big Caslon Medium" panose="02000603090000020003" pitchFamily="2" charset="-79"/>
                <a:cs typeface="Big Caslon Medium" panose="02000603090000020003" pitchFamily="2" charset="-79"/>
              </a:rPr>
              <a:t>D</a:t>
            </a:r>
            <a:r>
              <a:rPr lang="en-US" sz="2400">
                <a:solidFill>
                  <a:schemeClr val="accent2">
                    <a:lumMod val="75000"/>
                  </a:schemeClr>
                </a:solidFill>
                <a:latin typeface="Big Caslon Medium" panose="02000603090000020003" pitchFamily="2" charset="-79"/>
                <a:cs typeface="Big Caslon Medium" panose="02000603090000020003" pitchFamily="2" charset="-79"/>
              </a:rPr>
              <a:t>ừa</a:t>
            </a:r>
            <a:r>
              <a:rPr lang="vi-VN" sz="2400">
                <a:solidFill>
                  <a:schemeClr val="accent2">
                    <a:lumMod val="75000"/>
                  </a:schemeClr>
                </a:solidFill>
                <a:latin typeface="Big Caslon Medium" panose="02000603090000020003" pitchFamily="2" charset="-79"/>
                <a:cs typeface="Big Caslon Medium" panose="02000603090000020003" pitchFamily="2" charset="-79"/>
              </a:rPr>
              <a:t> nhớ quê hương, nhớ thời thơ ấu.</a:t>
            </a:r>
            <a:endParaRPr lang="en-US" sz="2400">
              <a:solidFill>
                <a:schemeClr val="accent2">
                  <a:lumMod val="75000"/>
                </a:schemeClr>
              </a:solidFill>
              <a:latin typeface="Big Caslon Medium" panose="02000603090000020003" pitchFamily="2" charset="-79"/>
              <a:cs typeface="Big Caslon Medium" panose="02000603090000020003" pitchFamily="2" charset="-79"/>
            </a:endParaRPr>
          </a:p>
        </p:txBody>
      </p:sp>
      <p:pic>
        <p:nvPicPr>
          <p:cNvPr id="27" name="图片 20">
            <a:extLst>
              <a:ext uri="{FF2B5EF4-FFF2-40B4-BE49-F238E27FC236}">
                <a16:creationId xmlns:a16="http://schemas.microsoft.com/office/drawing/2014/main" id="{E60C1832-FF69-436B-8F66-23ED469EBF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5927" y="50206"/>
            <a:ext cx="1376064" cy="1275967"/>
          </a:xfrm>
          <a:prstGeom prst="rect">
            <a:avLst/>
          </a:prstGeom>
        </p:spPr>
      </p:pic>
    </p:spTree>
    <p:custDataLst>
      <p:tags r:id="rId1"/>
    </p:custDataLst>
    <p:extLst>
      <p:ext uri="{BB962C8B-B14F-4D97-AF65-F5344CB8AC3E}">
        <p14:creationId xmlns:p14="http://schemas.microsoft.com/office/powerpoint/2010/main" val="15160474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0">
            <a:extLst>
              <a:ext uri="{FF2B5EF4-FFF2-40B4-BE49-F238E27FC236}">
                <a16:creationId xmlns:a16="http://schemas.microsoft.com/office/drawing/2014/main" id="{ABB8B632-CBFA-4644-91EC-E93BA1AE6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9227" y="50206"/>
            <a:ext cx="1376064" cy="1275967"/>
          </a:xfrm>
          <a:prstGeom prst="rect">
            <a:avLst/>
          </a:prstGeom>
        </p:spPr>
      </p:pic>
      <p:pic>
        <p:nvPicPr>
          <p:cNvPr id="37" name="Picture 4" descr="Hình ảnh Cây Dừa Phim Hoạt Hình Vẽ Tay Dễ Thương, Cây Dừa, Cây Dừa, Hoạt  Hình miễn phí tải tập tin PNG PSDComment và Vector">
            <a:extLst>
              <a:ext uri="{FF2B5EF4-FFF2-40B4-BE49-F238E27FC236}">
                <a16:creationId xmlns:a16="http://schemas.microsoft.com/office/drawing/2014/main" id="{5335FCD8-C2DA-41F1-A692-EEAFCFDA0FB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a:off x="9577114" y="56092"/>
            <a:ext cx="4406900" cy="71486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8858448" y="4573057"/>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Hình ảnh Con Thằn Lằn, Tắc Kè Hoa, Con Thằn Lằn, Bò Sát Vector và PNG với  nền trong suốt để tải xuống miễn phí"/>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8858448" y="3619903"/>
            <a:ext cx="2240784" cy="2240785"/>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
            <a:extLst>
              <a:ext uri="{FF2B5EF4-FFF2-40B4-BE49-F238E27FC236}">
                <a16:creationId xmlns:a16="http://schemas.microsoft.com/office/drawing/2014/main" id="{80C12333-5571-4C53-919F-E0A7ECC2FC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51743"/>
          <a:stretch>
            <a:fillRect/>
          </a:stretch>
        </p:blipFill>
        <p:spPr bwMode="auto">
          <a:xfrm>
            <a:off x="-389899" y="3630416"/>
            <a:ext cx="4502150" cy="32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5820FDA8-9798-409A-BC0C-7F0E85F9F29E}"/>
              </a:ext>
            </a:extLst>
          </p:cNvPr>
          <p:cNvGrpSpPr/>
          <p:nvPr/>
        </p:nvGrpSpPr>
        <p:grpSpPr>
          <a:xfrm>
            <a:off x="1588605" y="1446387"/>
            <a:ext cx="5297970" cy="4182887"/>
            <a:chOff x="141715" y="562978"/>
            <a:chExt cx="4507395" cy="3705108"/>
          </a:xfrm>
        </p:grpSpPr>
        <p:pic>
          <p:nvPicPr>
            <p:cNvPr id="24" name="Picture 23">
              <a:extLst>
                <a:ext uri="{FF2B5EF4-FFF2-40B4-BE49-F238E27FC236}">
                  <a16:creationId xmlns:a16="http://schemas.microsoft.com/office/drawing/2014/main" id="{B4DB1DE9-0BA7-4451-A1C8-AB84140F02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715" y="562978"/>
              <a:ext cx="4507395" cy="3705108"/>
            </a:xfrm>
            <a:prstGeom prst="rect">
              <a:avLst/>
            </a:prstGeom>
          </p:spPr>
        </p:pic>
        <p:sp>
          <p:nvSpPr>
            <p:cNvPr id="25" name="TextBox 24">
              <a:extLst>
                <a:ext uri="{FF2B5EF4-FFF2-40B4-BE49-F238E27FC236}">
                  <a16:creationId xmlns:a16="http://schemas.microsoft.com/office/drawing/2014/main" id="{53FFC9E1-998F-417B-A2F3-074424D01D1C}"/>
                </a:ext>
              </a:extLst>
            </p:cNvPr>
            <p:cNvSpPr txBox="1"/>
            <p:nvPr/>
          </p:nvSpPr>
          <p:spPr>
            <a:xfrm>
              <a:off x="854634" y="2053230"/>
              <a:ext cx="3111768" cy="1569660"/>
            </a:xfrm>
            <a:prstGeom prst="rect">
              <a:avLst/>
            </a:prstGeom>
            <a:noFill/>
          </p:spPr>
          <p:txBody>
            <a:bodyPr wrap="square">
              <a:spAutoFit/>
            </a:bodyPr>
            <a:lstStyle/>
            <a:p>
              <a:r>
                <a:rPr lang="vi-VN" sz="2400" dirty="0">
                  <a:latin typeface="Big Caslon Medium" panose="02000603090000020003" pitchFamily="2" charset="-79"/>
                  <a:cs typeface="Big Caslon Medium" panose="02000603090000020003" pitchFamily="2" charset="-79"/>
                </a:rPr>
                <a:t>Ấy đấy</a:t>
              </a:r>
              <a:r>
                <a:rPr lang="vi-VN" sz="2400" i="1" dirty="0">
                  <a:latin typeface="BIG CASLON MEDIUM" panose="02000603090000020003" pitchFamily="2" charset="-79"/>
                  <a:cs typeface="BIG CASLON MEDIUM" panose="02000603090000020003" pitchFamily="2" charset="-79"/>
                </a:rPr>
                <a:t>!</a:t>
              </a:r>
              <a:r>
                <a:rPr lang="vi-VN" sz="2400" dirty="0">
                  <a:latin typeface="Big Caslon Medium" panose="02000603090000020003" pitchFamily="2" charset="-79"/>
                  <a:cs typeface="Big Caslon Medium" panose="02000603090000020003" pitchFamily="2" charset="-79"/>
                </a:rPr>
                <a:t> chú thấy chưa. Có khi người ta thức trắng đêm chỉ vì một giọt sương. </a:t>
              </a:r>
            </a:p>
          </p:txBody>
        </p:sp>
      </p:grpSp>
      <p:pic>
        <p:nvPicPr>
          <p:cNvPr id="21" name="Picture 20">
            <a:extLst>
              <a:ext uri="{FF2B5EF4-FFF2-40B4-BE49-F238E27FC236}">
                <a16:creationId xmlns:a16="http://schemas.microsoft.com/office/drawing/2014/main" id="{91A0C406-2ADE-4CE8-96CC-DB0BA25A5DFE}"/>
              </a:ext>
            </a:extLst>
          </p:cNvPr>
          <p:cNvPicPr>
            <a:picLocks noChangeAspect="1"/>
          </p:cNvPicPr>
          <p:nvPr/>
        </p:nvPicPr>
        <p:blipFill>
          <a:blip r:embed="rId13">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val="0"/>
              </a:ext>
            </a:extLst>
          </a:blip>
          <a:stretch>
            <a:fillRect/>
          </a:stretch>
        </p:blipFill>
        <p:spPr>
          <a:xfrm rot="21301643">
            <a:off x="2306889" y="4867977"/>
            <a:ext cx="1942022" cy="1942022"/>
          </a:xfrm>
          <a:prstGeom prst="rect">
            <a:avLst/>
          </a:prstGeom>
        </p:spPr>
      </p:pic>
      <p:grpSp>
        <p:nvGrpSpPr>
          <p:cNvPr id="29" name="Group 28">
            <a:extLst>
              <a:ext uri="{FF2B5EF4-FFF2-40B4-BE49-F238E27FC236}">
                <a16:creationId xmlns:a16="http://schemas.microsoft.com/office/drawing/2014/main" id="{D8E5E80D-7048-4EC0-A9E5-4B058165DCC4}"/>
              </a:ext>
            </a:extLst>
          </p:cNvPr>
          <p:cNvGrpSpPr/>
          <p:nvPr/>
        </p:nvGrpSpPr>
        <p:grpSpPr>
          <a:xfrm>
            <a:off x="1236212" y="388269"/>
            <a:ext cx="7850638" cy="1503132"/>
            <a:chOff x="5073085" y="888220"/>
            <a:chExt cx="7850638" cy="1503132"/>
          </a:xfrm>
        </p:grpSpPr>
        <p:pic>
          <p:nvPicPr>
            <p:cNvPr id="30" name="Picture 29">
              <a:extLst>
                <a:ext uri="{FF2B5EF4-FFF2-40B4-BE49-F238E27FC236}">
                  <a16:creationId xmlns:a16="http://schemas.microsoft.com/office/drawing/2014/main" id="{BA5DB667-A3CD-498F-949E-847EE918B7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73085" y="888220"/>
              <a:ext cx="7850638" cy="1503132"/>
            </a:xfrm>
            <a:prstGeom prst="rect">
              <a:avLst/>
            </a:prstGeom>
          </p:spPr>
        </p:pic>
        <p:sp>
          <p:nvSpPr>
            <p:cNvPr id="31" name="TextBox 30">
              <a:extLst>
                <a:ext uri="{FF2B5EF4-FFF2-40B4-BE49-F238E27FC236}">
                  <a16:creationId xmlns:a16="http://schemas.microsoft.com/office/drawing/2014/main" id="{1EB62AE4-83FD-44FD-888E-D4E94F23D9DF}"/>
                </a:ext>
              </a:extLst>
            </p:cNvPr>
            <p:cNvSpPr txBox="1"/>
            <p:nvPr/>
          </p:nvSpPr>
          <p:spPr>
            <a:xfrm>
              <a:off x="5510430" y="1192379"/>
              <a:ext cx="6975948" cy="830997"/>
            </a:xfrm>
            <a:prstGeom prst="rect">
              <a:avLst/>
            </a:prstGeom>
            <a:noFill/>
          </p:spPr>
          <p:txBody>
            <a:bodyPr wrap="square">
              <a:spAutoFit/>
            </a:bodyPr>
            <a:lstStyle/>
            <a:p>
              <a:r>
                <a:rPr lang="en-US" sz="2400" dirty="0">
                  <a:solidFill>
                    <a:srgbClr val="002060"/>
                  </a:solidFill>
                  <a:latin typeface="Big Caslon Medium" panose="02000603090000020003" pitchFamily="2" charset="-79"/>
                  <a:cs typeface="Big Caslon Medium" panose="02000603090000020003" pitchFamily="2" charset="-79"/>
                </a:rPr>
                <a:t>Theo </a:t>
              </a:r>
              <a:r>
                <a:rPr lang="en-US" sz="2400" dirty="0" err="1">
                  <a:solidFill>
                    <a:srgbClr val="002060"/>
                  </a:solidFill>
                  <a:latin typeface="Big Caslon Medium" panose="02000603090000020003" pitchFamily="2" charset="-79"/>
                  <a:cs typeface="Big Caslon Medium" panose="02000603090000020003" pitchFamily="2" charset="-79"/>
                </a:rPr>
                <a:t>em</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lời</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cụ</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giáo</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Cóc</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có</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ý</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nghĩa</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gì</a:t>
              </a:r>
              <a:r>
                <a:rPr lang="en-US" sz="2400" dirty="0">
                  <a:solidFill>
                    <a:srgbClr val="002060"/>
                  </a:solidFill>
                  <a:latin typeface="Big Caslon Medium" panose="02000603090000020003" pitchFamily="2" charset="-79"/>
                  <a:cs typeface="Big Caslon Medium" panose="02000603090000020003" pitchFamily="2" charset="-79"/>
                </a:rPr>
                <a:t>? </a:t>
              </a:r>
            </a:p>
            <a:p>
              <a:r>
                <a:rPr lang="en-US" sz="2400" dirty="0" err="1">
                  <a:solidFill>
                    <a:srgbClr val="002060"/>
                  </a:solidFill>
                  <a:latin typeface="Big Caslon Medium" panose="02000603090000020003" pitchFamily="2" charset="-79"/>
                  <a:cs typeface="Big Caslon Medium" panose="02000603090000020003" pitchFamily="2" charset="-79"/>
                </a:rPr>
                <a:t>Hãy</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nhận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xét</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về</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cách</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kết</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thúc</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câu</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chuyện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của</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tác</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giả</a:t>
              </a:r>
              <a:r>
                <a:rPr lang="en-US" sz="2400" dirty="0">
                  <a:solidFill>
                    <a:srgbClr val="002060"/>
                  </a:solidFill>
                  <a:latin typeface="Big Caslon Medium" panose="02000603090000020003" pitchFamily="2" charset="-79"/>
                  <a:cs typeface="Big Caslon Medium" panose="02000603090000020003" pitchFamily="2" charset="-79"/>
                </a:rPr>
                <a:t>?</a:t>
              </a:r>
            </a:p>
          </p:txBody>
        </p:sp>
      </p:grpSp>
      <p:pic>
        <p:nvPicPr>
          <p:cNvPr id="18" name="图片 31">
            <a:extLst>
              <a:ext uri="{FF2B5EF4-FFF2-40B4-BE49-F238E27FC236}">
                <a16:creationId xmlns:a16="http://schemas.microsoft.com/office/drawing/2014/main" id="{3BAB864B-1066-495D-9A3F-79168D539D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9910" y="4420469"/>
            <a:ext cx="9071986"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a:extLst>
              <a:ext uri="{FF2B5EF4-FFF2-40B4-BE49-F238E27FC236}">
                <a16:creationId xmlns:a16="http://schemas.microsoft.com/office/drawing/2014/main" id="{8ABF689B-69D5-4F33-8D20-C170DEEA6B51}"/>
              </a:ext>
            </a:extLst>
          </p:cNvPr>
          <p:cNvGrpSpPr/>
          <p:nvPr/>
        </p:nvGrpSpPr>
        <p:grpSpPr>
          <a:xfrm>
            <a:off x="1236212" y="1907858"/>
            <a:ext cx="8669370" cy="1934903"/>
            <a:chOff x="5073085" y="888220"/>
            <a:chExt cx="6977200" cy="1890592"/>
          </a:xfrm>
        </p:grpSpPr>
        <p:pic>
          <p:nvPicPr>
            <p:cNvPr id="35" name="Picture 34">
              <a:extLst>
                <a:ext uri="{FF2B5EF4-FFF2-40B4-BE49-F238E27FC236}">
                  <a16:creationId xmlns:a16="http://schemas.microsoft.com/office/drawing/2014/main" id="{A78E94A9-1110-440D-9F6B-B0ED10E237AB}"/>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73085" y="888220"/>
              <a:ext cx="6977200" cy="1503132"/>
            </a:xfrm>
            <a:prstGeom prst="rect">
              <a:avLst/>
            </a:prstGeom>
          </p:spPr>
        </p:pic>
        <p:sp>
          <p:nvSpPr>
            <p:cNvPr id="36" name="TextBox 35">
              <a:extLst>
                <a:ext uri="{FF2B5EF4-FFF2-40B4-BE49-F238E27FC236}">
                  <a16:creationId xmlns:a16="http://schemas.microsoft.com/office/drawing/2014/main" id="{569F8FDE-C2F8-4FF3-B6AB-994761483C4B}"/>
                </a:ext>
              </a:extLst>
            </p:cNvPr>
            <p:cNvSpPr txBox="1"/>
            <p:nvPr/>
          </p:nvSpPr>
          <p:spPr>
            <a:xfrm>
              <a:off x="5517579" y="1209152"/>
              <a:ext cx="6258392"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rgbClr val="C00000"/>
                  </a:solidFill>
                  <a:latin typeface="Big Caslon Medium" panose="02000603090000020003" pitchFamily="2" charset="-79"/>
                  <a:cs typeface="Big Caslon Medium" panose="02000603090000020003" pitchFamily="2" charset="-79"/>
                </a:rPr>
                <a:t> Cách kết thúc đó đã tạo không gian mở cho người đọc </a:t>
              </a:r>
            </a:p>
            <a:p>
              <a:r>
                <a:rPr lang="vi-VN" sz="2400" dirty="0">
                  <a:solidFill>
                    <a:srgbClr val="C00000"/>
                  </a:solidFill>
                  <a:latin typeface="Big Caslon Medium" panose="02000603090000020003" pitchFamily="2" charset="-79"/>
                  <a:cs typeface="Big Caslon Medium" panose="02000603090000020003" pitchFamily="2" charset="-79"/>
                </a:rPr>
                <a:t>tự cảm nhận, suy nghĩ và chiêm nghiệm về lời nói của cụ giáo.</a:t>
              </a:r>
            </a:p>
          </p:txBody>
        </p:sp>
      </p:grpSp>
    </p:spTree>
    <p:custDataLst>
      <p:tags r:id="rId1"/>
    </p:custDataLst>
    <p:extLst>
      <p:ext uri="{BB962C8B-B14F-4D97-AF65-F5344CB8AC3E}">
        <p14:creationId xmlns:p14="http://schemas.microsoft.com/office/powerpoint/2010/main" val="35715151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1+#ppt_w/2"/>
                                          </p:val>
                                        </p:tav>
                                        <p:tav tm="100000">
                                          <p:val>
                                            <p:strVal val="#ppt_x"/>
                                          </p:val>
                                        </p:tav>
                                      </p:tavLst>
                                    </p:anim>
                                    <p:anim calcmode="lin" valueType="num">
                                      <p:cBhvr additive="base">
                                        <p:cTn id="15" dur="500" fill="hold"/>
                                        <p:tgtEl>
                                          <p:spTgt spid="22"/>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20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7"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423339" y="4527474"/>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Baby Ladybug Cliparts 15, Buy Clip Art - Hình Ảnh Con Bọ Dừa, HD Png  Download - kind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88657">
            <a:off x="506455" y="4634678"/>
            <a:ext cx="1711483" cy="1510483"/>
          </a:xfrm>
          <a:prstGeom prst="rect">
            <a:avLst/>
          </a:prstGeom>
          <a:noFill/>
          <a:extLst>
            <a:ext uri="{909E8E84-426E-40DD-AFC4-6F175D3DCCD1}">
              <a14:hiddenFill xmlns:a14="http://schemas.microsoft.com/office/drawing/2010/main">
                <a:solidFill>
                  <a:srgbClr val="FFFFFF"/>
                </a:solidFill>
              </a14:hiddenFill>
            </a:ext>
          </a:extLst>
        </p:spPr>
      </p:pic>
      <p:sp>
        <p:nvSpPr>
          <p:cNvPr id="10" name="MH_SubTitle_1">
            <a:extLst>
              <a:ext uri="{FF2B5EF4-FFF2-40B4-BE49-F238E27FC236}">
                <a16:creationId xmlns:a16="http://schemas.microsoft.com/office/drawing/2014/main" id="{7F8B2F6D-F8A3-445C-8E40-6982C03F7EA1}"/>
              </a:ext>
            </a:extLst>
          </p:cNvPr>
          <p:cNvSpPr>
            <a:spLocks noChangeArrowheads="1"/>
          </p:cNvSpPr>
          <p:nvPr>
            <p:custDataLst>
              <p:tags r:id="rId2"/>
            </p:custDataLst>
          </p:nvPr>
        </p:nvSpPr>
        <p:spPr bwMode="auto">
          <a:xfrm>
            <a:off x="1467066" y="522918"/>
            <a:ext cx="3361334" cy="1077218"/>
          </a:xfrm>
          <a:prstGeom prst="rect">
            <a:avLst/>
          </a:prstGeom>
          <a:noFill/>
        </p:spPr>
        <p:txBody>
          <a:bodyPr wrap="square" rtlCol="0">
            <a:spAutoFit/>
          </a:bodyPr>
          <a:lstStyle/>
          <a:p>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Thông</a:t>
            </a:r>
            <a:r>
              <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điệp</a:t>
            </a:r>
            <a:r>
              <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bài</a:t>
            </a:r>
            <a:r>
              <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 </a:t>
            </a:r>
            <a:r>
              <a:rPr lang="en-US" altLang="zh-CN" sz="3200" b="1" dirty="0" err="1">
                <a:solidFill>
                  <a:srgbClr val="002060"/>
                </a:solidFill>
                <a:latin typeface="BIG CASLON MEDIUM" panose="02000603090000020003" pitchFamily="2" charset="-79"/>
                <a:cs typeface="BIG CASLON MEDIUM" panose="02000603090000020003" pitchFamily="2" charset="-79"/>
                <a:sym typeface="Arial" panose="020B0604020202020204" pitchFamily="34" charset="0"/>
              </a:rPr>
              <a:t>học</a:t>
            </a:r>
            <a:endParaRPr lang="en-US" altLang="zh-CN" sz="3200" b="1" dirty="0">
              <a:solidFill>
                <a:srgbClr val="002060"/>
              </a:solidFill>
              <a:latin typeface="BIG CASLON MEDIUM" panose="02000603090000020003" pitchFamily="2" charset="-79"/>
              <a:cs typeface="BIG CASLON MEDIUM" panose="02000603090000020003" pitchFamily="2" charset="-79"/>
              <a:sym typeface="Arial" panose="020B0604020202020204" pitchFamily="34" charset="0"/>
            </a:endParaRPr>
          </a:p>
        </p:txBody>
      </p:sp>
      <p:grpSp>
        <p:nvGrpSpPr>
          <p:cNvPr id="6" name="Group 5">
            <a:extLst>
              <a:ext uri="{FF2B5EF4-FFF2-40B4-BE49-F238E27FC236}">
                <a16:creationId xmlns:a16="http://schemas.microsoft.com/office/drawing/2014/main" id="{CE8CEFE2-B784-4AFF-A810-D45DB7D44791}"/>
              </a:ext>
            </a:extLst>
          </p:cNvPr>
          <p:cNvGrpSpPr/>
          <p:nvPr/>
        </p:nvGrpSpPr>
        <p:grpSpPr>
          <a:xfrm>
            <a:off x="348457" y="308823"/>
            <a:ext cx="1028407" cy="1028407"/>
            <a:chOff x="7665009" y="5083878"/>
            <a:chExt cx="1028407" cy="1028407"/>
          </a:xfrm>
        </p:grpSpPr>
        <p:sp>
          <p:nvSpPr>
            <p:cNvPr id="11" name="MH_Other_7">
              <a:extLst>
                <a:ext uri="{FF2B5EF4-FFF2-40B4-BE49-F238E27FC236}">
                  <a16:creationId xmlns:a16="http://schemas.microsoft.com/office/drawing/2014/main" id="{D1DDA971-1DB4-4F8C-9293-AA935E8098B1}"/>
                </a:ext>
              </a:extLst>
            </p:cNvPr>
            <p:cNvSpPr/>
            <p:nvPr>
              <p:custDataLst>
                <p:tags r:id="rId3"/>
              </p:custDataLst>
            </p:nvPr>
          </p:nvSpPr>
          <p:spPr>
            <a:xfrm>
              <a:off x="7665009" y="5083878"/>
              <a:ext cx="1028407" cy="1028407"/>
            </a:xfrm>
            <a:prstGeom prst="ellipse">
              <a:avLst/>
            </a:prstGeom>
            <a:solidFill>
              <a:srgbClr val="C8D85B"/>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a:solidFill>
                  <a:srgbClr val="002060"/>
                </a:solidFill>
                <a:latin typeface="Big Caslon Medium" panose="02000603090000020003" pitchFamily="2" charset="-79"/>
                <a:ea typeface="微软雅黑" panose="020B0503020204020204" pitchFamily="34" charset="-122"/>
                <a:cs typeface="Big Caslon Medium" panose="02000603090000020003" pitchFamily="2" charset="-79"/>
                <a:sym typeface="Arial" panose="020B0604020202020204" pitchFamily="34" charset="0"/>
              </a:endParaRPr>
            </a:p>
          </p:txBody>
        </p:sp>
        <p:pic>
          <p:nvPicPr>
            <p:cNvPr id="12" name="Picture 11">
              <a:extLst>
                <a:ext uri="{FF2B5EF4-FFF2-40B4-BE49-F238E27FC236}">
                  <a16:creationId xmlns:a16="http://schemas.microsoft.com/office/drawing/2014/main" id="{7F5C5349-53DB-487A-B08A-BC1AE50214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2000" y="5381470"/>
              <a:ext cx="524632" cy="524632"/>
            </a:xfrm>
            <a:prstGeom prst="rect">
              <a:avLst/>
            </a:prstGeom>
          </p:spPr>
        </p:pic>
      </p:grpSp>
      <p:grpSp>
        <p:nvGrpSpPr>
          <p:cNvPr id="17" name="Group 16">
            <a:extLst>
              <a:ext uri="{FF2B5EF4-FFF2-40B4-BE49-F238E27FC236}">
                <a16:creationId xmlns:a16="http://schemas.microsoft.com/office/drawing/2014/main" id="{D009062A-3D1C-44F0-8560-6E04C460DD72}"/>
              </a:ext>
            </a:extLst>
          </p:cNvPr>
          <p:cNvGrpSpPr/>
          <p:nvPr/>
        </p:nvGrpSpPr>
        <p:grpSpPr>
          <a:xfrm>
            <a:off x="3147733" y="1384121"/>
            <a:ext cx="5801130" cy="3705108"/>
            <a:chOff x="141715" y="562978"/>
            <a:chExt cx="5801130" cy="3705108"/>
          </a:xfrm>
        </p:grpSpPr>
        <p:pic>
          <p:nvPicPr>
            <p:cNvPr id="18" name="Picture 17">
              <a:extLst>
                <a:ext uri="{FF2B5EF4-FFF2-40B4-BE49-F238E27FC236}">
                  <a16:creationId xmlns:a16="http://schemas.microsoft.com/office/drawing/2014/main" id="{5680EB09-D919-49DA-824B-9E98FC8745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715" y="562978"/>
              <a:ext cx="5801130" cy="3705108"/>
            </a:xfrm>
            <a:prstGeom prst="rect">
              <a:avLst/>
            </a:prstGeom>
          </p:spPr>
        </p:pic>
        <p:sp>
          <p:nvSpPr>
            <p:cNvPr id="19" name="TextBox 18">
              <a:extLst>
                <a:ext uri="{FF2B5EF4-FFF2-40B4-BE49-F238E27FC236}">
                  <a16:creationId xmlns:a16="http://schemas.microsoft.com/office/drawing/2014/main" id="{A16B00BB-AB89-404D-9FF1-F63021BA97E5}"/>
                </a:ext>
              </a:extLst>
            </p:cNvPr>
            <p:cNvSpPr txBox="1"/>
            <p:nvPr/>
          </p:nvSpPr>
          <p:spPr>
            <a:xfrm>
              <a:off x="930612" y="1910312"/>
              <a:ext cx="3934240" cy="1323439"/>
            </a:xfrm>
            <a:prstGeom prst="rect">
              <a:avLst/>
            </a:prstGeom>
            <a:noFill/>
          </p:spPr>
          <p:txBody>
            <a:bodyPr wrap="square">
              <a:spAutoFit/>
            </a:bodyPr>
            <a:lstStyle/>
            <a:p>
              <a:r>
                <a:rPr lang="vi-VN" sz="2000">
                  <a:solidFill>
                    <a:srgbClr val="002060"/>
                  </a:solidFill>
                  <a:latin typeface="Big Caslon Medium" panose="02000603090000020003" pitchFamily="2" charset="-79"/>
                  <a:cs typeface="Big Caslon Medium" panose="02000603090000020003" pitchFamily="2" charset="-79"/>
                </a:rPr>
                <a:t>Vậy qua Trải nghiệm của Bọ Dừa, tác giả muốn gửi đến chúng ta thông điệp gì? Và các em rút ra được bài học gì cho bản thân?</a:t>
              </a:r>
            </a:p>
          </p:txBody>
        </p:sp>
      </p:grpSp>
      <p:pic>
        <p:nvPicPr>
          <p:cNvPr id="21" name="Picture 20">
            <a:extLst>
              <a:ext uri="{FF2B5EF4-FFF2-40B4-BE49-F238E27FC236}">
                <a16:creationId xmlns:a16="http://schemas.microsoft.com/office/drawing/2014/main" id="{B5E70D20-52A9-4203-94E2-49BC611ECFC3}"/>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76155" y="1811332"/>
            <a:ext cx="7289877" cy="2850686"/>
          </a:xfrm>
          <a:prstGeom prst="rect">
            <a:avLst/>
          </a:prstGeom>
        </p:spPr>
      </p:pic>
      <p:sp>
        <p:nvSpPr>
          <p:cNvPr id="23" name="TextBox 22">
            <a:extLst>
              <a:ext uri="{FF2B5EF4-FFF2-40B4-BE49-F238E27FC236}">
                <a16:creationId xmlns:a16="http://schemas.microsoft.com/office/drawing/2014/main" id="{55A347C2-4E57-4127-B937-269C1C711756}"/>
              </a:ext>
            </a:extLst>
          </p:cNvPr>
          <p:cNvSpPr txBox="1"/>
          <p:nvPr/>
        </p:nvSpPr>
        <p:spPr>
          <a:xfrm>
            <a:off x="2459760" y="2469144"/>
            <a:ext cx="6099624" cy="461665"/>
          </a:xfrm>
          <a:prstGeom prst="rect">
            <a:avLst/>
          </a:prstGeom>
          <a:noFill/>
        </p:spPr>
        <p:txBody>
          <a:bodyPr wrap="square">
            <a:spAutoFit/>
          </a:bodyPr>
          <a:lstStyle/>
          <a:p>
            <a:r>
              <a:rPr lang="en-US" sz="2400" i="1">
                <a:solidFill>
                  <a:srgbClr val="002060"/>
                </a:solidFill>
                <a:latin typeface="BIG CASLON MEDIUM" panose="02000603090000020003" pitchFamily="2" charset="-79"/>
                <a:cs typeface="BIG CASLON MEDIUM" panose="02000603090000020003" pitchFamily="2" charset="-79"/>
              </a:rPr>
              <a:t>+</a:t>
            </a:r>
            <a:r>
              <a:rPr lang="en-US" sz="2400">
                <a:solidFill>
                  <a:srgbClr val="002060"/>
                </a:solidFill>
                <a:latin typeface="Big Caslon Medium" panose="02000603090000020003" pitchFamily="2" charset="-79"/>
                <a:cs typeface="Big Caslon Medium" panose="02000603090000020003" pitchFamily="2" charset="-79"/>
              </a:rPr>
              <a:t> Hãy trân trọng những giá trị của cuộc sống.</a:t>
            </a:r>
          </a:p>
        </p:txBody>
      </p:sp>
      <p:sp>
        <p:nvSpPr>
          <p:cNvPr id="25" name="TextBox 24">
            <a:extLst>
              <a:ext uri="{FF2B5EF4-FFF2-40B4-BE49-F238E27FC236}">
                <a16:creationId xmlns:a16="http://schemas.microsoft.com/office/drawing/2014/main" id="{B004470E-1BF0-449C-B462-6BD4BD081580}"/>
              </a:ext>
            </a:extLst>
          </p:cNvPr>
          <p:cNvSpPr txBox="1"/>
          <p:nvPr/>
        </p:nvSpPr>
        <p:spPr>
          <a:xfrm>
            <a:off x="2378053" y="3005162"/>
            <a:ext cx="6887980" cy="461665"/>
          </a:xfrm>
          <a:prstGeom prst="rect">
            <a:avLst/>
          </a:prstGeom>
          <a:noFill/>
        </p:spPr>
        <p:txBody>
          <a:bodyPr wrap="square">
            <a:spAutoFit/>
          </a:bodyPr>
          <a:lstStyle/>
          <a:p>
            <a:r>
              <a:rPr lang="en-US" sz="2400" i="1" dirty="0">
                <a:solidFill>
                  <a:srgbClr val="002060"/>
                </a:solidFill>
                <a:latin typeface="BIG CASLON MEDIUM" panose="02000603090000020003" pitchFamily="2" charset="-79"/>
                <a:cs typeface="BIG CASLON MEDIUM" panose="02000603090000020003" pitchFamily="2" charset="-79"/>
              </a:rPr>
              <a:t>+</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Yêu</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quê</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hương</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ghi</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nhớ</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nguồn</a:t>
            </a:r>
            <a:r>
              <a:rPr lang="en-US" sz="2400" dirty="0">
                <a:solidFill>
                  <a:srgbClr val="002060"/>
                </a:solidFill>
                <a:latin typeface="Big Caslon Medium" panose="02000603090000020003" pitchFamily="2" charset="-79"/>
                <a:cs typeface="Big Caslon Medium" panose="02000603090000020003" pitchFamily="2" charset="-79"/>
              </a:rPr>
              <a:t> </a:t>
            </a:r>
            <a:r>
              <a:rPr lang="en-US" sz="2400" dirty="0" err="1">
                <a:solidFill>
                  <a:srgbClr val="002060"/>
                </a:solidFill>
                <a:latin typeface="Big Caslon Medium" panose="02000603090000020003" pitchFamily="2" charset="-79"/>
                <a:cs typeface="Big Caslon Medium" panose="02000603090000020003" pitchFamily="2" charset="-79"/>
              </a:rPr>
              <a:t>cội</a:t>
            </a:r>
            <a:r>
              <a:rPr lang="en-US" sz="2400" dirty="0">
                <a:solidFill>
                  <a:srgbClr val="002060"/>
                </a:solidFill>
                <a:latin typeface="Big Caslon Medium" panose="02000603090000020003" pitchFamily="2" charset="-79"/>
                <a:cs typeface="Big Caslon Medium" panose="02000603090000020003" pitchFamily="2" charset="-79"/>
              </a:rPr>
              <a:t>.</a:t>
            </a:r>
          </a:p>
        </p:txBody>
      </p:sp>
      <p:sp>
        <p:nvSpPr>
          <p:cNvPr id="26" name="Rectangle 25">
            <a:extLst>
              <a:ext uri="{FF2B5EF4-FFF2-40B4-BE49-F238E27FC236}">
                <a16:creationId xmlns:a16="http://schemas.microsoft.com/office/drawing/2014/main" id="{548776A7-1C8F-488E-9020-E4E2011AA4BF}"/>
              </a:ext>
            </a:extLst>
          </p:cNvPr>
          <p:cNvSpPr/>
          <p:nvPr/>
        </p:nvSpPr>
        <p:spPr>
          <a:xfrm>
            <a:off x="2391700" y="3526900"/>
            <a:ext cx="6707330" cy="830997"/>
          </a:xfrm>
          <a:prstGeom prst="rect">
            <a:avLst/>
          </a:prstGeom>
        </p:spPr>
        <p:txBody>
          <a:bodyPr wrap="square">
            <a:spAutoFit/>
          </a:bodyPr>
          <a:lstStyle/>
          <a:p>
            <a:r>
              <a:rPr lang="en-US" sz="2400" i="1">
                <a:solidFill>
                  <a:srgbClr val="002060"/>
                </a:solidFill>
                <a:latin typeface="BIG CASLON MEDIUM" panose="02000603090000020003" pitchFamily="2" charset="-79"/>
                <a:cs typeface="BIG CASLON MEDIUM" panose="02000603090000020003" pitchFamily="2" charset="-79"/>
              </a:rPr>
              <a:t>+</a:t>
            </a:r>
            <a:r>
              <a:rPr lang="en-US" sz="2400">
                <a:solidFill>
                  <a:srgbClr val="002060"/>
                </a:solidFill>
                <a:latin typeface="Big Caslon Medium" panose="02000603090000020003" pitchFamily="2" charset="-79"/>
                <a:cs typeface="Big Caslon Medium" panose="02000603090000020003" pitchFamily="2" charset="-79"/>
              </a:rPr>
              <a:t> Góp sức cống hiến và xây dựng quê hương, đất nước.</a:t>
            </a:r>
          </a:p>
        </p:txBody>
      </p:sp>
      <p:pic>
        <p:nvPicPr>
          <p:cNvPr id="28" name="图片 20">
            <a:extLst>
              <a:ext uri="{FF2B5EF4-FFF2-40B4-BE49-F238E27FC236}">
                <a16:creationId xmlns:a16="http://schemas.microsoft.com/office/drawing/2014/main" id="{6A7B6B09-D973-4269-BAD6-16F27F105C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5927" y="50206"/>
            <a:ext cx="1376064" cy="1275967"/>
          </a:xfrm>
          <a:prstGeom prst="rect">
            <a:avLst/>
          </a:prstGeom>
        </p:spPr>
      </p:pic>
      <p:pic>
        <p:nvPicPr>
          <p:cNvPr id="9" name="Picture 4" descr="Hình ảnh Cây Dừa Phim Hoạt Hình Vẽ Tay Dễ Thương, Cây Dừa, Cây Dừa, Hoạt  Hình miễn phí tải tập tin PNG PSDComment và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a:off x="8948863" y="183408"/>
            <a:ext cx="4406900" cy="714864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31">
            <a:extLst>
              <a:ext uri="{FF2B5EF4-FFF2-40B4-BE49-F238E27FC236}">
                <a16:creationId xmlns:a16="http://schemas.microsoft.com/office/drawing/2014/main" id="{669FC2C2-D1C7-48B0-AB69-6C55C35A76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74924" y="4527474"/>
            <a:ext cx="977316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4309246"/>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4" y="748969"/>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84872"/>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66359"/>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24665"/>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8" y="449299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5089"/>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56173"/>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5"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6" action="ppaction://hlinksldjump"/>
          </p:cNvPr>
          <p:cNvSpPr/>
          <p:nvPr/>
        </p:nvSpPr>
        <p:spPr>
          <a:xfrm>
            <a:off x="2355723"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7" action="ppaction://hlinksldjump"/>
          </p:cNvPr>
          <p:cNvSpPr/>
          <p:nvPr/>
        </p:nvSpPr>
        <p:spPr>
          <a:xfrm>
            <a:off x="3853639"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8"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9"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0"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1" action="ppaction://hlinksldjump"/>
          </p:cNvPr>
          <p:cNvSpPr/>
          <p:nvPr/>
        </p:nvSpPr>
        <p:spPr>
          <a:xfrm>
            <a:off x="859321"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2" action="ppaction://hlinksldjump"/>
          </p:cNvPr>
          <p:cNvSpPr/>
          <p:nvPr/>
        </p:nvSpPr>
        <p:spPr>
          <a:xfrm>
            <a:off x="2357239"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3" action="ppaction://hlinksldjump"/>
          </p:cNvPr>
          <p:cNvSpPr/>
          <p:nvPr/>
        </p:nvSpPr>
        <p:spPr>
          <a:xfrm>
            <a:off x="3855155"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734568" y="95112"/>
            <a:ext cx="4457631" cy="1938992"/>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PHOSPHATE INLINE" panose="02000506050000020004" pitchFamily="2" charset="77"/>
                <a:ea typeface="Tahoma" panose="020B0604030504040204" pitchFamily="34" charset="0"/>
                <a:cs typeface="PHOSPHATE INLINE" panose="02000506050000020004" pitchFamily="2" charset="77"/>
                <a:sym typeface="Arial"/>
              </a:rPr>
              <a:t>VÒNG QUAY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PHOSPHATE INLINE" panose="02000506050000020004" pitchFamily="2" charset="77"/>
                <a:ea typeface="Tahoma" panose="020B0604030504040204" pitchFamily="34" charset="0"/>
                <a:cs typeface="PHOSPHATE INLINE" panose="02000506050000020004" pitchFamily="2" charset="77"/>
                <a:sym typeface="Arial"/>
              </a:rPr>
              <a:t>VĂN HỌC</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21984" y="30651"/>
            <a:ext cx="1807253" cy="1395896"/>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6194" y="2667804"/>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10840538" y="2330647"/>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Tree>
    <p:extLst>
      <p:ext uri="{BB962C8B-B14F-4D97-AF65-F5344CB8AC3E}">
        <p14:creationId xmlns:p14="http://schemas.microsoft.com/office/powerpoint/2010/main" val="332224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04167E-6 -2.59259E-6 L 1.0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5ADD6C-6BF9-45DF-BF71-F2B00CD0724A}"/>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 Đâu </a:t>
            </a:r>
            <a:r>
              <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phải thông tin về vị "khách" đến xóm Bờ Giậu?</a:t>
            </a:r>
            <a:endPar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Béo. Râu dài.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Nghề buôn</a:t>
            </a:r>
            <a:endParaRPr kumimoji="0" lang="en-US" sz="1867"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1110220" y="280515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C.</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Thích lá trúc.</a:t>
            </a: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vi-VN"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b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Họ cánh cứng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57" name="Cloud 56">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5439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46161" y="287637"/>
            <a:ext cx="10734502"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2. Thông tin nào </a:t>
            </a:r>
            <a:r>
              <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nhắc đến trong cuộc trò chuyện giữa Thằn Lằn và cụ giáo Cóc?</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Calibri"/>
                <a:ea typeface="+mn-ea"/>
                <a:cs typeface="+mn-cs"/>
              </a:rPr>
              <a:t>Cuộc nói chuyện giữa Bọ Dừa và Thằn Lằn.</a:t>
            </a: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vi-VN" sz="2400" b="0" i="0" u="none" strike="noStrike" kern="0" cap="none" spc="0" normalizeH="0" baseline="0" noProof="0">
                <a:ln>
                  <a:noFill/>
                </a:ln>
                <a:solidFill>
                  <a:prstClr val="black"/>
                </a:solidFill>
                <a:effectLst/>
                <a:uLnTx/>
                <a:uFillTx/>
                <a:latin typeface="Arial" panose="020B0604020202020204" pitchFamily="34" charset="0"/>
                <a:ea typeface="+mn-ea"/>
                <a:cs typeface="+mn-cs"/>
                <a:sym typeface="Arial"/>
              </a:rPr>
            </a:b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Calibri"/>
                <a:ea typeface="+mn-ea"/>
                <a:cs typeface="+mn-cs"/>
              </a:rPr>
              <a:t>Sự xuất hiện của Bọ Dừa.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400" b="0" i="0" u="none" strike="noStrike" kern="1200" cap="none" spc="0" normalizeH="0" baseline="0" noProof="0">
                <a:ln>
                  <a:noFill/>
                </a:ln>
                <a:solidFill>
                  <a:prstClr val="black"/>
                </a:solidFill>
                <a:effectLst/>
                <a:uLnTx/>
                <a:uFillTx/>
                <a:latin typeface="Calibri"/>
                <a:ea typeface="+mn-ea"/>
                <a:cs typeface="+mn-cs"/>
              </a:rPr>
              <a:t>Hình dáng của Bọ Dừa.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2400" b="0" i="0" u="none" strike="noStrike" kern="1200" cap="none" spc="0" normalizeH="0" baseline="0" noProof="0">
                <a:ln>
                  <a:noFill/>
                </a:ln>
                <a:solidFill>
                  <a:prstClr val="black"/>
                </a:solidFill>
                <a:effectLst/>
                <a:uLnTx/>
                <a:uFillTx/>
                <a:latin typeface="Calibri"/>
                <a:ea typeface="+mn-ea"/>
                <a:cs typeface="+mn-cs"/>
              </a:rPr>
              <a:t>Sự đa dạng của họ cánh cứng.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13354" y="2026494"/>
            <a:ext cx="804743"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5" action="ppaction://hlinksldjump"/>
          </p:cNvPr>
          <p:cNvSpPr/>
          <p:nvPr/>
        </p:nvSpPr>
        <p:spPr>
          <a:xfrm>
            <a:off x="5033806" y="436059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205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12C864-84B7-47B6-8E4F-A0499F0B63BF}"/>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3. Tại sao sau đêm sương Bọ Dừa lại quyết định về quê?</a:t>
            </a:r>
            <a:endParaRPr kumimoji="0" lang="vi-VN" sz="11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Calibri"/>
                <a:ea typeface="+mn-ea"/>
                <a:cs typeface="+mn-cs"/>
              </a:rPr>
              <a:t>Giọt sương lạnh toát rơi bộp xuống cổ làm ông nhớ quê nhà</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826662" y="584134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Calibri"/>
                <a:ea typeface="+mn-ea"/>
                <a:cs typeface="+mn-cs"/>
              </a:rPr>
              <a:t>Do hết tiền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0" y="28980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400" b="0" i="0" u="none" strike="noStrike" kern="1200" cap="none" spc="0" normalizeH="0" baseline="0" noProof="0">
                <a:ln>
                  <a:noFill/>
                </a:ln>
                <a:solidFill>
                  <a:prstClr val="black"/>
                </a:solidFill>
                <a:effectLst/>
                <a:uLnTx/>
                <a:uFillTx/>
                <a:latin typeface="Calibri"/>
                <a:ea typeface="+mn-ea"/>
                <a:cs typeface="+mn-cs"/>
              </a:rPr>
              <a:t>Do hết tiền</a:t>
            </a: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vi-VN" sz="2800" b="0" i="0" u="none" strike="noStrike" kern="0" cap="none" spc="0" normalizeH="0" baseline="0" noProof="0">
                <a:ln>
                  <a:noFill/>
                </a:ln>
                <a:solidFill>
                  <a:prstClr val="black"/>
                </a:solidFill>
                <a:effectLst/>
                <a:uLnTx/>
                <a:uFillTx/>
                <a:latin typeface="Arial" panose="020B0604020202020204" pitchFamily="34" charset="0"/>
                <a:ea typeface="+mn-ea"/>
                <a:cs typeface="+mn-cs"/>
                <a:sym typeface="Arial"/>
              </a:rPr>
            </a:b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2400" b="0" i="0" u="none" strike="noStrike" kern="1200" cap="none" spc="0" normalizeH="0" baseline="0" noProof="0">
                <a:ln>
                  <a:noFill/>
                </a:ln>
                <a:solidFill>
                  <a:prstClr val="black"/>
                </a:solidFill>
                <a:effectLst/>
                <a:uLnTx/>
                <a:uFillTx/>
                <a:latin typeface="Calibri"/>
                <a:ea typeface="+mn-ea"/>
                <a:cs typeface="+mn-cs"/>
              </a:rPr>
              <a:t>Do có công việc đột xuất</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18" name="TextBox 17"/>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5" action="ppaction://hlinksldjump"/>
          </p:cNvPr>
          <p:cNvSpPr/>
          <p:nvPr/>
        </p:nvSpPr>
        <p:spPr>
          <a:xfrm>
            <a:off x="4837413" y="449270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7555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97F16B-454D-4E22-B703-B2C6361E097B}"/>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4. Văn bản “Giọt sương đêm” viết theo thể loại nào?</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Truyện ngắn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Truyện dài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Truyện đồng thoại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Truyện cười</a:t>
            </a:r>
            <a:endParaRPr kumimoji="0" lang="en-US" sz="1867"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6803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loud 19">
            <a:hlinkClick r:id="rId14" action="ppaction://hlinksldjump"/>
          </p:cNvPr>
          <p:cNvSpPr/>
          <p:nvPr/>
        </p:nvSpPr>
        <p:spPr>
          <a:xfrm>
            <a:off x="5211296" y="454533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7721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DEBB6BD-C7F4-4680-B29A-EFD7010706E0}"/>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5. Vị khách trong “Giọt sương đêm” được Thằn Lằn miêu tả như thế nào?</a:t>
            </a:r>
            <a:endParaRPr kumimoji="0" lang="en-US" sz="44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000" b="0" i="0" u="none" strike="noStrike" kern="1200" cap="none" spc="0" normalizeH="0" baseline="0" noProof="0">
                <a:ln>
                  <a:noFill/>
                </a:ln>
                <a:solidFill>
                  <a:prstClr val="black"/>
                </a:solidFill>
                <a:effectLst/>
                <a:uLnTx/>
                <a:uFillTx/>
                <a:latin typeface="Calibri"/>
                <a:ea typeface="+mn-ea"/>
                <a:cs typeface="+mn-cs"/>
              </a:rPr>
              <a:t>Ông này gầy, trông rất yếu ớt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Ông này béo. Râu ngắn</a:t>
            </a:r>
            <a:endParaRPr kumimoji="0" lang="en-US" sz="1867" b="0" i="0" u="none" strike="noStrike" kern="0" cap="none" spc="0" normalizeH="0" baseline="0" noProof="0">
              <a:ln>
                <a:noFill/>
              </a:ln>
              <a:solidFill>
                <a:prstClr val="black"/>
              </a:solidFill>
              <a:effectLst/>
              <a:uLnTx/>
              <a:uFillTx/>
              <a:latin typeface="Calibri"/>
              <a:ea typeface="+mn-ea"/>
              <a:cs typeface="+mn-cs"/>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76128"/>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a:ln>
                  <a:noFill/>
                </a:ln>
                <a:solidFill>
                  <a:prstClr val="black"/>
                </a:solidFill>
                <a:effectLst/>
                <a:uLnTx/>
                <a:uFillTx/>
                <a:latin typeface="Calibri"/>
                <a:ea typeface="+mn-ea"/>
                <a:cs typeface="+mn-cs"/>
              </a:rPr>
              <a:t>Ông này béo. Râu dài</a:t>
            </a:r>
            <a:endParaRPr kumimoji="0" lang="en-US" sz="2133" b="0" i="0" u="none" strike="noStrike" kern="0" cap="none" spc="0" normalizeH="0" baseline="0" noProof="0">
              <a:ln>
                <a:noFill/>
              </a:ln>
              <a:solidFill>
                <a:prstClr val="black"/>
              </a:solidFill>
              <a:effectLst/>
              <a:uLnTx/>
              <a:uFillTx/>
              <a:latin typeface="Calibri"/>
              <a:ea typeface="+mn-ea"/>
              <a:cs typeface="+mn-cs"/>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6"/>
            <a:ext cx="4951165"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a:ln>
                  <a:noFill/>
                </a:ln>
                <a:solidFill>
                  <a:prstClr val="black"/>
                </a:solidFill>
                <a:effectLst/>
                <a:uLnTx/>
                <a:uFillTx/>
                <a:latin typeface="Calibri"/>
                <a:ea typeface="+mn-ea"/>
                <a:cs typeface="+mn-cs"/>
              </a:rPr>
              <a:t>Ông này cao, da xạm màu</a:t>
            </a:r>
            <a:endParaRPr kumimoji="0" lang="en-US" sz="2133" b="0" i="0" u="none" strike="noStrike" kern="0" cap="none" spc="0" normalizeH="0" baseline="0" noProof="0">
              <a:ln>
                <a:noFill/>
              </a:ln>
              <a:solidFill>
                <a:prstClr val="black"/>
              </a:solidFill>
              <a:effectLst/>
              <a:uLnTx/>
              <a:uFillTx/>
              <a:latin typeface="Calibri"/>
              <a:ea typeface="+mn-ea"/>
              <a:cs typeface="+mn-cs"/>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2" name="TextBox 1"/>
          <p:cNvSpPr txBox="1"/>
          <p:nvPr/>
        </p:nvSpPr>
        <p:spPr>
          <a:xfrm>
            <a:off x="10361979"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0456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52E7FA4-7442-4BA0-B851-16FBDF0D992D}"/>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470648" y="199870"/>
            <a:ext cx="10888717"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6. Theo cụ giáo Cóc, Bọ Dừa thích ăn loại lá nào?</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Lá mía</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59717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a:t>
            </a:r>
            <a:r>
              <a:rPr kumimoji="0" lang="en-US" sz="3733"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Lá mía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Lá cóc</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59717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Lá trúc</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915182"/>
            <a:ext cx="804743"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85503" y="2026494"/>
            <a:ext cx="732592"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10375425"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287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7A5DDBF-B022-46AA-8D19-6D031287F2FD}"/>
              </a:ext>
            </a:extLst>
          </p:cNvPr>
          <p:cNvSpPr/>
          <p:nvPr/>
        </p:nvSpPr>
        <p:spPr>
          <a:xfrm>
            <a:off x="1905433" y="1247374"/>
            <a:ext cx="8381133" cy="4223300"/>
          </a:xfrm>
          <a:prstGeom prst="rect">
            <a:avLst/>
          </a:prstGeom>
          <a:no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0"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2779" y="-803409"/>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E1964DA2-048F-4096-BDED-0CA5C5B28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221657"/>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ình ảnh Cây Dừa Phim Hoạt Hình Vẽ Tay Dễ Thương, Cây Dừa, Cây Dừa, Hoạt  Hình miễn phí tải tập tin PNG PSDComment và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a:off x="9172927" y="172811"/>
            <a:ext cx="4406900" cy="7148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by Ladybug Cliparts 15, Buy Clip Art - Hình Ảnh Con Bọ Dừa, HD Png  Download - kind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990146">
            <a:off x="9110344" y="4775896"/>
            <a:ext cx="1356803" cy="119745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31">
            <a:extLst>
              <a:ext uri="{FF2B5EF4-FFF2-40B4-BE49-F238E27FC236}">
                <a16:creationId xmlns:a16="http://schemas.microsoft.com/office/drawing/2014/main" id="{F551D5D5-1435-45F0-8EB5-FC3C7DA493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680" y="433794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62298" y="1369600"/>
            <a:ext cx="6953764" cy="1384995"/>
          </a:xfrm>
          <a:prstGeom prst="rect">
            <a:avLst/>
          </a:prstGeom>
        </p:spPr>
        <p:txBody>
          <a:bodyPr wrap="square">
            <a:spAutoFit/>
          </a:bodyPr>
          <a:lstStyle/>
          <a:p>
            <a:pPr marL="342900" indent="-342900" algn="just">
              <a:buFont typeface="Wingdings" panose="05000000000000000000" pitchFamily="2" charset="2"/>
              <a:buChar char="v"/>
            </a:pPr>
            <a:r>
              <a:rPr lang="vi-VN" sz="2800" dirty="0">
                <a:solidFill>
                  <a:srgbClr val="C00000"/>
                </a:solidFill>
                <a:latin typeface="Big Caslon Medium" panose="02000603090000020003" pitchFamily="2" charset="-79"/>
                <a:cs typeface="Big Caslon Medium" panose="02000603090000020003" pitchFamily="2" charset="-79"/>
              </a:rPr>
              <a:t>Bọ dừa là một loài bọ cánh cứng, thuộc nhóm côn trùng đa thực, ăn được nhiều loại thức ăn khác nhau</a:t>
            </a:r>
            <a:r>
              <a:rPr lang="vi-VN" sz="2800" dirty="0">
                <a:solidFill>
                  <a:srgbClr val="CF1D25"/>
                </a:solidFill>
                <a:latin typeface="Big Caslon Medium" panose="02000603090000020003" pitchFamily="2" charset="-79"/>
                <a:cs typeface="Big Caslon Medium" panose="02000603090000020003" pitchFamily="2" charset="-79"/>
              </a:rPr>
              <a:t>. </a:t>
            </a:r>
            <a:endParaRPr lang="en-US" sz="2800" dirty="0">
              <a:solidFill>
                <a:srgbClr val="CF1D25"/>
              </a:solidFill>
              <a:latin typeface="Big Caslon Medium" panose="02000603090000020003" pitchFamily="2" charset="-79"/>
              <a:cs typeface="Big Caslon Medium" panose="02000603090000020003" pitchFamily="2" charset="-79"/>
            </a:endParaRPr>
          </a:p>
        </p:txBody>
      </p:sp>
      <p:sp>
        <p:nvSpPr>
          <p:cNvPr id="10" name="TextBox 9">
            <a:extLst>
              <a:ext uri="{FF2B5EF4-FFF2-40B4-BE49-F238E27FC236}">
                <a16:creationId xmlns:a16="http://schemas.microsoft.com/office/drawing/2014/main" id="{CE53A9AA-ED73-42E7-987A-61027597B7FB}"/>
              </a:ext>
            </a:extLst>
          </p:cNvPr>
          <p:cNvSpPr txBox="1"/>
          <p:nvPr/>
        </p:nvSpPr>
        <p:spPr>
          <a:xfrm>
            <a:off x="2157653" y="2808748"/>
            <a:ext cx="7655419" cy="2246769"/>
          </a:xfrm>
          <a:prstGeom prst="rect">
            <a:avLst/>
          </a:prstGeom>
          <a:noFill/>
        </p:spPr>
        <p:txBody>
          <a:bodyPr wrap="square">
            <a:spAutoFit/>
          </a:bodyPr>
          <a:lstStyle/>
          <a:p>
            <a:pPr marL="342900" indent="-342900" algn="just">
              <a:buFont typeface="Wingdings" panose="05000000000000000000" pitchFamily="2" charset="2"/>
              <a:buChar char="v"/>
            </a:pPr>
            <a:r>
              <a:rPr lang="vi-VN" sz="2800" dirty="0">
                <a:solidFill>
                  <a:srgbClr val="C00000"/>
                </a:solidFill>
                <a:latin typeface="Roboto" panose="02000000000000000000" pitchFamily="2" charset="0"/>
              </a:rPr>
              <a:t> </a:t>
            </a:r>
            <a:r>
              <a:rPr lang="vi-VN" sz="2800" dirty="0">
                <a:solidFill>
                  <a:srgbClr val="C00000"/>
                </a:solidFill>
                <a:latin typeface="Big Caslon Medium" panose="02000603090000020003" pitchFamily="2" charset="-79"/>
                <a:cs typeface="Big Caslon Medium" panose="02000603090000020003" pitchFamily="2" charset="-79"/>
              </a:rPr>
              <a:t>Đầu có màu nâu đậm, có râu dài, ngực màu vàng nâu, cánh trước màu đen, đầu cánh có màu vàng nâu, cánh có ánh kim, trên cánh có các chấm trắng chạy dài dọc theo cánh. Bọ dừa trưởng thành thường sống trong hai đến ba tháng</a:t>
            </a:r>
          </a:p>
        </p:txBody>
      </p:sp>
      <p:pic>
        <p:nvPicPr>
          <p:cNvPr id="5" name="Picture 4">
            <a:extLst>
              <a:ext uri="{FF2B5EF4-FFF2-40B4-BE49-F238E27FC236}">
                <a16:creationId xmlns:a16="http://schemas.microsoft.com/office/drawing/2014/main" id="{9B858D5E-DC3A-D74A-AD79-78AFBC5A23B6}"/>
              </a:ext>
            </a:extLst>
          </p:cNvPr>
          <p:cNvPicPr>
            <a:picLocks noChangeAspect="1"/>
          </p:cNvPicPr>
          <p:nvPr/>
        </p:nvPicPr>
        <p:blipFill>
          <a:blip r:embed="rId11">
            <a:clrChange>
              <a:clrFrom>
                <a:srgbClr val="D7DAE1"/>
              </a:clrFrom>
              <a:clrTo>
                <a:srgbClr val="D7DAE1">
                  <a:alpha val="0"/>
                </a:srgbClr>
              </a:clrTo>
            </a:clrChange>
            <a:extLst>
              <a:ext uri="{BEBA8EAE-BF5A-486C-A8C5-ECC9F3942E4B}">
                <a14:imgProps xmlns:a14="http://schemas.microsoft.com/office/drawing/2010/main">
                  <a14:imgLayer r:embed="rId1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6150" y="1647265"/>
            <a:ext cx="1663700" cy="3175000"/>
          </a:xfrm>
          <a:prstGeom prst="rect">
            <a:avLst/>
          </a:prstGeom>
        </p:spPr>
      </p:pic>
    </p:spTree>
    <p:custDataLst>
      <p:tags r:id="rId1"/>
    </p:custDataLst>
    <p:extLst>
      <p:ext uri="{BB962C8B-B14F-4D97-AF65-F5344CB8AC3E}">
        <p14:creationId xmlns:p14="http://schemas.microsoft.com/office/powerpoint/2010/main" val="3796628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2000" fill="hold"/>
                                        <p:tgtEl>
                                          <p:spTgt spid="1026"/>
                                        </p:tgtEl>
                                        <p:attrNameLst>
                                          <p:attrName>ppt_x</p:attrName>
                                        </p:attrNameLst>
                                      </p:cBhvr>
                                      <p:tavLst>
                                        <p:tav tm="0">
                                          <p:val>
                                            <p:strVal val="#ppt_x"/>
                                          </p:val>
                                        </p:tav>
                                        <p:tav tm="100000">
                                          <p:val>
                                            <p:strVal val="#ppt_x"/>
                                          </p:val>
                                        </p:tav>
                                      </p:tavLst>
                                    </p:anim>
                                    <p:anim calcmode="lin" valueType="num">
                                      <p:cBhvr additive="base">
                                        <p:cTn id="13"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29DFB6A-48E2-4C98-BF63-5123A0A30CC0}"/>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7. Truyện giọt sương đêm được kể theo ngôi thứ mấy?</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a:t>
            </a: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Ngôi thứ hai</a:t>
            </a: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Ngôi thứ ba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Ngôi thứ nhất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Ngôi thứ nhất và thứ hai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10361979"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34996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B6D9606-3BE3-4C36-BC9C-A996BB227F3D}"/>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698715"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8. Truyện “Giọt sương đêm” của tác giả nào?</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Đồng Đức Tiến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Võ Quảng</a:t>
            </a:r>
            <a:endParaRPr kumimoji="0" lang="en-US" sz="1867" b="0" i="0" u="none" strike="noStrike" kern="0" cap="none" spc="0" normalizeH="0" baseline="0" noProof="0">
              <a:ln>
                <a:noFill/>
              </a:ln>
              <a:solidFill>
                <a:prstClr val="black"/>
              </a:solidFill>
              <a:effectLst/>
              <a:uLnTx/>
              <a:uFillTx/>
              <a:latin typeface="Calibri"/>
              <a:ea typeface="+mn-ea"/>
              <a:cs typeface="+mn-cs"/>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Tô Hoài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Vũ Trọng Phụng</a:t>
            </a: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18" name="TextBox 17"/>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5" action="ppaction://hlinksldjump"/>
          </p:cNvPr>
          <p:cNvSpPr/>
          <p:nvPr/>
        </p:nvSpPr>
        <p:spPr>
          <a:xfrm>
            <a:off x="4916394" y="467828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1114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CD5F2B-12FB-4E55-AD12-46E99D97542A}"/>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7" y="199870"/>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9. Trong truyện “Giọt sương đêm”, chỗ ngủ của Thằn Lằn là:</a:t>
            </a:r>
            <a:endPar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Trên mái nhà</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Trong một ống tre đã mục</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Trong cái bình gốm vỡ</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 </a:t>
            </a:r>
            <a:r>
              <a:rPr kumimoji="0" lang="en-US" sz="2133" b="0" i="0" u="none" strike="noStrike" kern="0" cap="none" spc="0" normalizeH="0" baseline="0" noProof="0">
                <a:ln>
                  <a:noFill/>
                </a:ln>
                <a:solidFill>
                  <a:prstClr val="black"/>
                </a:solidFill>
                <a:effectLst/>
                <a:uLnTx/>
                <a:uFillTx/>
                <a:latin typeface="Calibri"/>
                <a:ea typeface="+mn-ea"/>
                <a:cs typeface="+mn-cs"/>
                <a:sym typeface="Arial"/>
              </a:rPr>
              <a:t>Dưới tán lá cây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4" action="ppaction://hlinksldjump"/>
          </p:cNvPr>
          <p:cNvSpPr/>
          <p:nvPr/>
        </p:nvSpPr>
        <p:spPr>
          <a:xfrm>
            <a:off x="5210052" y="442450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9208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423339" y="4527474"/>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Baby Ladybug Cliparts 15, Buy Clip Art - Hình Ảnh Con Bọ Dừa, HD Png  Download - kind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88657">
            <a:off x="506455" y="4634678"/>
            <a:ext cx="1711483" cy="15104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5E70D20-52A9-4203-94E2-49BC611ECFC3}"/>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43072" y="1428423"/>
            <a:ext cx="7795801" cy="3930977"/>
          </a:xfrm>
          <a:prstGeom prst="rect">
            <a:avLst/>
          </a:prstGeom>
        </p:spPr>
      </p:pic>
      <p:pic>
        <p:nvPicPr>
          <p:cNvPr id="28" name="图片 20">
            <a:extLst>
              <a:ext uri="{FF2B5EF4-FFF2-40B4-BE49-F238E27FC236}">
                <a16:creationId xmlns:a16="http://schemas.microsoft.com/office/drawing/2014/main" id="{6A7B6B09-D973-4269-BAD6-16F27F105C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5927" y="50206"/>
            <a:ext cx="1376064" cy="1275967"/>
          </a:xfrm>
          <a:prstGeom prst="rect">
            <a:avLst/>
          </a:prstGeom>
        </p:spPr>
      </p:pic>
      <p:pic>
        <p:nvPicPr>
          <p:cNvPr id="9" name="Picture 4" descr="Hình ảnh Cây Dừa Phim Hoạt Hình Vẽ Tay Dễ Thương, Cây Dừa, Cây Dừa, Hoạt  Hình miễn phí tải tập tin PNG PSDComment và Vecto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a:off x="8948863" y="183408"/>
            <a:ext cx="4406900" cy="714864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31">
            <a:extLst>
              <a:ext uri="{FF2B5EF4-FFF2-40B4-BE49-F238E27FC236}">
                <a16:creationId xmlns:a16="http://schemas.microsoft.com/office/drawing/2014/main" id="{669FC2C2-D1C7-48B0-AB69-6C55C35A76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4925" y="4527474"/>
            <a:ext cx="9617076"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BF242246-0949-431E-941E-E2A3D1329619}"/>
              </a:ext>
            </a:extLst>
          </p:cNvPr>
          <p:cNvSpPr txBox="1"/>
          <p:nvPr/>
        </p:nvSpPr>
        <p:spPr>
          <a:xfrm>
            <a:off x="2006335" y="2045823"/>
            <a:ext cx="6886574" cy="2665153"/>
          </a:xfrm>
          <a:prstGeom prst="rect">
            <a:avLst/>
          </a:prstGeom>
          <a:noFill/>
        </p:spPr>
        <p:txBody>
          <a:bodyPr wrap="square">
            <a:spAutoFit/>
          </a:bodyPr>
          <a:lstStyle/>
          <a:p>
            <a:pPr>
              <a:lnSpc>
                <a:spcPct val="115000"/>
              </a:lnSpc>
              <a:spcAft>
                <a:spcPts val="1000"/>
              </a:spcAft>
            </a:pPr>
            <a:r>
              <a:rPr lang="en-US" sz="2000" b="1" dirty="0" err="1">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Kĩ</a:t>
            </a:r>
            <a:r>
              <a:rPr lang="en-US" sz="2000" b="1" dirty="0">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 </a:t>
            </a:r>
            <a:r>
              <a:rPr lang="en-US" sz="2000" b="1" dirty="0" err="1">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năng</a:t>
            </a:r>
            <a:r>
              <a:rPr lang="en-US" sz="2000" b="1" dirty="0">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 </a:t>
            </a:r>
            <a:r>
              <a:rPr lang="en-US" sz="2000" b="1" dirty="0" err="1">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đọc</a:t>
            </a:r>
            <a:r>
              <a:rPr lang="en-US" sz="2000" b="1" dirty="0">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 </a:t>
            </a:r>
            <a:r>
              <a:rPr lang="en-US" sz="2000" b="1" dirty="0" err="1">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truyện</a:t>
            </a:r>
            <a:r>
              <a:rPr lang="en-US" sz="2000" b="1" dirty="0">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 </a:t>
            </a:r>
            <a:r>
              <a:rPr lang="en-US" sz="2000" b="1" dirty="0" err="1">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đồng</a:t>
            </a:r>
            <a:r>
              <a:rPr lang="en-US" sz="2000" b="1" dirty="0">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 </a:t>
            </a:r>
            <a:r>
              <a:rPr lang="en-US" sz="2000" b="1" dirty="0" err="1">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thoại</a:t>
            </a:r>
            <a:r>
              <a:rPr lang="en-US" sz="2000" b="1" i="1" dirty="0">
                <a:solidFill>
                  <a:srgbClr val="002060"/>
                </a:solidFill>
                <a:effectLst/>
                <a:latin typeface="Courier New" panose="02070309020205020404" pitchFamily="49" charset="0"/>
                <a:ea typeface="Times New Roman" panose="02020603050405020304" pitchFamily="18" charset="0"/>
                <a:cs typeface="Courier New" panose="02070309020205020404" pitchFamily="49" charset="0"/>
              </a:rPr>
              <a:t>:</a:t>
            </a:r>
            <a:endParaRPr lang="en-US" sz="2000" b="1" i="1"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342900" lvl="0" indent="-342900">
              <a:lnSpc>
                <a:spcPct val="115000"/>
              </a:lnSpc>
              <a:buFont typeface="Wingdings" panose="05000000000000000000" pitchFamily="2" charset="2"/>
              <a:buChar char="v"/>
            </a:pPr>
            <a:r>
              <a:rPr lang="en-US" sz="2000" dirty="0" err="1">
                <a:solidFill>
                  <a:srgbClr val="002060"/>
                </a:solidFill>
                <a:latin typeface="Big Caslon Medium" panose="02000603090000020003" pitchFamily="2" charset="-79"/>
                <a:ea typeface="Times New Roman" panose="02020603050405020304" pitchFamily="18" charset="0"/>
                <a:cs typeface="Big Caslon Medium" panose="02000603090000020003" pitchFamily="2" charset="-79"/>
              </a:rPr>
              <a:t>Nhận</a:t>
            </a:r>
            <a:r>
              <a:rPr lang="en-US" sz="2000" dirty="0">
                <a:solidFill>
                  <a:srgbClr val="002060"/>
                </a:solidFill>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latin typeface="Big Caslon Medium" panose="02000603090000020003" pitchFamily="2" charset="-79"/>
                <a:ea typeface="Times New Roman" panose="02020603050405020304" pitchFamily="18" charset="0"/>
                <a:cs typeface="Big Caslon Medium" panose="02000603090000020003" pitchFamily="2" charset="-79"/>
              </a:rPr>
              <a:t>biết</a:t>
            </a:r>
            <a:r>
              <a:rPr lang="en-US" sz="2000" dirty="0">
                <a:solidFill>
                  <a:srgbClr val="002060"/>
                </a:solidFill>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latin typeface="Big Caslon Medium" panose="02000603090000020003" pitchFamily="2" charset="-79"/>
                <a:ea typeface="Times New Roman" panose="02020603050405020304" pitchFamily="18" charset="0"/>
                <a:cs typeface="Big Caslon Medium" panose="02000603090000020003" pitchFamily="2" charset="-79"/>
              </a:rPr>
              <a:t>các</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đặc</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điểm</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của</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thể</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loại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truyện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đồng</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thoại</a:t>
            </a:r>
            <a:r>
              <a:rPr lang="en-US" sz="2000" i="1"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cốt</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truyện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nhân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vật</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lời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người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kể</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chuyện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và</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nhân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vật</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a:t>
            </a:r>
          </a:p>
          <a:p>
            <a:pPr marL="342900" lvl="0" indent="-342900">
              <a:lnSpc>
                <a:spcPct val="115000"/>
              </a:lnSpc>
              <a:buFont typeface="Wingdings" panose="05000000000000000000" pitchFamily="2" charset="2"/>
              <a:buChar char="v"/>
            </a:pP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Nhận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biết</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được</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người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kể</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chuyện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ngôi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thứ</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nhất</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và</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người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kể</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chuyện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ngôi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thứ</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ba</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p>
          <a:p>
            <a:pPr marL="342900" lvl="0" indent="-342900">
              <a:lnSpc>
                <a:spcPct val="115000"/>
              </a:lnSpc>
              <a:buFont typeface="Wingdings" panose="05000000000000000000" pitchFamily="2" charset="2"/>
              <a:buChar char="v"/>
            </a:pP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Nêu</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được</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bài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học</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về</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cách</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nghĩ</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và</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cách</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ứng</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xử</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của</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cá</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nhân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do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văn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bản</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a:t>
            </a:r>
            <a:r>
              <a:rPr lang="en-US" sz="2000" dirty="0" err="1">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gợi</a:t>
            </a:r>
            <a:r>
              <a:rPr lang="en-US" sz="2000" dirty="0">
                <a:solidFill>
                  <a:srgbClr val="002060"/>
                </a:solidFill>
                <a:effectLst/>
                <a:latin typeface="Big Caslon Medium" panose="02000603090000020003" pitchFamily="2" charset="-79"/>
                <a:ea typeface="Times New Roman" panose="02020603050405020304" pitchFamily="18" charset="0"/>
                <a:cs typeface="Big Caslon Medium" panose="02000603090000020003" pitchFamily="2" charset="-79"/>
              </a:rPr>
              <a:t> ra.</a:t>
            </a:r>
          </a:p>
        </p:txBody>
      </p:sp>
      <p:sp>
        <p:nvSpPr>
          <p:cNvPr id="22" name="Rectangle: Rounded Corners 21">
            <a:extLst>
              <a:ext uri="{FF2B5EF4-FFF2-40B4-BE49-F238E27FC236}">
                <a16:creationId xmlns:a16="http://schemas.microsoft.com/office/drawing/2014/main" id="{1C66C36A-3D0C-4263-94F1-052CB2240B74}"/>
              </a:ext>
            </a:extLst>
          </p:cNvPr>
          <p:cNvSpPr/>
          <p:nvPr/>
        </p:nvSpPr>
        <p:spPr>
          <a:xfrm>
            <a:off x="330697" y="291031"/>
            <a:ext cx="6190023"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g Caslon Medium" panose="02000603090000020003" pitchFamily="2" charset="-79"/>
              <a:cs typeface="Big Caslon Medium" panose="02000603090000020003" pitchFamily="2" charset="-79"/>
            </a:endParaRPr>
          </a:p>
        </p:txBody>
      </p:sp>
      <p:sp>
        <p:nvSpPr>
          <p:cNvPr id="30" name="Rectangle 29">
            <a:extLst>
              <a:ext uri="{FF2B5EF4-FFF2-40B4-BE49-F238E27FC236}">
                <a16:creationId xmlns:a16="http://schemas.microsoft.com/office/drawing/2014/main" id="{D152CF6B-6D79-4A5D-8C52-6D3AE0F02385}"/>
              </a:ext>
            </a:extLst>
          </p:cNvPr>
          <p:cNvSpPr/>
          <p:nvPr/>
        </p:nvSpPr>
        <p:spPr>
          <a:xfrm>
            <a:off x="1093278" y="532384"/>
            <a:ext cx="5002457" cy="584775"/>
          </a:xfrm>
          <a:prstGeom prst="rect">
            <a:avLst/>
          </a:prstGeom>
        </p:spPr>
        <p:txBody>
          <a:bodyPr wrap="square">
            <a:spAutoFit/>
          </a:bodyPr>
          <a:lstStyle/>
          <a:p>
            <a:pPr algn="ctr"/>
            <a:r>
              <a:rPr lang="en-US" sz="3200" dirty="0">
                <a:solidFill>
                  <a:srgbClr val="E91112"/>
                </a:solidFill>
                <a:latin typeface="Phosphate Inline" panose="02000506050000020004" pitchFamily="2" charset="77"/>
                <a:cs typeface="Phosphate Inline" panose="02000506050000020004" pitchFamily="2" charset="77"/>
              </a:rPr>
              <a:t>04. </a:t>
            </a:r>
            <a:r>
              <a:rPr lang="en-US" sz="3200" dirty="0" err="1">
                <a:solidFill>
                  <a:srgbClr val="E91112"/>
                </a:solidFill>
                <a:latin typeface="Phosphate Inline" panose="02000506050000020004" pitchFamily="2" charset="77"/>
                <a:cs typeface="Phosphate Inline" panose="02000506050000020004" pitchFamily="2" charset="77"/>
              </a:rPr>
              <a:t>Tổng</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kết</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và</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củng</a:t>
            </a:r>
            <a:r>
              <a:rPr lang="en-US" sz="3200" dirty="0">
                <a:solidFill>
                  <a:srgbClr val="E91112"/>
                </a:solidFill>
                <a:latin typeface="Phosphate Inline" panose="02000506050000020004" pitchFamily="2" charset="77"/>
                <a:cs typeface="Phosphate Inline" panose="02000506050000020004" pitchFamily="2" charset="77"/>
              </a:rPr>
              <a:t> </a:t>
            </a:r>
            <a:r>
              <a:rPr lang="en-US" sz="3200" dirty="0" err="1">
                <a:solidFill>
                  <a:srgbClr val="E91112"/>
                </a:solidFill>
                <a:latin typeface="Phosphate Inline" panose="02000506050000020004" pitchFamily="2" charset="77"/>
                <a:cs typeface="Phosphate Inline" panose="02000506050000020004" pitchFamily="2" charset="77"/>
              </a:rPr>
              <a:t>cố</a:t>
            </a:r>
            <a:endParaRPr lang="en-US" sz="3200" dirty="0">
              <a:solidFill>
                <a:srgbClr val="E91112"/>
              </a:solidFill>
              <a:latin typeface="Phosphate Inline" panose="02000506050000020004" pitchFamily="2" charset="77"/>
              <a:cs typeface="Phosphate Inline" panose="02000506050000020004" pitchFamily="2" charset="77"/>
            </a:endParaRPr>
          </a:p>
        </p:txBody>
      </p:sp>
      <p:pic>
        <p:nvPicPr>
          <p:cNvPr id="31" name="Picture 2" descr="Ladybug Cartoon Images | Free Vectors, Stock Photos &amp;amp; PSD">
            <a:extLst>
              <a:ext uri="{FF2B5EF4-FFF2-40B4-BE49-F238E27FC236}">
                <a16:creationId xmlns:a16="http://schemas.microsoft.com/office/drawing/2014/main" id="{5EF18C77-BBEA-4EA8-B4C2-EECBC28C5CE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735" b="89971" l="58147" r="95687"/>
                    </a14:imgEffect>
                  </a14:imgLayer>
                </a14:imgProps>
              </a:ext>
              <a:ext uri="{28A0092B-C50C-407E-A947-70E740481C1C}">
                <a14:useLocalDpi xmlns:a14="http://schemas.microsoft.com/office/drawing/2010/main" val="0"/>
              </a:ext>
            </a:extLst>
          </a:blip>
          <a:srcRect l="58113"/>
          <a:stretch/>
        </p:blipFill>
        <p:spPr bwMode="auto">
          <a:xfrm>
            <a:off x="404017" y="328206"/>
            <a:ext cx="841061" cy="10873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3181078"/>
      </p:ext>
    </p:extLst>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animBg="1"/>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739" y="4489140"/>
            <a:ext cx="10321955" cy="29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ình ảnh Cây Dừa Phim Hoạt Hình Vẽ Tay Dễ Thương, Cây Dừa, Cây Dừa, Hoạt  Hình miễn phí tải tập tin PNG PSDComment và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a:off x="8735546" y="-789831"/>
            <a:ext cx="5157363" cy="836601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215" y="4533461"/>
            <a:ext cx="3605547" cy="255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8957" y="198799"/>
            <a:ext cx="790072" cy="732603"/>
          </a:xfrm>
          <a:prstGeom prst="rect">
            <a:avLst/>
          </a:prstGeom>
        </p:spPr>
      </p:pic>
      <p:pic>
        <p:nvPicPr>
          <p:cNvPr id="12"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2638365" y="565101"/>
            <a:ext cx="1186412" cy="1100113"/>
          </a:xfrm>
          <a:prstGeom prst="rect">
            <a:avLst/>
          </a:prstGeom>
        </p:spPr>
      </p:pic>
      <p:pic>
        <p:nvPicPr>
          <p:cNvPr id="13"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6888717" y="541699"/>
            <a:ext cx="790072" cy="732603"/>
          </a:xfrm>
          <a:prstGeom prst="rect">
            <a:avLst/>
          </a:prstGeom>
        </p:spPr>
      </p:pic>
      <p:pic>
        <p:nvPicPr>
          <p:cNvPr id="14"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8543465" y="332634"/>
            <a:ext cx="877117" cy="813316"/>
          </a:xfrm>
          <a:prstGeom prst="rect">
            <a:avLst/>
          </a:prstGeom>
        </p:spPr>
      </p:pic>
      <p:sp>
        <p:nvSpPr>
          <p:cNvPr id="19" name="Rectangle 18"/>
          <p:cNvSpPr/>
          <p:nvPr/>
        </p:nvSpPr>
        <p:spPr>
          <a:xfrm>
            <a:off x="3934412" y="3596518"/>
            <a:ext cx="6096000" cy="369332"/>
          </a:xfrm>
          <a:prstGeom prst="rect">
            <a:avLst/>
          </a:prstGeom>
        </p:spPr>
        <p:txBody>
          <a:bodyPr>
            <a:spAutoFit/>
          </a:bodyPr>
          <a:lstStyle/>
          <a:p>
            <a:endParaRPr lang="en-US">
              <a:latin typeface="SVN-Nexa Rush Script" panose="020B0606040200020203" pitchFamily="34" charset="0"/>
            </a:endParaRPr>
          </a:p>
        </p:txBody>
      </p:sp>
      <p:grpSp>
        <p:nvGrpSpPr>
          <p:cNvPr id="21" name="Group 20">
            <a:extLst>
              <a:ext uri="{FF2B5EF4-FFF2-40B4-BE49-F238E27FC236}">
                <a16:creationId xmlns:a16="http://schemas.microsoft.com/office/drawing/2014/main" id="{0C4248A4-9050-4577-AFA2-8CB2C1B2D21F}"/>
              </a:ext>
            </a:extLst>
          </p:cNvPr>
          <p:cNvGrpSpPr/>
          <p:nvPr/>
        </p:nvGrpSpPr>
        <p:grpSpPr>
          <a:xfrm>
            <a:off x="2834607" y="565100"/>
            <a:ext cx="6787275" cy="4890430"/>
            <a:chOff x="141715" y="562978"/>
            <a:chExt cx="5801130" cy="3705108"/>
          </a:xfrm>
        </p:grpSpPr>
        <p:pic>
          <p:nvPicPr>
            <p:cNvPr id="22" name="Picture 21">
              <a:extLst>
                <a:ext uri="{FF2B5EF4-FFF2-40B4-BE49-F238E27FC236}">
                  <a16:creationId xmlns:a16="http://schemas.microsoft.com/office/drawing/2014/main" id="{EFA2CE47-247A-45D8-A2CE-03EDA9BAEF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5801130" cy="3705108"/>
            </a:xfrm>
            <a:prstGeom prst="rect">
              <a:avLst/>
            </a:prstGeom>
          </p:spPr>
        </p:pic>
        <p:sp>
          <p:nvSpPr>
            <p:cNvPr id="23" name="TextBox 22">
              <a:extLst>
                <a:ext uri="{FF2B5EF4-FFF2-40B4-BE49-F238E27FC236}">
                  <a16:creationId xmlns:a16="http://schemas.microsoft.com/office/drawing/2014/main" id="{3A704441-5EA0-49AF-8389-9BE5504C82EE}"/>
                </a:ext>
              </a:extLst>
            </p:cNvPr>
            <p:cNvSpPr txBox="1"/>
            <p:nvPr/>
          </p:nvSpPr>
          <p:spPr>
            <a:xfrm>
              <a:off x="930612" y="1910312"/>
              <a:ext cx="4140570" cy="1189212"/>
            </a:xfrm>
            <a:prstGeom prst="rect">
              <a:avLst/>
            </a:prstGeom>
            <a:noFill/>
          </p:spPr>
          <p:txBody>
            <a:bodyPr wrap="square">
              <a:spAutoFit/>
            </a:bodyPr>
            <a:lstStyle/>
            <a:p>
              <a:r>
                <a:rPr lang="vi-VN" sz="2400">
                  <a:solidFill>
                    <a:srgbClr val="FB7C7E"/>
                  </a:solidFill>
                  <a:latin typeface="SVN-Nexa Rush Script" panose="020B0606040200020203" pitchFamily="34" charset="0"/>
                </a:rPr>
                <a:t>Tìm đọc và tóm tắt một câu chuyện đồng thoại bất kì. Sau đó chia sẻ với các bạn bài học về cách nghĩ và cách ứng xử mà câu chuyện đó gợi ra cho em.</a:t>
              </a:r>
            </a:p>
          </p:txBody>
        </p:sp>
      </p:grpSp>
      <p:pic>
        <p:nvPicPr>
          <p:cNvPr id="8" name="Picture 7">
            <a:extLst>
              <a:ext uri="{FF2B5EF4-FFF2-40B4-BE49-F238E27FC236}">
                <a16:creationId xmlns:a16="http://schemas.microsoft.com/office/drawing/2014/main" id="{708E16ED-153B-4D0F-BA11-0E46C555E8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45058">
            <a:off x="1336195" y="3518368"/>
            <a:ext cx="3884179" cy="3760310"/>
          </a:xfrm>
          <a:prstGeom prst="rect">
            <a:avLst/>
          </a:prstGeom>
        </p:spPr>
      </p:pic>
      <p:grpSp>
        <p:nvGrpSpPr>
          <p:cNvPr id="15" name="Group 14">
            <a:extLst>
              <a:ext uri="{FF2B5EF4-FFF2-40B4-BE49-F238E27FC236}">
                <a16:creationId xmlns:a16="http://schemas.microsoft.com/office/drawing/2014/main" id="{5A6444E3-C30C-431D-AD25-BF5EDE671B38}"/>
              </a:ext>
            </a:extLst>
          </p:cNvPr>
          <p:cNvGrpSpPr/>
          <p:nvPr/>
        </p:nvGrpSpPr>
        <p:grpSpPr>
          <a:xfrm>
            <a:off x="2836879" y="553724"/>
            <a:ext cx="6787275" cy="4890430"/>
            <a:chOff x="141715" y="562978"/>
            <a:chExt cx="5801130" cy="3705108"/>
          </a:xfrm>
        </p:grpSpPr>
        <p:pic>
          <p:nvPicPr>
            <p:cNvPr id="16" name="Picture 15">
              <a:extLst>
                <a:ext uri="{FF2B5EF4-FFF2-40B4-BE49-F238E27FC236}">
                  <a16:creationId xmlns:a16="http://schemas.microsoft.com/office/drawing/2014/main" id="{0E19AD11-F148-457C-A744-B506DE7345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5801130" cy="3705108"/>
            </a:xfrm>
            <a:prstGeom prst="rect">
              <a:avLst/>
            </a:prstGeom>
          </p:spPr>
        </p:pic>
        <p:sp>
          <p:nvSpPr>
            <p:cNvPr id="17" name="TextBox 16">
              <a:extLst>
                <a:ext uri="{FF2B5EF4-FFF2-40B4-BE49-F238E27FC236}">
                  <a16:creationId xmlns:a16="http://schemas.microsoft.com/office/drawing/2014/main" id="{DBE5058A-19EC-4209-B5BC-FFA6584B8F06}"/>
                </a:ext>
              </a:extLst>
            </p:cNvPr>
            <p:cNvSpPr txBox="1"/>
            <p:nvPr/>
          </p:nvSpPr>
          <p:spPr>
            <a:xfrm>
              <a:off x="1000601" y="2210170"/>
              <a:ext cx="4140570" cy="1095941"/>
            </a:xfrm>
            <a:prstGeom prst="rect">
              <a:avLst/>
            </a:prstGeom>
            <a:noFill/>
          </p:spPr>
          <p:txBody>
            <a:bodyPr wrap="square">
              <a:spAutoFit/>
            </a:bodyPr>
            <a:lstStyle/>
            <a:p>
              <a:pPr algn="ctr"/>
              <a:r>
                <a:rPr lang="en-US" sz="4400" dirty="0" err="1">
                  <a:solidFill>
                    <a:srgbClr val="FB7C7E"/>
                  </a:solidFill>
                  <a:latin typeface="Phosphate Inline" panose="02000506050000020004" pitchFamily="2" charset="77"/>
                  <a:cs typeface="Phosphate Inline" panose="02000506050000020004" pitchFamily="2" charset="77"/>
                </a:rPr>
                <a:t>Chúc</a:t>
              </a:r>
              <a:r>
                <a:rPr lang="en-US" sz="4400" dirty="0">
                  <a:solidFill>
                    <a:srgbClr val="FB7C7E"/>
                  </a:solidFill>
                  <a:latin typeface="Phosphate Inline" panose="02000506050000020004" pitchFamily="2" charset="77"/>
                  <a:cs typeface="Phosphate Inline" panose="02000506050000020004" pitchFamily="2" charset="77"/>
                </a:rPr>
                <a:t> </a:t>
              </a:r>
              <a:r>
                <a:rPr lang="en-US" sz="4400" dirty="0" err="1">
                  <a:solidFill>
                    <a:srgbClr val="FB7C7E"/>
                  </a:solidFill>
                  <a:latin typeface="Phosphate Inline" panose="02000506050000020004" pitchFamily="2" charset="77"/>
                  <a:cs typeface="Phosphate Inline" panose="02000506050000020004" pitchFamily="2" charset="77"/>
                </a:rPr>
                <a:t>các</a:t>
              </a:r>
              <a:r>
                <a:rPr lang="en-US" sz="4400" dirty="0">
                  <a:solidFill>
                    <a:srgbClr val="FB7C7E"/>
                  </a:solidFill>
                  <a:latin typeface="Phosphate Inline" panose="02000506050000020004" pitchFamily="2" charset="77"/>
                  <a:cs typeface="Phosphate Inline" panose="02000506050000020004" pitchFamily="2" charset="77"/>
                </a:rPr>
                <a:t> </a:t>
              </a:r>
              <a:r>
                <a:rPr lang="en-US" sz="4400" dirty="0" err="1">
                  <a:solidFill>
                    <a:srgbClr val="FB7C7E"/>
                  </a:solidFill>
                  <a:latin typeface="Phosphate Inline" panose="02000506050000020004" pitchFamily="2" charset="77"/>
                  <a:cs typeface="Phosphate Inline" panose="02000506050000020004" pitchFamily="2" charset="77"/>
                </a:rPr>
                <a:t>em</a:t>
              </a:r>
              <a:r>
                <a:rPr lang="en-US" sz="4400" dirty="0">
                  <a:solidFill>
                    <a:srgbClr val="FB7C7E"/>
                  </a:solidFill>
                  <a:latin typeface="Phosphate Inline" panose="02000506050000020004" pitchFamily="2" charset="77"/>
                  <a:cs typeface="Phosphate Inline" panose="02000506050000020004" pitchFamily="2" charset="77"/>
                </a:rPr>
                <a:t> </a:t>
              </a:r>
              <a:r>
                <a:rPr lang="en-US" sz="4400" dirty="0" err="1">
                  <a:solidFill>
                    <a:srgbClr val="FB7C7E"/>
                  </a:solidFill>
                  <a:latin typeface="Phosphate Inline" panose="02000506050000020004" pitchFamily="2" charset="77"/>
                  <a:cs typeface="Phosphate Inline" panose="02000506050000020004" pitchFamily="2" charset="77"/>
                </a:rPr>
                <a:t>học</a:t>
              </a:r>
              <a:r>
                <a:rPr lang="en-US" sz="4400" dirty="0">
                  <a:solidFill>
                    <a:srgbClr val="FB7C7E"/>
                  </a:solidFill>
                  <a:latin typeface="Phosphate Inline" panose="02000506050000020004" pitchFamily="2" charset="77"/>
                  <a:cs typeface="Phosphate Inline" panose="02000506050000020004" pitchFamily="2" charset="77"/>
                </a:rPr>
                <a:t> </a:t>
              </a:r>
              <a:r>
                <a:rPr lang="en-US" sz="4400" dirty="0" err="1">
                  <a:solidFill>
                    <a:srgbClr val="FB7C7E"/>
                  </a:solidFill>
                  <a:latin typeface="Phosphate Inline" panose="02000506050000020004" pitchFamily="2" charset="77"/>
                  <a:cs typeface="Phosphate Inline" panose="02000506050000020004" pitchFamily="2" charset="77"/>
                </a:rPr>
                <a:t>tốt</a:t>
              </a:r>
              <a:r>
                <a:rPr lang="en-US" sz="4400" dirty="0">
                  <a:solidFill>
                    <a:srgbClr val="FB7C7E"/>
                  </a:solidFill>
                  <a:latin typeface="Phosphate Inline" panose="02000506050000020004" pitchFamily="2" charset="77"/>
                  <a:cs typeface="Phosphate Inline" panose="02000506050000020004" pitchFamily="2" charset="77"/>
                </a:rPr>
                <a:t>!</a:t>
              </a:r>
              <a:endParaRPr lang="vi-VN" sz="4400" dirty="0">
                <a:solidFill>
                  <a:srgbClr val="FB7C7E"/>
                </a:solidFill>
                <a:latin typeface="Phosphate Inline" panose="02000506050000020004" pitchFamily="2" charset="77"/>
                <a:cs typeface="Phosphate Inline" panose="02000506050000020004" pitchFamily="2" charset="77"/>
              </a:endParaRPr>
            </a:p>
          </p:txBody>
        </p:sp>
      </p:grpSp>
    </p:spTree>
    <p:custDataLst>
      <p:tags r:id="rId1"/>
    </p:custDataLst>
    <p:extLst>
      <p:ext uri="{BB962C8B-B14F-4D97-AF65-F5344CB8AC3E}">
        <p14:creationId xmlns:p14="http://schemas.microsoft.com/office/powerpoint/2010/main" val="202174317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B6E02075-5CCF-4AC3-AC6E-EBE59748D060}"/>
              </a:ext>
            </a:extLst>
          </p:cNvPr>
          <p:cNvGrpSpPr>
            <a:grpSpLocks/>
          </p:cNvGrpSpPr>
          <p:nvPr/>
        </p:nvGrpSpPr>
        <p:grpSpPr bwMode="auto">
          <a:xfrm>
            <a:off x="3233293" y="190463"/>
            <a:ext cx="5680351" cy="1050925"/>
            <a:chOff x="3726935" y="767688"/>
            <a:chExt cx="5327431" cy="1050925"/>
          </a:xfrm>
        </p:grpSpPr>
        <p:sp>
          <p:nvSpPr>
            <p:cNvPr id="15" name="矩形: 圆角 14">
              <a:extLst>
                <a:ext uri="{FF2B5EF4-FFF2-40B4-BE49-F238E27FC236}">
                  <a16:creationId xmlns:a16="http://schemas.microsoft.com/office/drawing/2014/main" id="{DD05D831-968F-4672-A5F7-9CEEFF8BB4AA}"/>
                </a:ext>
              </a:extLst>
            </p:cNvPr>
            <p:cNvSpPr/>
            <p:nvPr/>
          </p:nvSpPr>
          <p:spPr>
            <a:xfrm>
              <a:off x="3740510" y="767688"/>
              <a:ext cx="5300283"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156" name="文本框 15">
              <a:extLst>
                <a:ext uri="{FF2B5EF4-FFF2-40B4-BE49-F238E27FC236}">
                  <a16:creationId xmlns:a16="http://schemas.microsoft.com/office/drawing/2014/main" id="{9921A916-85D0-41A7-85F2-88A1FC899D40}"/>
                </a:ext>
              </a:extLst>
            </p:cNvPr>
            <p:cNvSpPr txBox="1">
              <a:spLocks noChangeArrowheads="1"/>
            </p:cNvSpPr>
            <p:nvPr/>
          </p:nvSpPr>
          <p:spPr bwMode="auto">
            <a:xfrm>
              <a:off x="3726935" y="794568"/>
              <a:ext cx="5327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48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Yêu</a:t>
              </a:r>
              <a:r>
                <a:rPr lang="en-US" altLang="zh-CN" sz="48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48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cầu</a:t>
              </a:r>
              <a:r>
                <a:rPr lang="en-US" altLang="zh-CN" sz="48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48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cần</a:t>
              </a:r>
              <a:r>
                <a:rPr lang="en-US" altLang="zh-CN" sz="48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48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đạt</a:t>
              </a:r>
              <a:endParaRPr lang="zh-CN" altLang="en-US" sz="48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endParaRPr>
            </a:p>
          </p:txBody>
        </p:sp>
      </p:grpSp>
      <p:sp>
        <p:nvSpPr>
          <p:cNvPr id="2" name="Rectangle 1"/>
          <p:cNvSpPr/>
          <p:nvPr/>
        </p:nvSpPr>
        <p:spPr>
          <a:xfrm>
            <a:off x="2869790" y="4551684"/>
            <a:ext cx="8919079" cy="984885"/>
          </a:xfrm>
          <a:prstGeom prst="rect">
            <a:avLst/>
          </a:prstGeom>
        </p:spPr>
        <p:txBody>
          <a:bodyPr wrap="square">
            <a:spAutoFit/>
          </a:bodyPr>
          <a:lstStyle/>
          <a:p>
            <a:pPr algn="just"/>
            <a:r>
              <a:rPr lang="en-US" sz="2900" dirty="0" err="1">
                <a:solidFill>
                  <a:srgbClr val="2F9339"/>
                </a:solidFill>
                <a:latin typeface="Big Caslon Medium" panose="02000603090000020003" pitchFamily="2" charset="-79"/>
                <a:cs typeface="Big Caslon Medium" panose="02000603090000020003" pitchFamily="2" charset="-79"/>
              </a:rPr>
              <a:t>Nêu</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được</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bài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học</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về</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cách</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nghĩ</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và</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cách</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ứng</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xử</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của</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cá</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nhân</a:t>
            </a:r>
            <a:r>
              <a:rPr lang="en-US" sz="2900" dirty="0">
                <a:solidFill>
                  <a:srgbClr val="2F9339"/>
                </a:solidFill>
                <a:latin typeface="Big Caslon Medium" panose="02000603090000020003" pitchFamily="2" charset="-79"/>
                <a:cs typeface="Big Caslon Medium" panose="02000603090000020003" pitchFamily="2" charset="-79"/>
              </a:rPr>
              <a:t> do </a:t>
            </a:r>
            <a:r>
              <a:rPr lang="en-US" sz="2900" dirty="0" err="1">
                <a:solidFill>
                  <a:srgbClr val="2F9339"/>
                </a:solidFill>
                <a:latin typeface="Big Caslon Medium" panose="02000603090000020003" pitchFamily="2" charset="-79"/>
                <a:cs typeface="Big Caslon Medium" panose="02000603090000020003" pitchFamily="2" charset="-79"/>
              </a:rPr>
              <a:t>văn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bản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đã</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đọc</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gợi</a:t>
            </a:r>
            <a:r>
              <a:rPr lang="en-US" sz="2900" dirty="0">
                <a:solidFill>
                  <a:srgbClr val="2F9339"/>
                </a:solidFill>
                <a:latin typeface="Big Caslon Medium" panose="02000603090000020003" pitchFamily="2" charset="-79"/>
                <a:cs typeface="Big Caslon Medium" panose="02000603090000020003" pitchFamily="2" charset="-79"/>
              </a:rPr>
              <a:t> ra.</a:t>
            </a:r>
          </a:p>
        </p:txBody>
      </p:sp>
      <p:pic>
        <p:nvPicPr>
          <p:cNvPr id="34" name="Picture 4" descr="Hình ảnh Cây Dừa Phim Hoạt Hình Vẽ Tay Dễ Thương, Cây Dừa, Cây Dừa, Hoạt  Hình miễn phí tải tập tin PNG PSDComment và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456" r="19897"/>
          <a:stretch/>
        </p:blipFill>
        <p:spPr bwMode="auto">
          <a:xfrm flipH="1">
            <a:off x="-1316288" y="1015804"/>
            <a:ext cx="3838305" cy="65282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B5D01A-3280-4DBE-9407-B5BF4DBF7A47}"/>
              </a:ext>
            </a:extLst>
          </p:cNvPr>
          <p:cNvSpPr txBox="1"/>
          <p:nvPr/>
        </p:nvSpPr>
        <p:spPr>
          <a:xfrm>
            <a:off x="2869791" y="3912466"/>
            <a:ext cx="6910464" cy="538609"/>
          </a:xfrm>
          <a:prstGeom prst="rect">
            <a:avLst/>
          </a:prstGeom>
          <a:noFill/>
        </p:spPr>
        <p:txBody>
          <a:bodyPr wrap="square">
            <a:spAutoFit/>
          </a:bodyPr>
          <a:lstStyle/>
          <a:p>
            <a:r>
              <a:rPr lang="en-US" sz="2900" dirty="0" err="1">
                <a:solidFill>
                  <a:srgbClr val="2F9339"/>
                </a:solidFill>
                <a:latin typeface="Big Caslon Medium" panose="02000603090000020003" pitchFamily="2" charset="-79"/>
                <a:cs typeface="Big Caslon Medium" panose="02000603090000020003" pitchFamily="2" charset="-79"/>
              </a:rPr>
              <a:t>Tóm</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tắt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được</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văn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bản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một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cách</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ngắn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gọn</a:t>
            </a:r>
            <a:endParaRPr lang="en-US" sz="2900" dirty="0">
              <a:latin typeface="Big Caslon Medium" panose="02000603090000020003" pitchFamily="2" charset="-79"/>
              <a:cs typeface="Big Caslon Medium" panose="02000603090000020003" pitchFamily="2" charset="-79"/>
            </a:endParaRPr>
          </a:p>
        </p:txBody>
      </p:sp>
      <p:sp>
        <p:nvSpPr>
          <p:cNvPr id="13" name="TextBox 12">
            <a:extLst>
              <a:ext uri="{FF2B5EF4-FFF2-40B4-BE49-F238E27FC236}">
                <a16:creationId xmlns:a16="http://schemas.microsoft.com/office/drawing/2014/main" id="{EC4B2AB9-CE6E-472F-88B4-CF3E3E81497C}"/>
              </a:ext>
            </a:extLst>
          </p:cNvPr>
          <p:cNvSpPr txBox="1"/>
          <p:nvPr/>
        </p:nvSpPr>
        <p:spPr>
          <a:xfrm>
            <a:off x="2869789" y="1581838"/>
            <a:ext cx="8919080" cy="984885"/>
          </a:xfrm>
          <a:prstGeom prst="rect">
            <a:avLst/>
          </a:prstGeom>
          <a:noFill/>
        </p:spPr>
        <p:txBody>
          <a:bodyPr wrap="square">
            <a:spAutoFit/>
          </a:bodyPr>
          <a:lstStyle/>
          <a:p>
            <a:pPr algn="just"/>
            <a:r>
              <a:rPr lang="en-US" sz="2900" dirty="0" err="1">
                <a:solidFill>
                  <a:srgbClr val="2F9339"/>
                </a:solidFill>
                <a:latin typeface="Big Caslon Medium" panose="02000603090000020003" pitchFamily="2" charset="-79"/>
                <a:cs typeface="Big Caslon Medium" panose="02000603090000020003" pitchFamily="2" charset="-79"/>
              </a:rPr>
              <a:t>Nhận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biết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được</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một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số</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yếu</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tố</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của</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truyện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đồng</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thoại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như</a:t>
            </a:r>
            <a:r>
              <a:rPr lang="en-US" sz="2900" i="1" dirty="0">
                <a:solidFill>
                  <a:srgbClr val="2F9339"/>
                </a:solidFill>
                <a:latin typeface="BIG CASLON MEDIUM" panose="02000603090000020003" pitchFamily="2" charset="-79"/>
                <a:cs typeface="BIG CASLON MEDIUM" panose="02000603090000020003" pitchFamily="2" charset="-79"/>
              </a:rPr>
              <a: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cốt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truyện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nhân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vật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lời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người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kể</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chuyện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và</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lời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nhân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vật</a:t>
            </a:r>
            <a:r>
              <a:rPr lang="en-US" sz="2900" dirty="0">
                <a:solidFill>
                  <a:srgbClr val="2F9339"/>
                </a:solidFill>
                <a:latin typeface="Big Caslon Medium" panose="02000603090000020003" pitchFamily="2" charset="-79"/>
                <a:cs typeface="Big Caslon Medium" panose="02000603090000020003" pitchFamily="2" charset="-79"/>
              </a:rPr>
              <a:t>.</a:t>
            </a:r>
          </a:p>
        </p:txBody>
      </p:sp>
      <p:sp>
        <p:nvSpPr>
          <p:cNvPr id="16" name="TextBox 15">
            <a:extLst>
              <a:ext uri="{FF2B5EF4-FFF2-40B4-BE49-F238E27FC236}">
                <a16:creationId xmlns:a16="http://schemas.microsoft.com/office/drawing/2014/main" id="{78680E4B-4E54-44DB-9535-6DEE48892A30}"/>
              </a:ext>
            </a:extLst>
          </p:cNvPr>
          <p:cNvSpPr txBox="1"/>
          <p:nvPr/>
        </p:nvSpPr>
        <p:spPr>
          <a:xfrm>
            <a:off x="2869791" y="2794654"/>
            <a:ext cx="8719344" cy="984885"/>
          </a:xfrm>
          <a:prstGeom prst="rect">
            <a:avLst/>
          </a:prstGeom>
          <a:noFill/>
        </p:spPr>
        <p:txBody>
          <a:bodyPr wrap="square">
            <a:spAutoFit/>
          </a:bodyPr>
          <a:lstStyle/>
          <a:p>
            <a:pPr algn="just"/>
            <a:r>
              <a:rPr lang="en-US" sz="2900" dirty="0" err="1">
                <a:solidFill>
                  <a:srgbClr val="2F9339"/>
                </a:solidFill>
                <a:latin typeface="Big Caslon Medium" panose="02000603090000020003" pitchFamily="2" charset="-79"/>
                <a:cs typeface="Big Caslon Medium" panose="02000603090000020003" pitchFamily="2" charset="-79"/>
              </a:rPr>
              <a:t>Nhận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biết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được</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người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kể</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chuyện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ngôi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thứ</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nhất</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và</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người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kể</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chuyện</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ngôi</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thứ</a:t>
            </a:r>
            <a:r>
              <a:rPr lang="en-US" sz="2900" dirty="0">
                <a:solidFill>
                  <a:srgbClr val="2F9339"/>
                </a:solidFill>
                <a:latin typeface="Big Caslon Medium" panose="02000603090000020003" pitchFamily="2" charset="-79"/>
                <a:cs typeface="Big Caslon Medium" panose="02000603090000020003" pitchFamily="2" charset="-79"/>
              </a:rPr>
              <a:t> </a:t>
            </a:r>
            <a:r>
              <a:rPr lang="en-US" sz="2900" dirty="0" err="1">
                <a:solidFill>
                  <a:srgbClr val="2F9339"/>
                </a:solidFill>
                <a:latin typeface="Big Caslon Medium" panose="02000603090000020003" pitchFamily="2" charset="-79"/>
                <a:cs typeface="Big Caslon Medium" panose="02000603090000020003" pitchFamily="2" charset="-79"/>
              </a:rPr>
              <a:t>ba</a:t>
            </a:r>
            <a:r>
              <a:rPr lang="en-US" sz="2900" dirty="0">
                <a:solidFill>
                  <a:srgbClr val="2F9339"/>
                </a:solidFill>
                <a:latin typeface="Big Caslon Medium" panose="02000603090000020003" pitchFamily="2" charset="-79"/>
                <a:cs typeface="Big Caslon Medium" panose="02000603090000020003" pitchFamily="2" charset="-79"/>
              </a:rPr>
              <a:t>.</a:t>
            </a:r>
          </a:p>
        </p:txBody>
      </p:sp>
      <p:pic>
        <p:nvPicPr>
          <p:cNvPr id="18" name="Picture 2" descr="Baby Ladybug Cliparts 15, Buy Clip Art - Hình Ảnh Con Bọ Dừa, HD Png  Download - kindpng">
            <a:extLst>
              <a:ext uri="{FF2B5EF4-FFF2-40B4-BE49-F238E27FC236}">
                <a16:creationId xmlns:a16="http://schemas.microsoft.com/office/drawing/2014/main" id="{34B7AB7F-9337-4FBD-8AA5-1A92EBF2296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5985540">
            <a:off x="2158071" y="1877219"/>
            <a:ext cx="732674" cy="6767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E6B73E1C-1C56-4DE7-9ACF-26BDC6563E2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500" b="92750" l="10000" r="93750">
                        <a14:foregroundMark x1="73125" y1="11500" x2="73125" y2="11500"/>
                        <a14:foregroundMark x1="74792" y1="11500" x2="74792" y2="11500"/>
                        <a14:foregroundMark x1="90417" y1="11750" x2="90417" y2="11750"/>
                        <a14:foregroundMark x1="88333" y1="11000" x2="88333" y2="11000"/>
                        <a14:foregroundMark x1="86875" y1="15750" x2="86875" y2="15750"/>
                        <a14:foregroundMark x1="89167" y1="15000" x2="89167" y2="15000"/>
                        <a14:foregroundMark x1="73958" y1="14000" x2="73958" y2="14000"/>
                        <a14:foregroundMark x1="71042" y1="14000" x2="71042"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2116477" y="3871872"/>
            <a:ext cx="761461" cy="63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31">
            <a:extLst>
              <a:ext uri="{FF2B5EF4-FFF2-40B4-BE49-F238E27FC236}">
                <a16:creationId xmlns:a16="http://schemas.microsoft.com/office/drawing/2014/main" id="{ED43F2D2-7608-4028-B031-D951C84426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053" y="4962283"/>
            <a:ext cx="11276326" cy="258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ình ảnh Con Thằn Lằn, Tắc Kè Hoa, Con Thằn Lằn, Bò Sát Vector và PNG với  nền trong suốt để tải xuống miễn phí">
            <a:extLst>
              <a:ext uri="{FF2B5EF4-FFF2-40B4-BE49-F238E27FC236}">
                <a16:creationId xmlns:a16="http://schemas.microsoft.com/office/drawing/2014/main" id="{45AAE2F6-37C5-4407-BCB8-B8614DDE201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219" l="10000" r="96250"/>
                    </a14:imgEffect>
                  </a14:imgLayer>
                </a14:imgProps>
              </a:ext>
              <a:ext uri="{28A0092B-C50C-407E-A947-70E740481C1C}">
                <a14:useLocalDpi xmlns:a14="http://schemas.microsoft.com/office/drawing/2010/main" val="0"/>
              </a:ext>
            </a:extLst>
          </a:blip>
          <a:srcRect/>
          <a:stretch>
            <a:fillRect/>
          </a:stretch>
        </p:blipFill>
        <p:spPr bwMode="auto">
          <a:xfrm>
            <a:off x="2199017" y="4811241"/>
            <a:ext cx="584774" cy="5847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9D32F65-6FB1-4AD2-98DE-BBF2859C9CE3}"/>
              </a:ext>
            </a:extLst>
          </p:cNvPr>
          <p:cNvPicPr>
            <a:picLocks noChangeAspect="1"/>
          </p:cNvPicPr>
          <p:nvPr/>
        </p:nvPicPr>
        <p:blipFill>
          <a:blip r:embed="rId13">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val="0"/>
              </a:ext>
            </a:extLst>
          </a:blip>
          <a:stretch>
            <a:fillRect/>
          </a:stretch>
        </p:blipFill>
        <p:spPr>
          <a:xfrm>
            <a:off x="2174129" y="2980517"/>
            <a:ext cx="634549" cy="634549"/>
          </a:xfrm>
          <a:prstGeom prst="rect">
            <a:avLst/>
          </a:prstGeom>
        </p:spPr>
      </p:pic>
    </p:spTree>
    <p:custDataLst>
      <p:tags r:id="rId1"/>
    </p:custDataLst>
    <p:extLst>
      <p:ext uri="{BB962C8B-B14F-4D97-AF65-F5344CB8AC3E}">
        <p14:creationId xmlns:p14="http://schemas.microsoft.com/office/powerpoint/2010/main" val="17983118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1+#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CDD681-B144-4940-9E3C-A2BA37BCF1A4}"/>
              </a:ext>
            </a:extLst>
          </p:cNvPr>
          <p:cNvSpPr/>
          <p:nvPr/>
        </p:nvSpPr>
        <p:spPr>
          <a:xfrm>
            <a:off x="1062735" y="2368446"/>
            <a:ext cx="2053825" cy="3325752"/>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BIG CASLON MEDIUM" panose="02000603090000020003" pitchFamily="2" charset="-79"/>
              <a:cs typeface="BIG CASLON MEDIUM" panose="02000603090000020003" pitchFamily="2" charset="-79"/>
            </a:endParaRPr>
          </a:p>
        </p:txBody>
      </p:sp>
      <p:grpSp>
        <p:nvGrpSpPr>
          <p:cNvPr id="31" name="组合 30">
            <a:extLst>
              <a:ext uri="{FF2B5EF4-FFF2-40B4-BE49-F238E27FC236}">
                <a16:creationId xmlns:a16="http://schemas.microsoft.com/office/drawing/2014/main" id="{B6E02075-5CCF-4AC3-AC6E-EBE59748D060}"/>
              </a:ext>
            </a:extLst>
          </p:cNvPr>
          <p:cNvGrpSpPr>
            <a:grpSpLocks/>
          </p:cNvGrpSpPr>
          <p:nvPr/>
        </p:nvGrpSpPr>
        <p:grpSpPr bwMode="auto">
          <a:xfrm>
            <a:off x="3077569" y="812801"/>
            <a:ext cx="5799749" cy="943882"/>
            <a:chOff x="3580887" y="812656"/>
            <a:chExt cx="5439410" cy="1050925"/>
          </a:xfrm>
        </p:grpSpPr>
        <p:sp>
          <p:nvSpPr>
            <p:cNvPr id="15" name="矩形: 圆角 14">
              <a:extLst>
                <a:ext uri="{FF2B5EF4-FFF2-40B4-BE49-F238E27FC236}">
                  <a16:creationId xmlns:a16="http://schemas.microsoft.com/office/drawing/2014/main" id="{DD05D831-968F-4672-A5F7-9CEEFF8BB4AA}"/>
                </a:ext>
              </a:extLst>
            </p:cNvPr>
            <p:cNvSpPr/>
            <p:nvPr/>
          </p:nvSpPr>
          <p:spPr>
            <a:xfrm>
              <a:off x="3720014" y="812656"/>
              <a:ext cx="5300283"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b="1">
                <a:latin typeface="BIG CASLON MEDIUM" panose="02000603090000020003" pitchFamily="2" charset="-79"/>
                <a:cs typeface="BIG CASLON MEDIUM" panose="02000603090000020003" pitchFamily="2" charset="-79"/>
              </a:endParaRPr>
            </a:p>
          </p:txBody>
        </p:sp>
        <p:sp>
          <p:nvSpPr>
            <p:cNvPr id="6156" name="文本框 15">
              <a:extLst>
                <a:ext uri="{FF2B5EF4-FFF2-40B4-BE49-F238E27FC236}">
                  <a16:creationId xmlns:a16="http://schemas.microsoft.com/office/drawing/2014/main" id="{9921A916-85D0-41A7-85F2-88A1FC899D40}"/>
                </a:ext>
              </a:extLst>
            </p:cNvPr>
            <p:cNvSpPr txBox="1">
              <a:spLocks noChangeArrowheads="1"/>
            </p:cNvSpPr>
            <p:nvPr/>
          </p:nvSpPr>
          <p:spPr bwMode="auto">
            <a:xfrm>
              <a:off x="3580887" y="998074"/>
              <a:ext cx="5327431" cy="65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32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Tiến</a:t>
              </a:r>
              <a:r>
                <a:rPr lang="en-US" altLang="zh-CN" sz="32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32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trình</a:t>
              </a:r>
              <a:r>
                <a:rPr lang="en-US" altLang="zh-CN" sz="32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32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bài</a:t>
              </a:r>
              <a:r>
                <a:rPr lang="en-US" altLang="zh-CN" sz="32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 </a:t>
              </a:r>
              <a:r>
                <a:rPr lang="en-US" altLang="zh-CN" sz="3200" dirty="0" err="1">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rPr>
                <a:t>học</a:t>
              </a:r>
              <a:endParaRPr lang="zh-CN" altLang="en-US" sz="3200" dirty="0">
                <a:solidFill>
                  <a:srgbClr val="AF5A21"/>
                </a:solidFill>
                <a:latin typeface="Phosphate Inline" panose="02000506050000020004" pitchFamily="2" charset="77"/>
                <a:ea typeface="字魂7号-温暖童稚体" panose="00000500000000000000" pitchFamily="2" charset="-122"/>
                <a:cs typeface="Phosphate Inline" panose="02000506050000020004" pitchFamily="2" charset="77"/>
              </a:endParaRPr>
            </a:p>
          </p:txBody>
        </p:sp>
      </p:grpSp>
      <p:pic>
        <p:nvPicPr>
          <p:cNvPr id="37" name="Picture 2" descr="Ladybug Cartoon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1543803" y="4183113"/>
            <a:ext cx="1080426" cy="1359293"/>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1">
            <a:extLst>
              <a:ext uri="{FF2B5EF4-FFF2-40B4-BE49-F238E27FC236}">
                <a16:creationId xmlns:a16="http://schemas.microsoft.com/office/drawing/2014/main" id="{3E669F7F-AC18-4375-96C8-42C542C82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924" y="4418830"/>
            <a:ext cx="1028218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34">
            <a:extLst>
              <a:ext uri="{FF2B5EF4-FFF2-40B4-BE49-F238E27FC236}">
                <a16:creationId xmlns:a16="http://schemas.microsoft.com/office/drawing/2014/main" id="{B8A91EB5-D859-48F8-A849-7153952EFB3C}"/>
              </a:ext>
            </a:extLst>
          </p:cNvPr>
          <p:cNvSpPr/>
          <p:nvPr/>
        </p:nvSpPr>
        <p:spPr>
          <a:xfrm>
            <a:off x="6450409" y="2380818"/>
            <a:ext cx="2053825" cy="3325752"/>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BIG CASLON MEDIUM" panose="02000603090000020003" pitchFamily="2" charset="-79"/>
              <a:cs typeface="BIG CASLON MEDIUM" panose="02000603090000020003" pitchFamily="2" charset="-79"/>
            </a:endParaRPr>
          </a:p>
        </p:txBody>
      </p:sp>
      <p:grpSp>
        <p:nvGrpSpPr>
          <p:cNvPr id="39" name="Group 38">
            <a:extLst>
              <a:ext uri="{FF2B5EF4-FFF2-40B4-BE49-F238E27FC236}">
                <a16:creationId xmlns:a16="http://schemas.microsoft.com/office/drawing/2014/main" id="{30E83577-CF6D-4A22-9E87-E61DDDB9C938}"/>
              </a:ext>
            </a:extLst>
          </p:cNvPr>
          <p:cNvGrpSpPr/>
          <p:nvPr/>
        </p:nvGrpSpPr>
        <p:grpSpPr>
          <a:xfrm>
            <a:off x="6422942" y="2489522"/>
            <a:ext cx="2047926" cy="2182097"/>
            <a:chOff x="978694" y="2477150"/>
            <a:chExt cx="2047926" cy="2182097"/>
          </a:xfrm>
        </p:grpSpPr>
        <p:sp>
          <p:nvSpPr>
            <p:cNvPr id="40" name="Rectangle 39">
              <a:extLst>
                <a:ext uri="{FF2B5EF4-FFF2-40B4-BE49-F238E27FC236}">
                  <a16:creationId xmlns:a16="http://schemas.microsoft.com/office/drawing/2014/main" id="{9024BE55-BEFB-40DE-B4EC-3947E9CE2F2B}"/>
                </a:ext>
              </a:extLst>
            </p:cNvPr>
            <p:cNvSpPr/>
            <p:nvPr/>
          </p:nvSpPr>
          <p:spPr>
            <a:xfrm>
              <a:off x="995856" y="3089587"/>
              <a:ext cx="2030764" cy="1569660"/>
            </a:xfrm>
            <a:prstGeom prst="rect">
              <a:avLst/>
            </a:prstGeom>
          </p:spPr>
          <p:txBody>
            <a:bodyPr wrap="square">
              <a:spAutoFit/>
            </a:bodyPr>
            <a:lstStyle/>
            <a:p>
              <a:pPr algn="ctr"/>
              <a:r>
                <a:rPr lang="en-US" sz="3200" b="1" dirty="0" err="1">
                  <a:solidFill>
                    <a:srgbClr val="E91112"/>
                  </a:solidFill>
                  <a:latin typeface="BIG CASLON MEDIUM" panose="02000603090000020003" pitchFamily="2" charset="-79"/>
                  <a:cs typeface="BIG CASLON MEDIUM" panose="02000603090000020003" pitchFamily="2" charset="-79"/>
                </a:rPr>
                <a:t>Suy</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ngẫm</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và</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phản</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hồi</a:t>
              </a:r>
              <a:endParaRPr lang="en-US" sz="3200" b="1" dirty="0">
                <a:solidFill>
                  <a:srgbClr val="E91112"/>
                </a:solidFill>
                <a:latin typeface="BIG CASLON MEDIUM" panose="02000603090000020003" pitchFamily="2" charset="-79"/>
                <a:cs typeface="BIG CASLON MEDIUM" panose="02000603090000020003" pitchFamily="2" charset="-79"/>
              </a:endParaRPr>
            </a:p>
          </p:txBody>
        </p:sp>
        <p:sp>
          <p:nvSpPr>
            <p:cNvPr id="43" name="Rectangle 42">
              <a:extLst>
                <a:ext uri="{FF2B5EF4-FFF2-40B4-BE49-F238E27FC236}">
                  <a16:creationId xmlns:a16="http://schemas.microsoft.com/office/drawing/2014/main" id="{CBD49911-FBE9-4844-9CB6-776EDF46146E}"/>
                </a:ext>
              </a:extLst>
            </p:cNvPr>
            <p:cNvSpPr/>
            <p:nvPr/>
          </p:nvSpPr>
          <p:spPr>
            <a:xfrm>
              <a:off x="978694" y="2477150"/>
              <a:ext cx="2030764" cy="584775"/>
            </a:xfrm>
            <a:prstGeom prst="rect">
              <a:avLst/>
            </a:prstGeom>
          </p:spPr>
          <p:txBody>
            <a:bodyPr wrap="square">
              <a:spAutoFit/>
            </a:bodyPr>
            <a:lstStyle/>
            <a:p>
              <a:pPr algn="ctr"/>
              <a:r>
                <a:rPr lang="en-US" sz="3200" b="1">
                  <a:latin typeface="BIG CASLON MEDIUM" panose="02000603090000020003" pitchFamily="2" charset="-79"/>
                  <a:cs typeface="BIG CASLON MEDIUM" panose="02000603090000020003" pitchFamily="2" charset="-79"/>
                </a:rPr>
                <a:t>03.</a:t>
              </a:r>
            </a:p>
          </p:txBody>
        </p:sp>
      </p:grpSp>
      <p:grpSp>
        <p:nvGrpSpPr>
          <p:cNvPr id="3" name="Group 2">
            <a:extLst>
              <a:ext uri="{FF2B5EF4-FFF2-40B4-BE49-F238E27FC236}">
                <a16:creationId xmlns:a16="http://schemas.microsoft.com/office/drawing/2014/main" id="{0E1554FA-AC37-49A8-9557-D382B8DA873D}"/>
              </a:ext>
            </a:extLst>
          </p:cNvPr>
          <p:cNvGrpSpPr/>
          <p:nvPr/>
        </p:nvGrpSpPr>
        <p:grpSpPr>
          <a:xfrm>
            <a:off x="1068634" y="2477150"/>
            <a:ext cx="2047926" cy="1689655"/>
            <a:chOff x="978694" y="2477150"/>
            <a:chExt cx="2047926" cy="1689655"/>
          </a:xfrm>
        </p:grpSpPr>
        <p:sp>
          <p:nvSpPr>
            <p:cNvPr id="8" name="Rectangle 7"/>
            <p:cNvSpPr/>
            <p:nvPr/>
          </p:nvSpPr>
          <p:spPr>
            <a:xfrm>
              <a:off x="995856" y="3089587"/>
              <a:ext cx="2030764" cy="1077218"/>
            </a:xfrm>
            <a:prstGeom prst="rect">
              <a:avLst/>
            </a:prstGeom>
          </p:spPr>
          <p:txBody>
            <a:bodyPr wrap="square">
              <a:spAutoFit/>
            </a:bodyPr>
            <a:lstStyle/>
            <a:p>
              <a:pPr algn="ctr"/>
              <a:r>
                <a:rPr lang="en-US" sz="3200" b="1" dirty="0" err="1">
                  <a:solidFill>
                    <a:srgbClr val="E91112"/>
                  </a:solidFill>
                  <a:latin typeface="BIG CASLON MEDIUM" panose="02000603090000020003" pitchFamily="2" charset="-79"/>
                  <a:cs typeface="BIG CASLON MEDIUM" panose="02000603090000020003" pitchFamily="2" charset="-79"/>
                </a:rPr>
                <a:t>Chuẩn</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bị</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đọc</a:t>
              </a:r>
              <a:endParaRPr lang="en-US" sz="3200" b="1" dirty="0">
                <a:solidFill>
                  <a:srgbClr val="E91112"/>
                </a:solidFill>
                <a:latin typeface="BIG CASLON MEDIUM" panose="02000603090000020003" pitchFamily="2" charset="-79"/>
                <a:cs typeface="BIG CASLON MEDIUM" panose="02000603090000020003" pitchFamily="2" charset="-79"/>
              </a:endParaRPr>
            </a:p>
          </p:txBody>
        </p:sp>
        <p:sp>
          <p:nvSpPr>
            <p:cNvPr id="25" name="Rectangle 24">
              <a:extLst>
                <a:ext uri="{FF2B5EF4-FFF2-40B4-BE49-F238E27FC236}">
                  <a16:creationId xmlns:a16="http://schemas.microsoft.com/office/drawing/2014/main" id="{C84C79A7-7C99-4284-B009-FB1E2E5A6C15}"/>
                </a:ext>
              </a:extLst>
            </p:cNvPr>
            <p:cNvSpPr/>
            <p:nvPr/>
          </p:nvSpPr>
          <p:spPr>
            <a:xfrm>
              <a:off x="978694" y="2477150"/>
              <a:ext cx="2030764" cy="584775"/>
            </a:xfrm>
            <a:prstGeom prst="rect">
              <a:avLst/>
            </a:prstGeom>
          </p:spPr>
          <p:txBody>
            <a:bodyPr wrap="square">
              <a:spAutoFit/>
            </a:bodyPr>
            <a:lstStyle/>
            <a:p>
              <a:pPr algn="ctr"/>
              <a:r>
                <a:rPr lang="en-US" sz="3200" b="1">
                  <a:latin typeface="BIG CASLON MEDIUM" panose="02000603090000020003" pitchFamily="2" charset="-79"/>
                  <a:cs typeface="BIG CASLON MEDIUM" panose="02000603090000020003" pitchFamily="2" charset="-79"/>
                </a:rPr>
                <a:t>01.</a:t>
              </a:r>
            </a:p>
          </p:txBody>
        </p:sp>
      </p:grpSp>
      <p:pic>
        <p:nvPicPr>
          <p:cNvPr id="42" name="Picture 2" descr="Ladybug Cartoon Images | Free Vectors, Stock Photos &amp;amp; PSD"/>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9735" b="89971" l="26677" r="57987"/>
                    </a14:imgEffect>
                  </a14:imgLayer>
                </a14:imgProps>
              </a:ext>
              <a:ext uri="{28A0092B-C50C-407E-A947-70E740481C1C}">
                <a14:useLocalDpi xmlns:a14="http://schemas.microsoft.com/office/drawing/2010/main" val="0"/>
              </a:ext>
            </a:extLst>
          </a:blip>
          <a:srcRect l="29131" r="41738"/>
          <a:stretch/>
        </p:blipFill>
        <p:spPr bwMode="auto">
          <a:xfrm>
            <a:off x="6905690" y="4189495"/>
            <a:ext cx="1053334" cy="195811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A2CF4-BC85-417D-97BF-989B61617FCD}"/>
              </a:ext>
            </a:extLst>
          </p:cNvPr>
          <p:cNvSpPr/>
          <p:nvPr/>
        </p:nvSpPr>
        <p:spPr>
          <a:xfrm>
            <a:off x="3739889" y="2368446"/>
            <a:ext cx="2053825" cy="3325752"/>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BIG CASLON MEDIUM" panose="02000603090000020003" pitchFamily="2" charset="-79"/>
              <a:cs typeface="BIG CASLON MEDIUM" panose="02000603090000020003" pitchFamily="2" charset="-79"/>
            </a:endParaRPr>
          </a:p>
        </p:txBody>
      </p:sp>
      <p:grpSp>
        <p:nvGrpSpPr>
          <p:cNvPr id="28" name="Group 27">
            <a:extLst>
              <a:ext uri="{FF2B5EF4-FFF2-40B4-BE49-F238E27FC236}">
                <a16:creationId xmlns:a16="http://schemas.microsoft.com/office/drawing/2014/main" id="{8944EE6B-66F1-4316-9071-C76EC3E90FCC}"/>
              </a:ext>
            </a:extLst>
          </p:cNvPr>
          <p:cNvGrpSpPr/>
          <p:nvPr/>
        </p:nvGrpSpPr>
        <p:grpSpPr>
          <a:xfrm>
            <a:off x="3745788" y="2477150"/>
            <a:ext cx="2047926" cy="2674540"/>
            <a:chOff x="978694" y="2477150"/>
            <a:chExt cx="2047926" cy="2674540"/>
          </a:xfrm>
        </p:grpSpPr>
        <p:sp>
          <p:nvSpPr>
            <p:cNvPr id="33" name="Rectangle 32">
              <a:extLst>
                <a:ext uri="{FF2B5EF4-FFF2-40B4-BE49-F238E27FC236}">
                  <a16:creationId xmlns:a16="http://schemas.microsoft.com/office/drawing/2014/main" id="{EBC7860D-E7AE-4C59-9965-728844EEC075}"/>
                </a:ext>
              </a:extLst>
            </p:cNvPr>
            <p:cNvSpPr/>
            <p:nvPr/>
          </p:nvSpPr>
          <p:spPr>
            <a:xfrm>
              <a:off x="995856" y="3089587"/>
              <a:ext cx="2030764" cy="2062103"/>
            </a:xfrm>
            <a:prstGeom prst="rect">
              <a:avLst/>
            </a:prstGeom>
          </p:spPr>
          <p:txBody>
            <a:bodyPr wrap="square">
              <a:spAutoFit/>
            </a:bodyPr>
            <a:lstStyle/>
            <a:p>
              <a:pPr algn="ctr"/>
              <a:r>
                <a:rPr lang="en-US" sz="3200" b="1" dirty="0" err="1">
                  <a:solidFill>
                    <a:srgbClr val="E91112"/>
                  </a:solidFill>
                  <a:latin typeface="BIG CASLON MEDIUM" panose="02000603090000020003" pitchFamily="2" charset="-79"/>
                  <a:cs typeface="BIG CASLON MEDIUM" panose="02000603090000020003" pitchFamily="2" charset="-79"/>
                </a:rPr>
                <a:t>Trải</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nghiệm</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cùng</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văn</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bản</a:t>
              </a:r>
              <a:endParaRPr lang="en-US" sz="3200" b="1" dirty="0">
                <a:solidFill>
                  <a:srgbClr val="E91112"/>
                </a:solidFill>
                <a:latin typeface="BIG CASLON MEDIUM" panose="02000603090000020003" pitchFamily="2" charset="-79"/>
                <a:cs typeface="BIG CASLON MEDIUM" panose="02000603090000020003" pitchFamily="2" charset="-79"/>
              </a:endParaRPr>
            </a:p>
          </p:txBody>
        </p:sp>
        <p:sp>
          <p:nvSpPr>
            <p:cNvPr id="34" name="Rectangle 33">
              <a:extLst>
                <a:ext uri="{FF2B5EF4-FFF2-40B4-BE49-F238E27FC236}">
                  <a16:creationId xmlns:a16="http://schemas.microsoft.com/office/drawing/2014/main" id="{DA9A66E9-B546-4411-9330-8985DC7780FC}"/>
                </a:ext>
              </a:extLst>
            </p:cNvPr>
            <p:cNvSpPr/>
            <p:nvPr/>
          </p:nvSpPr>
          <p:spPr>
            <a:xfrm>
              <a:off x="978694" y="2477150"/>
              <a:ext cx="2030764" cy="584775"/>
            </a:xfrm>
            <a:prstGeom prst="rect">
              <a:avLst/>
            </a:prstGeom>
          </p:spPr>
          <p:txBody>
            <a:bodyPr wrap="square">
              <a:spAutoFit/>
            </a:bodyPr>
            <a:lstStyle/>
            <a:p>
              <a:pPr algn="ctr"/>
              <a:r>
                <a:rPr lang="en-US" sz="3200" b="1">
                  <a:latin typeface="BIG CASLON MEDIUM" panose="02000603090000020003" pitchFamily="2" charset="-79"/>
                  <a:cs typeface="BIG CASLON MEDIUM" panose="02000603090000020003" pitchFamily="2" charset="-79"/>
                </a:rPr>
                <a:t>02.</a:t>
              </a:r>
            </a:p>
          </p:txBody>
        </p:sp>
      </p:grpSp>
      <p:pic>
        <p:nvPicPr>
          <p:cNvPr id="4098" name="Picture 2" descr="Realistic ladybug set isolated, hello spring, red insect Premium Vecto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71646" r="96850"/>
                    </a14:imgEffect>
                  </a14:imgLayer>
                </a14:imgProps>
              </a:ext>
              <a:ext uri="{28A0092B-C50C-407E-A947-70E740481C1C}">
                <a14:useLocalDpi xmlns:a14="http://schemas.microsoft.com/office/drawing/2010/main" val="0"/>
              </a:ext>
            </a:extLst>
          </a:blip>
          <a:srcRect l="68495"/>
          <a:stretch/>
        </p:blipFill>
        <p:spPr bwMode="auto">
          <a:xfrm>
            <a:off x="4195697" y="4792837"/>
            <a:ext cx="1304373" cy="171294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43">
            <a:extLst>
              <a:ext uri="{FF2B5EF4-FFF2-40B4-BE49-F238E27FC236}">
                <a16:creationId xmlns:a16="http://schemas.microsoft.com/office/drawing/2014/main" id="{EF7D8FEC-CA9E-4F49-AAC4-BF8EBE126A4D}"/>
              </a:ext>
            </a:extLst>
          </p:cNvPr>
          <p:cNvSpPr/>
          <p:nvPr/>
        </p:nvSpPr>
        <p:spPr>
          <a:xfrm>
            <a:off x="9124460" y="2371256"/>
            <a:ext cx="2053825" cy="3325752"/>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BIG CASLON MEDIUM" panose="02000603090000020003" pitchFamily="2" charset="-79"/>
              <a:cs typeface="BIG CASLON MEDIUM" panose="02000603090000020003" pitchFamily="2" charset="-79"/>
            </a:endParaRPr>
          </a:p>
        </p:txBody>
      </p:sp>
      <p:grpSp>
        <p:nvGrpSpPr>
          <p:cNvPr id="45" name="Group 44">
            <a:extLst>
              <a:ext uri="{FF2B5EF4-FFF2-40B4-BE49-F238E27FC236}">
                <a16:creationId xmlns:a16="http://schemas.microsoft.com/office/drawing/2014/main" id="{784A19B3-88B8-473C-A11F-E6B970FAE14E}"/>
              </a:ext>
            </a:extLst>
          </p:cNvPr>
          <p:cNvGrpSpPr/>
          <p:nvPr/>
        </p:nvGrpSpPr>
        <p:grpSpPr>
          <a:xfrm>
            <a:off x="9130359" y="2479960"/>
            <a:ext cx="2047926" cy="1689655"/>
            <a:chOff x="978694" y="2477150"/>
            <a:chExt cx="2047926" cy="1689655"/>
          </a:xfrm>
        </p:grpSpPr>
        <p:sp>
          <p:nvSpPr>
            <p:cNvPr id="46" name="Rectangle 45">
              <a:extLst>
                <a:ext uri="{FF2B5EF4-FFF2-40B4-BE49-F238E27FC236}">
                  <a16:creationId xmlns:a16="http://schemas.microsoft.com/office/drawing/2014/main" id="{2EBBE307-1600-4B62-A615-0D9AFB8DD91A}"/>
                </a:ext>
              </a:extLst>
            </p:cNvPr>
            <p:cNvSpPr/>
            <p:nvPr/>
          </p:nvSpPr>
          <p:spPr>
            <a:xfrm>
              <a:off x="995856" y="3089587"/>
              <a:ext cx="2030764" cy="1077218"/>
            </a:xfrm>
            <a:prstGeom prst="rect">
              <a:avLst/>
            </a:prstGeom>
          </p:spPr>
          <p:txBody>
            <a:bodyPr wrap="square">
              <a:spAutoFit/>
            </a:bodyPr>
            <a:lstStyle/>
            <a:p>
              <a:pPr algn="ctr"/>
              <a:r>
                <a:rPr lang="en-US" sz="3200" b="1" dirty="0" err="1">
                  <a:solidFill>
                    <a:srgbClr val="E91112"/>
                  </a:solidFill>
                  <a:latin typeface="BIG CASLON MEDIUM" panose="02000603090000020003" pitchFamily="2" charset="-79"/>
                  <a:cs typeface="BIG CASLON MEDIUM" panose="02000603090000020003" pitchFamily="2" charset="-79"/>
                </a:rPr>
                <a:t>Tổng</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kết</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và</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củng</a:t>
              </a:r>
              <a:r>
                <a:rPr lang="en-US" sz="3200" b="1" dirty="0">
                  <a:solidFill>
                    <a:srgbClr val="E91112"/>
                  </a:solidFill>
                  <a:latin typeface="BIG CASLON MEDIUM" panose="02000603090000020003" pitchFamily="2" charset="-79"/>
                  <a:cs typeface="BIG CASLON MEDIUM" panose="02000603090000020003" pitchFamily="2" charset="-79"/>
                </a:rPr>
                <a:t> </a:t>
              </a:r>
              <a:r>
                <a:rPr lang="en-US" sz="3200" b="1" dirty="0" err="1">
                  <a:solidFill>
                    <a:srgbClr val="E91112"/>
                  </a:solidFill>
                  <a:latin typeface="BIG CASLON MEDIUM" panose="02000603090000020003" pitchFamily="2" charset="-79"/>
                  <a:cs typeface="BIG CASLON MEDIUM" panose="02000603090000020003" pitchFamily="2" charset="-79"/>
                </a:rPr>
                <a:t>cố</a:t>
              </a:r>
              <a:endParaRPr lang="en-US" sz="3200" b="1" dirty="0">
                <a:solidFill>
                  <a:srgbClr val="E91112"/>
                </a:solidFill>
                <a:latin typeface="BIG CASLON MEDIUM" panose="02000603090000020003" pitchFamily="2" charset="-79"/>
                <a:cs typeface="BIG CASLON MEDIUM" panose="02000603090000020003" pitchFamily="2" charset="-79"/>
              </a:endParaRPr>
            </a:p>
          </p:txBody>
        </p:sp>
        <p:sp>
          <p:nvSpPr>
            <p:cNvPr id="47" name="Rectangle 46">
              <a:extLst>
                <a:ext uri="{FF2B5EF4-FFF2-40B4-BE49-F238E27FC236}">
                  <a16:creationId xmlns:a16="http://schemas.microsoft.com/office/drawing/2014/main" id="{BA52CC3D-FBE0-46D2-A4E5-4CA87FC8661E}"/>
                </a:ext>
              </a:extLst>
            </p:cNvPr>
            <p:cNvSpPr/>
            <p:nvPr/>
          </p:nvSpPr>
          <p:spPr>
            <a:xfrm>
              <a:off x="978694" y="2477150"/>
              <a:ext cx="2030764" cy="584775"/>
            </a:xfrm>
            <a:prstGeom prst="rect">
              <a:avLst/>
            </a:prstGeom>
          </p:spPr>
          <p:txBody>
            <a:bodyPr wrap="square">
              <a:spAutoFit/>
            </a:bodyPr>
            <a:lstStyle/>
            <a:p>
              <a:pPr algn="ctr"/>
              <a:r>
                <a:rPr lang="en-US" sz="3200" b="1">
                  <a:latin typeface="BIG CASLON MEDIUM" panose="02000603090000020003" pitchFamily="2" charset="-79"/>
                  <a:cs typeface="BIG CASLON MEDIUM" panose="02000603090000020003" pitchFamily="2" charset="-79"/>
                </a:rPr>
                <a:t>04.</a:t>
              </a:r>
            </a:p>
          </p:txBody>
        </p:sp>
      </p:grpSp>
      <p:pic>
        <p:nvPicPr>
          <p:cNvPr id="36" name="Picture 2" descr="Ladybug Cartoon Images | Free Vectors, Stock Photos &amp;amp; PSD"/>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9735" b="89971" l="58147" r="95687"/>
                    </a14:imgEffect>
                  </a14:imgLayer>
                </a14:imgProps>
              </a:ext>
              <a:ext uri="{28A0092B-C50C-407E-A947-70E740481C1C}">
                <a14:useLocalDpi xmlns:a14="http://schemas.microsoft.com/office/drawing/2010/main" val="0"/>
              </a:ext>
            </a:extLst>
          </a:blip>
          <a:srcRect l="58113"/>
          <a:stretch/>
        </p:blipFill>
        <p:spPr bwMode="auto">
          <a:xfrm>
            <a:off x="9554045" y="4009050"/>
            <a:ext cx="1425464" cy="184290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Baby Ladybug Cliparts 15, Buy Clip Art - Hình Ảnh Con Bọ Dừa, HD Png  Download - kindpng">
            <a:extLst>
              <a:ext uri="{FF2B5EF4-FFF2-40B4-BE49-F238E27FC236}">
                <a16:creationId xmlns:a16="http://schemas.microsoft.com/office/drawing/2014/main" id="{8F4BBA65-89EE-4375-BA41-A16360A867D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53" b="94862" l="1977" r="96163">
                        <a14:foregroundMark x1="14186" y1="55336" x2="14186" y2="55336"/>
                        <a14:foregroundMark x1="27209" y1="67589" x2="27209" y2="67589"/>
                      </a14:backgroundRemoval>
                    </a14:imgEffect>
                  </a14:imgLayer>
                </a14:imgProps>
              </a:ext>
              <a:ext uri="{28A0092B-C50C-407E-A947-70E740481C1C}">
                <a14:useLocalDpi xmlns:a14="http://schemas.microsoft.com/office/drawing/2010/main" val="0"/>
              </a:ext>
            </a:extLst>
          </a:blip>
          <a:srcRect/>
          <a:stretch>
            <a:fillRect/>
          </a:stretch>
        </p:blipFill>
        <p:spPr bwMode="auto">
          <a:xfrm rot="688657">
            <a:off x="8372821" y="538054"/>
            <a:ext cx="1711483" cy="1510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a:extLst>
              <a:ext uri="{FF2B5EF4-FFF2-40B4-BE49-F238E27FC236}">
                <a16:creationId xmlns:a16="http://schemas.microsoft.com/office/drawing/2014/main" id="{318A7367-73D0-40D9-A962-5F78D04E5F90}"/>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4250"/>
                    </a14:imgEffect>
                  </a14:imgLayer>
                </a14:imgProps>
              </a:ext>
              <a:ext uri="{28A0092B-C50C-407E-A947-70E740481C1C}">
                <a14:useLocalDpi xmlns:a14="http://schemas.microsoft.com/office/drawing/2010/main" val="0"/>
              </a:ext>
            </a:extLst>
          </a:blip>
          <a:srcRect/>
          <a:stretch>
            <a:fillRect/>
          </a:stretch>
        </p:blipFill>
        <p:spPr bwMode="auto">
          <a:xfrm>
            <a:off x="9100540" y="4697492"/>
            <a:ext cx="3571072" cy="357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95294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1+#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7"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1000"/>
                                        <p:tgtEl>
                                          <p:spTgt spid="4098"/>
                                        </p:tgtEl>
                                      </p:cBhvr>
                                    </p:animEffect>
                                    <p:anim calcmode="lin" valueType="num">
                                      <p:cBhvr>
                                        <p:cTn id="39" dur="1000" fill="hold"/>
                                        <p:tgtEl>
                                          <p:spTgt spid="4098"/>
                                        </p:tgtEl>
                                        <p:attrNameLst>
                                          <p:attrName>ppt_x</p:attrName>
                                        </p:attrNameLst>
                                      </p:cBhvr>
                                      <p:tavLst>
                                        <p:tav tm="0">
                                          <p:val>
                                            <p:strVal val="#ppt_x"/>
                                          </p:val>
                                        </p:tav>
                                        <p:tav tm="100000">
                                          <p:val>
                                            <p:strVal val="#ppt_x"/>
                                          </p:val>
                                        </p:tav>
                                      </p:tavLst>
                                    </p:anim>
                                    <p:anim calcmode="lin" valueType="num">
                                      <p:cBhvr>
                                        <p:cTn id="40" dur="1000" fill="hold"/>
                                        <p:tgtEl>
                                          <p:spTgt spid="409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47"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childTnLst>
                          </p:cTn>
                        </p:par>
                        <p:par>
                          <p:cTn id="62" fill="hold">
                            <p:stCondLst>
                              <p:cond delay="3500"/>
                            </p:stCondLst>
                            <p:childTnLst>
                              <p:par>
                                <p:cTn id="63" presetID="47" presetClass="entr" presetSubtype="0"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1000"/>
                                        <p:tgtEl>
                                          <p:spTgt spid="44"/>
                                        </p:tgtEl>
                                      </p:cBhvr>
                                    </p:animEffect>
                                    <p:anim calcmode="lin" valueType="num">
                                      <p:cBhvr>
                                        <p:cTn id="66" dur="1000" fill="hold"/>
                                        <p:tgtEl>
                                          <p:spTgt spid="44"/>
                                        </p:tgtEl>
                                        <p:attrNameLst>
                                          <p:attrName>ppt_x</p:attrName>
                                        </p:attrNameLst>
                                      </p:cBhvr>
                                      <p:tavLst>
                                        <p:tav tm="0">
                                          <p:val>
                                            <p:strVal val="#ppt_x"/>
                                          </p:val>
                                        </p:tav>
                                        <p:tav tm="100000">
                                          <p:val>
                                            <p:strVal val="#ppt_x"/>
                                          </p:val>
                                        </p:tav>
                                      </p:tavLst>
                                    </p:anim>
                                    <p:anim calcmode="lin" valueType="num">
                                      <p:cBhvr>
                                        <p:cTn id="67" dur="1000" fill="hold"/>
                                        <p:tgtEl>
                                          <p:spTgt spid="44"/>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anim calcmode="lin" valueType="num">
                                      <p:cBhvr>
                                        <p:cTn id="71" dur="1000" fill="hold"/>
                                        <p:tgtEl>
                                          <p:spTgt spid="36"/>
                                        </p:tgtEl>
                                        <p:attrNameLst>
                                          <p:attrName>ppt_x</p:attrName>
                                        </p:attrNameLst>
                                      </p:cBhvr>
                                      <p:tavLst>
                                        <p:tav tm="0">
                                          <p:val>
                                            <p:strVal val="#ppt_x"/>
                                          </p:val>
                                        </p:tav>
                                        <p:tav tm="100000">
                                          <p:val>
                                            <p:strVal val="#ppt_x"/>
                                          </p:val>
                                        </p:tav>
                                      </p:tavLst>
                                    </p:anim>
                                    <p:anim calcmode="lin" valueType="num">
                                      <p:cBhvr>
                                        <p:cTn id="72" dur="1000" fill="hold"/>
                                        <p:tgtEl>
                                          <p:spTgt spid="3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1000"/>
                                        <p:tgtEl>
                                          <p:spTgt spid="45"/>
                                        </p:tgtEl>
                                      </p:cBhvr>
                                    </p:animEffect>
                                    <p:anim calcmode="lin" valueType="num">
                                      <p:cBhvr>
                                        <p:cTn id="76" dur="1000" fill="hold"/>
                                        <p:tgtEl>
                                          <p:spTgt spid="45"/>
                                        </p:tgtEl>
                                        <p:attrNameLst>
                                          <p:attrName>ppt_x</p:attrName>
                                        </p:attrNameLst>
                                      </p:cBhvr>
                                      <p:tavLst>
                                        <p:tav tm="0">
                                          <p:val>
                                            <p:strVal val="#ppt_x"/>
                                          </p:val>
                                        </p:tav>
                                        <p:tav tm="100000">
                                          <p:val>
                                            <p:strVal val="#ppt_x"/>
                                          </p:val>
                                        </p:tav>
                                      </p:tavLst>
                                    </p:anim>
                                    <p:anim calcmode="lin" valueType="num">
                                      <p:cBhvr>
                                        <p:cTn id="7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27"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2">
            <a:extLst>
              <a:ext uri="{FF2B5EF4-FFF2-40B4-BE49-F238E27FC236}">
                <a16:creationId xmlns:a16="http://schemas.microsoft.com/office/drawing/2014/main" id="{D59D0F01-9C03-4222-B5C8-B3C5E00F497E}"/>
              </a:ext>
            </a:extLst>
          </p:cNvPr>
          <p:cNvGrpSpPr/>
          <p:nvPr/>
        </p:nvGrpSpPr>
        <p:grpSpPr>
          <a:xfrm>
            <a:off x="9429750" y="388185"/>
            <a:ext cx="2469948" cy="1778079"/>
            <a:chOff x="4216415" y="1984443"/>
            <a:chExt cx="5034590" cy="3754876"/>
          </a:xfrm>
        </p:grpSpPr>
        <p:pic>
          <p:nvPicPr>
            <p:cNvPr id="11"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2"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F0502020204030204"/>
                <a:ea typeface="华文隶书"/>
                <a:cs typeface="+mn-ea"/>
                <a:sym typeface="+mn-lt"/>
              </a:endParaRPr>
            </a:p>
          </p:txBody>
        </p:sp>
      </p:grpSp>
      <p:sp>
        <p:nvSpPr>
          <p:cNvPr id="14" name="Rectangle: Rounded Corners 13">
            <a:extLst>
              <a:ext uri="{FF2B5EF4-FFF2-40B4-BE49-F238E27FC236}">
                <a16:creationId xmlns:a16="http://schemas.microsoft.com/office/drawing/2014/main" id="{136886CB-2D18-41DE-B5D4-8DFF5955A439}"/>
              </a:ext>
            </a:extLst>
          </p:cNvPr>
          <p:cNvSpPr/>
          <p:nvPr/>
        </p:nvSpPr>
        <p:spPr>
          <a:xfrm>
            <a:off x="327706" y="388186"/>
            <a:ext cx="3729944"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Ladybug Cartoon Images | Free Vectors, Stock Photos &amp;amp; PSD">
            <a:extLst>
              <a:ext uri="{FF2B5EF4-FFF2-40B4-BE49-F238E27FC236}">
                <a16:creationId xmlns:a16="http://schemas.microsoft.com/office/drawing/2014/main" id="{FEFEA1CE-CBDC-4230-B208-F696A1EBC9A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209307" y="349259"/>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6312599-8633-47C4-9D13-808855545C53}"/>
              </a:ext>
            </a:extLst>
          </p:cNvPr>
          <p:cNvSpPr/>
          <p:nvPr/>
        </p:nvSpPr>
        <p:spPr>
          <a:xfrm>
            <a:off x="920793" y="428305"/>
            <a:ext cx="2884927" cy="1077218"/>
          </a:xfrm>
          <a:prstGeom prst="rect">
            <a:avLst/>
          </a:prstGeom>
        </p:spPr>
        <p:txBody>
          <a:bodyPr wrap="square">
            <a:spAutoFit/>
          </a:bodyPr>
          <a:lstStyle/>
          <a:p>
            <a:pPr algn="ctr"/>
            <a:r>
              <a:rPr lang="en-US" sz="3200" b="1" dirty="0">
                <a:solidFill>
                  <a:srgbClr val="E91112"/>
                </a:solidFill>
                <a:latin typeface="PHOSPHATE INLINE" panose="02000506050000020004" pitchFamily="2" charset="77"/>
                <a:cs typeface="PHOSPHATE INLINE" panose="02000506050000020004" pitchFamily="2" charset="77"/>
              </a:rPr>
              <a:t>01. </a:t>
            </a:r>
            <a:r>
              <a:rPr lang="en-US" sz="3200" b="1" dirty="0" err="1">
                <a:solidFill>
                  <a:srgbClr val="E91112"/>
                </a:solidFill>
                <a:latin typeface="PHOSPHATE INLINE" panose="02000506050000020004" pitchFamily="2" charset="77"/>
                <a:cs typeface="PHOSPHATE INLINE" panose="02000506050000020004" pitchFamily="2" charset="77"/>
              </a:rPr>
              <a:t>Chuẩn</a:t>
            </a:r>
            <a:r>
              <a:rPr lang="en-US" sz="3200" b="1" dirty="0">
                <a:solidFill>
                  <a:srgbClr val="E91112"/>
                </a:solidFill>
                <a:latin typeface="PHOSPHATE INLINE" panose="02000506050000020004" pitchFamily="2" charset="77"/>
                <a:cs typeface="PHOSPHATE INLINE" panose="02000506050000020004" pitchFamily="2" charset="77"/>
              </a:rPr>
              <a:t> </a:t>
            </a:r>
            <a:r>
              <a:rPr lang="en-US" sz="3200" b="1" dirty="0" err="1">
                <a:solidFill>
                  <a:srgbClr val="E91112"/>
                </a:solidFill>
                <a:latin typeface="PHOSPHATE INLINE" panose="02000506050000020004" pitchFamily="2" charset="77"/>
                <a:cs typeface="PHOSPHATE INLINE" panose="02000506050000020004" pitchFamily="2" charset="77"/>
              </a:rPr>
              <a:t>bị</a:t>
            </a:r>
            <a:r>
              <a:rPr lang="en-US" sz="3200" b="1" dirty="0">
                <a:solidFill>
                  <a:srgbClr val="E91112"/>
                </a:solidFill>
                <a:latin typeface="PHOSPHATE INLINE" panose="02000506050000020004" pitchFamily="2" charset="77"/>
                <a:cs typeface="PHOSPHATE INLINE" panose="02000506050000020004" pitchFamily="2" charset="77"/>
              </a:rPr>
              <a:t> </a:t>
            </a:r>
            <a:r>
              <a:rPr lang="en-US" sz="3200" b="1" dirty="0" err="1">
                <a:solidFill>
                  <a:srgbClr val="E91112"/>
                </a:solidFill>
                <a:latin typeface="PHOSPHATE INLINE" panose="02000506050000020004" pitchFamily="2" charset="77"/>
                <a:cs typeface="PHOSPHATE INLINE" panose="02000506050000020004" pitchFamily="2" charset="77"/>
              </a:rPr>
              <a:t>đọc</a:t>
            </a:r>
            <a:endParaRPr lang="en-US" sz="3200" b="1" dirty="0">
              <a:solidFill>
                <a:srgbClr val="E91112"/>
              </a:solidFill>
              <a:latin typeface="PHOSPHATE INLINE" panose="02000506050000020004" pitchFamily="2" charset="77"/>
              <a:cs typeface="PHOSPHATE INLINE" panose="02000506050000020004" pitchFamily="2" charset="77"/>
            </a:endParaRPr>
          </a:p>
        </p:txBody>
      </p:sp>
      <p:pic>
        <p:nvPicPr>
          <p:cNvPr id="3" name="Picture 2">
            <a:extLst>
              <a:ext uri="{FF2B5EF4-FFF2-40B4-BE49-F238E27FC236}">
                <a16:creationId xmlns:a16="http://schemas.microsoft.com/office/drawing/2014/main" id="{86E463FF-0B00-45DD-8BF7-53182507BF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112" y="2688311"/>
            <a:ext cx="11811776" cy="4879933"/>
          </a:xfrm>
          <a:prstGeom prst="rect">
            <a:avLst/>
          </a:prstGeom>
        </p:spPr>
      </p:pic>
      <p:sp>
        <p:nvSpPr>
          <p:cNvPr id="20" name="Rectangle 19">
            <a:extLst>
              <a:ext uri="{FF2B5EF4-FFF2-40B4-BE49-F238E27FC236}">
                <a16:creationId xmlns:a16="http://schemas.microsoft.com/office/drawing/2014/main" id="{C2CAE3A3-9A6E-4018-B1E7-7489F3EC3549}"/>
              </a:ext>
            </a:extLst>
          </p:cNvPr>
          <p:cNvSpPr/>
          <p:nvPr/>
        </p:nvSpPr>
        <p:spPr>
          <a:xfrm>
            <a:off x="4518484" y="3558617"/>
            <a:ext cx="3155031" cy="1569660"/>
          </a:xfrm>
          <a:prstGeom prst="rect">
            <a:avLst/>
          </a:prstGeom>
        </p:spPr>
        <p:txBody>
          <a:bodyPr wrap="none">
            <a:spAutoFit/>
          </a:bodyPr>
          <a:lstStyle/>
          <a:p>
            <a:pPr algn="ctr"/>
            <a:r>
              <a:rPr lang="en-US" sz="4800" dirty="0">
                <a:solidFill>
                  <a:srgbClr val="0070C0"/>
                </a:solidFill>
                <a:latin typeface="Phosphate Inline" panose="02000506050000020004" pitchFamily="2" charset="77"/>
                <a:ea typeface="Adobe Gothic Std B" pitchFamily="34" charset="-128"/>
                <a:cs typeface="Phosphate Inline" panose="02000506050000020004" pitchFamily="2" charset="77"/>
              </a:rPr>
              <a:t>Tri </a:t>
            </a:r>
            <a:r>
              <a:rPr lang="en-US" sz="4800" dirty="0" err="1">
                <a:solidFill>
                  <a:srgbClr val="0070C0"/>
                </a:solidFill>
                <a:latin typeface="Phosphate Inline" panose="02000506050000020004" pitchFamily="2" charset="77"/>
                <a:ea typeface="Adobe Gothic Std B" pitchFamily="34" charset="-128"/>
                <a:cs typeface="Phosphate Inline" panose="02000506050000020004" pitchFamily="2" charset="77"/>
              </a:rPr>
              <a:t>thức</a:t>
            </a:r>
            <a:endParaRPr lang="en-US" sz="4800" dirty="0">
              <a:solidFill>
                <a:srgbClr val="0070C0"/>
              </a:solidFill>
              <a:latin typeface="Phosphate Inline" panose="02000506050000020004" pitchFamily="2" charset="77"/>
              <a:ea typeface="Adobe Gothic Std B" pitchFamily="34" charset="-128"/>
              <a:cs typeface="Phosphate Inline" panose="02000506050000020004" pitchFamily="2" charset="77"/>
            </a:endParaRPr>
          </a:p>
          <a:p>
            <a:pPr algn="ctr"/>
            <a:r>
              <a:rPr lang="en-US" sz="4800" dirty="0" err="1">
                <a:solidFill>
                  <a:srgbClr val="0070C0"/>
                </a:solidFill>
                <a:latin typeface="Phosphate Inline" panose="02000506050000020004" pitchFamily="2" charset="77"/>
                <a:ea typeface="Adobe Gothic Std B" pitchFamily="34" charset="-128"/>
                <a:cs typeface="Phosphate Inline" panose="02000506050000020004" pitchFamily="2" charset="77"/>
              </a:rPr>
              <a:t>đọc</a:t>
            </a:r>
            <a:r>
              <a:rPr lang="en-US" sz="4800" dirty="0">
                <a:solidFill>
                  <a:srgbClr val="0070C0"/>
                </a:solidFill>
                <a:latin typeface="Phosphate Inline" panose="02000506050000020004" pitchFamily="2" charset="77"/>
                <a:ea typeface="Adobe Gothic Std B" pitchFamily="34" charset="-128"/>
                <a:cs typeface="Phosphate Inline" panose="02000506050000020004" pitchFamily="2" charset="77"/>
              </a:rPr>
              <a:t> – </a:t>
            </a:r>
            <a:r>
              <a:rPr lang="en-US" sz="4800" dirty="0" err="1">
                <a:solidFill>
                  <a:srgbClr val="0070C0"/>
                </a:solidFill>
                <a:latin typeface="Phosphate Inline" panose="02000506050000020004" pitchFamily="2" charset="77"/>
                <a:ea typeface="Adobe Gothic Std B" pitchFamily="34" charset="-128"/>
                <a:cs typeface="Phosphate Inline" panose="02000506050000020004" pitchFamily="2" charset="77"/>
              </a:rPr>
              <a:t>hiểu</a:t>
            </a:r>
            <a:endParaRPr lang="en-US" sz="4800" dirty="0">
              <a:solidFill>
                <a:srgbClr val="0070C0"/>
              </a:solidFill>
              <a:latin typeface="Phosphate Inline" panose="02000506050000020004" pitchFamily="2" charset="77"/>
              <a:ea typeface="Adobe Gothic Std B" pitchFamily="34" charset="-128"/>
              <a:cs typeface="Phosphate Inline" panose="02000506050000020004" pitchFamily="2" charset="77"/>
            </a:endParaRPr>
          </a:p>
        </p:txBody>
      </p:sp>
    </p:spTree>
    <p:custDataLst>
      <p:tags r:id="rId1"/>
    </p:custDataLst>
    <p:extLst>
      <p:ext uri="{BB962C8B-B14F-4D97-AF65-F5344CB8AC3E}">
        <p14:creationId xmlns:p14="http://schemas.microsoft.com/office/powerpoint/2010/main" val="2075559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0936" y="4298071"/>
            <a:ext cx="13489249" cy="2499723"/>
          </a:xfrm>
          <a:prstGeom prst="rect">
            <a:avLst/>
          </a:prstGeom>
        </p:spPr>
      </p:pic>
      <p:cxnSp>
        <p:nvCxnSpPr>
          <p:cNvPr id="6" name="直接连接符 5"/>
          <p:cNvCxnSpPr>
            <a:cxnSpLocks/>
          </p:cNvCxnSpPr>
          <p:nvPr/>
        </p:nvCxnSpPr>
        <p:spPr>
          <a:xfrm>
            <a:off x="3774890" y="5961772"/>
            <a:ext cx="473431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15785" y="1021276"/>
            <a:ext cx="8091944" cy="4539191"/>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Mỗi</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nhóm</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sẽ</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lắng</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nghe</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hỏi</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nhóm</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nào</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rung</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chuông</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sớm</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nhất</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sẽ</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dành</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quyền</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trả</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lời</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đầu</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nl-NL"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tiên</a:t>
            </a:r>
            <a:r>
              <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Nếu</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trả</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lời</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sai</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thì</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nhóm</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khác</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dành</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quyền</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trả</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lời</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p>
          <a:p>
            <a:pPr marL="457200" marR="0" lvl="0" indent="-457200" algn="just" defTabSz="914400" rtl="0" eaLnBrk="0" fontAlgn="base" latinLnBrk="0" hangingPunct="0">
              <a:lnSpc>
                <a:spcPct val="150000"/>
              </a:lnSpc>
              <a:spcBef>
                <a:spcPct val="0"/>
              </a:spcBef>
              <a:spcAft>
                <a:spcPct val="0"/>
              </a:spcAft>
              <a:buClrTx/>
              <a:buSzTx/>
              <a:buFontTx/>
              <a:buChar char="-"/>
              <a:tabLst/>
              <a:defRPr/>
            </a:pP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Nhóm</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nào</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trả</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lời</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nhanh</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nhiều</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hỏi</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nhất</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sẽ</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dành</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chiến</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thắng</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đưa</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Bọ</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Dừa</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về</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nhà</a:t>
            </a:r>
            <a:r>
              <a:rPr kumimoji="0" lang="en-US"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p>
          <a:p>
            <a:pPr marL="457200" marR="0" lvl="0" indent="-457200" algn="just" defTabSz="914400" rtl="0" eaLnBrk="0" fontAlgn="base" latinLnBrk="0" hangingPunct="0">
              <a:lnSpc>
                <a:spcPct val="150000"/>
              </a:lnSpc>
              <a:spcBef>
                <a:spcPct val="0"/>
              </a:spcBef>
              <a:spcAft>
                <a:spcPct val="0"/>
              </a:spcAft>
              <a:buClrTx/>
              <a:buSzTx/>
              <a:buFontTx/>
              <a:buChar char="-"/>
              <a:tabLst/>
              <a:defRPr/>
            </a:pPr>
            <a:endParaRPr kumimoji="0" lang="nl-NL" sz="28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2" name="Picture 1"/>
          <p:cNvPicPr>
            <a:picLocks noChangeAspect="1"/>
          </p:cNvPicPr>
          <p:nvPr/>
        </p:nvPicPr>
        <p:blipFill>
          <a:blip r:embed="rId4"/>
          <a:stretch>
            <a:fillRect/>
          </a:stretch>
        </p:blipFill>
        <p:spPr>
          <a:xfrm>
            <a:off x="9997522" y="450367"/>
            <a:ext cx="1093711" cy="1507186"/>
          </a:xfrm>
          <a:prstGeom prst="rect">
            <a:avLst/>
          </a:prstGeom>
        </p:spPr>
      </p:pic>
      <p:pic>
        <p:nvPicPr>
          <p:cNvPr id="7" name="Picture 6"/>
          <p:cNvPicPr>
            <a:picLocks noChangeAspect="1"/>
          </p:cNvPicPr>
          <p:nvPr/>
        </p:nvPicPr>
        <p:blipFill>
          <a:blip r:embed="rId4"/>
          <a:stretch>
            <a:fillRect/>
          </a:stretch>
        </p:blipFill>
        <p:spPr>
          <a:xfrm>
            <a:off x="10885796" y="818828"/>
            <a:ext cx="1093711" cy="1507186"/>
          </a:xfrm>
          <a:prstGeom prst="rect">
            <a:avLst/>
          </a:prstGeom>
        </p:spPr>
      </p:pic>
      <p:pic>
        <p:nvPicPr>
          <p:cNvPr id="8" name="Picture 7"/>
          <p:cNvPicPr>
            <a:picLocks noChangeAspect="1"/>
          </p:cNvPicPr>
          <p:nvPr/>
        </p:nvPicPr>
        <p:blipFill>
          <a:blip r:embed="rId4"/>
          <a:stretch>
            <a:fillRect/>
          </a:stretch>
        </p:blipFill>
        <p:spPr>
          <a:xfrm>
            <a:off x="8997691" y="372163"/>
            <a:ext cx="1093711" cy="1507186"/>
          </a:xfrm>
          <a:prstGeom prst="rect">
            <a:avLst/>
          </a:prstGeom>
        </p:spPr>
      </p:pic>
      <p:pic>
        <p:nvPicPr>
          <p:cNvPr id="9" name="Picture 8"/>
          <p:cNvPicPr>
            <a:picLocks noChangeAspect="1"/>
          </p:cNvPicPr>
          <p:nvPr/>
        </p:nvPicPr>
        <p:blipFill>
          <a:blip r:embed="rId4"/>
          <a:stretch>
            <a:fillRect/>
          </a:stretch>
        </p:blipFill>
        <p:spPr>
          <a:xfrm>
            <a:off x="10997353" y="1614802"/>
            <a:ext cx="1093711" cy="1507186"/>
          </a:xfrm>
          <a:prstGeom prst="rect">
            <a:avLst/>
          </a:prstGeom>
        </p:spPr>
      </p:pic>
      <p:pic>
        <p:nvPicPr>
          <p:cNvPr id="10" name="Picture 9"/>
          <p:cNvPicPr>
            <a:picLocks noChangeAspect="1"/>
          </p:cNvPicPr>
          <p:nvPr/>
        </p:nvPicPr>
        <p:blipFill>
          <a:blip r:embed="rId4"/>
          <a:stretch>
            <a:fillRect/>
          </a:stretch>
        </p:blipFill>
        <p:spPr>
          <a:xfrm>
            <a:off x="10385880" y="2043398"/>
            <a:ext cx="1093711" cy="1507186"/>
          </a:xfrm>
          <a:prstGeom prst="rect">
            <a:avLst/>
          </a:prstGeom>
        </p:spPr>
      </p:pic>
      <p:pic>
        <p:nvPicPr>
          <p:cNvPr id="11" name="Picture 10"/>
          <p:cNvPicPr>
            <a:picLocks noChangeAspect="1"/>
          </p:cNvPicPr>
          <p:nvPr/>
        </p:nvPicPr>
        <p:blipFill>
          <a:blip r:embed="rId4"/>
          <a:stretch>
            <a:fillRect/>
          </a:stretch>
        </p:blipFill>
        <p:spPr>
          <a:xfrm>
            <a:off x="9580228" y="2196643"/>
            <a:ext cx="1093711" cy="1507186"/>
          </a:xfrm>
          <a:prstGeom prst="rect">
            <a:avLst/>
          </a:prstGeom>
        </p:spPr>
      </p:pic>
      <p:pic>
        <p:nvPicPr>
          <p:cNvPr id="12" name="Picture 11"/>
          <p:cNvPicPr>
            <a:picLocks noChangeAspect="1"/>
          </p:cNvPicPr>
          <p:nvPr/>
        </p:nvPicPr>
        <p:blipFill>
          <a:blip r:embed="rId4"/>
          <a:stretch>
            <a:fillRect/>
          </a:stretch>
        </p:blipFill>
        <p:spPr>
          <a:xfrm>
            <a:off x="8919201" y="1820066"/>
            <a:ext cx="1093711" cy="1507186"/>
          </a:xfrm>
          <a:prstGeom prst="rect">
            <a:avLst/>
          </a:prstGeom>
        </p:spPr>
      </p:pic>
      <p:pic>
        <p:nvPicPr>
          <p:cNvPr id="13" name="Picture 12"/>
          <p:cNvPicPr>
            <a:picLocks noChangeAspect="1"/>
          </p:cNvPicPr>
          <p:nvPr/>
        </p:nvPicPr>
        <p:blipFill>
          <a:blip r:embed="rId4"/>
          <a:stretch>
            <a:fillRect/>
          </a:stretch>
        </p:blipFill>
        <p:spPr>
          <a:xfrm>
            <a:off x="8553554" y="1421187"/>
            <a:ext cx="1093711" cy="1507186"/>
          </a:xfrm>
          <a:prstGeom prst="rect">
            <a:avLst/>
          </a:prstGeom>
        </p:spPr>
      </p:pic>
      <p:pic>
        <p:nvPicPr>
          <p:cNvPr id="14" name="Picture 13"/>
          <p:cNvPicPr>
            <a:picLocks noChangeAspect="1"/>
          </p:cNvPicPr>
          <p:nvPr/>
        </p:nvPicPr>
        <p:blipFill>
          <a:blip r:embed="rId4"/>
          <a:stretch>
            <a:fillRect/>
          </a:stretch>
        </p:blipFill>
        <p:spPr>
          <a:xfrm>
            <a:off x="8275707" y="607603"/>
            <a:ext cx="1093711" cy="1507186"/>
          </a:xfrm>
          <a:prstGeom prst="rect">
            <a:avLst/>
          </a:prstGeom>
        </p:spPr>
      </p:pic>
      <p:sp>
        <p:nvSpPr>
          <p:cNvPr id="16" name="Rectangle: Rounded Corners 13">
            <a:extLst>
              <a:ext uri="{FF2B5EF4-FFF2-40B4-BE49-F238E27FC236}">
                <a16:creationId xmlns:a16="http://schemas.microsoft.com/office/drawing/2014/main" id="{14745F6D-2578-0F41-AE8B-1A3D4FA74400}"/>
              </a:ext>
            </a:extLst>
          </p:cNvPr>
          <p:cNvSpPr/>
          <p:nvPr/>
        </p:nvSpPr>
        <p:spPr>
          <a:xfrm>
            <a:off x="177231" y="156693"/>
            <a:ext cx="8026065" cy="739534"/>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2" descr="Ladybug Cartoon Images | Free Vectors, Stock Photos &amp;amp; PSD">
            <a:extLst>
              <a:ext uri="{FF2B5EF4-FFF2-40B4-BE49-F238E27FC236}">
                <a16:creationId xmlns:a16="http://schemas.microsoft.com/office/drawing/2014/main" id="{7D0E6854-00F2-B749-AE97-2BD453C254A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58833" y="-46209"/>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21958BC-FFD6-8242-9001-ED6A37CEDE88}"/>
              </a:ext>
            </a:extLst>
          </p:cNvPr>
          <p:cNvSpPr/>
          <p:nvPr/>
        </p:nvSpPr>
        <p:spPr>
          <a:xfrm>
            <a:off x="969197" y="303062"/>
            <a:ext cx="6306679"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TRÒ CHƠI: </a:t>
            </a:r>
            <a:r>
              <a:rPr kumimoji="0" lang="en-US" sz="2800" b="0" i="0" u="none" strike="noStrike" kern="1200" cap="none" spc="0" normalizeH="0" baseline="0" noProof="0" dirty="0" err="1">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Tìm</a:t>
            </a:r>
            <a:r>
              <a:rPr kumimoji="0" lang="en-US" sz="2800" b="0" i="0" u="none" strike="noStrike" kern="1200" cap="none" spc="0" normalizeH="0" baseline="0" noProof="0" dirty="0">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 </a:t>
            </a:r>
            <a:r>
              <a:rPr kumimoji="0" lang="en-US" sz="2800" b="0" i="0" u="none" strike="noStrike" kern="1200" cap="none" spc="0" normalizeH="0" baseline="0" noProof="0" dirty="0" err="1">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đường</a:t>
            </a:r>
            <a:r>
              <a:rPr kumimoji="0" lang="en-US" sz="2800" b="0" i="0" u="none" strike="noStrike" kern="1200" cap="none" spc="0" normalizeH="0" baseline="0" noProof="0" dirty="0">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 </a:t>
            </a:r>
            <a:r>
              <a:rPr kumimoji="0" lang="en-US" sz="2800" b="0" i="0" u="none" strike="noStrike" kern="1200" cap="none" spc="0" normalizeH="0" baseline="0" noProof="0" dirty="0" err="1">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về</a:t>
            </a:r>
            <a:r>
              <a:rPr kumimoji="0" lang="en-US" sz="2800" b="0" i="0" u="none" strike="noStrike" kern="1200" cap="none" spc="0" normalizeH="0" baseline="0" noProof="0" dirty="0">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 </a:t>
            </a:r>
            <a:r>
              <a:rPr kumimoji="0" lang="en-US" sz="2800" b="0" i="0" u="none" strike="noStrike" kern="1200" cap="none" spc="0" normalizeH="0" baseline="0" noProof="0" dirty="0" err="1">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rPr>
              <a:t>nhà</a:t>
            </a:r>
            <a:endParaRPr kumimoji="0" lang="en-US" sz="2800" b="0" i="0" u="none" strike="noStrike" kern="1200" cap="none" spc="0" normalizeH="0" baseline="0" noProof="0" dirty="0">
              <a:ln>
                <a:noFill/>
              </a:ln>
              <a:solidFill>
                <a:srgbClr val="C00000"/>
              </a:solidFill>
              <a:effectLst/>
              <a:uLnTx/>
              <a:uFillTx/>
              <a:latin typeface="Phosphate Inline" panose="02000506050000020004" pitchFamily="2" charset="77"/>
              <a:ea typeface="微软雅黑" panose="020B0503020204020204" pitchFamily="34" charset="-122"/>
              <a:cs typeface="Phosphate Inline" panose="02000506050000020004" pitchFamily="2" charset="77"/>
            </a:endParaRPr>
          </a:p>
        </p:txBody>
      </p:sp>
    </p:spTree>
    <p:extLst>
      <p:ext uri="{BB962C8B-B14F-4D97-AF65-F5344CB8AC3E}">
        <p14:creationId xmlns:p14="http://schemas.microsoft.com/office/powerpoint/2010/main" val="150664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01FE-98D0-4880-A0ED-A0C4F4F9A6A4}"/>
              </a:ext>
            </a:extLst>
          </p:cNvPr>
          <p:cNvPicPr>
            <a:picLocks noChangeAspect="1"/>
          </p:cNvPicPr>
          <p:nvPr/>
        </p:nvPicPr>
        <p:blipFill>
          <a:blip r:embed="rId4"/>
          <a:stretch>
            <a:fillRect/>
          </a:stretch>
        </p:blipFill>
        <p:spPr>
          <a:xfrm flipH="1">
            <a:off x="0" y="3215"/>
            <a:ext cx="12192000" cy="6854785"/>
          </a:xfrm>
          <a:prstGeom prst="rect">
            <a:avLst/>
          </a:prstGeom>
        </p:spPr>
      </p:pic>
      <p:sp>
        <p:nvSpPr>
          <p:cNvPr id="5" name="Rectangle: Rounded Corners 13">
            <a:extLst>
              <a:ext uri="{FF2B5EF4-FFF2-40B4-BE49-F238E27FC236}">
                <a16:creationId xmlns:a16="http://schemas.microsoft.com/office/drawing/2014/main" id="{930BF9D2-9787-46EA-813D-F32F9017BF06}"/>
              </a:ext>
            </a:extLst>
          </p:cNvPr>
          <p:cNvSpPr/>
          <p:nvPr/>
        </p:nvSpPr>
        <p:spPr>
          <a:xfrm>
            <a:off x="177232" y="156693"/>
            <a:ext cx="4533916" cy="1087360"/>
          </a:xfrm>
          <a:prstGeom prst="roundRect">
            <a:avLst>
              <a:gd name="adj" fmla="val 12288"/>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adybug Cartoon Images | Free Vectors, Stock Photos &amp;amp; PSD">
            <a:extLst>
              <a:ext uri="{FF2B5EF4-FFF2-40B4-BE49-F238E27FC236}">
                <a16:creationId xmlns:a16="http://schemas.microsoft.com/office/drawing/2014/main" id="{34D26DCA-768B-48DB-A15F-04522A50C7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2964" r="26680"/>
                    </a14:imgEffect>
                  </a14:imgLayer>
                </a14:imgProps>
              </a:ext>
              <a:ext uri="{28A0092B-C50C-407E-A947-70E740481C1C}">
                <a14:useLocalDpi xmlns:a14="http://schemas.microsoft.com/office/drawing/2010/main" val="0"/>
              </a:ext>
            </a:extLst>
          </a:blip>
          <a:srcRect t="18251" r="70355" b="12876"/>
          <a:stretch/>
        </p:blipFill>
        <p:spPr bwMode="auto">
          <a:xfrm>
            <a:off x="58833" y="117766"/>
            <a:ext cx="910364" cy="1145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64B1CA-ABBE-4F2B-87A1-F576296897FD}"/>
              </a:ext>
            </a:extLst>
          </p:cNvPr>
          <p:cNvSpPr/>
          <p:nvPr/>
        </p:nvSpPr>
        <p:spPr>
          <a:xfrm>
            <a:off x="969197" y="428824"/>
            <a:ext cx="3352946" cy="523220"/>
          </a:xfrm>
          <a:prstGeom prst="rect">
            <a:avLst/>
          </a:prstGeom>
        </p:spPr>
        <p:txBody>
          <a:bodyPr wrap="square">
            <a:spAutoFit/>
          </a:bodyPr>
          <a:lstStyle/>
          <a:p>
            <a:pPr algn="ctr"/>
            <a:r>
              <a:rPr lang="en-US" sz="2800" dirty="0" err="1">
                <a:solidFill>
                  <a:srgbClr val="E91112"/>
                </a:solidFill>
                <a:latin typeface="Phosphate Inline" panose="02000506050000020004" pitchFamily="2" charset="77"/>
                <a:cs typeface="Phosphate Inline" panose="02000506050000020004" pitchFamily="2" charset="77"/>
              </a:rPr>
              <a:t>Tìm</a:t>
            </a:r>
            <a:r>
              <a:rPr lang="en-US" sz="2800" dirty="0">
                <a:solidFill>
                  <a:srgbClr val="E91112"/>
                </a:solidFill>
                <a:latin typeface="Phosphate Inline" panose="02000506050000020004" pitchFamily="2" charset="77"/>
                <a:cs typeface="Phosphate Inline" panose="02000506050000020004" pitchFamily="2" charset="77"/>
              </a:rPr>
              <a:t> </a:t>
            </a:r>
            <a:r>
              <a:rPr lang="en-US" sz="2800" dirty="0" err="1">
                <a:solidFill>
                  <a:srgbClr val="E91112"/>
                </a:solidFill>
                <a:latin typeface="Phosphate Inline" panose="02000506050000020004" pitchFamily="2" charset="77"/>
                <a:cs typeface="Phosphate Inline" panose="02000506050000020004" pitchFamily="2" charset="77"/>
              </a:rPr>
              <a:t>đường</a:t>
            </a:r>
            <a:r>
              <a:rPr lang="en-US" sz="2800" dirty="0">
                <a:solidFill>
                  <a:srgbClr val="E91112"/>
                </a:solidFill>
                <a:latin typeface="Phosphate Inline" panose="02000506050000020004" pitchFamily="2" charset="77"/>
                <a:cs typeface="Phosphate Inline" panose="02000506050000020004" pitchFamily="2" charset="77"/>
              </a:rPr>
              <a:t> </a:t>
            </a:r>
            <a:r>
              <a:rPr lang="en-US" sz="2800" dirty="0" err="1">
                <a:solidFill>
                  <a:srgbClr val="E91112"/>
                </a:solidFill>
                <a:latin typeface="Phosphate Inline" panose="02000506050000020004" pitchFamily="2" charset="77"/>
                <a:cs typeface="Phosphate Inline" panose="02000506050000020004" pitchFamily="2" charset="77"/>
              </a:rPr>
              <a:t>về</a:t>
            </a:r>
            <a:r>
              <a:rPr lang="en-US" sz="2800" dirty="0">
                <a:solidFill>
                  <a:srgbClr val="E91112"/>
                </a:solidFill>
                <a:latin typeface="Phosphate Inline" panose="02000506050000020004" pitchFamily="2" charset="77"/>
                <a:cs typeface="Phosphate Inline" panose="02000506050000020004" pitchFamily="2" charset="77"/>
              </a:rPr>
              <a:t> </a:t>
            </a:r>
            <a:r>
              <a:rPr lang="en-US" sz="2800" dirty="0" err="1">
                <a:solidFill>
                  <a:srgbClr val="E91112"/>
                </a:solidFill>
                <a:latin typeface="Phosphate Inline" panose="02000506050000020004" pitchFamily="2" charset="77"/>
                <a:cs typeface="Phosphate Inline" panose="02000506050000020004" pitchFamily="2" charset="77"/>
              </a:rPr>
              <a:t>nhà</a:t>
            </a:r>
            <a:endParaRPr lang="en-US" sz="2800" dirty="0">
              <a:solidFill>
                <a:srgbClr val="E91112"/>
              </a:solidFill>
              <a:latin typeface="Phosphate Inline" panose="02000506050000020004" pitchFamily="2" charset="77"/>
              <a:cs typeface="Phosphate Inline" panose="02000506050000020004" pitchFamily="2" charset="77"/>
            </a:endParaRPr>
          </a:p>
        </p:txBody>
      </p:sp>
      <p:pic>
        <p:nvPicPr>
          <p:cNvPr id="8" name="Picture 2">
            <a:extLst>
              <a:ext uri="{FF2B5EF4-FFF2-40B4-BE49-F238E27FC236}">
                <a16:creationId xmlns:a16="http://schemas.microsoft.com/office/drawing/2014/main" id="{19520C96-07B6-4C38-B35B-1CBC1BD77D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552044">
            <a:off x="1701864" y="5233802"/>
            <a:ext cx="1607631" cy="15403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8" action="ppaction://hlinksldjump"/>
            <a:extLst>
              <a:ext uri="{FF2B5EF4-FFF2-40B4-BE49-F238E27FC236}">
                <a16:creationId xmlns:a16="http://schemas.microsoft.com/office/drawing/2014/main" id="{F71576CF-1CA0-452A-8894-6674AF9CF34C}"/>
              </a:ext>
            </a:extLst>
          </p:cNvPr>
          <p:cNvPicPr>
            <a:picLocks noChangeAspect="1"/>
          </p:cNvPicPr>
          <p:nvPr/>
        </p:nvPicPr>
        <p:blipFill>
          <a:blip r:embed="rId9">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4084408" y="5590181"/>
            <a:ext cx="1010122" cy="1010122"/>
          </a:xfrm>
          <a:prstGeom prst="rect">
            <a:avLst/>
          </a:prstGeom>
        </p:spPr>
      </p:pic>
      <p:sp>
        <p:nvSpPr>
          <p:cNvPr id="21" name="Oval 20">
            <a:extLst>
              <a:ext uri="{FF2B5EF4-FFF2-40B4-BE49-F238E27FC236}">
                <a16:creationId xmlns:a16="http://schemas.microsoft.com/office/drawing/2014/main" id="{E2DDDD9E-D1E9-4F4E-BBB2-64576B4CC6CF}"/>
              </a:ext>
            </a:extLst>
          </p:cNvPr>
          <p:cNvSpPr/>
          <p:nvPr/>
        </p:nvSpPr>
        <p:spPr>
          <a:xfrm>
            <a:off x="5436205" y="60197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1</a:t>
            </a:r>
            <a:endParaRPr lang="en-US" b="1"/>
          </a:p>
        </p:txBody>
      </p:sp>
      <p:sp>
        <p:nvSpPr>
          <p:cNvPr id="22" name="Oval 21">
            <a:extLst>
              <a:ext uri="{FF2B5EF4-FFF2-40B4-BE49-F238E27FC236}">
                <a16:creationId xmlns:a16="http://schemas.microsoft.com/office/drawing/2014/main" id="{2E395E28-4512-43A5-AE4B-548AD6C4A4F9}"/>
              </a:ext>
            </a:extLst>
          </p:cNvPr>
          <p:cNvSpPr/>
          <p:nvPr/>
        </p:nvSpPr>
        <p:spPr>
          <a:xfrm>
            <a:off x="8541355" y="4775199"/>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2</a:t>
            </a:r>
            <a:endParaRPr lang="en-US" b="1"/>
          </a:p>
        </p:txBody>
      </p:sp>
      <p:sp>
        <p:nvSpPr>
          <p:cNvPr id="23" name="Oval 22">
            <a:extLst>
              <a:ext uri="{FF2B5EF4-FFF2-40B4-BE49-F238E27FC236}">
                <a16:creationId xmlns:a16="http://schemas.microsoft.com/office/drawing/2014/main" id="{8FD8A356-C4B9-49C7-914A-1782869A683B}"/>
              </a:ext>
            </a:extLst>
          </p:cNvPr>
          <p:cNvSpPr/>
          <p:nvPr/>
        </p:nvSpPr>
        <p:spPr>
          <a:xfrm>
            <a:off x="6096000" y="3147954"/>
            <a:ext cx="400921" cy="4009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3</a:t>
            </a:r>
            <a:endParaRPr lang="en-US" b="1"/>
          </a:p>
        </p:txBody>
      </p:sp>
      <p:sp>
        <p:nvSpPr>
          <p:cNvPr id="24" name="Oval 23">
            <a:extLst>
              <a:ext uri="{FF2B5EF4-FFF2-40B4-BE49-F238E27FC236}">
                <a16:creationId xmlns:a16="http://schemas.microsoft.com/office/drawing/2014/main" id="{96812A2A-5F84-4463-93B9-7CE2D7E0C111}"/>
              </a:ext>
            </a:extLst>
          </p:cNvPr>
          <p:cNvSpPr/>
          <p:nvPr/>
        </p:nvSpPr>
        <p:spPr>
          <a:xfrm>
            <a:off x="8548975" y="2512954"/>
            <a:ext cx="298091" cy="2980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grpSp>
        <p:nvGrpSpPr>
          <p:cNvPr id="25" name="Group 24">
            <a:extLst>
              <a:ext uri="{FF2B5EF4-FFF2-40B4-BE49-F238E27FC236}">
                <a16:creationId xmlns:a16="http://schemas.microsoft.com/office/drawing/2014/main" id="{ECDFC44E-4625-4169-B875-5E071A822DE2}"/>
              </a:ext>
            </a:extLst>
          </p:cNvPr>
          <p:cNvGrpSpPr/>
          <p:nvPr/>
        </p:nvGrpSpPr>
        <p:grpSpPr>
          <a:xfrm>
            <a:off x="4517571" y="2917574"/>
            <a:ext cx="4031403" cy="3503146"/>
            <a:chOff x="7498788" y="2666386"/>
            <a:chExt cx="2837789" cy="1786118"/>
          </a:xfrm>
        </p:grpSpPr>
        <p:pic>
          <p:nvPicPr>
            <p:cNvPr id="26" name="Picture 25">
              <a:extLst>
                <a:ext uri="{FF2B5EF4-FFF2-40B4-BE49-F238E27FC236}">
                  <a16:creationId xmlns:a16="http://schemas.microsoft.com/office/drawing/2014/main" id="{08D52D17-E4E4-420F-B12D-27781D6F99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8788" y="2666386"/>
              <a:ext cx="2837789" cy="1786118"/>
            </a:xfrm>
            <a:prstGeom prst="rect">
              <a:avLst/>
            </a:prstGeom>
          </p:spPr>
        </p:pic>
        <p:sp>
          <p:nvSpPr>
            <p:cNvPr id="27" name="TextBox 26">
              <a:extLst>
                <a:ext uri="{FF2B5EF4-FFF2-40B4-BE49-F238E27FC236}">
                  <a16:creationId xmlns:a16="http://schemas.microsoft.com/office/drawing/2014/main" id="{8D27BAEB-1C1A-4536-91DD-389AA4689B8C}"/>
                </a:ext>
              </a:extLst>
            </p:cNvPr>
            <p:cNvSpPr txBox="1"/>
            <p:nvPr/>
          </p:nvSpPr>
          <p:spPr>
            <a:xfrm>
              <a:off x="7635051" y="3110341"/>
              <a:ext cx="2385778" cy="706155"/>
            </a:xfrm>
            <a:prstGeom prst="rect">
              <a:avLst/>
            </a:prstGeom>
            <a:noFill/>
          </p:spPr>
          <p:txBody>
            <a:bodyPr wrap="square">
              <a:spAutoFit/>
            </a:bodyPr>
            <a:lstStyle/>
            <a:p>
              <a:pPr algn="ctr"/>
              <a:r>
                <a:rPr lang="en-US" sz="2800" dirty="0" err="1">
                  <a:solidFill>
                    <a:schemeClr val="bg1"/>
                  </a:solidFill>
                  <a:latin typeface="Times" pitchFamily="2" charset="0"/>
                </a:rPr>
                <a:t>Đây</a:t>
              </a:r>
              <a:r>
                <a:rPr lang="en-US" sz="2800" dirty="0">
                  <a:solidFill>
                    <a:schemeClr val="bg1"/>
                  </a:solidFill>
                  <a:latin typeface="Times" pitchFamily="2" charset="0"/>
                </a:rPr>
                <a:t> </a:t>
              </a:r>
              <a:r>
                <a:rPr lang="en-US" sz="2800" dirty="0" err="1">
                  <a:solidFill>
                    <a:schemeClr val="bg1"/>
                  </a:solidFill>
                  <a:latin typeface="Times" pitchFamily="2" charset="0"/>
                </a:rPr>
                <a:t>là</a:t>
              </a:r>
              <a:r>
                <a:rPr lang="en-US" sz="2800" dirty="0">
                  <a:solidFill>
                    <a:schemeClr val="bg1"/>
                  </a:solidFill>
                  <a:latin typeface="Times" pitchFamily="2" charset="0"/>
                </a:rPr>
                <a:t> </a:t>
              </a:r>
              <a:r>
                <a:rPr lang="en-US" sz="2800" dirty="0" err="1">
                  <a:solidFill>
                    <a:schemeClr val="bg1"/>
                  </a:solidFill>
                  <a:latin typeface="Times" pitchFamily="2" charset="0"/>
                </a:rPr>
                <a:t>thể</a:t>
              </a:r>
              <a:r>
                <a:rPr lang="en-US" sz="2800" dirty="0">
                  <a:solidFill>
                    <a:schemeClr val="bg1"/>
                  </a:solidFill>
                  <a:latin typeface="Times" pitchFamily="2" charset="0"/>
                </a:rPr>
                <a:t> </a:t>
              </a:r>
              <a:r>
                <a:rPr lang="en-US" sz="2800" dirty="0" err="1">
                  <a:solidFill>
                    <a:schemeClr val="bg1"/>
                  </a:solidFill>
                  <a:latin typeface="Times" pitchFamily="2" charset="0"/>
                </a:rPr>
                <a:t>loại</a:t>
              </a:r>
              <a:r>
                <a:rPr lang="en-US" sz="2800" dirty="0">
                  <a:solidFill>
                    <a:schemeClr val="bg1"/>
                  </a:solidFill>
                  <a:latin typeface="Times" pitchFamily="2" charset="0"/>
                </a:rPr>
                <a:t> </a:t>
              </a:r>
              <a:r>
                <a:rPr lang="en-US" sz="2800" dirty="0" err="1">
                  <a:solidFill>
                    <a:schemeClr val="bg1"/>
                  </a:solidFill>
                  <a:latin typeface="Times" pitchFamily="2" charset="0"/>
                </a:rPr>
                <a:t>văn</a:t>
              </a:r>
              <a:r>
                <a:rPr lang="en-US" sz="2800" dirty="0">
                  <a:solidFill>
                    <a:schemeClr val="bg1"/>
                  </a:solidFill>
                  <a:latin typeface="Times" pitchFamily="2" charset="0"/>
                </a:rPr>
                <a:t> </a:t>
              </a:r>
              <a:r>
                <a:rPr lang="en-US" sz="2800" dirty="0" err="1">
                  <a:solidFill>
                    <a:schemeClr val="bg1"/>
                  </a:solidFill>
                  <a:latin typeface="Times" pitchFamily="2" charset="0"/>
                </a:rPr>
                <a:t>học</a:t>
              </a:r>
              <a:endParaRPr lang="en-US" sz="2800" dirty="0">
                <a:solidFill>
                  <a:schemeClr val="bg1"/>
                </a:solidFill>
                <a:latin typeface="Times" pitchFamily="2" charset="0"/>
              </a:endParaRPr>
            </a:p>
            <a:p>
              <a:pPr algn="ctr"/>
              <a:r>
                <a:rPr lang="en-US" sz="2800" dirty="0" err="1">
                  <a:solidFill>
                    <a:schemeClr val="bg1"/>
                  </a:solidFill>
                  <a:latin typeface="Times" pitchFamily="2" charset="0"/>
                </a:rPr>
                <a:t>dành</a:t>
              </a:r>
              <a:r>
                <a:rPr lang="en-US" sz="2800" dirty="0">
                  <a:solidFill>
                    <a:schemeClr val="bg1"/>
                  </a:solidFill>
                  <a:latin typeface="Times" pitchFamily="2" charset="0"/>
                </a:rPr>
                <a:t> </a:t>
              </a:r>
              <a:r>
                <a:rPr lang="en-US" sz="2800" dirty="0" err="1">
                  <a:solidFill>
                    <a:schemeClr val="bg1"/>
                  </a:solidFill>
                  <a:latin typeface="Times" pitchFamily="2" charset="0"/>
                </a:rPr>
                <a:t>cho</a:t>
              </a:r>
              <a:r>
                <a:rPr lang="en-US" sz="2800" dirty="0">
                  <a:solidFill>
                    <a:schemeClr val="bg1"/>
                  </a:solidFill>
                  <a:latin typeface="Times" pitchFamily="2" charset="0"/>
                </a:rPr>
                <a:t> </a:t>
              </a:r>
              <a:r>
                <a:rPr lang="en-US" sz="2800" dirty="0" err="1">
                  <a:solidFill>
                    <a:schemeClr val="bg1"/>
                  </a:solidFill>
                  <a:latin typeface="Times" pitchFamily="2" charset="0"/>
                </a:rPr>
                <a:t>thiếu</a:t>
              </a:r>
              <a:r>
                <a:rPr lang="en-US" sz="2800" dirty="0">
                  <a:solidFill>
                    <a:schemeClr val="bg1"/>
                  </a:solidFill>
                  <a:latin typeface="Times" pitchFamily="2" charset="0"/>
                </a:rPr>
                <a:t> </a:t>
              </a:r>
              <a:r>
                <a:rPr lang="en-US" sz="2800" dirty="0" err="1">
                  <a:solidFill>
                    <a:schemeClr val="bg1"/>
                  </a:solidFill>
                  <a:latin typeface="Times" pitchFamily="2" charset="0"/>
                </a:rPr>
                <a:t>nhi</a:t>
              </a:r>
              <a:r>
                <a:rPr lang="en-US" sz="2800" dirty="0">
                  <a:solidFill>
                    <a:schemeClr val="bg1"/>
                  </a:solidFill>
                  <a:latin typeface="Times" pitchFamily="2" charset="0"/>
                </a:rPr>
                <a:t>.</a:t>
              </a:r>
            </a:p>
          </p:txBody>
        </p:sp>
      </p:grpSp>
    </p:spTree>
    <p:custDataLst>
      <p:tags r:id="rId1"/>
    </p:custDataLst>
    <p:extLst>
      <p:ext uri="{BB962C8B-B14F-4D97-AF65-F5344CB8AC3E}">
        <p14:creationId xmlns:p14="http://schemas.microsoft.com/office/powerpoint/2010/main" val="3064186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50802918-08F1-41AD-A9B6-50A3F1EBDBEE}:310"/>
</p:tagLst>
</file>

<file path=ppt/tags/tag10.xml><?xml version="1.0" encoding="utf-8"?>
<p:tagLst xmlns:a="http://schemas.openxmlformats.org/drawingml/2006/main" xmlns:r="http://schemas.openxmlformats.org/officeDocument/2006/relationships" xmlns:p="http://schemas.openxmlformats.org/presentationml/2006/main">
  <p:tag name="GENSWF_SLIDE_UID" val="{462F0FA9-450C-45D4-B341-DF0075113561}:335"/>
</p:tagLst>
</file>

<file path=ppt/tags/tag11.xml><?xml version="1.0" encoding="utf-8"?>
<p:tagLst xmlns:a="http://schemas.openxmlformats.org/drawingml/2006/main" xmlns:r="http://schemas.openxmlformats.org/officeDocument/2006/relationships" xmlns:p="http://schemas.openxmlformats.org/presentationml/2006/main">
  <p:tag name="GENSWF_SLIDE_UID" val="{4CE580D5-9040-46BA-A368-2101966BA9D7}:315"/>
</p:tagLst>
</file>

<file path=ppt/tags/tag12.xml><?xml version="1.0" encoding="utf-8"?>
<p:tagLst xmlns:a="http://schemas.openxmlformats.org/drawingml/2006/main" xmlns:r="http://schemas.openxmlformats.org/officeDocument/2006/relationships" xmlns:p="http://schemas.openxmlformats.org/presentationml/2006/main">
  <p:tag name="GENSWF_SLIDE_UID" val="{7C096446-6561-4577-8024-9E578649CC07}:348"/>
</p:tagLst>
</file>

<file path=ppt/tags/tag13.xml><?xml version="1.0" encoding="utf-8"?>
<p:tagLst xmlns:a="http://schemas.openxmlformats.org/drawingml/2006/main" xmlns:r="http://schemas.openxmlformats.org/officeDocument/2006/relationships" xmlns:p="http://schemas.openxmlformats.org/presentationml/2006/main">
  <p:tag name="GENSWF_SLIDE_UID" val="{1FF0599C-A082-4BD5-8AEF-01BE803142EE}:314"/>
</p:tagLst>
</file>

<file path=ppt/tags/tag14.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D64EEC50-2513-4450-BFEF-18C517026D07}:308"/>
</p:tagLst>
</file>

<file path=ppt/tags/tag20.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9"/>
</p:tagLst>
</file>

<file path=ppt/tags/tag22.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7"/>
</p:tagLst>
</file>

<file path=ppt/tags/tag23.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11"/>
</p:tagLst>
</file>

<file path=ppt/tags/tag24.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5"/>
</p:tagLst>
</file>

<file path=ppt/tags/tag25.xml><?xml version="1.0" encoding="utf-8"?>
<p:tagLst xmlns:a="http://schemas.openxmlformats.org/drawingml/2006/main" xmlns:r="http://schemas.openxmlformats.org/officeDocument/2006/relationships" xmlns:p="http://schemas.openxmlformats.org/presentationml/2006/main">
  <p:tag name="GENSWF_SLIDE_UID" val="{C1A05B20-79C3-4EAE-A19C-6D94D14605EE}:345"/>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5"/>
</p:tagLst>
</file>

<file path=ppt/tags/tag29.xml><?xml version="1.0" encoding="utf-8"?>
<p:tagLst xmlns:a="http://schemas.openxmlformats.org/drawingml/2006/main" xmlns:r="http://schemas.openxmlformats.org/officeDocument/2006/relationships" xmlns:p="http://schemas.openxmlformats.org/presentationml/2006/main">
  <p:tag name="GENSWF_SLIDE_UID" val="{C1A05B20-79C3-4EAE-A19C-6D94D14605EE}:345"/>
</p:tagLst>
</file>

<file path=ppt/tags/tag3.xml><?xml version="1.0" encoding="utf-8"?>
<p:tagLst xmlns:a="http://schemas.openxmlformats.org/drawingml/2006/main" xmlns:r="http://schemas.openxmlformats.org/officeDocument/2006/relationships" xmlns:p="http://schemas.openxmlformats.org/presentationml/2006/main">
  <p:tag name="GENSWF_SLIDE_UID" val="{B6E25F7A-737F-4631-AB23-8D0308774338}:31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5"/>
</p:tagLst>
</file>

<file path=ppt/tags/tag33.xml><?xml version="1.0" encoding="utf-8"?>
<p:tagLst xmlns:a="http://schemas.openxmlformats.org/drawingml/2006/main" xmlns:r="http://schemas.openxmlformats.org/officeDocument/2006/relationships" xmlns:p="http://schemas.openxmlformats.org/presentationml/2006/main">
  <p:tag name="GENSWF_SLIDE_UID" val="{C84832F9-3604-4A3A-958A-7A1D51BE936D}:34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9"/>
</p:tagLst>
</file>

<file path=ppt/tags/tag37.xml><?xml version="1.0" encoding="utf-8"?>
<p:tagLst xmlns:a="http://schemas.openxmlformats.org/drawingml/2006/main" xmlns:r="http://schemas.openxmlformats.org/officeDocument/2006/relationships" xmlns:p="http://schemas.openxmlformats.org/presentationml/2006/main">
  <p:tag name="GENSWF_SLIDE_UID" val="{E8D9370B-8ADC-4585-8F56-4A9947229CD2}:321"/>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GENSWF_SLIDE_UID" val="{9B13E236-85DF-45C8-BCB4-BDD84210931D}:341"/>
</p:tagLst>
</file>

<file path=ppt/tags/tag4.xml><?xml version="1.0" encoding="utf-8"?>
<p:tagLst xmlns:a="http://schemas.openxmlformats.org/drawingml/2006/main" xmlns:r="http://schemas.openxmlformats.org/officeDocument/2006/relationships" xmlns:p="http://schemas.openxmlformats.org/presentationml/2006/main">
  <p:tag name="GENSWF_SLIDE_UID" val="{38E9BF4B-E3D4-445D-A768-6960BC30D6F8}:347"/>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GENSWF_SLIDE_UID" val="{419221B9-CC51-4A4B-A7BA-D826C5A055BF}:342"/>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GENSWF_SLIDE_UID" val="{99D9C3DE-56FC-4002-8EAD-08F1CBB60E38}:343"/>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9"/>
</p:tagLst>
</file>

<file path=ppt/tags/tag48.xml><?xml version="1.0" encoding="utf-8"?>
<p:tagLst xmlns:a="http://schemas.openxmlformats.org/drawingml/2006/main" xmlns:r="http://schemas.openxmlformats.org/officeDocument/2006/relationships" xmlns:p="http://schemas.openxmlformats.org/presentationml/2006/main">
  <p:tag name="GENSWF_SLIDE_UID" val="{56C210B2-4E13-471F-B4DE-175FC12FD5E8}:344"/>
</p:tagLst>
</file>

<file path=ppt/tags/tag49.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GENSWF_SLIDE_UID" val="{E0022B4C-8EDA-45DB-B1BF-4505F2ED7857}:350"/>
</p:tagLst>
</file>

<file path=ppt/tags/tag50.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9"/>
</p:tagLst>
</file>

<file path=ppt/tags/tag51.xml><?xml version="1.0" encoding="utf-8"?>
<p:tagLst xmlns:a="http://schemas.openxmlformats.org/drawingml/2006/main" xmlns:r="http://schemas.openxmlformats.org/officeDocument/2006/relationships" xmlns:p="http://schemas.openxmlformats.org/presentationml/2006/main">
  <p:tag name="GENSWF_SLIDE_UID" val="{E28C9130-FE80-45AC-B828-501B2D067503}:318"/>
</p:tagLst>
</file>

<file path=ppt/tags/tag52.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11"/>
</p:tagLst>
</file>

<file path=ppt/tags/tag54.xml><?xml version="1.0" encoding="utf-8"?>
<p:tagLst xmlns:a="http://schemas.openxmlformats.org/drawingml/2006/main" xmlns:r="http://schemas.openxmlformats.org/officeDocument/2006/relationships" xmlns:p="http://schemas.openxmlformats.org/presentationml/2006/main">
  <p:tag name="GENSWF_SLIDE_UID" val="{7B7FD976-CB2A-4CA9-BE3F-6A337111BD6E}:329"/>
</p:tagLst>
</file>

<file path=ppt/tags/tag55.xml><?xml version="1.0" encoding="utf-8"?>
<p:tagLst xmlns:a="http://schemas.openxmlformats.org/drawingml/2006/main" xmlns:r="http://schemas.openxmlformats.org/officeDocument/2006/relationships" xmlns:p="http://schemas.openxmlformats.org/presentationml/2006/main">
  <p:tag name="GENSWF_SLIDE_UID" val="{09025E2B-EFC6-49A5-90C0-8FE266071E5D}:327"/>
</p:tagLst>
</file>

<file path=ppt/tags/tag56.xml><?xml version="1.0" encoding="utf-8"?>
<p:tagLst xmlns:a="http://schemas.openxmlformats.org/drawingml/2006/main" xmlns:r="http://schemas.openxmlformats.org/officeDocument/2006/relationships" xmlns:p="http://schemas.openxmlformats.org/presentationml/2006/main">
  <p:tag name="GENSWF_SLIDE_UID" val="{B6FDB42C-03E1-4D25-A5F5-E1F2790B206C}:330"/>
</p:tagLst>
</file>

<file path=ppt/tags/tag57.xml><?xml version="1.0" encoding="utf-8"?>
<p:tagLst xmlns:a="http://schemas.openxmlformats.org/drawingml/2006/main" xmlns:r="http://schemas.openxmlformats.org/officeDocument/2006/relationships" xmlns:p="http://schemas.openxmlformats.org/presentationml/2006/main">
  <p:tag name="GENSWF_SLIDE_UID" val="{64C00B54-937F-40B5-83F1-08449F38C440}:333"/>
</p:tagLst>
</file>

<file path=ppt/tags/tag58.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SubTitle"/>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60305172153"/>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GENSWF_SLIDE_UID" val="{6307EF54-C416-42C3-A20F-8A56FED8CBEB}:352"/>
</p:tagLst>
</file>

<file path=ppt/tags/tag60.xml><?xml version="1.0" encoding="utf-8"?>
<p:tagLst xmlns:a="http://schemas.openxmlformats.org/drawingml/2006/main" xmlns:r="http://schemas.openxmlformats.org/officeDocument/2006/relationships" xmlns:p="http://schemas.openxmlformats.org/presentationml/2006/main">
  <p:tag name="GENSWF_SLIDE_UID" val="{43473EAC-68FB-4E1D-B4D4-3CE08D57C0D5}:346"/>
</p:tagLst>
</file>

<file path=ppt/tags/tag61.xml><?xml version="1.0" encoding="utf-8"?>
<p:tagLst xmlns:a="http://schemas.openxmlformats.org/drawingml/2006/main" xmlns:r="http://schemas.openxmlformats.org/officeDocument/2006/relationships" xmlns:p="http://schemas.openxmlformats.org/presentationml/2006/main">
  <p:tag name="GENSWF_SLIDE_UID" val="{53BCEE8A-B403-4EF9-8AD0-FD13158D1364}:337"/>
</p:tagLst>
</file>

<file path=ppt/tags/tag7.xml><?xml version="1.0" encoding="utf-8"?>
<p:tagLst xmlns:a="http://schemas.openxmlformats.org/drawingml/2006/main" xmlns:r="http://schemas.openxmlformats.org/officeDocument/2006/relationships" xmlns:p="http://schemas.openxmlformats.org/presentationml/2006/main">
  <p:tag name="GENSWF_SLIDE_UID" val="{9DB97989-1B95-491B-B33D-7C43458B18C1}:355"/>
</p:tagLst>
</file>

<file path=ppt/tags/tag8.xml><?xml version="1.0" encoding="utf-8"?>
<p:tagLst xmlns:a="http://schemas.openxmlformats.org/drawingml/2006/main" xmlns:r="http://schemas.openxmlformats.org/officeDocument/2006/relationships" xmlns:p="http://schemas.openxmlformats.org/presentationml/2006/main">
  <p:tag name="GENSWF_SLIDE_UID" val="{7046196C-C27E-4CCE-8892-AB1EB71AECA8}:357"/>
</p:tagLst>
</file>

<file path=ppt/tags/tag9.xml><?xml version="1.0" encoding="utf-8"?>
<p:tagLst xmlns:a="http://schemas.openxmlformats.org/drawingml/2006/main" xmlns:r="http://schemas.openxmlformats.org/officeDocument/2006/relationships" xmlns:p="http://schemas.openxmlformats.org/presentationml/2006/main">
  <p:tag name="GENSWF_SLIDE_UID" val="{6181A1E1-E9AB-4E14-8BA1-0F153A02335A}:3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3074</Words>
  <Application>Microsoft Macintosh PowerPoint</Application>
  <PresentationFormat>Widescreen</PresentationFormat>
  <Paragraphs>416</Paragraphs>
  <Slides>44</Slides>
  <Notes>32</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微软雅黑</vt:lpstr>
      <vt:lpstr>Arial</vt:lpstr>
      <vt:lpstr>Big Caslon Medium</vt:lpstr>
      <vt:lpstr>Big Caslon Medium</vt:lpstr>
      <vt:lpstr>Calibri</vt:lpstr>
      <vt:lpstr>Calibri Light</vt:lpstr>
      <vt:lpstr>Courier New</vt:lpstr>
      <vt:lpstr>PHOSPHATE INLINE</vt:lpstr>
      <vt:lpstr>PHOSPHATE INLINE</vt:lpstr>
      <vt:lpstr>Roboto</vt:lpstr>
      <vt:lpstr>SVN-Nexa Rush Script</vt:lpstr>
      <vt:lpstr>Tahoma</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 nga</dc:creator>
  <cp:lastModifiedBy>yen nga</cp:lastModifiedBy>
  <cp:revision>4</cp:revision>
  <dcterms:created xsi:type="dcterms:W3CDTF">2023-11-27T18:12:58Z</dcterms:created>
  <dcterms:modified xsi:type="dcterms:W3CDTF">2023-11-28T21:46:37Z</dcterms:modified>
</cp:coreProperties>
</file>