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81" r:id="rId3"/>
    <p:sldId id="292" r:id="rId5"/>
    <p:sldId id="293" r:id="rId6"/>
    <p:sldId id="294" r:id="rId7"/>
    <p:sldId id="295" r:id="rId8"/>
    <p:sldId id="286" r:id="rId9"/>
    <p:sldId id="296" r:id="rId10"/>
    <p:sldId id="263" r:id="rId11"/>
    <p:sldId id="310" r:id="rId12"/>
    <p:sldId id="302" r:id="rId13"/>
    <p:sldId id="303" r:id="rId14"/>
    <p:sldId id="264" r:id="rId15"/>
    <p:sldId id="288" r:id="rId16"/>
    <p:sldId id="273" r:id="rId17"/>
    <p:sldId id="297" r:id="rId18"/>
    <p:sldId id="270" r:id="rId19"/>
    <p:sldId id="308" r:id="rId20"/>
    <p:sldId id="266" r:id="rId21"/>
    <p:sldId id="268" r:id="rId22"/>
    <p:sldId id="269" r:id="rId23"/>
    <p:sldId id="289" r:id="rId24"/>
    <p:sldId id="309" r:id="rId25"/>
    <p:sldId id="271" r:id="rId26"/>
    <p:sldId id="272" r:id="rId27"/>
    <p:sldId id="275" r:id="rId28"/>
    <p:sldId id="276" r:id="rId29"/>
    <p:sldId id="277" r:id="rId30"/>
    <p:sldId id="300" r:id="rId31"/>
    <p:sldId id="290" r:id="rId32"/>
    <p:sldId id="278" r:id="rId33"/>
    <p:sldId id="279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9B"/>
    <a:srgbClr val="F985A1"/>
    <a:srgbClr val="B7B9C7"/>
    <a:srgbClr val="FD8184"/>
    <a:srgbClr val="EA9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3" autoAdjust="0"/>
    <p:restoredTop sz="95737" autoAdjust="0"/>
  </p:normalViewPr>
  <p:slideViewPr>
    <p:cSldViewPr snapToGrid="0" snapToObjects="1">
      <p:cViewPr varScale="1">
        <p:scale>
          <a:sx n="71" d="100"/>
          <a:sy n="71" d="100"/>
        </p:scale>
        <p:origin x="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BDAE-C654-3546-BF78-C8CAF58AC687}" type="datetimeFigureOut">
              <a:rPr lang="x-none" smtClean="0"/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83A3-6F15-0A41-9FCA-72B8494034C3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</a:fld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</a:fld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</a:fld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55999B-F4FB-4802-AB8A-B215B6245FF6}" type="slidenum">
              <a:rPr lang="en-US" sz="1200" smtClean="0"/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056E0D-BA70-41E5-97C5-5DEE63B5BFBA}" type="slidenum">
              <a:rPr lang="en-US" sz="1200" smtClean="0"/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219143-1692-4B38-8C9E-3745CDB358E3}" type="slidenum">
              <a:rPr lang="en-US" sz="1200" smtClean="0"/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19F612-E692-47AF-AFD2-DCCA7BF66CBD}" type="slidenum">
              <a:rPr lang="en-US" sz="1200" smtClean="0"/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24BB28-7E82-4654-B670-227AB01A1E22}" type="slidenum">
              <a:rPr lang="en-US" sz="1200" smtClean="0"/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</a:fld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F123-A2AA-0F40-A405-FC0FC6B66A4C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6A32-10A5-5A4A-9314-CDFD85E1A5E3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5.emf"/><Relationship Id="rId14" Type="http://schemas.openxmlformats.org/officeDocument/2006/relationships/image" Target="../media/image14.emf"/><Relationship Id="rId13" Type="http://schemas.openxmlformats.org/officeDocument/2006/relationships/image" Target="../media/image13.emf"/><Relationship Id="rId12" Type="http://schemas.openxmlformats.org/officeDocument/2006/relationships/image" Target="../media/image12.emf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9.emf"/><Relationship Id="rId3" Type="http://schemas.openxmlformats.org/officeDocument/2006/relationships/image" Target="../media/image40.png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GIF"/><Relationship Id="rId3" Type="http://schemas.openxmlformats.org/officeDocument/2006/relationships/image" Target="../media/image22.png"/><Relationship Id="rId2" Type="http://schemas.microsoft.com/office/2007/relationships/media" Target="file:///E:\TU%20LIEU\Thanh%20Giong\Doc_dien_cam___Thanh_Giong.mp3" TargetMode="External"/><Relationship Id="rId1" Type="http://schemas.openxmlformats.org/officeDocument/2006/relationships/audio" Target="file:///E:\TU%20LIEU\Thanh%20Giong\Doc_dien_cam___Thanh_Giong.mp3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524524" y="1960078"/>
            <a:ext cx="5609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Chào mừng các </a:t>
            </a:r>
            <a:r>
              <a:rPr lang="vi-VN" altLang="zh-CN" sz="4400" b="1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em </a:t>
            </a:r>
            <a:r>
              <a:rPr lang="en-US" altLang="zh-CN" sz="4400" b="1" smtClean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đến với lớp học</a:t>
            </a:r>
            <a:endParaRPr lang="zh-CN" altLang="en-US" sz="4400" b="1" dirty="0">
              <a:solidFill>
                <a:srgbClr val="000033"/>
              </a:solidFill>
              <a:latin typeface="+mj-lt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5795" y="212090"/>
            <a:ext cx="69062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LỊCH SỬ NƯỚC MÌNH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6196" y="1302800"/>
            <a:ext cx="25031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PHẦN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346" y="2045060"/>
            <a:ext cx="26257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đọc hiểu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471" y="2968761"/>
            <a:ext cx="18897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Truyền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20503" y="2693189"/>
            <a:ext cx="14605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3045285" y="2968126"/>
            <a:ext cx="442198" cy="230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98814" y="3429000"/>
            <a:ext cx="36195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thuyết</a:t>
            </a:r>
            <a:r>
              <a:rPr lang="en-US" sz="2400" smtClean="0"/>
              <a:t> </a:t>
            </a:r>
            <a:endParaRPr lang="en-US" sz="2400"/>
          </a:p>
        </p:txBody>
      </p:sp>
      <p:cxnSp>
        <p:nvCxnSpPr>
          <p:cNvPr id="19" name="Straight Arrow Connector 18"/>
          <p:cNvCxnSpPr>
            <a:stCxn id="7" idx="3"/>
            <a:endCxn id="17" idx="1"/>
          </p:cNvCxnSpPr>
          <p:nvPr/>
        </p:nvCxnSpPr>
        <p:spPr>
          <a:xfrm>
            <a:off x="3045285" y="3198959"/>
            <a:ext cx="353060" cy="460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36697" y="3199593"/>
            <a:ext cx="130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Nhân vật</a:t>
            </a:r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>
            <a:off x="7636697" y="3713596"/>
            <a:ext cx="1504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Cốt truyện</a:t>
            </a:r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7671379" y="4212154"/>
            <a:ext cx="1685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Yếu tố kỳ ảo</a:t>
            </a:r>
            <a:endParaRPr lang="en-US" sz="2400"/>
          </a:p>
        </p:txBody>
      </p:sp>
      <p:cxnSp>
        <p:nvCxnSpPr>
          <p:cNvPr id="27" name="Straight Arrow Connector 26"/>
          <p:cNvCxnSpPr>
            <a:stCxn id="17" idx="3"/>
            <a:endCxn id="23" idx="1"/>
          </p:cNvCxnSpPr>
          <p:nvPr/>
        </p:nvCxnSpPr>
        <p:spPr>
          <a:xfrm flipV="1">
            <a:off x="7017823" y="3430598"/>
            <a:ext cx="61849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24" idx="1"/>
          </p:cNvCxnSpPr>
          <p:nvPr/>
        </p:nvCxnSpPr>
        <p:spPr>
          <a:xfrm>
            <a:off x="7017823" y="3659198"/>
            <a:ext cx="618490" cy="285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</p:cNvCxnSpPr>
          <p:nvPr/>
        </p:nvCxnSpPr>
        <p:spPr>
          <a:xfrm>
            <a:off x="7017823" y="3659198"/>
            <a:ext cx="554496" cy="783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041" y="228600"/>
            <a:ext cx="19039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GHI BÀI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431" y="4690043"/>
            <a:ext cx="91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Lời kể</a:t>
            </a:r>
            <a:endParaRPr lang="en-US" sz="2400"/>
          </a:p>
        </p:txBody>
      </p:sp>
      <p:cxnSp>
        <p:nvCxnSpPr>
          <p:cNvPr id="20" name="Straight Arrow Connector 19"/>
          <p:cNvCxnSpPr>
            <a:stCxn id="17" idx="3"/>
          </p:cNvCxnSpPr>
          <p:nvPr/>
        </p:nvCxnSpPr>
        <p:spPr>
          <a:xfrm>
            <a:off x="7017823" y="3659198"/>
            <a:ext cx="579548" cy="1327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7" grpId="0"/>
      <p:bldP spid="23" grpId="0"/>
      <p:bldP spid="24" grpId="0"/>
      <p:bldP spid="2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6432" y="56561"/>
            <a:ext cx="51885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THÁNH GIÓNG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888" y="799164"/>
            <a:ext cx="45650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bản.</a:t>
            </a:r>
            <a:endParaRPr lang="en-US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9359" y="1480212"/>
            <a:ext cx="41040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0888" y="2003432"/>
            <a:ext cx="586095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4982" y="2673030"/>
            <a:ext cx="586095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45" y="50651"/>
            <a:ext cx="19039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GHI BÀI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248177">
            <a:off x="32836" y="24063"/>
            <a:ext cx="3987634" cy="280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016" y="-3185"/>
            <a:ext cx="2968670" cy="785955"/>
          </a:xfrm>
        </p:spPr>
        <p:txBody>
          <a:bodyPr>
            <a:norm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x-none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-100149" y="782770"/>
          <a:ext cx="12150187" cy="58779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5373"/>
                <a:gridCol w="5295888"/>
                <a:gridCol w="2517732"/>
                <a:gridCol w="2981194"/>
              </a:tblGrid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sự kiện chính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5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</a:t>
                      </a:r>
                      <a:endParaRPr lang="x-none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tự diễn biến các sự việc như thế nào?</a:t>
                      </a:r>
                      <a:endParaRPr lang="x-none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tiết kì ảo nhằm thể hiện điều gì?</a:t>
                      </a:r>
                      <a:endParaRPr lang="x-none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2958226" y="0"/>
            <a:ext cx="5246321" cy="785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việc chính và</a:t>
            </a:r>
            <a:r>
              <a:rPr lang="x-none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tiết kì ảo</a:t>
            </a:r>
            <a:endParaRPr lang="en-US" sz="2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91857" y="225468"/>
          <a:ext cx="11884912" cy="6391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7803"/>
                <a:gridCol w="2768252"/>
                <a:gridCol w="5724395"/>
                <a:gridCol w="2444462"/>
              </a:tblGrid>
              <a:tr h="1030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chính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x-none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  <a:endParaRPr lang="x-none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x-none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  <a:endParaRPr lang="x-none" sz="24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no,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8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x-none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  <a:endParaRPr lang="x-none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ươn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trượng</a:t>
                      </a:r>
                      <a:endParaRPr lang="x-none" sz="24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Ngựa phun lửa</a:t>
                      </a:r>
                      <a:endParaRPr lang="x-none" sz="24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x-none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0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x-none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  <a:endParaRPr lang="x-none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Cả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 lẫn ngựa từ từ bay về trời.</a:t>
                      </a:r>
                      <a:r>
                        <a:rPr lang="x-none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0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58016" y="1299081"/>
            <a:ext cx="5448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</a:rPr>
              <a:t>- </a:t>
            </a:r>
            <a:r>
              <a:rPr lang="x-none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mẹ ướm chân – thụ thai, 12 tháng mới </a:t>
            </a:r>
            <a:r>
              <a:rPr lang="x-none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7671" y="1299081"/>
            <a:ext cx="22690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trước sự khác thường của Gióng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7670" y="3457184"/>
            <a:ext cx="210437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sức mạnh của nhân dân, của dân tộc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0405" y="4759890"/>
            <a:ext cx="215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002060"/>
                </a:solidFill>
              </a:rPr>
              <a:t>Không màng danh lợi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7670" y="2155130"/>
            <a:ext cx="2254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 vọng về người anh hùng chống giặc ngoại xâm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9868" y="5774499"/>
            <a:ext cx="226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olidFill>
                  <a:srgbClr val="FF0000"/>
                </a:solidFill>
              </a:rPr>
              <a:t>Theo trình tự thời gian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7117" y="5648877"/>
            <a:ext cx="527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- Tạo nên sức hấp dẫn cho truyện.</a:t>
            </a:r>
            <a:endParaRPr lang="en-US" sz="2000" smtClean="0">
              <a:solidFill>
                <a:srgbClr val="FF0000"/>
              </a:solidFill>
            </a:endParaRPr>
          </a:p>
          <a:p>
            <a:r>
              <a:rPr lang="en-US" sz="2000" smtClean="0">
                <a:solidFill>
                  <a:srgbClr val="FF0000"/>
                </a:solidFill>
              </a:rPr>
              <a:t>- Thể hiện ý thức, tinh thần, sức mạnh bảo vệ đất nước.</a:t>
            </a:r>
            <a:endParaRPr lang="en-US" sz="2000" smtClean="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0405" y="5774499"/>
            <a:ext cx="2141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Tự hào, yêu mến. tôn kính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1127" y="225468"/>
            <a:ext cx="190395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GHI BÀI</a:t>
            </a:r>
            <a:endParaRPr 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5304" y="1001133"/>
            <a:ext cx="4598196" cy="5473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st"/>
          <p:cNvPicPr preferRelativeResize="0"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15" y="0"/>
            <a:ext cx="691761" cy="9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1969901" y="120987"/>
            <a:ext cx="4159992" cy="721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Kết thúc truyện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113" y="3714125"/>
            <a:ext cx="67904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 thờ Gióng, lễ hội Gióng hằng năm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099" y="1791222"/>
            <a:ext cx="61377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189" y="1227644"/>
            <a:ext cx="248856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189" y="2875002"/>
            <a:ext cx="34658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Dấu tích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 còn lưu lại: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01841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945" y="50651"/>
            <a:ext cx="19039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GHI BÀI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395" y="4797561"/>
            <a:ext cx="48717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 Sự biết ơn của nhân dân đối Gióng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8006" y="184755"/>
            <a:ext cx="66649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nhân vật và lời người kể chuyện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未标题-1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>
            <a:fillRect/>
          </a:stretch>
        </p:blipFill>
        <p:spPr bwMode="auto">
          <a:xfrm flipH="1">
            <a:off x="8970384" y="2535162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0454" y="2308524"/>
            <a:ext cx="40859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Mẹ ra mời sứ giả vào đây”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454" y="3111275"/>
            <a:ext cx="44492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Ông về tâu vua sắm cho ta một con ngựa sắt, .....”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80" y="1125574"/>
            <a:ext cx="46872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 giả vừa kinh ngạc, vừa mừng rỡ, vội vàng về tâu vua.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659681" y="1188715"/>
            <a:ext cx="223249" cy="93354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10202" y="2880442"/>
            <a:ext cx="246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Lời nhân vật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396635" y="2435954"/>
            <a:ext cx="263046" cy="150631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35462" y="1494906"/>
            <a:ext cx="245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Lời người kể chuyện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4" name="椭圆形标注 47"/>
          <p:cNvSpPr/>
          <p:nvPr/>
        </p:nvSpPr>
        <p:spPr>
          <a:xfrm>
            <a:off x="7754582" y="230832"/>
            <a:ext cx="4274286" cy="2308524"/>
          </a:xfrm>
          <a:prstGeom prst="wedgeEllipseCallout">
            <a:avLst>
              <a:gd name="adj1" fmla="val 70513"/>
              <a:gd name="adj2" fmla="val 3212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Thánh Gióng đã nói gì với mẹ và sứ giả</a:t>
            </a:r>
            <a:r>
              <a:rPr lang="x-none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形标注 48"/>
          <p:cNvSpPr/>
          <p:nvPr/>
        </p:nvSpPr>
        <p:spPr>
          <a:xfrm>
            <a:off x="8010950" y="352514"/>
            <a:ext cx="3761549" cy="2605948"/>
          </a:xfrm>
          <a:prstGeom prst="wedgeEllipseCallout">
            <a:avLst>
              <a:gd name="adj1" fmla="val 117208"/>
              <a:gd name="adj2" fmla="val -479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phân biệt lời của người kể chuyện và lời nhân vật?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981" y="4744902"/>
            <a:ext cx="3221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- Đánh dấu bằng dấu hai chấm đầu qua dòng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222980" y="5754028"/>
            <a:ext cx="322167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- Gạch đầu dòng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3507286" y="4801851"/>
            <a:ext cx="280583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- Bằng dấu hai chấm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3519812" y="5575899"/>
            <a:ext cx="279330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- Mở đóng ngoặc kép</a:t>
            </a:r>
            <a:endParaRPr lang="en-US" sz="2400"/>
          </a:p>
        </p:txBody>
      </p:sp>
      <p:cxnSp>
        <p:nvCxnSpPr>
          <p:cNvPr id="21" name="Straight Arrow Connector 20"/>
          <p:cNvCxnSpPr>
            <a:stCxn id="11" idx="2"/>
            <a:endCxn id="16" idx="0"/>
          </p:cNvCxnSpPr>
          <p:nvPr/>
        </p:nvCxnSpPr>
        <p:spPr>
          <a:xfrm flipH="1">
            <a:off x="1833820" y="3342107"/>
            <a:ext cx="4310196" cy="1402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</p:cNvCxnSpPr>
          <p:nvPr/>
        </p:nvCxnSpPr>
        <p:spPr>
          <a:xfrm flipH="1">
            <a:off x="5423770" y="3342107"/>
            <a:ext cx="720246" cy="1402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Aft>
                <a:spcPts val="600"/>
              </a:spcAft>
            </a:pPr>
            <a:endParaRPr lang="en-US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/>
          <p:cNvGrpSpPr>
            <a:grpSpLocks noGrp="1" noRot="1" noChangeAspect="1" noMove="1" noResize="1" noUngrp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2211" y="3504063"/>
            <a:ext cx="5386167" cy="102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ô phải trả lời chứ, sao lại mắng bạn ấy?” - Tuổi Trẻ Onlin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5662" b="1"/>
          <a:stretch>
            <a:fillRect/>
          </a:stretch>
        </p:blipFill>
        <p:spPr bwMode="auto">
          <a:xfrm>
            <a:off x="5724395" y="2981194"/>
            <a:ext cx="4973275" cy="36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438378" y="192300"/>
            <a:ext cx="5198301" cy="2262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7030A0"/>
                </a:solidFill>
              </a:rPr>
              <a:t>Nhân vật truyền thuyết thường xuất hiện nhằm thực hiện nhiệm vụ lớn lao. </a:t>
            </a:r>
            <a:r>
              <a:rPr lang="en-US" sz="2400" smtClean="0">
                <a:solidFill>
                  <a:srgbClr val="FF0000"/>
                </a:solidFill>
              </a:rPr>
              <a:t>Nhiệm vụ của Gióng là gì và quan trọng như thế nào?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41" y="2224268"/>
            <a:ext cx="384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Nhiệm vụ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Thánh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Gióng: 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776614" y="1756944"/>
            <a:ext cx="360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9571" y="2224268"/>
            <a:ext cx="332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đánh giặc Ân cứu nước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526093" y="3319397"/>
            <a:ext cx="42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341" y="3169085"/>
            <a:ext cx="25002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Tầm quan trọng: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0362" y="3198788"/>
            <a:ext cx="392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 nguy cho đất nước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45" y="50651"/>
            <a:ext cx="19039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GHI BÀI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9942" y="281483"/>
            <a:ext cx="332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smtClean="0">
                <a:solidFill>
                  <a:srgbClr val="FF0000"/>
                </a:solidFill>
              </a:rPr>
              <a:t>2. Nhân </a:t>
            </a:r>
            <a:r>
              <a:rPr lang="en-US" sz="2400" b="1">
                <a:solidFill>
                  <a:srgbClr val="FF0000"/>
                </a:solidFill>
              </a:rPr>
              <a:t>vật Thánh Gióng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6855" y="876915"/>
            <a:ext cx="269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smtClean="0">
                <a:solidFill>
                  <a:srgbClr val="00B050"/>
                </a:solidFill>
              </a:rPr>
              <a:t>a. Lời </a:t>
            </a:r>
            <a:r>
              <a:rPr lang="en-US" sz="2400" b="1">
                <a:solidFill>
                  <a:srgbClr val="00B050"/>
                </a:solidFill>
              </a:rPr>
              <a:t>nói của Gióng</a:t>
            </a:r>
            <a:endParaRPr lang="en-US" sz="2400" b="1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610" y="1590990"/>
            <a:ext cx="306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- Lời </a:t>
            </a:r>
            <a:r>
              <a:rPr lang="en-US" sz="2400"/>
              <a:t>Gióng nói với mẹ: </a:t>
            </a: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3018697" y="2862104"/>
            <a:ext cx="340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/>
              <a:t>Gióng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sứ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: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0925" y="2211743"/>
            <a:ext cx="422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-&gt; Tinh thần yêu nước sâu sắc.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9901" y="1566030"/>
            <a:ext cx="408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 “ Mẹ ra mời sứ giả vào đây”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6420910" y="2682801"/>
            <a:ext cx="573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“ Ông về tâu vua sắm cho ta một con ngựa sắt, .....”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840925" y="3560625"/>
            <a:ext cx="532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-&gt; Đánh giặc cần có vũ khí sắc bén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4578" y="3990531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smtClean="0">
                <a:solidFill>
                  <a:srgbClr val="00B050"/>
                </a:solidFill>
              </a:rPr>
              <a:t>b. Nhiệm </a:t>
            </a:r>
            <a:r>
              <a:rPr lang="en-US" sz="2400" b="1">
                <a:solidFill>
                  <a:srgbClr val="00B050"/>
                </a:solidFill>
              </a:rPr>
              <a:t>vụ của Gióng</a:t>
            </a:r>
            <a:endParaRPr lang="en-US" sz="2400" b="1">
              <a:solidFill>
                <a:srgbClr val="00B05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31324" y="4506452"/>
          <a:ext cx="9591622" cy="126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2616"/>
                <a:gridCol w="3385395"/>
                <a:gridCol w="31036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Nhiệm vụ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Tầm quan trọng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Yếu tố lịch sử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r>
                        <a:rPr lang="en-US" sz="2400" smtClean="0">
                          <a:effectLst/>
                        </a:rPr>
                        <a:t>giặc</a:t>
                      </a:r>
                      <a:r>
                        <a:rPr lang="en-US" sz="2400" baseline="0" smtClean="0">
                          <a:effectLst/>
                        </a:rPr>
                        <a:t> Ân xâm lược nước ta</a:t>
                      </a:r>
                      <a:endParaRPr lang="en-US" sz="2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31324" y="5092728"/>
            <a:ext cx="332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đánh giặc  cứu nước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138819" y="5046994"/>
            <a:ext cx="317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cứu nguy cho đất nước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Sách Truyện Cổ Tích Việt Nam Dành Cho Thiếu Nhi - Thánh Gióng - FAHASA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2" y="1204166"/>
            <a:ext cx="3084513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34654" y="2693189"/>
            <a:ext cx="173316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x-none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 ngạc</a:t>
            </a: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/>
          </a:p>
        </p:txBody>
      </p:sp>
      <p:sp>
        <p:nvSpPr>
          <p:cNvPr id="3" name="Rectangle 2"/>
          <p:cNvSpPr/>
          <p:nvPr/>
        </p:nvSpPr>
        <p:spPr>
          <a:xfrm>
            <a:off x="9152098" y="2693189"/>
            <a:ext cx="29396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300">
                <a:latin typeface="Times New Roman" panose="02020603050405020304" pitchFamily="18" charset="0"/>
                <a:cs typeface="Times New Roman" panose="02020603050405020304" pitchFamily="18" charset="0"/>
              </a:rPr>
              <a:t>lời nói tình nguyện đánh giặc cứu nước lại là của cậu bé 3 tuổi</a:t>
            </a:r>
            <a:endParaRPr lang="en-US" sz="2300"/>
          </a:p>
        </p:txBody>
      </p:sp>
      <p:sp>
        <p:nvSpPr>
          <p:cNvPr id="4" name="Rectangle 3"/>
          <p:cNvSpPr/>
          <p:nvPr/>
        </p:nvSpPr>
        <p:spPr>
          <a:xfrm>
            <a:off x="7695471" y="4506530"/>
            <a:ext cx="15568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x-none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ừng rỡ</a:t>
            </a:r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300"/>
          </a:p>
        </p:txBody>
      </p:sp>
      <p:sp>
        <p:nvSpPr>
          <p:cNvPr id="5" name="Rectangle 4"/>
          <p:cNvSpPr/>
          <p:nvPr/>
        </p:nvSpPr>
        <p:spPr>
          <a:xfrm>
            <a:off x="9064542" y="4506530"/>
            <a:ext cx="30272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30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người đánh giặc cứu nước, hoàn thành nhiệm vụ</a:t>
            </a:r>
            <a:endParaRPr lang="en-US" sz="2300"/>
          </a:p>
        </p:txBody>
      </p:sp>
      <p:sp>
        <p:nvSpPr>
          <p:cNvPr id="12" name="TextBox 11"/>
          <p:cNvSpPr txBox="1"/>
          <p:nvPr/>
        </p:nvSpPr>
        <p:spPr>
          <a:xfrm>
            <a:off x="742652" y="0"/>
            <a:ext cx="666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</a:t>
            </a:r>
            <a:r>
              <a:rPr lang="en-US" sz="2800" b="1" smtClean="0">
                <a:solidFill>
                  <a:srgbClr val="C00000"/>
                </a:solidFill>
              </a:rPr>
              <a:t>. Lời người kể chuyện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0" name="椭圆形标注 47"/>
          <p:cNvSpPr/>
          <p:nvPr/>
        </p:nvSpPr>
        <p:spPr>
          <a:xfrm>
            <a:off x="7534654" y="0"/>
            <a:ext cx="3872763" cy="2085531"/>
          </a:xfrm>
          <a:prstGeom prst="wedgeEllipseCallout">
            <a:avLst>
              <a:gd name="adj1" fmla="val 70513"/>
              <a:gd name="adj2" fmla="val 321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x-none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nghe Gióng nói, sứ giả vừa kinh ngạc, vừa mừng rõ?</a:t>
            </a:r>
            <a:endParaRPr lang="x-none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/>
          <p:cNvGraphicFramePr>
            <a:graphicFrameLocks noGrp="1"/>
          </p:cNvGraphicFramePr>
          <p:nvPr/>
        </p:nvGraphicFramePr>
        <p:xfrm>
          <a:off x="452063" y="1345915"/>
          <a:ext cx="11100800" cy="48626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550400"/>
                <a:gridCol w="5550400"/>
              </a:tblGrid>
              <a:tr h="96577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Thánh Gióng ra trận đuổi đánh giặc Ân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và sau khi Thánh Gióng ra trận đuổi đánh giặc Ân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841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841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 ………………………………………………………………………………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i="1" smtClean="0">
                <a:solidFill>
                  <a:srgbClr val="FF0000"/>
                </a:solidFill>
              </a:rPr>
              <a:t>Nhìn tranh và đoán:</a:t>
            </a:r>
            <a:endParaRPr lang="en-US" i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075" name="Picture 4" descr="fun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boxb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448176"/>
            <a:ext cx="4267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11200" y="2514600"/>
            <a:ext cx="10769600" cy="1981200"/>
          </a:xfrm>
          <a:prstGeom prst="ellipse">
            <a:avLst/>
          </a:prstGeom>
          <a:solidFill>
            <a:srgbClr val="F8A4FA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663300"/>
                </a:solidFill>
              </a:rPr>
              <a:t>Hôm nay chúng ta sẽ học tác phẩm gì?</a:t>
            </a:r>
            <a:endParaRPr lang="en-US" sz="3200" b="1">
              <a:solidFill>
                <a:srgbClr val="663300"/>
              </a:solidFill>
            </a:endParaRPr>
          </a:p>
          <a:p>
            <a:pPr algn="ctr"/>
            <a:endParaRPr lang="en-US" sz="3200" b="1">
              <a:solidFill>
                <a:srgbClr val="663300"/>
              </a:solidFill>
            </a:endParaRPr>
          </a:p>
        </p:txBody>
      </p:sp>
      <p:pic>
        <p:nvPicPr>
          <p:cNvPr id="6" name="Picture 6" descr="test"/>
          <p:cNvPicPr preferRelativeResize="0"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16" y="201367"/>
            <a:ext cx="691761" cy="12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ánh Gióng » Truyện cổ tích | Truyện dân gian việt nam | Video ca nhạc hay  cho bé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3" y="1527008"/>
            <a:ext cx="62357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5870" y="1527008"/>
            <a:ext cx="4852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802" y="2978431"/>
            <a:ext cx="2189747" cy="1307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xưng gọi nhân vật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5408" y="2074571"/>
            <a:ext cx="4154783" cy="1307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trận: cậu bé, đứa trẻ, đứa bé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408" y="3838345"/>
            <a:ext cx="4154783" cy="1953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và sau khi ra trận: tráng sĩ, Phù Đổng Thiên Vương, Thánh Gióng.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2571549" y="2728340"/>
            <a:ext cx="1243859" cy="90386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571548" y="3627721"/>
            <a:ext cx="1243860" cy="118755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70191" y="2806445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35608" y="4815279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9200" y="2544835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mật, trìu mến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4617" y="4524374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quý, ngợi ca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6152" descr="1-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81" y="4669852"/>
            <a:ext cx="1874644" cy="212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45" y="50651"/>
            <a:ext cx="19039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GHI BÀI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4760" y="281483"/>
            <a:ext cx="4094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1255" y="1037388"/>
            <a:ext cx="481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-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354730" y="2231525"/>
            <a:ext cx="2787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/>
              <a:t>-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12638" y="2269701"/>
            <a:ext cx="833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Sứ</a:t>
            </a:r>
            <a:r>
              <a:rPr lang="en-US" sz="3200" dirty="0" smtClean="0"/>
              <a:t> </a:t>
            </a:r>
            <a:r>
              <a:rPr lang="en-US" sz="3200" dirty="0" err="1" smtClean="0"/>
              <a:t>giả</a:t>
            </a:r>
            <a:r>
              <a:rPr lang="en-US" sz="3200" dirty="0" smtClean="0"/>
              <a:t>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kinh</a:t>
            </a:r>
            <a:r>
              <a:rPr lang="en-US" sz="3200" dirty="0" smtClean="0"/>
              <a:t> </a:t>
            </a:r>
            <a:r>
              <a:rPr lang="en-US" sz="3200" dirty="0" err="1" smtClean="0"/>
              <a:t>ngạc</a:t>
            </a:r>
            <a:r>
              <a:rPr lang="en-US" sz="3200" dirty="0" smtClean="0"/>
              <a:t>,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mừng</a:t>
            </a:r>
            <a:r>
              <a:rPr lang="en-US" sz="3200" dirty="0" smtClean="0"/>
              <a:t> </a:t>
            </a:r>
            <a:r>
              <a:rPr lang="en-US" sz="3200" dirty="0" err="1" smtClean="0"/>
              <a:t>rỡ</a:t>
            </a:r>
            <a:r>
              <a:rPr lang="en-US" sz="3200" dirty="0"/>
              <a:t>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151857" y="1028835"/>
            <a:ext cx="6299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mật, trìu </a:t>
            </a:r>
            <a:r>
              <a:rPr lang="x-non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x-non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quý, ngợi ca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071" y="1185717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truyền thuyết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Đức Thánh Gióng - Truyền thuyết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-1" b="-1"/>
          <a:stretch>
            <a:fillRect/>
          </a:stretch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25241" cy="9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021" y="747768"/>
            <a:ext cx="11044989" cy="5362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58" y="5975106"/>
            <a:ext cx="11526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→ h → a → c → f → d → k → g →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e</a:t>
            </a:r>
            <a:endParaRPr lang="x-none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24540" y="-541724"/>
            <a:ext cx="12592094" cy="7889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554" y="381906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023935" y="1872121"/>
            <a:ext cx="640882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truyền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giặc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ngoại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xâm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ta? Theo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6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chưa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i="1" kern="1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x-none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19583528">
            <a:off x="433138" y="1778952"/>
            <a:ext cx="2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1771" y="5332115"/>
            <a:ext cx="2751437" cy="162082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421223" y="2877285"/>
            <a:ext cx="2469624" cy="765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20716" y="69963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0716" y="222544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x-none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20716" y="375124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đoàn kết của nhân dân ta.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0716" y="527705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học sinh lớp 6, em phải ra sức học tập để trở thành con ngoan, trò giỏi,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nhỏ làm việc nhỏ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" y="64162"/>
            <a:ext cx="1660358" cy="1660358"/>
          </a:xfrm>
          <a:prstGeom prst="rect">
            <a:avLst/>
          </a:prstGeom>
        </p:spPr>
      </p:pic>
      <p:grpSp>
        <p:nvGrpSpPr>
          <p:cNvPr id="10" name="组合 107"/>
          <p:cNvGrpSpPr/>
          <p:nvPr/>
        </p:nvGrpSpPr>
        <p:grpSpPr>
          <a:xfrm>
            <a:off x="840421" y="4170547"/>
            <a:ext cx="1405279" cy="2687453"/>
            <a:chOff x="181346" y="1761375"/>
            <a:chExt cx="1517253" cy="2901593"/>
          </a:xfrm>
        </p:grpSpPr>
        <p:pic>
          <p:nvPicPr>
            <p:cNvPr id="11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214296" y="794073"/>
          <a:ext cx="9424738" cy="3497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2369"/>
                <a:gridCol w="4712369"/>
              </a:tblGrid>
              <a:tr h="127279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nắm chắc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băn khoăn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86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0" y="4208301"/>
            <a:ext cx="4812632" cy="2596916"/>
          </a:xfrm>
          <a:prstGeom prst="rect">
            <a:avLst/>
          </a:prstGeom>
        </p:spPr>
      </p:pic>
      <p:pic>
        <p:nvPicPr>
          <p:cNvPr id="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7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9236" y="-41007"/>
            <a:ext cx="11216940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0244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260" y="0"/>
            <a:ext cx="12066739" cy="70801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271375" y="2066795"/>
            <a:ext cx="355739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III. LUYỆN TẬP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820546" y="998876"/>
            <a:ext cx="10550907" cy="5395371"/>
            <a:chOff x="0" y="0"/>
            <a:chExt cx="11350" cy="5804"/>
          </a:xfrm>
        </p:grpSpPr>
        <p:pic>
          <p:nvPicPr>
            <p:cNvPr id="5" name="Picture 4"/>
            <p:cNvPicPr>
              <a:picLocks noChangeAspect="1" noEditPoints="1" noChangeArrowheads="1" noChangeShapeType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" y="25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A cartoon of a person riding a horse&#10;&#10;Description automatically generated with low confidence"/>
            <p:cNvPicPr>
              <a:picLocks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5"/>
              <a:ext cx="2763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" y="0"/>
              <a:ext cx="2670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"/>
              <a:ext cx="2758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 group of dolls&#10;&#10;Description automatically generated with low confidence"/>
            <p:cNvPicPr>
              <a:picLocks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" y="3200"/>
              <a:ext cx="2853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EditPoint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3200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EditPoint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200"/>
              <a:ext cx="265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EditPoint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0"/>
              <a:ext cx="275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757979" y="121870"/>
            <a:ext cx="650379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 hình ảnh kể lại câu chuyện</a:t>
            </a:r>
            <a:endParaRPr lang="x-none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607" y="3361615"/>
            <a:ext cx="49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8969" y="3402345"/>
            <a:ext cx="47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7427" y="3402345"/>
            <a:ext cx="38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35348" y="3391495"/>
            <a:ext cx="46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7177" y="6339108"/>
            <a:ext cx="43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8849" y="6394247"/>
            <a:ext cx="49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771" y="6378106"/>
            <a:ext cx="52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35348" y="6413833"/>
            <a:ext cx="60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8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4080" y="326449"/>
            <a:ext cx="37345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1-&gt; 4-&gt; 8-&gt; 3-&gt; 7-&gt; 5-&gt; 2-&gt; 6.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h_Giong_ra_tr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68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Nam Định đăng cai Hội khỏe Phù Đổng toàn quốc lần thứ X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 r="-2" b="8567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hi đấu các môn thể thao tại Hội khỏe Phù Đổng tỉnh Ninh Bình lần thứ VII |  baoninhbinh.org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3" r="-2" b="9753"/>
          <a:stretch>
            <a:fillRect/>
          </a:stretch>
        </p:blipFill>
        <p:spPr bwMode="auto">
          <a:xfrm flipH="1"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Background patter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>
            <a:fillRect/>
          </a:stretch>
        </p:blipFill>
        <p:spPr>
          <a:xfrm flipH="1">
            <a:off x="114026" y="148886"/>
            <a:ext cx="5369446" cy="54183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3119" y="1298448"/>
            <a:ext cx="3036045" cy="26115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(6-7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374" y="148886"/>
            <a:ext cx="3031299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C00000"/>
                </a:solidFill>
              </a:rPr>
              <a:t>V. MỞ RỘNG</a:t>
            </a:r>
            <a:endParaRPr lang="en-US" sz="3000" b="1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667" y="4514754"/>
            <a:ext cx="6096000" cy="30460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- 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hội thi thể thao dành cho lứa tuổi thiếu niên, học sinh - lứa tuổi của Gióng, trong thời đại 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của hội thi là khỏe để học tập, lao động tốt, góp phần vào sự nghiệp xây dựng đất nước.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vi-VN" sz="2400" b="1">
                <a:solidFill>
                  <a:srgbClr val="002060"/>
                </a:solidFill>
              </a:rPr>
            </a:br>
            <a:endParaRPr 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461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923972" y="1714500"/>
            <a:ext cx="8077200" cy="2209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 panose="020B7200000000000000"/>
              </a:rPr>
              <a:t>Chóc c¸c em häc giái!</a:t>
            </a:r>
            <a:endParaRPr 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TimeH" panose="020B72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Tham</a:t>
            </a:r>
            <a:r>
              <a:rPr lang="en-US" sz="3200" b="1" smtClean="0">
                <a:solidFill>
                  <a:schemeClr val="accent2"/>
                </a:solidFill>
              </a:rPr>
              <a:t> quan đền Gióng – Phù Đổng, Gia Lâm</a:t>
            </a:r>
            <a:endParaRPr lang="en-US" sz="3200" b="1" smtClean="0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Tam quan đền Gió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107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11582400" cy="586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i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Thánh Gióng</a:t>
            </a:r>
            <a:endParaRPr lang="en-US" sz="3600" i="1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285282" y="4098925"/>
            <a:ext cx="382322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</a:rPr>
              <a:t>(truyền thuyết)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320800" y="228600"/>
            <a:ext cx="44704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2:</a:t>
            </a:r>
            <a:endParaRPr lang="en-US" sz="32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/>
      <p:bldP spid="2765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7968" y="-157913"/>
            <a:ext cx="7721070" cy="24795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93619" y="-22359"/>
            <a:ext cx="2091119" cy="154797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sp>
        <p:nvSpPr>
          <p:cNvPr id="110" name="Title 3"/>
          <p:cNvSpPr txBox="1"/>
          <p:nvPr/>
        </p:nvSpPr>
        <p:spPr>
          <a:xfrm>
            <a:off x="265242" y="44008"/>
            <a:ext cx="5194639" cy="63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725" y="3464105"/>
            <a:ext cx="5722263" cy="2918353"/>
          </a:xfrm>
          <a:prstGeom prst="rect">
            <a:avLst/>
          </a:prstGeom>
        </p:spPr>
      </p:pic>
      <p:pic>
        <p:nvPicPr>
          <p:cNvPr id="11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88" y="2485559"/>
            <a:ext cx="2637795" cy="3732730"/>
          </a:xfrm>
          <a:prstGeom prst="rect">
            <a:avLst/>
          </a:prstGeom>
        </p:spPr>
      </p:pic>
      <p:pic>
        <p:nvPicPr>
          <p:cNvPr id="11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2" y="1680406"/>
            <a:ext cx="540000" cy="371250"/>
          </a:xfrm>
          <a:prstGeom prst="rect">
            <a:avLst/>
          </a:prstGeom>
        </p:spPr>
      </p:pic>
      <p:pic>
        <p:nvPicPr>
          <p:cNvPr id="11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174" y="1761939"/>
            <a:ext cx="795054" cy="419612"/>
          </a:xfrm>
          <a:prstGeom prst="rect">
            <a:avLst/>
          </a:prstGeom>
        </p:spPr>
      </p:pic>
      <p:pic>
        <p:nvPicPr>
          <p:cNvPr id="116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672" y="1376234"/>
            <a:ext cx="540000" cy="371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623" y="963378"/>
            <a:ext cx="12057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2800" b="1" u="sng" dirty="0" smtClean="0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văn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bản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:  SGK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endParaRPr lang="en-US" sz="2800" dirty="0" smtClean="0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0"/>
            <a:ext cx="941324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i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                       Văn bản</a:t>
            </a:r>
            <a:r>
              <a:rPr lang="en-US" sz="320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en-US" sz="32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080000" y="457201"/>
            <a:ext cx="16610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accent2"/>
                </a:solidFill>
              </a:rPr>
              <a:t>(Truyền thuyết)</a:t>
            </a:r>
            <a:endParaRPr lang="en-US" sz="1800" b="1" i="1">
              <a:solidFill>
                <a:schemeClr val="accent2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299200" y="1066800"/>
            <a:ext cx="101600" cy="5486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2734" y="1219200"/>
            <a:ext cx="6096000" cy="547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  </a:t>
            </a:r>
            <a:r>
              <a:rPr 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</a:t>
            </a:r>
            <a:endParaRPr lang="en-US" sz="28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Giọng ngạc nhiên, hồi hộp: đoạn Gióng ra đời.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Giọng đĩnh đạc trang nghiêm: đoạn Gióng trả lời sứ giả.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Giọng háo hức, phấn khởi: đoạn cả làng nuôi Gióng.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Đoạn Gióng đánh giặc giọng đọc khẩn trương mạnh mẽ.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Tóm tắt</a:t>
            </a:r>
            <a:endParaRPr lang="en-US" sz="28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7315200" y="1552183"/>
            <a:ext cx="4775200" cy="20803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620000" y="1992200"/>
            <a:ext cx="44704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B050"/>
                </a:solidFill>
              </a:rPr>
              <a:t> </a:t>
            </a:r>
            <a:r>
              <a:rPr lang="en-US" sz="2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các con, câu chuyện này nên đọc với giọng như thế nào?</a:t>
            </a:r>
            <a:endParaRPr lang="en-US" sz="2400" b="1" i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9" name="Doc_dien_cam___Thanh_Gi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2484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est"/>
          <p:cNvPicPr preferRelativeResize="0"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19" y="226443"/>
            <a:ext cx="691761" cy="12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13940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</p:childTnLst>
        </p:cTn>
      </p:par>
    </p:tnLst>
    <p:bldLst>
      <p:bldP spid="22535" grpId="0" animBg="1"/>
      <p:bldP spid="2253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/>
          <p:nvPr/>
        </p:nvSpPr>
        <p:spPr>
          <a:xfrm>
            <a:off x="3509210" y="0"/>
            <a:ext cx="5173580" cy="1515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“HÁI HOA DÂN CHỦ”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18"/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31" name="任意多边形 19"/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4"/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21"/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34" name="任意多边形 22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24"/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37" name="任意多边形 25"/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27"/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40" name="任意多边形 28"/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22"/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30"/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3" name="任意多边形 43"/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4"/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5"/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6" name="任意多边形 46"/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7"/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8"/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49" name="任意多边形 49"/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50"/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1"/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2" name="任意多边形 52"/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3"/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itle 3"/>
          <p:cNvSpPr txBox="1"/>
          <p:nvPr/>
        </p:nvSpPr>
        <p:spPr>
          <a:xfrm>
            <a:off x="-379335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le 3"/>
          <p:cNvSpPr txBox="1"/>
          <p:nvPr/>
        </p:nvSpPr>
        <p:spPr>
          <a:xfrm>
            <a:off x="2202778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3"/>
          <p:cNvSpPr txBox="1"/>
          <p:nvPr/>
        </p:nvSpPr>
        <p:spPr>
          <a:xfrm>
            <a:off x="5856990" y="5263581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3"/>
          <p:cNvSpPr txBox="1"/>
          <p:nvPr/>
        </p:nvSpPr>
        <p:spPr>
          <a:xfrm>
            <a:off x="8527876" y="5505479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ẻ Em, Học Bài, Học Tập, Cô Bé, Tải hình PNG 100 - Free.Vector6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06" flipH="1">
            <a:off x="-628150" y="-665018"/>
            <a:ext cx="2892324" cy="3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hoa đào PNG đẹp cho dân thiết k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74873" y="-767609"/>
            <a:ext cx="3103911" cy="26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7968" y="-157913"/>
            <a:ext cx="7721070" cy="24795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93619" y="-22359"/>
            <a:ext cx="2091119" cy="154797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sp>
        <p:nvSpPr>
          <p:cNvPr id="110" name="Title 3"/>
          <p:cNvSpPr txBox="1"/>
          <p:nvPr/>
        </p:nvSpPr>
        <p:spPr>
          <a:xfrm>
            <a:off x="265242" y="44008"/>
            <a:ext cx="5194639" cy="63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725" y="3464105"/>
            <a:ext cx="5722263" cy="2918353"/>
          </a:xfrm>
          <a:prstGeom prst="rect">
            <a:avLst/>
          </a:prstGeom>
        </p:spPr>
      </p:pic>
      <p:pic>
        <p:nvPicPr>
          <p:cNvPr id="11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88" y="2485559"/>
            <a:ext cx="2637795" cy="3732730"/>
          </a:xfrm>
          <a:prstGeom prst="rect">
            <a:avLst/>
          </a:prstGeom>
        </p:spPr>
      </p:pic>
      <p:pic>
        <p:nvPicPr>
          <p:cNvPr id="11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2" y="1680406"/>
            <a:ext cx="540000" cy="371250"/>
          </a:xfrm>
          <a:prstGeom prst="rect">
            <a:avLst/>
          </a:prstGeom>
        </p:spPr>
      </p:pic>
      <p:pic>
        <p:nvPicPr>
          <p:cNvPr id="11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174" y="1761939"/>
            <a:ext cx="795054" cy="419612"/>
          </a:xfrm>
          <a:prstGeom prst="rect">
            <a:avLst/>
          </a:prstGeom>
        </p:spPr>
      </p:pic>
      <p:pic>
        <p:nvPicPr>
          <p:cNvPr id="116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672" y="1376234"/>
            <a:ext cx="540000" cy="371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623" y="963378"/>
            <a:ext cx="12057377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SGK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yếu tố tưởng tượng kỳ ảo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thái độ và cách đánh giá của nhân dân đối với các sự kiện và nhân vật lịch sử đó.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3"/>
          <p:cNvSpPr txBox="1"/>
          <p:nvPr/>
        </p:nvSpPr>
        <p:spPr>
          <a:xfrm>
            <a:off x="134623" y="4739098"/>
            <a:ext cx="5194639" cy="63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6509</Words>
  <Application>WPS Presentation</Application>
  <PresentationFormat>Widescreen</PresentationFormat>
  <Paragraphs>411</Paragraphs>
  <Slides>31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SimSun</vt:lpstr>
      <vt:lpstr>Wingdings</vt:lpstr>
      <vt:lpstr>幼圆</vt:lpstr>
      <vt:lpstr>Times New Roman</vt:lpstr>
      <vt:lpstr>Times New Roman</vt:lpstr>
      <vt:lpstr>Microsoft YaHei</vt:lpstr>
      <vt:lpstr>Calibri Light</vt:lpstr>
      <vt:lpstr>Arial Unicode MS</vt:lpstr>
      <vt:lpstr>Calibri</vt:lpstr>
      <vt:lpstr>Wingdings</vt:lpstr>
      <vt:lpstr>Calibri</vt:lpstr>
      <vt:lpstr>Rockwell</vt:lpstr>
      <vt:lpstr>.VnTimeH</vt:lpstr>
      <vt:lpstr>Office Theme</vt:lpstr>
      <vt:lpstr>PowerPoint 演示文稿</vt:lpstr>
      <vt:lpstr>PowerPoint 演示文稿</vt:lpstr>
      <vt:lpstr>PowerPoint 演示文稿</vt:lpstr>
      <vt:lpstr>Tham quan đền Gióng – Phù Đổng, Gia Lâm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Phiếu học tập số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Đặc điểm về cốt truyện truyền thuyết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User</cp:lastModifiedBy>
  <cp:revision>98</cp:revision>
  <dcterms:created xsi:type="dcterms:W3CDTF">2021-06-20T07:44:00Z</dcterms:created>
  <dcterms:modified xsi:type="dcterms:W3CDTF">2021-09-23T07:56:32Z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A6ACDB51A0DA474E9AB81F8551360159</vt:lpwstr>
  </property>
  <property fmtid="{D5CDD505-2E9C-101B-9397-08002B2CF9AE}" pid="3" name="KSOProductBuildVer">
    <vt:lpwstr>1033-11.2.0.10296</vt:lpwstr>
  </property>
</Properties>
</file>