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9" r:id="rId4"/>
    <p:sldId id="263" r:id="rId5"/>
    <p:sldId id="264" r:id="rId6"/>
    <p:sldId id="260" r:id="rId7"/>
    <p:sldId id="261" r:id="rId8"/>
    <p:sldId id="262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vi-V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15D812-7CB9-4E63-B0DA-3E30CD73366E}" type="datetimeFigureOut">
              <a:rPr lang="vi-VN" smtClean="0"/>
              <a:pPr/>
              <a:t>14/09/2021</a:t>
            </a:fld>
            <a:endParaRPr lang="vi-V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vi-V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BE6B9A-1C4B-4A0D-BE71-B56F071BDB73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../Th&#237;%20nghi&#7879;m%20&#7843;o/hai%20&#273;&#232;n%20n&#7889;i%20ti&#7871;p.cxp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../Th&#237;%20nghi&#7879;m%20&#7843;o/hai%20&#273;i&#7879;n%20tr&#7903;%20%20n&#7889;i%20ti&#7871;p.cxp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../Th&#237;%20nghi&#7879;m%20&#7843;o/&#272;i&#7879;n%20tr&#7903;%20t&#432;&#417;ng%20&#273;&#432;&#417;ng.cxp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19050" y="49213"/>
            <a:ext cx="9144000" cy="1219200"/>
          </a:xfrm>
          <a:prstGeom prst="flowChartTerminator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2800" b="1" dirty="0">
                <a:solidFill>
                  <a:srgbClr val="FF0000"/>
                </a:solidFill>
                <a:ea typeface="SimSun" pitchFamily="2" charset="-122"/>
              </a:rPr>
              <a:t>TRƯỜNG THCS </a:t>
            </a:r>
            <a:r>
              <a:rPr lang="vi-VN" altLang="en-US" sz="2800" b="1" dirty="0">
                <a:solidFill>
                  <a:srgbClr val="FF0000"/>
                </a:solidFill>
              </a:rPr>
              <a:t>TRƯƠNG CÔNG ĐỊNH</a:t>
            </a:r>
          </a:p>
        </p:txBody>
      </p:sp>
      <p:pic>
        <p:nvPicPr>
          <p:cNvPr id="15364" name="Picture 15" descr="0907240244155515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31369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6" descr="BOOKS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9030" y="2286000"/>
            <a:ext cx="417918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7" descr="467976cko9hdq4r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1143000"/>
            <a:ext cx="4762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30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Một đoạn mạch gồm  điện trở </a:t>
            </a:r>
            <a:endParaRPr lang="vi-VN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2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= 20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  <a:sym typeface="Symbol"/>
              </a:rPr>
              <a:t> và bóng đèn  mắc nối tiếp giữa hai hiệu điện thế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không đổi 12V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  <a:sym typeface="Symbol"/>
              </a:rPr>
              <a:t>. Cường độ dòng điện trong mạch là 400 mA. Tính:</a:t>
            </a:r>
          </a:p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a.Điện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trở tương đương của đoạn mạch</a:t>
            </a:r>
          </a:p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b. Điện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trở của bóng đèn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4572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tập:</a:t>
            </a:r>
            <a:endParaRPr lang="vi-VN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610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Bài ghi</a:t>
            </a:r>
            <a:r>
              <a:rPr lang="en-US" b="1" dirty="0" smtClean="0"/>
              <a:t>: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Bài 4: ĐOẠN MẠCH NỐI TIẾP</a:t>
            </a:r>
          </a:p>
          <a:p>
            <a:endParaRPr lang="en-US" dirty="0" smtClean="0"/>
          </a:p>
          <a:p>
            <a:r>
              <a:rPr lang="vi-VN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Cường độ dòng điện,  hiệu điện thế và điện trở tương đương trong đoạn mạch nối tiếp  :</a:t>
            </a:r>
            <a:endParaRPr lang="vi-VN" dirty="0" smtClean="0"/>
          </a:p>
          <a:p>
            <a:endParaRPr lang="vi-VN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sz="2800" dirty="0" smtClean="0"/>
              <a:t>. I=I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=I</a:t>
            </a:r>
            <a:r>
              <a:rPr lang="en-US" sz="2800" baseline="-25000" dirty="0" smtClean="0"/>
              <a:t>2</a:t>
            </a:r>
            <a:endParaRPr lang="en-US" sz="2800" dirty="0" smtClean="0"/>
          </a:p>
          <a:p>
            <a:r>
              <a:rPr lang="en-US" sz="2800" dirty="0" smtClean="0"/>
              <a:t>2. U = U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U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endParaRPr lang="en-US" sz="2800" baseline="-25000" dirty="0" smtClean="0"/>
          </a:p>
          <a:p>
            <a:r>
              <a:rPr lang="vi-VN" sz="2800" dirty="0" smtClean="0"/>
              <a:t>3. </a:t>
            </a:r>
          </a:p>
          <a:p>
            <a:endParaRPr lang="vi-VN" sz="2800" dirty="0" smtClean="0"/>
          </a:p>
          <a:p>
            <a:r>
              <a:rPr lang="vi-VN" sz="2800" dirty="0" smtClean="0"/>
              <a:t>4. R</a:t>
            </a:r>
            <a:r>
              <a:rPr lang="vi-VN" sz="2800" baseline="-25000" dirty="0" smtClean="0"/>
              <a:t>tđ</a:t>
            </a:r>
            <a:r>
              <a:rPr lang="vi-VN" sz="2800" dirty="0" smtClean="0"/>
              <a:t> = R</a:t>
            </a:r>
            <a:r>
              <a:rPr lang="vi-VN" sz="2800" baseline="-25000" dirty="0" smtClean="0"/>
              <a:t>1</a:t>
            </a:r>
            <a:r>
              <a:rPr lang="vi-VN" sz="2800" dirty="0" smtClean="0"/>
              <a:t> +R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 </a:t>
            </a:r>
          </a:p>
          <a:p>
            <a:r>
              <a:rPr lang="vi-VN" sz="2800" dirty="0" smtClean="0"/>
              <a:t> </a:t>
            </a:r>
          </a:p>
          <a:p>
            <a:endParaRPr lang="en-US" dirty="0" smtClean="0"/>
          </a:p>
        </p:txBody>
      </p:sp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2438400" y="2209800"/>
            <a:ext cx="4038600" cy="600075"/>
            <a:chOff x="1226" y="8964"/>
            <a:chExt cx="5055" cy="945"/>
          </a:xfrm>
        </p:grpSpPr>
        <p:sp>
          <p:nvSpPr>
            <p:cNvPr id="19459" name="Line 3"/>
            <p:cNvSpPr>
              <a:spLocks noChangeShapeType="1"/>
            </p:cNvSpPr>
            <p:nvPr/>
          </p:nvSpPr>
          <p:spPr bwMode="auto">
            <a:xfrm>
              <a:off x="1391" y="9414"/>
              <a:ext cx="48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2471" y="9309"/>
              <a:ext cx="540" cy="1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4091" y="9309"/>
              <a:ext cx="540" cy="1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>
              <a:off x="2471" y="8964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vi-VN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vi-VN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4091" y="8964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vi-VN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vi-VN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2471" y="9369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vi-VN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</a:t>
              </a:r>
              <a:r>
                <a:rPr kumimoji="0" lang="vi-VN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4091" y="9369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vi-VN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</a:t>
              </a:r>
              <a:r>
                <a:rPr kumimoji="0" lang="vi-VN" sz="11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>
              <a:off x="1600" y="941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4991" y="941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grpSp>
          <p:nvGrpSpPr>
            <p:cNvPr id="19468" name="Group 12"/>
            <p:cNvGrpSpPr>
              <a:grpSpLocks/>
            </p:cNvGrpSpPr>
            <p:nvPr/>
          </p:nvGrpSpPr>
          <p:grpSpPr bwMode="auto">
            <a:xfrm>
              <a:off x="1226" y="9234"/>
              <a:ext cx="180" cy="360"/>
              <a:chOff x="851" y="9234"/>
              <a:chExt cx="180" cy="360"/>
            </a:xfrm>
          </p:grpSpPr>
          <p:sp>
            <p:nvSpPr>
              <p:cNvPr id="19469" name="Oval 13"/>
              <p:cNvSpPr>
                <a:spLocks noChangeArrowheads="1"/>
              </p:cNvSpPr>
              <p:nvPr/>
            </p:nvSpPr>
            <p:spPr bwMode="auto">
              <a:xfrm>
                <a:off x="914" y="9369"/>
                <a:ext cx="72" cy="72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19470" name="Line 14"/>
              <p:cNvSpPr>
                <a:spLocks noChangeShapeType="1"/>
              </p:cNvSpPr>
              <p:nvPr/>
            </p:nvSpPr>
            <p:spPr bwMode="auto">
              <a:xfrm flipH="1">
                <a:off x="851" y="9234"/>
                <a:ext cx="18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</p:grpSp>
        <p:grpSp>
          <p:nvGrpSpPr>
            <p:cNvPr id="19471" name="Group 15"/>
            <p:cNvGrpSpPr>
              <a:grpSpLocks/>
            </p:cNvGrpSpPr>
            <p:nvPr/>
          </p:nvGrpSpPr>
          <p:grpSpPr bwMode="auto">
            <a:xfrm>
              <a:off x="6101" y="9234"/>
              <a:ext cx="180" cy="360"/>
              <a:chOff x="851" y="9234"/>
              <a:chExt cx="180" cy="360"/>
            </a:xfrm>
          </p:grpSpPr>
          <p:sp>
            <p:nvSpPr>
              <p:cNvPr id="19472" name="Oval 16"/>
              <p:cNvSpPr>
                <a:spLocks noChangeArrowheads="1"/>
              </p:cNvSpPr>
              <p:nvPr/>
            </p:nvSpPr>
            <p:spPr bwMode="auto">
              <a:xfrm>
                <a:off x="914" y="9369"/>
                <a:ext cx="72" cy="72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19473" name="Line 17"/>
              <p:cNvSpPr>
                <a:spLocks noChangeShapeType="1"/>
              </p:cNvSpPr>
              <p:nvPr/>
            </p:nvSpPr>
            <p:spPr bwMode="auto">
              <a:xfrm flipH="1">
                <a:off x="851" y="9234"/>
                <a:ext cx="18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</p:grpSp>
      </p:grpSp>
      <p:graphicFrame>
        <p:nvGraphicFramePr>
          <p:cNvPr id="19475" name="Object 19"/>
          <p:cNvGraphicFramePr>
            <a:graphicFrameLocks noChangeAspect="1"/>
          </p:cNvGraphicFramePr>
          <p:nvPr/>
        </p:nvGraphicFramePr>
        <p:xfrm>
          <a:off x="457200" y="3733800"/>
          <a:ext cx="1255726" cy="914400"/>
        </p:xfrm>
        <a:graphic>
          <a:graphicData uri="http://schemas.openxmlformats.org/presentationml/2006/ole">
            <p:oleObj spid="_x0000_s19475" name="Equation" r:id="rId3" imgW="609480" imgH="44424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876800" y="30480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 CĐDĐ chạy trong mạch chính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CĐDĐ chạy qua 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; HĐT hai đầu nguồn điện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U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:HĐT 2 đầu 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Rtđ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là điện trở tương đương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58" name="Picture 26" descr="newthre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16764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9" name="WordArt 27" descr="White marble"/>
          <p:cNvSpPr>
            <a:spLocks noChangeArrowheads="1" noChangeShapeType="1" noTextEdit="1"/>
          </p:cNvSpPr>
          <p:nvPr/>
        </p:nvSpPr>
        <p:spPr bwMode="auto">
          <a:xfrm>
            <a:off x="2562225" y="381000"/>
            <a:ext cx="4829175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kern="10" dirty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Bài 4: ĐOẠN MẠCH NỐI TIẾP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0" y="2895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0" y="1143000"/>
            <a:ext cx="728109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) </a:t>
            </a:r>
            <a:r>
              <a:rPr lang="en-US" sz="2800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Cường độ dòng điện và  hiệu điện thế  trong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đoạn mach nối tiếp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Nhớ lại kiến thức lớp 7</a:t>
            </a:r>
            <a:endParaRPr kumimoji="0" lang="en-US" sz="4000" b="1" i="1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 rot="5400000">
            <a:off x="-47625" y="3419475"/>
            <a:ext cx="6707188" cy="173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vi-VN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 flipV="1">
            <a:off x="0" y="3581400"/>
            <a:ext cx="32766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52400" y="1825625"/>
            <a:ext cx="3048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I. Cường độ dòng điện và hiệu điện thế trong đoạn mạch nối tiếp</a:t>
            </a:r>
          </a:p>
        </p:txBody>
      </p:sp>
      <p:sp>
        <p:nvSpPr>
          <p:cNvPr id="4104" name="Line 11"/>
          <p:cNvSpPr>
            <a:spLocks noChangeShapeType="1"/>
          </p:cNvSpPr>
          <p:nvPr/>
        </p:nvSpPr>
        <p:spPr bwMode="auto">
          <a:xfrm flipV="1">
            <a:off x="0" y="1752600"/>
            <a:ext cx="32766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4106" name="Line 37"/>
          <p:cNvSpPr>
            <a:spLocks noChangeShapeType="1"/>
          </p:cNvSpPr>
          <p:nvPr/>
        </p:nvSpPr>
        <p:spPr bwMode="auto">
          <a:xfrm flipV="1">
            <a:off x="0" y="5048250"/>
            <a:ext cx="32766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24614" name="Rectangle 38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0" y="76200"/>
            <a:ext cx="9144000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1. Trong đoạn mạch gồm 2 bóng đèn mắc nối tiếp: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1371600" y="3581400"/>
            <a:ext cx="6477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</a:rPr>
              <a:t>- Cường độ dòng điện có giá trị như nhau tại mọi điểm : </a:t>
            </a:r>
            <a:endParaRPr lang="en-US" sz="2800" dirty="0" smtClean="0">
              <a:latin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</a:rPr>
              <a:t>              I = I</a:t>
            </a:r>
            <a:r>
              <a:rPr lang="en-US" sz="2800" b="1" baseline="-25000" dirty="0" smtClean="0">
                <a:latin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</a:rPr>
              <a:t> = I</a:t>
            </a:r>
            <a:r>
              <a:rPr lang="en-US" sz="2800" b="1" baseline="-25000" dirty="0" smtClean="0">
                <a:latin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</a:rPr>
              <a:t>              (1)</a:t>
            </a:r>
          </a:p>
          <a:p>
            <a:r>
              <a:rPr lang="en-US" sz="2800" dirty="0" smtClean="0">
                <a:latin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</a:rPr>
              <a:t>- Hiệu điện thế giữa hai đầu đoạn mạch bằng tổng các hiệu điện thế trên mỗi đèn :</a:t>
            </a:r>
          </a:p>
          <a:p>
            <a:r>
              <a:rPr lang="en-US" sz="2800" b="1" dirty="0">
                <a:latin typeface="Times New Roman" pitchFamily="18" charset="0"/>
              </a:rPr>
              <a:t>             </a:t>
            </a:r>
            <a:r>
              <a:rPr lang="en-US" sz="2800" b="1" dirty="0" smtClean="0">
                <a:latin typeface="Times New Roman" pitchFamily="18" charset="0"/>
              </a:rPr>
              <a:t>U </a:t>
            </a:r>
            <a:r>
              <a:rPr lang="en-US" sz="2800" b="1" dirty="0">
                <a:latin typeface="Times New Roman" pitchFamily="18" charset="0"/>
              </a:rPr>
              <a:t>= U</a:t>
            </a:r>
            <a:r>
              <a:rPr lang="en-US" sz="2800" b="1" baseline="-25000" dirty="0">
                <a:latin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</a:rPr>
              <a:t> + U</a:t>
            </a:r>
            <a:r>
              <a:rPr lang="en-US" sz="2800" b="1" baseline="-25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          (2)</a:t>
            </a:r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304800" y="838200"/>
            <a:ext cx="4495800" cy="1828800"/>
            <a:chOff x="3792" y="824"/>
            <a:chExt cx="1728" cy="1336"/>
          </a:xfrm>
        </p:grpSpPr>
        <p:sp>
          <p:nvSpPr>
            <p:cNvPr id="4111" name="Rectangle 43"/>
            <p:cNvSpPr>
              <a:spLocks noChangeArrowheads="1"/>
            </p:cNvSpPr>
            <p:nvPr/>
          </p:nvSpPr>
          <p:spPr bwMode="auto">
            <a:xfrm>
              <a:off x="3792" y="1056"/>
              <a:ext cx="1728" cy="9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4368" y="824"/>
              <a:ext cx="432" cy="424"/>
              <a:chOff x="4368" y="768"/>
              <a:chExt cx="624" cy="480"/>
            </a:xfrm>
          </p:grpSpPr>
          <p:sp>
            <p:nvSpPr>
              <p:cNvPr id="4116" name="Rectangle 45"/>
              <p:cNvSpPr>
                <a:spLocks noChangeArrowheads="1"/>
              </p:cNvSpPr>
              <p:nvPr/>
            </p:nvSpPr>
            <p:spPr bwMode="auto">
              <a:xfrm>
                <a:off x="4608" y="912"/>
                <a:ext cx="144" cy="28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117" name="Line 46"/>
              <p:cNvSpPr>
                <a:spLocks noChangeShapeType="1"/>
              </p:cNvSpPr>
              <p:nvPr/>
            </p:nvSpPr>
            <p:spPr bwMode="auto">
              <a:xfrm>
                <a:off x="4608" y="864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18" name="Line 47"/>
              <p:cNvSpPr>
                <a:spLocks noChangeShapeType="1"/>
              </p:cNvSpPr>
              <p:nvPr/>
            </p:nvSpPr>
            <p:spPr bwMode="auto">
              <a:xfrm>
                <a:off x="4732" y="906"/>
                <a:ext cx="0" cy="27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19" name="Text Box 48"/>
              <p:cNvSpPr txBox="1">
                <a:spLocks noChangeArrowheads="1"/>
              </p:cNvSpPr>
              <p:nvPr/>
            </p:nvSpPr>
            <p:spPr bwMode="auto">
              <a:xfrm>
                <a:off x="4368" y="768"/>
                <a:ext cx="241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tx2"/>
                    </a:solidFill>
                    <a:latin typeface="Times New Roman" pitchFamily="18" charset="0"/>
                  </a:rPr>
                  <a:t>+</a:t>
                </a:r>
              </a:p>
            </p:txBody>
          </p:sp>
          <p:sp>
            <p:nvSpPr>
              <p:cNvPr id="4120" name="Text Box 49"/>
              <p:cNvSpPr txBox="1">
                <a:spLocks noChangeArrowheads="1"/>
              </p:cNvSpPr>
              <p:nvPr/>
            </p:nvSpPr>
            <p:spPr bwMode="auto">
              <a:xfrm>
                <a:off x="4752" y="768"/>
                <a:ext cx="24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tx2"/>
                    </a:solidFill>
                    <a:latin typeface="Times New Roman" pitchFamily="18" charset="0"/>
                  </a:rPr>
                  <a:t>-</a:t>
                </a:r>
              </a:p>
            </p:txBody>
          </p:sp>
        </p:grpSp>
        <p:sp>
          <p:nvSpPr>
            <p:cNvPr id="4113" name="AutoShape 50"/>
            <p:cNvSpPr>
              <a:spLocks noChangeArrowheads="1"/>
            </p:cNvSpPr>
            <p:nvPr/>
          </p:nvSpPr>
          <p:spPr bwMode="auto">
            <a:xfrm>
              <a:off x="4080" y="1824"/>
              <a:ext cx="336" cy="336"/>
            </a:xfrm>
            <a:prstGeom prst="flowChartSummingJunc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114" name="AutoShape 51"/>
            <p:cNvSpPr>
              <a:spLocks noChangeArrowheads="1"/>
            </p:cNvSpPr>
            <p:nvPr/>
          </p:nvSpPr>
          <p:spPr bwMode="auto">
            <a:xfrm>
              <a:off x="4848" y="1796"/>
              <a:ext cx="336" cy="336"/>
            </a:xfrm>
            <a:prstGeom prst="flowChartSummingJunc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115" name="Line 52"/>
            <p:cNvSpPr>
              <a:spLocks noChangeShapeType="1"/>
            </p:cNvSpPr>
            <p:nvPr/>
          </p:nvSpPr>
          <p:spPr bwMode="auto">
            <a:xfrm>
              <a:off x="3792" y="129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105400" y="9144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I: CĐDĐ chạy trong mạch chính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CĐDĐ chạy qua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,Đ 2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; HĐT hai đầu nguồn điện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U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:HĐT 2 đầu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76600" y="17526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Đ2</a:t>
            </a:r>
            <a:endParaRPr lang="vi-VN" dirty="0"/>
          </a:p>
        </p:txBody>
      </p:sp>
      <p:sp>
        <p:nvSpPr>
          <p:cNvPr id="22" name="TextBox 21"/>
          <p:cNvSpPr txBox="1"/>
          <p:nvPr/>
        </p:nvSpPr>
        <p:spPr>
          <a:xfrm>
            <a:off x="1295400" y="17526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Đ1</a:t>
            </a:r>
            <a:endParaRPr lang="vi-VN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838200" y="1143000"/>
            <a:ext cx="914400" cy="158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 rot="5400000">
            <a:off x="-47625" y="3419475"/>
            <a:ext cx="6707188" cy="173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vi-VN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 flipV="1">
            <a:off x="0" y="3581400"/>
            <a:ext cx="32766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52400" y="1825625"/>
            <a:ext cx="3048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I. Cường độ dòng điện và hiệu điện thế trong đoạn mạch nối tiếp</a:t>
            </a:r>
          </a:p>
        </p:txBody>
      </p:sp>
      <p:sp>
        <p:nvSpPr>
          <p:cNvPr id="4104" name="Line 11"/>
          <p:cNvSpPr>
            <a:spLocks noChangeShapeType="1"/>
          </p:cNvSpPr>
          <p:nvPr/>
        </p:nvSpPr>
        <p:spPr bwMode="auto">
          <a:xfrm flipV="1">
            <a:off x="0" y="1752600"/>
            <a:ext cx="32766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4106" name="Line 37"/>
          <p:cNvSpPr>
            <a:spLocks noChangeShapeType="1"/>
          </p:cNvSpPr>
          <p:nvPr/>
        </p:nvSpPr>
        <p:spPr bwMode="auto">
          <a:xfrm flipV="1">
            <a:off x="0" y="5048250"/>
            <a:ext cx="32766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24614" name="Rectangle 38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</a:rPr>
              <a:t>. </a:t>
            </a:r>
            <a:r>
              <a:rPr lang="en-US" sz="2800" b="1" dirty="0">
                <a:latin typeface="Times New Roman" pitchFamily="18" charset="0"/>
              </a:rPr>
              <a:t>Trong đoạn mạch gồm 2 </a:t>
            </a:r>
            <a:r>
              <a:rPr lang="en-US" sz="2800" b="1" dirty="0" smtClean="0">
                <a:latin typeface="Times New Roman" pitchFamily="18" charset="0"/>
              </a:rPr>
              <a:t>điện trở </a:t>
            </a:r>
            <a:r>
              <a:rPr lang="en-US" sz="2800" b="1" dirty="0">
                <a:latin typeface="Times New Roman" pitchFamily="18" charset="0"/>
              </a:rPr>
              <a:t>mắc nối tiếp: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457200" y="3581400"/>
            <a:ext cx="6477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</a:rPr>
              <a:t>- Cường độ dòng điện có giá trị như nhau tại mọi điểm : </a:t>
            </a:r>
          </a:p>
          <a:p>
            <a:r>
              <a:rPr lang="en-US" sz="2800" b="1" dirty="0">
                <a:latin typeface="Times New Roman" pitchFamily="18" charset="0"/>
              </a:rPr>
              <a:t>              </a:t>
            </a:r>
            <a:r>
              <a:rPr lang="en-US" sz="2800" b="1" dirty="0" smtClean="0">
                <a:latin typeface="Times New Roman" pitchFamily="18" charset="0"/>
              </a:rPr>
              <a:t>I </a:t>
            </a:r>
            <a:r>
              <a:rPr lang="en-US" sz="2800" b="1" dirty="0">
                <a:latin typeface="Times New Roman" pitchFamily="18" charset="0"/>
              </a:rPr>
              <a:t>= I</a:t>
            </a:r>
            <a:r>
              <a:rPr lang="en-US" sz="2800" b="1" baseline="-25000" dirty="0">
                <a:latin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</a:rPr>
              <a:t> = I</a:t>
            </a:r>
            <a:r>
              <a:rPr lang="en-US" sz="2800" b="1" baseline="-25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              (1)</a:t>
            </a:r>
          </a:p>
          <a:p>
            <a:r>
              <a:rPr lang="en-US" sz="2800" dirty="0">
                <a:latin typeface="Times New Roman" pitchFamily="18" charset="0"/>
              </a:rPr>
              <a:t>  - Hiệu điện thế giữa hai đầu đoạn mạch bằng tổng các hiệu điện thế trên mỗi đèn :</a:t>
            </a:r>
          </a:p>
          <a:p>
            <a:r>
              <a:rPr lang="en-US" sz="2800" b="1" dirty="0">
                <a:latin typeface="Times New Roman" pitchFamily="18" charset="0"/>
              </a:rPr>
              <a:t>             </a:t>
            </a:r>
            <a:r>
              <a:rPr lang="en-US" sz="2800" b="1" dirty="0" smtClean="0">
                <a:latin typeface="Times New Roman" pitchFamily="18" charset="0"/>
              </a:rPr>
              <a:t>U </a:t>
            </a:r>
            <a:r>
              <a:rPr lang="en-US" sz="2800" b="1" dirty="0">
                <a:latin typeface="Times New Roman" pitchFamily="18" charset="0"/>
              </a:rPr>
              <a:t>= U</a:t>
            </a:r>
            <a:r>
              <a:rPr lang="en-US" sz="2800" b="1" baseline="-25000" dirty="0">
                <a:latin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</a:rPr>
              <a:t> + U</a:t>
            </a:r>
            <a:r>
              <a:rPr lang="en-US" sz="2800" b="1" baseline="-25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          (2)</a:t>
            </a:r>
          </a:p>
        </p:txBody>
      </p:sp>
      <p:grpSp>
        <p:nvGrpSpPr>
          <p:cNvPr id="26" name="Group 18"/>
          <p:cNvGrpSpPr>
            <a:grpSpLocks/>
          </p:cNvGrpSpPr>
          <p:nvPr/>
        </p:nvGrpSpPr>
        <p:grpSpPr bwMode="auto">
          <a:xfrm>
            <a:off x="457200" y="609600"/>
            <a:ext cx="4495800" cy="2351638"/>
            <a:chOff x="2592" y="1056"/>
            <a:chExt cx="2592" cy="1848"/>
          </a:xfrm>
        </p:grpSpPr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2784" y="1440"/>
              <a:ext cx="2400" cy="105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3264" y="1344"/>
              <a:ext cx="624" cy="192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0000FF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4176" y="1344"/>
              <a:ext cx="624" cy="192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0000FF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" name="Oval 22"/>
            <p:cNvSpPr>
              <a:spLocks noChangeArrowheads="1"/>
            </p:cNvSpPr>
            <p:nvPr/>
          </p:nvSpPr>
          <p:spPr bwMode="auto">
            <a:xfrm>
              <a:off x="2592" y="1756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A</a:t>
              </a:r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3264" y="2428"/>
              <a:ext cx="336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2" name="Rectangle 24"/>
            <p:cNvSpPr>
              <a:spLocks noChangeArrowheads="1"/>
            </p:cNvSpPr>
            <p:nvPr/>
          </p:nvSpPr>
          <p:spPr bwMode="auto">
            <a:xfrm>
              <a:off x="4128" y="2400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3" name="Oval 25"/>
            <p:cNvSpPr>
              <a:spLocks noChangeArrowheads="1"/>
            </p:cNvSpPr>
            <p:nvPr/>
          </p:nvSpPr>
          <p:spPr bwMode="auto">
            <a:xfrm>
              <a:off x="4114" y="2428"/>
              <a:ext cx="116" cy="11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4470" y="2440"/>
              <a:ext cx="124" cy="1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" name="Line 27"/>
            <p:cNvSpPr>
              <a:spLocks noChangeShapeType="1"/>
            </p:cNvSpPr>
            <p:nvPr/>
          </p:nvSpPr>
          <p:spPr bwMode="auto">
            <a:xfrm flipH="1">
              <a:off x="4094" y="2332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6" name="Line 28"/>
            <p:cNvSpPr>
              <a:spLocks noChangeShapeType="1"/>
            </p:cNvSpPr>
            <p:nvPr/>
          </p:nvSpPr>
          <p:spPr bwMode="auto">
            <a:xfrm flipH="1">
              <a:off x="4428" y="2358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7" name="Line 29"/>
            <p:cNvSpPr>
              <a:spLocks noChangeShapeType="1"/>
            </p:cNvSpPr>
            <p:nvPr/>
          </p:nvSpPr>
          <p:spPr bwMode="auto">
            <a:xfrm flipV="1">
              <a:off x="3264" y="2460"/>
              <a:ext cx="382" cy="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8" name="Text Box 30"/>
            <p:cNvSpPr txBox="1">
              <a:spLocks noChangeArrowheads="1"/>
            </p:cNvSpPr>
            <p:nvPr/>
          </p:nvSpPr>
          <p:spPr bwMode="auto">
            <a:xfrm>
              <a:off x="3292" y="2174"/>
              <a:ext cx="398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/>
                <a:t>K</a:t>
              </a:r>
            </a:p>
          </p:txBody>
        </p:sp>
        <p:sp>
          <p:nvSpPr>
            <p:cNvPr id="39" name="Text Box 31"/>
            <p:cNvSpPr txBox="1">
              <a:spLocks noChangeArrowheads="1"/>
            </p:cNvSpPr>
            <p:nvPr/>
          </p:nvSpPr>
          <p:spPr bwMode="auto">
            <a:xfrm>
              <a:off x="3408" y="1056"/>
              <a:ext cx="43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1</a:t>
              </a:r>
              <a:endParaRPr lang="en-US" sz="2000" b="1"/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4334" y="1056"/>
              <a:ext cx="43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2</a:t>
              </a:r>
              <a:endParaRPr lang="en-US" sz="2000" b="1"/>
            </a:p>
          </p:txBody>
        </p:sp>
        <p:sp>
          <p:nvSpPr>
            <p:cNvPr id="41" name="Text Box 33"/>
            <p:cNvSpPr txBox="1">
              <a:spLocks noChangeArrowheads="1"/>
            </p:cNvSpPr>
            <p:nvPr/>
          </p:nvSpPr>
          <p:spPr bwMode="auto">
            <a:xfrm>
              <a:off x="4113" y="2583"/>
              <a:ext cx="432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A</a:t>
              </a:r>
            </a:p>
          </p:txBody>
        </p:sp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4561" y="2593"/>
              <a:ext cx="432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</a:t>
              </a:r>
            </a:p>
          </p:txBody>
        </p:sp>
        <p:sp>
          <p:nvSpPr>
            <p:cNvPr id="43" name="Text Box 35"/>
            <p:cNvSpPr txBox="1">
              <a:spLocks noChangeArrowheads="1"/>
            </p:cNvSpPr>
            <p:nvPr/>
          </p:nvSpPr>
          <p:spPr bwMode="auto">
            <a:xfrm>
              <a:off x="4062" y="2210"/>
              <a:ext cx="43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  <p:sp>
          <p:nvSpPr>
            <p:cNvPr id="44" name="Text Box 36"/>
            <p:cNvSpPr txBox="1">
              <a:spLocks noChangeArrowheads="1"/>
            </p:cNvSpPr>
            <p:nvPr/>
          </p:nvSpPr>
          <p:spPr bwMode="auto">
            <a:xfrm>
              <a:off x="4511" y="2152"/>
              <a:ext cx="43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-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5257800" y="685800"/>
            <a:ext cx="388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 CĐDĐ chạy trong mạch chính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CĐDĐ chạy qua 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; HĐT hai đầu nguồn điện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U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:HĐT 2 đầu 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143000" y="2438400"/>
            <a:ext cx="14478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 rot="5400000">
            <a:off x="-47625" y="3419475"/>
            <a:ext cx="6707188" cy="173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vi-VN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 flipV="1">
            <a:off x="0" y="3581400"/>
            <a:ext cx="32766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52400" y="1825625"/>
            <a:ext cx="3048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I. Cường độ dòng điện và hiệu điện thế trong đoạn mạch nối tiếp</a:t>
            </a:r>
          </a:p>
        </p:txBody>
      </p:sp>
      <p:sp>
        <p:nvSpPr>
          <p:cNvPr id="4104" name="Line 11"/>
          <p:cNvSpPr>
            <a:spLocks noChangeShapeType="1"/>
          </p:cNvSpPr>
          <p:nvPr/>
        </p:nvSpPr>
        <p:spPr bwMode="auto">
          <a:xfrm flipV="1">
            <a:off x="0" y="1752600"/>
            <a:ext cx="32766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4106" name="Line 37"/>
          <p:cNvSpPr>
            <a:spLocks noChangeShapeType="1"/>
          </p:cNvSpPr>
          <p:nvPr/>
        </p:nvSpPr>
        <p:spPr bwMode="auto">
          <a:xfrm flipV="1">
            <a:off x="0" y="5048250"/>
            <a:ext cx="32766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C2 Trong </a:t>
            </a:r>
            <a:r>
              <a:rPr lang="en-US" sz="2800" b="1" dirty="0">
                <a:latin typeface="Times New Roman" pitchFamily="18" charset="0"/>
              </a:rPr>
              <a:t>đoạn mạch gồm 2 </a:t>
            </a:r>
            <a:r>
              <a:rPr lang="en-US" sz="2800" b="1" dirty="0" smtClean="0">
                <a:latin typeface="Times New Roman" pitchFamily="18" charset="0"/>
              </a:rPr>
              <a:t>điện trở </a:t>
            </a:r>
            <a:r>
              <a:rPr lang="en-US" sz="2800" b="1" dirty="0" smtClean="0"/>
              <a:t>R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 nối tiếp R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</a:t>
            </a:r>
            <a:r>
              <a:rPr lang="en-US" sz="2800" b="1" dirty="0" smtClean="0">
                <a:latin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219200" y="990600"/>
            <a:ext cx="4495800" cy="2713037"/>
            <a:chOff x="2592" y="1056"/>
            <a:chExt cx="2592" cy="2132"/>
          </a:xfrm>
        </p:grpSpPr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2784" y="1440"/>
              <a:ext cx="2400" cy="105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3264" y="1344"/>
              <a:ext cx="624" cy="192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0000FF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4176" y="1344"/>
              <a:ext cx="624" cy="192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0000FF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" name="Oval 22"/>
            <p:cNvSpPr>
              <a:spLocks noChangeArrowheads="1"/>
            </p:cNvSpPr>
            <p:nvPr/>
          </p:nvSpPr>
          <p:spPr bwMode="auto">
            <a:xfrm>
              <a:off x="2592" y="1756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A</a:t>
              </a:r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3264" y="2428"/>
              <a:ext cx="336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2" name="Rectangle 24"/>
            <p:cNvSpPr>
              <a:spLocks noChangeArrowheads="1"/>
            </p:cNvSpPr>
            <p:nvPr/>
          </p:nvSpPr>
          <p:spPr bwMode="auto">
            <a:xfrm>
              <a:off x="4128" y="2400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3" name="Oval 25"/>
            <p:cNvSpPr>
              <a:spLocks noChangeArrowheads="1"/>
            </p:cNvSpPr>
            <p:nvPr/>
          </p:nvSpPr>
          <p:spPr bwMode="auto">
            <a:xfrm>
              <a:off x="4114" y="2428"/>
              <a:ext cx="116" cy="11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4470" y="2440"/>
              <a:ext cx="124" cy="1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" name="Line 27"/>
            <p:cNvSpPr>
              <a:spLocks noChangeShapeType="1"/>
            </p:cNvSpPr>
            <p:nvPr/>
          </p:nvSpPr>
          <p:spPr bwMode="auto">
            <a:xfrm flipH="1">
              <a:off x="4094" y="2332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6" name="Line 28"/>
            <p:cNvSpPr>
              <a:spLocks noChangeShapeType="1"/>
            </p:cNvSpPr>
            <p:nvPr/>
          </p:nvSpPr>
          <p:spPr bwMode="auto">
            <a:xfrm flipH="1">
              <a:off x="4428" y="2358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7" name="Line 29"/>
            <p:cNvSpPr>
              <a:spLocks noChangeShapeType="1"/>
            </p:cNvSpPr>
            <p:nvPr/>
          </p:nvSpPr>
          <p:spPr bwMode="auto">
            <a:xfrm flipV="1">
              <a:off x="3264" y="2460"/>
              <a:ext cx="426" cy="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8" name="Text Box 30"/>
            <p:cNvSpPr txBox="1">
              <a:spLocks noChangeArrowheads="1"/>
            </p:cNvSpPr>
            <p:nvPr/>
          </p:nvSpPr>
          <p:spPr bwMode="auto">
            <a:xfrm>
              <a:off x="3292" y="2174"/>
              <a:ext cx="354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/>
                <a:t>K</a:t>
              </a:r>
            </a:p>
          </p:txBody>
        </p:sp>
        <p:sp>
          <p:nvSpPr>
            <p:cNvPr id="39" name="Text Box 31"/>
            <p:cNvSpPr txBox="1">
              <a:spLocks noChangeArrowheads="1"/>
            </p:cNvSpPr>
            <p:nvPr/>
          </p:nvSpPr>
          <p:spPr bwMode="auto">
            <a:xfrm>
              <a:off x="3408" y="1056"/>
              <a:ext cx="43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1</a:t>
              </a:r>
              <a:endParaRPr lang="en-US" sz="2000" b="1"/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4334" y="1056"/>
              <a:ext cx="43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2</a:t>
              </a:r>
              <a:endParaRPr lang="en-US" sz="2000" b="1"/>
            </a:p>
          </p:txBody>
        </p:sp>
        <p:sp>
          <p:nvSpPr>
            <p:cNvPr id="41" name="Text Box 33"/>
            <p:cNvSpPr txBox="1">
              <a:spLocks noChangeArrowheads="1"/>
            </p:cNvSpPr>
            <p:nvPr/>
          </p:nvSpPr>
          <p:spPr bwMode="auto">
            <a:xfrm>
              <a:off x="4113" y="2583"/>
              <a:ext cx="432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A</a:t>
              </a:r>
            </a:p>
          </p:txBody>
        </p:sp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4561" y="2593"/>
              <a:ext cx="432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</a:t>
              </a:r>
            </a:p>
          </p:txBody>
        </p:sp>
        <p:sp>
          <p:nvSpPr>
            <p:cNvPr id="43" name="Text Box 35"/>
            <p:cNvSpPr txBox="1">
              <a:spLocks noChangeArrowheads="1"/>
            </p:cNvSpPr>
            <p:nvPr/>
          </p:nvSpPr>
          <p:spPr bwMode="auto">
            <a:xfrm>
              <a:off x="4062" y="2210"/>
              <a:ext cx="43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  <p:sp>
          <p:nvSpPr>
            <p:cNvPr id="44" name="Text Box 36"/>
            <p:cNvSpPr txBox="1">
              <a:spLocks noChangeArrowheads="1"/>
            </p:cNvSpPr>
            <p:nvPr/>
          </p:nvSpPr>
          <p:spPr bwMode="auto">
            <a:xfrm>
              <a:off x="4511" y="2152"/>
              <a:ext cx="43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-</a:t>
              </a:r>
            </a:p>
          </p:txBody>
        </p:sp>
        <p:sp>
          <p:nvSpPr>
            <p:cNvPr id="45" name="Text Box 37"/>
            <p:cNvSpPr txBox="1">
              <a:spLocks noChangeArrowheads="1"/>
            </p:cNvSpPr>
            <p:nvPr/>
          </p:nvSpPr>
          <p:spPr bwMode="auto">
            <a:xfrm>
              <a:off x="3408" y="2852"/>
              <a:ext cx="105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dirty="0"/>
                <a:t>H</a:t>
              </a:r>
              <a:r>
                <a:rPr lang="en-US" sz="2200" b="1" dirty="0"/>
                <a:t>ình 4.1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0" y="3733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Hãy chứng minh  hiệu điện thế giữa 2 đầu mỗi điện trở  tỉ lệ thuận với điện trở đó.</a:t>
            </a:r>
            <a:endParaRPr lang="vi-VN" sz="2400" b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057400" y="4724400"/>
          <a:ext cx="2406808" cy="1752600"/>
        </p:xfrm>
        <a:graphic>
          <a:graphicData uri="http://schemas.openxmlformats.org/presentationml/2006/ole">
            <p:oleObj spid="_x0000_s3074" name="Equation" r:id="rId3" imgW="609480" imgH="444240" progId="Equation.3">
              <p:embed/>
            </p:oleObj>
          </a:graphicData>
        </a:graphic>
      </p:graphicFrame>
      <p:cxnSp>
        <p:nvCxnSpPr>
          <p:cNvPr id="46" name="Straight Arrow Connector 45"/>
          <p:cNvCxnSpPr/>
          <p:nvPr/>
        </p:nvCxnSpPr>
        <p:spPr>
          <a:xfrm>
            <a:off x="1905000" y="2819400"/>
            <a:ext cx="14478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2"/>
          <p:cNvSpPr>
            <a:spLocks noChangeArrowheads="1"/>
          </p:cNvSpPr>
          <p:nvPr/>
        </p:nvSpPr>
        <p:spPr bwMode="auto">
          <a:xfrm>
            <a:off x="533400" y="0"/>
            <a:ext cx="76962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Cường </a:t>
            </a:r>
            <a:r>
              <a:rPr lang="en-US" sz="2800" b="1" dirty="0">
                <a:latin typeface="Times New Roman" pitchFamily="18" charset="0"/>
              </a:rPr>
              <a:t>độ dòng điện qua R</a:t>
            </a:r>
            <a:r>
              <a:rPr lang="en-US" sz="2800" b="1" baseline="-25000" dirty="0">
                <a:latin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</a:rPr>
              <a:t>: </a:t>
            </a:r>
          </a:p>
          <a:p>
            <a:endParaRPr lang="en-US" sz="2800" b="1" dirty="0">
              <a:latin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</a:endParaRPr>
          </a:p>
          <a:p>
            <a:endParaRPr lang="en-US" sz="2800" b="1" dirty="0">
              <a:latin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</a:rPr>
              <a:t>Cường </a:t>
            </a:r>
            <a:r>
              <a:rPr lang="en-US" sz="2800" b="1" dirty="0">
                <a:latin typeface="Times New Roman" pitchFamily="18" charset="0"/>
              </a:rPr>
              <a:t>độ dòng điện qua R</a:t>
            </a:r>
            <a:r>
              <a:rPr lang="en-US" sz="2800" b="1" baseline="-25000" dirty="0"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</a:rPr>
              <a:t>:</a:t>
            </a:r>
          </a:p>
          <a:p>
            <a:endParaRPr lang="en-US" sz="2800" b="1" dirty="0">
              <a:latin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</a:rPr>
              <a:t>o </a:t>
            </a:r>
            <a:r>
              <a:rPr lang="en-US" sz="2800" b="1" dirty="0">
                <a:latin typeface="Times New Roman" pitchFamily="18" charset="0"/>
              </a:rPr>
              <a:t>hai điện trở mắc nối tiếp </a:t>
            </a:r>
            <a:endParaRPr lang="en-US" sz="2800" b="1" dirty="0" smtClean="0">
              <a:latin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</a:rPr>
              <a:t> I</a:t>
            </a:r>
            <a:r>
              <a:rPr lang="en-US" sz="2800" b="1" baseline="-25000" dirty="0" smtClean="0">
                <a:latin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</a:rPr>
              <a:t>= I</a:t>
            </a:r>
            <a:r>
              <a:rPr lang="en-US" sz="2800" b="1" baseline="-25000" dirty="0">
                <a:latin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</a:rPr>
              <a:t> </a:t>
            </a:r>
            <a:endParaRPr lang="en-US" sz="2800" b="1" dirty="0" smtClean="0">
              <a:latin typeface="Times New Roman" pitchFamily="18" charset="0"/>
            </a:endParaRPr>
          </a:p>
          <a:p>
            <a:endParaRPr lang="en-US" sz="2800" b="1" dirty="0">
              <a:latin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</a:endParaRPr>
          </a:p>
          <a:p>
            <a:endParaRPr lang="en-US" sz="2800" b="1" dirty="0">
              <a:latin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</a:rPr>
              <a:t>Suy </a:t>
            </a:r>
            <a:r>
              <a:rPr lang="en-US" sz="2800" b="1" dirty="0">
                <a:latin typeface="Times New Roman" pitchFamily="18" charset="0"/>
              </a:rPr>
              <a:t>ra: 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447800" y="457200"/>
          <a:ext cx="1352550" cy="1152525"/>
        </p:xfrm>
        <a:graphic>
          <a:graphicData uri="http://schemas.openxmlformats.org/presentationml/2006/ole">
            <p:oleObj spid="_x0000_s1027" name="Equation" r:id="rId4" imgW="520560" imgH="4442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398588" y="2286000"/>
          <a:ext cx="1450975" cy="1152525"/>
        </p:xfrm>
        <a:graphic>
          <a:graphicData uri="http://schemas.openxmlformats.org/presentationml/2006/ole">
            <p:oleObj spid="_x0000_s1028" name="Equation" r:id="rId5" imgW="558720" imgH="4442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12738" y="4343400"/>
          <a:ext cx="2805112" cy="1152525"/>
        </p:xfrm>
        <a:graphic>
          <a:graphicData uri="http://schemas.openxmlformats.org/presentationml/2006/ole">
            <p:oleObj spid="_x0000_s1029" name="Equation" r:id="rId6" imgW="723600" imgH="4442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048000" y="5257800"/>
          <a:ext cx="1582738" cy="1152525"/>
        </p:xfrm>
        <a:graphic>
          <a:graphicData uri="http://schemas.openxmlformats.org/presentationml/2006/ole">
            <p:oleObj spid="_x0000_s1031" name="Equation" r:id="rId7" imgW="6094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4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II. </a:t>
            </a:r>
            <a:r>
              <a:rPr lang="en-US" sz="2800" b="1" dirty="0"/>
              <a:t>Điện trở tương </a:t>
            </a:r>
            <a:r>
              <a:rPr lang="en-US" sz="2800" b="1" dirty="0" smtClean="0"/>
              <a:t>đương của đoạn mạch nối tiếp</a:t>
            </a:r>
            <a:endParaRPr lang="en-US" sz="2800" b="1" dirty="0"/>
          </a:p>
        </p:txBody>
      </p:sp>
      <p:grpSp>
        <p:nvGrpSpPr>
          <p:cNvPr id="4" name="Group 96"/>
          <p:cNvGrpSpPr>
            <a:grpSpLocks/>
          </p:cNvGrpSpPr>
          <p:nvPr/>
        </p:nvGrpSpPr>
        <p:grpSpPr bwMode="auto">
          <a:xfrm>
            <a:off x="304800" y="838200"/>
            <a:ext cx="3352800" cy="2351088"/>
            <a:chOff x="3216" y="883"/>
            <a:chExt cx="2112" cy="1481"/>
          </a:xfrm>
        </p:grpSpPr>
        <p:sp>
          <p:nvSpPr>
            <p:cNvPr id="5" name="Rectangle 77"/>
            <p:cNvSpPr>
              <a:spLocks noChangeArrowheads="1"/>
            </p:cNvSpPr>
            <p:nvPr/>
          </p:nvSpPr>
          <p:spPr bwMode="auto">
            <a:xfrm>
              <a:off x="3372" y="1191"/>
              <a:ext cx="1956" cy="84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" name="Rectangle 78"/>
            <p:cNvSpPr>
              <a:spLocks noChangeArrowheads="1"/>
            </p:cNvSpPr>
            <p:nvPr/>
          </p:nvSpPr>
          <p:spPr bwMode="auto">
            <a:xfrm>
              <a:off x="3764" y="1114"/>
              <a:ext cx="508" cy="15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0000FF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" name="Rectangle 79"/>
            <p:cNvSpPr>
              <a:spLocks noChangeArrowheads="1"/>
            </p:cNvSpPr>
            <p:nvPr/>
          </p:nvSpPr>
          <p:spPr bwMode="auto">
            <a:xfrm>
              <a:off x="4507" y="1114"/>
              <a:ext cx="508" cy="15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0000FF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" name="Oval 80"/>
            <p:cNvSpPr>
              <a:spLocks noChangeArrowheads="1"/>
            </p:cNvSpPr>
            <p:nvPr/>
          </p:nvSpPr>
          <p:spPr bwMode="auto">
            <a:xfrm>
              <a:off x="3216" y="1444"/>
              <a:ext cx="313" cy="3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A</a:t>
              </a:r>
            </a:p>
          </p:txBody>
        </p:sp>
        <p:sp>
          <p:nvSpPr>
            <p:cNvPr id="9" name="Rectangle 81"/>
            <p:cNvSpPr>
              <a:spLocks noChangeArrowheads="1"/>
            </p:cNvSpPr>
            <p:nvPr/>
          </p:nvSpPr>
          <p:spPr bwMode="auto">
            <a:xfrm>
              <a:off x="3764" y="1983"/>
              <a:ext cx="273" cy="11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" name="Rectangle 82"/>
            <p:cNvSpPr>
              <a:spLocks noChangeArrowheads="1"/>
            </p:cNvSpPr>
            <p:nvPr/>
          </p:nvSpPr>
          <p:spPr bwMode="auto">
            <a:xfrm>
              <a:off x="4468" y="1960"/>
              <a:ext cx="391" cy="15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" name="Oval 83"/>
            <p:cNvSpPr>
              <a:spLocks noChangeArrowheads="1"/>
            </p:cNvSpPr>
            <p:nvPr/>
          </p:nvSpPr>
          <p:spPr bwMode="auto">
            <a:xfrm>
              <a:off x="4456" y="1983"/>
              <a:ext cx="95" cy="9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" name="Oval 84"/>
            <p:cNvSpPr>
              <a:spLocks noChangeArrowheads="1"/>
            </p:cNvSpPr>
            <p:nvPr/>
          </p:nvSpPr>
          <p:spPr bwMode="auto">
            <a:xfrm>
              <a:off x="4746" y="1992"/>
              <a:ext cx="101" cy="1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" name="Line 85"/>
            <p:cNvSpPr>
              <a:spLocks noChangeShapeType="1"/>
            </p:cNvSpPr>
            <p:nvPr/>
          </p:nvSpPr>
          <p:spPr bwMode="auto">
            <a:xfrm flipH="1">
              <a:off x="4440" y="1906"/>
              <a:ext cx="156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4" name="Line 86"/>
            <p:cNvSpPr>
              <a:spLocks noChangeShapeType="1"/>
            </p:cNvSpPr>
            <p:nvPr/>
          </p:nvSpPr>
          <p:spPr bwMode="auto">
            <a:xfrm flipH="1">
              <a:off x="4712" y="1927"/>
              <a:ext cx="156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5" name="Line 87"/>
            <p:cNvSpPr>
              <a:spLocks noChangeShapeType="1"/>
            </p:cNvSpPr>
            <p:nvPr/>
          </p:nvSpPr>
          <p:spPr bwMode="auto">
            <a:xfrm flipV="1">
              <a:off x="3764" y="1922"/>
              <a:ext cx="273" cy="11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6" name="Text Box 88"/>
            <p:cNvSpPr txBox="1">
              <a:spLocks noChangeArrowheads="1"/>
            </p:cNvSpPr>
            <p:nvPr/>
          </p:nvSpPr>
          <p:spPr bwMode="auto">
            <a:xfrm>
              <a:off x="3786" y="1779"/>
              <a:ext cx="27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K</a:t>
              </a:r>
            </a:p>
          </p:txBody>
        </p:sp>
        <p:sp>
          <p:nvSpPr>
            <p:cNvPr id="17" name="Text Box 89"/>
            <p:cNvSpPr txBox="1">
              <a:spLocks noChangeArrowheads="1"/>
            </p:cNvSpPr>
            <p:nvPr/>
          </p:nvSpPr>
          <p:spPr bwMode="auto">
            <a:xfrm>
              <a:off x="3881" y="883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1</a:t>
              </a:r>
              <a:endParaRPr lang="en-US" sz="2000" b="1"/>
            </a:p>
          </p:txBody>
        </p:sp>
        <p:sp>
          <p:nvSpPr>
            <p:cNvPr id="18" name="Text Box 90"/>
            <p:cNvSpPr txBox="1">
              <a:spLocks noChangeArrowheads="1"/>
            </p:cNvSpPr>
            <p:nvPr/>
          </p:nvSpPr>
          <p:spPr bwMode="auto">
            <a:xfrm>
              <a:off x="4635" y="883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2</a:t>
              </a:r>
              <a:endParaRPr lang="en-US" sz="2000" b="1"/>
            </a:p>
          </p:txBody>
        </p:sp>
        <p:sp>
          <p:nvSpPr>
            <p:cNvPr id="19" name="Text Box 91"/>
            <p:cNvSpPr txBox="1">
              <a:spLocks noChangeArrowheads="1"/>
            </p:cNvSpPr>
            <p:nvPr/>
          </p:nvSpPr>
          <p:spPr bwMode="auto">
            <a:xfrm>
              <a:off x="4455" y="2107"/>
              <a:ext cx="35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A</a:t>
              </a:r>
            </a:p>
          </p:txBody>
        </p:sp>
        <p:sp>
          <p:nvSpPr>
            <p:cNvPr id="20" name="Text Box 92"/>
            <p:cNvSpPr txBox="1">
              <a:spLocks noChangeArrowheads="1"/>
            </p:cNvSpPr>
            <p:nvPr/>
          </p:nvSpPr>
          <p:spPr bwMode="auto">
            <a:xfrm>
              <a:off x="4820" y="2115"/>
              <a:ext cx="35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</a:t>
              </a:r>
            </a:p>
          </p:txBody>
        </p:sp>
        <p:sp>
          <p:nvSpPr>
            <p:cNvPr id="21" name="Text Box 93"/>
            <p:cNvSpPr txBox="1">
              <a:spLocks noChangeArrowheads="1"/>
            </p:cNvSpPr>
            <p:nvPr/>
          </p:nvSpPr>
          <p:spPr bwMode="auto">
            <a:xfrm>
              <a:off x="4414" y="1808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  <p:sp>
          <p:nvSpPr>
            <p:cNvPr id="22" name="Text Box 94"/>
            <p:cNvSpPr txBox="1">
              <a:spLocks noChangeArrowheads="1"/>
            </p:cNvSpPr>
            <p:nvPr/>
          </p:nvSpPr>
          <p:spPr bwMode="auto">
            <a:xfrm>
              <a:off x="4780" y="1762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-</a:t>
              </a:r>
            </a:p>
          </p:txBody>
        </p:sp>
      </p:grpSp>
      <p:grpSp>
        <p:nvGrpSpPr>
          <p:cNvPr id="61" name="Group 98"/>
          <p:cNvGrpSpPr>
            <a:grpSpLocks/>
          </p:cNvGrpSpPr>
          <p:nvPr/>
        </p:nvGrpSpPr>
        <p:grpSpPr bwMode="auto">
          <a:xfrm>
            <a:off x="5410200" y="914400"/>
            <a:ext cx="3352800" cy="2351088"/>
            <a:chOff x="3216" y="883"/>
            <a:chExt cx="2112" cy="1481"/>
          </a:xfrm>
        </p:grpSpPr>
        <p:sp>
          <p:nvSpPr>
            <p:cNvPr id="62" name="Rectangle 99"/>
            <p:cNvSpPr>
              <a:spLocks noChangeArrowheads="1"/>
            </p:cNvSpPr>
            <p:nvPr/>
          </p:nvSpPr>
          <p:spPr bwMode="auto">
            <a:xfrm>
              <a:off x="3372" y="1191"/>
              <a:ext cx="1956" cy="84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3" name="Rectangle 100"/>
            <p:cNvSpPr>
              <a:spLocks noChangeArrowheads="1"/>
            </p:cNvSpPr>
            <p:nvPr/>
          </p:nvSpPr>
          <p:spPr bwMode="auto">
            <a:xfrm>
              <a:off x="3764" y="1114"/>
              <a:ext cx="508" cy="15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0000FF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4" name="Rectangle 101"/>
            <p:cNvSpPr>
              <a:spLocks noChangeArrowheads="1"/>
            </p:cNvSpPr>
            <p:nvPr/>
          </p:nvSpPr>
          <p:spPr bwMode="auto">
            <a:xfrm>
              <a:off x="4507" y="1114"/>
              <a:ext cx="508" cy="15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0000FF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5" name="Oval 102"/>
            <p:cNvSpPr>
              <a:spLocks noChangeArrowheads="1"/>
            </p:cNvSpPr>
            <p:nvPr/>
          </p:nvSpPr>
          <p:spPr bwMode="auto">
            <a:xfrm>
              <a:off x="3216" y="1444"/>
              <a:ext cx="313" cy="3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A</a:t>
              </a:r>
            </a:p>
          </p:txBody>
        </p:sp>
        <p:sp>
          <p:nvSpPr>
            <p:cNvPr id="66" name="Rectangle 103"/>
            <p:cNvSpPr>
              <a:spLocks noChangeArrowheads="1"/>
            </p:cNvSpPr>
            <p:nvPr/>
          </p:nvSpPr>
          <p:spPr bwMode="auto">
            <a:xfrm>
              <a:off x="3764" y="1983"/>
              <a:ext cx="273" cy="11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7" name="Rectangle 104"/>
            <p:cNvSpPr>
              <a:spLocks noChangeArrowheads="1"/>
            </p:cNvSpPr>
            <p:nvPr/>
          </p:nvSpPr>
          <p:spPr bwMode="auto">
            <a:xfrm>
              <a:off x="4468" y="1960"/>
              <a:ext cx="391" cy="15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8" name="Oval 105"/>
            <p:cNvSpPr>
              <a:spLocks noChangeArrowheads="1"/>
            </p:cNvSpPr>
            <p:nvPr/>
          </p:nvSpPr>
          <p:spPr bwMode="auto">
            <a:xfrm>
              <a:off x="4456" y="1983"/>
              <a:ext cx="95" cy="9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9" name="Oval 106"/>
            <p:cNvSpPr>
              <a:spLocks noChangeArrowheads="1"/>
            </p:cNvSpPr>
            <p:nvPr/>
          </p:nvSpPr>
          <p:spPr bwMode="auto">
            <a:xfrm>
              <a:off x="4746" y="1992"/>
              <a:ext cx="101" cy="1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0" name="Line 107"/>
            <p:cNvSpPr>
              <a:spLocks noChangeShapeType="1"/>
            </p:cNvSpPr>
            <p:nvPr/>
          </p:nvSpPr>
          <p:spPr bwMode="auto">
            <a:xfrm flipH="1">
              <a:off x="4440" y="1906"/>
              <a:ext cx="156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71" name="Line 108"/>
            <p:cNvSpPr>
              <a:spLocks noChangeShapeType="1"/>
            </p:cNvSpPr>
            <p:nvPr/>
          </p:nvSpPr>
          <p:spPr bwMode="auto">
            <a:xfrm flipH="1">
              <a:off x="4712" y="1927"/>
              <a:ext cx="156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72" name="Line 109"/>
            <p:cNvSpPr>
              <a:spLocks noChangeShapeType="1"/>
            </p:cNvSpPr>
            <p:nvPr/>
          </p:nvSpPr>
          <p:spPr bwMode="auto">
            <a:xfrm flipV="1">
              <a:off x="3764" y="1922"/>
              <a:ext cx="273" cy="11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73" name="Text Box 110"/>
            <p:cNvSpPr txBox="1">
              <a:spLocks noChangeArrowheads="1"/>
            </p:cNvSpPr>
            <p:nvPr/>
          </p:nvSpPr>
          <p:spPr bwMode="auto">
            <a:xfrm>
              <a:off x="3786" y="1779"/>
              <a:ext cx="27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K</a:t>
              </a:r>
            </a:p>
          </p:txBody>
        </p:sp>
        <p:sp>
          <p:nvSpPr>
            <p:cNvPr id="74" name="Text Box 111"/>
            <p:cNvSpPr txBox="1">
              <a:spLocks noChangeArrowheads="1"/>
            </p:cNvSpPr>
            <p:nvPr/>
          </p:nvSpPr>
          <p:spPr bwMode="auto">
            <a:xfrm>
              <a:off x="3881" y="883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1</a:t>
              </a:r>
              <a:endParaRPr lang="en-US" sz="2000" b="1"/>
            </a:p>
          </p:txBody>
        </p:sp>
        <p:sp>
          <p:nvSpPr>
            <p:cNvPr id="75" name="Text Box 112"/>
            <p:cNvSpPr txBox="1">
              <a:spLocks noChangeArrowheads="1"/>
            </p:cNvSpPr>
            <p:nvPr/>
          </p:nvSpPr>
          <p:spPr bwMode="auto">
            <a:xfrm>
              <a:off x="4635" y="883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2</a:t>
              </a:r>
              <a:endParaRPr lang="en-US" sz="2000" b="1"/>
            </a:p>
          </p:txBody>
        </p:sp>
        <p:sp>
          <p:nvSpPr>
            <p:cNvPr id="76" name="Text Box 113"/>
            <p:cNvSpPr txBox="1">
              <a:spLocks noChangeArrowheads="1"/>
            </p:cNvSpPr>
            <p:nvPr/>
          </p:nvSpPr>
          <p:spPr bwMode="auto">
            <a:xfrm>
              <a:off x="4455" y="2107"/>
              <a:ext cx="35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A</a:t>
              </a:r>
            </a:p>
          </p:txBody>
        </p:sp>
        <p:sp>
          <p:nvSpPr>
            <p:cNvPr id="77" name="Text Box 114"/>
            <p:cNvSpPr txBox="1">
              <a:spLocks noChangeArrowheads="1"/>
            </p:cNvSpPr>
            <p:nvPr/>
          </p:nvSpPr>
          <p:spPr bwMode="auto">
            <a:xfrm>
              <a:off x="4820" y="2115"/>
              <a:ext cx="35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</a:t>
              </a:r>
            </a:p>
          </p:txBody>
        </p:sp>
        <p:sp>
          <p:nvSpPr>
            <p:cNvPr id="78" name="Text Box 115"/>
            <p:cNvSpPr txBox="1">
              <a:spLocks noChangeArrowheads="1"/>
            </p:cNvSpPr>
            <p:nvPr/>
          </p:nvSpPr>
          <p:spPr bwMode="auto">
            <a:xfrm>
              <a:off x="4414" y="1808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  <p:sp>
          <p:nvSpPr>
            <p:cNvPr id="79" name="Text Box 116"/>
            <p:cNvSpPr txBox="1">
              <a:spLocks noChangeArrowheads="1"/>
            </p:cNvSpPr>
            <p:nvPr/>
          </p:nvSpPr>
          <p:spPr bwMode="auto">
            <a:xfrm>
              <a:off x="4780" y="1762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-</a:t>
              </a:r>
            </a:p>
          </p:txBody>
        </p:sp>
      </p:grpSp>
      <p:sp>
        <p:nvSpPr>
          <p:cNvPr id="80" name="Rectangle 117" descr="Pink tissue paper"/>
          <p:cNvSpPr>
            <a:spLocks noChangeArrowheads="1"/>
          </p:cNvSpPr>
          <p:nvPr/>
        </p:nvSpPr>
        <p:spPr bwMode="auto">
          <a:xfrm>
            <a:off x="6248400" y="990600"/>
            <a:ext cx="2057400" cy="6096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8100">
            <a:pattFill prst="smGrid">
              <a:fgClr>
                <a:srgbClr val="99FF33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  <a:r>
              <a:rPr lang="en-US" baseline="-25000"/>
              <a:t>td</a:t>
            </a:r>
          </a:p>
        </p:txBody>
      </p:sp>
      <p:grpSp>
        <p:nvGrpSpPr>
          <p:cNvPr id="81" name="Group 124"/>
          <p:cNvGrpSpPr>
            <a:grpSpLocks/>
          </p:cNvGrpSpPr>
          <p:nvPr/>
        </p:nvGrpSpPr>
        <p:grpSpPr bwMode="auto">
          <a:xfrm>
            <a:off x="3657600" y="2155825"/>
            <a:ext cx="1990725" cy="1044575"/>
            <a:chOff x="1968" y="3326"/>
            <a:chExt cx="1254" cy="658"/>
          </a:xfrm>
        </p:grpSpPr>
        <p:sp>
          <p:nvSpPr>
            <p:cNvPr id="83" name="Line 121"/>
            <p:cNvSpPr>
              <a:spLocks noChangeShapeType="1"/>
            </p:cNvSpPr>
            <p:nvPr/>
          </p:nvSpPr>
          <p:spPr bwMode="auto">
            <a:xfrm flipV="1">
              <a:off x="3222" y="3326"/>
              <a:ext cx="0" cy="3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84" name="AutoShape 122"/>
            <p:cNvSpPr>
              <a:spLocks noChangeArrowheads="1"/>
            </p:cNvSpPr>
            <p:nvPr/>
          </p:nvSpPr>
          <p:spPr bwMode="auto">
            <a:xfrm>
              <a:off x="1968" y="3648"/>
              <a:ext cx="1056" cy="336"/>
            </a:xfrm>
            <a:prstGeom prst="wedgeRoundRectCallout">
              <a:avLst>
                <a:gd name="adj1" fmla="val 56810"/>
                <a:gd name="adj2" fmla="val -108333"/>
                <a:gd name="adj3" fmla="val 16667"/>
              </a:avLst>
            </a:prstGeom>
            <a:solidFill>
              <a:srgbClr val="E7F78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không đổi</a:t>
              </a:r>
            </a:p>
          </p:txBody>
        </p:sp>
      </p:grpSp>
      <p:sp>
        <p:nvSpPr>
          <p:cNvPr id="85" name="Text Box 70"/>
          <p:cNvSpPr txBox="1">
            <a:spLocks noChangeArrowheads="1"/>
          </p:cNvSpPr>
          <p:nvPr/>
        </p:nvSpPr>
        <p:spPr bwMode="auto">
          <a:xfrm>
            <a:off x="533400" y="3743980"/>
            <a:ext cx="74676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C3 Hãy chứng </a:t>
            </a:r>
            <a:r>
              <a:rPr lang="en-US" sz="2800" dirty="0"/>
              <a:t>minh: </a:t>
            </a:r>
            <a:endParaRPr lang="en-US" sz="2800" dirty="0" smtClean="0"/>
          </a:p>
          <a:p>
            <a:pPr>
              <a:spcBef>
                <a:spcPct val="50000"/>
              </a:spcBef>
            </a:pPr>
            <a:r>
              <a:rPr lang="en-US" sz="2800" dirty="0" err="1" smtClean="0"/>
              <a:t>R</a:t>
            </a:r>
            <a:r>
              <a:rPr lang="en-US" sz="2800" baseline="-25000" dirty="0" err="1" smtClean="0"/>
              <a:t>td</a:t>
            </a:r>
            <a:r>
              <a:rPr lang="en-US" sz="2800" dirty="0" smtClean="0"/>
              <a:t> </a:t>
            </a:r>
            <a:r>
              <a:rPr lang="en-US" sz="2800" dirty="0"/>
              <a:t>= R</a:t>
            </a:r>
            <a:r>
              <a:rPr lang="en-US" sz="2800" baseline="-25000" dirty="0"/>
              <a:t>1</a:t>
            </a:r>
            <a:r>
              <a:rPr lang="en-US" sz="2800" dirty="0"/>
              <a:t> + R</a:t>
            </a:r>
            <a:r>
              <a:rPr lang="en-US" sz="2800" baseline="-25000" dirty="0"/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248400" y="39624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I= U/</a:t>
            </a:r>
            <a:r>
              <a:rPr lang="en-US" sz="3200" dirty="0" err="1" smtClean="0"/>
              <a:t>Rtđ</a:t>
            </a:r>
            <a:endParaRPr lang="vi-V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8686800" cy="1025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Suy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: 		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td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 	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(4)</a:t>
            </a:r>
          </a:p>
        </p:txBody>
      </p:sp>
      <p:sp>
        <p:nvSpPr>
          <p:cNvPr id="4" name="Text Box 73"/>
          <p:cNvSpPr txBox="1">
            <a:spLocks noChangeArrowheads="1"/>
          </p:cNvSpPr>
          <p:nvPr/>
        </p:nvSpPr>
        <p:spPr bwMode="auto">
          <a:xfrm>
            <a:off x="457200" y="381000"/>
            <a:ext cx="86868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Hiệu điện thế giữa 2 đầu R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U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= I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.R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Hiệu điện thế giữa 2 đầu R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U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= I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.R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Hiệu điện thế giữa 2 đầu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err="1">
                <a:latin typeface="Times New Roman" pitchFamily="18" charset="0"/>
                <a:cs typeface="Times New Roman" pitchFamily="18" charset="0"/>
              </a:rPr>
              <a:t>td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U =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I.R</a:t>
            </a:r>
            <a:r>
              <a:rPr lang="en-US" sz="2800" b="1" baseline="-25000" dirty="0" err="1" smtClean="0">
                <a:latin typeface="Times New Roman" pitchFamily="18" charset="0"/>
                <a:cs typeface="Times New Roman" pitchFamily="18" charset="0"/>
              </a:rPr>
              <a:t>tđ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 =U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+U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I.R</a:t>
            </a:r>
            <a:r>
              <a:rPr lang="en-US" sz="2800" b="1" baseline="-25000" dirty="0" err="1" smtClean="0"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.R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+I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.R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Trong đoạn mạch nối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tiếp:I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I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I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I.R</a:t>
            </a:r>
            <a:r>
              <a:rPr lang="en-US" sz="2800" b="1" baseline="-25000" dirty="0" err="1" smtClean="0"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=I.R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+I.R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I.R</a:t>
            </a:r>
            <a:r>
              <a:rPr lang="en-US" sz="2800" b="1" baseline="-25000" dirty="0" err="1" smtClean="0"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=I(R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+R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30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1: Một đoạn mạch gồm hai điện trở R</a:t>
            </a:r>
            <a:r>
              <a:rPr lang="vi-VN" sz="32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 = 6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  <a:sym typeface="Symbol"/>
              </a:rPr>
              <a:t>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và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r>
              <a:rPr lang="vi-VN" sz="3200" b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  <a:sym typeface="Symbol"/>
              </a:rPr>
              <a:t> = 4 mắc nối tiếp giữa hai điểm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có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  <a:sym typeface="Symbol"/>
              </a:rPr>
              <a:t>hiệu điện thế 12V. Tính:</a:t>
            </a:r>
          </a:p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a. Điện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trở tương đương của đoạn mạch.</a:t>
            </a:r>
          </a:p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b. Cường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độ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dòng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điện trong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mạch chính.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c. Hiệu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điện thế giữa hai đầu mỗi điện trở.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4572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III-Vận dụng :</a:t>
            </a:r>
            <a:endParaRPr lang="vi-VN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337</TotalTime>
  <Words>672</Words>
  <Application>Microsoft Office PowerPoint</Application>
  <PresentationFormat>On-screen Show (4:3)</PresentationFormat>
  <Paragraphs>130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33</cp:revision>
  <dcterms:created xsi:type="dcterms:W3CDTF">2021-09-12T07:22:54Z</dcterms:created>
  <dcterms:modified xsi:type="dcterms:W3CDTF">2021-09-14T03:38:53Z</dcterms:modified>
</cp:coreProperties>
</file>