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EB67B-2FEC-4537-95D7-4C85C7E6A277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3F405-3159-42F9-9CD4-92678BFF6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49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F405-3159-42F9-9CD4-92678BFF6B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36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869D-C5E5-4CB7-8FA3-766F2D4AE219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81E6-6F98-43D7-8E3A-2E40BF68C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854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869D-C5E5-4CB7-8FA3-766F2D4AE219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81E6-6F98-43D7-8E3A-2E40BF68C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869D-C5E5-4CB7-8FA3-766F2D4AE219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81E6-6F98-43D7-8E3A-2E40BF68C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186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869D-C5E5-4CB7-8FA3-766F2D4AE219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81E6-6F98-43D7-8E3A-2E40BF68C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98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869D-C5E5-4CB7-8FA3-766F2D4AE219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81E6-6F98-43D7-8E3A-2E40BF68C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33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869D-C5E5-4CB7-8FA3-766F2D4AE219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81E6-6F98-43D7-8E3A-2E40BF68C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7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869D-C5E5-4CB7-8FA3-766F2D4AE219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81E6-6F98-43D7-8E3A-2E40BF68C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4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869D-C5E5-4CB7-8FA3-766F2D4AE219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81E6-6F98-43D7-8E3A-2E40BF68C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52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869D-C5E5-4CB7-8FA3-766F2D4AE219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81E6-6F98-43D7-8E3A-2E40BF68C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330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869D-C5E5-4CB7-8FA3-766F2D4AE219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81E6-6F98-43D7-8E3A-2E40BF68C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43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869D-C5E5-4CB7-8FA3-766F2D4AE219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81E6-6F98-43D7-8E3A-2E40BF68C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905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1869D-C5E5-4CB7-8FA3-766F2D4AE219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C81E6-6F98-43D7-8E3A-2E40BF68C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57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http://www.thoiaotrang.com/images/rose1.gif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http://www.thoiaotrang.com/images/rose1.gif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928" y="1263402"/>
            <a:ext cx="262890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5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697288"/>
            <a:ext cx="1701006" cy="1900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48980" y="44624"/>
            <a:ext cx="476309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5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Chủ đề acid</a:t>
            </a:r>
            <a:endParaRPr lang="en-US" sz="5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980728"/>
            <a:ext cx="5767861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2800" dirty="0">
                <a:ln/>
                <a:solidFill>
                  <a:schemeClr val="accent3"/>
                </a:solidFill>
                <a:cs typeface="Times New Roman" pitchFamily="18" charset="0"/>
              </a:rPr>
              <a:t>A. Tính chất hóa học chung của acid</a:t>
            </a:r>
            <a:endParaRPr lang="en-US" sz="2800" dirty="0">
              <a:ln/>
              <a:solidFill>
                <a:schemeClr val="accent3"/>
              </a:solidFill>
              <a:cs typeface="Times New Roman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486080"/>
            <a:ext cx="7024688" cy="533400"/>
          </a:xfrm>
        </p:spPr>
        <p:txBody>
          <a:bodyPr/>
          <a:lstStyle/>
          <a:p>
            <a:pPr algn="l" eaLnBrk="1" hangingPunct="1"/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TÍNH CHẤT HÓA HỌC</a:t>
            </a:r>
            <a:endParaRPr lang="en-US" alt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39"/>
          <p:cNvSpPr txBox="1">
            <a:spLocks noChangeArrowheads="1"/>
          </p:cNvSpPr>
          <p:nvPr/>
        </p:nvSpPr>
        <p:spPr bwMode="auto">
          <a:xfrm>
            <a:off x="179512" y="2535287"/>
            <a:ext cx="7086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Dung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39"/>
          <p:cNvSpPr txBox="1">
            <a:spLocks noChangeArrowheads="1"/>
          </p:cNvSpPr>
          <p:nvPr/>
        </p:nvSpPr>
        <p:spPr bwMode="auto">
          <a:xfrm>
            <a:off x="179512" y="1988840"/>
            <a:ext cx="7086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vi-VN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Acid làm đổi màu chất chỉ thị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228436" y="2996952"/>
            <a:ext cx="62484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vi-VN" altLang="en-US" sz="2400" b="1" dirty="0" smtClean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2. Tác dụng với kim loại</a:t>
            </a:r>
            <a:endParaRPr lang="en-US" altLang="en-US" sz="2400" b="1" dirty="0">
              <a:solidFill>
                <a:srgbClr val="0000FF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14" name="Text Box 69"/>
          <p:cNvSpPr txBox="1">
            <a:spLocks noChangeArrowheads="1"/>
          </p:cNvSpPr>
          <p:nvPr/>
        </p:nvSpPr>
        <p:spPr bwMode="auto">
          <a:xfrm>
            <a:off x="51357" y="4184501"/>
            <a:ext cx="8820471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20000"/>
              </a:spcBef>
            </a:pPr>
            <a:r>
              <a:rPr lang="en-US" altLang="en-US" sz="2400" dirty="0" smtClean="0">
                <a:latin typeface="VNI-Times" pitchFamily="2" charset="0"/>
                <a:sym typeface="Wingdings" panose="05000000000000000000" pitchFamily="2" charset="2"/>
              </a:rPr>
              <a:t>-</a:t>
            </a:r>
            <a:r>
              <a:rPr lang="en-US" altLang="en-US" sz="2400" dirty="0" err="1" smtClean="0">
                <a:latin typeface="VNI-Times" pitchFamily="2" charset="0"/>
                <a:sym typeface="Wingdings" panose="05000000000000000000" pitchFamily="2" charset="2"/>
              </a:rPr>
              <a:t>Hiện</a:t>
            </a:r>
            <a:r>
              <a:rPr lang="en-US" altLang="en-US" sz="2400" dirty="0" smtClean="0">
                <a:latin typeface="VNI-Times" pitchFamily="2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 smtClean="0">
                <a:latin typeface="VNI-Times" pitchFamily="2" charset="0"/>
                <a:sym typeface="Wingdings" panose="05000000000000000000" pitchFamily="2" charset="2"/>
              </a:rPr>
              <a:t>tượng</a:t>
            </a:r>
            <a:r>
              <a:rPr lang="en-US" altLang="en-US" sz="2400" dirty="0" smtClean="0">
                <a:latin typeface="VNI-Times" pitchFamily="2" charset="0"/>
                <a:sym typeface="Wingdings" panose="05000000000000000000" pitchFamily="2" charset="2"/>
              </a:rPr>
              <a:t>: Kim </a:t>
            </a:r>
            <a:r>
              <a:rPr lang="en-US" altLang="en-US" sz="2400" dirty="0" err="1">
                <a:latin typeface="VNI-Times" pitchFamily="2" charset="0"/>
                <a:sym typeface="Wingdings" panose="05000000000000000000" pitchFamily="2" charset="2"/>
              </a:rPr>
              <a:t>loaïi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latin typeface="VNI-Times" pitchFamily="2" charset="0"/>
                <a:sym typeface="Wingdings" panose="05000000000000000000" pitchFamily="2" charset="2"/>
              </a:rPr>
              <a:t>keõm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 tan </a:t>
            </a:r>
            <a:r>
              <a:rPr lang="en-US" altLang="en-US" sz="2400" dirty="0" err="1">
                <a:latin typeface="VNI-Times" pitchFamily="2" charset="0"/>
                <a:sym typeface="Wingdings" panose="05000000000000000000" pitchFamily="2" charset="2"/>
              </a:rPr>
              <a:t>daàn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, </a:t>
            </a:r>
            <a:r>
              <a:rPr lang="en-US" altLang="en-US" sz="2400" dirty="0" err="1">
                <a:latin typeface="VNI-Times" pitchFamily="2" charset="0"/>
                <a:sym typeface="Wingdings" panose="05000000000000000000" pitchFamily="2" charset="2"/>
              </a:rPr>
              <a:t>xuaát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latin typeface="VNI-Times" pitchFamily="2" charset="0"/>
                <a:sym typeface="Wingdings" panose="05000000000000000000" pitchFamily="2" charset="2"/>
              </a:rPr>
              <a:t>hieän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VNI-Times" pitchFamily="2" charset="0"/>
                <a:sym typeface="Wingdings" panose="05000000000000000000" pitchFamily="2" charset="2"/>
              </a:rPr>
              <a:t>khí</a:t>
            </a:r>
            <a:r>
              <a:rPr lang="en-US" altLang="en-US" sz="2400" dirty="0">
                <a:solidFill>
                  <a:srgbClr val="FF3300"/>
                </a:solidFill>
                <a:latin typeface="VNI-Times" pitchFamily="2" charset="0"/>
                <a:sym typeface="Wingdings" panose="05000000000000000000" pitchFamily="2" charset="2"/>
              </a:rPr>
              <a:t> H</a:t>
            </a:r>
            <a:r>
              <a:rPr lang="vi-VN" altLang="en-US" sz="2400" dirty="0">
                <a:solidFill>
                  <a:srgbClr val="FF3300"/>
                </a:solidFill>
                <a:latin typeface="VNI-Times" pitchFamily="2" charset="0"/>
                <a:sym typeface="Wingdings" panose="05000000000000000000" pitchFamily="2" charset="2"/>
              </a:rPr>
              <a:t>y</a:t>
            </a:r>
            <a:r>
              <a:rPr lang="en-US" altLang="en-US" sz="2400" dirty="0" err="1">
                <a:solidFill>
                  <a:srgbClr val="FF3300"/>
                </a:solidFill>
                <a:latin typeface="VNI-Times" pitchFamily="2" charset="0"/>
                <a:sym typeface="Wingdings" panose="05000000000000000000" pitchFamily="2" charset="2"/>
              </a:rPr>
              <a:t>dro</a:t>
            </a:r>
            <a:r>
              <a:rPr lang="vi-VN" altLang="en-US" sz="2400" dirty="0">
                <a:solidFill>
                  <a:srgbClr val="FF3300"/>
                </a:solidFill>
                <a:latin typeface="VNI-Times" pitchFamily="2" charset="0"/>
                <a:sym typeface="Wingdings" panose="05000000000000000000" pitchFamily="2" charset="2"/>
              </a:rPr>
              <a:t>gen</a:t>
            </a:r>
            <a:endParaRPr lang="en-US" altLang="en-US" sz="2400" dirty="0">
              <a:solidFill>
                <a:srgbClr val="FF3300"/>
              </a:solidFill>
              <a:latin typeface="VNI-Times" pitchFamily="2" charset="0"/>
              <a:sym typeface="Wingdings" panose="05000000000000000000" pitchFamily="2" charset="2"/>
            </a:endParaRPr>
          </a:p>
          <a:p>
            <a:pPr lvl="1" eaLnBrk="1" hangingPunct="1">
              <a:spcBef>
                <a:spcPct val="20000"/>
              </a:spcBef>
            </a:pP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-PTPÖ :	2HCl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(</a:t>
            </a:r>
            <a:r>
              <a:rPr lang="en-US" altLang="en-US" sz="2400" baseline="-25000" dirty="0" err="1">
                <a:latin typeface="VNI-Times" pitchFamily="2" charset="0"/>
                <a:sym typeface="Wingdings" panose="05000000000000000000" pitchFamily="2" charset="2"/>
              </a:rPr>
              <a:t>dd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)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      + 	Zn 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(r)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   ZnCl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2 (</a:t>
            </a:r>
            <a:r>
              <a:rPr lang="en-US" altLang="en-US" sz="2400" baseline="-25000" dirty="0" err="1">
                <a:latin typeface="VNI-Times" pitchFamily="2" charset="0"/>
                <a:sym typeface="Wingdings" panose="05000000000000000000" pitchFamily="2" charset="2"/>
              </a:rPr>
              <a:t>dd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)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 	 +   H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2 (k)</a:t>
            </a:r>
          </a:p>
          <a:p>
            <a:pPr lvl="1" eaLnBrk="1" hangingPunct="1">
              <a:spcBef>
                <a:spcPct val="20000"/>
              </a:spcBef>
            </a:pP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		3H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SO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4 (</a:t>
            </a:r>
            <a:r>
              <a:rPr lang="en-US" altLang="en-US" sz="2400" baseline="-25000" dirty="0" err="1">
                <a:latin typeface="VNI-Times" pitchFamily="2" charset="0"/>
                <a:sym typeface="Wingdings" panose="05000000000000000000" pitchFamily="2" charset="2"/>
              </a:rPr>
              <a:t>dd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) 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+ 2Al 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(r )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  Al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2 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(SO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4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)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3 (</a:t>
            </a:r>
            <a:r>
              <a:rPr lang="en-US" altLang="en-US" sz="2400" baseline="-25000" dirty="0" err="1">
                <a:latin typeface="VNI-Times" pitchFamily="2" charset="0"/>
                <a:sym typeface="Wingdings" panose="05000000000000000000" pitchFamily="2" charset="2"/>
              </a:rPr>
              <a:t>dd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)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 + 3H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2 (k)</a:t>
            </a:r>
            <a:endParaRPr lang="en-US" altLang="en-US" sz="2400" dirty="0">
              <a:latin typeface="VNI-Times" pitchFamily="2" charset="0"/>
              <a:sym typeface="Wingdings" panose="05000000000000000000" pitchFamily="2" charset="2"/>
            </a:endParaRPr>
          </a:p>
          <a:p>
            <a:pPr lvl="1" eaLnBrk="1" hangingPunct="1">
              <a:spcBef>
                <a:spcPct val="20000"/>
              </a:spcBef>
            </a:pPr>
            <a:r>
              <a:rPr lang="en-US" altLang="en-US" sz="2800" baseline="-25000" dirty="0">
                <a:latin typeface="VNI-Times" pitchFamily="2" charset="0"/>
                <a:sym typeface="Wingdings" panose="05000000000000000000" pitchFamily="2" charset="2"/>
              </a:rPr>
              <a:t>		</a:t>
            </a:r>
          </a:p>
        </p:txBody>
      </p:sp>
      <p:sp>
        <p:nvSpPr>
          <p:cNvPr id="15" name="Text Box 104"/>
          <p:cNvSpPr txBox="1">
            <a:spLocks noChangeArrowheads="1"/>
          </p:cNvSpPr>
          <p:nvPr/>
        </p:nvSpPr>
        <p:spPr bwMode="auto">
          <a:xfrm>
            <a:off x="1948980" y="5541039"/>
            <a:ext cx="705678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solidFill>
                  <a:srgbClr val="FF3300"/>
                </a:solidFill>
                <a:latin typeface="VNI-Times" pitchFamily="2" charset="0"/>
              </a:rPr>
              <a:t>Chuù</a:t>
            </a:r>
            <a:r>
              <a:rPr lang="en-US" altLang="en-US" sz="2400" dirty="0">
                <a:solidFill>
                  <a:srgbClr val="FF3300"/>
                </a:solidFill>
                <a:latin typeface="VNI-Times" pitchFamily="2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VNI-Times" pitchFamily="2" charset="0"/>
              </a:rPr>
              <a:t>yù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smtClean="0">
                <a:latin typeface="VNI-Times" pitchFamily="2" charset="0"/>
              </a:rPr>
              <a:t>:Nitric acid </a:t>
            </a:r>
            <a:r>
              <a:rPr lang="en-US" altLang="en-US" sz="2400" dirty="0">
                <a:latin typeface="VNI-Times" pitchFamily="2" charset="0"/>
              </a:rPr>
              <a:t>HNO </a:t>
            </a:r>
            <a:r>
              <a:rPr lang="en-US" altLang="en-US" sz="2400" baseline="-25000" dirty="0" smtClean="0">
                <a:latin typeface="VNI-Times" pitchFamily="2" charset="0"/>
              </a:rPr>
              <a:t>3,</a:t>
            </a:r>
            <a:r>
              <a:rPr lang="en-US" altLang="en-US" sz="2400" dirty="0" smtClean="0">
                <a:latin typeface="VNI-Times" pitchFamily="2" charset="0"/>
              </a:rPr>
              <a:t>vaøsunfuric acid </a:t>
            </a:r>
            <a:r>
              <a:rPr lang="en-US" altLang="en-US" sz="2400" dirty="0">
                <a:latin typeface="VNI-Times" pitchFamily="2" charset="0"/>
              </a:rPr>
              <a:t>H</a:t>
            </a:r>
            <a:r>
              <a:rPr lang="en-US" altLang="en-US" sz="2400" baseline="-25000" dirty="0">
                <a:latin typeface="VNI-Times" pitchFamily="2" charset="0"/>
              </a:rPr>
              <a:t>2</a:t>
            </a:r>
            <a:r>
              <a:rPr lang="en-US" altLang="en-US" sz="2400" dirty="0">
                <a:latin typeface="VNI-Times" pitchFamily="2" charset="0"/>
              </a:rPr>
              <a:t>SO</a:t>
            </a:r>
            <a:r>
              <a:rPr lang="en-US" altLang="en-US" sz="2400" baseline="-25000" dirty="0">
                <a:latin typeface="VNI-Times" pitchFamily="2" charset="0"/>
              </a:rPr>
              <a:t>4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ñaëc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taùc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duïng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ñöôïc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vôùi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nhieàu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kim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loaïi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nhöng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khoâng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giaûi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phoùng</a:t>
            </a:r>
            <a:r>
              <a:rPr lang="en-US" altLang="en-US" sz="2400" dirty="0">
                <a:latin typeface="VNI-Times" pitchFamily="2" charset="0"/>
              </a:rPr>
              <a:t> </a:t>
            </a:r>
            <a:r>
              <a:rPr lang="en-US" altLang="en-US" sz="2400" dirty="0" err="1">
                <a:latin typeface="VNI-Times" pitchFamily="2" charset="0"/>
              </a:rPr>
              <a:t>khí</a:t>
            </a:r>
            <a:r>
              <a:rPr lang="en-US" altLang="en-US" sz="2400" dirty="0">
                <a:latin typeface="VNI-Times" pitchFamily="2" charset="0"/>
              </a:rPr>
              <a:t> H</a:t>
            </a:r>
            <a:r>
              <a:rPr lang="vi-VN" altLang="en-US" sz="2400" dirty="0">
                <a:latin typeface="VNI-Times" pitchFamily="2" charset="0"/>
              </a:rPr>
              <a:t>y</a:t>
            </a:r>
            <a:r>
              <a:rPr lang="en-US" altLang="en-US" sz="2400" dirty="0" err="1">
                <a:latin typeface="VNI-Times" pitchFamily="2" charset="0"/>
              </a:rPr>
              <a:t>dr</a:t>
            </a:r>
            <a:r>
              <a:rPr lang="vi-VN" altLang="en-US" sz="2400" dirty="0">
                <a:latin typeface="VNI-Times" pitchFamily="2" charset="0"/>
              </a:rPr>
              <a:t>ogen</a:t>
            </a:r>
            <a:endParaRPr lang="en-US" altLang="en-US" sz="2400" dirty="0">
              <a:latin typeface="VNI-Times" pitchFamily="2" charset="0"/>
            </a:endParaRPr>
          </a:p>
        </p:txBody>
      </p:sp>
      <p:sp>
        <p:nvSpPr>
          <p:cNvPr id="17" name="Text Box 36"/>
          <p:cNvSpPr txBox="1">
            <a:spLocks noChangeArrowheads="1"/>
          </p:cNvSpPr>
          <p:nvPr/>
        </p:nvSpPr>
        <p:spPr bwMode="auto">
          <a:xfrm>
            <a:off x="101429" y="3502749"/>
            <a:ext cx="8458200" cy="64633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VNI-Times" pitchFamily="2" charset="0"/>
                <a:sym typeface="Wingdings" panose="05000000000000000000" pitchFamily="2" charset="2"/>
              </a:rPr>
              <a:t>	</a:t>
            </a:r>
            <a:r>
              <a:rPr lang="en-US" altLang="en-US" sz="36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Kim </a:t>
            </a:r>
            <a:r>
              <a:rPr lang="en-US" altLang="en-US" sz="36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loại</a:t>
            </a:r>
            <a:r>
              <a:rPr lang="en-US" altLang="en-US" sz="36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</a:t>
            </a:r>
            <a:r>
              <a:rPr lang="en-US" altLang="en-US" sz="36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Acid </a:t>
            </a: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M</a:t>
            </a:r>
            <a:r>
              <a:rPr lang="vi-VN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uối</a:t>
            </a: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</a:t>
            </a:r>
            <a:r>
              <a:rPr lang="en-US" altLang="en-US" sz="36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Khí</a:t>
            </a:r>
            <a:r>
              <a:rPr lang="en-US" altLang="en-US" sz="36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6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hidro</a:t>
            </a:r>
            <a:endParaRPr lang="en-US" altLang="en-US" sz="36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0332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153400" cy="685800"/>
          </a:xfrm>
        </p:spPr>
        <p:txBody>
          <a:bodyPr/>
          <a:lstStyle/>
          <a:p>
            <a:pPr algn="l" eaLnBrk="1" hangingPunct="1"/>
            <a:r>
              <a:rPr lang="en-US" altLang="en-US" sz="2800" dirty="0" smtClean="0">
                <a:solidFill>
                  <a:srgbClr val="0000FF"/>
                </a:solidFill>
                <a:latin typeface="VNI-Ariston" pitchFamily="2" charset="0"/>
              </a:rPr>
              <a:t>3/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800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cid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sz="2800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ác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</a:t>
            </a:r>
            <a:r>
              <a:rPr lang="vi-VN" altLang="en-US" sz="2800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se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en-US" sz="2800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òa</a:t>
            </a:r>
            <a:endParaRPr lang="en-US" altLang="en-US" sz="2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838200"/>
            <a:ext cx="8458200" cy="56388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1962B3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sz="2400" dirty="0" smtClean="0">
              <a:latin typeface="VNI-Times" pitchFamily="2" charset="0"/>
            </a:endParaRPr>
          </a:p>
          <a:p>
            <a:pPr lvl="1" eaLnBrk="1" hangingPunct="1">
              <a:buFontTx/>
              <a:buNone/>
            </a:pPr>
            <a:endParaRPr lang="en-US" altLang="en-US" sz="2600" b="1" dirty="0" smtClean="0">
              <a:solidFill>
                <a:srgbClr val="FF3300"/>
              </a:solidFill>
              <a:latin typeface="VNI-Times" pitchFamily="2" charset="0"/>
              <a:sym typeface="Wingdings" panose="05000000000000000000" pitchFamily="2" charset="2"/>
            </a:endParaRPr>
          </a:p>
          <a:p>
            <a:pPr lvl="1" eaLnBrk="1" hangingPunct="1">
              <a:buFontTx/>
              <a:buNone/>
            </a:pPr>
            <a:endParaRPr lang="en-US" altLang="en-US" b="1" dirty="0" smtClean="0">
              <a:solidFill>
                <a:srgbClr val="FF3300"/>
              </a:solidFill>
              <a:latin typeface="VNI-Times" pitchFamily="2" charset="0"/>
              <a:sym typeface="Wingdings" panose="05000000000000000000" pitchFamily="2" charset="2"/>
            </a:endParaRPr>
          </a:p>
          <a:p>
            <a:pPr lvl="1" eaLnBrk="1" hangingPunct="1">
              <a:buFontTx/>
              <a:buNone/>
            </a:pPr>
            <a:endParaRPr lang="en-US" altLang="en-US" b="1" dirty="0" smtClean="0">
              <a:solidFill>
                <a:srgbClr val="FF3300"/>
              </a:solidFill>
              <a:latin typeface="VNI-Times" pitchFamily="2" charset="0"/>
              <a:sym typeface="Wingdings" panose="05000000000000000000" pitchFamily="2" charset="2"/>
            </a:endParaRP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1447800" y="3581400"/>
            <a:ext cx="716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107504" y="1844824"/>
            <a:ext cx="8458200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PTP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(</a:t>
            </a:r>
            <a:r>
              <a:rPr lang="en-US" altLang="en-US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Cu(OH)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(r)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CuSO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4 (</a:t>
            </a:r>
            <a:r>
              <a:rPr lang="en-US" altLang="en-US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dd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)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+ 2 H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(l )</a:t>
            </a:r>
          </a:p>
          <a:p>
            <a:pPr>
              <a:spcBef>
                <a:spcPct val="50000"/>
              </a:spcBef>
            </a:pPr>
            <a:r>
              <a:rPr lang="en-US" altLang="en-US" dirty="0">
                <a:latin typeface="VNI-Times" pitchFamily="2" charset="0"/>
                <a:sym typeface="Wingdings" panose="05000000000000000000" pitchFamily="2" charset="2"/>
              </a:rPr>
              <a:t>	</a:t>
            </a:r>
            <a:endParaRPr lang="en-US" altLang="en-US" sz="36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395536" y="2276872"/>
            <a:ext cx="7772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ản ứng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ủa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cid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ới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ọi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ản ứng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</a:t>
            </a:r>
            <a:r>
              <a:rPr lang="vi-VN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endParaRPr lang="en-US" altLang="en-US" sz="28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0" name="Text Box 60"/>
          <p:cNvSpPr txBox="1">
            <a:spLocks noChangeArrowheads="1"/>
          </p:cNvSpPr>
          <p:nvPr/>
        </p:nvSpPr>
        <p:spPr bwMode="auto">
          <a:xfrm>
            <a:off x="107504" y="1484784"/>
            <a:ext cx="88569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 smtClean="0">
                <a:latin typeface="VNI-Times" pitchFamily="2" charset="0"/>
                <a:sym typeface="Wingdings" panose="05000000000000000000" pitchFamily="2" charset="2"/>
              </a:rPr>
              <a:t>-</a:t>
            </a:r>
            <a:r>
              <a:rPr lang="en-US" altLang="en-US" sz="2400" dirty="0" smtClean="0">
                <a:latin typeface="VNI-Times" pitchFamily="2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 smtClean="0">
                <a:latin typeface="VNI-Times" pitchFamily="2" charset="0"/>
                <a:sym typeface="Wingdings" panose="05000000000000000000" pitchFamily="2" charset="2"/>
              </a:rPr>
              <a:t>Hiện</a:t>
            </a:r>
            <a:r>
              <a:rPr lang="en-US" altLang="en-US" sz="2400" dirty="0" smtClean="0">
                <a:latin typeface="VNI-Times" pitchFamily="2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 smtClean="0">
                <a:latin typeface="VNI-Times" pitchFamily="2" charset="0"/>
                <a:sym typeface="Wingdings" panose="05000000000000000000" pitchFamily="2" charset="2"/>
              </a:rPr>
              <a:t>tượng</a:t>
            </a:r>
            <a:r>
              <a:rPr lang="en-US" altLang="en-US" sz="2400" dirty="0" smtClean="0">
                <a:latin typeface="VNI-Times" pitchFamily="2" charset="0"/>
                <a:sym typeface="Wingdings" panose="05000000000000000000" pitchFamily="2" charset="2"/>
              </a:rPr>
              <a:t>: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Cu(OH)</a:t>
            </a:r>
            <a:r>
              <a:rPr lang="en-US" alt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ị hòa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tan t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ạo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ành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dung d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ịch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m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àu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xanh</a:t>
            </a:r>
            <a:r>
              <a:rPr lang="en-US" alt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lam</a:t>
            </a:r>
            <a:endParaRPr lang="en-US" alt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0" name="Line 80"/>
          <p:cNvSpPr>
            <a:spLocks noChangeShapeType="1"/>
          </p:cNvSpPr>
          <p:nvPr/>
        </p:nvSpPr>
        <p:spPr bwMode="auto">
          <a:xfrm>
            <a:off x="2057400" y="3276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179512" y="838453"/>
            <a:ext cx="8458200" cy="64633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VNI-Times" pitchFamily="2" charset="0"/>
                <a:sym typeface="Wingdings" panose="05000000000000000000" pitchFamily="2" charset="2"/>
              </a:rPr>
              <a:t>	</a:t>
            </a: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vi-VN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cid</a:t>
            </a: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Ba</a:t>
            </a:r>
            <a:r>
              <a:rPr lang="vi-VN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</a:t>
            </a: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M</a:t>
            </a:r>
            <a:r>
              <a:rPr lang="vi-VN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uối</a:t>
            </a: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n</a:t>
            </a:r>
            <a:r>
              <a:rPr lang="vi-VN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ướ</a:t>
            </a: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</a:p>
        </p:txBody>
      </p:sp>
      <p:sp>
        <p:nvSpPr>
          <p:cNvPr id="23" name="Rectangle 5"/>
          <p:cNvSpPr txBox="1">
            <a:spLocks noChangeArrowheads="1"/>
          </p:cNvSpPr>
          <p:nvPr/>
        </p:nvSpPr>
        <p:spPr>
          <a:xfrm>
            <a:off x="179512" y="2636912"/>
            <a:ext cx="6858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vi-VN" altLang="en-US" sz="2800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4. Acid tác dụng với basic oxide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30"/>
          <p:cNvSpPr txBox="1">
            <a:spLocks noChangeArrowheads="1"/>
          </p:cNvSpPr>
          <p:nvPr/>
        </p:nvSpPr>
        <p:spPr bwMode="auto">
          <a:xfrm>
            <a:off x="107504" y="4213200"/>
            <a:ext cx="853020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smtClean="0">
                <a:latin typeface="VNI-Times" pitchFamily="2" charset="0"/>
                <a:sym typeface="Wingdings" panose="05000000000000000000" pitchFamily="2" charset="2"/>
              </a:rPr>
              <a:t>- </a:t>
            </a:r>
            <a:r>
              <a:rPr lang="en-US" altLang="en-US" sz="2400" dirty="0" err="1" smtClean="0">
                <a:latin typeface="VNI-Times" pitchFamily="2" charset="0"/>
                <a:sym typeface="Wingdings" panose="05000000000000000000" pitchFamily="2" charset="2"/>
              </a:rPr>
              <a:t>Hiện</a:t>
            </a:r>
            <a:r>
              <a:rPr lang="en-US" altLang="en-US" sz="2400" dirty="0" smtClean="0">
                <a:latin typeface="VNI-Times" pitchFamily="2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 smtClean="0">
                <a:latin typeface="VNI-Times" pitchFamily="2" charset="0"/>
                <a:sym typeface="Wingdings" panose="05000000000000000000" pitchFamily="2" charset="2"/>
              </a:rPr>
              <a:t>tượng</a:t>
            </a:r>
            <a:r>
              <a:rPr lang="en-US" altLang="en-US" sz="2400" dirty="0" smtClean="0">
                <a:latin typeface="VNI-Times" pitchFamily="2" charset="0"/>
                <a:sym typeface="Wingdings" panose="05000000000000000000" pitchFamily="2" charset="2"/>
              </a:rPr>
              <a:t>: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alt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 trong acid tạo dung dịch màu vàng nâu</a:t>
            </a:r>
            <a:endParaRPr lang="vi-VN" altLang="en-US" sz="2400" dirty="0">
              <a:latin typeface="VNI-Times" pitchFamily="2" charset="0"/>
              <a:sym typeface="Wingdings" panose="05000000000000000000" pitchFamily="2" charset="2"/>
            </a:endParaRPr>
          </a:p>
          <a:p>
            <a:pPr>
              <a:spcBef>
                <a:spcPct val="50000"/>
              </a:spcBef>
            </a:pPr>
            <a:r>
              <a:rPr lang="en-US" altLang="en-US" sz="2400" dirty="0" smtClean="0">
                <a:latin typeface="VNI-Times" pitchFamily="2" charset="0"/>
              </a:rPr>
              <a:t>- PTPÖ </a:t>
            </a:r>
            <a:r>
              <a:rPr lang="en-US" altLang="en-US" sz="2400" dirty="0">
                <a:latin typeface="VNI-Times" pitchFamily="2" charset="0"/>
              </a:rPr>
              <a:t>: 6 </a:t>
            </a:r>
            <a:r>
              <a:rPr lang="en-US" altLang="en-US" sz="2400" dirty="0" err="1">
                <a:latin typeface="VNI-Times" pitchFamily="2" charset="0"/>
              </a:rPr>
              <a:t>HCl</a:t>
            </a:r>
            <a:r>
              <a:rPr lang="en-US" altLang="en-US" sz="2400" baseline="-25000" dirty="0">
                <a:latin typeface="VNI-Times" pitchFamily="2" charset="0"/>
              </a:rPr>
              <a:t>(</a:t>
            </a:r>
            <a:r>
              <a:rPr lang="en-US" altLang="en-US" sz="2400" baseline="-25000" dirty="0" err="1">
                <a:latin typeface="VNI-Times" pitchFamily="2" charset="0"/>
              </a:rPr>
              <a:t>dd</a:t>
            </a:r>
            <a:r>
              <a:rPr lang="en-US" altLang="en-US" sz="2400" baseline="-25000" dirty="0">
                <a:latin typeface="VNI-Times" pitchFamily="2" charset="0"/>
              </a:rPr>
              <a:t>)</a:t>
            </a:r>
            <a:r>
              <a:rPr lang="en-US" altLang="en-US" sz="2400" dirty="0">
                <a:latin typeface="VNI-Times" pitchFamily="2" charset="0"/>
              </a:rPr>
              <a:t> + Fe</a:t>
            </a:r>
            <a:r>
              <a:rPr lang="en-US" altLang="en-US" sz="2400" baseline="-25000" dirty="0">
                <a:latin typeface="VNI-Times" pitchFamily="2" charset="0"/>
              </a:rPr>
              <a:t>2</a:t>
            </a:r>
            <a:r>
              <a:rPr lang="en-US" altLang="en-US" sz="2400" dirty="0">
                <a:latin typeface="VNI-Times" pitchFamily="2" charset="0"/>
              </a:rPr>
              <a:t>O</a:t>
            </a:r>
            <a:r>
              <a:rPr lang="en-US" altLang="en-US" sz="2400" baseline="-25000" dirty="0">
                <a:latin typeface="VNI-Times" pitchFamily="2" charset="0"/>
              </a:rPr>
              <a:t>3 (r )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 2 FeCl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3 ( </a:t>
            </a:r>
            <a:r>
              <a:rPr lang="en-US" altLang="en-US" sz="2400" baseline="-25000" dirty="0" err="1">
                <a:latin typeface="VNI-Times" pitchFamily="2" charset="0"/>
                <a:sym typeface="Wingdings" panose="05000000000000000000" pitchFamily="2" charset="2"/>
              </a:rPr>
              <a:t>dd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 )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+ 3H</a:t>
            </a:r>
            <a:r>
              <a:rPr lang="en-US" altLang="en-US" sz="2400" baseline="-25000" dirty="0"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2400" dirty="0">
                <a:latin typeface="VNI-Times" pitchFamily="2" charset="0"/>
                <a:sym typeface="Wingdings" panose="05000000000000000000" pitchFamily="2" charset="2"/>
              </a:rPr>
              <a:t>O</a:t>
            </a:r>
            <a:endParaRPr lang="en-US" altLang="en-US" sz="2400" dirty="0">
              <a:latin typeface="VNI-Times" pitchFamily="2" charset="0"/>
            </a:endParaRPr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179512" y="3276600"/>
            <a:ext cx="8458200" cy="646113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A</a:t>
            </a:r>
            <a:r>
              <a:rPr lang="vi-VN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cid</a:t>
            </a: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oxide </a:t>
            </a: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Mu</a:t>
            </a:r>
            <a:r>
              <a:rPr lang="vi-VN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ối </a:t>
            </a: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N</a:t>
            </a:r>
            <a:r>
              <a:rPr lang="vi-VN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ước</a:t>
            </a:r>
            <a:endParaRPr lang="en-US" altLang="en-US" sz="36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91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548680"/>
            <a:ext cx="8763000" cy="1553344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altLang="en-US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b="1" dirty="0" smtClean="0">
              <a:solidFill>
                <a:srgbClr val="14842F"/>
              </a:solidFill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HNO</a:t>
            </a:r>
            <a:r>
              <a:rPr lang="en-US" alt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en-US" alt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en-US" sz="2400" b="1" baseline="-25000" dirty="0" smtClean="0">
              <a:solidFill>
                <a:srgbClr val="14842F"/>
              </a:solidFill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: H</a:t>
            </a:r>
            <a:r>
              <a:rPr lang="en-US" alt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alt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en-US" alt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en-US" alt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eaLnBrk="1" hangingPunct="1">
              <a:buClr>
                <a:srgbClr val="1962B3"/>
              </a:buClr>
            </a:pPr>
            <a:endParaRPr lang="en-US" altLang="en-US" sz="3600" b="1" baseline="-25000" dirty="0" smtClean="0"/>
          </a:p>
        </p:txBody>
      </p:sp>
      <p:sp>
        <p:nvSpPr>
          <p:cNvPr id="31747" name="TextBox 1"/>
          <p:cNvSpPr txBox="1">
            <a:spLocks noChangeArrowheads="1"/>
          </p:cNvSpPr>
          <p:nvPr/>
        </p:nvSpPr>
        <p:spPr bwMode="auto">
          <a:xfrm>
            <a:off x="304800" y="-27384"/>
            <a:ext cx="3810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36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Phân loại acid</a:t>
            </a:r>
            <a:endParaRPr lang="en-US" altLang="en-US" sz="36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902142" y="1988840"/>
            <a:ext cx="4748607" cy="37839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III. Ứng dụng của Acid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Elbow Connector 5"/>
          <p:cNvCxnSpPr/>
          <p:nvPr/>
        </p:nvCxnSpPr>
        <p:spPr>
          <a:xfrm rot="16200000" flipH="1">
            <a:off x="2182401" y="2489879"/>
            <a:ext cx="359600" cy="114304"/>
          </a:xfrm>
          <a:prstGeom prst="bentConnector3">
            <a:avLst>
              <a:gd name="adj1" fmla="val 50000"/>
            </a:avLst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343400" y="2436928"/>
            <a:ext cx="0" cy="41600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/>
          <p:nvPr/>
        </p:nvCxnSpPr>
        <p:spPr>
          <a:xfrm rot="16200000" flipH="1">
            <a:off x="5897466" y="2522220"/>
            <a:ext cx="529252" cy="132183"/>
          </a:xfrm>
          <a:prstGeom prst="bentConnector3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257300" y="2699469"/>
            <a:ext cx="1905000" cy="1082547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Trong Công Nghiệp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606924" y="2767173"/>
            <a:ext cx="1469132" cy="113390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Trong Dược Học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748181" y="2852936"/>
            <a:ext cx="1805136" cy="111485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Trong cơ thể con người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3939637"/>
            <a:ext cx="2431976" cy="286232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  <a:defRPr/>
            </a:pPr>
            <a:r>
              <a:rPr lang="vi-VN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 chất tẩy rửa kim loại</a:t>
            </a: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vi-VN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Chất điện phân trong bình ác quy, trong pin</a:t>
            </a: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vi-VN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Sản xuất phân bón</a:t>
            </a: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vi-VN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Chất phụ gia cho đồ uống và thực phẩm</a:t>
            </a:r>
          </a:p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62300" y="4149080"/>
            <a:ext cx="2362200" cy="194031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2800" dirty="0">
                <a:latin typeface="+mj-lt"/>
              </a:rPr>
              <a:t>Một số acid được sử dụng làm thuốc: Aspirin</a:t>
            </a:r>
            <a:endParaRPr lang="en-US" sz="2800" dirty="0"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4216" y="4147267"/>
            <a:ext cx="2362200" cy="263457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>
              <a:buFont typeface="Wingdings" pitchFamily="2" charset="2"/>
              <a:buChar char="§"/>
              <a:defRPr/>
            </a:pPr>
            <a:r>
              <a:rPr lang="vi-VN" sz="2000" dirty="0">
                <a:latin typeface="+mj-lt"/>
              </a:rPr>
              <a:t>Giúp tiêu hóa thức ăn trong dạ dày</a:t>
            </a:r>
          </a:p>
          <a:p>
            <a:pPr marL="342900" indent="-342900" algn="ctr">
              <a:buFont typeface="Wingdings" pitchFamily="2" charset="2"/>
              <a:buChar char="§"/>
              <a:defRPr/>
            </a:pPr>
            <a:r>
              <a:rPr lang="vi-VN" sz="2000" dirty="0">
                <a:latin typeface="+mj-lt"/>
              </a:rPr>
              <a:t>Tổng hợp protein  cần thiết cho cơ thể</a:t>
            </a:r>
          </a:p>
          <a:p>
            <a:pPr marL="342900" indent="-342900" algn="ctr">
              <a:buFont typeface="Wingdings" pitchFamily="2" charset="2"/>
              <a:buChar char="§"/>
              <a:defRPr/>
            </a:pPr>
            <a:r>
              <a:rPr lang="vi-VN" sz="2000" dirty="0">
                <a:latin typeface="+mj-lt"/>
              </a:rPr>
              <a:t>Duy trì cân băng acid trong cơ thể 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961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69069" y="1143000"/>
            <a:ext cx="85939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I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. </a:t>
            </a:r>
            <a:r>
              <a:rPr lang="vi-VN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Hydrochloric acid 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HCl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 = 36,5</a:t>
            </a:r>
            <a:r>
              <a:rPr lang="en-US" altLang="en-US" sz="3200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) ( </a:t>
            </a:r>
            <a:r>
              <a:rPr lang="en-US" altLang="en-US" sz="3200" dirty="0" err="1" smtClean="0">
                <a:solidFill>
                  <a:srgbClr val="CC00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3200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C0000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3200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 SGK) </a:t>
            </a:r>
            <a:endParaRPr lang="en-US" altLang="en-US" sz="3200" dirty="0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169069" y="1752600"/>
            <a:ext cx="6917531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II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. </a:t>
            </a:r>
            <a:r>
              <a:rPr lang="vi-VN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Sulfuric acid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 (H</a:t>
            </a:r>
            <a:r>
              <a:rPr lang="en-US" altLang="en-US" sz="3200" baseline="-25000" dirty="0">
                <a:solidFill>
                  <a:srgbClr val="CC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SO</a:t>
            </a:r>
            <a:r>
              <a:rPr lang="en-US" altLang="en-US" sz="3200" baseline="-25000" dirty="0">
                <a:solidFill>
                  <a:srgbClr val="CC0000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= 98)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762000" y="2362200"/>
            <a:ext cx="366553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3200" b="1" i="1">
                <a:solidFill>
                  <a:srgbClr val="00206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3200" b="1" i="1">
                <a:solidFill>
                  <a:srgbClr val="002060"/>
                </a:solidFill>
                <a:latin typeface="Times New Roman" panose="02020603050405020304" pitchFamily="18" charset="0"/>
              </a:rPr>
              <a:t>. Tính chất vật lí:</a:t>
            </a:r>
            <a:endParaRPr lang="en-US" altLang="en-US" sz="3000" b="1" i="1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609600" y="2949575"/>
            <a:ext cx="4264025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>
                <a:latin typeface="Times New Roman" panose="02020603050405020304" pitchFamily="18" charset="0"/>
              </a:rPr>
              <a:t> - Dung dịch  </a:t>
            </a:r>
            <a:r>
              <a:rPr lang="en-US" altLang="en-US" sz="3200">
                <a:latin typeface="Times New Roman" panose="02020603050405020304" pitchFamily="18" charset="0"/>
              </a:rPr>
              <a:t>H</a:t>
            </a:r>
            <a:r>
              <a:rPr lang="en-US" altLang="en-US" sz="3200" baseline="-25000">
                <a:latin typeface="Times New Roman" panose="02020603050405020304" pitchFamily="18" charset="0"/>
              </a:rPr>
              <a:t>2</a:t>
            </a:r>
            <a:r>
              <a:rPr lang="en-US" altLang="en-US" sz="3200">
                <a:latin typeface="Times New Roman" panose="02020603050405020304" pitchFamily="18" charset="0"/>
              </a:rPr>
              <a:t>SO</a:t>
            </a:r>
            <a:r>
              <a:rPr lang="en-US" altLang="en-US" sz="3200" baseline="-25000">
                <a:latin typeface="Times New Roman" panose="02020603050405020304" pitchFamily="18" charset="0"/>
              </a:rPr>
              <a:t>4 </a:t>
            </a:r>
            <a:r>
              <a:rPr lang="en-US" altLang="en-US" sz="3200">
                <a:latin typeface="Times New Roman" panose="02020603050405020304" pitchFamily="18" charset="0"/>
              </a:rPr>
              <a:t>là chất lỏng, sánh, không màu, nặng gần gấp hai lần nước, không bay hơi, tan trong nước, toả nhiệt.</a:t>
            </a:r>
            <a:endParaRPr lang="en-US" altLang="en-US" sz="3200" baseline="30000">
              <a:latin typeface="Times New Roman" panose="02020603050405020304" pitchFamily="18" charset="0"/>
            </a:endParaRP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142875" y="2654300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>
                    <a:alpha val="8392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800" b="1" i="1">
                <a:solidFill>
                  <a:srgbClr val="FF0000"/>
                </a:solidFill>
                <a:latin typeface=".VnTime" panose="020B7200000000000000" pitchFamily="34" charset="0"/>
                <a:sym typeface="Wingdings" panose="05000000000000000000" pitchFamily="2" charset="2"/>
              </a:rPr>
              <a:t></a:t>
            </a:r>
          </a:p>
        </p:txBody>
      </p:sp>
      <p:pic>
        <p:nvPicPr>
          <p:cNvPr id="37895" name="Picture 4" descr="rosecornerl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-14288"/>
            <a:ext cx="129540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6" name="Picture 6" descr="rosecornerl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884863"/>
            <a:ext cx="13716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7" name="Picture 8" descr="divider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764631" y="3607593"/>
            <a:ext cx="586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8" name="Picture 5" descr="divider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3913" y="6348413"/>
            <a:ext cx="899160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9" name="Picture 7" descr="divider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926932" y="3159918"/>
            <a:ext cx="586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 descr="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625" y="2393950"/>
            <a:ext cx="3889375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61508" y="457200"/>
            <a:ext cx="5429692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3600" b="1" dirty="0">
                <a:ln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Một số acid quan trọng </a:t>
            </a:r>
            <a:endParaRPr lang="en-US" sz="3600" b="1" dirty="0">
              <a:ln/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32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ChangeArrowheads="1"/>
          </p:cNvSpPr>
          <p:nvPr/>
        </p:nvSpPr>
        <p:spPr bwMode="auto">
          <a:xfrm>
            <a:off x="210632" y="1052736"/>
            <a:ext cx="86499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I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. </a:t>
            </a:r>
            <a:r>
              <a:rPr lang="vi-VN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Hydrochloric acid 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HCl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3200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36,5) </a:t>
            </a:r>
            <a:r>
              <a:rPr lang="en-US" altLang="en-US" sz="3200" dirty="0" err="1" smtClean="0">
                <a:solidFill>
                  <a:srgbClr val="CC0000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3200" dirty="0" smtClean="0">
                <a:solidFill>
                  <a:srgbClr val="CC0000"/>
                </a:solidFill>
                <a:latin typeface="Times New Roman" panose="02020603050405020304" pitchFamily="18" charset="0"/>
              </a:rPr>
              <a:t> SGK</a:t>
            </a:r>
            <a:endParaRPr lang="en-US" altLang="en-US" sz="3200" dirty="0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11" name="Rectangle 7"/>
          <p:cNvSpPr>
            <a:spLocks noChangeArrowheads="1"/>
          </p:cNvSpPr>
          <p:nvPr/>
        </p:nvSpPr>
        <p:spPr bwMode="auto">
          <a:xfrm>
            <a:off x="179512" y="16288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II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. </a:t>
            </a:r>
            <a:r>
              <a:rPr lang="vi-VN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Sulfuric acid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 (H</a:t>
            </a:r>
            <a:r>
              <a:rPr lang="en-US" altLang="en-US" sz="3200" baseline="-25000" dirty="0">
                <a:solidFill>
                  <a:srgbClr val="CC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SO</a:t>
            </a:r>
            <a:r>
              <a:rPr lang="en-US" altLang="en-US" sz="3200" baseline="-25000" dirty="0">
                <a:solidFill>
                  <a:srgbClr val="CC0000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>
                <a:solidFill>
                  <a:srgbClr val="CC0000"/>
                </a:solidFill>
                <a:latin typeface="Times New Roman" panose="02020603050405020304" pitchFamily="18" charset="0"/>
              </a:rPr>
              <a:t>= 98)</a:t>
            </a:r>
          </a:p>
        </p:txBody>
      </p:sp>
      <p:sp>
        <p:nvSpPr>
          <p:cNvPr id="43012" name="Rectangle 8"/>
          <p:cNvSpPr>
            <a:spLocks noChangeArrowheads="1"/>
          </p:cNvSpPr>
          <p:nvPr/>
        </p:nvSpPr>
        <p:spPr bwMode="auto">
          <a:xfrm>
            <a:off x="592782" y="2060848"/>
            <a:ext cx="7867650" cy="2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chất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  <a:endParaRPr lang="vi-VN" altLang="en-US" sz="3200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eaLnBrk="1" hangingPunct="1">
              <a:buFontTx/>
              <a:buAutoNum type="arabicPeriod"/>
            </a:pPr>
            <a:r>
              <a:rPr lang="vi-VN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Tính chất hóa học</a:t>
            </a:r>
          </a:p>
          <a:p>
            <a:pPr eaLnBrk="1" hangingPunct="1">
              <a:buFontTx/>
              <a:buAutoNum type="alphaLcPeriod"/>
            </a:pPr>
            <a:r>
              <a:rPr lang="en-US" altLang="en-US" sz="2800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800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chất</a:t>
            </a:r>
            <a:r>
              <a:rPr lang="en-US" altLang="en-US" sz="2800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hoá</a:t>
            </a:r>
            <a:r>
              <a:rPr lang="en-US" altLang="en-US" sz="2800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solidFill>
                  <a:srgbClr val="CC0000"/>
                </a:solidFill>
                <a:latin typeface="Times New Roman" panose="02020603050405020304" pitchFamily="18" charset="0"/>
              </a:rPr>
              <a:t>sulfuric acid</a:t>
            </a:r>
            <a:r>
              <a:rPr lang="en-US" altLang="en-US" sz="2800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loãng</a:t>
            </a:r>
            <a:endParaRPr lang="vi-VN" altLang="en-US" sz="2800" dirty="0">
              <a:solidFill>
                <a:srgbClr val="CC0000"/>
              </a:solidFill>
              <a:latin typeface="Times New Roman" panose="02020603050405020304" pitchFamily="18" charset="0"/>
            </a:endParaRPr>
          </a:p>
          <a:p>
            <a:pPr eaLnBrk="1" hangingPunct="1">
              <a:buFontTx/>
              <a:buAutoNum type="alphaLcPeriod"/>
            </a:pPr>
            <a:endParaRPr lang="en-US" altLang="en-US" sz="3000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3014" name="Picture 4" descr="rosecornerl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-14288"/>
            <a:ext cx="129540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6" descr="rosecornerl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884863"/>
            <a:ext cx="13716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6" name="Picture 8" descr="divider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764631" y="3607593"/>
            <a:ext cx="586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7" name="Picture 5" descr="divider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3913" y="6348413"/>
            <a:ext cx="899160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8" name="Picture 7" descr="divider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926932" y="3159918"/>
            <a:ext cx="586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61508" y="457200"/>
            <a:ext cx="5429692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3600" b="1" dirty="0">
                <a:ln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Một số acid quan trọng </a:t>
            </a:r>
            <a:endParaRPr lang="en-US" sz="3600" b="1" dirty="0">
              <a:ln/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3573016"/>
            <a:ext cx="7800975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2800" dirty="0">
                <a:solidFill>
                  <a:srgbClr val="CC0000"/>
                </a:solidFill>
                <a:latin typeface="Times New Roman" pitchFamily="18" charset="0"/>
              </a:rPr>
              <a:t>b. </a:t>
            </a:r>
            <a:r>
              <a:rPr lang="en-US" sz="2800" dirty="0" err="1">
                <a:solidFill>
                  <a:srgbClr val="CC0000"/>
                </a:solidFill>
                <a:latin typeface="Times New Roman" pitchFamily="18" charset="0"/>
              </a:rPr>
              <a:t>Tính</a:t>
            </a:r>
            <a:r>
              <a:rPr lang="en-US" sz="2800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C0000"/>
                </a:solidFill>
                <a:latin typeface="Times New Roman" pitchFamily="18" charset="0"/>
              </a:rPr>
              <a:t>chất</a:t>
            </a:r>
            <a:r>
              <a:rPr lang="en-US" sz="2800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C0000"/>
                </a:solidFill>
                <a:latin typeface="Times New Roman" pitchFamily="18" charset="0"/>
              </a:rPr>
              <a:t>hóa</a:t>
            </a:r>
            <a:r>
              <a:rPr lang="en-US" sz="2800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C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C0000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CC0000"/>
                </a:solidFill>
                <a:latin typeface="Times New Roman" pitchFamily="18" charset="0"/>
              </a:rPr>
              <a:t> H</a:t>
            </a:r>
            <a:r>
              <a:rPr lang="en-US" sz="2800" baseline="-25000" dirty="0">
                <a:solidFill>
                  <a:srgbClr val="CC0000"/>
                </a:solidFill>
                <a:latin typeface="Times New Roman" pitchFamily="18" charset="0"/>
              </a:rPr>
              <a:t>2</a:t>
            </a:r>
            <a:r>
              <a:rPr lang="en-US" sz="2800" dirty="0">
                <a:solidFill>
                  <a:srgbClr val="CC0000"/>
                </a:solidFill>
                <a:latin typeface="Times New Roman" pitchFamily="18" charset="0"/>
              </a:rPr>
              <a:t>SO</a:t>
            </a:r>
            <a:r>
              <a:rPr lang="en-US" sz="2800" baseline="-25000" dirty="0">
                <a:solidFill>
                  <a:srgbClr val="CC0000"/>
                </a:solidFill>
                <a:latin typeface="Times New Roman" pitchFamily="18" charset="0"/>
              </a:rPr>
              <a:t>4 </a:t>
            </a:r>
            <a:r>
              <a:rPr lang="en-US" sz="2800" dirty="0" err="1">
                <a:solidFill>
                  <a:srgbClr val="CC0000"/>
                </a:solidFill>
                <a:latin typeface="Times New Roman" pitchFamily="18" charset="0"/>
              </a:rPr>
              <a:t>đặc</a:t>
            </a:r>
            <a:r>
              <a:rPr lang="en-US" sz="2800" dirty="0">
                <a:solidFill>
                  <a:srgbClr val="CC0000"/>
                </a:solidFill>
                <a:latin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riêng</a:t>
            </a:r>
            <a:endParaRPr lang="en-US" sz="2800" dirty="0" smtClean="0">
              <a:latin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vi-VN" sz="2800" dirty="0">
                <a:latin typeface="Times New Roman" pitchFamily="18" charset="0"/>
              </a:rPr>
              <a:t>Tính háo </a:t>
            </a:r>
            <a:r>
              <a:rPr lang="vi-VN" sz="2800" dirty="0" smtClean="0">
                <a:latin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</a:rPr>
              <a:t>:</a:t>
            </a:r>
            <a:endParaRPr lang="vi-VN" sz="2800" dirty="0">
              <a:latin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vi-VN" sz="2800" dirty="0">
                <a:latin typeface="Times New Roman" pitchFamily="18" charset="0"/>
              </a:rPr>
              <a:t>Tác dụng với kim loại  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40973" name="Text Box 9"/>
          <p:cNvSpPr txBox="1">
            <a:spLocks noChangeArrowheads="1"/>
          </p:cNvSpPr>
          <p:nvPr/>
        </p:nvSpPr>
        <p:spPr bwMode="auto">
          <a:xfrm>
            <a:off x="474663" y="5715025"/>
            <a:ext cx="82550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2H</a:t>
            </a:r>
            <a:r>
              <a:rPr lang="en-US" altLang="en-US" sz="2800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SO</a:t>
            </a:r>
            <a:r>
              <a:rPr lang="en-US" altLang="en-US" sz="2800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4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2800" baseline="-25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đặc</a:t>
            </a:r>
            <a:r>
              <a:rPr lang="en-US" altLang="en-US" sz="2800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aseline="-25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+ Cu           CuSO</a:t>
            </a:r>
            <a:r>
              <a:rPr lang="en-US" altLang="en-US" sz="2800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4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+ SO</a:t>
            </a:r>
            <a:r>
              <a:rPr lang="en-US" altLang="en-US" sz="2800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+ 2H</a:t>
            </a:r>
            <a:r>
              <a:rPr lang="en-US" altLang="en-US" sz="2800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40974" name="Line 10"/>
          <p:cNvSpPr>
            <a:spLocks noChangeShapeType="1"/>
          </p:cNvSpPr>
          <p:nvPr/>
        </p:nvSpPr>
        <p:spPr bwMode="auto">
          <a:xfrm>
            <a:off x="3733800" y="6021288"/>
            <a:ext cx="762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Rectangle 2"/>
          <p:cNvSpPr>
            <a:spLocks noChangeArrowheads="1"/>
          </p:cNvSpPr>
          <p:nvPr/>
        </p:nvSpPr>
        <p:spPr bwMode="auto">
          <a:xfrm>
            <a:off x="3886200" y="5651401"/>
            <a:ext cx="33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t</a:t>
            </a:r>
            <a:r>
              <a:rPr lang="en-US" altLang="en-US" baseline="30000" dirty="0">
                <a:solidFill>
                  <a:srgbClr val="0000FF"/>
                </a:solidFill>
              </a:rPr>
              <a:t>0</a:t>
            </a:r>
            <a:endParaRPr lang="en-US" altLang="en-US" dirty="0">
              <a:solidFill>
                <a:srgbClr val="0000FF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996480" y="4653136"/>
            <a:ext cx="59680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</a:rPr>
              <a:t>   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22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O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11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11 H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O  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+  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12C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endParaRPr lang="en-US" altLang="en-US" sz="2800" b="1" baseline="-250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9" name="Group 13"/>
          <p:cNvGrpSpPr>
            <a:grpSpLocks/>
          </p:cNvGrpSpPr>
          <p:nvPr/>
        </p:nvGrpSpPr>
        <p:grpSpPr bwMode="auto">
          <a:xfrm>
            <a:off x="5085184" y="4581128"/>
            <a:ext cx="1143000" cy="387350"/>
            <a:chOff x="1680" y="3499"/>
            <a:chExt cx="495" cy="293"/>
          </a:xfrm>
        </p:grpSpPr>
        <p:sp>
          <p:nvSpPr>
            <p:cNvPr id="20" name="Line 14"/>
            <p:cNvSpPr>
              <a:spLocks noChangeShapeType="1"/>
            </p:cNvSpPr>
            <p:nvPr/>
          </p:nvSpPr>
          <p:spPr bwMode="auto">
            <a:xfrm>
              <a:off x="1680" y="3792"/>
              <a:ext cx="48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Box 15"/>
            <p:cNvSpPr txBox="1">
              <a:spLocks noChangeArrowheads="1"/>
            </p:cNvSpPr>
            <p:nvPr/>
          </p:nvSpPr>
          <p:spPr bwMode="auto">
            <a:xfrm>
              <a:off x="1680" y="3499"/>
              <a:ext cx="495" cy="2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altLang="en-US" baseline="-250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SO</a:t>
              </a:r>
              <a:r>
                <a:rPr lang="en-US" altLang="en-US" baseline="-250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</a:t>
              </a:r>
              <a:r>
                <a:rPr lang="en-US" altLang="en-US" baseline="-250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đặc</a:t>
              </a:r>
              <a:endParaRPr lang="en-US" altLang="en-US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851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117475"/>
            <a:ext cx="4724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vi-VN" sz="2800" b="1" dirty="0">
                <a:solidFill>
                  <a:srgbClr val="0070C0"/>
                </a:solidFill>
                <a:latin typeface="+mj-lt"/>
              </a:rPr>
              <a:t>3. </a:t>
            </a:r>
            <a:r>
              <a:rPr lang="vi-VN" sz="2800" b="1" i="1" dirty="0">
                <a:solidFill>
                  <a:srgbClr val="0070C0"/>
                </a:solidFill>
                <a:latin typeface="+mj-lt"/>
              </a:rPr>
              <a:t>Ứng dụng của sulfuric acid</a:t>
            </a:r>
            <a:endParaRPr lang="en-US" sz="2800" b="1" i="1" dirty="0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4608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33438"/>
            <a:ext cx="7620000" cy="519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7355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557213"/>
            <a:ext cx="6745288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2800" b="1" dirty="0">
                <a:solidFill>
                  <a:srgbClr val="0070C0"/>
                </a:solidFill>
                <a:latin typeface="+mj-lt"/>
              </a:rPr>
              <a:t>4. Sản xuất sulfuric acid trong công nghiệp</a:t>
            </a:r>
            <a:endParaRPr lang="en-US" sz="28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45059" name="TextBox 5"/>
          <p:cNvSpPr txBox="1">
            <a:spLocks noChangeArrowheads="1"/>
          </p:cNvSpPr>
          <p:nvPr/>
        </p:nvSpPr>
        <p:spPr bwMode="auto">
          <a:xfrm>
            <a:off x="830263" y="1109663"/>
            <a:ext cx="457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Có 3 giai đoạn </a:t>
            </a:r>
            <a:endParaRPr lang="en-US" sz="2400" b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5060" name="TextBox 6"/>
          <p:cNvSpPr txBox="1">
            <a:spLocks noChangeArrowheads="1"/>
          </p:cNvSpPr>
          <p:nvPr/>
        </p:nvSpPr>
        <p:spPr bwMode="auto">
          <a:xfrm>
            <a:off x="468313" y="1520825"/>
            <a:ext cx="57150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1</a:t>
            </a:r>
            <a:r>
              <a:rPr lang="en-US" altLang="en-US" sz="2000" b="1">
                <a:latin typeface="Times New Roman" panose="02020603050405020304" pitchFamily="18" charset="0"/>
              </a:rPr>
              <a:t>. Sản xuất SO</a:t>
            </a:r>
            <a:r>
              <a:rPr lang="en-US" altLang="en-US" sz="20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000" b="1">
                <a:latin typeface="Times New Roman" panose="02020603050405020304" pitchFamily="18" charset="0"/>
              </a:rPr>
              <a:t>: Đốt S  hoặc FeS</a:t>
            </a:r>
            <a:r>
              <a:rPr lang="en-US" altLang="en-US" sz="20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000" b="1">
                <a:latin typeface="Times New Roman" panose="02020603050405020304" pitchFamily="18" charset="0"/>
              </a:rPr>
              <a:t> trong không khí</a:t>
            </a:r>
          </a:p>
          <a:p>
            <a:pPr eaLnBrk="1" hangingPunct="1"/>
            <a:endParaRPr lang="en-US" altLang="en-US" sz="2000"/>
          </a:p>
        </p:txBody>
      </p:sp>
      <p:sp>
        <p:nvSpPr>
          <p:cNvPr id="45061" name="Rectangle 7"/>
          <p:cNvSpPr>
            <a:spLocks noChangeArrowheads="1"/>
          </p:cNvSpPr>
          <p:nvPr/>
        </p:nvSpPr>
        <p:spPr bwMode="auto">
          <a:xfrm>
            <a:off x="787400" y="2217738"/>
            <a:ext cx="1108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S</a:t>
            </a:r>
            <a:r>
              <a:rPr lang="en-US" altLang="en-US" sz="2000" baseline="-25000">
                <a:latin typeface="Times New Roman" panose="02020603050405020304" pitchFamily="18" charset="0"/>
              </a:rPr>
              <a:t>    </a:t>
            </a:r>
            <a:r>
              <a:rPr lang="en-US" altLang="en-US" sz="2000">
                <a:latin typeface="Times New Roman" panose="02020603050405020304" pitchFamily="18" charset="0"/>
              </a:rPr>
              <a:t> +</a:t>
            </a:r>
            <a:r>
              <a:rPr lang="en-US" altLang="en-US" sz="2000" b="1">
                <a:latin typeface="Times New Roman" panose="02020603050405020304" pitchFamily="18" charset="0"/>
              </a:rPr>
              <a:t>  </a:t>
            </a:r>
            <a:r>
              <a:rPr lang="en-US" altLang="en-US" sz="2000">
                <a:latin typeface="Times New Roman" panose="02020603050405020304" pitchFamily="18" charset="0"/>
              </a:rPr>
              <a:t>O</a:t>
            </a:r>
            <a:r>
              <a:rPr lang="en-US" altLang="en-US" sz="2000" baseline="-250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030413" y="20574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Times New Roman" panose="02020603050405020304" pitchFamily="18" charset="0"/>
              </a:rPr>
              <a:t>     t</a:t>
            </a:r>
            <a:r>
              <a:rPr lang="en-US" altLang="en-US" b="1" baseline="30000">
                <a:latin typeface="Times New Roman" panose="02020603050405020304" pitchFamily="18" charset="0"/>
              </a:rPr>
              <a:t>o</a:t>
            </a: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11" name="Line 26"/>
          <p:cNvSpPr>
            <a:spLocks noChangeShapeType="1"/>
          </p:cNvSpPr>
          <p:nvPr/>
        </p:nvSpPr>
        <p:spPr bwMode="auto">
          <a:xfrm flipV="1">
            <a:off x="2030413" y="2403475"/>
            <a:ext cx="885825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3048000" y="2190750"/>
            <a:ext cx="61118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SO</a:t>
            </a:r>
            <a:r>
              <a:rPr lang="en-US" altLang="en-US" sz="2000" baseline="-250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5065" name="TextBox 12"/>
          <p:cNvSpPr txBox="1">
            <a:spLocks noChangeArrowheads="1"/>
          </p:cNvSpPr>
          <p:nvPr/>
        </p:nvSpPr>
        <p:spPr bwMode="auto">
          <a:xfrm>
            <a:off x="3962400" y="2209800"/>
            <a:ext cx="1981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4FeS</a:t>
            </a:r>
            <a:r>
              <a:rPr lang="en-US" altLang="en-US" baseline="-25000">
                <a:latin typeface="Times New Roman" panose="02020603050405020304" pitchFamily="18" charset="0"/>
              </a:rPr>
              <a:t>2    </a:t>
            </a:r>
            <a:r>
              <a:rPr lang="en-US" altLang="en-US">
                <a:latin typeface="Times New Roman" panose="02020603050405020304" pitchFamily="18" charset="0"/>
              </a:rPr>
              <a:t> + 11 O</a:t>
            </a:r>
            <a:r>
              <a:rPr lang="en-US" altLang="en-US" baseline="-25000">
                <a:latin typeface="Times New Roman" panose="02020603050405020304" pitchFamily="18" charset="0"/>
              </a:rPr>
              <a:t>2</a:t>
            </a:r>
          </a:p>
          <a:p>
            <a:pPr eaLnBrk="1" hangingPunct="1"/>
            <a:endParaRPr lang="en-US" altLang="en-US"/>
          </a:p>
        </p:txBody>
      </p:sp>
      <p:sp>
        <p:nvSpPr>
          <p:cNvPr id="45066" name="TextBox 13"/>
          <p:cNvSpPr txBox="1">
            <a:spLocks noChangeArrowheads="1"/>
          </p:cNvSpPr>
          <p:nvPr/>
        </p:nvSpPr>
        <p:spPr bwMode="auto">
          <a:xfrm>
            <a:off x="457200" y="2590800"/>
            <a:ext cx="5838825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 baseline="-250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</a:rPr>
              <a:t>2. Sản xuất SO</a:t>
            </a:r>
            <a:r>
              <a:rPr lang="en-US" altLang="en-US" sz="2000" b="1" baseline="-25000">
                <a:latin typeface="Times New Roman" panose="02020603050405020304" pitchFamily="18" charset="0"/>
              </a:rPr>
              <a:t>3</a:t>
            </a:r>
            <a:r>
              <a:rPr lang="en-US" altLang="en-US" sz="2000" b="1">
                <a:latin typeface="Times New Roman" panose="02020603050405020304" pitchFamily="18" charset="0"/>
              </a:rPr>
              <a:t>: Oxi hóa SO</a:t>
            </a:r>
            <a:r>
              <a:rPr lang="en-US" altLang="en-US" sz="20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000" b="1">
                <a:latin typeface="Times New Roman" panose="02020603050405020304" pitchFamily="18" charset="0"/>
              </a:rPr>
              <a:t> ở 450</a:t>
            </a:r>
            <a:r>
              <a:rPr lang="en-US" altLang="en-US" sz="2000" b="1" baseline="30000">
                <a:latin typeface="Times New Roman" panose="02020603050405020304" pitchFamily="18" charset="0"/>
              </a:rPr>
              <a:t>o</a:t>
            </a:r>
            <a:r>
              <a:rPr lang="en-US" altLang="en-US" sz="2000" b="1">
                <a:latin typeface="Times New Roman" panose="02020603050405020304" pitchFamily="18" charset="0"/>
              </a:rPr>
              <a:t>C, xúc tác V</a:t>
            </a:r>
            <a:r>
              <a:rPr lang="en-US" altLang="en-US" sz="20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000" b="1">
                <a:latin typeface="Times New Roman" panose="02020603050405020304" pitchFamily="18" charset="0"/>
              </a:rPr>
              <a:t>O</a:t>
            </a:r>
            <a:r>
              <a:rPr lang="en-US" altLang="en-US" sz="2000" b="1" baseline="-25000">
                <a:latin typeface="Times New Roman" panose="02020603050405020304" pitchFamily="18" charset="0"/>
              </a:rPr>
              <a:t>5</a:t>
            </a:r>
            <a:endParaRPr lang="en-US" altLang="en-US" sz="2000" b="1">
              <a:latin typeface="Times New Roman" panose="02020603050405020304" pitchFamily="18" charset="0"/>
            </a:endParaRPr>
          </a:p>
          <a:p>
            <a:pPr eaLnBrk="1" hangingPunct="1"/>
            <a:endParaRPr lang="en-US" altLang="en-US"/>
          </a:p>
        </p:txBody>
      </p:sp>
      <p:sp>
        <p:nvSpPr>
          <p:cNvPr id="45067" name="TextBox 14"/>
          <p:cNvSpPr txBox="1">
            <a:spLocks noChangeArrowheads="1"/>
          </p:cNvSpPr>
          <p:nvPr/>
        </p:nvSpPr>
        <p:spPr bwMode="auto">
          <a:xfrm>
            <a:off x="696913" y="3257550"/>
            <a:ext cx="1506537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2SO</a:t>
            </a:r>
            <a:r>
              <a:rPr lang="en-US" altLang="en-US" sz="2000" baseline="-25000">
                <a:latin typeface="Times New Roman" panose="02020603050405020304" pitchFamily="18" charset="0"/>
              </a:rPr>
              <a:t>2    </a:t>
            </a:r>
            <a:r>
              <a:rPr lang="en-US" altLang="en-US" sz="2000">
                <a:latin typeface="Times New Roman" panose="02020603050405020304" pitchFamily="18" charset="0"/>
              </a:rPr>
              <a:t> +  O</a:t>
            </a:r>
            <a:r>
              <a:rPr lang="en-US" altLang="en-US" sz="2000" baseline="-25000">
                <a:latin typeface="Times New Roman" panose="02020603050405020304" pitchFamily="18" charset="0"/>
              </a:rPr>
              <a:t>2</a:t>
            </a:r>
          </a:p>
          <a:p>
            <a:pPr eaLnBrk="1" hangingPunct="1"/>
            <a:endParaRPr lang="en-US" altLang="en-US"/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2192338" y="31242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Times New Roman" panose="02020603050405020304" pitchFamily="18" charset="0"/>
              </a:rPr>
              <a:t>V</a:t>
            </a:r>
            <a:r>
              <a:rPr lang="en-US" altLang="en-US" b="1" baseline="-25000">
                <a:latin typeface="Times New Roman" panose="02020603050405020304" pitchFamily="18" charset="0"/>
              </a:rPr>
              <a:t>2</a:t>
            </a:r>
            <a:r>
              <a:rPr lang="en-US" altLang="en-US" b="1">
                <a:latin typeface="Times New Roman" panose="02020603050405020304" pitchFamily="18" charset="0"/>
              </a:rPr>
              <a:t>O</a:t>
            </a:r>
            <a:r>
              <a:rPr lang="en-US" altLang="en-US" b="1" baseline="-25000">
                <a:latin typeface="Times New Roman" panose="02020603050405020304" pitchFamily="18" charset="0"/>
              </a:rPr>
              <a:t>5 , </a:t>
            </a:r>
            <a:r>
              <a:rPr lang="en-US" altLang="en-US" b="1">
                <a:latin typeface="Times New Roman" panose="02020603050405020304" pitchFamily="18" charset="0"/>
              </a:rPr>
              <a:t>t</a:t>
            </a:r>
            <a:r>
              <a:rPr lang="en-US" altLang="en-US" b="1" baseline="30000">
                <a:latin typeface="Times New Roman" panose="02020603050405020304" pitchFamily="18" charset="0"/>
              </a:rPr>
              <a:t>o</a:t>
            </a: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45069" name="TextBox 16"/>
          <p:cNvSpPr txBox="1">
            <a:spLocks noChangeArrowheads="1"/>
          </p:cNvSpPr>
          <p:nvPr/>
        </p:nvSpPr>
        <p:spPr bwMode="auto">
          <a:xfrm>
            <a:off x="539750" y="4078288"/>
            <a:ext cx="5570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2000" b="1">
                <a:latin typeface="Times New Roman" panose="02020603050405020304" pitchFamily="18" charset="0"/>
              </a:rPr>
              <a:t>3</a:t>
            </a:r>
            <a:r>
              <a:rPr lang="en-US" altLang="en-US" sz="2000" b="1">
                <a:latin typeface="Times New Roman" panose="02020603050405020304" pitchFamily="18" charset="0"/>
              </a:rPr>
              <a:t>. Sản xuất H</a:t>
            </a:r>
            <a:r>
              <a:rPr lang="en-US" altLang="en-US" sz="20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000" b="1">
                <a:latin typeface="Times New Roman" panose="02020603050405020304" pitchFamily="18" charset="0"/>
              </a:rPr>
              <a:t>SO</a:t>
            </a:r>
            <a:r>
              <a:rPr lang="en-US" altLang="en-US" sz="2000" b="1" baseline="-25000">
                <a:latin typeface="Times New Roman" panose="02020603050405020304" pitchFamily="18" charset="0"/>
              </a:rPr>
              <a:t>4</a:t>
            </a:r>
            <a:r>
              <a:rPr lang="en-US" altLang="en-US" sz="2000" b="1">
                <a:latin typeface="Times New Roman" panose="02020603050405020304" pitchFamily="18" charset="0"/>
              </a:rPr>
              <a:t>: Cho SO</a:t>
            </a:r>
            <a:r>
              <a:rPr lang="en-US" altLang="en-US" sz="2000" b="1" baseline="-25000">
                <a:latin typeface="Times New Roman" panose="02020603050405020304" pitchFamily="18" charset="0"/>
              </a:rPr>
              <a:t>3</a:t>
            </a:r>
            <a:r>
              <a:rPr lang="en-US" altLang="en-US" sz="2000" b="1">
                <a:latin typeface="Times New Roman" panose="02020603050405020304" pitchFamily="18" charset="0"/>
              </a:rPr>
              <a:t> tác dụng với nước</a:t>
            </a:r>
            <a:endParaRPr lang="en-US" altLang="en-US" sz="2000"/>
          </a:p>
        </p:txBody>
      </p:sp>
      <p:sp>
        <p:nvSpPr>
          <p:cNvPr id="45070" name="TextBox 17"/>
          <p:cNvSpPr txBox="1">
            <a:spLocks noChangeArrowheads="1"/>
          </p:cNvSpPr>
          <p:nvPr/>
        </p:nvSpPr>
        <p:spPr bwMode="auto">
          <a:xfrm>
            <a:off x="6745288" y="2220913"/>
            <a:ext cx="2932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vi-VN" dirty="0" smtClean="0">
                <a:latin typeface="+mj-lt"/>
              </a:rPr>
              <a:t>2Fe</a:t>
            </a:r>
            <a:r>
              <a:rPr lang="vi-VN" baseline="-25000" dirty="0" smtClean="0">
                <a:latin typeface="+mj-lt"/>
              </a:rPr>
              <a:t>2</a:t>
            </a:r>
            <a:r>
              <a:rPr lang="vi-VN" dirty="0" smtClean="0">
                <a:latin typeface="+mj-lt"/>
              </a:rPr>
              <a:t>O</a:t>
            </a:r>
            <a:r>
              <a:rPr lang="vi-VN" baseline="-25000" dirty="0" smtClean="0">
                <a:latin typeface="+mj-lt"/>
              </a:rPr>
              <a:t>3</a:t>
            </a:r>
            <a:r>
              <a:rPr lang="vi-VN" dirty="0" smtClean="0">
                <a:latin typeface="+mj-lt"/>
              </a:rPr>
              <a:t>   + 8SO</a:t>
            </a:r>
            <a:r>
              <a:rPr lang="vi-VN" baseline="-25000" dirty="0" smtClean="0">
                <a:latin typeface="+mj-lt"/>
              </a:rPr>
              <a:t>2</a:t>
            </a:r>
            <a:endParaRPr lang="en-US" dirty="0" smtClean="0">
              <a:latin typeface="+mj-lt"/>
            </a:endParaRPr>
          </a:p>
        </p:txBody>
      </p:sp>
      <p:sp>
        <p:nvSpPr>
          <p:cNvPr id="47119" name="TextBox 18"/>
          <p:cNvSpPr txBox="1">
            <a:spLocks noChangeArrowheads="1"/>
          </p:cNvSpPr>
          <p:nvPr/>
        </p:nvSpPr>
        <p:spPr bwMode="auto">
          <a:xfrm>
            <a:off x="685800" y="5334000"/>
            <a:ext cx="1219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" name="Rectangle 29"/>
          <p:cNvSpPr>
            <a:spLocks noChangeArrowheads="1"/>
          </p:cNvSpPr>
          <p:nvPr/>
        </p:nvSpPr>
        <p:spPr bwMode="auto">
          <a:xfrm>
            <a:off x="657225" y="4816475"/>
            <a:ext cx="16049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SO</a:t>
            </a:r>
            <a:r>
              <a:rPr lang="en-US" altLang="en-US" sz="2000" baseline="-25000">
                <a:latin typeface="Times New Roman" panose="02020603050405020304" pitchFamily="18" charset="0"/>
              </a:rPr>
              <a:t>3    </a:t>
            </a:r>
            <a:r>
              <a:rPr lang="en-US" altLang="en-US" sz="2000">
                <a:latin typeface="Times New Roman" panose="02020603050405020304" pitchFamily="18" charset="0"/>
              </a:rPr>
              <a:t> +  H</a:t>
            </a:r>
            <a:r>
              <a:rPr lang="en-US" altLang="en-US" sz="2000" baseline="-25000">
                <a:latin typeface="Times New Roman" panose="02020603050405020304" pitchFamily="18" charset="0"/>
              </a:rPr>
              <a:t>2</a:t>
            </a:r>
            <a:r>
              <a:rPr lang="en-US" altLang="en-US" sz="20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45073" name="TextBox 20"/>
          <p:cNvSpPr txBox="1">
            <a:spLocks noChangeArrowheads="1"/>
          </p:cNvSpPr>
          <p:nvPr/>
        </p:nvSpPr>
        <p:spPr bwMode="auto">
          <a:xfrm>
            <a:off x="3265488" y="4840288"/>
            <a:ext cx="8493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H</a:t>
            </a:r>
            <a:r>
              <a:rPr lang="en-US" altLang="en-US" baseline="-25000">
                <a:latin typeface="Times New Roman" panose="02020603050405020304" pitchFamily="18" charset="0"/>
              </a:rPr>
              <a:t>2</a:t>
            </a:r>
            <a:r>
              <a:rPr lang="en-US" altLang="en-US">
                <a:latin typeface="Times New Roman" panose="02020603050405020304" pitchFamily="18" charset="0"/>
              </a:rPr>
              <a:t>SO</a:t>
            </a:r>
            <a:r>
              <a:rPr lang="en-US" altLang="en-US" baseline="-25000">
                <a:latin typeface="Times New Roman" panose="02020603050405020304" pitchFamily="18" charset="0"/>
              </a:rPr>
              <a:t>4</a:t>
            </a:r>
            <a:endParaRPr lang="en-US" altLang="en-US">
              <a:latin typeface="Times New Roman" panose="02020603050405020304" pitchFamily="18" charset="0"/>
            </a:endParaRPr>
          </a:p>
          <a:p>
            <a:pPr eaLnBrk="1" hangingPunct="1"/>
            <a:endParaRPr lang="en-US" altLang="en-US"/>
          </a:p>
        </p:txBody>
      </p:sp>
      <p:sp>
        <p:nvSpPr>
          <p:cNvPr id="18" name="Line 26"/>
          <p:cNvSpPr>
            <a:spLocks noChangeShapeType="1"/>
          </p:cNvSpPr>
          <p:nvPr/>
        </p:nvSpPr>
        <p:spPr bwMode="auto">
          <a:xfrm flipV="1">
            <a:off x="5738813" y="2425700"/>
            <a:ext cx="885825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27"/>
          <p:cNvSpPr txBox="1">
            <a:spLocks noChangeArrowheads="1"/>
          </p:cNvSpPr>
          <p:nvPr/>
        </p:nvSpPr>
        <p:spPr bwMode="auto">
          <a:xfrm>
            <a:off x="5715000" y="21336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Times New Roman" panose="02020603050405020304" pitchFamily="18" charset="0"/>
              </a:rPr>
              <a:t>     t</a:t>
            </a:r>
            <a:r>
              <a:rPr lang="en-US" altLang="en-US" b="1" baseline="30000">
                <a:latin typeface="Times New Roman" panose="02020603050405020304" pitchFamily="18" charset="0"/>
              </a:rPr>
              <a:t>o</a:t>
            </a: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 flipV="1">
            <a:off x="2238375" y="3505200"/>
            <a:ext cx="885825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340100" y="3276600"/>
            <a:ext cx="814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SO</a:t>
            </a:r>
            <a:r>
              <a:rPr lang="en-US" altLang="en-US" sz="2000" baseline="-25000">
                <a:latin typeface="Times New Roman" panose="02020603050405020304" pitchFamily="18" charset="0"/>
              </a:rPr>
              <a:t>3</a:t>
            </a:r>
            <a:endParaRPr lang="en-US" altLang="en-US" sz="2000"/>
          </a:p>
        </p:txBody>
      </p:sp>
      <p:sp>
        <p:nvSpPr>
          <p:cNvPr id="22" name="Line 26"/>
          <p:cNvSpPr>
            <a:spLocks noChangeShapeType="1"/>
          </p:cNvSpPr>
          <p:nvPr/>
        </p:nvSpPr>
        <p:spPr bwMode="auto">
          <a:xfrm flipV="1">
            <a:off x="2238375" y="5010150"/>
            <a:ext cx="885825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0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70063" y="1123950"/>
            <a:ext cx="5538787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3200" b="1" dirty="0">
                <a:solidFill>
                  <a:srgbClr val="FF0000"/>
                </a:solidFill>
                <a:latin typeface="+mj-lt"/>
              </a:rPr>
              <a:t>5. Cách nhận biết sulfuric acid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1295400" y="2057400"/>
            <a:ext cx="2743200" cy="1066800"/>
          </a:xfrm>
          <a:prstGeom prst="ellipse">
            <a:avLst/>
          </a:prstGeom>
          <a:solidFill>
            <a:srgbClr val="86C8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2800" b="1" dirty="0">
                <a:latin typeface="+mj-lt"/>
              </a:rPr>
              <a:t>Thuốc thử</a:t>
            </a:r>
            <a:endParaRPr lang="en-US" sz="2800" b="1" dirty="0">
              <a:latin typeface="+mj-lt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038600" y="2400300"/>
            <a:ext cx="1371600" cy="381000"/>
          </a:xfrm>
          <a:prstGeom prst="rightArrow">
            <a:avLst/>
          </a:prstGeom>
          <a:solidFill>
            <a:srgbClr val="FF0000">
              <a:alpha val="6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416550" y="2133600"/>
            <a:ext cx="2743200" cy="984250"/>
          </a:xfrm>
          <a:prstGeom prst="ellipse">
            <a:avLst/>
          </a:prstGeom>
          <a:solidFill>
            <a:srgbClr val="86C8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800" b="1" dirty="0">
              <a:latin typeface="+mj-lt"/>
            </a:endParaRPr>
          </a:p>
          <a:p>
            <a:pPr algn="ctr">
              <a:defRPr/>
            </a:pPr>
            <a:r>
              <a:rPr lang="vi-VN" sz="2800" b="1" dirty="0">
                <a:latin typeface="+mj-lt"/>
              </a:rPr>
              <a:t>Dd BaCl</a:t>
            </a:r>
            <a:r>
              <a:rPr lang="vi-VN" sz="2800" b="1" baseline="-25000" dirty="0">
                <a:latin typeface="+mj-lt"/>
              </a:rPr>
              <a:t>2</a:t>
            </a:r>
            <a:endParaRPr lang="en-US" sz="2800" b="1" dirty="0">
              <a:latin typeface="+mj-lt"/>
            </a:endParaRPr>
          </a:p>
          <a:p>
            <a:pPr algn="ctr">
              <a:defRPr/>
            </a:pPr>
            <a:endParaRPr lang="en-US" sz="28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3886200"/>
            <a:ext cx="9731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b="1" dirty="0">
                <a:solidFill>
                  <a:srgbClr val="FF0000"/>
                </a:solidFill>
                <a:latin typeface="+mj-lt"/>
              </a:rPr>
              <a:t>PTHH: 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133600" y="3778250"/>
            <a:ext cx="5943600" cy="5857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 sz="2400" b="1" dirty="0">
              <a:solidFill>
                <a:srgbClr val="FF0000"/>
              </a:solidFill>
              <a:latin typeface="+mj-lt"/>
            </a:endParaRPr>
          </a:p>
          <a:p>
            <a:pPr algn="ctr">
              <a:defRPr/>
            </a:pPr>
            <a:r>
              <a:rPr lang="vi-VN" sz="2400" b="1" dirty="0">
                <a:solidFill>
                  <a:srgbClr val="FF0000"/>
                </a:solidFill>
                <a:latin typeface="+mj-lt"/>
              </a:rPr>
              <a:t>BaCl</a:t>
            </a:r>
            <a:r>
              <a:rPr lang="vi-VN" sz="2400" b="1" baseline="-25000" dirty="0">
                <a:solidFill>
                  <a:srgbClr val="FF0000"/>
                </a:solidFill>
                <a:latin typeface="+mj-lt"/>
              </a:rPr>
              <a:t>2    </a:t>
            </a:r>
            <a:r>
              <a:rPr lang="vi-VN" sz="2400" b="1" dirty="0">
                <a:solidFill>
                  <a:srgbClr val="FF0000"/>
                </a:solidFill>
                <a:latin typeface="+mj-lt"/>
              </a:rPr>
              <a:t>+  H</a:t>
            </a:r>
            <a:r>
              <a:rPr lang="vi-VN" sz="2400" b="1" baseline="-25000" dirty="0">
                <a:solidFill>
                  <a:srgbClr val="FF0000"/>
                </a:solidFill>
                <a:latin typeface="+mj-lt"/>
              </a:rPr>
              <a:t>2</a:t>
            </a:r>
            <a:r>
              <a:rPr lang="vi-VN" sz="2400" b="1" dirty="0">
                <a:solidFill>
                  <a:srgbClr val="FF0000"/>
                </a:solidFill>
                <a:latin typeface="+mj-lt"/>
              </a:rPr>
              <a:t>SO</a:t>
            </a:r>
            <a:r>
              <a:rPr lang="vi-VN" sz="2400" b="1" baseline="-25000" dirty="0">
                <a:solidFill>
                  <a:srgbClr val="FF0000"/>
                </a:solidFill>
                <a:latin typeface="+mj-lt"/>
              </a:rPr>
              <a:t>4</a:t>
            </a:r>
            <a:r>
              <a:rPr lang="vi-VN" sz="2400" b="1" dirty="0">
                <a:solidFill>
                  <a:srgbClr val="FF0000"/>
                </a:solidFill>
                <a:latin typeface="+mj-lt"/>
              </a:rPr>
              <a:t>    →   BaSO</a:t>
            </a:r>
            <a:r>
              <a:rPr lang="vi-VN" sz="2400" b="1" baseline="-25000" dirty="0">
                <a:solidFill>
                  <a:srgbClr val="FF0000"/>
                </a:solidFill>
                <a:latin typeface="+mj-lt"/>
              </a:rPr>
              <a:t>4</a:t>
            </a:r>
            <a:r>
              <a:rPr lang="vi-VN" sz="2400" b="1" dirty="0">
                <a:solidFill>
                  <a:srgbClr val="FF0000"/>
                </a:solidFill>
                <a:latin typeface="+mj-lt"/>
              </a:rPr>
              <a:t>   +  2HCl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  <a:p>
            <a:pPr algn="ctr">
              <a:defRPr/>
            </a:pP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458913" y="4953000"/>
            <a:ext cx="6161087" cy="584200"/>
          </a:xfrm>
          <a:prstGeom prst="roundRect">
            <a:avLst/>
          </a:prstGeom>
          <a:solidFill>
            <a:srgbClr val="00B05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2400" b="1" dirty="0">
                <a:solidFill>
                  <a:srgbClr val="FF0000"/>
                </a:solidFill>
                <a:latin typeface="+mj-lt"/>
              </a:rPr>
              <a:t>Hiện tượng:    </a:t>
            </a:r>
            <a:r>
              <a:rPr lang="vi-VN" sz="2400" dirty="0">
                <a:latin typeface="+mj-lt"/>
              </a:rPr>
              <a:t> </a:t>
            </a:r>
            <a:r>
              <a:rPr lang="vi-VN" sz="2400" b="1" dirty="0">
                <a:solidFill>
                  <a:schemeClr val="tx1"/>
                </a:solidFill>
                <a:latin typeface="+mj-lt"/>
              </a:rPr>
              <a:t>Kết tủa trắng của BaSO</a:t>
            </a:r>
            <a:r>
              <a:rPr lang="vi-VN" sz="2400" b="1" baseline="-25000" dirty="0">
                <a:solidFill>
                  <a:schemeClr val="tx1"/>
                </a:solidFill>
                <a:latin typeface="+mj-lt"/>
              </a:rPr>
              <a:t>4</a:t>
            </a:r>
            <a:r>
              <a:rPr lang="vi-VN" sz="2400" b="1" dirty="0">
                <a:solidFill>
                  <a:schemeClr val="tx1"/>
                </a:solidFill>
                <a:latin typeface="+mj-lt"/>
              </a:rPr>
              <a:t> 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0112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605</Words>
  <Application>Microsoft Office PowerPoint</Application>
  <PresentationFormat>On-screen Show (4:3)</PresentationFormat>
  <Paragraphs>87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.VnTime</vt:lpstr>
      <vt:lpstr>Arial</vt:lpstr>
      <vt:lpstr>Calibri</vt:lpstr>
      <vt:lpstr>Times New Roman</vt:lpstr>
      <vt:lpstr>VNI-Ariston</vt:lpstr>
      <vt:lpstr>VNI-Times</vt:lpstr>
      <vt:lpstr>Wingdings</vt:lpstr>
      <vt:lpstr>Office Theme</vt:lpstr>
      <vt:lpstr>  I. TÍNH CHẤT HÓA HỌC</vt:lpstr>
      <vt:lpstr>3/ Acid tác dụng với Base - Phản ứng Trung hòa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6</cp:revision>
  <dcterms:created xsi:type="dcterms:W3CDTF">2021-09-22T06:28:32Z</dcterms:created>
  <dcterms:modified xsi:type="dcterms:W3CDTF">2021-10-01T23:08:26Z</dcterms:modified>
</cp:coreProperties>
</file>