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67941-32F8-45A8-9639-EB173F983455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3E00-EF1E-41EF-84ED-A04A13515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737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67941-32F8-45A8-9639-EB173F983455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3E00-EF1E-41EF-84ED-A04A13515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641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67941-32F8-45A8-9639-EB173F983455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3E00-EF1E-41EF-84ED-A04A13515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637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67941-32F8-45A8-9639-EB173F983455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3E00-EF1E-41EF-84ED-A04A13515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261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67941-32F8-45A8-9639-EB173F983455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3E00-EF1E-41EF-84ED-A04A13515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76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67941-32F8-45A8-9639-EB173F983455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3E00-EF1E-41EF-84ED-A04A13515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411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67941-32F8-45A8-9639-EB173F983455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3E00-EF1E-41EF-84ED-A04A13515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206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67941-32F8-45A8-9639-EB173F983455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3E00-EF1E-41EF-84ED-A04A13515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671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67941-32F8-45A8-9639-EB173F983455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3E00-EF1E-41EF-84ED-A04A13515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177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67941-32F8-45A8-9639-EB173F983455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3E00-EF1E-41EF-84ED-A04A13515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80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67941-32F8-45A8-9639-EB173F983455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3E00-EF1E-41EF-84ED-A04A13515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070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67941-32F8-45A8-9639-EB173F983455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03E00-EF1E-41EF-84ED-A04A13515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003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>
            <a:extLst>
              <a:ext uri="{FF2B5EF4-FFF2-40B4-BE49-F238E27FC236}">
                <a16:creationId xmlns:a16="http://schemas.microsoft.com/office/drawing/2014/main" id="{876B6447-394E-4D5C-8E56-AC65BC06FA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584950"/>
          </a:xfrm>
          <a:prstGeom prst="rect">
            <a:avLst/>
          </a:prstGeom>
          <a:solidFill>
            <a:srgbClr val="3366FF"/>
          </a:solidFill>
          <a:ln w="76200" cmpd="tri">
            <a:solidFill>
              <a:srgbClr val="00FFFF"/>
            </a:solidFill>
            <a:miter lim="800000"/>
            <a:headEnd/>
            <a:tailEnd/>
          </a:ln>
        </p:spPr>
      </p:pic>
      <p:sp>
        <p:nvSpPr>
          <p:cNvPr id="44035" name="WordArt 3">
            <a:extLst>
              <a:ext uri="{FF2B5EF4-FFF2-40B4-BE49-F238E27FC236}">
                <a16:creationId xmlns:a16="http://schemas.microsoft.com/office/drawing/2014/main" id="{BB22131A-DC88-455B-A39D-51D5E071D74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71600" y="1752600"/>
            <a:ext cx="611505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FF00">
                    <a:alpha val="50000"/>
                  </a:srgbClr>
                </a:solidFill>
                <a:effectLst>
                  <a:outerShdw dist="45791" dir="2021404" algn="ctr" rotWithShape="0">
                    <a:srgbClr val="FF3300"/>
                  </a:outerShdw>
                </a:effectLst>
              </a:rPr>
              <a:t>BÀI GIẢNG HÓA 8</a:t>
            </a:r>
          </a:p>
          <a:p>
            <a:pPr algn="ctr"/>
            <a:r>
              <a:rPr lang="vi-VN" sz="3600" b="1" kern="10"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FF00">
                    <a:alpha val="50000"/>
                  </a:srgbClr>
                </a:solidFill>
                <a:effectLst>
                  <a:outerShdw dist="45791" dir="2021404" algn="ctr" rotWithShape="0">
                    <a:srgbClr val="FF3300"/>
                  </a:outerShdw>
                </a:effectLst>
              </a:rPr>
              <a:t>TIẾT 6 - BÀI 5</a:t>
            </a:r>
          </a:p>
          <a:p>
            <a:pPr algn="ctr"/>
            <a:r>
              <a:rPr lang="vi-VN" sz="3600" b="1" kern="10"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FF00">
                    <a:alpha val="50000"/>
                  </a:srgbClr>
                </a:solidFill>
                <a:effectLst>
                  <a:outerShdw dist="45791" dir="2021404" algn="ctr" rotWithShape="0">
                    <a:srgbClr val="FF3300"/>
                  </a:outerShdw>
                </a:effectLst>
              </a:rPr>
              <a:t> NGUYÊN TỐ HÓA HỌC</a:t>
            </a:r>
          </a:p>
        </p:txBody>
      </p:sp>
    </p:spTree>
    <p:extLst>
      <p:ext uri="{BB962C8B-B14F-4D97-AF65-F5344CB8AC3E}">
        <p14:creationId xmlns:p14="http://schemas.microsoft.com/office/powerpoint/2010/main" val="2212254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4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116632"/>
            <a:ext cx="4942250" cy="46166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vi-VN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I. NGUYÊN TỐ HÓA HỌC LÀ GÌ?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7544" y="620688"/>
            <a:ext cx="254589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j-lt"/>
              </a:rPr>
              <a:t>1) ĐỊNH NGHĨA: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950" y="1052736"/>
            <a:ext cx="8538522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vi-VN" sz="2400" b="1" dirty="0">
                <a:latin typeface="+mj-lt"/>
              </a:rPr>
              <a:t>Nguyên tố hóa học là tập hợp những nguyên tử cùng loại, có cùng số proton trong hạt nhân.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1520" y="1916832"/>
            <a:ext cx="13771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u="sng" dirty="0">
                <a:solidFill>
                  <a:srgbClr val="FF0000"/>
                </a:solidFill>
                <a:latin typeface="+mj-lt"/>
              </a:rPr>
              <a:t>VÍ DỤ: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9512" y="2492896"/>
            <a:ext cx="8964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latin typeface="+mj-lt"/>
              </a:rPr>
              <a:t>Nguyên tố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Iron</a:t>
            </a:r>
            <a:r>
              <a:rPr lang="en-US" sz="2400" dirty="0" smtClean="0">
                <a:latin typeface="+mj-lt"/>
              </a:rPr>
              <a:t> </a:t>
            </a:r>
            <a:r>
              <a:rPr lang="vi-VN" sz="2400" dirty="0" smtClean="0">
                <a:latin typeface="+mj-lt"/>
              </a:rPr>
              <a:t>(Fe</a:t>
            </a:r>
            <a:r>
              <a:rPr lang="vi-VN" sz="2400" dirty="0">
                <a:latin typeface="+mj-lt"/>
              </a:rPr>
              <a:t>), nguyên tố </a:t>
            </a:r>
            <a:r>
              <a:rPr lang="vi-VN" sz="2400" dirty="0" smtClean="0">
                <a:latin typeface="+mj-lt"/>
              </a:rPr>
              <a:t>Oxygen</a:t>
            </a:r>
            <a:r>
              <a:rPr lang="en-US" sz="2400" dirty="0" smtClean="0">
                <a:latin typeface="+mj-lt"/>
              </a:rPr>
              <a:t> </a:t>
            </a:r>
            <a:r>
              <a:rPr lang="vi-VN" sz="2400" dirty="0" smtClean="0">
                <a:latin typeface="+mj-lt"/>
              </a:rPr>
              <a:t>(</a:t>
            </a:r>
            <a:r>
              <a:rPr lang="vi-VN" sz="2400" dirty="0">
                <a:latin typeface="+mj-lt"/>
              </a:rPr>
              <a:t>O), nguyên tố </a:t>
            </a:r>
            <a:r>
              <a:rPr lang="vi-VN" sz="2400" dirty="0" smtClean="0">
                <a:latin typeface="+mj-lt"/>
              </a:rPr>
              <a:t>Calcium</a:t>
            </a:r>
            <a:r>
              <a:rPr lang="en-US" sz="2400" dirty="0">
                <a:latin typeface="+mj-lt"/>
              </a:rPr>
              <a:t> </a:t>
            </a:r>
            <a:r>
              <a:rPr lang="vi-VN" sz="2400" dirty="0" smtClean="0">
                <a:latin typeface="+mj-lt"/>
              </a:rPr>
              <a:t>(Ca</a:t>
            </a:r>
            <a:r>
              <a:rPr lang="vi-VN" sz="2400" dirty="0">
                <a:latin typeface="+mj-lt"/>
              </a:rPr>
              <a:t>),...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1950" y="2996952"/>
            <a:ext cx="8394506" cy="461665"/>
          </a:xfrm>
          <a:prstGeom prst="rect">
            <a:avLst/>
          </a:prstGeom>
          <a:solidFill>
            <a:srgbClr val="66FF66"/>
          </a:solidFill>
        </p:spPr>
        <p:txBody>
          <a:bodyPr wrap="square" rtlCol="0">
            <a:spAutoFit/>
          </a:bodyPr>
          <a:lstStyle/>
          <a:p>
            <a:r>
              <a:rPr lang="vi-VN" sz="2400" b="1" dirty="0">
                <a:latin typeface="+mj-lt"/>
              </a:rPr>
              <a:t>Số proton là số đặc trưng của một nguyên tố hóa học.</a:t>
            </a:r>
          </a:p>
        </p:txBody>
      </p:sp>
      <p:sp>
        <p:nvSpPr>
          <p:cNvPr id="10" name="Rectangle 9"/>
          <p:cNvSpPr/>
          <p:nvPr/>
        </p:nvSpPr>
        <p:spPr>
          <a:xfrm>
            <a:off x="398217" y="3466451"/>
            <a:ext cx="338169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defRPr/>
            </a:pPr>
            <a:r>
              <a:rPr lang="vi-VN" sz="24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</a:rPr>
              <a:t>2) Kí hiệu hóa học:</a:t>
            </a:r>
            <a:endParaRPr lang="en-US" sz="24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alibri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512" y="3933056"/>
            <a:ext cx="9144000" cy="7571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171450" indent="-171450" algn="just"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hay 2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cái, trong đó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cái đầu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viết in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440E5C7-1AF3-4012-AF4E-E4C87424900D}"/>
              </a:ext>
            </a:extLst>
          </p:cNvPr>
          <p:cNvSpPr txBox="1">
            <a:spLocks/>
          </p:cNvSpPr>
          <p:nvPr/>
        </p:nvSpPr>
        <p:spPr>
          <a:xfrm>
            <a:off x="0" y="4795043"/>
            <a:ext cx="9745435" cy="14422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Thí </a:t>
            </a:r>
            <a:r>
              <a:rPr lang="en-US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Hydrogen là H,</a:t>
            </a:r>
          </a:p>
          <a:p>
            <a:pPr marL="0" indent="0">
              <a:buNone/>
              <a:defRPr/>
            </a:pP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Calcium là Ca, </a:t>
            </a:r>
          </a:p>
          <a:p>
            <a:pPr marL="0" indent="0">
              <a:buNone/>
              <a:defRPr/>
            </a:pP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r>
              <a:rPr lang="en-US" sz="2400" dirty="0" err="1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Carbon là C,…</a:t>
            </a:r>
          </a:p>
          <a:p>
            <a:pPr>
              <a:defRPr/>
            </a:pPr>
            <a:endParaRPr lang="en-US" sz="38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841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496" y="-27384"/>
            <a:ext cx="338169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j-lt"/>
              </a:rPr>
              <a:t>2) Kí hiệu hóa học: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404664"/>
            <a:ext cx="8712968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vi-VN" sz="2400" dirty="0">
                <a:latin typeface="+mj-lt"/>
              </a:rPr>
              <a:t>Kí hiệu hóa học biểu diễn nguyên tố và chỉ một nguyên tử của nguyên tố đó.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9512" y="1196752"/>
            <a:ext cx="8712968" cy="830997"/>
          </a:xfrm>
          <a:prstGeom prst="rect">
            <a:avLst/>
          </a:prstGeom>
          <a:solidFill>
            <a:srgbClr val="66FF66"/>
          </a:solidFill>
        </p:spPr>
        <p:txBody>
          <a:bodyPr wrap="square" rtlCol="0">
            <a:spAutoFit/>
          </a:bodyPr>
          <a:lstStyle/>
          <a:p>
            <a:r>
              <a:rPr lang="vi-VN" sz="2400" dirty="0">
                <a:latin typeface="+mj-lt"/>
              </a:rPr>
              <a:t>Hệ số là con số đứng trước kí hiệu hóa học để chỉ số nguyên tử của nguyên tố đó.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7504" y="2031231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u="sng" dirty="0">
                <a:solidFill>
                  <a:srgbClr val="C00000"/>
                </a:solidFill>
                <a:latin typeface="+mj-lt"/>
              </a:rPr>
              <a:t>Ví dụ: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59632" y="2924944"/>
            <a:ext cx="5976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latin typeface="+mj-lt"/>
              </a:rPr>
              <a:t>Hai nguyên </a:t>
            </a:r>
            <a:r>
              <a:rPr lang="vi-VN" sz="2400" dirty="0" err="1">
                <a:latin typeface="+mj-lt"/>
              </a:rPr>
              <a:t>tử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Hydrogen</a:t>
            </a:r>
            <a:r>
              <a:rPr lang="vi-VN" sz="4000" dirty="0">
                <a:latin typeface="+mj-lt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59632" y="3789040"/>
            <a:ext cx="5328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latin typeface="+mj-lt"/>
              </a:rPr>
              <a:t>Năm nguyên </a:t>
            </a:r>
            <a:r>
              <a:rPr lang="vi-VN" sz="2400" dirty="0" err="1">
                <a:latin typeface="+mj-lt"/>
              </a:rPr>
              <a:t>tử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Sodium</a:t>
            </a:r>
            <a:r>
              <a:rPr lang="vi-VN" sz="2400" dirty="0">
                <a:latin typeface="+mj-lt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59632" y="2348880"/>
            <a:ext cx="58529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latin typeface="+mj-lt"/>
              </a:rPr>
              <a:t>Một nguyên </a:t>
            </a:r>
            <a:r>
              <a:rPr lang="vi-VN" sz="2400" dirty="0" err="1">
                <a:latin typeface="+mj-lt"/>
              </a:rPr>
              <a:t>tử</a:t>
            </a:r>
            <a:r>
              <a:rPr lang="vi-VN" sz="2400" dirty="0">
                <a:latin typeface="+mj-lt"/>
              </a:rPr>
              <a:t> </a:t>
            </a:r>
            <a:r>
              <a:rPr lang="vi-VN" sz="2400" dirty="0" err="1">
                <a:latin typeface="+mj-lt"/>
              </a:rPr>
              <a:t>Sulfur</a:t>
            </a:r>
            <a:r>
              <a:rPr lang="vi-VN" sz="4000" dirty="0">
                <a:latin typeface="+mj-lt"/>
              </a:rPr>
              <a:t>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496" y="2996952"/>
            <a:ext cx="88998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vi-VN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2 H</a:t>
            </a:r>
            <a:endParaRPr lang="en-US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5496" y="3645024"/>
            <a:ext cx="109517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vi-VN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5 Na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34149" y="2204864"/>
            <a:ext cx="6142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vi-VN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S</a:t>
            </a:r>
            <a:r>
              <a:rPr lang="vi-VN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 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</a:endParaRPr>
          </a:p>
        </p:txBody>
      </p:sp>
      <p:sp>
        <p:nvSpPr>
          <p:cNvPr id="16" name="Rectangle 22">
            <a:extLst>
              <a:ext uri="{FF2B5EF4-FFF2-40B4-BE49-F238E27FC236}">
                <a16:creationId xmlns:a16="http://schemas.microsoft.com/office/drawing/2014/main" id="{8A4DFD33-BCA4-49A6-A386-5280C213709F}"/>
              </a:ext>
            </a:extLst>
          </p:cNvPr>
          <p:cNvSpPr txBox="1">
            <a:spLocks/>
          </p:cNvSpPr>
          <p:nvPr/>
        </p:nvSpPr>
        <p:spPr>
          <a:xfrm>
            <a:off x="95056" y="4221088"/>
            <a:ext cx="525228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vi-VN" sz="3200" b="1" dirty="0" smtClean="0">
                <a:ln w="11430"/>
                <a:solidFill>
                  <a:srgbClr val="FF0000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a:rPr>
              <a:t>II. Nguyên tử khối</a:t>
            </a:r>
            <a:endParaRPr lang="en-US" sz="3200" b="1" dirty="0">
              <a:ln w="11430"/>
              <a:solidFill>
                <a:srgbClr val="FF0000"/>
              </a:solidFill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5162542D-94F7-4696-9E28-94E0E3CFF715}"/>
              </a:ext>
            </a:extLst>
          </p:cNvPr>
          <p:cNvSpPr txBox="1">
            <a:spLocks/>
          </p:cNvSpPr>
          <p:nvPr/>
        </p:nvSpPr>
        <p:spPr>
          <a:xfrm>
            <a:off x="196781" y="4797153"/>
            <a:ext cx="8695699" cy="936104"/>
          </a:xfrm>
          <a:prstGeom prst="rect">
            <a:avLst/>
          </a:prstGeom>
        </p:spPr>
        <p:txBody>
          <a:bodyPr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Ø"/>
            </a:pP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Carbon.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839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240</Words>
  <Application>Microsoft Office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 User</cp:lastModifiedBy>
  <cp:revision>3</cp:revision>
  <dcterms:created xsi:type="dcterms:W3CDTF">2021-09-22T09:49:34Z</dcterms:created>
  <dcterms:modified xsi:type="dcterms:W3CDTF">2021-10-02T11:51:48Z</dcterms:modified>
</cp:coreProperties>
</file>