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66" r:id="rId3"/>
    <p:sldId id="26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22" autoAdjust="0"/>
  </p:normalViewPr>
  <p:slideViewPr>
    <p:cSldViewPr snapToGrid="0">
      <p:cViewPr varScale="1">
        <p:scale>
          <a:sx n="66" d="100"/>
          <a:sy n="66" d="100"/>
        </p:scale>
        <p:origin x="9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50192-BE15-42D4-ABF1-F2787AD4AB80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99F5A-13AF-4F3C-B0BD-55DF76F8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5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99F5A-13AF-4F3C-B0BD-55DF76F879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6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Ở </a:t>
            </a:r>
            <a:r>
              <a:rPr lang="en-US" dirty="0" err="1"/>
              <a:t>các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chăn</a:t>
            </a:r>
            <a:r>
              <a:rPr lang="en-US" dirty="0"/>
              <a:t> </a:t>
            </a:r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h</a:t>
            </a:r>
            <a:r>
              <a:rPr lang="vi-VN" dirty="0"/>
              <a:t>ơ</a:t>
            </a:r>
            <a:r>
              <a:rPr lang="en-US" dirty="0"/>
              <a:t>n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trọt</a:t>
            </a:r>
            <a:r>
              <a:rPr lang="en-US" dirty="0"/>
              <a:t>. Nh</a:t>
            </a:r>
            <a:r>
              <a:rPr lang="vi-VN" dirty="0"/>
              <a:t>ư</a:t>
            </a:r>
            <a:r>
              <a:rPr lang="en-US" dirty="0"/>
              <a:t>ng ở </a:t>
            </a:r>
            <a:r>
              <a:rPr lang="en-US" dirty="0" err="1"/>
              <a:t>những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 </a:t>
            </a:r>
            <a:r>
              <a:rPr lang="en-US" dirty="0" err="1"/>
              <a:t>nh</a:t>
            </a:r>
            <a:r>
              <a:rPr lang="vi-VN" dirty="0"/>
              <a:t>ư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ta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chăn</a:t>
            </a:r>
            <a:r>
              <a:rPr lang="en-US" dirty="0"/>
              <a:t> </a:t>
            </a:r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chiếm</a:t>
            </a:r>
            <a:r>
              <a:rPr lang="en-US" dirty="0"/>
              <a:t>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ntn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.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nh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II.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99F5A-13AF-4F3C-B0BD-55DF76F879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214A-9B54-4CC9-9DA7-74F1AA47E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EEDA8-C722-4AFC-87FF-CBB8A3424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AC76E-B01B-4615-B0B9-E83E83BC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6BE7-B49E-4D29-BA5E-39D8BAC006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A96E6-37A6-4A65-97B0-E2633B714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54C3-1095-48F2-AFF4-BAB50950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CC0F-91E8-470D-81F7-3632393C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7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F4EAA-EF35-4AC5-9719-15851995D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33335-BB5D-43B5-AB55-77D98E3B4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09743-E5D1-4EEE-9846-483B805A9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6BE7-B49E-4D29-BA5E-39D8BAC006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3C857-C4FE-4FEE-BBA6-3C39F4E0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F1C0A-4E3C-4D69-8FC6-548E6FB1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CC0F-91E8-470D-81F7-3632393C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6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B266F-6DBC-4E42-BF25-FBC3C73A5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C3199-F995-49B2-B5D0-C65978124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22587-22D2-4E5E-AA31-BE123758D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6BE7-B49E-4D29-BA5E-39D8BAC006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C87F1-04BC-4569-8A1A-10B37154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81E3F-E786-48F8-BDD2-32D971F3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CC0F-91E8-470D-81F7-3632393C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2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9D47-61F0-44C4-9BAD-192BF45B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B30A5-7EE7-48A0-B5F1-12EFE5482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9955F-90CE-4A8F-B3E8-D23D33A5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6BE7-B49E-4D29-BA5E-39D8BAC006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8CE3B-68ED-4361-B7F9-C3BCC6DE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D22ED-4012-4821-9854-65523D80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CC0F-91E8-470D-81F7-3632393C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8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0695-48B0-4FAB-8C69-BF912E5E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430F1-51B5-481E-BE81-E6752C379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6FC46-EB4A-4087-AF2C-F22EEC8F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6BE7-B49E-4D29-BA5E-39D8BAC006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A11AA-ACFC-4693-896F-370C2724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7C64F-4028-4F7B-9581-681374EA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CC0F-91E8-470D-81F7-3632393C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1D84-1FCB-46D3-8A0B-703C87EB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2297B-AA3F-4FE6-8FBF-0BB915E9B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B224E-BDD3-4C6B-A17B-F28C891AA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C2153-1233-451B-8AE1-EF2A2608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6BE7-B49E-4D29-BA5E-39D8BAC006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56019-BC9E-41A4-A9CA-4A43BDC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5A62D-A1C1-48A9-9491-3F1B2EB8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CC0F-91E8-470D-81F7-3632393C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9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A2EC4-A9D7-4D5F-B209-16848FE6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1684B-4908-4B72-A326-888896EDE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0DCC9-3124-403B-B605-01D4A9395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188A21-FF02-403F-B3A8-04E229444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7BEFB2-CEDF-4BE3-A726-0336A71ED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A7370C-0978-4F4F-BADA-36BFEDE5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6BE7-B49E-4D29-BA5E-39D8BAC006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A85482-BC68-4694-B51D-79291FE9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D77F45-3E7E-43BD-BC14-6E301995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CC0F-91E8-470D-81F7-3632393C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2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E90FB-AB77-4AA1-A610-3D61DE9C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9ADE9-1F20-4F51-BFAE-519250DE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6BE7-B49E-4D29-BA5E-39D8BAC006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00CAE-5B39-45ED-A6E2-F2EFF6FF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45648-B278-43ED-B802-AD52A5E0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CC0F-91E8-470D-81F7-3632393C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1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F36B4E-DB40-4553-ADA4-A19754BC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6BE7-B49E-4D29-BA5E-39D8BAC006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48AFB-BB2E-4096-BABC-72AC91C9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D771D-1E6E-420F-9F48-18252AC0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CC0F-91E8-470D-81F7-3632393C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C189-F98D-464C-967C-B5EDC8DA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0360F-DD2A-4C82-A313-48688DFBC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20F64-C466-41B0-87E4-3B7616341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5549B-3E77-4FE0-8B01-EC218B5BE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6BE7-B49E-4D29-BA5E-39D8BAC006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E1DF2-BCD9-41F1-ACD0-638026AB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F5F53-91D5-4319-B8C0-1DA2C652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CC0F-91E8-470D-81F7-3632393C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3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5F0C3-B120-4335-8E8F-3E0139C6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83CF58-00AE-4E9C-B02F-D684841D1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8CF6E-32A1-4496-B491-8F5789237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C0272-3117-4AFC-9D84-DE12FC276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6BE7-B49E-4D29-BA5E-39D8BAC006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B654E-27ED-4291-9E98-2610C0C7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FB3D0-9D63-415C-8D80-D6E14E53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CC0F-91E8-470D-81F7-3632393C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6C6D5-369B-410C-9971-1709AA4B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0B7C3-F4C7-4AAC-95C7-075C68BBB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AA829-6E32-4821-B7B0-1645136CC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66BE7-B49E-4D29-BA5E-39D8BAC00699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4A36D-2E29-443D-87CA-2584ABEBC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78848-F9CF-484E-8275-A9A5A63D7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DCC0F-91E8-470D-81F7-3632393C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1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EAB8633F-C72A-4B25-8E94-DF84D7AA8C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" y="870585"/>
            <a:ext cx="12188264" cy="5362835"/>
          </a:xfrm>
          <a:prstGeom prst="rect">
            <a:avLst/>
          </a:prstGeom>
        </p:spPr>
      </p:pic>
      <p:sp>
        <p:nvSpPr>
          <p:cNvPr id="7" name="矩形 44">
            <a:extLst>
              <a:ext uri="{FF2B5EF4-FFF2-40B4-BE49-F238E27FC236}">
                <a16:creationId xmlns:a16="http://schemas.microsoft.com/office/drawing/2014/main" id="{A520E09F-15A3-4062-8DA6-0DAFD3462F9D}"/>
              </a:ext>
            </a:extLst>
          </p:cNvPr>
          <p:cNvSpPr/>
          <p:nvPr/>
        </p:nvSpPr>
        <p:spPr>
          <a:xfrm>
            <a:off x="-5177" y="5550602"/>
            <a:ext cx="12019467" cy="7078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PHÁT TRIỂN VÀ PHÂN BỐ NÔNG NGHIỆP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2191C6-CEB9-4845-A400-8A306B6DFDA7}"/>
              </a:ext>
            </a:extLst>
          </p:cNvPr>
          <p:cNvSpPr txBox="1"/>
          <p:nvPr/>
        </p:nvSpPr>
        <p:spPr>
          <a:xfrm>
            <a:off x="5404872" y="4876960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Bài</a:t>
            </a:r>
            <a:r>
              <a: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8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175" descr="鸽2">
            <a:extLst>
              <a:ext uri="{FF2B5EF4-FFF2-40B4-BE49-F238E27FC236}">
                <a16:creationId xmlns:a16="http://schemas.microsoft.com/office/drawing/2014/main" id="{928B39AB-E2BD-49A5-A18A-ABCA2196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049" y="4642533"/>
            <a:ext cx="1237869" cy="125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8" descr="鸽2">
            <a:extLst>
              <a:ext uri="{FF2B5EF4-FFF2-40B4-BE49-F238E27FC236}">
                <a16:creationId xmlns:a16="http://schemas.microsoft.com/office/drawing/2014/main" id="{5CEA5BAB-DB10-4E01-A445-FA67B1D92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8759" y="3690327"/>
            <a:ext cx="1237867" cy="125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9" descr="3">
            <a:extLst>
              <a:ext uri="{FF2B5EF4-FFF2-40B4-BE49-F238E27FC236}">
                <a16:creationId xmlns:a16="http://schemas.microsoft.com/office/drawing/2014/main" id="{666AC4BF-AADC-47E5-A1D8-B1033A873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78">
            <a:off x="-3353882" y="4947240"/>
            <a:ext cx="2135058" cy="20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1E25D9-818C-45C3-8451-0A7623581FE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53" y="2029664"/>
            <a:ext cx="1483414" cy="12154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5B8DE1-DE84-4FFB-AAD8-2A2A00434F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2"/>
          <a:stretch/>
        </p:blipFill>
        <p:spPr>
          <a:xfrm rot="1132014">
            <a:off x="3147684" y="1538446"/>
            <a:ext cx="2034814" cy="13802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6E9F94-3D15-408C-942F-53B9F3CE32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8" b="18050"/>
          <a:stretch/>
        </p:blipFill>
        <p:spPr>
          <a:xfrm>
            <a:off x="8174944" y="109192"/>
            <a:ext cx="2061274" cy="13603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80CB32-0848-4570-9C12-E0009FC26E7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29" y="0"/>
            <a:ext cx="1848124" cy="18481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6F6B52-271B-481C-86EE-68E00F1249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76" y="2014996"/>
            <a:ext cx="1189500" cy="9816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103C02-C076-46F8-9712-0FE149FE5F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14" y="287021"/>
            <a:ext cx="1548246" cy="15482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D46E44-F49A-4A8A-BEC5-F0241D3436B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0" y="325120"/>
            <a:ext cx="1120210" cy="12257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C87E0F-6F3D-4530-AF50-533098854F7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3"/>
          <a:stretch/>
        </p:blipFill>
        <p:spPr>
          <a:xfrm>
            <a:off x="914745" y="325120"/>
            <a:ext cx="1020041" cy="1312887"/>
          </a:xfrm>
          <a:prstGeom prst="rect">
            <a:avLst/>
          </a:prstGeom>
        </p:spPr>
      </p:pic>
      <p:pic>
        <p:nvPicPr>
          <p:cNvPr id="30" name="Picture 29" descr="A group of palm trees&#10;&#10;Description automatically generated">
            <a:extLst>
              <a:ext uri="{FF2B5EF4-FFF2-40B4-BE49-F238E27FC236}">
                <a16:creationId xmlns:a16="http://schemas.microsoft.com/office/drawing/2014/main" id="{666892A8-1F43-424B-91FF-E0539CF1BBC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64" y="109192"/>
            <a:ext cx="1685458" cy="16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25926E-6 L 1.29132 -0.77708 " pathEditMode="relative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1.40174 -0.75208 " pathEditMode="relative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6 L 1.40174 -0.75209 " pathEditMode="relative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8">
            <a:extLst>
              <a:ext uri="{FF2B5EF4-FFF2-40B4-BE49-F238E27FC236}">
                <a16:creationId xmlns:a16="http://schemas.microsoft.com/office/drawing/2014/main" id="{3EA5F6A3-915B-4333-95DF-2B1D1E7522E2}"/>
              </a:ext>
            </a:extLst>
          </p:cNvPr>
          <p:cNvGrpSpPr>
            <a:grpSpLocks/>
          </p:cNvGrpSpPr>
          <p:nvPr/>
        </p:nvGrpSpPr>
        <p:grpSpPr bwMode="auto">
          <a:xfrm>
            <a:off x="2565780" y="23252"/>
            <a:ext cx="6445324" cy="830989"/>
            <a:chOff x="630" y="986"/>
            <a:chExt cx="6049" cy="458"/>
          </a:xfrm>
        </p:grpSpPr>
        <p:grpSp>
          <p:nvGrpSpPr>
            <p:cNvPr id="5" name="圆角矩形 7">
              <a:extLst>
                <a:ext uri="{FF2B5EF4-FFF2-40B4-BE49-F238E27FC236}">
                  <a16:creationId xmlns:a16="http://schemas.microsoft.com/office/drawing/2014/main" id="{8E38CBC7-E426-4210-BDC0-25E0096FF7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" y="986"/>
              <a:ext cx="6049" cy="458"/>
              <a:chOff x="457" y="737"/>
              <a:chExt cx="4800" cy="485"/>
            </a:xfrm>
          </p:grpSpPr>
          <p:pic>
            <p:nvPicPr>
              <p:cNvPr id="7" name="Tròn 7">
                <a:extLst>
                  <a:ext uri="{FF2B5EF4-FFF2-40B4-BE49-F238E27FC236}">
                    <a16:creationId xmlns:a16="http://schemas.microsoft.com/office/drawing/2014/main" id="{DDB74356-21B2-4A8B-B73F-DF12207EA07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" y="737"/>
                <a:ext cx="4800" cy="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 Box 104">
                <a:extLst>
                  <a:ext uri="{FF2B5EF4-FFF2-40B4-BE49-F238E27FC236}">
                    <a16:creationId xmlns:a16="http://schemas.microsoft.com/office/drawing/2014/main" id="{3C7145CE-EE3B-49C0-925E-2AAC86777D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9" y="822"/>
                <a:ext cx="4677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zh-CN" altLang="en-US" sz="2400" b="1">
                  <a:solidFill>
                    <a:srgbClr val="FFFFFF"/>
                  </a:solidFill>
                  <a:latin typeface="Tahoma" panose="020B0604030504040204" pitchFamily="34" charset="0"/>
                  <a:ea typeface="宋体" charset="-122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31220928-21F3-4E3B-ABED-779CFFA91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" y="1008"/>
              <a:ext cx="561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I. </a:t>
              </a:r>
              <a:r>
                <a:rPr lang="en-US" altLang="zh-CN" sz="36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Ngành</a:t>
              </a:r>
              <a:r>
                <a:rPr lang="en-US" altLang="zh-CN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trồng</a:t>
              </a:r>
              <a:r>
                <a:rPr lang="en-US" altLang="zh-CN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trọt</a:t>
              </a:r>
              <a:endParaRPr lang="en-US" altLang="zh-C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" name="Phượng xinh10">
            <a:extLst>
              <a:ext uri="{FF2B5EF4-FFF2-40B4-BE49-F238E27FC236}">
                <a16:creationId xmlns:a16="http://schemas.microsoft.com/office/drawing/2014/main" id="{E473F095-D792-42FB-9A3C-9ABF23AF2476}"/>
              </a:ext>
            </a:extLst>
          </p:cNvPr>
          <p:cNvSpPr/>
          <p:nvPr/>
        </p:nvSpPr>
        <p:spPr>
          <a:xfrm>
            <a:off x="1417939" y="920382"/>
            <a:ext cx="10564795" cy="1141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Tạo hình 18">
            <a:extLst>
              <a:ext uri="{FF2B5EF4-FFF2-40B4-BE49-F238E27FC236}">
                <a16:creationId xmlns:a16="http://schemas.microsoft.com/office/drawing/2014/main" id="{EBFF3533-E200-47B0-967A-40C83528C1AC}"/>
              </a:ext>
            </a:extLst>
          </p:cNvPr>
          <p:cNvGrpSpPr/>
          <p:nvPr/>
        </p:nvGrpSpPr>
        <p:grpSpPr>
          <a:xfrm>
            <a:off x="278365" y="730001"/>
            <a:ext cx="1676181" cy="1426035"/>
            <a:chOff x="217749" y="94709"/>
            <a:chExt cx="478368" cy="454824"/>
          </a:xfrm>
        </p:grpSpPr>
        <p:sp>
          <p:nvSpPr>
            <p:cNvPr id="11" name="Tròn 19">
              <a:extLst>
                <a:ext uri="{FF2B5EF4-FFF2-40B4-BE49-F238E27FC236}">
                  <a16:creationId xmlns:a16="http://schemas.microsoft.com/office/drawing/2014/main" id="{CE0CDEE2-31B2-454F-96E9-855B19EBEFF4}"/>
                </a:ext>
              </a:extLst>
            </p:cNvPr>
            <p:cNvSpPr/>
            <p:nvPr/>
          </p:nvSpPr>
          <p:spPr>
            <a:xfrm>
              <a:off x="301756" y="114952"/>
              <a:ext cx="390525" cy="39528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2400" b="1" kern="0" dirty="0">
                <a:solidFill>
                  <a:prstClr val="white"/>
                </a:solidFill>
                <a:latin typeface="Tahoma" panose="020B0604030504040204" pitchFamily="34" charset="0"/>
                <a:ea typeface="方正正中黑简体"/>
                <a:cs typeface="Tahoma" panose="020B0604030504040204" pitchFamily="34" charset="0"/>
                <a:sym typeface="+mn-lt"/>
              </a:endParaRPr>
            </a:p>
          </p:txBody>
        </p:sp>
        <p:sp>
          <p:nvSpPr>
            <p:cNvPr id="12" name="Tròn 22">
              <a:extLst>
                <a:ext uri="{FF2B5EF4-FFF2-40B4-BE49-F238E27FC236}">
                  <a16:creationId xmlns:a16="http://schemas.microsoft.com/office/drawing/2014/main" id="{29EDFE6A-6CD5-408E-A0F3-7773549CD0C1}"/>
                </a:ext>
              </a:extLst>
            </p:cNvPr>
            <p:cNvSpPr/>
            <p:nvPr/>
          </p:nvSpPr>
          <p:spPr>
            <a:xfrm>
              <a:off x="282910" y="102185"/>
              <a:ext cx="413207" cy="41553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2400" b="1" kern="0" dirty="0">
                <a:solidFill>
                  <a:prstClr val="white"/>
                </a:solidFill>
                <a:latin typeface="Tahoma" panose="020B0604030504040204" pitchFamily="34" charset="0"/>
                <a:ea typeface="方正正中黑简体"/>
                <a:cs typeface="Tahoma" panose="020B0604030504040204" pitchFamily="34" charset="0"/>
                <a:sym typeface="+mn-lt"/>
              </a:endParaRPr>
            </a:p>
          </p:txBody>
        </p:sp>
        <p:sp>
          <p:nvSpPr>
            <p:cNvPr id="13" name="Tròn 23">
              <a:extLst>
                <a:ext uri="{FF2B5EF4-FFF2-40B4-BE49-F238E27FC236}">
                  <a16:creationId xmlns:a16="http://schemas.microsoft.com/office/drawing/2014/main" id="{85188860-CFCE-40A0-B7E1-9CB9E3B333E2}"/>
                </a:ext>
              </a:extLst>
            </p:cNvPr>
            <p:cNvSpPr/>
            <p:nvPr/>
          </p:nvSpPr>
          <p:spPr>
            <a:xfrm>
              <a:off x="217749" y="94709"/>
              <a:ext cx="454824" cy="454824"/>
            </a:xfrm>
            <a:prstGeom prst="donut">
              <a:avLst>
                <a:gd name="adj" fmla="val 8567"/>
              </a:avLst>
            </a:prstGeom>
            <a:solidFill>
              <a:srgbClr val="6AAA08"/>
            </a:soli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2400" b="1" kern="0" dirty="0">
                <a:solidFill>
                  <a:prstClr val="black"/>
                </a:solidFill>
                <a:latin typeface="Tahoma" panose="020B0604030504040204" pitchFamily="34" charset="0"/>
                <a:ea typeface="方正正中黑简体"/>
                <a:cs typeface="Tahoma" panose="020B0604030504040204" pitchFamily="34" charset="0"/>
                <a:sym typeface="+mn-lt"/>
              </a:endParaRP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058359BC-DB84-4AA9-BF06-2C6FF5D3B17C}"/>
                </a:ext>
              </a:extLst>
            </p:cNvPr>
            <p:cNvSpPr txBox="1"/>
            <p:nvPr/>
          </p:nvSpPr>
          <p:spPr>
            <a:xfrm>
              <a:off x="269204" y="122824"/>
              <a:ext cx="323075" cy="382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altLang="zh-CN" sz="2400" b="1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Khái</a:t>
              </a:r>
              <a:endParaRPr lang="en-US" altLang="zh-CN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endParaRPr>
            </a:p>
            <a:p>
              <a:pPr algn="ctr" defTabSz="685800">
                <a:defRPr/>
              </a:pPr>
              <a:r>
                <a:rPr lang="en-US" altLang="zh-CN" sz="2400" b="1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quát</a:t>
              </a:r>
              <a:endParaRPr lang="en-US" altLang="zh-CN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endParaRPr>
            </a:p>
            <a:p>
              <a:pPr algn="ctr" defTabSz="685800">
                <a:defRPr/>
              </a:pPr>
              <a:r>
                <a:rPr lang="en-US" altLang="zh-CN" sz="2400" b="1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chung</a:t>
              </a:r>
              <a:endParaRPr lang="en-US" altLang="zh-CN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endParaRPr>
            </a:p>
          </p:txBody>
        </p:sp>
      </p:grpSp>
      <p:sp>
        <p:nvSpPr>
          <p:cNvPr id="15" name="Chữ Phượng ghi 1">
            <a:extLst>
              <a:ext uri="{FF2B5EF4-FFF2-40B4-BE49-F238E27FC236}">
                <a16:creationId xmlns:a16="http://schemas.microsoft.com/office/drawing/2014/main" id="{6AFDD3C7-1328-4626-A1D8-12EDB7E981ED}"/>
              </a:ext>
            </a:extLst>
          </p:cNvPr>
          <p:cNvSpPr txBox="1"/>
          <p:nvPr/>
        </p:nvSpPr>
        <p:spPr>
          <a:xfrm>
            <a:off x="2280940" y="1113931"/>
            <a:ext cx="962672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Phát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triển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đa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dạng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cây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trồng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Đẩy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mạnh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sang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trồng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cây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hoá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nguyên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liệu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CN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chế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biến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xuất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khẩu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Phượng xinh 10">
            <a:extLst>
              <a:ext uri="{FF2B5EF4-FFF2-40B4-BE49-F238E27FC236}">
                <a16:creationId xmlns:a16="http://schemas.microsoft.com/office/drawing/2014/main" id="{23ECFDE1-319B-41C6-B998-16389CAA18A7}"/>
              </a:ext>
            </a:extLst>
          </p:cNvPr>
          <p:cNvSpPr/>
          <p:nvPr/>
        </p:nvSpPr>
        <p:spPr>
          <a:xfrm>
            <a:off x="1417939" y="2252299"/>
            <a:ext cx="10564795" cy="14571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Tạo hình 18">
            <a:extLst>
              <a:ext uri="{FF2B5EF4-FFF2-40B4-BE49-F238E27FC236}">
                <a16:creationId xmlns:a16="http://schemas.microsoft.com/office/drawing/2014/main" id="{80A45A4D-B602-4FD3-91C8-2B0399B13E06}"/>
              </a:ext>
            </a:extLst>
          </p:cNvPr>
          <p:cNvGrpSpPr/>
          <p:nvPr/>
        </p:nvGrpSpPr>
        <p:grpSpPr>
          <a:xfrm>
            <a:off x="200174" y="2186777"/>
            <a:ext cx="1584174" cy="1557874"/>
            <a:chOff x="267453" y="94709"/>
            <a:chExt cx="454824" cy="454824"/>
          </a:xfrm>
        </p:grpSpPr>
        <p:sp>
          <p:nvSpPr>
            <p:cNvPr id="18" name="椭圆 19">
              <a:extLst>
                <a:ext uri="{FF2B5EF4-FFF2-40B4-BE49-F238E27FC236}">
                  <a16:creationId xmlns:a16="http://schemas.microsoft.com/office/drawing/2014/main" id="{41A2DC3F-8E09-4F8C-9C07-0C96C813038B}"/>
                </a:ext>
              </a:extLst>
            </p:cNvPr>
            <p:cNvSpPr/>
            <p:nvPr/>
          </p:nvSpPr>
          <p:spPr>
            <a:xfrm>
              <a:off x="301756" y="114952"/>
              <a:ext cx="390525" cy="39528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2400" b="1" kern="0" dirty="0">
                <a:solidFill>
                  <a:prstClr val="white"/>
                </a:solidFill>
                <a:latin typeface="Tahoma" panose="020B0604030504040204" pitchFamily="34" charset="0"/>
                <a:ea typeface="方正正中黑简体"/>
                <a:cs typeface="Tahoma" panose="020B0604030504040204" pitchFamily="34" charset="0"/>
                <a:sym typeface="+mn-lt"/>
              </a:endParaRPr>
            </a:p>
          </p:txBody>
        </p:sp>
        <p:sp>
          <p:nvSpPr>
            <p:cNvPr id="19" name="椭圆 22">
              <a:extLst>
                <a:ext uri="{FF2B5EF4-FFF2-40B4-BE49-F238E27FC236}">
                  <a16:creationId xmlns:a16="http://schemas.microsoft.com/office/drawing/2014/main" id="{7D10CF26-CA31-4E3E-A22A-B0E7F1A70398}"/>
                </a:ext>
              </a:extLst>
            </p:cNvPr>
            <p:cNvSpPr/>
            <p:nvPr/>
          </p:nvSpPr>
          <p:spPr>
            <a:xfrm>
              <a:off x="282910" y="102185"/>
              <a:ext cx="413207" cy="41553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2400" b="1" kern="0" dirty="0">
                <a:solidFill>
                  <a:prstClr val="white"/>
                </a:solidFill>
                <a:latin typeface="Tahoma" panose="020B0604030504040204" pitchFamily="34" charset="0"/>
                <a:ea typeface="方正正中黑简体"/>
                <a:cs typeface="Tahoma" panose="020B0604030504040204" pitchFamily="34" charset="0"/>
                <a:sym typeface="+mn-lt"/>
              </a:endParaRPr>
            </a:p>
          </p:txBody>
        </p:sp>
        <p:sp>
          <p:nvSpPr>
            <p:cNvPr id="20" name="同心圆 23">
              <a:extLst>
                <a:ext uri="{FF2B5EF4-FFF2-40B4-BE49-F238E27FC236}">
                  <a16:creationId xmlns:a16="http://schemas.microsoft.com/office/drawing/2014/main" id="{413F692D-761C-49EA-94C9-8BF049326FA7}"/>
                </a:ext>
              </a:extLst>
            </p:cNvPr>
            <p:cNvSpPr/>
            <p:nvPr/>
          </p:nvSpPr>
          <p:spPr>
            <a:xfrm>
              <a:off x="267453" y="94709"/>
              <a:ext cx="454824" cy="454824"/>
            </a:xfrm>
            <a:prstGeom prst="donut">
              <a:avLst>
                <a:gd name="adj" fmla="val 8567"/>
              </a:avLst>
            </a:prstGeom>
            <a:solidFill>
              <a:srgbClr val="0070C0"/>
            </a:soli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2400" b="1" kern="0" dirty="0">
                <a:solidFill>
                  <a:prstClr val="black"/>
                </a:solidFill>
                <a:latin typeface="Tahoma" panose="020B0604030504040204" pitchFamily="34" charset="0"/>
                <a:ea typeface="方正正中黑简体"/>
                <a:cs typeface="Tahoma" panose="020B0604030504040204" pitchFamily="34" charset="0"/>
                <a:sym typeface="+mn-lt"/>
              </a:endParaRPr>
            </a:p>
          </p:txBody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4F7B21A9-4AEA-40D8-A9E7-B0BEEFE80E0D}"/>
                </a:ext>
              </a:extLst>
            </p:cNvPr>
            <p:cNvSpPr txBox="1"/>
            <p:nvPr/>
          </p:nvSpPr>
          <p:spPr>
            <a:xfrm>
              <a:off x="327679" y="145477"/>
              <a:ext cx="325475" cy="35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altLang="zh-CN" sz="2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1. </a:t>
              </a:r>
              <a:r>
                <a:rPr lang="en-US" altLang="zh-CN" sz="24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Cây</a:t>
              </a:r>
              <a:endParaRPr lang="en-US" altLang="zh-CN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endParaRPr>
            </a:p>
            <a:p>
              <a:pPr algn="ctr" defTabSz="685800">
                <a:defRPr/>
              </a:pPr>
              <a:r>
                <a:rPr lang="en-US" altLang="zh-CN" sz="24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l</a:t>
              </a:r>
              <a:r>
                <a:rPr lang="vi-VN" altLang="zh-CN" sz="24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ư</a:t>
              </a:r>
              <a:r>
                <a:rPr lang="en-US" altLang="zh-CN" sz="2400" b="1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ơng</a:t>
              </a:r>
              <a:endParaRPr lang="en-US" altLang="zh-CN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endParaRPr>
            </a:p>
            <a:p>
              <a:pPr algn="ctr" defTabSz="685800">
                <a:defRPr/>
              </a:pPr>
              <a:r>
                <a:rPr lang="en-US" altLang="zh-CN" sz="2400" b="1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thực</a:t>
              </a:r>
              <a:endParaRPr lang="en-US" altLang="zh-CN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endParaRPr>
            </a:p>
          </p:txBody>
        </p:sp>
      </p:grpSp>
      <p:sp>
        <p:nvSpPr>
          <p:cNvPr id="22" name="Chữ Phượng ghi 1">
            <a:extLst>
              <a:ext uri="{FF2B5EF4-FFF2-40B4-BE49-F238E27FC236}">
                <a16:creationId xmlns:a16="http://schemas.microsoft.com/office/drawing/2014/main" id="{4D1E8900-77D7-478A-B906-FDDC475363C7}"/>
              </a:ext>
            </a:extLst>
          </p:cNvPr>
          <p:cNvSpPr txBox="1"/>
          <p:nvPr/>
        </p:nvSpPr>
        <p:spPr>
          <a:xfrm>
            <a:off x="1838184" y="2270443"/>
            <a:ext cx="10144549" cy="133113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Lúa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cây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lương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thực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chính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+mn-lt"/>
            </a:endParaRPr>
          </a:p>
          <a:p>
            <a:pPr algn="just"/>
            <a:r>
              <a:rPr lang="en-US" altLang="zh-CN" sz="2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Diện</a:t>
            </a:r>
            <a:r>
              <a:rPr lang="en-US" altLang="zh-CN" sz="2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2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, NS, SL </a:t>
            </a:r>
            <a:r>
              <a:rPr lang="en-US" altLang="zh-CN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lúa</a:t>
            </a:r>
            <a:r>
              <a:rPr lang="en-US" altLang="zh-CN" sz="2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đều</a:t>
            </a:r>
            <a:r>
              <a:rPr lang="en-US" altLang="zh-CN" sz="2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tăng</a:t>
            </a:r>
            <a:r>
              <a:rPr lang="en-US" altLang="zh-CN" sz="2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=&gt; </a:t>
            </a:r>
            <a:r>
              <a:rPr lang="en-US" altLang="zh-CN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sản</a:t>
            </a:r>
            <a:r>
              <a:rPr lang="en-US" altLang="zh-CN" sz="2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lượng</a:t>
            </a:r>
            <a:r>
              <a:rPr lang="en-US" altLang="zh-CN" sz="2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bình</a:t>
            </a:r>
            <a:r>
              <a:rPr lang="en-US" altLang="zh-CN" sz="2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quân</a:t>
            </a:r>
            <a:r>
              <a:rPr lang="en-US" altLang="zh-CN" sz="2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đầu</a:t>
            </a:r>
            <a:r>
              <a:rPr lang="en-US" altLang="zh-CN" sz="2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2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tăng</a:t>
            </a:r>
            <a:r>
              <a:rPr lang="en-US" altLang="zh-CN" sz="2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.</a:t>
            </a:r>
          </a:p>
          <a:p>
            <a:pPr algn="just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trung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chủ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yếu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ở ĐBSH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ĐBSCL</a:t>
            </a:r>
          </a:p>
        </p:txBody>
      </p:sp>
      <p:sp>
        <p:nvSpPr>
          <p:cNvPr id="23" name="Phượng xinh 10">
            <a:extLst>
              <a:ext uri="{FF2B5EF4-FFF2-40B4-BE49-F238E27FC236}">
                <a16:creationId xmlns:a16="http://schemas.microsoft.com/office/drawing/2014/main" id="{201D4569-8689-4F44-AB1A-C15885C7225A}"/>
              </a:ext>
            </a:extLst>
          </p:cNvPr>
          <p:cNvSpPr/>
          <p:nvPr/>
        </p:nvSpPr>
        <p:spPr>
          <a:xfrm>
            <a:off x="1417939" y="3940874"/>
            <a:ext cx="10564795" cy="16855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" name="Tạo hình 18">
            <a:extLst>
              <a:ext uri="{FF2B5EF4-FFF2-40B4-BE49-F238E27FC236}">
                <a16:creationId xmlns:a16="http://schemas.microsoft.com/office/drawing/2014/main" id="{1114B319-45E7-4D44-91DE-A49BF9843A40}"/>
              </a:ext>
            </a:extLst>
          </p:cNvPr>
          <p:cNvGrpSpPr/>
          <p:nvPr/>
        </p:nvGrpSpPr>
        <p:grpSpPr>
          <a:xfrm>
            <a:off x="84052" y="3933408"/>
            <a:ext cx="1787997" cy="1538085"/>
            <a:chOff x="267453" y="94709"/>
            <a:chExt cx="454824" cy="454824"/>
          </a:xfrm>
        </p:grpSpPr>
        <p:sp>
          <p:nvSpPr>
            <p:cNvPr id="25" name="Tròn 19">
              <a:extLst>
                <a:ext uri="{FF2B5EF4-FFF2-40B4-BE49-F238E27FC236}">
                  <a16:creationId xmlns:a16="http://schemas.microsoft.com/office/drawing/2014/main" id="{AF76B7BE-4093-467F-A9D6-1B322E2E4B18}"/>
                </a:ext>
              </a:extLst>
            </p:cNvPr>
            <p:cNvSpPr/>
            <p:nvPr/>
          </p:nvSpPr>
          <p:spPr>
            <a:xfrm>
              <a:off x="301756" y="114952"/>
              <a:ext cx="390525" cy="39528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2400" b="1" kern="0" dirty="0">
                <a:solidFill>
                  <a:prstClr val="white"/>
                </a:solidFill>
                <a:latin typeface="Tahoma" panose="020B0604030504040204" pitchFamily="34" charset="0"/>
                <a:ea typeface="方正正中黑简体"/>
                <a:cs typeface="Tahoma" panose="020B0604030504040204" pitchFamily="34" charset="0"/>
                <a:sym typeface="+mn-lt"/>
              </a:endParaRPr>
            </a:p>
          </p:txBody>
        </p:sp>
        <p:sp>
          <p:nvSpPr>
            <p:cNvPr id="26" name="Tròn22">
              <a:extLst>
                <a:ext uri="{FF2B5EF4-FFF2-40B4-BE49-F238E27FC236}">
                  <a16:creationId xmlns:a16="http://schemas.microsoft.com/office/drawing/2014/main" id="{0B2C95D4-8E35-44F9-A783-D5D05F934374}"/>
                </a:ext>
              </a:extLst>
            </p:cNvPr>
            <p:cNvSpPr/>
            <p:nvPr/>
          </p:nvSpPr>
          <p:spPr>
            <a:xfrm>
              <a:off x="282910" y="102185"/>
              <a:ext cx="413207" cy="41553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2400" b="1" kern="0" dirty="0">
                <a:solidFill>
                  <a:prstClr val="white"/>
                </a:solidFill>
                <a:latin typeface="Tahoma" panose="020B0604030504040204" pitchFamily="34" charset="0"/>
                <a:ea typeface="方正正中黑简体"/>
                <a:cs typeface="Tahoma" panose="020B0604030504040204" pitchFamily="34" charset="0"/>
                <a:sym typeface="+mn-lt"/>
              </a:endParaRPr>
            </a:p>
          </p:txBody>
        </p:sp>
        <p:sp>
          <p:nvSpPr>
            <p:cNvPr id="27" name="Tròn 23">
              <a:extLst>
                <a:ext uri="{FF2B5EF4-FFF2-40B4-BE49-F238E27FC236}">
                  <a16:creationId xmlns:a16="http://schemas.microsoft.com/office/drawing/2014/main" id="{B66C5FF0-266D-4A3C-B6B3-97A5E836F47A}"/>
                </a:ext>
              </a:extLst>
            </p:cNvPr>
            <p:cNvSpPr/>
            <p:nvPr/>
          </p:nvSpPr>
          <p:spPr>
            <a:xfrm>
              <a:off x="267453" y="94709"/>
              <a:ext cx="454824" cy="454824"/>
            </a:xfrm>
            <a:prstGeom prst="donut">
              <a:avLst>
                <a:gd name="adj" fmla="val 8567"/>
              </a:avLst>
            </a:prstGeom>
            <a:solidFill>
              <a:schemeClr val="accent4">
                <a:lumMod val="75000"/>
              </a:schemeClr>
            </a:soli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2400" b="1" kern="0" dirty="0">
                <a:solidFill>
                  <a:prstClr val="black"/>
                </a:solidFill>
                <a:latin typeface="Tahoma" panose="020B0604030504040204" pitchFamily="34" charset="0"/>
                <a:ea typeface="方正正中黑简体"/>
                <a:cs typeface="Tahoma" panose="020B0604030504040204" pitchFamily="34" charset="0"/>
                <a:sym typeface="+mn-lt"/>
              </a:endParaRPr>
            </a:p>
          </p:txBody>
        </p:sp>
        <p:sp>
          <p:nvSpPr>
            <p:cNvPr id="28" name="TextBox 9">
              <a:extLst>
                <a:ext uri="{FF2B5EF4-FFF2-40B4-BE49-F238E27FC236}">
                  <a16:creationId xmlns:a16="http://schemas.microsoft.com/office/drawing/2014/main" id="{952BB1E3-82E0-4A27-A54B-5A2625A214CC}"/>
                </a:ext>
              </a:extLst>
            </p:cNvPr>
            <p:cNvSpPr txBox="1"/>
            <p:nvPr/>
          </p:nvSpPr>
          <p:spPr>
            <a:xfrm>
              <a:off x="319617" y="121623"/>
              <a:ext cx="350190" cy="354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altLang="zh-CN" sz="2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2. </a:t>
              </a:r>
              <a:r>
                <a:rPr lang="en-US" altLang="zh-CN" sz="24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Cây</a:t>
              </a:r>
              <a:endParaRPr lang="en-US" altLang="zh-CN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endParaRPr>
            </a:p>
            <a:p>
              <a:pPr algn="ctr" defTabSz="685800">
                <a:defRPr/>
              </a:pPr>
              <a:r>
                <a:rPr lang="en-US" altLang="zh-CN" sz="2400" b="1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công</a:t>
              </a:r>
              <a:endParaRPr lang="en-US" altLang="zh-CN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endParaRPr>
            </a:p>
            <a:p>
              <a:pPr algn="ctr" defTabSz="685800">
                <a:defRPr/>
              </a:pPr>
              <a:r>
                <a:rPr lang="en-US" altLang="zh-CN" sz="2400" b="1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nghiệp</a:t>
              </a:r>
              <a:endParaRPr lang="en-US" altLang="zh-CN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endParaRPr>
            </a:p>
          </p:txBody>
        </p:sp>
      </p:grpSp>
      <p:sp>
        <p:nvSpPr>
          <p:cNvPr id="29" name="Chữ Phượng ghi 1">
            <a:extLst>
              <a:ext uri="{FF2B5EF4-FFF2-40B4-BE49-F238E27FC236}">
                <a16:creationId xmlns:a16="http://schemas.microsoft.com/office/drawing/2014/main" id="{17D092FD-5943-4B18-9C49-CB3E1DDB2269}"/>
              </a:ext>
            </a:extLst>
          </p:cNvPr>
          <p:cNvSpPr txBox="1"/>
          <p:nvPr/>
        </p:nvSpPr>
        <p:spPr>
          <a:xfrm>
            <a:off x="1789969" y="3900961"/>
            <a:ext cx="10192764" cy="17927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Nước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ta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nhiều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điều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kiện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thuận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lợi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phát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triển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nhiều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sp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giá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trị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xuất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khẩu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Phát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triển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ở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nhiều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vùng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trung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chủ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yếu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ở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vùng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ĐNB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Tây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Nguyên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Phượng xinh 10">
            <a:extLst>
              <a:ext uri="{FF2B5EF4-FFF2-40B4-BE49-F238E27FC236}">
                <a16:creationId xmlns:a16="http://schemas.microsoft.com/office/drawing/2014/main" id="{BFB0D9C0-E5A7-44E6-B408-0D850DD2F9A9}"/>
              </a:ext>
            </a:extLst>
          </p:cNvPr>
          <p:cNvSpPr/>
          <p:nvPr/>
        </p:nvSpPr>
        <p:spPr>
          <a:xfrm>
            <a:off x="1144985" y="5760382"/>
            <a:ext cx="10837750" cy="10192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" name="Tạo hình 18">
            <a:extLst>
              <a:ext uri="{FF2B5EF4-FFF2-40B4-BE49-F238E27FC236}">
                <a16:creationId xmlns:a16="http://schemas.microsoft.com/office/drawing/2014/main" id="{2646606B-C67E-47F0-9322-8E71FB463269}"/>
              </a:ext>
            </a:extLst>
          </p:cNvPr>
          <p:cNvGrpSpPr/>
          <p:nvPr/>
        </p:nvGrpSpPr>
        <p:grpSpPr>
          <a:xfrm>
            <a:off x="-17545" y="5547245"/>
            <a:ext cx="1479696" cy="1337288"/>
            <a:chOff x="267453" y="94709"/>
            <a:chExt cx="454824" cy="454824"/>
          </a:xfrm>
        </p:grpSpPr>
        <p:sp>
          <p:nvSpPr>
            <p:cNvPr id="32" name="椭圆 19">
              <a:extLst>
                <a:ext uri="{FF2B5EF4-FFF2-40B4-BE49-F238E27FC236}">
                  <a16:creationId xmlns:a16="http://schemas.microsoft.com/office/drawing/2014/main" id="{B36A8DD3-0E8C-4ED0-A632-89637D344B15}"/>
                </a:ext>
              </a:extLst>
            </p:cNvPr>
            <p:cNvSpPr/>
            <p:nvPr/>
          </p:nvSpPr>
          <p:spPr>
            <a:xfrm>
              <a:off x="301756" y="114952"/>
              <a:ext cx="390525" cy="39528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2400" b="1" kern="0" dirty="0">
                <a:solidFill>
                  <a:prstClr val="white"/>
                </a:solidFill>
                <a:latin typeface="Tahoma" panose="020B0604030504040204" pitchFamily="34" charset="0"/>
                <a:ea typeface="方正正中黑简体"/>
                <a:cs typeface="Tahoma" panose="020B0604030504040204" pitchFamily="34" charset="0"/>
                <a:sym typeface="+mn-lt"/>
              </a:endParaRPr>
            </a:p>
          </p:txBody>
        </p:sp>
        <p:sp>
          <p:nvSpPr>
            <p:cNvPr id="33" name="椭圆 22">
              <a:extLst>
                <a:ext uri="{FF2B5EF4-FFF2-40B4-BE49-F238E27FC236}">
                  <a16:creationId xmlns:a16="http://schemas.microsoft.com/office/drawing/2014/main" id="{024EAE3F-26A2-4966-8382-9265BDEF7254}"/>
                </a:ext>
              </a:extLst>
            </p:cNvPr>
            <p:cNvSpPr/>
            <p:nvPr/>
          </p:nvSpPr>
          <p:spPr>
            <a:xfrm>
              <a:off x="282910" y="102185"/>
              <a:ext cx="413207" cy="41553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2400" b="1" kern="0" dirty="0">
                <a:solidFill>
                  <a:prstClr val="white"/>
                </a:solidFill>
                <a:latin typeface="Tahoma" panose="020B0604030504040204" pitchFamily="34" charset="0"/>
                <a:ea typeface="方正正中黑简体"/>
                <a:cs typeface="Tahoma" panose="020B0604030504040204" pitchFamily="34" charset="0"/>
                <a:sym typeface="+mn-lt"/>
              </a:endParaRPr>
            </a:p>
          </p:txBody>
        </p:sp>
        <p:sp>
          <p:nvSpPr>
            <p:cNvPr id="34" name="同心圆 23">
              <a:extLst>
                <a:ext uri="{FF2B5EF4-FFF2-40B4-BE49-F238E27FC236}">
                  <a16:creationId xmlns:a16="http://schemas.microsoft.com/office/drawing/2014/main" id="{DBD6F6AF-1C40-4247-9BF2-58E596ECEE4C}"/>
                </a:ext>
              </a:extLst>
            </p:cNvPr>
            <p:cNvSpPr/>
            <p:nvPr/>
          </p:nvSpPr>
          <p:spPr>
            <a:xfrm>
              <a:off x="267453" y="94709"/>
              <a:ext cx="454824" cy="454824"/>
            </a:xfrm>
            <a:prstGeom prst="donut">
              <a:avLst>
                <a:gd name="adj" fmla="val 8567"/>
              </a:avLst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2400" b="1" kern="0" dirty="0">
                <a:solidFill>
                  <a:prstClr val="black"/>
                </a:solidFill>
                <a:latin typeface="Tahoma" panose="020B0604030504040204" pitchFamily="34" charset="0"/>
                <a:ea typeface="方正正中黑简体"/>
                <a:cs typeface="Tahoma" panose="020B0604030504040204" pitchFamily="34" charset="0"/>
                <a:sym typeface="+mn-lt"/>
              </a:endParaRPr>
            </a:p>
          </p:txBody>
        </p: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78E21667-BF9D-4DB0-B256-DD4DCF1CC295}"/>
                </a:ext>
              </a:extLst>
            </p:cNvPr>
            <p:cNvSpPr txBox="1"/>
            <p:nvPr/>
          </p:nvSpPr>
          <p:spPr>
            <a:xfrm>
              <a:off x="320483" y="121623"/>
              <a:ext cx="348456" cy="408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altLang="zh-CN" sz="2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3. </a:t>
              </a:r>
              <a:r>
                <a:rPr lang="en-US" altLang="zh-CN" sz="24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Cây</a:t>
              </a:r>
              <a:endParaRPr lang="en-US" altLang="zh-CN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endParaRPr>
            </a:p>
            <a:p>
              <a:pPr algn="ctr" defTabSz="685800">
                <a:defRPr/>
              </a:pPr>
              <a:r>
                <a:rPr lang="en-US" altLang="zh-CN" sz="2400" b="1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ăn</a:t>
              </a:r>
              <a:endParaRPr lang="en-US" altLang="zh-CN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endParaRPr>
            </a:p>
            <a:p>
              <a:pPr algn="ctr" defTabSz="685800">
                <a:defRPr/>
              </a:pPr>
              <a:r>
                <a:rPr lang="en-US" altLang="zh-CN" sz="2400" b="1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quả</a:t>
              </a:r>
              <a:endParaRPr lang="en-US" altLang="zh-CN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endParaRPr>
            </a:p>
          </p:txBody>
        </p:sp>
      </p:grpSp>
      <p:sp>
        <p:nvSpPr>
          <p:cNvPr id="36" name="Chữ Phượng ghi 1">
            <a:extLst>
              <a:ext uri="{FF2B5EF4-FFF2-40B4-BE49-F238E27FC236}">
                <a16:creationId xmlns:a16="http://schemas.microsoft.com/office/drawing/2014/main" id="{023220CA-BF22-4261-8B26-C1EE407B227B}"/>
              </a:ext>
            </a:extLst>
          </p:cNvPr>
          <p:cNvSpPr txBox="1"/>
          <p:nvPr/>
        </p:nvSpPr>
        <p:spPr>
          <a:xfrm>
            <a:off x="1505263" y="5793038"/>
            <a:ext cx="10340994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- ĐKTN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thuận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lợi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ptr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nhiều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loại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cây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ăn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quả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giá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trị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kinh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tế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cao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+mn-lt"/>
            </a:endParaRPr>
          </a:p>
          <a:p>
            <a:pPr algn="just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Vùng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trồng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nhiều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Đông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 Nam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Bộ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+mn-lt"/>
              </a:rPr>
              <a:t>, ĐBSCL</a:t>
            </a:r>
          </a:p>
        </p:txBody>
      </p:sp>
    </p:spTree>
    <p:extLst>
      <p:ext uri="{BB962C8B-B14F-4D97-AF65-F5344CB8AC3E}">
        <p14:creationId xmlns:p14="http://schemas.microsoft.com/office/powerpoint/2010/main" val="29910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 animBg="1"/>
      <p:bldP spid="22" grpId="0" uiExpand="1" build="p"/>
      <p:bldP spid="23" grpId="0" animBg="1"/>
      <p:bldP spid="29" grpId="0" uiExpand="1" build="p"/>
      <p:bldP spid="30" grpId="0" animBg="1"/>
      <p:bldP spid="3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8">
            <a:extLst>
              <a:ext uri="{FF2B5EF4-FFF2-40B4-BE49-F238E27FC236}">
                <a16:creationId xmlns:a16="http://schemas.microsoft.com/office/drawing/2014/main" id="{846BB9C2-4034-4187-ADC9-027A3738F8FA}"/>
              </a:ext>
            </a:extLst>
          </p:cNvPr>
          <p:cNvGrpSpPr>
            <a:grpSpLocks/>
          </p:cNvGrpSpPr>
          <p:nvPr/>
        </p:nvGrpSpPr>
        <p:grpSpPr bwMode="auto">
          <a:xfrm>
            <a:off x="2565780" y="23252"/>
            <a:ext cx="6445324" cy="830989"/>
            <a:chOff x="630" y="986"/>
            <a:chExt cx="6049" cy="458"/>
          </a:xfrm>
        </p:grpSpPr>
        <p:grpSp>
          <p:nvGrpSpPr>
            <p:cNvPr id="5" name="圆角矩形 7">
              <a:extLst>
                <a:ext uri="{FF2B5EF4-FFF2-40B4-BE49-F238E27FC236}">
                  <a16:creationId xmlns:a16="http://schemas.microsoft.com/office/drawing/2014/main" id="{9D33DD5A-72C1-4289-8E49-68749F1E2A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" y="986"/>
              <a:ext cx="6049" cy="458"/>
              <a:chOff x="457" y="737"/>
              <a:chExt cx="4800" cy="485"/>
            </a:xfrm>
          </p:grpSpPr>
          <p:pic>
            <p:nvPicPr>
              <p:cNvPr id="7" name="Tròn 7">
                <a:extLst>
                  <a:ext uri="{FF2B5EF4-FFF2-40B4-BE49-F238E27FC236}">
                    <a16:creationId xmlns:a16="http://schemas.microsoft.com/office/drawing/2014/main" id="{E447FE56-C75A-467B-8544-514E459E1206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" y="737"/>
                <a:ext cx="4800" cy="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 Box 104">
                <a:extLst>
                  <a:ext uri="{FF2B5EF4-FFF2-40B4-BE49-F238E27FC236}">
                    <a16:creationId xmlns:a16="http://schemas.microsoft.com/office/drawing/2014/main" id="{0584F4BF-478B-408E-96ED-C53CE93591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9" y="822"/>
                <a:ext cx="4677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zh-CN" altLang="en-US" sz="2399">
                  <a:solidFill>
                    <a:srgbClr val="FFFFFF"/>
                  </a:solidFill>
                  <a:latin typeface="Calibri" pitchFamily="34" charset="0"/>
                  <a:ea typeface="宋体" charset="-122"/>
                </a:endParaRPr>
              </a:p>
            </p:txBody>
          </p:sp>
        </p:grp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0052A98A-E449-4796-9ADF-46CBA0B11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" y="998"/>
              <a:ext cx="5615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4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itchFamily="34" charset="-122"/>
                </a:rPr>
                <a:t>Ngành</a:t>
              </a:r>
              <a:r>
                <a:rPr lang="en-US" altLang="zh-CN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itchFamily="34" charset="-122"/>
                </a:rPr>
                <a:t> </a:t>
              </a:r>
              <a:r>
                <a:rPr lang="en-US" altLang="zh-CN" sz="4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itchFamily="34" charset="-122"/>
                </a:rPr>
                <a:t>chăn</a:t>
              </a:r>
              <a:r>
                <a:rPr lang="en-US" altLang="zh-CN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itchFamily="34" charset="-122"/>
                </a:rPr>
                <a:t> </a:t>
              </a:r>
              <a:r>
                <a:rPr lang="en-US" altLang="zh-CN" sz="4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itchFamily="34" charset="-122"/>
                </a:rPr>
                <a:t>nuôi</a:t>
              </a:r>
              <a:endParaRPr lang="en-US" altLang="zh-C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itchFamily="34" charset="-122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952DF1E-8B08-4042-8513-7F1E909826B5}"/>
              </a:ext>
            </a:extLst>
          </p:cNvPr>
          <p:cNvSpPr txBox="1"/>
          <p:nvPr/>
        </p:nvSpPr>
        <p:spPr>
          <a:xfrm>
            <a:off x="2055425" y="928216"/>
            <a:ext cx="8081149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/>
              <a:t>- </a:t>
            </a:r>
            <a:r>
              <a:rPr lang="en-US" sz="3000" dirty="0" err="1"/>
              <a:t>Chiếm</a:t>
            </a:r>
            <a:r>
              <a:rPr lang="en-US" sz="3000" dirty="0"/>
              <a:t> </a:t>
            </a:r>
            <a:r>
              <a:rPr lang="en-US" sz="3000" dirty="0" err="1">
                <a:solidFill>
                  <a:srgbClr val="C00000"/>
                </a:solidFill>
              </a:rPr>
              <a:t>tỉ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trọng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nhỏ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sản</a:t>
            </a:r>
            <a:r>
              <a:rPr lang="en-US" sz="3000" dirty="0"/>
              <a:t> </a:t>
            </a:r>
            <a:r>
              <a:rPr lang="en-US" sz="3000" dirty="0" err="1"/>
              <a:t>xuất</a:t>
            </a:r>
            <a:r>
              <a:rPr lang="en-US" sz="3000" dirty="0"/>
              <a:t> </a:t>
            </a:r>
            <a:r>
              <a:rPr lang="en-US" sz="3000" dirty="0" err="1"/>
              <a:t>nông</a:t>
            </a:r>
            <a:r>
              <a:rPr lang="en-US" sz="3000" dirty="0"/>
              <a:t> </a:t>
            </a:r>
            <a:r>
              <a:rPr lang="en-US" sz="3000" dirty="0" err="1"/>
              <a:t>nghiệp</a:t>
            </a:r>
            <a:endParaRPr lang="en-US" sz="3000" dirty="0"/>
          </a:p>
          <a:p>
            <a:pPr algn="just"/>
            <a:r>
              <a:rPr lang="en-US" sz="3000" dirty="0"/>
              <a:t>- </a:t>
            </a:r>
            <a:r>
              <a:rPr lang="en-US" sz="3000" dirty="0" err="1"/>
              <a:t>Đàn</a:t>
            </a:r>
            <a:r>
              <a:rPr lang="en-US" sz="3000" dirty="0"/>
              <a:t> </a:t>
            </a:r>
            <a:r>
              <a:rPr lang="en-US" sz="3000" dirty="0" err="1">
                <a:solidFill>
                  <a:srgbClr val="C00000"/>
                </a:solidFill>
              </a:rPr>
              <a:t>gia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súc</a:t>
            </a:r>
            <a:r>
              <a:rPr lang="en-US" sz="3000" dirty="0"/>
              <a:t>, </a:t>
            </a:r>
            <a:r>
              <a:rPr lang="en-US" sz="3000" dirty="0" err="1">
                <a:solidFill>
                  <a:srgbClr val="C00000"/>
                </a:solidFill>
              </a:rPr>
              <a:t>gia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cầm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/>
              <a:t>ngày</a:t>
            </a:r>
            <a:r>
              <a:rPr lang="en-US" sz="3000" dirty="0"/>
              <a:t> </a:t>
            </a:r>
            <a:r>
              <a:rPr lang="en-US" sz="3000" dirty="0" err="1"/>
              <a:t>càng</a:t>
            </a:r>
            <a:r>
              <a:rPr lang="en-US" sz="3000" dirty="0"/>
              <a:t> </a:t>
            </a:r>
            <a:r>
              <a:rPr lang="en-US" sz="3000" dirty="0" err="1">
                <a:solidFill>
                  <a:srgbClr val="C00000"/>
                </a:solidFill>
              </a:rPr>
              <a:t>tăng</a:t>
            </a:r>
            <a:r>
              <a:rPr lang="en-US" sz="3000" dirty="0">
                <a:solidFill>
                  <a:srgbClr val="C00000"/>
                </a:solidFill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92A017-D1E8-4188-856F-FC7766EFA67F}"/>
              </a:ext>
            </a:extLst>
          </p:cNvPr>
          <p:cNvCxnSpPr/>
          <p:nvPr/>
        </p:nvCxnSpPr>
        <p:spPr>
          <a:xfrm>
            <a:off x="4367284" y="2306472"/>
            <a:ext cx="0" cy="4312692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02051C-F875-4221-AEDD-9E4C943D0735}"/>
              </a:ext>
            </a:extLst>
          </p:cNvPr>
          <p:cNvCxnSpPr/>
          <p:nvPr/>
        </p:nvCxnSpPr>
        <p:spPr>
          <a:xfrm>
            <a:off x="8447964" y="2169994"/>
            <a:ext cx="0" cy="4312692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9F53A5B-C1EF-4785-A3B8-D6567976E340}"/>
              </a:ext>
            </a:extLst>
          </p:cNvPr>
          <p:cNvSpPr txBox="1"/>
          <p:nvPr/>
        </p:nvSpPr>
        <p:spPr>
          <a:xfrm>
            <a:off x="912132" y="2169994"/>
            <a:ext cx="320114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1.Chăn </a:t>
            </a:r>
            <a:r>
              <a:rPr lang="en-US" sz="2800" b="1" dirty="0" err="1"/>
              <a:t>nuôi</a:t>
            </a:r>
            <a:r>
              <a:rPr lang="en-US" sz="2800" b="1" dirty="0"/>
              <a:t> </a:t>
            </a:r>
            <a:r>
              <a:rPr lang="en-US" sz="2800" b="1" dirty="0" err="1"/>
              <a:t>trâu</a:t>
            </a:r>
            <a:r>
              <a:rPr lang="en-US" sz="2800" b="1" dirty="0"/>
              <a:t>, </a:t>
            </a:r>
            <a:r>
              <a:rPr lang="en-US" sz="2800" b="1" dirty="0" err="1"/>
              <a:t>bò</a:t>
            </a:r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D4BF0-BEB1-4F76-853A-655EB0CBB563}"/>
              </a:ext>
            </a:extLst>
          </p:cNvPr>
          <p:cNvSpPr txBox="1"/>
          <p:nvPr/>
        </p:nvSpPr>
        <p:spPr>
          <a:xfrm>
            <a:off x="5126247" y="2169994"/>
            <a:ext cx="306770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2. </a:t>
            </a:r>
            <a:r>
              <a:rPr lang="en-US" sz="2800" b="1" dirty="0" err="1" smtClean="0"/>
              <a:t>Chăn</a:t>
            </a:r>
            <a:r>
              <a:rPr lang="en-US" sz="2800" b="1" dirty="0" smtClean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 </a:t>
            </a:r>
            <a:r>
              <a:rPr lang="en-US" sz="2800" b="1" dirty="0" err="1"/>
              <a:t>lợn</a:t>
            </a:r>
            <a:endParaRPr lang="en-US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7B73B9-A5FF-486C-8414-C747A85AC8D9}"/>
              </a:ext>
            </a:extLst>
          </p:cNvPr>
          <p:cNvSpPr txBox="1"/>
          <p:nvPr/>
        </p:nvSpPr>
        <p:spPr>
          <a:xfrm>
            <a:off x="8551690" y="2169994"/>
            <a:ext cx="337614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3. </a:t>
            </a:r>
            <a:r>
              <a:rPr lang="en-US" sz="2800" b="1" dirty="0" err="1" smtClean="0"/>
              <a:t>Chăn</a:t>
            </a:r>
            <a:r>
              <a:rPr lang="en-US" sz="2800" b="1" dirty="0" smtClean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 </a:t>
            </a:r>
            <a:r>
              <a:rPr lang="en-US" sz="2800" b="1" dirty="0" err="1"/>
              <a:t>gia</a:t>
            </a:r>
            <a:r>
              <a:rPr lang="en-US" sz="2800" b="1" dirty="0"/>
              <a:t> </a:t>
            </a:r>
            <a:r>
              <a:rPr lang="en-US" sz="2800" b="1" dirty="0" err="1"/>
              <a:t>cầm</a:t>
            </a:r>
            <a:endParaRPr lang="en-US" sz="2800" b="1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96F47BF-E305-4CD5-9353-D5A5792A1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98" y="2274978"/>
            <a:ext cx="782841" cy="40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Kết quả hình ảnh cho bò icon">
            <a:extLst>
              <a:ext uri="{FF2B5EF4-FFF2-40B4-BE49-F238E27FC236}">
                <a16:creationId xmlns:a16="http://schemas.microsoft.com/office/drawing/2014/main" id="{639F8252-2529-4486-BA7F-05A1A0A19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55" b="82422" l="8589" r="91616">
                        <a14:foregroundMark x1="71370" y1="82422" x2="71370" y2="82422"/>
                        <a14:foregroundMark x1="71984" y1="81055" x2="71984" y2="81055"/>
                        <a14:foregroundMark x1="40082" y1="79297" x2="40082" y2="79297"/>
                        <a14:foregroundMark x1="23926" y1="79688" x2="23926" y2="79688"/>
                        <a14:foregroundMark x1="8589" y1="60547" x2="8589" y2="60547"/>
                        <a14:foregroundMark x1="74233" y1="20313" x2="74233" y2="20313"/>
                        <a14:foregroundMark x1="91820" y1="22266" x2="91820" y2="22266"/>
                        <a14:foregroundMark x1="89162" y1="19336" x2="89162" y2="19336"/>
                        <a14:foregroundMark x1="71166" y1="18555" x2="71166" y2="18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38" b="12748"/>
          <a:stretch/>
        </p:blipFill>
        <p:spPr bwMode="auto">
          <a:xfrm>
            <a:off x="0" y="2106706"/>
            <a:ext cx="858202" cy="64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on Gà Trống Biểu Tượng Thiết Kế Phim Hoạt Hình đầy Màu Sắc-phim ...">
            <a:extLst>
              <a:ext uri="{FF2B5EF4-FFF2-40B4-BE49-F238E27FC236}">
                <a16:creationId xmlns:a16="http://schemas.microsoft.com/office/drawing/2014/main" id="{D0C4867F-2CA7-47D2-A2BE-6BBE1D476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71" b="98168" l="2400" r="96000">
                        <a14:foregroundMark x1="8000" y1="36126" x2="8000" y2="36126"/>
                        <a14:foregroundMark x1="2400" y1="37958" x2="2400" y2="37958"/>
                        <a14:foregroundMark x1="46800" y1="86387" x2="46800" y2="86387"/>
                        <a14:foregroundMark x1="76400" y1="86387" x2="76400" y2="86387"/>
                        <a14:foregroundMark x1="72000" y1="86387" x2="72000" y2="86387"/>
                        <a14:foregroundMark x1="77600" y1="8639" x2="77600" y2="8639"/>
                        <a14:foregroundMark x1="70800" y1="6021" x2="70800" y2="6021"/>
                        <a14:foregroundMark x1="63600" y1="3141" x2="82000" y2="11518"/>
                        <a14:foregroundMark x1="68000" y1="6021" x2="80400" y2="14136"/>
                        <a14:foregroundMark x1="84800" y1="20419" x2="94400" y2="18586"/>
                        <a14:foregroundMark x1="74800" y1="2356" x2="58000" y2="10471"/>
                        <a14:foregroundMark x1="66400" y1="87173" x2="66400" y2="87173"/>
                        <a14:foregroundMark x1="60800" y1="81937" x2="66400" y2="98168"/>
                        <a14:foregroundMark x1="66400" y1="84555" x2="79200" y2="89005"/>
                        <a14:foregroundMark x1="96000" y1="47120" x2="96000" y2="47120"/>
                        <a14:foregroundMark x1="96000" y1="36126" x2="96000" y2="36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12"/>
          <a:stretch/>
        </p:blipFill>
        <p:spPr bwMode="auto">
          <a:xfrm>
            <a:off x="11472554" y="2711538"/>
            <a:ext cx="588166" cy="83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4CF22A-95F5-4417-8A5A-93C0FA0A0B7F}"/>
              </a:ext>
            </a:extLst>
          </p:cNvPr>
          <p:cNvSpPr txBox="1"/>
          <p:nvPr/>
        </p:nvSpPr>
        <p:spPr>
          <a:xfrm>
            <a:off x="143142" y="3129484"/>
            <a:ext cx="41763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/>
              <a:t>- </a:t>
            </a:r>
            <a:r>
              <a:rPr lang="en-US" sz="3000" dirty="0" err="1"/>
              <a:t>Năm</a:t>
            </a:r>
            <a:r>
              <a:rPr lang="en-US" sz="3000" dirty="0"/>
              <a:t> 2018: </a:t>
            </a:r>
            <a:r>
              <a:rPr lang="en-US" sz="3000" dirty="0" err="1"/>
              <a:t>đàn</a:t>
            </a:r>
            <a:r>
              <a:rPr lang="en-US" sz="3000" dirty="0"/>
              <a:t> </a:t>
            </a:r>
            <a:r>
              <a:rPr lang="en-US" sz="3000" dirty="0" err="1"/>
              <a:t>trâu</a:t>
            </a:r>
            <a:r>
              <a:rPr lang="en-US" sz="3000" dirty="0"/>
              <a:t> </a:t>
            </a:r>
            <a:r>
              <a:rPr lang="en-US" sz="3000" dirty="0" err="1"/>
              <a:t>khoảng</a:t>
            </a:r>
            <a:r>
              <a:rPr lang="en-US" sz="3000" dirty="0"/>
              <a:t> 2,4 </a:t>
            </a:r>
            <a:r>
              <a:rPr lang="en-US" sz="3000" dirty="0" err="1"/>
              <a:t>triệu</a:t>
            </a:r>
            <a:r>
              <a:rPr lang="en-US" sz="3000" dirty="0"/>
              <a:t> con; </a:t>
            </a:r>
            <a:r>
              <a:rPr lang="en-US" sz="3000" dirty="0" err="1"/>
              <a:t>đàn</a:t>
            </a:r>
            <a:r>
              <a:rPr lang="en-US" sz="3000" dirty="0"/>
              <a:t> </a:t>
            </a:r>
            <a:r>
              <a:rPr lang="en-US" sz="3000" dirty="0" err="1"/>
              <a:t>bò</a:t>
            </a:r>
            <a:r>
              <a:rPr lang="en-US" sz="3000" dirty="0"/>
              <a:t> </a:t>
            </a:r>
            <a:r>
              <a:rPr lang="en-US" sz="3000" dirty="0" err="1"/>
              <a:t>khoảng</a:t>
            </a:r>
            <a:r>
              <a:rPr lang="en-US" sz="3000" dirty="0"/>
              <a:t> 5,8 </a:t>
            </a:r>
            <a:r>
              <a:rPr lang="en-US" sz="3000" dirty="0" err="1"/>
              <a:t>triệu</a:t>
            </a:r>
            <a:r>
              <a:rPr lang="en-US" sz="3000" dirty="0"/>
              <a:t> con.</a:t>
            </a:r>
          </a:p>
          <a:p>
            <a:pPr algn="just"/>
            <a:r>
              <a:rPr lang="en-US" sz="3000" dirty="0"/>
              <a:t>- </a:t>
            </a:r>
            <a:r>
              <a:rPr lang="en-US" sz="3000" dirty="0" err="1">
                <a:solidFill>
                  <a:srgbClr val="C00000"/>
                </a:solidFill>
              </a:rPr>
              <a:t>Phân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bố</a:t>
            </a:r>
            <a:r>
              <a:rPr lang="en-US" sz="3000" dirty="0"/>
              <a:t>: </a:t>
            </a:r>
            <a:r>
              <a:rPr lang="en-US" sz="3000" dirty="0" err="1"/>
              <a:t>chủ</a:t>
            </a:r>
            <a:r>
              <a:rPr lang="en-US" sz="3000" dirty="0"/>
              <a:t> </a:t>
            </a:r>
            <a:r>
              <a:rPr lang="en-US" sz="3000" dirty="0" err="1"/>
              <a:t>yếu</a:t>
            </a:r>
            <a:r>
              <a:rPr lang="en-US" sz="3000" dirty="0"/>
              <a:t> ở </a:t>
            </a:r>
            <a:r>
              <a:rPr lang="en-US" sz="3000" dirty="0" err="1"/>
              <a:t>Trung</a:t>
            </a:r>
            <a:r>
              <a:rPr lang="en-US" sz="3000" dirty="0"/>
              <a:t> du </a:t>
            </a:r>
            <a:r>
              <a:rPr lang="en-US" sz="3000" dirty="0" err="1"/>
              <a:t>miền</a:t>
            </a:r>
            <a:r>
              <a:rPr lang="en-US" sz="3000" dirty="0"/>
              <a:t> </a:t>
            </a:r>
            <a:r>
              <a:rPr lang="en-US" sz="3000" dirty="0" err="1"/>
              <a:t>núi</a:t>
            </a:r>
            <a:r>
              <a:rPr lang="en-US" sz="3000" dirty="0"/>
              <a:t> </a:t>
            </a:r>
            <a:r>
              <a:rPr lang="en-US" sz="3000" dirty="0" err="1"/>
              <a:t>Bắc</a:t>
            </a:r>
            <a:r>
              <a:rPr lang="en-US" sz="3000" dirty="0"/>
              <a:t> </a:t>
            </a:r>
            <a:r>
              <a:rPr lang="en-US" sz="3000" dirty="0" err="1" smtClean="0"/>
              <a:t>Bộ</a:t>
            </a:r>
            <a:r>
              <a:rPr lang="en-US" sz="3000" dirty="0" smtClean="0"/>
              <a:t>,  </a:t>
            </a:r>
            <a:r>
              <a:rPr lang="en-US" sz="3000" dirty="0" err="1"/>
              <a:t>Bắc</a:t>
            </a:r>
            <a:r>
              <a:rPr lang="en-US" sz="3000" dirty="0"/>
              <a:t> </a:t>
            </a:r>
            <a:r>
              <a:rPr lang="en-US" sz="3000" dirty="0" err="1"/>
              <a:t>Trung</a:t>
            </a:r>
            <a:r>
              <a:rPr lang="en-US" sz="3000" dirty="0"/>
              <a:t> </a:t>
            </a:r>
            <a:r>
              <a:rPr lang="en-US" sz="3000" dirty="0" err="1" smtClean="0"/>
              <a:t>Bộ</a:t>
            </a:r>
            <a:r>
              <a:rPr lang="en-US" sz="3000" dirty="0" smtClean="0"/>
              <a:t>, </a:t>
            </a:r>
            <a:r>
              <a:rPr lang="en-US" sz="3000" dirty="0" err="1" smtClean="0"/>
              <a:t>Duyên</a:t>
            </a:r>
            <a:r>
              <a:rPr lang="en-US" sz="3000" dirty="0" smtClean="0"/>
              <a:t> </a:t>
            </a:r>
            <a:r>
              <a:rPr lang="en-US" sz="3000" dirty="0" err="1" smtClean="0"/>
              <a:t>hải</a:t>
            </a:r>
            <a:r>
              <a:rPr lang="en-US" sz="3000" dirty="0" smtClean="0"/>
              <a:t> Nam </a:t>
            </a:r>
            <a:r>
              <a:rPr lang="en-US" sz="3000" dirty="0" err="1" smtClean="0"/>
              <a:t>Trung</a:t>
            </a:r>
            <a:r>
              <a:rPr lang="en-US" sz="3000" dirty="0" smtClean="0"/>
              <a:t> </a:t>
            </a:r>
            <a:r>
              <a:rPr lang="en-US" sz="3000" dirty="0" err="1" smtClean="0"/>
              <a:t>Bộ</a:t>
            </a:r>
            <a:r>
              <a:rPr lang="en-US" sz="3000" dirty="0" smtClean="0"/>
              <a:t>.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3AF888-FA8F-4BF1-9347-D7A1E90656F6}"/>
              </a:ext>
            </a:extLst>
          </p:cNvPr>
          <p:cNvSpPr txBox="1"/>
          <p:nvPr/>
        </p:nvSpPr>
        <p:spPr>
          <a:xfrm>
            <a:off x="4415105" y="3041401"/>
            <a:ext cx="3929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/>
              <a:t>- </a:t>
            </a:r>
            <a:r>
              <a:rPr lang="en-US" sz="3000" dirty="0" err="1"/>
              <a:t>Năm</a:t>
            </a:r>
            <a:r>
              <a:rPr lang="en-US" sz="3000" dirty="0"/>
              <a:t> 2018: </a:t>
            </a:r>
            <a:r>
              <a:rPr lang="en-US" sz="3000" dirty="0" err="1"/>
              <a:t>đàn</a:t>
            </a:r>
            <a:r>
              <a:rPr lang="en-US" sz="3000" dirty="0"/>
              <a:t> </a:t>
            </a:r>
            <a:r>
              <a:rPr lang="en-US" sz="3000" dirty="0" err="1"/>
              <a:t>lợn</a:t>
            </a:r>
            <a:r>
              <a:rPr lang="en-US" sz="3000" dirty="0"/>
              <a:t> </a:t>
            </a:r>
            <a:r>
              <a:rPr lang="en-US" sz="3000" dirty="0" err="1"/>
              <a:t>khoảng</a:t>
            </a:r>
            <a:r>
              <a:rPr lang="en-US" sz="3000" dirty="0"/>
              <a:t> 28 </a:t>
            </a:r>
            <a:r>
              <a:rPr lang="en-US" sz="3000" dirty="0" err="1"/>
              <a:t>triệu</a:t>
            </a:r>
            <a:r>
              <a:rPr lang="en-US" sz="3000" dirty="0"/>
              <a:t> con </a:t>
            </a:r>
          </a:p>
          <a:p>
            <a:pPr algn="just"/>
            <a:r>
              <a:rPr lang="en-US" sz="3000" dirty="0"/>
              <a:t>- </a:t>
            </a:r>
            <a:r>
              <a:rPr lang="en-US" sz="3000" dirty="0" err="1">
                <a:solidFill>
                  <a:srgbClr val="C00000"/>
                </a:solidFill>
              </a:rPr>
              <a:t>Phân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bố</a:t>
            </a:r>
            <a:r>
              <a:rPr lang="en-US" sz="3000" dirty="0"/>
              <a:t>: </a:t>
            </a:r>
            <a:r>
              <a:rPr lang="en-US" sz="3000" dirty="0" err="1"/>
              <a:t>chủ</a:t>
            </a:r>
            <a:r>
              <a:rPr lang="en-US" sz="3000" dirty="0"/>
              <a:t> </a:t>
            </a:r>
            <a:r>
              <a:rPr lang="en-US" sz="3000" dirty="0" err="1"/>
              <a:t>yếu</a:t>
            </a:r>
            <a:r>
              <a:rPr lang="en-US" sz="3000" dirty="0"/>
              <a:t> ở ĐBSH </a:t>
            </a:r>
            <a:r>
              <a:rPr lang="en-US" sz="3000" dirty="0" err="1"/>
              <a:t>và</a:t>
            </a:r>
            <a:r>
              <a:rPr lang="en-US" sz="3000" dirty="0"/>
              <a:t> ĐBSCL.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6D8AC3-502B-4E31-A477-4D0BAEBE4975}"/>
              </a:ext>
            </a:extLst>
          </p:cNvPr>
          <p:cNvSpPr txBox="1"/>
          <p:nvPr/>
        </p:nvSpPr>
        <p:spPr>
          <a:xfrm>
            <a:off x="8447958" y="3418399"/>
            <a:ext cx="36127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/>
              <a:t>- </a:t>
            </a:r>
            <a:r>
              <a:rPr lang="en-US" sz="3000" dirty="0" err="1"/>
              <a:t>Năm</a:t>
            </a:r>
            <a:r>
              <a:rPr lang="en-US" sz="3000" dirty="0"/>
              <a:t> 2018: </a:t>
            </a:r>
            <a:r>
              <a:rPr lang="en-US" sz="3000" dirty="0" err="1"/>
              <a:t>đàn</a:t>
            </a:r>
            <a:r>
              <a:rPr lang="en-US" sz="3000" dirty="0"/>
              <a:t> </a:t>
            </a:r>
            <a:r>
              <a:rPr lang="en-US" sz="3000" dirty="0" err="1"/>
              <a:t>gia</a:t>
            </a:r>
            <a:r>
              <a:rPr lang="en-US" sz="3000" dirty="0"/>
              <a:t> </a:t>
            </a:r>
            <a:r>
              <a:rPr lang="en-US" sz="3000" dirty="0" err="1"/>
              <a:t>cầm</a:t>
            </a:r>
            <a:r>
              <a:rPr lang="en-US" sz="3000" dirty="0"/>
              <a:t> </a:t>
            </a:r>
            <a:r>
              <a:rPr lang="en-US" sz="3000" dirty="0" err="1"/>
              <a:t>khoảng</a:t>
            </a:r>
            <a:r>
              <a:rPr lang="en-US" sz="3000" dirty="0"/>
              <a:t> 409 </a:t>
            </a:r>
            <a:r>
              <a:rPr lang="en-US" sz="3000" dirty="0" err="1"/>
              <a:t>triệu</a:t>
            </a:r>
            <a:r>
              <a:rPr lang="en-US" sz="3000" dirty="0"/>
              <a:t> con </a:t>
            </a:r>
          </a:p>
          <a:p>
            <a:pPr algn="just"/>
            <a:r>
              <a:rPr lang="en-US" sz="3000" dirty="0"/>
              <a:t>- </a:t>
            </a:r>
            <a:r>
              <a:rPr lang="en-US" sz="3000" dirty="0" err="1">
                <a:solidFill>
                  <a:srgbClr val="C00000"/>
                </a:solidFill>
              </a:rPr>
              <a:t>Phân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bố</a:t>
            </a:r>
            <a:r>
              <a:rPr lang="en-US" sz="3000" dirty="0"/>
              <a:t>: </a:t>
            </a:r>
            <a:r>
              <a:rPr lang="en-US" sz="3000" dirty="0" err="1"/>
              <a:t>chủ</a:t>
            </a:r>
            <a:r>
              <a:rPr lang="en-US" sz="3000" dirty="0"/>
              <a:t> </a:t>
            </a:r>
            <a:r>
              <a:rPr lang="en-US" sz="3000" dirty="0" err="1"/>
              <a:t>yếu</a:t>
            </a:r>
            <a:r>
              <a:rPr lang="en-US" sz="3000" dirty="0"/>
              <a:t> ở </a:t>
            </a:r>
            <a:r>
              <a:rPr lang="en-US" sz="3000" dirty="0" err="1"/>
              <a:t>đồng</a:t>
            </a:r>
            <a:r>
              <a:rPr lang="en-US" sz="3000" dirty="0"/>
              <a:t> </a:t>
            </a:r>
            <a:r>
              <a:rPr lang="en-US" sz="3000" dirty="0" err="1"/>
              <a:t>bằng</a:t>
            </a:r>
            <a:r>
              <a:rPr lang="en-US" sz="3000" dirty="0"/>
              <a:t>.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9" grpId="0" uiExpand="1" build="p"/>
      <p:bldP spid="2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365</Words>
  <Application>Microsoft Office PowerPoint</Application>
  <PresentationFormat>Widescreen</PresentationFormat>
  <Paragraphs>38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微软雅黑</vt:lpstr>
      <vt:lpstr>宋体</vt:lpstr>
      <vt:lpstr>Arial</vt:lpstr>
      <vt:lpstr>Calibri</vt:lpstr>
      <vt:lpstr>Calibri Light</vt:lpstr>
      <vt:lpstr>等线</vt:lpstr>
      <vt:lpstr>Tahoma</vt:lpstr>
      <vt:lpstr>Times New Roman</vt:lpstr>
      <vt:lpstr>方正正中黑简体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Tuấn Nguyễn Chí</dc:creator>
  <cp:lastModifiedBy>ADMIN</cp:lastModifiedBy>
  <cp:revision>33</cp:revision>
  <dcterms:created xsi:type="dcterms:W3CDTF">2020-09-11T06:57:36Z</dcterms:created>
  <dcterms:modified xsi:type="dcterms:W3CDTF">2021-10-01T03:05:28Z</dcterms:modified>
</cp:coreProperties>
</file>