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59" r:id="rId4"/>
    <p:sldId id="261" r:id="rId5"/>
    <p:sldId id="263" r:id="rId6"/>
    <p:sldId id="264" r:id="rId7"/>
    <p:sldId id="265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200" autoAdjust="0"/>
  </p:normalViewPr>
  <p:slideViewPr>
    <p:cSldViewPr snapToGrid="0" showGuides="1">
      <p:cViewPr varScale="1">
        <p:scale>
          <a:sx n="66" d="100"/>
          <a:sy n="66" d="100"/>
        </p:scale>
        <p:origin x="900" y="7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B5BBF-3286-4649-AD56-A852B6BDA67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5D2BB-80C1-4E02-A73A-FA3467DF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9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3333FF"/>
                </a:solidFill>
              </a:rPr>
              <a:t>+</a:t>
            </a:r>
            <a:r>
              <a:rPr lang="en-US" altLang="en-US" sz="1200" dirty="0" err="1">
                <a:solidFill>
                  <a:srgbClr val="3333FF"/>
                </a:solidFill>
              </a:rPr>
              <a:t>Trục</a:t>
            </a:r>
            <a:r>
              <a:rPr lang="en-US" altLang="en-US" sz="1200" dirty="0">
                <a:solidFill>
                  <a:srgbClr val="3333FF"/>
                </a:solidFill>
              </a:rPr>
              <a:t> </a:t>
            </a:r>
            <a:r>
              <a:rPr lang="en-US" altLang="en-US" sz="1200" dirty="0" err="1">
                <a:solidFill>
                  <a:srgbClr val="3333FF"/>
                </a:solidFill>
              </a:rPr>
              <a:t>tung</a:t>
            </a:r>
            <a:r>
              <a:rPr lang="en-US" altLang="en-US" sz="1200" dirty="0">
                <a:solidFill>
                  <a:srgbClr val="3333FF"/>
                </a:solidFill>
              </a:rPr>
              <a:t>: </a:t>
            </a:r>
            <a:r>
              <a:rPr lang="en-US" altLang="en-US" sz="1200" dirty="0" err="1">
                <a:solidFill>
                  <a:srgbClr val="3333FF"/>
                </a:solidFill>
              </a:rPr>
              <a:t>thể</a:t>
            </a:r>
            <a:r>
              <a:rPr lang="en-US" altLang="en-US" sz="1200" dirty="0">
                <a:solidFill>
                  <a:srgbClr val="3333FF"/>
                </a:solidFill>
              </a:rPr>
              <a:t> </a:t>
            </a:r>
            <a:r>
              <a:rPr lang="en-US" altLang="en-US" sz="1200" dirty="0" err="1">
                <a:solidFill>
                  <a:srgbClr val="3333FF"/>
                </a:solidFill>
              </a:rPr>
              <a:t>hiện</a:t>
            </a:r>
            <a:r>
              <a:rPr lang="en-US" altLang="en-US" sz="1200" dirty="0">
                <a:solidFill>
                  <a:srgbClr val="3333FF"/>
                </a:solidFill>
              </a:rPr>
              <a:t> </a:t>
            </a:r>
            <a:r>
              <a:rPr lang="en-US" altLang="en-US" sz="1200" dirty="0" err="1">
                <a:solidFill>
                  <a:srgbClr val="3333FF"/>
                </a:solidFill>
              </a:rPr>
              <a:t>độ</a:t>
            </a:r>
            <a:r>
              <a:rPr lang="en-US" altLang="en-US" sz="1200" dirty="0">
                <a:solidFill>
                  <a:srgbClr val="3333FF"/>
                </a:solidFill>
              </a:rPr>
              <a:t> </a:t>
            </a:r>
            <a:r>
              <a:rPr lang="en-US" altLang="en-US" sz="1200" dirty="0" err="1">
                <a:solidFill>
                  <a:srgbClr val="3333FF"/>
                </a:solidFill>
              </a:rPr>
              <a:t>lớn</a:t>
            </a:r>
            <a:r>
              <a:rPr lang="en-US" altLang="en-US" sz="1200" dirty="0">
                <a:solidFill>
                  <a:srgbClr val="3333FF"/>
                </a:solidFill>
              </a:rPr>
              <a:t> </a:t>
            </a:r>
            <a:r>
              <a:rPr lang="en-US" altLang="en-US" sz="1200" dirty="0" err="1">
                <a:solidFill>
                  <a:srgbClr val="3333FF"/>
                </a:solidFill>
              </a:rPr>
              <a:t>của</a:t>
            </a:r>
            <a:r>
              <a:rPr lang="en-US" altLang="en-US" sz="1200" dirty="0">
                <a:solidFill>
                  <a:srgbClr val="3333FF"/>
                </a:solidFill>
              </a:rPr>
              <a:t> </a:t>
            </a:r>
            <a:r>
              <a:rPr lang="en-US" altLang="en-US" sz="1200" dirty="0" err="1">
                <a:solidFill>
                  <a:srgbClr val="3333FF"/>
                </a:solidFill>
              </a:rPr>
              <a:t>các</a:t>
            </a:r>
            <a:r>
              <a:rPr lang="en-US" altLang="en-US" sz="1200" dirty="0">
                <a:solidFill>
                  <a:srgbClr val="3333FF"/>
                </a:solidFill>
              </a:rPr>
              <a:t> </a:t>
            </a:r>
            <a:r>
              <a:rPr lang="en-US" altLang="en-US" sz="1200" dirty="0" err="1">
                <a:solidFill>
                  <a:srgbClr val="3333FF"/>
                </a:solidFill>
              </a:rPr>
              <a:t>đối</a:t>
            </a:r>
            <a:r>
              <a:rPr lang="en-US" altLang="en-US" sz="1200" dirty="0">
                <a:solidFill>
                  <a:srgbClr val="3333FF"/>
                </a:solidFill>
              </a:rPr>
              <a:t> </a:t>
            </a:r>
            <a:r>
              <a:rPr lang="en-US" altLang="en-US" sz="1200" dirty="0" err="1">
                <a:solidFill>
                  <a:srgbClr val="3333FF"/>
                </a:solidFill>
              </a:rPr>
              <a:t>tượng</a:t>
            </a:r>
            <a:r>
              <a:rPr lang="en-US" altLang="en-US" sz="1200" dirty="0">
                <a:solidFill>
                  <a:srgbClr val="3333FF"/>
                </a:solidFill>
              </a:rPr>
              <a:t> (</a:t>
            </a:r>
            <a:r>
              <a:rPr lang="en-US" altLang="en-US" sz="1200" dirty="0" err="1">
                <a:solidFill>
                  <a:srgbClr val="3333FF"/>
                </a:solidFill>
              </a:rPr>
              <a:t>trị</a:t>
            </a:r>
            <a:r>
              <a:rPr lang="en-US" altLang="en-US" sz="1200" dirty="0">
                <a:solidFill>
                  <a:srgbClr val="3333FF"/>
                </a:solidFill>
              </a:rPr>
              <a:t> </a:t>
            </a:r>
            <a:r>
              <a:rPr lang="en-US" altLang="en-US" sz="1200" dirty="0" err="1">
                <a:solidFill>
                  <a:srgbClr val="3333FF"/>
                </a:solidFill>
              </a:rPr>
              <a:t>số</a:t>
            </a:r>
            <a:r>
              <a:rPr lang="en-US" altLang="en-US" sz="1200" dirty="0">
                <a:solidFill>
                  <a:srgbClr val="3333FF"/>
                </a:solidFill>
              </a:rPr>
              <a:t> %). </a:t>
            </a:r>
            <a:r>
              <a:rPr lang="en-US" altLang="en-US" sz="1200" dirty="0" err="1">
                <a:solidFill>
                  <a:srgbClr val="3333FF"/>
                </a:solidFill>
              </a:rPr>
              <a:t>Gốc</a:t>
            </a:r>
            <a:r>
              <a:rPr lang="en-US" altLang="en-US" sz="1200" dirty="0">
                <a:solidFill>
                  <a:srgbClr val="3333FF"/>
                </a:solidFill>
              </a:rPr>
              <a:t> </a:t>
            </a:r>
            <a:r>
              <a:rPr lang="en-US" altLang="en-US" sz="1200" dirty="0" err="1">
                <a:solidFill>
                  <a:srgbClr val="3333FF"/>
                </a:solidFill>
              </a:rPr>
              <a:t>tọa</a:t>
            </a:r>
            <a:r>
              <a:rPr lang="en-US" altLang="en-US" sz="1200" dirty="0">
                <a:solidFill>
                  <a:srgbClr val="3333FF"/>
                </a:solidFill>
              </a:rPr>
              <a:t> </a:t>
            </a:r>
            <a:r>
              <a:rPr lang="en-US" altLang="en-US" sz="1200" dirty="0" err="1">
                <a:solidFill>
                  <a:srgbClr val="3333FF"/>
                </a:solidFill>
              </a:rPr>
              <a:t>độ</a:t>
            </a:r>
            <a:r>
              <a:rPr lang="en-US" altLang="en-US" sz="1200" dirty="0">
                <a:solidFill>
                  <a:srgbClr val="3333FF"/>
                </a:solidFill>
              </a:rPr>
              <a:t> </a:t>
            </a:r>
            <a:r>
              <a:rPr lang="en-US" altLang="en-US" sz="1200" dirty="0" err="1">
                <a:solidFill>
                  <a:srgbClr val="3333FF"/>
                </a:solidFill>
              </a:rPr>
              <a:t>có</a:t>
            </a:r>
            <a:r>
              <a:rPr lang="en-US" altLang="en-US" sz="1200" dirty="0">
                <a:solidFill>
                  <a:srgbClr val="3333FF"/>
                </a:solidFill>
              </a:rPr>
              <a:t> </a:t>
            </a:r>
            <a:r>
              <a:rPr lang="en-US" altLang="en-US" sz="1200" dirty="0" err="1">
                <a:solidFill>
                  <a:srgbClr val="3333FF"/>
                </a:solidFill>
              </a:rPr>
              <a:t>thể</a:t>
            </a:r>
            <a:r>
              <a:rPr lang="en-US" altLang="en-US" sz="1200" dirty="0">
                <a:solidFill>
                  <a:srgbClr val="3333FF"/>
                </a:solidFill>
              </a:rPr>
              <a:t> </a:t>
            </a:r>
            <a:r>
              <a:rPr lang="en-US" altLang="en-US" sz="1200" dirty="0" err="1">
                <a:solidFill>
                  <a:srgbClr val="3333FF"/>
                </a:solidFill>
              </a:rPr>
              <a:t>là</a:t>
            </a:r>
            <a:r>
              <a:rPr lang="en-US" altLang="en-US" sz="1200" dirty="0">
                <a:solidFill>
                  <a:srgbClr val="3333FF"/>
                </a:solidFill>
              </a:rPr>
              <a:t> O, </a:t>
            </a:r>
            <a:r>
              <a:rPr lang="en-US" altLang="en-US" sz="1200" dirty="0" err="1">
                <a:solidFill>
                  <a:srgbClr val="3333FF"/>
                </a:solidFill>
              </a:rPr>
              <a:t>có</a:t>
            </a:r>
            <a:r>
              <a:rPr lang="en-US" altLang="en-US" sz="1200" dirty="0">
                <a:solidFill>
                  <a:srgbClr val="3333FF"/>
                </a:solidFill>
              </a:rPr>
              <a:t> </a:t>
            </a:r>
            <a:r>
              <a:rPr lang="en-US" altLang="en-US" sz="1200" dirty="0" err="1">
                <a:solidFill>
                  <a:srgbClr val="3333FF"/>
                </a:solidFill>
              </a:rPr>
              <a:t>thể</a:t>
            </a:r>
            <a:r>
              <a:rPr lang="en-US" altLang="en-US" sz="1200" dirty="0">
                <a:solidFill>
                  <a:srgbClr val="3333FF"/>
                </a:solidFill>
              </a:rPr>
              <a:t> ≤ 100</a:t>
            </a:r>
            <a:endParaRPr lang="vi-VN" altLang="en-US" sz="1200" dirty="0">
              <a:solidFill>
                <a:srgbClr val="3333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5D2BB-80C1-4E02-A73A-FA3467DFA8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2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12EF-42BA-484D-A1FB-98CD04AC426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21F7-C8B7-4194-977D-D7800BDB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5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12EF-42BA-484D-A1FB-98CD04AC426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21F7-C8B7-4194-977D-D7800BDB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0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12EF-42BA-484D-A1FB-98CD04AC426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21F7-C8B7-4194-977D-D7800BDB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4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12EF-42BA-484D-A1FB-98CD04AC426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21F7-C8B7-4194-977D-D7800BDB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7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12EF-42BA-484D-A1FB-98CD04AC426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21F7-C8B7-4194-977D-D7800BDB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5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12EF-42BA-484D-A1FB-98CD04AC426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21F7-C8B7-4194-977D-D7800BDB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9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12EF-42BA-484D-A1FB-98CD04AC426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21F7-C8B7-4194-977D-D7800BDB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12EF-42BA-484D-A1FB-98CD04AC426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21F7-C8B7-4194-977D-D7800BDB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12EF-42BA-484D-A1FB-98CD04AC426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21F7-C8B7-4194-977D-D7800BDB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3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12EF-42BA-484D-A1FB-98CD04AC426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21F7-C8B7-4194-977D-D7800BDB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2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12EF-42BA-484D-A1FB-98CD04AC426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21F7-C8B7-4194-977D-D7800BDB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12EF-42BA-484D-A1FB-98CD04AC426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121F7-C8B7-4194-977D-D7800BDB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0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CEAF53-004C-5746-B717-94F0183D1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64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DB1CEE-E4E3-0F41-8320-9A2F47D22C14}"/>
              </a:ext>
            </a:extLst>
          </p:cNvPr>
          <p:cNvSpPr txBox="1"/>
          <p:nvPr/>
        </p:nvSpPr>
        <p:spPr>
          <a:xfrm>
            <a:off x="0" y="482600"/>
            <a:ext cx="121920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 GIÁO DỤC VÀ ĐÀO TẠO QUẬN 12</a:t>
            </a:r>
          </a:p>
          <a:p>
            <a:pPr algn="ctr"/>
            <a:r>
              <a:rPr lang="en-US" sz="4267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267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THCS </a:t>
            </a:r>
            <a:r>
              <a:rPr lang="en-US" sz="4267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4267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67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Quang</a:t>
            </a:r>
            <a:r>
              <a:rPr lang="en-US" sz="4267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67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Khải</a:t>
            </a:r>
            <a:endParaRPr lang="en-US" sz="4267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15D51-0866-7145-A61A-1511F33859CD}"/>
              </a:ext>
            </a:extLst>
          </p:cNvPr>
          <p:cNvSpPr txBox="1"/>
          <p:nvPr/>
        </p:nvSpPr>
        <p:spPr>
          <a:xfrm>
            <a:off x="4368801" y="2616200"/>
            <a:ext cx="72874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GIẢNG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ĐỊA LÍ 9</a:t>
            </a:r>
          </a:p>
          <a:p>
            <a:pPr algn="ctr"/>
            <a:endParaRPr lang="en-US" sz="4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45" y="4276724"/>
            <a:ext cx="4715130" cy="2581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064" y="4536406"/>
            <a:ext cx="3243914" cy="2416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906" y="2636928"/>
            <a:ext cx="3015166" cy="2529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76724"/>
            <a:ext cx="3072557" cy="2324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00400" y="55020"/>
            <a:ext cx="5124450" cy="723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22: THỰC HÀNH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14325" y="778920"/>
            <a:ext cx="11563350" cy="1134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VÀ PHÂN TÍCH BIỂU ĐỒ VỀ MỐI QUAN HỆ GIỮA DÂN SỐ,SẢN LƯỢNG THỰC VÀ BÌNH QUÂN LƯƠNG THỰC THEO ĐẦU NGƯỜI</a:t>
            </a:r>
          </a:p>
        </p:txBody>
      </p:sp>
    </p:spTree>
    <p:extLst>
      <p:ext uri="{BB962C8B-B14F-4D97-AF65-F5344CB8AC3E}">
        <p14:creationId xmlns:p14="http://schemas.microsoft.com/office/powerpoint/2010/main" val="2507079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9"/>
          <p:cNvSpPr txBox="1">
            <a:spLocks noChangeArrowheads="1"/>
          </p:cNvSpPr>
          <p:nvPr/>
        </p:nvSpPr>
        <p:spPr bwMode="auto">
          <a:xfrm>
            <a:off x="190500" y="1055688"/>
            <a:ext cx="12001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Bảng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22.1.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Tốc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tăng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dân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sản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lượng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lương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thực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quân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lương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thực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đầu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ở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Đồng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sông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Hồng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(%)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12192000" cy="8270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1:</a:t>
            </a:r>
          </a:p>
        </p:txBody>
      </p:sp>
      <p:graphicFrame>
        <p:nvGraphicFramePr>
          <p:cNvPr id="4" name="Group 1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340606"/>
              </p:ext>
            </p:extLst>
          </p:nvPr>
        </p:nvGraphicFramePr>
        <p:xfrm>
          <a:off x="942975" y="2238395"/>
          <a:ext cx="10306050" cy="2633496"/>
        </p:xfrm>
        <a:graphic>
          <a:graphicData uri="http://schemas.openxmlformats.org/drawingml/2006/table">
            <a:tbl>
              <a:tblPr/>
              <a:tblGrid>
                <a:gridCol w="550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4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Năm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Tiêu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chí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1995</a:t>
                      </a:r>
                    </a:p>
                  </a:txBody>
                  <a:tcPr marL="91438" marR="9143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1998</a:t>
                      </a:r>
                    </a:p>
                  </a:txBody>
                  <a:tcPr marL="91438" marR="9143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L="91438" marR="9143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2002</a:t>
                      </a:r>
                    </a:p>
                  </a:txBody>
                  <a:tcPr marL="91438" marR="9143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Dân số</a:t>
                      </a:r>
                    </a:p>
                  </a:txBody>
                  <a:tcPr marL="91438" marR="91438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marL="91438" marR="9143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103,5</a:t>
                      </a:r>
                    </a:p>
                  </a:txBody>
                  <a:tcPr marL="91438" marR="9143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105,6</a:t>
                      </a:r>
                    </a:p>
                  </a:txBody>
                  <a:tcPr marL="91438" marR="9143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108,2</a:t>
                      </a:r>
                    </a:p>
                  </a:txBody>
                  <a:tcPr marL="91438" marR="9143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Sản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lượng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lương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thực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marL="91438" marR="9143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117,7</a:t>
                      </a:r>
                    </a:p>
                  </a:txBody>
                  <a:tcPr marL="91438" marR="9143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128,6</a:t>
                      </a:r>
                    </a:p>
                  </a:txBody>
                  <a:tcPr marL="91438" marR="9143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131,1</a:t>
                      </a:r>
                    </a:p>
                  </a:txBody>
                  <a:tcPr marL="91438" marR="9143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0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Bình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quân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lương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thực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theo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đầu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marL="91438" marR="9143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113,8</a:t>
                      </a:r>
                    </a:p>
                  </a:txBody>
                  <a:tcPr marL="91438" marR="9143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121,8</a:t>
                      </a:r>
                    </a:p>
                  </a:txBody>
                  <a:tcPr marL="91438" marR="9143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121,2</a:t>
                      </a:r>
                    </a:p>
                  </a:txBody>
                  <a:tcPr marL="91438" marR="9143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2900" y="5100491"/>
            <a:ext cx="11696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lương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lương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780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166541"/>
            <a:ext cx="4476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3" name="Text Box 39"/>
          <p:cNvSpPr txBox="1">
            <a:spLocks noChangeArrowheads="1"/>
          </p:cNvSpPr>
          <p:nvPr/>
        </p:nvSpPr>
        <p:spPr bwMode="auto">
          <a:xfrm>
            <a:off x="352425" y="740516"/>
            <a:ext cx="1148715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00"/>
          <p:cNvSpPr txBox="1">
            <a:spLocks noChangeArrowheads="1"/>
          </p:cNvSpPr>
          <p:nvPr/>
        </p:nvSpPr>
        <p:spPr bwMode="auto">
          <a:xfrm>
            <a:off x="419099" y="3684371"/>
            <a:ext cx="1142047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alt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alt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6"/>
          <p:cNvSpPr>
            <a:spLocks noChangeArrowheads="1"/>
          </p:cNvSpPr>
          <p:nvPr/>
        </p:nvSpPr>
        <p:spPr bwMode="auto">
          <a:xfrm>
            <a:off x="352425" y="5366202"/>
            <a:ext cx="113490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X¸c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®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Þnh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to¹ ®é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c¸c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®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iÓm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mèc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cña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mçi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µ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nèi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c¸c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®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iÓm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mèc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b»ng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c¸c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®o¹n th¼ng ®Ó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thµnh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biÓu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diÔn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.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Mçi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mét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kÝ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hiÖu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hoÆc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mét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mµu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.VnArial" panose="020B7200000000000000" pitchFamily="34" charset="0"/>
              </a:rPr>
              <a:t>riªng</a:t>
            </a:r>
            <a:r>
              <a:rPr lang="en-US" altLang="en-US" sz="2800" b="1" dirty="0">
                <a:solidFill>
                  <a:srgbClr val="7030A0"/>
                </a:solidFill>
                <a:latin typeface=".VnArial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786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2819400" y="4868863"/>
            <a:ext cx="6019800" cy="730250"/>
            <a:chOff x="816" y="3434"/>
            <a:chExt cx="3792" cy="460"/>
          </a:xfrm>
        </p:grpSpPr>
        <p:sp>
          <p:nvSpPr>
            <p:cNvPr id="6147" name="Line 3"/>
            <p:cNvSpPr>
              <a:spLocks noChangeShapeType="1"/>
            </p:cNvSpPr>
            <p:nvPr/>
          </p:nvSpPr>
          <p:spPr bwMode="auto">
            <a:xfrm flipV="1">
              <a:off x="816" y="3770"/>
              <a:ext cx="1536" cy="12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" name="Line 4"/>
            <p:cNvSpPr>
              <a:spLocks noChangeShapeType="1"/>
            </p:cNvSpPr>
            <p:nvPr/>
          </p:nvSpPr>
          <p:spPr bwMode="auto">
            <a:xfrm flipV="1">
              <a:off x="2370" y="3608"/>
              <a:ext cx="1104" cy="16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 flipV="1">
              <a:off x="3504" y="3434"/>
              <a:ext cx="1104" cy="16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2841626" y="3821113"/>
            <a:ext cx="5997575" cy="1765300"/>
            <a:chOff x="828" y="2774"/>
            <a:chExt cx="3780" cy="1124"/>
          </a:xfrm>
        </p:grpSpPr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3501" y="2776"/>
              <a:ext cx="1107" cy="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 flipV="1">
              <a:off x="828" y="3254"/>
              <a:ext cx="1518" cy="6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 flipV="1">
              <a:off x="2364" y="2774"/>
              <a:ext cx="1140" cy="4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2819400" y="2946400"/>
            <a:ext cx="5981700" cy="2654300"/>
            <a:chOff x="816" y="2222"/>
            <a:chExt cx="3768" cy="1672"/>
          </a:xfrm>
        </p:grpSpPr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V="1">
              <a:off x="3509" y="2222"/>
              <a:ext cx="1075" cy="20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 flipV="1">
              <a:off x="2336" y="2431"/>
              <a:ext cx="1151" cy="571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 flipV="1">
              <a:off x="816" y="2994"/>
              <a:ext cx="1536" cy="9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2755900" y="5589588"/>
            <a:ext cx="678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424113" y="5726113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.VnTime" panose="020B7200000000000000" pitchFamily="34" charset="0"/>
              </a:rPr>
              <a:t>1995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851400" y="573405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.VnTime" panose="020B7200000000000000" pitchFamily="34" charset="0"/>
              </a:rPr>
              <a:t>1998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781800" y="5734051"/>
            <a:ext cx="723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.VnTime" panose="020B7200000000000000" pitchFamily="34" charset="0"/>
              </a:rPr>
              <a:t>2000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8458200" y="5734051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.VnTime" panose="020B7200000000000000" pitchFamily="34" charset="0"/>
              </a:rPr>
              <a:t>2002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9467850" y="5661026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</a:rPr>
              <a:t>Năm</a:t>
            </a: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2782888" y="2271714"/>
            <a:ext cx="36512" cy="331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2362200" y="2119314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%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 rot="16200000">
            <a:off x="6873875" y="540702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 rot="16200000">
            <a:off x="8636000" y="540702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 rot="16200000">
            <a:off x="5130800" y="5343525"/>
            <a:ext cx="228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2754314" y="5032375"/>
            <a:ext cx="414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754314" y="4625975"/>
            <a:ext cx="414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2759075" y="4187825"/>
            <a:ext cx="414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2749550" y="3749675"/>
            <a:ext cx="414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2759075" y="3335338"/>
            <a:ext cx="414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2759075" y="2916238"/>
            <a:ext cx="414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2247900" y="5426075"/>
            <a:ext cx="41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2133600" y="4973639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105 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2133600" y="4576764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110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2133600" y="4119564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115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2133600" y="3678239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120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2133600" y="3281364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125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2133600" y="2840039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130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2209800" y="2535238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135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2743200" y="2500313"/>
            <a:ext cx="15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V="1">
            <a:off x="5232400" y="2462214"/>
            <a:ext cx="12700" cy="312737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 flipV="1">
            <a:off x="7032626" y="2449514"/>
            <a:ext cx="15875" cy="314007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 flipH="1" flipV="1">
            <a:off x="8826500" y="2462214"/>
            <a:ext cx="6350" cy="312737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" name="AutoShape 43"/>
          <p:cNvSpPr>
            <a:spLocks noChangeArrowheads="1"/>
          </p:cNvSpPr>
          <p:nvPr/>
        </p:nvSpPr>
        <p:spPr bwMode="auto">
          <a:xfrm>
            <a:off x="5211763" y="4127500"/>
            <a:ext cx="76200" cy="76200"/>
          </a:xfrm>
          <a:prstGeom prst="flowChartExtra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AutoShape 44"/>
          <p:cNvSpPr>
            <a:spLocks noChangeArrowheads="1"/>
          </p:cNvSpPr>
          <p:nvPr/>
        </p:nvSpPr>
        <p:spPr bwMode="auto">
          <a:xfrm>
            <a:off x="7021513" y="3217863"/>
            <a:ext cx="76200" cy="76200"/>
          </a:xfrm>
          <a:prstGeom prst="flowChartExtra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AutoShape 45"/>
          <p:cNvSpPr>
            <a:spLocks noChangeArrowheads="1"/>
          </p:cNvSpPr>
          <p:nvPr/>
        </p:nvSpPr>
        <p:spPr bwMode="auto">
          <a:xfrm>
            <a:off x="8750300" y="2895600"/>
            <a:ext cx="76200" cy="76200"/>
          </a:xfrm>
          <a:prstGeom prst="flowChartExtra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AutoShape 46"/>
          <p:cNvSpPr>
            <a:spLocks noChangeArrowheads="1"/>
          </p:cNvSpPr>
          <p:nvPr/>
        </p:nvSpPr>
        <p:spPr bwMode="auto">
          <a:xfrm>
            <a:off x="8775700" y="4813300"/>
            <a:ext cx="76200" cy="76200"/>
          </a:xfrm>
          <a:prstGeom prst="flowChartExtra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AutoShape 47"/>
          <p:cNvSpPr>
            <a:spLocks noChangeArrowheads="1"/>
          </p:cNvSpPr>
          <p:nvPr/>
        </p:nvSpPr>
        <p:spPr bwMode="auto">
          <a:xfrm>
            <a:off x="5219700" y="5334001"/>
            <a:ext cx="76200" cy="74613"/>
          </a:xfrm>
          <a:prstGeom prst="flowChartExtra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AutoShape 48"/>
          <p:cNvSpPr>
            <a:spLocks noChangeArrowheads="1"/>
          </p:cNvSpPr>
          <p:nvPr/>
        </p:nvSpPr>
        <p:spPr bwMode="auto">
          <a:xfrm>
            <a:off x="7023100" y="5054600"/>
            <a:ext cx="76200" cy="76200"/>
          </a:xfrm>
          <a:prstGeom prst="flowChartExtra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978401" y="3895726"/>
            <a:ext cx="5365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/>
              <a:t>117,7</a:t>
            </a:r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6883401" y="2997201"/>
            <a:ext cx="5365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/>
              <a:t>128,6</a:t>
            </a:r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8632826" y="2692401"/>
            <a:ext cx="5365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/>
              <a:t>131,1</a:t>
            </a:r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4953001" y="4314826"/>
            <a:ext cx="5365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/>
              <a:t>113,8</a:t>
            </a:r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6854826" y="3552826"/>
            <a:ext cx="5365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/>
              <a:t>121,8</a:t>
            </a:r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8607426" y="3552826"/>
            <a:ext cx="5365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/>
              <a:t>121,2</a:t>
            </a:r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5105401" y="5156201"/>
            <a:ext cx="5365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/>
              <a:t>103,5</a:t>
            </a:r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6858001" y="4835526"/>
            <a:ext cx="5365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/>
              <a:t>105,6</a:t>
            </a:r>
          </a:p>
        </p:txBody>
      </p:sp>
      <p:sp>
        <p:nvSpPr>
          <p:cNvPr id="6201" name="Rectangle 57"/>
          <p:cNvSpPr>
            <a:spLocks noChangeArrowheads="1"/>
          </p:cNvSpPr>
          <p:nvPr/>
        </p:nvSpPr>
        <p:spPr bwMode="auto">
          <a:xfrm>
            <a:off x="8610601" y="4610101"/>
            <a:ext cx="5365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/>
              <a:t>108,2</a:t>
            </a:r>
          </a:p>
        </p:txBody>
      </p:sp>
      <p:grpSp>
        <p:nvGrpSpPr>
          <p:cNvPr id="6202" name="Group 58"/>
          <p:cNvGrpSpPr>
            <a:grpSpLocks/>
          </p:cNvGrpSpPr>
          <p:nvPr/>
        </p:nvGrpSpPr>
        <p:grpSpPr bwMode="auto">
          <a:xfrm>
            <a:off x="2590800" y="153988"/>
            <a:ext cx="9163050" cy="1979612"/>
            <a:chOff x="912" y="145"/>
            <a:chExt cx="4729" cy="1247"/>
          </a:xfrm>
        </p:grpSpPr>
        <p:sp>
          <p:nvSpPr>
            <p:cNvPr id="6203" name="Rectangle 59"/>
            <p:cNvSpPr>
              <a:spLocks noChangeArrowheads="1"/>
            </p:cNvSpPr>
            <p:nvPr/>
          </p:nvSpPr>
          <p:spPr bwMode="auto">
            <a:xfrm>
              <a:off x="5064" y="1199"/>
              <a:ext cx="50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/>
                <a:t>121,2</a:t>
              </a:r>
            </a:p>
          </p:txBody>
        </p:sp>
        <p:sp>
          <p:nvSpPr>
            <p:cNvPr id="6204" name="Rectangle 60"/>
            <p:cNvSpPr>
              <a:spLocks noChangeArrowheads="1"/>
            </p:cNvSpPr>
            <p:nvPr/>
          </p:nvSpPr>
          <p:spPr bwMode="auto">
            <a:xfrm>
              <a:off x="4518" y="1199"/>
              <a:ext cx="50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/>
                <a:t>121,8</a:t>
              </a:r>
            </a:p>
          </p:txBody>
        </p:sp>
        <p:sp>
          <p:nvSpPr>
            <p:cNvPr id="6205" name="Rectangle 61"/>
            <p:cNvSpPr>
              <a:spLocks noChangeArrowheads="1"/>
            </p:cNvSpPr>
            <p:nvPr/>
          </p:nvSpPr>
          <p:spPr bwMode="auto">
            <a:xfrm>
              <a:off x="3974" y="1199"/>
              <a:ext cx="46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/>
                <a:t>113,8</a:t>
              </a:r>
            </a:p>
          </p:txBody>
        </p:sp>
        <p:sp>
          <p:nvSpPr>
            <p:cNvPr id="6206" name="Rectangle 62"/>
            <p:cNvSpPr>
              <a:spLocks noChangeArrowheads="1"/>
            </p:cNvSpPr>
            <p:nvPr/>
          </p:nvSpPr>
          <p:spPr bwMode="auto">
            <a:xfrm>
              <a:off x="912" y="1162"/>
              <a:ext cx="25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</a:rPr>
                <a:t>Bình quân lương thực theo đầu người</a:t>
              </a:r>
            </a:p>
          </p:txBody>
        </p:sp>
        <p:sp>
          <p:nvSpPr>
            <p:cNvPr id="6207" name="Rectangle 63"/>
            <p:cNvSpPr>
              <a:spLocks noChangeArrowheads="1"/>
            </p:cNvSpPr>
            <p:nvPr/>
          </p:nvSpPr>
          <p:spPr bwMode="auto">
            <a:xfrm>
              <a:off x="5064" y="978"/>
              <a:ext cx="46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/>
                <a:t>131,1</a:t>
              </a:r>
            </a:p>
          </p:txBody>
        </p:sp>
        <p:sp>
          <p:nvSpPr>
            <p:cNvPr id="6208" name="Rectangle 64"/>
            <p:cNvSpPr>
              <a:spLocks noChangeArrowheads="1"/>
            </p:cNvSpPr>
            <p:nvPr/>
          </p:nvSpPr>
          <p:spPr bwMode="auto">
            <a:xfrm>
              <a:off x="4518" y="978"/>
              <a:ext cx="46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/>
                <a:t>128,6</a:t>
              </a:r>
            </a:p>
          </p:txBody>
        </p:sp>
        <p:sp>
          <p:nvSpPr>
            <p:cNvPr id="6209" name="Rectangle 65"/>
            <p:cNvSpPr>
              <a:spLocks noChangeArrowheads="1"/>
            </p:cNvSpPr>
            <p:nvPr/>
          </p:nvSpPr>
          <p:spPr bwMode="auto">
            <a:xfrm>
              <a:off x="3974" y="978"/>
              <a:ext cx="46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/>
                <a:t>117,7</a:t>
              </a:r>
            </a:p>
          </p:txBody>
        </p:sp>
        <p:sp>
          <p:nvSpPr>
            <p:cNvPr id="6210" name="Rectangle 66"/>
            <p:cNvSpPr>
              <a:spLocks noChangeArrowheads="1"/>
            </p:cNvSpPr>
            <p:nvPr/>
          </p:nvSpPr>
          <p:spPr bwMode="auto">
            <a:xfrm>
              <a:off x="912" y="941"/>
              <a:ext cx="211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</a:rPr>
                <a:t>Sản lượng lương thực</a:t>
              </a:r>
            </a:p>
          </p:txBody>
        </p:sp>
        <p:sp>
          <p:nvSpPr>
            <p:cNvPr id="6211" name="Rectangle 67"/>
            <p:cNvSpPr>
              <a:spLocks noChangeArrowheads="1"/>
            </p:cNvSpPr>
            <p:nvPr/>
          </p:nvSpPr>
          <p:spPr bwMode="auto">
            <a:xfrm>
              <a:off x="5064" y="723"/>
              <a:ext cx="503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/>
                <a:t>108,2</a:t>
              </a:r>
            </a:p>
          </p:txBody>
        </p:sp>
        <p:sp>
          <p:nvSpPr>
            <p:cNvPr id="6212" name="Rectangle 68"/>
            <p:cNvSpPr>
              <a:spLocks noChangeArrowheads="1"/>
            </p:cNvSpPr>
            <p:nvPr/>
          </p:nvSpPr>
          <p:spPr bwMode="auto">
            <a:xfrm>
              <a:off x="4518" y="723"/>
              <a:ext cx="462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/>
                <a:t>105,6</a:t>
              </a:r>
            </a:p>
          </p:txBody>
        </p:sp>
        <p:sp>
          <p:nvSpPr>
            <p:cNvPr id="6213" name="Rectangle 69"/>
            <p:cNvSpPr>
              <a:spLocks noChangeArrowheads="1"/>
            </p:cNvSpPr>
            <p:nvPr/>
          </p:nvSpPr>
          <p:spPr bwMode="auto">
            <a:xfrm>
              <a:off x="3974" y="723"/>
              <a:ext cx="460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/>
                <a:t>103,5</a:t>
              </a:r>
            </a:p>
          </p:txBody>
        </p:sp>
        <p:sp>
          <p:nvSpPr>
            <p:cNvPr id="6214" name="Rectangle 70"/>
            <p:cNvSpPr>
              <a:spLocks noChangeArrowheads="1"/>
            </p:cNvSpPr>
            <p:nvPr/>
          </p:nvSpPr>
          <p:spPr bwMode="auto">
            <a:xfrm>
              <a:off x="3447" y="723"/>
              <a:ext cx="40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/>
                <a:t>100</a:t>
              </a:r>
            </a:p>
          </p:txBody>
        </p:sp>
        <p:sp>
          <p:nvSpPr>
            <p:cNvPr id="6215" name="Rectangle 71"/>
            <p:cNvSpPr>
              <a:spLocks noChangeArrowheads="1"/>
            </p:cNvSpPr>
            <p:nvPr/>
          </p:nvSpPr>
          <p:spPr bwMode="auto">
            <a:xfrm>
              <a:off x="912" y="723"/>
              <a:ext cx="54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</a:rPr>
                <a:t>Dân số</a:t>
              </a:r>
            </a:p>
          </p:txBody>
        </p:sp>
        <p:sp>
          <p:nvSpPr>
            <p:cNvPr id="6216" name="Rectangle 72"/>
            <p:cNvSpPr>
              <a:spLocks noChangeArrowheads="1"/>
            </p:cNvSpPr>
            <p:nvPr/>
          </p:nvSpPr>
          <p:spPr bwMode="auto">
            <a:xfrm>
              <a:off x="3406" y="423"/>
              <a:ext cx="419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/>
                <a:t>1995</a:t>
              </a:r>
            </a:p>
          </p:txBody>
        </p:sp>
        <p:sp>
          <p:nvSpPr>
            <p:cNvPr id="6217" name="Rectangle 73"/>
            <p:cNvSpPr>
              <a:spLocks noChangeArrowheads="1"/>
            </p:cNvSpPr>
            <p:nvPr/>
          </p:nvSpPr>
          <p:spPr bwMode="auto">
            <a:xfrm>
              <a:off x="2757" y="349"/>
              <a:ext cx="42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</a:rPr>
                <a:t>Năm</a:t>
              </a:r>
            </a:p>
          </p:txBody>
        </p:sp>
        <p:sp>
          <p:nvSpPr>
            <p:cNvPr id="6218" name="Line 74"/>
            <p:cNvSpPr>
              <a:spLocks noChangeShapeType="1"/>
            </p:cNvSpPr>
            <p:nvPr/>
          </p:nvSpPr>
          <p:spPr bwMode="auto">
            <a:xfrm>
              <a:off x="912" y="349"/>
              <a:ext cx="465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Line 75"/>
            <p:cNvSpPr>
              <a:spLocks noChangeShapeType="1"/>
            </p:cNvSpPr>
            <p:nvPr/>
          </p:nvSpPr>
          <p:spPr bwMode="auto">
            <a:xfrm>
              <a:off x="912" y="686"/>
              <a:ext cx="4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Line 76"/>
            <p:cNvSpPr>
              <a:spLocks noChangeShapeType="1"/>
            </p:cNvSpPr>
            <p:nvPr/>
          </p:nvSpPr>
          <p:spPr bwMode="auto">
            <a:xfrm>
              <a:off x="912" y="941"/>
              <a:ext cx="4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Line 77"/>
            <p:cNvSpPr>
              <a:spLocks noChangeShapeType="1"/>
            </p:cNvSpPr>
            <p:nvPr/>
          </p:nvSpPr>
          <p:spPr bwMode="auto">
            <a:xfrm>
              <a:off x="912" y="1162"/>
              <a:ext cx="4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Line 78"/>
            <p:cNvSpPr>
              <a:spLocks noChangeShapeType="1"/>
            </p:cNvSpPr>
            <p:nvPr/>
          </p:nvSpPr>
          <p:spPr bwMode="auto">
            <a:xfrm>
              <a:off x="912" y="1392"/>
              <a:ext cx="465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Line 79"/>
            <p:cNvSpPr>
              <a:spLocks noChangeShapeType="1"/>
            </p:cNvSpPr>
            <p:nvPr/>
          </p:nvSpPr>
          <p:spPr bwMode="auto">
            <a:xfrm>
              <a:off x="912" y="349"/>
              <a:ext cx="0" cy="104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Line 80"/>
            <p:cNvSpPr>
              <a:spLocks noChangeShapeType="1"/>
            </p:cNvSpPr>
            <p:nvPr/>
          </p:nvSpPr>
          <p:spPr bwMode="auto">
            <a:xfrm>
              <a:off x="3323" y="349"/>
              <a:ext cx="0" cy="10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Line 81"/>
            <p:cNvSpPr>
              <a:spLocks noChangeShapeType="1"/>
            </p:cNvSpPr>
            <p:nvPr/>
          </p:nvSpPr>
          <p:spPr bwMode="auto">
            <a:xfrm>
              <a:off x="3932" y="349"/>
              <a:ext cx="0" cy="10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6" name="Line 82"/>
            <p:cNvSpPr>
              <a:spLocks noChangeShapeType="1"/>
            </p:cNvSpPr>
            <p:nvPr/>
          </p:nvSpPr>
          <p:spPr bwMode="auto">
            <a:xfrm>
              <a:off x="4477" y="349"/>
              <a:ext cx="0" cy="10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7" name="Line 83"/>
            <p:cNvSpPr>
              <a:spLocks noChangeShapeType="1"/>
            </p:cNvSpPr>
            <p:nvPr/>
          </p:nvSpPr>
          <p:spPr bwMode="auto">
            <a:xfrm>
              <a:off x="5022" y="349"/>
              <a:ext cx="0" cy="10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Line 84"/>
            <p:cNvSpPr>
              <a:spLocks noChangeShapeType="1"/>
            </p:cNvSpPr>
            <p:nvPr/>
          </p:nvSpPr>
          <p:spPr bwMode="auto">
            <a:xfrm>
              <a:off x="5567" y="349"/>
              <a:ext cx="0" cy="104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Line 85"/>
            <p:cNvSpPr>
              <a:spLocks noChangeShapeType="1"/>
            </p:cNvSpPr>
            <p:nvPr/>
          </p:nvSpPr>
          <p:spPr bwMode="auto">
            <a:xfrm>
              <a:off x="912" y="349"/>
              <a:ext cx="2411" cy="3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Rectangle 86"/>
            <p:cNvSpPr>
              <a:spLocks noChangeArrowheads="1"/>
            </p:cNvSpPr>
            <p:nvPr/>
          </p:nvSpPr>
          <p:spPr bwMode="auto">
            <a:xfrm>
              <a:off x="954" y="460"/>
              <a:ext cx="629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</a:rPr>
                <a:t>Tiêu chí</a:t>
              </a:r>
            </a:p>
          </p:txBody>
        </p:sp>
        <p:sp>
          <p:nvSpPr>
            <p:cNvPr id="6231" name="Rectangle 87"/>
            <p:cNvSpPr>
              <a:spLocks noChangeArrowheads="1"/>
            </p:cNvSpPr>
            <p:nvPr/>
          </p:nvSpPr>
          <p:spPr bwMode="auto">
            <a:xfrm>
              <a:off x="3988" y="423"/>
              <a:ext cx="41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/>
                <a:t>1998</a:t>
              </a:r>
            </a:p>
          </p:txBody>
        </p:sp>
        <p:sp>
          <p:nvSpPr>
            <p:cNvPr id="6232" name="Rectangle 88"/>
            <p:cNvSpPr>
              <a:spLocks noChangeArrowheads="1"/>
            </p:cNvSpPr>
            <p:nvPr/>
          </p:nvSpPr>
          <p:spPr bwMode="auto">
            <a:xfrm>
              <a:off x="4518" y="423"/>
              <a:ext cx="421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/>
                <a:t>2000</a:t>
              </a:r>
            </a:p>
          </p:txBody>
        </p:sp>
        <p:sp>
          <p:nvSpPr>
            <p:cNvPr id="6233" name="Rectangle 89"/>
            <p:cNvSpPr>
              <a:spLocks noChangeArrowheads="1"/>
            </p:cNvSpPr>
            <p:nvPr/>
          </p:nvSpPr>
          <p:spPr bwMode="auto">
            <a:xfrm>
              <a:off x="5064" y="423"/>
              <a:ext cx="419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/>
                <a:t>2002</a:t>
              </a:r>
            </a:p>
          </p:txBody>
        </p:sp>
        <p:sp>
          <p:nvSpPr>
            <p:cNvPr id="6234" name="Rectangle 90"/>
            <p:cNvSpPr>
              <a:spLocks noChangeArrowheads="1"/>
            </p:cNvSpPr>
            <p:nvPr/>
          </p:nvSpPr>
          <p:spPr bwMode="auto">
            <a:xfrm>
              <a:off x="3447" y="978"/>
              <a:ext cx="40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/>
                <a:t>100</a:t>
              </a:r>
            </a:p>
          </p:txBody>
        </p:sp>
        <p:sp>
          <p:nvSpPr>
            <p:cNvPr id="6235" name="Rectangle 91"/>
            <p:cNvSpPr>
              <a:spLocks noChangeArrowheads="1"/>
            </p:cNvSpPr>
            <p:nvPr/>
          </p:nvSpPr>
          <p:spPr bwMode="auto">
            <a:xfrm>
              <a:off x="3447" y="1199"/>
              <a:ext cx="40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/>
                <a:t>100</a:t>
              </a:r>
            </a:p>
          </p:txBody>
        </p:sp>
        <p:sp>
          <p:nvSpPr>
            <p:cNvPr id="6236" name="Rectangle 92"/>
            <p:cNvSpPr>
              <a:spLocks noChangeArrowheads="1"/>
            </p:cNvSpPr>
            <p:nvPr/>
          </p:nvSpPr>
          <p:spPr bwMode="auto">
            <a:xfrm>
              <a:off x="4863" y="145"/>
              <a:ext cx="77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en-US" sz="1600" b="1">
                  <a:latin typeface="Times New Roman" panose="02020603050405020304" pitchFamily="18" charset="0"/>
                </a:rPr>
                <a:t>(Đơn vị</a:t>
              </a:r>
              <a:r>
                <a:rPr lang="en-US" altLang="en-US" sz="1600" b="1">
                  <a:latin typeface=".VnTime" panose="020B7200000000000000" pitchFamily="34" charset="0"/>
                </a:rPr>
                <a:t>: %)</a:t>
              </a:r>
            </a:p>
          </p:txBody>
        </p:sp>
      </p:grpSp>
      <p:sp>
        <p:nvSpPr>
          <p:cNvPr id="6237" name="Rectangle 93"/>
          <p:cNvSpPr>
            <a:spLocks noChangeArrowheads="1"/>
          </p:cNvSpPr>
          <p:nvPr/>
        </p:nvSpPr>
        <p:spPr bwMode="auto">
          <a:xfrm>
            <a:off x="279400" y="94456"/>
            <a:ext cx="2273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238" name="Text Box 94"/>
          <p:cNvSpPr txBox="1">
            <a:spLocks noChangeArrowheads="1"/>
          </p:cNvSpPr>
          <p:nvPr/>
        </p:nvSpPr>
        <p:spPr bwMode="auto">
          <a:xfrm>
            <a:off x="2743200" y="5411788"/>
            <a:ext cx="15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6239" name="Oval 95"/>
          <p:cNvSpPr>
            <a:spLocks noChangeArrowheads="1"/>
          </p:cNvSpPr>
          <p:nvPr/>
        </p:nvSpPr>
        <p:spPr bwMode="auto">
          <a:xfrm>
            <a:off x="5229226" y="4554538"/>
            <a:ext cx="55563" cy="555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0" name="Oval 96"/>
          <p:cNvSpPr>
            <a:spLocks noChangeArrowheads="1"/>
          </p:cNvSpPr>
          <p:nvPr/>
        </p:nvSpPr>
        <p:spPr bwMode="auto">
          <a:xfrm>
            <a:off x="8801101" y="3835401"/>
            <a:ext cx="55563" cy="555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1" name="Oval 97"/>
          <p:cNvSpPr>
            <a:spLocks noChangeArrowheads="1"/>
          </p:cNvSpPr>
          <p:nvPr/>
        </p:nvSpPr>
        <p:spPr bwMode="auto">
          <a:xfrm>
            <a:off x="7038976" y="3794126"/>
            <a:ext cx="55563" cy="555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2" name="Line 98"/>
          <p:cNvSpPr>
            <a:spLocks noChangeShapeType="1"/>
          </p:cNvSpPr>
          <p:nvPr/>
        </p:nvSpPr>
        <p:spPr bwMode="auto">
          <a:xfrm>
            <a:off x="2819400" y="4171950"/>
            <a:ext cx="2438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3" name="Line 99"/>
          <p:cNvSpPr>
            <a:spLocks noChangeShapeType="1"/>
          </p:cNvSpPr>
          <p:nvPr/>
        </p:nvSpPr>
        <p:spPr bwMode="auto">
          <a:xfrm>
            <a:off x="2819400" y="3263900"/>
            <a:ext cx="426085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4" name="Line 100"/>
          <p:cNvSpPr>
            <a:spLocks noChangeShapeType="1"/>
          </p:cNvSpPr>
          <p:nvPr/>
        </p:nvSpPr>
        <p:spPr bwMode="auto">
          <a:xfrm>
            <a:off x="2819400" y="2921000"/>
            <a:ext cx="5994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5" name="Line 101"/>
          <p:cNvSpPr>
            <a:spLocks noChangeShapeType="1"/>
          </p:cNvSpPr>
          <p:nvPr/>
        </p:nvSpPr>
        <p:spPr bwMode="auto">
          <a:xfrm>
            <a:off x="2819400" y="45720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" name="Line 102"/>
          <p:cNvSpPr>
            <a:spLocks noChangeShapeType="1"/>
          </p:cNvSpPr>
          <p:nvPr/>
        </p:nvSpPr>
        <p:spPr bwMode="auto">
          <a:xfrm>
            <a:off x="2819400" y="3829050"/>
            <a:ext cx="4267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" name="Line 103"/>
          <p:cNvSpPr>
            <a:spLocks noChangeShapeType="1"/>
          </p:cNvSpPr>
          <p:nvPr/>
        </p:nvSpPr>
        <p:spPr bwMode="auto">
          <a:xfrm>
            <a:off x="2819401" y="3876675"/>
            <a:ext cx="60293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" name="Line 104"/>
          <p:cNvSpPr>
            <a:spLocks noChangeShapeType="1"/>
          </p:cNvSpPr>
          <p:nvPr/>
        </p:nvSpPr>
        <p:spPr bwMode="auto">
          <a:xfrm>
            <a:off x="2825750" y="53721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" name="Line 105"/>
          <p:cNvSpPr>
            <a:spLocks noChangeShapeType="1"/>
          </p:cNvSpPr>
          <p:nvPr/>
        </p:nvSpPr>
        <p:spPr bwMode="auto">
          <a:xfrm>
            <a:off x="2794001" y="5114925"/>
            <a:ext cx="42767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" name="Line 106"/>
          <p:cNvSpPr>
            <a:spLocks noChangeShapeType="1"/>
          </p:cNvSpPr>
          <p:nvPr/>
        </p:nvSpPr>
        <p:spPr bwMode="auto">
          <a:xfrm>
            <a:off x="2819401" y="4876800"/>
            <a:ext cx="60293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5206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22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20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2000"/>
                                        <p:tgtEl>
                                          <p:spTgt spid="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20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20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20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6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6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20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1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1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6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6" grpId="0"/>
      <p:bldP spid="6197" grpId="0"/>
      <p:bldP spid="6198" grpId="0"/>
      <p:bldP spid="6199" grpId="0"/>
      <p:bldP spid="6200" grpId="0"/>
      <p:bldP spid="62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5448301" y="1171575"/>
            <a:ext cx="3584575" cy="2617788"/>
            <a:chOff x="2352" y="1920"/>
            <a:chExt cx="2241" cy="1922"/>
          </a:xfrm>
        </p:grpSpPr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flipV="1">
              <a:off x="2352" y="2688"/>
              <a:ext cx="0" cy="11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 flipV="1">
              <a:off x="3489" y="2116"/>
              <a:ext cx="0" cy="172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 flipV="1">
              <a:off x="4593" y="1920"/>
              <a:ext cx="0" cy="192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3036888" y="3082925"/>
            <a:ext cx="6019800" cy="730250"/>
            <a:chOff x="816" y="3434"/>
            <a:chExt cx="3792" cy="460"/>
          </a:xfrm>
        </p:grpSpPr>
        <p:sp>
          <p:nvSpPr>
            <p:cNvPr id="7176" name="Line 8"/>
            <p:cNvSpPr>
              <a:spLocks noChangeShapeType="1"/>
            </p:cNvSpPr>
            <p:nvPr/>
          </p:nvSpPr>
          <p:spPr bwMode="auto">
            <a:xfrm flipV="1">
              <a:off x="816" y="3770"/>
              <a:ext cx="1536" cy="12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 flipV="1">
              <a:off x="2370" y="3608"/>
              <a:ext cx="1104" cy="16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V="1">
              <a:off x="3504" y="3434"/>
              <a:ext cx="1104" cy="16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3059114" y="2035175"/>
            <a:ext cx="5997575" cy="1765300"/>
            <a:chOff x="828" y="2774"/>
            <a:chExt cx="3780" cy="1124"/>
          </a:xfrm>
        </p:grpSpPr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3501" y="2776"/>
              <a:ext cx="1107" cy="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 flipV="1">
              <a:off x="828" y="3254"/>
              <a:ext cx="1518" cy="6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 flipV="1">
              <a:off x="2364" y="2774"/>
              <a:ext cx="1140" cy="4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3036888" y="1158875"/>
            <a:ext cx="5981700" cy="2654300"/>
            <a:chOff x="816" y="2222"/>
            <a:chExt cx="3768" cy="1672"/>
          </a:xfrm>
        </p:grpSpPr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 flipV="1">
              <a:off x="3509" y="2222"/>
              <a:ext cx="1075" cy="20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 flipV="1">
              <a:off x="2336" y="2431"/>
              <a:ext cx="1151" cy="571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 flipV="1">
              <a:off x="816" y="2994"/>
              <a:ext cx="1536" cy="9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7" name="Line 19"/>
          <p:cNvSpPr>
            <a:spLocks noChangeShapeType="1"/>
          </p:cNvSpPr>
          <p:nvPr/>
        </p:nvSpPr>
        <p:spPr bwMode="auto">
          <a:xfrm flipV="1">
            <a:off x="3024188" y="3810000"/>
            <a:ext cx="678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693988" y="3998913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.VnTime" panose="020B7200000000000000" pitchFamily="34" charset="0"/>
              </a:rPr>
              <a:t>1995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043488" y="4005263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.VnTime" panose="020B7200000000000000" pitchFamily="34" charset="0"/>
              </a:rPr>
              <a:t>1998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6888163" y="4005263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.VnTime" panose="020B7200000000000000" pitchFamily="34" charset="0"/>
              </a:rPr>
              <a:t>2000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8675688" y="4005263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.VnTime" panose="020B7200000000000000" pitchFamily="34" charset="0"/>
              </a:rPr>
              <a:t>2002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9685338" y="392588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Năm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3036889" y="485775"/>
            <a:ext cx="34925" cy="3303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2579688" y="333376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%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 rot="16200000">
            <a:off x="7091363" y="3617913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 rot="16200000">
            <a:off x="8853488" y="36068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 rot="16200000">
            <a:off x="5348288" y="3543300"/>
            <a:ext cx="228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2971800" y="3246438"/>
            <a:ext cx="414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2971800" y="2840038"/>
            <a:ext cx="414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2976564" y="2401888"/>
            <a:ext cx="414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2967039" y="1963738"/>
            <a:ext cx="414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2976564" y="1549400"/>
            <a:ext cx="414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2976564" y="1130300"/>
            <a:ext cx="414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2465388" y="3640138"/>
            <a:ext cx="41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2351088" y="3187701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105 </a:t>
            </a: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2351088" y="2790826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110</a:t>
            </a: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2351088" y="2333626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115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2351088" y="1892301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120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2351088" y="1495426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125</a:t>
            </a: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2351088" y="1054101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130</a:t>
            </a:r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2427288" y="7493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135</a:t>
            </a: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2960688" y="714375"/>
            <a:ext cx="15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-</a:t>
            </a:r>
          </a:p>
        </p:txBody>
      </p:sp>
      <p:grpSp>
        <p:nvGrpSpPr>
          <p:cNvPr id="7215" name="Group 47"/>
          <p:cNvGrpSpPr>
            <a:grpSpLocks/>
          </p:cNvGrpSpPr>
          <p:nvPr/>
        </p:nvGrpSpPr>
        <p:grpSpPr bwMode="auto">
          <a:xfrm>
            <a:off x="5441950" y="1101725"/>
            <a:ext cx="3614738" cy="1308100"/>
            <a:chOff x="2563" y="2186"/>
            <a:chExt cx="2285" cy="828"/>
          </a:xfrm>
        </p:grpSpPr>
        <p:sp>
          <p:nvSpPr>
            <p:cNvPr id="7216" name="AutoShape 48"/>
            <p:cNvSpPr>
              <a:spLocks noChangeArrowheads="1"/>
            </p:cNvSpPr>
            <p:nvPr/>
          </p:nvSpPr>
          <p:spPr bwMode="auto">
            <a:xfrm>
              <a:off x="2563" y="2966"/>
              <a:ext cx="48" cy="48"/>
            </a:xfrm>
            <a:prstGeom prst="flowChartExtra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7" name="AutoShape 49"/>
            <p:cNvSpPr>
              <a:spLocks noChangeArrowheads="1"/>
            </p:cNvSpPr>
            <p:nvPr/>
          </p:nvSpPr>
          <p:spPr bwMode="auto">
            <a:xfrm>
              <a:off x="3707" y="2390"/>
              <a:ext cx="48" cy="48"/>
            </a:xfrm>
            <a:prstGeom prst="flowChartExtra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AutoShape 50"/>
            <p:cNvSpPr>
              <a:spLocks noChangeArrowheads="1"/>
            </p:cNvSpPr>
            <p:nvPr/>
          </p:nvSpPr>
          <p:spPr bwMode="auto">
            <a:xfrm>
              <a:off x="4800" y="2186"/>
              <a:ext cx="48" cy="48"/>
            </a:xfrm>
            <a:prstGeom prst="flowChartExtra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5430839" y="3025776"/>
            <a:ext cx="3641725" cy="601663"/>
            <a:chOff x="2324" y="3398"/>
            <a:chExt cx="2294" cy="379"/>
          </a:xfrm>
        </p:grpSpPr>
        <p:sp>
          <p:nvSpPr>
            <p:cNvPr id="7220" name="AutoShape 52"/>
            <p:cNvSpPr>
              <a:spLocks noChangeArrowheads="1"/>
            </p:cNvSpPr>
            <p:nvPr/>
          </p:nvSpPr>
          <p:spPr bwMode="auto">
            <a:xfrm>
              <a:off x="4570" y="3398"/>
              <a:ext cx="48" cy="48"/>
            </a:xfrm>
            <a:prstGeom prst="flowChartExtra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AutoShape 53"/>
            <p:cNvSpPr>
              <a:spLocks noChangeArrowheads="1"/>
            </p:cNvSpPr>
            <p:nvPr/>
          </p:nvSpPr>
          <p:spPr bwMode="auto">
            <a:xfrm>
              <a:off x="2324" y="3729"/>
              <a:ext cx="48" cy="48"/>
            </a:xfrm>
            <a:prstGeom prst="flowChartExtra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AutoShape 54"/>
            <p:cNvSpPr>
              <a:spLocks noChangeArrowheads="1"/>
            </p:cNvSpPr>
            <p:nvPr/>
          </p:nvSpPr>
          <p:spPr bwMode="auto">
            <a:xfrm>
              <a:off x="3476" y="3565"/>
              <a:ext cx="48" cy="48"/>
            </a:xfrm>
            <a:prstGeom prst="flowChartExtra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23" name="Group 55"/>
          <p:cNvGrpSpPr>
            <a:grpSpLocks/>
          </p:cNvGrpSpPr>
          <p:nvPr/>
        </p:nvGrpSpPr>
        <p:grpSpPr bwMode="auto">
          <a:xfrm>
            <a:off x="5170488" y="831850"/>
            <a:ext cx="4191000" cy="1460500"/>
            <a:chOff x="2160" y="2016"/>
            <a:chExt cx="2640" cy="920"/>
          </a:xfrm>
        </p:grpSpPr>
        <p:sp>
          <p:nvSpPr>
            <p:cNvPr id="7224" name="Rectangle 56"/>
            <p:cNvSpPr>
              <a:spLocks noChangeArrowheads="1"/>
            </p:cNvSpPr>
            <p:nvPr/>
          </p:nvSpPr>
          <p:spPr bwMode="auto">
            <a:xfrm>
              <a:off x="2160" y="2774"/>
              <a:ext cx="3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/>
                <a:t>117,7</a:t>
              </a:r>
            </a:p>
          </p:txBody>
        </p:sp>
        <p:sp>
          <p:nvSpPr>
            <p:cNvPr id="7225" name="Rectangle 57"/>
            <p:cNvSpPr>
              <a:spLocks noChangeArrowheads="1"/>
            </p:cNvSpPr>
            <p:nvPr/>
          </p:nvSpPr>
          <p:spPr bwMode="auto">
            <a:xfrm>
              <a:off x="3360" y="2208"/>
              <a:ext cx="3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/>
                <a:t>128,6</a:t>
              </a:r>
            </a:p>
          </p:txBody>
        </p:sp>
        <p:sp>
          <p:nvSpPr>
            <p:cNvPr id="7226" name="Rectangle 58"/>
            <p:cNvSpPr>
              <a:spLocks noChangeArrowheads="1"/>
            </p:cNvSpPr>
            <p:nvPr/>
          </p:nvSpPr>
          <p:spPr bwMode="auto">
            <a:xfrm>
              <a:off x="4462" y="2016"/>
              <a:ext cx="3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/>
                <a:t>131,1</a:t>
              </a:r>
            </a:p>
          </p:txBody>
        </p:sp>
      </p:grpSp>
      <p:grpSp>
        <p:nvGrpSpPr>
          <p:cNvPr id="7227" name="Group 59"/>
          <p:cNvGrpSpPr>
            <a:grpSpLocks/>
          </p:cNvGrpSpPr>
          <p:nvPr/>
        </p:nvGrpSpPr>
        <p:grpSpPr bwMode="auto">
          <a:xfrm>
            <a:off x="5170488" y="1746251"/>
            <a:ext cx="4191000" cy="1019175"/>
            <a:chOff x="2160" y="2592"/>
            <a:chExt cx="2640" cy="642"/>
          </a:xfrm>
        </p:grpSpPr>
        <p:sp>
          <p:nvSpPr>
            <p:cNvPr id="7228" name="Rectangle 60"/>
            <p:cNvSpPr>
              <a:spLocks noChangeArrowheads="1"/>
            </p:cNvSpPr>
            <p:nvPr/>
          </p:nvSpPr>
          <p:spPr bwMode="auto">
            <a:xfrm>
              <a:off x="2160" y="3072"/>
              <a:ext cx="3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/>
                <a:t>113,8</a:t>
              </a:r>
            </a:p>
          </p:txBody>
        </p:sp>
        <p:sp>
          <p:nvSpPr>
            <p:cNvPr id="7229" name="Rectangle 61"/>
            <p:cNvSpPr>
              <a:spLocks noChangeArrowheads="1"/>
            </p:cNvSpPr>
            <p:nvPr/>
          </p:nvSpPr>
          <p:spPr bwMode="auto">
            <a:xfrm>
              <a:off x="3358" y="2592"/>
              <a:ext cx="3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/>
                <a:t>121,8</a:t>
              </a:r>
            </a:p>
          </p:txBody>
        </p:sp>
        <p:sp>
          <p:nvSpPr>
            <p:cNvPr id="7230" name="Rectangle 62"/>
            <p:cNvSpPr>
              <a:spLocks noChangeArrowheads="1"/>
            </p:cNvSpPr>
            <p:nvPr/>
          </p:nvSpPr>
          <p:spPr bwMode="auto">
            <a:xfrm>
              <a:off x="4462" y="2592"/>
              <a:ext cx="3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/>
                <a:t>121,2</a:t>
              </a:r>
            </a:p>
          </p:txBody>
        </p:sp>
      </p:grpSp>
      <p:grpSp>
        <p:nvGrpSpPr>
          <p:cNvPr id="7231" name="Group 63"/>
          <p:cNvGrpSpPr>
            <a:grpSpLocks/>
          </p:cNvGrpSpPr>
          <p:nvPr/>
        </p:nvGrpSpPr>
        <p:grpSpPr bwMode="auto">
          <a:xfrm>
            <a:off x="5243513" y="2736850"/>
            <a:ext cx="4044950" cy="838200"/>
            <a:chOff x="2206" y="3216"/>
            <a:chExt cx="2548" cy="528"/>
          </a:xfrm>
        </p:grpSpPr>
        <p:sp>
          <p:nvSpPr>
            <p:cNvPr id="7232" name="Rectangle 64"/>
            <p:cNvSpPr>
              <a:spLocks noChangeArrowheads="1"/>
            </p:cNvSpPr>
            <p:nvPr/>
          </p:nvSpPr>
          <p:spPr bwMode="auto">
            <a:xfrm>
              <a:off x="2206" y="3582"/>
              <a:ext cx="3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/>
                <a:t>103,5</a:t>
              </a:r>
            </a:p>
          </p:txBody>
        </p:sp>
        <p:sp>
          <p:nvSpPr>
            <p:cNvPr id="7233" name="Rectangle 65"/>
            <p:cNvSpPr>
              <a:spLocks noChangeArrowheads="1"/>
            </p:cNvSpPr>
            <p:nvPr/>
          </p:nvSpPr>
          <p:spPr bwMode="auto">
            <a:xfrm>
              <a:off x="3360" y="3408"/>
              <a:ext cx="3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/>
                <a:t>105,6</a:t>
              </a:r>
            </a:p>
          </p:txBody>
        </p:sp>
        <p:sp>
          <p:nvSpPr>
            <p:cNvPr id="7234" name="Rectangle 66"/>
            <p:cNvSpPr>
              <a:spLocks noChangeArrowheads="1"/>
            </p:cNvSpPr>
            <p:nvPr/>
          </p:nvSpPr>
          <p:spPr bwMode="auto">
            <a:xfrm>
              <a:off x="4416" y="3216"/>
              <a:ext cx="3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/>
                <a:t>108,2</a:t>
              </a:r>
            </a:p>
          </p:txBody>
        </p:sp>
      </p:grp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2960688" y="3625850"/>
            <a:ext cx="15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-</a:t>
            </a:r>
          </a:p>
        </p:txBody>
      </p:sp>
      <p:grpSp>
        <p:nvGrpSpPr>
          <p:cNvPr id="7236" name="Group 68"/>
          <p:cNvGrpSpPr>
            <a:grpSpLocks/>
          </p:cNvGrpSpPr>
          <p:nvPr/>
        </p:nvGrpSpPr>
        <p:grpSpPr bwMode="auto">
          <a:xfrm>
            <a:off x="5446714" y="2009776"/>
            <a:ext cx="3627437" cy="803275"/>
            <a:chOff x="2334" y="2448"/>
            <a:chExt cx="2285" cy="506"/>
          </a:xfrm>
        </p:grpSpPr>
        <p:sp>
          <p:nvSpPr>
            <p:cNvPr id="7237" name="Oval 69"/>
            <p:cNvSpPr>
              <a:spLocks noChangeArrowheads="1"/>
            </p:cNvSpPr>
            <p:nvPr/>
          </p:nvSpPr>
          <p:spPr bwMode="auto">
            <a:xfrm>
              <a:off x="2334" y="2919"/>
              <a:ext cx="35" cy="3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Oval 70"/>
            <p:cNvSpPr>
              <a:spLocks noChangeArrowheads="1"/>
            </p:cNvSpPr>
            <p:nvPr/>
          </p:nvSpPr>
          <p:spPr bwMode="auto">
            <a:xfrm>
              <a:off x="4584" y="2478"/>
              <a:ext cx="35" cy="3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" name="Oval 71"/>
            <p:cNvSpPr>
              <a:spLocks noChangeArrowheads="1"/>
            </p:cNvSpPr>
            <p:nvPr/>
          </p:nvSpPr>
          <p:spPr bwMode="auto">
            <a:xfrm>
              <a:off x="3474" y="2448"/>
              <a:ext cx="35" cy="3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2625727" y="588010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tốc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qua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1995 – 2002.</a:t>
            </a:r>
          </a:p>
        </p:txBody>
      </p:sp>
      <p:grpSp>
        <p:nvGrpSpPr>
          <p:cNvPr id="7241" name="Group 73"/>
          <p:cNvGrpSpPr>
            <a:grpSpLocks/>
          </p:cNvGrpSpPr>
          <p:nvPr/>
        </p:nvGrpSpPr>
        <p:grpSpPr bwMode="auto">
          <a:xfrm>
            <a:off x="8066088" y="5146902"/>
            <a:ext cx="609600" cy="76200"/>
            <a:chOff x="48" y="4048"/>
            <a:chExt cx="384" cy="48"/>
          </a:xfrm>
        </p:grpSpPr>
        <p:sp>
          <p:nvSpPr>
            <p:cNvPr id="7242" name="Line 74"/>
            <p:cNvSpPr>
              <a:spLocks noChangeShapeType="1"/>
            </p:cNvSpPr>
            <p:nvPr/>
          </p:nvSpPr>
          <p:spPr bwMode="auto">
            <a:xfrm>
              <a:off x="48" y="4080"/>
              <a:ext cx="384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AutoShape 75"/>
            <p:cNvSpPr>
              <a:spLocks noChangeArrowheads="1"/>
            </p:cNvSpPr>
            <p:nvPr/>
          </p:nvSpPr>
          <p:spPr bwMode="auto">
            <a:xfrm>
              <a:off x="216" y="4048"/>
              <a:ext cx="48" cy="48"/>
            </a:xfrm>
            <a:prstGeom prst="flowChartExtra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44" name="Rectangle 76"/>
          <p:cNvSpPr>
            <a:spLocks noChangeArrowheads="1"/>
          </p:cNvSpPr>
          <p:nvPr/>
        </p:nvSpPr>
        <p:spPr bwMode="auto">
          <a:xfrm>
            <a:off x="5144294" y="5070477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en-US" sz="20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2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thực</a:t>
            </a:r>
            <a:endParaRPr lang="en-US" altLang="en-US" sz="20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2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người</a:t>
            </a:r>
            <a:endParaRPr lang="en-US" altLang="en-US" sz="20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45" name="Rectangle 77"/>
          <p:cNvSpPr>
            <a:spLocks noChangeArrowheads="1"/>
          </p:cNvSpPr>
          <p:nvPr/>
        </p:nvSpPr>
        <p:spPr bwMode="auto">
          <a:xfrm>
            <a:off x="8881379" y="5017521"/>
            <a:ext cx="24384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46" name="Rectangle 78"/>
          <p:cNvSpPr>
            <a:spLocks noChangeArrowheads="1"/>
          </p:cNvSpPr>
          <p:nvPr/>
        </p:nvSpPr>
        <p:spPr bwMode="auto">
          <a:xfrm>
            <a:off x="2158778" y="5051425"/>
            <a:ext cx="1371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0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ân</a:t>
            </a:r>
            <a:r>
              <a:rPr lang="en-US" altLang="en-US" sz="20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2000" b="1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247" name="Group 79"/>
          <p:cNvGrpSpPr>
            <a:grpSpLocks/>
          </p:cNvGrpSpPr>
          <p:nvPr/>
        </p:nvGrpSpPr>
        <p:grpSpPr bwMode="auto">
          <a:xfrm>
            <a:off x="1675045" y="5102225"/>
            <a:ext cx="609600" cy="76200"/>
            <a:chOff x="1701" y="4176"/>
            <a:chExt cx="384" cy="48"/>
          </a:xfrm>
        </p:grpSpPr>
        <p:sp>
          <p:nvSpPr>
            <p:cNvPr id="7248" name="Line 80"/>
            <p:cNvSpPr>
              <a:spLocks noChangeShapeType="1"/>
            </p:cNvSpPr>
            <p:nvPr/>
          </p:nvSpPr>
          <p:spPr bwMode="auto">
            <a:xfrm>
              <a:off x="1701" y="4210"/>
              <a:ext cx="384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9" name="AutoShape 81"/>
            <p:cNvSpPr>
              <a:spLocks noChangeArrowheads="1"/>
            </p:cNvSpPr>
            <p:nvPr/>
          </p:nvSpPr>
          <p:spPr bwMode="auto">
            <a:xfrm>
              <a:off x="1872" y="4176"/>
              <a:ext cx="48" cy="48"/>
            </a:xfrm>
            <a:prstGeom prst="flowChartExtra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50" name="Group 82"/>
          <p:cNvGrpSpPr>
            <a:grpSpLocks/>
          </p:cNvGrpSpPr>
          <p:nvPr/>
        </p:nvGrpSpPr>
        <p:grpSpPr bwMode="auto">
          <a:xfrm>
            <a:off x="4410758" y="5102225"/>
            <a:ext cx="609600" cy="76200"/>
            <a:chOff x="3552" y="4060"/>
            <a:chExt cx="384" cy="48"/>
          </a:xfrm>
        </p:grpSpPr>
        <p:sp>
          <p:nvSpPr>
            <p:cNvPr id="7251" name="Line 83"/>
            <p:cNvSpPr>
              <a:spLocks noChangeShapeType="1"/>
            </p:cNvSpPr>
            <p:nvPr/>
          </p:nvSpPr>
          <p:spPr bwMode="auto">
            <a:xfrm>
              <a:off x="3552" y="4080"/>
              <a:ext cx="3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2" name="Oval 84"/>
            <p:cNvSpPr>
              <a:spLocks noChangeArrowheads="1"/>
            </p:cNvSpPr>
            <p:nvPr/>
          </p:nvSpPr>
          <p:spPr bwMode="auto">
            <a:xfrm>
              <a:off x="3725" y="406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54" name="Rectangle 86"/>
          <p:cNvSpPr>
            <a:spLocks noChangeArrowheads="1"/>
          </p:cNvSpPr>
          <p:nvPr/>
        </p:nvSpPr>
        <p:spPr bwMode="auto">
          <a:xfrm>
            <a:off x="265114" y="152401"/>
            <a:ext cx="227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792" y="497062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18112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0" grpId="0"/>
      <p:bldP spid="7244" grpId="0"/>
      <p:bldP spid="7245" grpId="0"/>
      <p:bldP spid="7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(HS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) 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61950" y="762000"/>
            <a:ext cx="11468100" cy="83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20, 21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050" b="1" dirty="0"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850" y="1426947"/>
            <a:ext cx="1120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8" descr="100_1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3223226"/>
            <a:ext cx="3416300" cy="2028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560" y="4348247"/>
            <a:ext cx="3441708" cy="2529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tải xuố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10" y="4685688"/>
            <a:ext cx="2952750" cy="2132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981088"/>
            <a:ext cx="2911413" cy="2408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00_12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8" y="4590534"/>
            <a:ext cx="2952750" cy="227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3850" y="2345808"/>
            <a:ext cx="11239500" cy="55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lương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ĐBSH: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1950" y="2858260"/>
            <a:ext cx="10610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-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lương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73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00089" y="238413"/>
            <a:ext cx="75918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HỌC SINH TỰ HỌC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4450" y="1348205"/>
            <a:ext cx="8343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40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thiện</a:t>
            </a:r>
            <a:r>
              <a:rPr lang="en-US" altLang="en-US" sz="40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0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40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n-US" altLang="en-US" sz="40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50" y="4019848"/>
            <a:ext cx="2838152" cy="283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65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Powerful Ways to Give Thanks to Your People">
            <a:extLst>
              <a:ext uri="{FF2B5EF4-FFF2-40B4-BE49-F238E27FC236}">
                <a16:creationId xmlns:a16="http://schemas.microsoft.com/office/drawing/2014/main" id="{765E113E-4A5A-4D2B-9791-B536FFBB6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87"/>
            <a:ext cx="12192000" cy="682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26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588</Words>
  <Application>Microsoft Office PowerPoint</Application>
  <PresentationFormat>Widescreen</PresentationFormat>
  <Paragraphs>148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.VnArial</vt:lpstr>
      <vt:lpstr>.VnTime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tu uyen</cp:lastModifiedBy>
  <cp:revision>26</cp:revision>
  <dcterms:created xsi:type="dcterms:W3CDTF">2021-09-12T09:25:51Z</dcterms:created>
  <dcterms:modified xsi:type="dcterms:W3CDTF">2021-11-24T03:46:32Z</dcterms:modified>
</cp:coreProperties>
</file>