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4" r:id="rId2"/>
    <p:sldMasterId id="2147483686" r:id="rId3"/>
    <p:sldMasterId id="2147483698" r:id="rId4"/>
    <p:sldMasterId id="2147483710" r:id="rId5"/>
    <p:sldMasterId id="2147483722" r:id="rId6"/>
    <p:sldMasterId id="2147483734" r:id="rId7"/>
  </p:sldMasterIdLst>
  <p:notesMasterIdLst>
    <p:notesMasterId r:id="rId29"/>
  </p:notesMasterIdLst>
  <p:sldIdLst>
    <p:sldId id="498" r:id="rId8"/>
    <p:sldId id="499" r:id="rId9"/>
    <p:sldId id="509" r:id="rId10"/>
    <p:sldId id="505" r:id="rId11"/>
    <p:sldId id="508" r:id="rId12"/>
    <p:sldId id="502" r:id="rId13"/>
    <p:sldId id="482" r:id="rId14"/>
    <p:sldId id="491" r:id="rId15"/>
    <p:sldId id="492" r:id="rId16"/>
    <p:sldId id="504" r:id="rId17"/>
    <p:sldId id="512" r:id="rId18"/>
    <p:sldId id="513" r:id="rId19"/>
    <p:sldId id="514" r:id="rId20"/>
    <p:sldId id="503" r:id="rId21"/>
    <p:sldId id="487" r:id="rId22"/>
    <p:sldId id="510" r:id="rId23"/>
    <p:sldId id="489" r:id="rId24"/>
    <p:sldId id="485" r:id="rId25"/>
    <p:sldId id="511" r:id="rId26"/>
    <p:sldId id="515" r:id="rId27"/>
    <p:sldId id="490" r:id="rId2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1"/>
  </p:normalViewPr>
  <p:slideViewPr>
    <p:cSldViewPr snapToGrid="0" snapToObjects="1">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8210E-291A-476D-B7F5-3BF7C2463B6F}" type="datetimeFigureOut">
              <a:rPr lang="en-US" smtClean="0"/>
              <a:t>9/4/2021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93472-A95B-4358-A856-18CE9E8E3B47}" type="slidenum">
              <a:rPr lang="en-US" smtClean="0"/>
              <a:t>‹#›</a:t>
            </a:fld>
            <a:endParaRPr lang="en-US"/>
          </a:p>
        </p:txBody>
      </p:sp>
    </p:spTree>
    <p:extLst>
      <p:ext uri="{BB962C8B-B14F-4D97-AF65-F5344CB8AC3E}">
        <p14:creationId xmlns:p14="http://schemas.microsoft.com/office/powerpoint/2010/main" val="206465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Rectangle 1"/>
          <p:cNvSpPr txBox="1">
            <a:spLocks noGrp="1" noRot="1" noChangeAspect="1" noChangeArrowheads="1"/>
          </p:cNvSpPr>
          <p:nvPr>
            <p:ph type="sldImg"/>
          </p:nvPr>
        </p:nvSpPr>
        <p:spPr bwMode="auto">
          <a:xfrm>
            <a:off x="-17002125" y="-11796713"/>
            <a:ext cx="22204363" cy="12490451"/>
          </a:xfrm>
          <a:prstGeom prst="rect">
            <a:avLst/>
          </a:prstGeom>
          <a:solidFill>
            <a:srgbClr val="FFFFFF"/>
          </a:solidFill>
          <a:ln>
            <a:solidFill>
              <a:srgbClr val="000000"/>
            </a:solidFill>
            <a:miter lim="800000"/>
            <a:headEnd/>
            <a:tailEnd/>
          </a:ln>
        </p:spPr>
      </p:sp>
      <p:sp>
        <p:nvSpPr>
          <p:cNvPr id="29698" name="Text Box 2"/>
          <p:cNvSpPr txBox="1">
            <a:spLocks noChangeArrowheads="1"/>
          </p:cNvSpPr>
          <p:nvPr/>
        </p:nvSpPr>
        <p:spPr bwMode="auto">
          <a:xfrm>
            <a:off x="685800" y="4343400"/>
            <a:ext cx="5483225" cy="4111625"/>
          </a:xfrm>
          <a:prstGeom prst="rect">
            <a:avLst/>
          </a:prstGeom>
          <a:noFill/>
          <a:ln w="9525" cap="flat">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616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E93472-A95B-4358-A856-18CE9E8E3B47}" type="slidenum">
              <a:rPr lang="en-US" smtClean="0"/>
              <a:t>21</a:t>
            </a:fld>
            <a:endParaRPr lang="en-US"/>
          </a:p>
        </p:txBody>
      </p:sp>
    </p:spTree>
    <p:extLst>
      <p:ext uri="{BB962C8B-B14F-4D97-AF65-F5344CB8AC3E}">
        <p14:creationId xmlns:p14="http://schemas.microsoft.com/office/powerpoint/2010/main" val="2053539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D45A82C-6622-42F5-926E-6E6097E9748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337096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F88E7B5-91E6-4802-8F87-E31B0E0F33D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317123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5D5C1DF-119D-4C5E-9EDE-A81A1F353E5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6111785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981200"/>
            <a:ext cx="103632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7F10D5C-CCD5-4137-ADDE-FE3615B01C5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6757117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7232-3F5A-4E8B-81F3-A2D805F49F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420624-3E47-4EFB-92CA-71FE90D0A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1ED9E-A7C3-4A75-8CC8-526AF2CBAA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65FF67D-E6A9-4CC5-AEDC-4713E6DB0D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7E5263-E790-4BAF-B40A-1C02F6FBCA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980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7D93-2795-4D3E-89A4-71F92BD31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08B30-7B91-4527-A015-EAB12CC20B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32D9A-BC7D-4DF4-8BE9-2619FD31FF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6E7AAB-474E-4BF9-88F2-EC5BDDB114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D3DAB05-C550-40F6-9467-D3AA2E1027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466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877A-A2AC-420A-8944-BF8649CEDE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7CC700-DDDC-4C5C-BC40-00A1457498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F371E-9781-4C6A-B209-FB7BF1B3F9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35EDD29-BEBA-49BE-9F7D-4D90047E69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6E51318-4F74-4577-9A00-8783AC814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07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95A8-6CE4-4BEB-8643-AEDEE83BA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EA21A-5ECA-4215-942D-36BCC0A6B4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0A8DC6-208B-4FEB-91E0-79E12D0BF0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DC84D9-3BE6-432E-B64E-D73ED53E0A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FC6EC36-AB6F-4C6A-85AD-795B26FB27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3A9B48D-988B-4E86-B7C3-990C1CEEC1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144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C3AC-5A51-4DC6-8F46-AF54603B2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6FBC50-D225-4C97-875A-BFADF1551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C48220-825A-4F48-B791-5A03091EFD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5D3309-979E-411B-AE67-218FA2003D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54685D-962E-41CE-96D7-574F05DE2F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8EFD66-2963-4961-B8A8-C2668674FD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1FF729F-4CE4-4BDC-95CB-4FC40CD3F8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4E605E1-5741-4335-99A5-2FAB4E24AF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927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46686-D8DE-4F96-AB9F-8AEB763C3B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8595D8-768A-4498-9502-A3A9C32E21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C6BBA86-E4E1-4764-B84B-126E703D27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26C4EB9-795F-45A9-B1BA-5059B60B78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006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113BC-CB21-451A-A0F4-C20539E3B9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3CE4CDE-DEF5-4547-8645-C54FB7D1CC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B2A02DA-5DB6-41A7-AB9F-49C3895F64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822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ED7E162-93F4-4E9C-9481-004A42E2A21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639256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75B71-91E8-4697-A35E-30C12C338C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DCAA31-BBCF-4453-A2EF-793C99C20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B511F7-4E0A-4F57-8F69-C0FFAAF85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47C8EF-7C7A-4141-A1F4-099C519286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D53C37F-0DB4-4567-8A8D-43965E8062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BEA6286-9368-46E8-AAE0-4BA6DD06E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531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134C-5285-4DD3-9074-2C64C75F0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A10E0C-9A0A-4190-95E4-8235592B5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47483A-B233-4C8D-9573-177D06592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FE5696-C2E3-4729-A35D-248E290E56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E763695-1A45-4681-B684-37D6A8E6ED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8B0F56F-9D44-41DD-A1A3-7E9F4A39B4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021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F60B-9457-48CE-8822-F414940D94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530BC8-0AD7-4B59-9420-48BE3878D7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CCD43-2137-4C4B-932F-F537B83A3B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4307B37-A6CC-441E-A72B-F0F80583FD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0D562B0-8171-4282-83C8-4D0504040B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645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9FD8BE-E64E-43AD-AF10-952686AFB4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CACA88-516F-4301-A7A7-34960CC27D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4F9D9-CA3E-446D-8882-304E616C56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66549F-09B1-4D55-9AE1-F47422DE9D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F37ABB-CB19-4EA0-AE6F-2A3F975A37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79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7232-3F5A-4E8B-81F3-A2D805F49F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420624-3E47-4EFB-92CA-71FE90D0A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1ED9E-A7C3-4A75-8CC8-526AF2CBAA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65FF67D-E6A9-4CC5-AEDC-4713E6DB0D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7E5263-E790-4BAF-B40A-1C02F6FBCA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512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7D93-2795-4D3E-89A4-71F92BD31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08B30-7B91-4527-A015-EAB12CC20B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32D9A-BC7D-4DF4-8BE9-2619FD31FF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6E7AAB-474E-4BF9-88F2-EC5BDDB114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D3DAB05-C550-40F6-9467-D3AA2E1027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628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877A-A2AC-420A-8944-BF8649CEDE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7CC700-DDDC-4C5C-BC40-00A1457498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F371E-9781-4C6A-B209-FB7BF1B3F9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35EDD29-BEBA-49BE-9F7D-4D90047E69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6E51318-4F74-4577-9A00-8783AC814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352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95A8-6CE4-4BEB-8643-AEDEE83BA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EA21A-5ECA-4215-942D-36BCC0A6B4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0A8DC6-208B-4FEB-91E0-79E12D0BF0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DC84D9-3BE6-432E-B64E-D73ED53E0A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FC6EC36-AB6F-4C6A-85AD-795B26FB27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3A9B48D-988B-4E86-B7C3-990C1CEEC1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910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C3AC-5A51-4DC6-8F46-AF54603B2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6FBC50-D225-4C97-875A-BFADF1551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C48220-825A-4F48-B791-5A03091EFD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5D3309-979E-411B-AE67-218FA2003D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54685D-962E-41CE-96D7-574F05DE2F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8EFD66-2963-4961-B8A8-C2668674FD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1FF729F-4CE4-4BDC-95CB-4FC40CD3F8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4E605E1-5741-4335-99A5-2FAB4E24AF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053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46686-D8DE-4F96-AB9F-8AEB763C3B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8595D8-768A-4498-9502-A3A9C32E21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C6BBA86-E4E1-4764-B84B-126E703D27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26C4EB9-795F-45A9-B1BA-5059B60B78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420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612D5B8-CEEA-460A-9082-3DA877775A0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1472281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113BC-CB21-451A-A0F4-C20539E3B9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3CE4CDE-DEF5-4547-8645-C54FB7D1CC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B2A02DA-5DB6-41A7-AB9F-49C3895F64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506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75B71-91E8-4697-A35E-30C12C338C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DCAA31-BBCF-4453-A2EF-793C99C20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B511F7-4E0A-4F57-8F69-C0FFAAF85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47C8EF-7C7A-4141-A1F4-099C519286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D53C37F-0DB4-4567-8A8D-43965E8062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BEA6286-9368-46E8-AAE0-4BA6DD06E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545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134C-5285-4DD3-9074-2C64C75F0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A10E0C-9A0A-4190-95E4-8235592B5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47483A-B233-4C8D-9573-177D06592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FE5696-C2E3-4729-A35D-248E290E56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E763695-1A45-4681-B684-37D6A8E6ED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8B0F56F-9D44-41DD-A1A3-7E9F4A39B4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334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F60B-9457-48CE-8822-F414940D94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530BC8-0AD7-4B59-9420-48BE3878D7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CCD43-2137-4C4B-932F-F537B83A3B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4307B37-A6CC-441E-A72B-F0F80583FD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0D562B0-8171-4282-83C8-4D0504040B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94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9FD8BE-E64E-43AD-AF10-952686AFB4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CACA88-516F-4301-A7A7-34960CC27D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4F9D9-CA3E-446D-8882-304E616C56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66549F-09B1-4D55-9AE1-F47422DE9D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F37ABB-CB19-4EA0-AE6F-2A3F975A37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955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DF93-E1A2-E14A-A7A1-82E4BDFCCC92}"/>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559ED71-ACDD-1E49-891A-595314ED05C1}"/>
              </a:ext>
            </a:extLst>
          </p:cNvPr>
          <p:cNvSpPr>
            <a:spLocks noGrp="1"/>
          </p:cNvSpPr>
          <p:nvPr>
            <p:ph type="dt" sz="half" idx="10"/>
          </p:nvPr>
        </p:nvSpPr>
        <p:spPr/>
        <p:txBody>
          <a:bodyPr/>
          <a:lstStyle/>
          <a:p>
            <a:fld id="{DCABFE86-5F1F-6946-9818-B4D877E6DEA8}" type="datetimeFigureOut">
              <a:rPr lang="en-VN" smtClean="0"/>
              <a:t>09/04/2021</a:t>
            </a:fld>
            <a:endParaRPr lang="en-VN"/>
          </a:p>
        </p:txBody>
      </p:sp>
      <p:sp>
        <p:nvSpPr>
          <p:cNvPr id="4" name="Footer Placeholder 3">
            <a:extLst>
              <a:ext uri="{FF2B5EF4-FFF2-40B4-BE49-F238E27FC236}">
                <a16:creationId xmlns:a16="http://schemas.microsoft.com/office/drawing/2014/main" id="{253C2FA7-214C-054C-AAF0-D6CC10A5C36A}"/>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78A03578-2E4F-9D40-9BAC-3E0B4A52B78D}"/>
              </a:ext>
            </a:extLst>
          </p:cNvPr>
          <p:cNvSpPr>
            <a:spLocks noGrp="1"/>
          </p:cNvSpPr>
          <p:nvPr>
            <p:ph type="sldNum" sz="quarter" idx="12"/>
          </p:nvPr>
        </p:nvSpPr>
        <p:spPr/>
        <p:txBody>
          <a:bodyPr/>
          <a:lstStyle/>
          <a:p>
            <a:fld id="{0E5F207E-C5CA-3246-A3D1-75505BB9440F}" type="slidenum">
              <a:rPr lang="en-VN" smtClean="0"/>
              <a:t>‹#›</a:t>
            </a:fld>
            <a:endParaRPr lang="en-VN"/>
          </a:p>
        </p:txBody>
      </p:sp>
    </p:spTree>
    <p:extLst>
      <p:ext uri="{BB962C8B-B14F-4D97-AF65-F5344CB8AC3E}">
        <p14:creationId xmlns:p14="http://schemas.microsoft.com/office/powerpoint/2010/main" val="323471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7232-3F5A-4E8B-81F3-A2D805F49F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420624-3E47-4EFB-92CA-71FE90D0A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1ED9E-A7C3-4A75-8CC8-526AF2CBAA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65FF67D-E6A9-4CC5-AEDC-4713E6DB0D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7E5263-E790-4BAF-B40A-1C02F6FBCA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194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7D93-2795-4D3E-89A4-71F92BD31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08B30-7B91-4527-A015-EAB12CC20B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32D9A-BC7D-4DF4-8BE9-2619FD31FF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6E7AAB-474E-4BF9-88F2-EC5BDDB114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D3DAB05-C550-40F6-9467-D3AA2E1027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278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877A-A2AC-420A-8944-BF8649CEDE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7CC700-DDDC-4C5C-BC40-00A1457498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F371E-9781-4C6A-B209-FB7BF1B3F9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35EDD29-BEBA-49BE-9F7D-4D90047E69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6E51318-4F74-4577-9A00-8783AC814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920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95A8-6CE4-4BEB-8643-AEDEE83BA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EA21A-5ECA-4215-942D-36BCC0A6B4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0A8DC6-208B-4FEB-91E0-79E12D0BF0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DC84D9-3BE6-432E-B64E-D73ED53E0A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FC6EC36-AB6F-4C6A-85AD-795B26FB27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3A9B48D-988B-4E86-B7C3-990C1CEEC1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26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FAD690D-A247-46CE-9A86-48004003308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3745846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C3AC-5A51-4DC6-8F46-AF54603B2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6FBC50-D225-4C97-875A-BFADF1551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C48220-825A-4F48-B791-5A03091EFD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5D3309-979E-411B-AE67-218FA2003D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54685D-962E-41CE-96D7-574F05DE2F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8EFD66-2963-4961-B8A8-C2668674FD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1FF729F-4CE4-4BDC-95CB-4FC40CD3F8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4E605E1-5741-4335-99A5-2FAB4E24AF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744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46686-D8DE-4F96-AB9F-8AEB763C3B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8595D8-768A-4498-9502-A3A9C32E21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C6BBA86-E4E1-4764-B84B-126E703D27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26C4EB9-795F-45A9-B1BA-5059B60B78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856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113BC-CB21-451A-A0F4-C20539E3B9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3CE4CDE-DEF5-4547-8645-C54FB7D1CC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B2A02DA-5DB6-41A7-AB9F-49C3895F64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46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75B71-91E8-4697-A35E-30C12C338C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DCAA31-BBCF-4453-A2EF-793C99C20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B511F7-4E0A-4F57-8F69-C0FFAAF85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47C8EF-7C7A-4141-A1F4-099C519286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D53C37F-0DB4-4567-8A8D-43965E8062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BEA6286-9368-46E8-AAE0-4BA6DD06E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8293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134C-5285-4DD3-9074-2C64C75F0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A10E0C-9A0A-4190-95E4-8235592B5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47483A-B233-4C8D-9573-177D06592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FE5696-C2E3-4729-A35D-248E290E56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E763695-1A45-4681-B684-37D6A8E6ED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8B0F56F-9D44-41DD-A1A3-7E9F4A39B4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405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F60B-9457-48CE-8822-F414940D94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530BC8-0AD7-4B59-9420-48BE3878D7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CCD43-2137-4C4B-932F-F537B83A3B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4307B37-A6CC-441E-A72B-F0F80583FD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0D562B0-8171-4282-83C8-4D0504040B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385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9FD8BE-E64E-43AD-AF10-952686AFB4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CACA88-516F-4301-A7A7-34960CC27D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4F9D9-CA3E-446D-8882-304E616C56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66549F-09B1-4D55-9AE1-F47422DE9D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F37ABB-CB19-4EA0-AE6F-2A3F975A37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928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7232-3F5A-4E8B-81F3-A2D805F49F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420624-3E47-4EFB-92CA-71FE90D0A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1ED9E-A7C3-4A75-8CC8-526AF2CBAA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65FF67D-E6A9-4CC5-AEDC-4713E6DB0D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7E5263-E790-4BAF-B40A-1C02F6FBCA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41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7D93-2795-4D3E-89A4-71F92BD31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08B30-7B91-4527-A015-EAB12CC20B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32D9A-BC7D-4DF4-8BE9-2619FD31FF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6E7AAB-474E-4BF9-88F2-EC5BDDB114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D3DAB05-C550-40F6-9467-D3AA2E1027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988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877A-A2AC-420A-8944-BF8649CEDE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7CC700-DDDC-4C5C-BC40-00A1457498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F371E-9781-4C6A-B209-FB7BF1B3F9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35EDD29-BEBA-49BE-9F7D-4D90047E69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6E51318-4F74-4577-9A00-8783AC814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26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5B9494-C081-4172-8BCD-F8C0259A5D0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7106707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95A8-6CE4-4BEB-8643-AEDEE83BA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EA21A-5ECA-4215-942D-36BCC0A6B4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0A8DC6-208B-4FEB-91E0-79E12D0BF0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DC84D9-3BE6-432E-B64E-D73ED53E0A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FC6EC36-AB6F-4C6A-85AD-795B26FB27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3A9B48D-988B-4E86-B7C3-990C1CEEC1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908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C3AC-5A51-4DC6-8F46-AF54603B2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6FBC50-D225-4C97-875A-BFADF1551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C48220-825A-4F48-B791-5A03091EFD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5D3309-979E-411B-AE67-218FA2003D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54685D-962E-41CE-96D7-574F05DE2F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8EFD66-2963-4961-B8A8-C2668674FD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1FF729F-4CE4-4BDC-95CB-4FC40CD3F8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4E605E1-5741-4335-99A5-2FAB4E24AF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778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46686-D8DE-4F96-AB9F-8AEB763C3B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8595D8-768A-4498-9502-A3A9C32E21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C6BBA86-E4E1-4764-B84B-126E703D27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26C4EB9-795F-45A9-B1BA-5059B60B78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966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113BC-CB21-451A-A0F4-C20539E3B9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3CE4CDE-DEF5-4547-8645-C54FB7D1CC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B2A02DA-5DB6-41A7-AB9F-49C3895F64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266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75B71-91E8-4697-A35E-30C12C338C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DCAA31-BBCF-4453-A2EF-793C99C20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B511F7-4E0A-4F57-8F69-C0FFAAF85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47C8EF-7C7A-4141-A1F4-099C519286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D53C37F-0DB4-4567-8A8D-43965E8062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BEA6286-9368-46E8-AAE0-4BA6DD06E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595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134C-5285-4DD3-9074-2C64C75F0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A10E0C-9A0A-4190-95E4-8235592B5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47483A-B233-4C8D-9573-177D06592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FE5696-C2E3-4729-A35D-248E290E56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E763695-1A45-4681-B684-37D6A8E6ED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8B0F56F-9D44-41DD-A1A3-7E9F4A39B4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1121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F60B-9457-48CE-8822-F414940D94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530BC8-0AD7-4B59-9420-48BE3878D7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CCD43-2137-4C4B-932F-F537B83A3B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4307B37-A6CC-441E-A72B-F0F80583FD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0D562B0-8171-4282-83C8-4D0504040B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9461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9FD8BE-E64E-43AD-AF10-952686AFB4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CACA88-516F-4301-A7A7-34960CC27D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4F9D9-CA3E-446D-8882-304E616C56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66549F-09B1-4D55-9AE1-F47422DE9D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F37ABB-CB19-4EA0-AE6F-2A3F975A37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29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7232-3F5A-4E8B-81F3-A2D805F49F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420624-3E47-4EFB-92CA-71FE90D0A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1ED9E-A7C3-4A75-8CC8-526AF2CBAA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65FF67D-E6A9-4CC5-AEDC-4713E6DB0D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7E5263-E790-4BAF-B40A-1C02F6FBCA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7780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7D93-2795-4D3E-89A4-71F92BD31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08B30-7B91-4527-A015-EAB12CC20B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32D9A-BC7D-4DF4-8BE9-2619FD31FF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6E7AAB-474E-4BF9-88F2-EC5BDDB114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D3DAB05-C550-40F6-9467-D3AA2E1027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73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FC5FC1E-83AE-4817-85D0-D477FF03FDF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1171737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877A-A2AC-420A-8944-BF8649CEDE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7CC700-DDDC-4C5C-BC40-00A1457498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F371E-9781-4C6A-B209-FB7BF1B3F9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35EDD29-BEBA-49BE-9F7D-4D90047E69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6E51318-4F74-4577-9A00-8783AC814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341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95A8-6CE4-4BEB-8643-AEDEE83BA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EA21A-5ECA-4215-942D-36BCC0A6B4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0A8DC6-208B-4FEB-91E0-79E12D0BF0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DC84D9-3BE6-432E-B64E-D73ED53E0A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FC6EC36-AB6F-4C6A-85AD-795B26FB27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3A9B48D-988B-4E86-B7C3-990C1CEEC1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157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C3AC-5A51-4DC6-8F46-AF54603B2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6FBC50-D225-4C97-875A-BFADF1551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C48220-825A-4F48-B791-5A03091EFD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5D3309-979E-411B-AE67-218FA2003D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54685D-962E-41CE-96D7-574F05DE2F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8EFD66-2963-4961-B8A8-C2668674FD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1FF729F-4CE4-4BDC-95CB-4FC40CD3F8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4E605E1-5741-4335-99A5-2FAB4E24AF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7303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46686-D8DE-4F96-AB9F-8AEB763C3B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8595D8-768A-4498-9502-A3A9C32E21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C6BBA86-E4E1-4764-B84B-126E703D27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26C4EB9-795F-45A9-B1BA-5059B60B78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4606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113BC-CB21-451A-A0F4-C20539E3B9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3CE4CDE-DEF5-4547-8645-C54FB7D1CC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B2A02DA-5DB6-41A7-AB9F-49C3895F64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069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75B71-91E8-4697-A35E-30C12C338C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DCAA31-BBCF-4453-A2EF-793C99C20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B511F7-4E0A-4F57-8F69-C0FFAAF85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47C8EF-7C7A-4141-A1F4-099C519286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D53C37F-0DB4-4567-8A8D-43965E8062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BEA6286-9368-46E8-AAE0-4BA6DD06E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739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134C-5285-4DD3-9074-2C64C75F0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A10E0C-9A0A-4190-95E4-8235592B5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47483A-B233-4C8D-9573-177D06592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FE5696-C2E3-4729-A35D-248E290E56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E763695-1A45-4681-B684-37D6A8E6ED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8B0F56F-9D44-41DD-A1A3-7E9F4A39B4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326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F60B-9457-48CE-8822-F414940D94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530BC8-0AD7-4B59-9420-48BE3878D7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CCD43-2137-4C4B-932F-F537B83A3B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4307B37-A6CC-441E-A72B-F0F80583FD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0D562B0-8171-4282-83C8-4D0504040B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104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9FD8BE-E64E-43AD-AF10-952686AFB4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CACA88-516F-4301-A7A7-34960CC27D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4F9D9-CA3E-446D-8882-304E616C56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66549F-09B1-4D55-9AE1-F47422DE9D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F37ABB-CB19-4EA0-AE6F-2A3F975A37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183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7232-3F5A-4E8B-81F3-A2D805F49F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420624-3E47-4EFB-92CA-71FE90D0A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1ED9E-A7C3-4A75-8CC8-526AF2CBAA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65FF67D-E6A9-4CC5-AEDC-4713E6DB0D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7E5263-E790-4BAF-B40A-1C02F6FBCA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08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3D474E7-05EC-46FB-8138-D5CA5339F339}"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042573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7D93-2795-4D3E-89A4-71F92BD31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08B30-7B91-4527-A015-EAB12CC20B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32D9A-BC7D-4DF4-8BE9-2619FD31FF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6E7AAB-474E-4BF9-88F2-EC5BDDB114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D3DAB05-C550-40F6-9467-D3AA2E1027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1829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877A-A2AC-420A-8944-BF8649CEDE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7CC700-DDDC-4C5C-BC40-00A1457498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F371E-9781-4C6A-B209-FB7BF1B3F9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35EDD29-BEBA-49BE-9F7D-4D90047E69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6E51318-4F74-4577-9A00-8783AC814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5327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95A8-6CE4-4BEB-8643-AEDEE83BA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EA21A-5ECA-4215-942D-36BCC0A6B4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0A8DC6-208B-4FEB-91E0-79E12D0BF0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DC84D9-3BE6-432E-B64E-D73ED53E0A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FC6EC36-AB6F-4C6A-85AD-795B26FB27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3A9B48D-988B-4E86-B7C3-990C1CEEC1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4480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C3AC-5A51-4DC6-8F46-AF54603B2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6FBC50-D225-4C97-875A-BFADF1551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C48220-825A-4F48-B791-5A03091EFD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5D3309-979E-411B-AE67-218FA2003D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54685D-962E-41CE-96D7-574F05DE2F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8EFD66-2963-4961-B8A8-C2668674FD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1FF729F-4CE4-4BDC-95CB-4FC40CD3F8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4E605E1-5741-4335-99A5-2FAB4E24AF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5571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46686-D8DE-4F96-AB9F-8AEB763C3B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8595D8-768A-4498-9502-A3A9C32E21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C6BBA86-E4E1-4764-B84B-126E703D27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26C4EB9-795F-45A9-B1BA-5059B60B78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4946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113BC-CB21-451A-A0F4-C20539E3B9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3CE4CDE-DEF5-4547-8645-C54FB7D1CC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B2A02DA-5DB6-41A7-AB9F-49C3895F64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8057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75B71-91E8-4697-A35E-30C12C338C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DCAA31-BBCF-4453-A2EF-793C99C20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B511F7-4E0A-4F57-8F69-C0FFAAF85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47C8EF-7C7A-4141-A1F4-099C519286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D53C37F-0DB4-4567-8A8D-43965E8062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BEA6286-9368-46E8-AAE0-4BA6DD06E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8192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134C-5285-4DD3-9074-2C64C75F0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A10E0C-9A0A-4190-95E4-8235592B5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47483A-B233-4C8D-9573-177D06592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FE5696-C2E3-4729-A35D-248E290E56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E763695-1A45-4681-B684-37D6A8E6ED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8B0F56F-9D44-41DD-A1A3-7E9F4A39B4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150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F60B-9457-48CE-8822-F414940D94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530BC8-0AD7-4B59-9420-48BE3878D7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CCD43-2137-4C4B-932F-F537B83A3B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4307B37-A6CC-441E-A72B-F0F80583FD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0D562B0-8171-4282-83C8-4D0504040B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489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9FD8BE-E64E-43AD-AF10-952686AFB4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CACA88-516F-4301-A7A7-34960CC27D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4F9D9-CA3E-446D-8882-304E616C56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66549F-09B1-4D55-9AE1-F47422DE9D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F37ABB-CB19-4EA0-AE6F-2A3F975A37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159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53A4223-BFEB-433D-8BB6-C4270A1ACCA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8733041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FC3672F-C1A4-4FCD-B9C8-8911D1A9113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9379398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4B4F1495-DFD8-4127-9C3C-DF1126F630A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619841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D7846-92F4-40AF-8D6F-06005C7912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435D1C-2617-4DBC-842D-341F93BBF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63145-D53D-4F51-AC11-26F33D767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A69D6D-9817-49B2-90BC-3B258A5DBF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F29E70D-F155-4FCB-ABD9-E1555FBDEA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5465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D7846-92F4-40AF-8D6F-06005C7912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435D1C-2617-4DBC-842D-341F93BBF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63145-D53D-4F51-AC11-26F33D767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A69D6D-9817-49B2-90BC-3B258A5DBF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F29E70D-F155-4FCB-ABD9-E1555FBDEA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78614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D7846-92F4-40AF-8D6F-06005C7912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435D1C-2617-4DBC-842D-341F93BBF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63145-D53D-4F51-AC11-26F33D767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A69D6D-9817-49B2-90BC-3B258A5DBF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F29E70D-F155-4FCB-ABD9-E1555FBDEA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24105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D7846-92F4-40AF-8D6F-06005C7912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435D1C-2617-4DBC-842D-341F93BBF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63145-D53D-4F51-AC11-26F33D767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A69D6D-9817-49B2-90BC-3B258A5DBF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F29E70D-F155-4FCB-ABD9-E1555FBDEA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68632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D7846-92F4-40AF-8D6F-06005C7912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435D1C-2617-4DBC-842D-341F93BBF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63145-D53D-4F51-AC11-26F33D767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A69D6D-9817-49B2-90BC-3B258A5DBF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F29E70D-F155-4FCB-ABD9-E1555FBDEA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82891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D7846-92F4-40AF-8D6F-06005C7912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435D1C-2617-4DBC-842D-341F93BBF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63145-D53D-4F51-AC11-26F33D767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7CBFCE-9A52-4367-8E18-9A27FCA5A6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A69D6D-9817-49B2-90BC-3B258A5DBF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F29E70D-F155-4FCB-ABD9-E1555FBDEA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0B09B2-26DF-490B-A967-DDFB1D654C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53831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0.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anh-nen-dep_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6" descr="DOV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64164">
            <a:off x="2514600" y="1371601"/>
            <a:ext cx="187325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7" descr="DOV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64164">
            <a:off x="7848600" y="4343401"/>
            <a:ext cx="187325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WordArt 8"/>
          <p:cNvSpPr>
            <a:spLocks noChangeArrowheads="1" noChangeShapeType="1" noTextEdit="1"/>
          </p:cNvSpPr>
          <p:nvPr/>
        </p:nvSpPr>
        <p:spPr bwMode="auto">
          <a:xfrm>
            <a:off x="1828800" y="1066800"/>
            <a:ext cx="8610600" cy="4267200"/>
          </a:xfrm>
          <a:prstGeom prst="rect">
            <a:avLst/>
          </a:prstGeom>
        </p:spPr>
        <p:txBody>
          <a:bodyPr wrap="none" fromWordArt="1">
            <a:prstTxWarp prst="textWave2">
              <a:avLst>
                <a:gd name="adj1" fmla="val 13005"/>
                <a:gd name="adj2" fmla="val 0"/>
              </a:avLst>
            </a:prstTxWarp>
          </a:bodyPr>
          <a:lstStyle/>
          <a:p>
            <a:pPr algn="ctr" eaLnBrk="0" fontAlgn="base" hangingPunct="0">
              <a:spcBef>
                <a:spcPct val="0"/>
              </a:spcBef>
              <a:spcAft>
                <a:spcPct val="0"/>
              </a:spcAft>
            </a:pPr>
            <a:r>
              <a:rPr lang="vi-VN" sz="3600" b="1" kern="10" dirty="0">
                <a:ln w="9525">
                  <a:solidFill>
                    <a:srgbClr val="000000"/>
                  </a:solidFill>
                  <a:round/>
                  <a:headEnd/>
                  <a:tailEnd/>
                </a:ln>
                <a:solidFill>
                  <a:srgbClr val="FF00FF"/>
                </a:solidFill>
                <a:effectLst>
                  <a:outerShdw dist="35921" dir="2700000" algn="ctr" rotWithShape="0">
                    <a:srgbClr val="808080">
                      <a:alpha val="79999"/>
                    </a:srgbClr>
                  </a:outerShdw>
                </a:effectLst>
                <a:latin typeface="Arial" panose="020B0604020202020204" pitchFamily="34" charset="0"/>
                <a:cs typeface="Arial" panose="020B0604020202020204" pitchFamily="34" charset="0"/>
              </a:rPr>
              <a:t>CHÀO CÁC EM! RẤT VUI ĐƯỢC ĐỒNG HÀNH</a:t>
            </a:r>
          </a:p>
          <a:p>
            <a:pPr algn="ctr" eaLnBrk="0" fontAlgn="base" hangingPunct="0">
              <a:spcBef>
                <a:spcPct val="0"/>
              </a:spcBef>
              <a:spcAft>
                <a:spcPct val="0"/>
              </a:spcAft>
            </a:pPr>
            <a:r>
              <a:rPr lang="vi-VN" sz="3600" b="1" kern="10" dirty="0">
                <a:ln w="9525">
                  <a:solidFill>
                    <a:srgbClr val="000000"/>
                  </a:solidFill>
                  <a:round/>
                  <a:headEnd/>
                  <a:tailEnd/>
                </a:ln>
                <a:solidFill>
                  <a:srgbClr val="FF00FF"/>
                </a:solidFill>
                <a:effectLst>
                  <a:outerShdw dist="35921" dir="2700000" algn="ctr" rotWithShape="0">
                    <a:srgbClr val="808080">
                      <a:alpha val="79999"/>
                    </a:srgbClr>
                  </a:outerShdw>
                </a:effectLst>
                <a:latin typeface="Arial" panose="020B0604020202020204" pitchFamily="34" charset="0"/>
                <a:cs typeface="Arial" panose="020B0604020202020204" pitchFamily="34" charset="0"/>
              </a:rPr>
              <a:t> VỚI CÁC EM TRONG TIẾT HỌC HÔM NAY</a:t>
            </a:r>
            <a:endParaRPr lang="en-US" sz="3600" b="1" kern="10" dirty="0">
              <a:ln w="9525">
                <a:solidFill>
                  <a:srgbClr val="000000"/>
                </a:solidFill>
                <a:round/>
                <a:headEnd/>
                <a:tailEnd/>
              </a:ln>
              <a:solidFill>
                <a:srgbClr val="FF00FF"/>
              </a:solidFill>
              <a:effectLst>
                <a:outerShdw dist="35921" dir="2700000" algn="ctr" rotWithShape="0">
                  <a:srgbClr val="808080">
                    <a:alpha val="79999"/>
                  </a:srgbClr>
                </a:outerShdw>
              </a:effectLst>
              <a:latin typeface="Arial" panose="020B0604020202020204" pitchFamily="34" charset="0"/>
              <a:cs typeface="Arial" panose="020B0604020202020204" pitchFamily="34" charset="0"/>
            </a:endParaRPr>
          </a:p>
        </p:txBody>
      </p:sp>
      <p:pic>
        <p:nvPicPr>
          <p:cNvPr id="2054" name="Picture 6" descr="http://ssf.sgu.edu.vn/images/image_04.gif"/>
          <p:cNvPicPr>
            <a:picLocks noChangeAspect="1" noChangeArrowheads="1"/>
          </p:cNvPicPr>
          <p:nvPr/>
        </p:nvPicPr>
        <p:blipFill>
          <a:blip r:embed="rId4">
            <a:extLst>
              <a:ext uri="{28A0092B-C50C-407E-A947-70E740481C1C}">
                <a14:useLocalDpi xmlns:a14="http://schemas.microsoft.com/office/drawing/2010/main" val="0"/>
              </a:ext>
            </a:extLst>
          </a:blip>
          <a:srcRect t="7176" b="6808"/>
          <a:stretch>
            <a:fillRect/>
          </a:stretch>
        </p:blipFill>
        <p:spPr bwMode="auto">
          <a:xfrm>
            <a:off x="9897512" y="5791200"/>
            <a:ext cx="2286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447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8" presetClass="entr" presetSubtype="0" accel="50000" fill="hold" nodeType="withEffect">
                                  <p:stCondLst>
                                    <p:cond delay="0"/>
                                  </p:stCondLst>
                                  <p:childTnLst>
                                    <p:set>
                                      <p:cBhvr>
                                        <p:cTn id="6" dur="1" fill="hold">
                                          <p:stCondLst>
                                            <p:cond delay="0"/>
                                          </p:stCondLst>
                                        </p:cTn>
                                        <p:tgtEl>
                                          <p:spTgt spid="93190"/>
                                        </p:tgtEl>
                                        <p:attrNameLst>
                                          <p:attrName>style.visibility</p:attrName>
                                        </p:attrNameLst>
                                      </p:cBhvr>
                                      <p:to>
                                        <p:strVal val="visible"/>
                                      </p:to>
                                    </p:set>
                                    <p:anim calcmode="lin" valueType="num">
                                      <p:cBhvr>
                                        <p:cTn id="7" dur="1000" fill="hold"/>
                                        <p:tgtEl>
                                          <p:spTgt spid="9319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93190"/>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93190"/>
                                        </p:tgtEl>
                                        <p:attrNameLst>
                                          <p:attrName>ppt_y</p:attrName>
                                        </p:attrNameLst>
                                      </p:cBhvr>
                                      <p:tavLst>
                                        <p:tav tm="0">
                                          <p:val>
                                            <p:strVal val="#ppt_y"/>
                                          </p:val>
                                        </p:tav>
                                        <p:tav tm="100000">
                                          <p:val>
                                            <p:strVal val="#ppt_y"/>
                                          </p:val>
                                        </p:tav>
                                      </p:tavLst>
                                    </p:anim>
                                    <p:animEffect transition="in" filter="fade">
                                      <p:cBhvr>
                                        <p:cTn id="10" dur="1000"/>
                                        <p:tgtEl>
                                          <p:spTgt spid="93190"/>
                                        </p:tgtEl>
                                      </p:cBhvr>
                                    </p:animEffect>
                                  </p:childTnLst>
                                </p:cTn>
                              </p:par>
                              <p:par>
                                <p:cTn id="11" presetID="48" presetClass="entr" presetSubtype="0" accel="50000" fill="hold" nodeType="withEffect">
                                  <p:stCondLst>
                                    <p:cond delay="0"/>
                                  </p:stCondLst>
                                  <p:childTnLst>
                                    <p:set>
                                      <p:cBhvr>
                                        <p:cTn id="12" dur="1" fill="hold">
                                          <p:stCondLst>
                                            <p:cond delay="0"/>
                                          </p:stCondLst>
                                        </p:cTn>
                                        <p:tgtEl>
                                          <p:spTgt spid="93191"/>
                                        </p:tgtEl>
                                        <p:attrNameLst>
                                          <p:attrName>style.visibility</p:attrName>
                                        </p:attrNameLst>
                                      </p:cBhvr>
                                      <p:to>
                                        <p:strVal val="visible"/>
                                      </p:to>
                                    </p:set>
                                    <p:anim calcmode="lin" valueType="num">
                                      <p:cBhvr>
                                        <p:cTn id="13" dur="1000" fill="hold"/>
                                        <p:tgtEl>
                                          <p:spTgt spid="9319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93191"/>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93191"/>
                                        </p:tgtEl>
                                        <p:attrNameLst>
                                          <p:attrName>ppt_y</p:attrName>
                                        </p:attrNameLst>
                                      </p:cBhvr>
                                      <p:tavLst>
                                        <p:tav tm="0">
                                          <p:val>
                                            <p:strVal val="#ppt_y"/>
                                          </p:val>
                                        </p:tav>
                                        <p:tav tm="100000">
                                          <p:val>
                                            <p:strVal val="#ppt_y"/>
                                          </p:val>
                                        </p:tav>
                                      </p:tavLst>
                                    </p:anim>
                                    <p:animEffect transition="in" filter="fade">
                                      <p:cBhvr>
                                        <p:cTn id="16" dur="1000"/>
                                        <p:tgtEl>
                                          <p:spTgt spid="9319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93192"/>
                                        </p:tgtEl>
                                        <p:attrNameLst>
                                          <p:attrName>style.visibility</p:attrName>
                                        </p:attrNameLst>
                                      </p:cBhvr>
                                      <p:to>
                                        <p:strVal val="visible"/>
                                      </p:to>
                                    </p:set>
                                    <p:anim calcmode="lin" valueType="num">
                                      <p:cBhvr>
                                        <p:cTn id="21" dur="500" fill="hold"/>
                                        <p:tgtEl>
                                          <p:spTgt spid="93192"/>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93192"/>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93192"/>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931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317673" y="378951"/>
            <a:ext cx="5126181" cy="6049560"/>
          </a:xfrm>
          <a:prstGeom prst="rect">
            <a:avLst/>
          </a:prstGeom>
          <a:ln w="19050">
            <a:solidFill>
              <a:schemeClr val="tx1"/>
            </a:solidFill>
          </a:ln>
        </p:spPr>
      </p:pic>
      <p:pic>
        <p:nvPicPr>
          <p:cNvPr id="7" name="Picture 6"/>
          <p:cNvPicPr>
            <a:picLocks noChangeAspect="1"/>
          </p:cNvPicPr>
          <p:nvPr/>
        </p:nvPicPr>
        <p:blipFill>
          <a:blip r:embed="rId3"/>
          <a:stretch>
            <a:fillRect/>
          </a:stretch>
        </p:blipFill>
        <p:spPr>
          <a:xfrm>
            <a:off x="953129" y="378950"/>
            <a:ext cx="4907335" cy="6049560"/>
          </a:xfrm>
          <a:prstGeom prst="rect">
            <a:avLst/>
          </a:prstGeom>
          <a:ln w="19050">
            <a:solidFill>
              <a:schemeClr val="tx1"/>
            </a:solidFill>
          </a:ln>
        </p:spPr>
      </p:pic>
    </p:spTree>
    <p:extLst>
      <p:ext uri="{BB962C8B-B14F-4D97-AF65-F5344CB8AC3E}">
        <p14:creationId xmlns:p14="http://schemas.microsoft.com/office/powerpoint/2010/main" val="296955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ckground-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8C39CCC-1777-0643-880D-86EB4F8E01C1}"/>
              </a:ext>
            </a:extLst>
          </p:cNvPr>
          <p:cNvSpPr txBox="1"/>
          <p:nvPr/>
        </p:nvSpPr>
        <p:spPr>
          <a:xfrm>
            <a:off x="3255818" y="215015"/>
            <a:ext cx="60682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 LỊCH SỬ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LÀ GÌ?</a:t>
            </a:r>
            <a:endPar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622473" y="1119841"/>
            <a:ext cx="5128340" cy="5183977"/>
          </a:xfrm>
          <a:prstGeom prst="rect">
            <a:avLst/>
          </a:prstGeom>
        </p:spPr>
      </p:pic>
      <p:sp>
        <p:nvSpPr>
          <p:cNvPr id="5" name="Content Placeholder 2">
            <a:extLst>
              <a:ext uri="{FF2B5EF4-FFF2-40B4-BE49-F238E27FC236}">
                <a16:creationId xmlns:a16="http://schemas.microsoft.com/office/drawing/2014/main" id="{CF4C89BB-FF34-4444-BA70-96A8E27F6AF4}"/>
              </a:ext>
            </a:extLst>
          </p:cNvPr>
          <p:cNvSpPr>
            <a:spLocks noGrp="1"/>
          </p:cNvSpPr>
          <p:nvPr>
            <p:ph idx="1"/>
          </p:nvPr>
        </p:nvSpPr>
        <p:spPr>
          <a:xfrm>
            <a:off x="484908" y="1119841"/>
            <a:ext cx="5971310" cy="5156256"/>
          </a:xfrm>
          <a:ln w="19050">
            <a:solidFill>
              <a:schemeClr val="tx1"/>
            </a:solidFill>
          </a:ln>
        </p:spPr>
        <p:txBody>
          <a:bodyPr>
            <a:normAutofit lnSpcReduction="10000"/>
          </a:bodyPr>
          <a:lstStyle/>
          <a:p>
            <a:pPr marL="0" indent="0">
              <a:lnSpc>
                <a:spcPct val="100000"/>
              </a:lnSpc>
              <a:buNone/>
            </a:pPr>
            <a:r>
              <a:rPr lang="en-US" sz="2400" dirty="0" smtClean="0">
                <a:latin typeface="Times New Roman" panose="02020603050405020304" pitchFamily="18" charset="0"/>
                <a:cs typeface="Times New Roman" panose="02020603050405020304" pitchFamily="18" charset="0"/>
              </a:rPr>
              <a:t>* GV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cầu</a:t>
            </a:r>
            <a:r>
              <a:rPr lang="en-US" sz="2400" dirty="0" smtClean="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a:t>
            </a:r>
          </a:p>
          <a:p>
            <a:pPr marL="0" indent="0">
              <a:lnSpc>
                <a:spcPct val="100000"/>
              </a:lnSpc>
              <a:buNone/>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Ngôi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endParaRPr lang="en-US" sz="2400" dirty="0">
              <a:latin typeface="Times New Roman" panose="02020603050405020304" pitchFamily="18" charset="0"/>
              <a:cs typeface="Times New Roman" panose="02020603050405020304" pitchFamily="18" charset="0"/>
            </a:endParaRPr>
          </a:p>
          <a:p>
            <a:pPr>
              <a:lnSpc>
                <a:spcPct val="100000"/>
              </a:lnSpc>
              <a:buFontTx/>
              <a:buChar char="-"/>
            </a:pP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tranh</a:t>
            </a:r>
            <a:r>
              <a:rPr lang="en-US" sz="2400" dirty="0" smtClean="0">
                <a:latin typeface="Times New Roman" panose="02020603050405020304" pitchFamily="18" charset="0"/>
                <a:cs typeface="Times New Roman" panose="02020603050405020304" pitchFamily="18" charset="0"/>
              </a:rPr>
              <a:t>… </a:t>
            </a:r>
          </a:p>
          <a:p>
            <a:pPr marL="0" indent="0">
              <a:lnSpc>
                <a:spcPct val="100000"/>
              </a:lnSpc>
              <a:buNone/>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0"/>
              </a:spcBef>
              <a:buFont typeface="Symbol" panose="05050102010706020507" pitchFamily="18" charset="2"/>
              <a:buChar char="Þ"/>
            </a:pP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 </a:t>
            </a:r>
          </a:p>
          <a:p>
            <a:pPr marL="0" marR="0" indent="0" algn="just">
              <a:lnSpc>
                <a:spcPct val="100000"/>
              </a:lnSpc>
              <a:spcBef>
                <a:spcPts val="0"/>
              </a:spcBef>
              <a:spcAft>
                <a:spcPts val="0"/>
              </a:spcAft>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ea typeface="Segoe UI" panose="020B0502040204020203" pitchFamily="34" charset="0"/>
              </a:rPr>
              <a:t>Những </a:t>
            </a:r>
            <a:r>
              <a:rPr lang="vi-VN" sz="2400" dirty="0">
                <a:solidFill>
                  <a:srgbClr val="000000"/>
                </a:solidFill>
                <a:latin typeface="Times New Roman" panose="02020603050405020304" pitchFamily="18" charset="0"/>
                <a:ea typeface="Segoe UI" panose="020B0502040204020203" pitchFamily="34" charset="0"/>
              </a:rPr>
              <a:t>miêu tả đó có những điểm </a:t>
            </a:r>
            <a:r>
              <a:rPr lang="vi-VN" sz="2400" dirty="0" smtClean="0">
                <a:solidFill>
                  <a:srgbClr val="000000"/>
                </a:solidFill>
                <a:latin typeface="Times New Roman" panose="02020603050405020304" pitchFamily="18" charset="0"/>
                <a:ea typeface="Segoe UI" panose="020B0502040204020203" pitchFamily="34" charset="0"/>
              </a:rPr>
              <a:t>chung</a:t>
            </a:r>
            <a:r>
              <a:rPr lang="en-US" sz="2400" dirty="0" smtClean="0">
                <a:solidFill>
                  <a:srgbClr val="000000"/>
                </a:solidFill>
                <a:latin typeface="Times New Roman" panose="02020603050405020304" pitchFamily="18" charset="0"/>
                <a:ea typeface="Segoe UI" panose="020B0502040204020203" pitchFamily="34" charset="0"/>
              </a:rPr>
              <a:t>: </a:t>
            </a:r>
            <a:r>
              <a:rPr lang="vi-VN" sz="2400" dirty="0" smtClean="0">
                <a:solidFill>
                  <a:srgbClr val="000000"/>
                </a:solidFill>
                <a:latin typeface="Times New Roman" panose="02020603050405020304" pitchFamily="18" charset="0"/>
                <a:ea typeface="Segoe UI" panose="020B0502040204020203" pitchFamily="34" charset="0"/>
              </a:rPr>
              <a:t> </a:t>
            </a:r>
            <a:r>
              <a:rPr lang="vi-VN" sz="2400" dirty="0">
                <a:solidFill>
                  <a:srgbClr val="000000"/>
                </a:solidFill>
                <a:latin typeface="Times New Roman" panose="02020603050405020304" pitchFamily="18" charset="0"/>
                <a:ea typeface="Segoe UI" panose="020B0502040204020203" pitchFamily="34" charset="0"/>
              </a:rPr>
              <a:t>phản ánh quá khứ.</a:t>
            </a:r>
            <a:endParaRPr lang="en-US" sz="1400" dirty="0">
              <a:latin typeface="Segoe UI" panose="020B0502040204020203" pitchFamily="34" charset="0"/>
              <a:ea typeface="Segoe UI" panose="020B0502040204020203" pitchFamily="34" charset="0"/>
            </a:endParaRPr>
          </a:p>
          <a:p>
            <a:pPr marL="0" marR="0" indent="0" algn="just">
              <a:lnSpc>
                <a:spcPct val="100000"/>
              </a:lnSpc>
              <a:spcBef>
                <a:spcPts val="0"/>
              </a:spcBef>
              <a:spcAft>
                <a:spcPts val="0"/>
              </a:spcAft>
              <a:buNone/>
            </a:pPr>
            <a:r>
              <a:rPr lang="en-US" sz="2400" dirty="0" smtClean="0">
                <a:solidFill>
                  <a:srgbClr val="000000"/>
                </a:solidFill>
                <a:latin typeface="Times New Roman" panose="02020603050405020304" pitchFamily="18" charset="0"/>
                <a:ea typeface="Segoe UI" panose="020B0502040204020203" pitchFamily="34" charset="0"/>
              </a:rPr>
              <a:t> </a:t>
            </a:r>
            <a:r>
              <a:rPr lang="vi-VN" sz="2400" dirty="0" smtClean="0">
                <a:solidFill>
                  <a:srgbClr val="000000"/>
                </a:solidFill>
                <a:latin typeface="Times New Roman" panose="02020603050405020304" pitchFamily="18" charset="0"/>
                <a:ea typeface="Segoe UI" panose="020B0502040204020203" pitchFamily="34" charset="0"/>
              </a:rPr>
              <a:t>- Những </a:t>
            </a:r>
            <a:r>
              <a:rPr lang="vi-VN" sz="2400" dirty="0">
                <a:solidFill>
                  <a:srgbClr val="000000"/>
                </a:solidFill>
                <a:latin typeface="Times New Roman" panose="02020603050405020304" pitchFamily="18" charset="0"/>
                <a:ea typeface="Segoe UI" panose="020B0502040204020203" pitchFamily="34" charset="0"/>
              </a:rPr>
              <a:t>miêu tả cũng có những điểm không giống </a:t>
            </a:r>
            <a:r>
              <a:rPr lang="vi-VN" sz="2400" dirty="0" smtClean="0">
                <a:solidFill>
                  <a:srgbClr val="000000"/>
                </a:solidFill>
                <a:latin typeface="Times New Roman" panose="02020603050405020304" pitchFamily="18" charset="0"/>
                <a:ea typeface="Segoe UI" panose="020B0502040204020203" pitchFamily="34" charset="0"/>
              </a:rPr>
              <a:t>nhau</a:t>
            </a:r>
            <a:r>
              <a:rPr lang="en-US" sz="2400" dirty="0" smtClean="0">
                <a:solidFill>
                  <a:srgbClr val="000000"/>
                </a:solidFill>
                <a:latin typeface="Times New Roman" panose="02020603050405020304" pitchFamily="18" charset="0"/>
                <a:ea typeface="Segoe UI" panose="020B0502040204020203" pitchFamily="34" charset="0"/>
              </a:rPr>
              <a:t>: V</a:t>
            </a:r>
            <a:r>
              <a:rPr lang="vi-VN" sz="2400" dirty="0" smtClean="0">
                <a:solidFill>
                  <a:srgbClr val="000000"/>
                </a:solidFill>
                <a:latin typeface="Times New Roman" panose="02020603050405020304" pitchFamily="18" charset="0"/>
                <a:ea typeface="Segoe UI" panose="020B0502040204020203" pitchFamily="34" charset="0"/>
              </a:rPr>
              <a:t>ì </a:t>
            </a:r>
            <a:r>
              <a:rPr lang="vi-VN" sz="2400" dirty="0">
                <a:solidFill>
                  <a:srgbClr val="000000"/>
                </a:solidFill>
                <a:latin typeface="Times New Roman" panose="02020603050405020304" pitchFamily="18" charset="0"/>
                <a:ea typeface="Segoe UI" panose="020B0502040204020203" pitchFamily="34" charset="0"/>
              </a:rPr>
              <a:t>nó mang dấu ấn chủ quan của người làm ra nó.</a:t>
            </a:r>
            <a:endParaRPr lang="en-US" sz="1400" dirty="0">
              <a:latin typeface="Segoe UI" panose="020B0502040204020203" pitchFamily="34" charset="0"/>
              <a:ea typeface="Segoe UI" panose="020B0502040204020203" pitchFamily="34" charset="0"/>
            </a:endParaRPr>
          </a:p>
          <a:p>
            <a:pPr marL="0" indent="0">
              <a:lnSpc>
                <a:spcPct val="100000"/>
              </a:lnSpc>
              <a:buNone/>
            </a:pPr>
            <a:endParaRPr lang="en-US" sz="2400" dirty="0" smtClean="0">
              <a:latin typeface="Times New Roman" panose="02020603050405020304" pitchFamily="18" charset="0"/>
              <a:cs typeface="Times New Roman" panose="02020603050405020304" pitchFamily="18" charset="0"/>
            </a:endParaRPr>
          </a:p>
        </p:txBody>
      </p:sp>
      <p:sp>
        <p:nvSpPr>
          <p:cNvPr id="8" name="Oval 7"/>
          <p:cNvSpPr/>
          <p:nvPr/>
        </p:nvSpPr>
        <p:spPr>
          <a:xfrm>
            <a:off x="6941126" y="1302327"/>
            <a:ext cx="4225638" cy="46828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FFC000"/>
                </a:solidFill>
                <a:latin typeface="Times New Roman" panose="02020603050405020304" pitchFamily="18" charset="0"/>
                <a:ea typeface="Segoe UI" panose="020B0502040204020203" pitchFamily="34" charset="0"/>
              </a:rPr>
              <a:t> </a:t>
            </a:r>
            <a:r>
              <a:rPr lang="en-US" sz="2400" b="1" dirty="0" smtClean="0">
                <a:solidFill>
                  <a:srgbClr val="FFC000"/>
                </a:solidFill>
                <a:latin typeface="Times New Roman" panose="02020603050405020304" pitchFamily="18" charset="0"/>
                <a:ea typeface="Segoe UI" panose="020B0502040204020203" pitchFamily="34" charset="0"/>
              </a:rPr>
              <a:t>    </a:t>
            </a:r>
            <a:r>
              <a:rPr lang="vi-VN" sz="2400" b="1" dirty="0" smtClean="0">
                <a:solidFill>
                  <a:srgbClr val="FFC000"/>
                </a:solidFill>
                <a:latin typeface="Times New Roman" panose="02020603050405020304" pitchFamily="18" charset="0"/>
                <a:ea typeface="Segoe UI" panose="020B0502040204020203" pitchFamily="34" charset="0"/>
              </a:rPr>
              <a:t>Vậy </a:t>
            </a:r>
            <a:r>
              <a:rPr lang="vi-VN" sz="2400" b="1" dirty="0">
                <a:solidFill>
                  <a:srgbClr val="FFC000"/>
                </a:solidFill>
                <a:latin typeface="Times New Roman" panose="02020603050405020304" pitchFamily="18" charset="0"/>
                <a:ea typeface="Segoe UI" panose="020B0502040204020203" pitchFamily="34" charset="0"/>
              </a:rPr>
              <a:t>lịch sử có phải là những gì diễn ra trong quá khứ? Làm thế </a:t>
            </a:r>
            <a:r>
              <a:rPr lang="vi-VN" sz="2400" b="1" dirty="0" smtClean="0">
                <a:solidFill>
                  <a:srgbClr val="FFC000"/>
                </a:solidFill>
                <a:latin typeface="Times New Roman" panose="02020603050405020304" pitchFamily="18" charset="0"/>
                <a:ea typeface="Segoe UI" panose="020B0502040204020203" pitchFamily="34" charset="0"/>
              </a:rPr>
              <a:t>nào</a:t>
            </a:r>
            <a:r>
              <a:rPr lang="en-US" sz="2400" b="1" dirty="0" smtClean="0">
                <a:solidFill>
                  <a:srgbClr val="FFC000"/>
                </a:solidFill>
                <a:latin typeface="Times New Roman" panose="02020603050405020304" pitchFamily="18" charset="0"/>
                <a:ea typeface="Segoe UI" panose="020B0502040204020203" pitchFamily="34" charset="0"/>
              </a:rPr>
              <a:t> </a:t>
            </a:r>
            <a:r>
              <a:rPr lang="vi-VN" sz="2400" b="1" dirty="0" smtClean="0">
                <a:solidFill>
                  <a:srgbClr val="FFC000"/>
                </a:solidFill>
                <a:latin typeface="Times New Roman" panose="02020603050405020304" pitchFamily="18" charset="0"/>
                <a:ea typeface="Segoe UI" panose="020B0502040204020203" pitchFamily="34" charset="0"/>
              </a:rPr>
              <a:t>để </a:t>
            </a:r>
            <a:r>
              <a:rPr lang="vi-VN" sz="2400" b="1" dirty="0">
                <a:solidFill>
                  <a:srgbClr val="FFC000"/>
                </a:solidFill>
                <a:latin typeface="Times New Roman" panose="02020603050405020304" pitchFamily="18" charset="0"/>
                <a:ea typeface="Segoe UI" panose="020B0502040204020203" pitchFamily="34" charset="0"/>
              </a:rPr>
              <a:t>viết ra một câu chuyện lịch sử g</a:t>
            </a:r>
            <a:r>
              <a:rPr lang="en-US" sz="2400" b="1" dirty="0">
                <a:solidFill>
                  <a:srgbClr val="FFC000"/>
                </a:solidFill>
                <a:latin typeface="Times New Roman" panose="02020603050405020304" pitchFamily="18" charset="0"/>
                <a:ea typeface="Segoe UI" panose="020B0502040204020203" pitchFamily="34" charset="0"/>
              </a:rPr>
              <a:t>ầ</a:t>
            </a:r>
            <a:r>
              <a:rPr lang="vi-VN" sz="2400" b="1" dirty="0">
                <a:solidFill>
                  <a:srgbClr val="FFC000"/>
                </a:solidFill>
                <a:latin typeface="Times New Roman" panose="02020603050405020304" pitchFamily="18" charset="0"/>
                <a:ea typeface="Segoe UI" panose="020B0502040204020203" pitchFamily="34" charset="0"/>
              </a:rPr>
              <a:t>n đúng với sự thật nhất? Vì sao phải học lịch sử</a:t>
            </a:r>
            <a:r>
              <a:rPr lang="vi-VN" sz="2400" b="1" dirty="0" smtClean="0">
                <a:solidFill>
                  <a:srgbClr val="FFC000"/>
                </a:solidFill>
                <a:latin typeface="Times New Roman" panose="02020603050405020304" pitchFamily="18" charset="0"/>
                <a:ea typeface="Segoe UI" panose="020B0502040204020203" pitchFamily="34" charset="0"/>
              </a:rPr>
              <a:t>?</a:t>
            </a:r>
            <a:r>
              <a:rPr lang="en-US" sz="2400" b="1" dirty="0" smtClean="0">
                <a:solidFill>
                  <a:srgbClr val="FFC000"/>
                </a:solidFill>
                <a:latin typeface="Times New Roman" panose="02020603050405020304" pitchFamily="18" charset="0"/>
                <a:ea typeface="Segoe UI" panose="020B0502040204020203" pitchFamily="34" charset="0"/>
              </a:rPr>
              <a:t>     </a:t>
            </a:r>
            <a:endParaRPr lang="en-US" dirty="0">
              <a:solidFill>
                <a:srgbClr val="FFC000"/>
              </a:solidFill>
            </a:endParaRPr>
          </a:p>
        </p:txBody>
      </p:sp>
    </p:spTree>
    <p:extLst>
      <p:ext uri="{BB962C8B-B14F-4D97-AF65-F5344CB8AC3E}">
        <p14:creationId xmlns:p14="http://schemas.microsoft.com/office/powerpoint/2010/main" val="46543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additive="base">
                                        <p:cTn id="12"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 calcmode="lin" valueType="num">
                                      <p:cBhvr additive="base">
                                        <p:cTn id="3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additive="base">
                                        <p:cTn id="4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 calcmode="lin" valueType="num">
                                      <p:cBhvr additive="base">
                                        <p:cTn id="4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 calcmode="lin" valueType="num">
                                      <p:cBhvr additive="base">
                                        <p:cTn id="5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nodeType="clickEffect">
                                  <p:stCondLst>
                                    <p:cond delay="0"/>
                                  </p:stCondLst>
                                  <p:childTnLst>
                                    <p:animEffect transition="out" filter="wipe(down)">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circle(in)">
                                      <p:cBhvr>
                                        <p:cTn id="6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739806" y="5929745"/>
            <a:ext cx="11273367" cy="605560"/>
          </a:xfrm>
          <a:prstGeom prst="rect">
            <a:avLst/>
          </a:prstGeom>
          <a:noFill/>
          <a:ln w="9525" cap="flat">
            <a:noFill/>
            <a:round/>
            <a:headEnd/>
            <a:tailEn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kumimoji="0" lang="en-US" sz="3733" b="1" i="0" u="none" strike="noStrike" kern="1200" cap="none" spc="0" normalizeH="0" baseline="0" noProof="0" dirty="0" smtClean="0">
                <a:ln>
                  <a:noFill/>
                </a:ln>
                <a:solidFill>
                  <a:srgbClr val="00B05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Bản</a:t>
            </a:r>
            <a:r>
              <a:rPr kumimoji="0" lang="en-US" sz="28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thân</a:t>
            </a:r>
            <a:r>
              <a:rPr kumimoji="0" lang="en-US" sz="28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em</a:t>
            </a:r>
            <a:r>
              <a:rPr kumimoji="0" lang="en-US" sz="28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đang</a:t>
            </a:r>
            <a:r>
              <a:rPr kumimoji="0" lang="en-US" sz="28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ở </a:t>
            </a:r>
            <a:r>
              <a:rPr kumimoji="0" lang="en-US" sz="28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quá</a:t>
            </a:r>
            <a:r>
              <a:rPr kumimoji="0" lang="en-US" sz="28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trình</a:t>
            </a:r>
            <a:r>
              <a:rPr kumimoji="0" lang="en-US" sz="28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B050"/>
                </a:solidFill>
                <a:effectLst/>
                <a:uLnTx/>
                <a:uFillTx/>
                <a:latin typeface="Times New Roman" pitchFamily="18" charset="0"/>
                <a:ea typeface="+mn-ea"/>
                <a:cs typeface="Times New Roman" pitchFamily="18" charset="0"/>
              </a:rPr>
              <a:t>nào</a:t>
            </a:r>
            <a:r>
              <a:rPr kumimoji="0" lang="en-US" sz="2800" b="1" i="0" u="none" strike="noStrike" kern="1200" cap="none" spc="0" normalizeH="0" baseline="0" noProof="0" dirty="0" smtClean="0">
                <a:ln>
                  <a:noFill/>
                </a:ln>
                <a:solidFill>
                  <a:srgbClr val="00B05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B050"/>
                </a:solidFill>
                <a:effectLst/>
                <a:uLnTx/>
                <a:uFillTx/>
                <a:latin typeface="Times New Roman" pitchFamily="18" charset="0"/>
                <a:ea typeface="+mn-ea"/>
                <a:cs typeface="Times New Roman" pitchFamily="18" charset="0"/>
              </a:rPr>
              <a:t>hình</a:t>
            </a:r>
            <a:r>
              <a:rPr kumimoji="0" lang="en-US" sz="2800" b="1" i="0" u="none" strike="noStrike" kern="1200" cap="none" spc="0" normalizeH="0" noProof="0" dirty="0" smtClean="0">
                <a:ln>
                  <a:noFill/>
                </a:ln>
                <a:solidFill>
                  <a:srgbClr val="00B050"/>
                </a:solidFill>
                <a:effectLst/>
                <a:uLnTx/>
                <a:uFillTx/>
                <a:latin typeface="Times New Roman" pitchFamily="18" charset="0"/>
                <a:ea typeface="+mn-ea"/>
                <a:cs typeface="Times New Roman" pitchFamily="18" charset="0"/>
              </a:rPr>
              <a:t> </a:t>
            </a:r>
            <a:r>
              <a:rPr kumimoji="0" lang="en-US" sz="2800" b="1" i="0" u="none" strike="noStrike" kern="1200" cap="none" spc="0" normalizeH="0" noProof="0" dirty="0" err="1" smtClean="0">
                <a:ln>
                  <a:noFill/>
                </a:ln>
                <a:solidFill>
                  <a:srgbClr val="00B050"/>
                </a:solidFill>
                <a:effectLst/>
                <a:uLnTx/>
                <a:uFillTx/>
                <a:latin typeface="Times New Roman" pitchFamily="18" charset="0"/>
                <a:ea typeface="+mn-ea"/>
                <a:cs typeface="Times New Roman" pitchFamily="18" charset="0"/>
              </a:rPr>
              <a:t>mấy</a:t>
            </a:r>
            <a:r>
              <a:rPr kumimoji="0" lang="en-US" sz="2800" b="1" i="0" u="none" strike="noStrike" kern="1200" cap="none" spc="0" normalizeH="0" noProof="0" dirty="0" smtClean="0">
                <a:ln>
                  <a:noFill/>
                </a:ln>
                <a:solidFill>
                  <a:srgbClr val="00B050"/>
                </a:solidFill>
                <a:effectLst/>
                <a:uLnTx/>
                <a:uFillTx/>
                <a:latin typeface="Times New Roman" pitchFamily="18" charset="0"/>
                <a:ea typeface="+mn-ea"/>
                <a:cs typeface="Times New Roman" pitchFamily="18" charset="0"/>
              </a:rPr>
              <a:t>)</a:t>
            </a:r>
            <a:r>
              <a:rPr kumimoji="0" lang="en-US" sz="2800" b="1" i="0" u="none" strike="noStrike" kern="1200" cap="none" spc="0" normalizeH="0" baseline="0" noProof="0" dirty="0" smtClean="0">
                <a:ln>
                  <a:noFill/>
                </a:ln>
                <a:solidFill>
                  <a:srgbClr val="00B050"/>
                </a:solidFill>
                <a:effectLst/>
                <a:uLnTx/>
                <a:uFillTx/>
                <a:latin typeface="Times New Roman" pitchFamily="18" charset="0"/>
                <a:ea typeface="+mn-ea"/>
                <a:cs typeface="Times New Roman" pitchFamily="18" charset="0"/>
              </a:rPr>
              <a:t>? </a:t>
            </a:r>
            <a:endParaRPr kumimoji="0" lang="en-US" sz="28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endParaRPr>
          </a:p>
        </p:txBody>
      </p:sp>
      <p:pic>
        <p:nvPicPr>
          <p:cNvPr id="8194" name="Picture 2"/>
          <p:cNvPicPr>
            <a:picLocks noChangeAspect="1" noChangeArrowheads="1"/>
          </p:cNvPicPr>
          <p:nvPr/>
        </p:nvPicPr>
        <p:blipFill>
          <a:blip r:embed="rId3" cstate="print"/>
          <a:srcRect/>
          <a:stretch>
            <a:fillRect/>
          </a:stretch>
        </p:blipFill>
        <p:spPr bwMode="auto">
          <a:xfrm>
            <a:off x="8331200" y="838213"/>
            <a:ext cx="3251200" cy="2286000"/>
          </a:xfrm>
          <a:prstGeom prst="rect">
            <a:avLst/>
          </a:prstGeom>
          <a:noFill/>
          <a:ln w="28575" cap="flat">
            <a:solidFill>
              <a:schemeClr val="tx1"/>
            </a:solidFill>
            <a:round/>
            <a:headEnd/>
            <a:tailEnd/>
          </a:ln>
          <a:effectLst/>
        </p:spPr>
      </p:pic>
      <p:pic>
        <p:nvPicPr>
          <p:cNvPr id="8195" name="Picture 3"/>
          <p:cNvPicPr>
            <a:picLocks noChangeAspect="1" noChangeArrowheads="1"/>
          </p:cNvPicPr>
          <p:nvPr/>
        </p:nvPicPr>
        <p:blipFill>
          <a:blip r:embed="rId4" cstate="print"/>
          <a:srcRect/>
          <a:stretch>
            <a:fillRect/>
          </a:stretch>
        </p:blipFill>
        <p:spPr bwMode="auto">
          <a:xfrm>
            <a:off x="1016000" y="838213"/>
            <a:ext cx="2946400" cy="2286000"/>
          </a:xfrm>
          <a:prstGeom prst="rect">
            <a:avLst/>
          </a:prstGeom>
          <a:noFill/>
          <a:ln w="28575" cap="flat">
            <a:solidFill>
              <a:schemeClr val="tx1"/>
            </a:solidFill>
            <a:round/>
            <a:headEnd/>
            <a:tailEnd/>
          </a:ln>
          <a:effectLst/>
        </p:spPr>
      </p:pic>
      <p:pic>
        <p:nvPicPr>
          <p:cNvPr id="8196" name="Picture 4"/>
          <p:cNvPicPr>
            <a:picLocks noChangeAspect="1" noChangeArrowheads="1"/>
          </p:cNvPicPr>
          <p:nvPr/>
        </p:nvPicPr>
        <p:blipFill>
          <a:blip r:embed="rId5" cstate="print"/>
          <a:srcRect/>
          <a:stretch>
            <a:fillRect/>
          </a:stretch>
        </p:blipFill>
        <p:spPr bwMode="auto">
          <a:xfrm>
            <a:off x="4668982" y="838213"/>
            <a:ext cx="2951018" cy="2286000"/>
          </a:xfrm>
          <a:prstGeom prst="rect">
            <a:avLst/>
          </a:prstGeom>
          <a:noFill/>
          <a:ln w="28575" cap="flat">
            <a:solidFill>
              <a:schemeClr val="tx1"/>
            </a:solidFill>
            <a:round/>
            <a:headEnd/>
            <a:tailEnd/>
          </a:ln>
          <a:effectLst/>
        </p:spPr>
      </p:pic>
      <p:pic>
        <p:nvPicPr>
          <p:cNvPr id="8197" name="Picture 5"/>
          <p:cNvPicPr>
            <a:picLocks noChangeAspect="1" noChangeArrowheads="1"/>
          </p:cNvPicPr>
          <p:nvPr/>
        </p:nvPicPr>
        <p:blipFill>
          <a:blip r:embed="rId6" cstate="print"/>
          <a:srcRect/>
          <a:stretch>
            <a:fillRect/>
          </a:stretch>
        </p:blipFill>
        <p:spPr bwMode="auto">
          <a:xfrm>
            <a:off x="1016000" y="3352813"/>
            <a:ext cx="2946400" cy="2514600"/>
          </a:xfrm>
          <a:prstGeom prst="rect">
            <a:avLst/>
          </a:prstGeom>
          <a:noFill/>
          <a:ln w="28575" cap="flat">
            <a:solidFill>
              <a:schemeClr val="tx1"/>
            </a:solidFill>
            <a:round/>
            <a:headEnd/>
            <a:tailEnd/>
          </a:ln>
          <a:effectLst/>
        </p:spPr>
      </p:pic>
      <p:pic>
        <p:nvPicPr>
          <p:cNvPr id="8198" name="Picture 6"/>
          <p:cNvPicPr>
            <a:picLocks noChangeAspect="1" noChangeArrowheads="1"/>
          </p:cNvPicPr>
          <p:nvPr/>
        </p:nvPicPr>
        <p:blipFill>
          <a:blip r:embed="rId7"/>
          <a:srcRect/>
          <a:stretch>
            <a:fillRect/>
          </a:stretch>
        </p:blipFill>
        <p:spPr bwMode="auto">
          <a:xfrm>
            <a:off x="8354100" y="3378213"/>
            <a:ext cx="3205018" cy="2489200"/>
          </a:xfrm>
          <a:prstGeom prst="rect">
            <a:avLst/>
          </a:prstGeom>
          <a:noFill/>
          <a:ln w="28575" cap="flat">
            <a:solidFill>
              <a:schemeClr val="tx1"/>
            </a:solidFill>
            <a:round/>
            <a:headEnd/>
            <a:tailEnd/>
          </a:ln>
          <a:effectLst/>
        </p:spPr>
      </p:pic>
      <p:pic>
        <p:nvPicPr>
          <p:cNvPr id="8199" name="Picture 7"/>
          <p:cNvPicPr>
            <a:picLocks noChangeAspect="1" noChangeArrowheads="1"/>
          </p:cNvPicPr>
          <p:nvPr/>
        </p:nvPicPr>
        <p:blipFill>
          <a:blip r:embed="rId8"/>
          <a:srcRect/>
          <a:stretch>
            <a:fillRect/>
          </a:stretch>
        </p:blipFill>
        <p:spPr bwMode="auto">
          <a:xfrm>
            <a:off x="4668982" y="3352813"/>
            <a:ext cx="2978535" cy="2514600"/>
          </a:xfrm>
          <a:prstGeom prst="rect">
            <a:avLst/>
          </a:prstGeom>
          <a:noFill/>
          <a:ln w="28575" cap="flat">
            <a:solidFill>
              <a:schemeClr val="tx1"/>
            </a:solidFill>
            <a:round/>
            <a:headEnd/>
            <a:tailEnd/>
          </a:ln>
          <a:effectLst/>
        </p:spPr>
      </p:pic>
      <p:sp>
        <p:nvSpPr>
          <p:cNvPr id="2" name="Oval 1"/>
          <p:cNvSpPr/>
          <p:nvPr/>
        </p:nvSpPr>
        <p:spPr>
          <a:xfrm>
            <a:off x="4655130" y="3378213"/>
            <a:ext cx="678878" cy="671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5</a:t>
            </a:r>
          </a:p>
        </p:txBody>
      </p:sp>
      <p:sp>
        <p:nvSpPr>
          <p:cNvPr id="10" name="Oval 9"/>
          <p:cNvSpPr/>
          <p:nvPr/>
        </p:nvSpPr>
        <p:spPr>
          <a:xfrm>
            <a:off x="1016000" y="3352813"/>
            <a:ext cx="678878" cy="671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4</a:t>
            </a:r>
          </a:p>
        </p:txBody>
      </p:sp>
      <p:sp>
        <p:nvSpPr>
          <p:cNvPr id="11" name="Oval 10"/>
          <p:cNvSpPr/>
          <p:nvPr/>
        </p:nvSpPr>
        <p:spPr>
          <a:xfrm>
            <a:off x="10864265" y="2421095"/>
            <a:ext cx="678878" cy="671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3</a:t>
            </a:r>
            <a:endParaRPr lang="en-US" sz="3600" dirty="0">
              <a:latin typeface="Times New Roman" panose="02020603050405020304" pitchFamily="18" charset="0"/>
              <a:cs typeface="Times New Roman" panose="02020603050405020304" pitchFamily="18" charset="0"/>
            </a:endParaRPr>
          </a:p>
        </p:txBody>
      </p:sp>
      <p:sp>
        <p:nvSpPr>
          <p:cNvPr id="12" name="Oval 11"/>
          <p:cNvSpPr/>
          <p:nvPr/>
        </p:nvSpPr>
        <p:spPr>
          <a:xfrm>
            <a:off x="3283522" y="2452268"/>
            <a:ext cx="678878" cy="671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1</a:t>
            </a:r>
            <a:endParaRPr lang="en-US" sz="3600" dirty="0">
              <a:latin typeface="Times New Roman" panose="02020603050405020304" pitchFamily="18" charset="0"/>
              <a:cs typeface="Times New Roman" panose="02020603050405020304" pitchFamily="18" charset="0"/>
            </a:endParaRPr>
          </a:p>
        </p:txBody>
      </p:sp>
      <p:sp>
        <p:nvSpPr>
          <p:cNvPr id="13" name="Oval 12"/>
          <p:cNvSpPr/>
          <p:nvPr/>
        </p:nvSpPr>
        <p:spPr>
          <a:xfrm>
            <a:off x="6957283" y="2452268"/>
            <a:ext cx="678878" cy="671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2</a:t>
            </a:r>
          </a:p>
        </p:txBody>
      </p:sp>
      <p:sp>
        <p:nvSpPr>
          <p:cNvPr id="14" name="Oval 13"/>
          <p:cNvSpPr/>
          <p:nvPr/>
        </p:nvSpPr>
        <p:spPr>
          <a:xfrm>
            <a:off x="8331200" y="3378213"/>
            <a:ext cx="678878" cy="671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6</a:t>
            </a:r>
          </a:p>
        </p:txBody>
      </p:sp>
      <p:sp>
        <p:nvSpPr>
          <p:cNvPr id="3" name="Rectangle 2"/>
          <p:cNvSpPr/>
          <p:nvPr/>
        </p:nvSpPr>
        <p:spPr>
          <a:xfrm>
            <a:off x="835892" y="187993"/>
            <a:ext cx="10788072" cy="523220"/>
          </a:xfrm>
          <a:prstGeom prst="rect">
            <a:avLst/>
          </a:prstGeom>
        </p:spPr>
        <p:txBody>
          <a:bodyPr wrap="square">
            <a:spAutoFit/>
          </a:bodyPr>
          <a:lstStyle/>
          <a:p>
            <a:pPr lvl="0" algn="ctr">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800" dirty="0" err="1" smtClean="0">
                <a:solidFill>
                  <a:srgbClr val="FF0000"/>
                </a:solidFill>
                <a:latin typeface="Times New Roman" pitchFamily="18" charset="0"/>
                <a:cs typeface="Times New Roman" pitchFamily="18" charset="0"/>
              </a:rPr>
              <a:t>Quá</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trình</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sinh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lớn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triển</a:t>
            </a:r>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của</a:t>
            </a:r>
            <a:r>
              <a:rPr lang="en-US" sz="2800" dirty="0" smtClean="0">
                <a:solidFill>
                  <a:srgbClr val="FF0000"/>
                </a:solidFill>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con </a:t>
            </a:r>
            <a:r>
              <a:rPr lang="en-US" sz="2800" dirty="0" err="1">
                <a:solidFill>
                  <a:srgbClr val="FF0000"/>
                </a:solidFill>
                <a:latin typeface="Times New Roman" pitchFamily="18" charset="0"/>
                <a:cs typeface="Times New Roman" pitchFamily="18" charset="0"/>
              </a:rPr>
              <a:t>người</a:t>
            </a:r>
            <a:endParaRPr lang="en-US" sz="2800" dirty="0">
              <a:solidFill>
                <a:srgbClr val="FF0000"/>
              </a:solidFill>
            </a:endParaRPr>
          </a:p>
        </p:txBody>
      </p:sp>
    </p:spTree>
    <p:extLst>
      <p:ext uri="{BB962C8B-B14F-4D97-AF65-F5344CB8AC3E}">
        <p14:creationId xmlns:p14="http://schemas.microsoft.com/office/powerpoint/2010/main" val="3483167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wipe(down)">
                                      <p:cBhvr>
                                        <p:cTn id="12" dur="500"/>
                                        <p:tgtEl>
                                          <p:spTgt spid="819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wipe(down)">
                                      <p:cBhvr>
                                        <p:cTn id="20" dur="500"/>
                                        <p:tgtEl>
                                          <p:spTgt spid="819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194"/>
                                        </p:tgtEl>
                                        <p:attrNameLst>
                                          <p:attrName>style.visibility</p:attrName>
                                        </p:attrNameLst>
                                      </p:cBhvr>
                                      <p:to>
                                        <p:strVal val="visible"/>
                                      </p:to>
                                    </p:set>
                                    <p:animEffect transition="in" filter="wipe(down)">
                                      <p:cBhvr>
                                        <p:cTn id="28" dur="500"/>
                                        <p:tgtEl>
                                          <p:spTgt spid="819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8197"/>
                                        </p:tgtEl>
                                        <p:attrNameLst>
                                          <p:attrName>style.visibility</p:attrName>
                                        </p:attrNameLst>
                                      </p:cBhvr>
                                      <p:to>
                                        <p:strVal val="visible"/>
                                      </p:to>
                                    </p:set>
                                    <p:animEffect transition="in" filter="wipe(down)">
                                      <p:cBhvr>
                                        <p:cTn id="36" dur="500"/>
                                        <p:tgtEl>
                                          <p:spTgt spid="819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199"/>
                                        </p:tgtEl>
                                        <p:attrNameLst>
                                          <p:attrName>style.visibility</p:attrName>
                                        </p:attrNameLst>
                                      </p:cBhvr>
                                      <p:to>
                                        <p:strVal val="visible"/>
                                      </p:to>
                                    </p:set>
                                    <p:animEffect transition="in" filter="circle(in)">
                                      <p:cBhvr>
                                        <p:cTn id="44" dur="2000"/>
                                        <p:tgtEl>
                                          <p:spTgt spid="8199"/>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8198"/>
                                        </p:tgtEl>
                                        <p:attrNameLst>
                                          <p:attrName>style.visibility</p:attrName>
                                        </p:attrNameLst>
                                      </p:cBhvr>
                                      <p:to>
                                        <p:strVal val="visible"/>
                                      </p:to>
                                    </p:set>
                                    <p:animEffect transition="in" filter="wipe(down)">
                                      <p:cBhvr>
                                        <p:cTn id="52" dur="500"/>
                                        <p:tgtEl>
                                          <p:spTgt spid="819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8193"/>
                                        </p:tgtEl>
                                        <p:attrNameLst>
                                          <p:attrName>style.visibility</p:attrName>
                                        </p:attrNameLst>
                                      </p:cBhvr>
                                      <p:to>
                                        <p:strVal val="visible"/>
                                      </p:to>
                                    </p:set>
                                    <p:animEffect transition="in" filter="randombar(horizontal)">
                                      <p:cBhvr>
                                        <p:cTn id="60" dur="500"/>
                                        <p:tgtEl>
                                          <p:spTgt spid="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p:bldP spid="2" grpId="0" animBg="1"/>
      <p:bldP spid="10" grpId="0" animBg="1"/>
      <p:bldP spid="11" grpId="0" animBg="1"/>
      <p:bldP spid="12" grpId="0" animBg="1"/>
      <p:bldP spid="13" grpId="0" animBg="1"/>
      <p:bldP spid="14"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ny\Desktop\nguon-goc-con-ngu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509" y="471055"/>
            <a:ext cx="10293928" cy="579033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177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5586"/>
            <a:ext cx="12192000" cy="6858000"/>
          </a:xfrm>
          <a:prstGeom prst="roundRect">
            <a:avLst/>
          </a:prstGeom>
          <a:solidFill>
            <a:schemeClr val="bg1">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8C39CCC-1777-0643-880D-86EB4F8E01C1}"/>
              </a:ext>
            </a:extLst>
          </p:cNvPr>
          <p:cNvSpPr txBox="1"/>
          <p:nvPr/>
        </p:nvSpPr>
        <p:spPr>
          <a:xfrm>
            <a:off x="3255818" y="187302"/>
            <a:ext cx="60682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 LỊCH SỬ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LÀ GÌ?</a:t>
            </a:r>
            <a:endPar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421FDA5A-C1E5-A04A-9A28-D0F32CA399B6}"/>
              </a:ext>
            </a:extLst>
          </p:cNvPr>
          <p:cNvSpPr txBox="1"/>
          <p:nvPr/>
        </p:nvSpPr>
        <p:spPr>
          <a:xfrm>
            <a:off x="94526" y="883096"/>
            <a:ext cx="4780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Lịch sử và môn lịch sử</a:t>
            </a:r>
          </a:p>
        </p:txBody>
      </p:sp>
      <p:cxnSp>
        <p:nvCxnSpPr>
          <p:cNvPr id="5" name="Straight Connector 4">
            <a:extLst>
              <a:ext uri="{FF2B5EF4-FFF2-40B4-BE49-F238E27FC236}">
                <a16:creationId xmlns:a16="http://schemas.microsoft.com/office/drawing/2014/main" id="{1F7D5323-3BD2-2644-A456-20ED73ECFD59}"/>
              </a:ext>
            </a:extLst>
          </p:cNvPr>
          <p:cNvCxnSpPr/>
          <p:nvPr/>
        </p:nvCxnSpPr>
        <p:spPr>
          <a:xfrm>
            <a:off x="5467772" y="1113928"/>
            <a:ext cx="0" cy="493963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E6AC8D1-070F-8D47-A097-CE3EE06F98F4}"/>
              </a:ext>
            </a:extLst>
          </p:cNvPr>
          <p:cNvSpPr txBox="1"/>
          <p:nvPr/>
        </p:nvSpPr>
        <p:spPr>
          <a:xfrm>
            <a:off x="115749" y="1344760"/>
            <a:ext cx="535202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Lịch sử</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là tất cả những gì đã xảy ra trong quá khứ, bao gồm mọi hoạt động của con người từ khi xuất hiện đến nay.</a:t>
            </a:r>
            <a:endParaRPr kumimoji="0" lang="en-VN" sz="2400" b="1" i="0" u="none" strike="noStrike" kern="1200" cap="none" spc="0" normalizeH="0" baseline="0" noProof="0" dirty="0">
              <a:ln>
                <a:noFill/>
              </a:ln>
              <a:solidFill>
                <a:srgbClr val="0070C0"/>
              </a:solidFill>
              <a:effectLst/>
              <a:uLnTx/>
              <a:uFillTx/>
              <a:latin typeface="Calibri Light" panose="020F0302020204030204"/>
              <a:ea typeface="+mn-ea"/>
              <a:cs typeface="+mn-cs"/>
            </a:endParaRPr>
          </a:p>
        </p:txBody>
      </p:sp>
      <p:sp>
        <p:nvSpPr>
          <p:cNvPr id="12" name="TextBox 11">
            <a:extLst>
              <a:ext uri="{FF2B5EF4-FFF2-40B4-BE49-F238E27FC236}">
                <a16:creationId xmlns:a16="http://schemas.microsoft.com/office/drawing/2014/main" id="{F5D2757B-0D57-3C49-87B7-328BB58C5779}"/>
              </a:ext>
            </a:extLst>
          </p:cNvPr>
          <p:cNvSpPr txBox="1"/>
          <p:nvPr/>
        </p:nvSpPr>
        <p:spPr>
          <a:xfrm>
            <a:off x="115749" y="2529833"/>
            <a:ext cx="53520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Môn lịch sử</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môn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khoa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tìm</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hiểu về lịch sử loài người, bao gồm toàn bộ hoạt động của con người và xã hội loài người trong quá khứ.</a:t>
            </a:r>
            <a:endPar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3DC90934-B824-C54D-B27B-25D4236BF8ED}"/>
              </a:ext>
            </a:extLst>
          </p:cNvPr>
          <p:cNvPicPr/>
          <p:nvPr/>
        </p:nvPicPr>
        <p:blipFill rotWithShape="1">
          <a:blip r:embed="rId2">
            <a:extLst>
              <a:ext uri="{28A0092B-C50C-407E-A947-70E740481C1C}">
                <a14:useLocalDpi xmlns:a14="http://schemas.microsoft.com/office/drawing/2010/main" val="0"/>
              </a:ext>
            </a:extLst>
          </a:blip>
          <a:srcRect l="26109" t="56635" r="28114" b="1776"/>
          <a:stretch/>
        </p:blipFill>
        <p:spPr bwMode="auto">
          <a:xfrm>
            <a:off x="5867592" y="1186726"/>
            <a:ext cx="5826108" cy="3310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E78C2F97-4908-5F4D-98C7-ADA599288C26}"/>
              </a:ext>
            </a:extLst>
          </p:cNvPr>
          <p:cNvSpPr txBox="1"/>
          <p:nvPr/>
        </p:nvSpPr>
        <p:spPr>
          <a:xfrm>
            <a:off x="5921800" y="4602319"/>
            <a:ext cx="5719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Rồng đá trước thềm Điện Kính Thiên, thế kỉ XV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(Khu di tích H</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o</a:t>
            </a:r>
            <a:r>
              <a:rPr kumimoji="0" lang="en-V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àng Thành)</a:t>
            </a:r>
          </a:p>
        </p:txBody>
      </p:sp>
      <p:sp>
        <p:nvSpPr>
          <p:cNvPr id="13" name="Horizontal Scroll 12"/>
          <p:cNvSpPr/>
          <p:nvPr/>
        </p:nvSpPr>
        <p:spPr>
          <a:xfrm>
            <a:off x="471488" y="3357127"/>
            <a:ext cx="4851567" cy="3048000"/>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smtClean="0">
                <a:solidFill>
                  <a:srgbClr val="FF0000"/>
                </a:solidFill>
                <a:latin typeface="Times New Roman" panose="02020603050405020304" pitchFamily="18" charset="0"/>
                <a:ea typeface="Segoe UI" panose="020B0502040204020203" pitchFamily="34" charset="0"/>
              </a:rPr>
              <a:t>   </a:t>
            </a:r>
            <a:r>
              <a:rPr lang="vi-VN" sz="2800" b="1" dirty="0" smtClean="0">
                <a:solidFill>
                  <a:srgbClr val="FF0000"/>
                </a:solidFill>
                <a:latin typeface="Times New Roman" panose="02020603050405020304" pitchFamily="18" charset="0"/>
                <a:ea typeface="Segoe UI" panose="020B0502040204020203" pitchFamily="34" charset="0"/>
              </a:rPr>
              <a:t>Theo </a:t>
            </a:r>
            <a:r>
              <a:rPr lang="vi-VN" sz="2800" b="1" dirty="0">
                <a:solidFill>
                  <a:srgbClr val="FF0000"/>
                </a:solidFill>
                <a:latin typeface="Times New Roman" panose="02020603050405020304" pitchFamily="18" charset="0"/>
                <a:ea typeface="Segoe UI" panose="020B0502040204020203" pitchFamily="34" charset="0"/>
              </a:rPr>
              <a:t>em, những câu hỏi nào có thể được đặt ra để tìm hiểu về quá khứ khi quan sát hình </a:t>
            </a:r>
            <a:r>
              <a:rPr lang="vi-VN" sz="2800" b="1" dirty="0" smtClean="0">
                <a:solidFill>
                  <a:srgbClr val="FF0000"/>
                </a:solidFill>
                <a:latin typeface="Times New Roman" panose="02020603050405020304" pitchFamily="18" charset="0"/>
                <a:ea typeface="Segoe UI" panose="020B0502040204020203" pitchFamily="34" charset="0"/>
              </a:rPr>
              <a:t>1.1</a:t>
            </a:r>
            <a:r>
              <a:rPr lang="en-US" sz="2800" b="1" dirty="0" smtClean="0">
                <a:solidFill>
                  <a:srgbClr val="FF0000"/>
                </a:solidFill>
                <a:latin typeface="Times New Roman" panose="02020603050405020304" pitchFamily="18" charset="0"/>
                <a:ea typeface="Segoe UI" panose="020B0502040204020203" pitchFamily="34" charset="0"/>
              </a:rPr>
              <a:t>       </a:t>
            </a:r>
            <a:endParaRPr lang="en-US" sz="2800" b="1" dirty="0">
              <a:solidFill>
                <a:srgbClr val="FF0000"/>
              </a:solidFill>
              <a:effectLst/>
              <a:latin typeface="Segoe UI" panose="020B0502040204020203" pitchFamily="34" charset="0"/>
              <a:ea typeface="Segoe UI" panose="020B0502040204020203" pitchFamily="34" charset="0"/>
            </a:endParaRPr>
          </a:p>
        </p:txBody>
      </p:sp>
      <p:sp>
        <p:nvSpPr>
          <p:cNvPr id="14" name="Explosion 2 13"/>
          <p:cNvSpPr/>
          <p:nvPr/>
        </p:nvSpPr>
        <p:spPr>
          <a:xfrm>
            <a:off x="6378941" y="883096"/>
            <a:ext cx="5694218" cy="476596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447675" algn="l"/>
              </a:tabLst>
            </a:pPr>
            <a:r>
              <a:rPr lang="en-US" sz="2400" b="1" dirty="0" smtClean="0">
                <a:solidFill>
                  <a:srgbClr val="1F1F1F"/>
                </a:solidFill>
                <a:latin typeface="Times New Roman" panose="02020603050405020304" pitchFamily="18" charset="0"/>
                <a:ea typeface="Times New Roman" panose="02020603050405020304" pitchFamily="18" charset="0"/>
              </a:rPr>
              <a:t>    </a:t>
            </a:r>
            <a:r>
              <a:rPr lang="vi-VN" sz="2400" b="1" dirty="0" smtClean="0">
                <a:solidFill>
                  <a:srgbClr val="FFC000"/>
                </a:solidFill>
                <a:latin typeface="Times New Roman" panose="02020603050405020304" pitchFamily="18" charset="0"/>
                <a:ea typeface="Times New Roman" panose="02020603050405020304" pitchFamily="18" charset="0"/>
              </a:rPr>
              <a:t>Khái </a:t>
            </a:r>
            <a:r>
              <a:rPr lang="vi-VN" sz="2400" b="1" dirty="0">
                <a:solidFill>
                  <a:srgbClr val="FFC000"/>
                </a:solidFill>
                <a:latin typeface="Times New Roman" panose="02020603050405020304" pitchFamily="18" charset="0"/>
                <a:ea typeface="Times New Roman" panose="02020603050405020304" pitchFamily="18" charset="0"/>
              </a:rPr>
              <a:t>niệm lịch sử được hiểu như thế nào? Em hãy nêu một ví dụ cụ thể.</a:t>
            </a:r>
            <a:endParaRPr lang="en-US" sz="2400" b="1" i="1" dirty="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453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strips(downLeft)">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strips(downLeft)">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xit" presetSubtype="32" fill="hold" grpId="1" nodeType="clickEffect">
                                  <p:stCondLst>
                                    <p:cond delay="0"/>
                                  </p:stCondLst>
                                  <p:childTnLst>
                                    <p:animEffect transition="out" filter="plus(out)">
                                      <p:cBhvr>
                                        <p:cTn id="27" dur="2000"/>
                                        <p:tgtEl>
                                          <p:spTgt spid="14"/>
                                        </p:tgtEl>
                                      </p:cBhvr>
                                    </p:animEffect>
                                    <p:set>
                                      <p:cBhvr>
                                        <p:cTn id="28" dur="1" fill="hold">
                                          <p:stCondLst>
                                            <p:cond delay="19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par>
                          <p:cTn id="34" fill="hold">
                            <p:stCondLst>
                              <p:cond delay="2000"/>
                            </p:stCondLst>
                            <p:childTnLst>
                              <p:par>
                                <p:cTn id="35" presetID="18" presetClass="entr" presetSubtype="12" fill="hold" nodeType="after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strips(downLeft)">
                                      <p:cBhvr>
                                        <p:cTn id="37" dur="500"/>
                                        <p:tgtEl>
                                          <p:spTgt spid="11">
                                            <p:txEl>
                                              <p:pRg st="0" end="0"/>
                                            </p:txEl>
                                          </p:spTgt>
                                        </p:tgtEl>
                                      </p:cBhvr>
                                    </p:animEffect>
                                  </p:childTnLst>
                                </p:cTn>
                              </p:par>
                            </p:childTnLst>
                          </p:cTn>
                        </p:par>
                        <p:par>
                          <p:cTn id="38" fill="hold">
                            <p:stCondLst>
                              <p:cond delay="2500"/>
                            </p:stCondLst>
                            <p:childTnLst>
                              <p:par>
                                <p:cTn id="39" presetID="18" presetClass="entr" presetSubtype="12" fill="hold" nodeType="afterEffect">
                                  <p:stCondLst>
                                    <p:cond delay="0"/>
                                  </p:stCondLst>
                                  <p:childTnLst>
                                    <p:set>
                                      <p:cBhvr>
                                        <p:cTn id="40" dur="1" fill="hold">
                                          <p:stCondLst>
                                            <p:cond delay="0"/>
                                          </p:stCondLst>
                                        </p:cTn>
                                        <p:tgtEl>
                                          <p:spTgt spid="11">
                                            <p:txEl>
                                              <p:pRg st="1" end="1"/>
                                            </p:txEl>
                                          </p:spTgt>
                                        </p:tgtEl>
                                        <p:attrNameLst>
                                          <p:attrName>style.visibility</p:attrName>
                                        </p:attrNameLst>
                                      </p:cBhvr>
                                      <p:to>
                                        <p:strVal val="visible"/>
                                      </p:to>
                                    </p:set>
                                    <p:animEffect transition="in" filter="strips(downLeft)">
                                      <p:cBhvr>
                                        <p:cTn id="41" dur="500"/>
                                        <p:tgtEl>
                                          <p:spTgt spid="11">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3" presetClass="exit" presetSubtype="32" fill="hold" grpId="1" nodeType="clickEffect">
                                  <p:stCondLst>
                                    <p:cond delay="0"/>
                                  </p:stCondLst>
                                  <p:childTnLst>
                                    <p:animEffect transition="out" filter="plus(out)">
                                      <p:cBhvr>
                                        <p:cTn id="50" dur="2000"/>
                                        <p:tgtEl>
                                          <p:spTgt spid="13"/>
                                        </p:tgtEl>
                                      </p:cBhvr>
                                    </p:animEffect>
                                    <p:set>
                                      <p:cBhvr>
                                        <p:cTn id="51" dur="1" fill="hold">
                                          <p:stCondLst>
                                            <p:cond delay="1999"/>
                                          </p:stCondLst>
                                        </p:cTn>
                                        <p:tgtEl>
                                          <p:spTgt spid="1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strips(downLeft)">
                                      <p:cBhvr>
                                        <p:cTn id="5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5586"/>
            <a:ext cx="12192000" cy="6858000"/>
          </a:xfrm>
          <a:prstGeom prst="roundRect">
            <a:avLst/>
          </a:prstGeom>
          <a:solidFill>
            <a:schemeClr val="accent4">
              <a:lumMod val="20000"/>
              <a:lumOff val="8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58C39CCC-1777-0643-880D-86EB4F8E01C1}"/>
              </a:ext>
            </a:extLst>
          </p:cNvPr>
          <p:cNvSpPr txBox="1"/>
          <p:nvPr/>
        </p:nvSpPr>
        <p:spPr>
          <a:xfrm>
            <a:off x="3970116" y="201157"/>
            <a:ext cx="4780345" cy="523220"/>
          </a:xfrm>
          <a:prstGeom prst="rect">
            <a:avLst/>
          </a:prstGeom>
          <a:noFill/>
        </p:spPr>
        <p:txBody>
          <a:bodyPr wrap="square" rtlCol="0">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1: LỊCH SỬ </a:t>
            </a:r>
            <a:r>
              <a:rPr lang="en-US" sz="2800" b="1" dirty="0" smtClean="0">
                <a:solidFill>
                  <a:srgbClr val="FF0000"/>
                </a:solidFill>
                <a:latin typeface="Times New Roman" panose="02020603050405020304" pitchFamily="18" charset="0"/>
                <a:cs typeface="Times New Roman" panose="02020603050405020304" pitchFamily="18" charset="0"/>
              </a:rPr>
              <a:t>LÀ GÌ?</a:t>
            </a:r>
            <a:endParaRPr lang="en-VN"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21FDA5A-C1E5-A04A-9A28-D0F32CA399B6}"/>
              </a:ext>
            </a:extLst>
          </p:cNvPr>
          <p:cNvSpPr txBox="1"/>
          <p:nvPr/>
        </p:nvSpPr>
        <p:spPr>
          <a:xfrm>
            <a:off x="94526" y="883096"/>
            <a:ext cx="4780345" cy="461665"/>
          </a:xfrm>
          <a:prstGeom prst="rect">
            <a:avLst/>
          </a:prstGeom>
          <a:noFill/>
        </p:spPr>
        <p:txBody>
          <a:bodyPr wrap="square" rtlCol="0">
            <a:spAutoFit/>
          </a:bodyPr>
          <a:lstStyle/>
          <a:p>
            <a:r>
              <a:rPr lang="en-VN" sz="2400" b="1" u="sng" dirty="0">
                <a:solidFill>
                  <a:srgbClr val="FF0000"/>
                </a:solidFill>
                <a:latin typeface="Times New Roman" panose="02020603050405020304" pitchFamily="18" charset="0"/>
                <a:cs typeface="Times New Roman" panose="02020603050405020304" pitchFamily="18" charset="0"/>
              </a:rPr>
              <a:t>II. Vì sao phải học lịch sử?</a:t>
            </a:r>
          </a:p>
        </p:txBody>
      </p:sp>
      <p:pic>
        <p:nvPicPr>
          <p:cNvPr id="9" name="Picture 8">
            <a:extLst>
              <a:ext uri="{FF2B5EF4-FFF2-40B4-BE49-F238E27FC236}">
                <a16:creationId xmlns:a16="http://schemas.microsoft.com/office/drawing/2014/main" id="{3DC90934-B824-C54D-B27B-25D4236BF8ED}"/>
              </a:ext>
            </a:extLst>
          </p:cNvPr>
          <p:cNvPicPr/>
          <p:nvPr/>
        </p:nvPicPr>
        <p:blipFill>
          <a:blip r:embed="rId2"/>
          <a:srcRect t="2477" b="2477"/>
          <a:stretch/>
        </p:blipFill>
        <p:spPr bwMode="auto">
          <a:xfrm>
            <a:off x="6372141" y="1075043"/>
            <a:ext cx="4780345" cy="2555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cxnSp>
        <p:nvCxnSpPr>
          <p:cNvPr id="5" name="Straight Connector 4">
            <a:extLst>
              <a:ext uri="{FF2B5EF4-FFF2-40B4-BE49-F238E27FC236}">
                <a16:creationId xmlns:a16="http://schemas.microsoft.com/office/drawing/2014/main" id="{1F7D5323-3BD2-2644-A456-20ED73ECFD59}"/>
              </a:ext>
            </a:extLst>
          </p:cNvPr>
          <p:cNvCxnSpPr/>
          <p:nvPr/>
        </p:nvCxnSpPr>
        <p:spPr>
          <a:xfrm>
            <a:off x="5819860" y="1113928"/>
            <a:ext cx="0" cy="493963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E6AC8D1-070F-8D47-A097-CE3EE06F98F4}"/>
              </a:ext>
            </a:extLst>
          </p:cNvPr>
          <p:cNvSpPr txBox="1"/>
          <p:nvPr/>
        </p:nvSpPr>
        <p:spPr>
          <a:xfrm>
            <a:off x="115749" y="1344760"/>
            <a:ext cx="5719166" cy="1938992"/>
          </a:xfrm>
          <a:prstGeom prst="rect">
            <a:avLst/>
          </a:prstGeom>
          <a:noFill/>
        </p:spPr>
        <p:txBody>
          <a:bodyPr wrap="square" rtlCol="0">
            <a:spAutoFit/>
          </a:bodyPr>
          <a:lstStyle/>
          <a:p>
            <a:r>
              <a:rPr lang="vi-VN" sz="2400" b="1" dirty="0">
                <a:solidFill>
                  <a:srgbClr val="0070C0"/>
                </a:solidFill>
                <a:latin typeface="+mj-lt"/>
              </a:rPr>
              <a:t>- Học lịch sử để biết được cội nguồn của tổ tiên, quê hương, đất nước, hiểu được ông cha ta đã phải lao động, sáng tạo, đấu tranh như thế nào để có được đất nước như ngày nay. </a:t>
            </a:r>
            <a:endParaRPr lang="en-VN" sz="2400" b="1" dirty="0">
              <a:solidFill>
                <a:srgbClr val="0070C0"/>
              </a:solidFill>
              <a:latin typeface="+mj-lt"/>
            </a:endParaRPr>
          </a:p>
        </p:txBody>
      </p:sp>
      <p:sp>
        <p:nvSpPr>
          <p:cNvPr id="12" name="TextBox 11">
            <a:extLst>
              <a:ext uri="{FF2B5EF4-FFF2-40B4-BE49-F238E27FC236}">
                <a16:creationId xmlns:a16="http://schemas.microsoft.com/office/drawing/2014/main" id="{F5D2757B-0D57-3C49-87B7-328BB58C5779}"/>
              </a:ext>
            </a:extLst>
          </p:cNvPr>
          <p:cNvSpPr txBox="1"/>
          <p:nvPr/>
        </p:nvSpPr>
        <p:spPr>
          <a:xfrm>
            <a:off x="115749" y="3165107"/>
            <a:ext cx="5786977" cy="1200329"/>
          </a:xfrm>
          <a:prstGeom prst="rect">
            <a:avLst/>
          </a:prstGeom>
          <a:noFill/>
        </p:spPr>
        <p:txBody>
          <a:bodyPr wrap="square" rtlCol="0">
            <a:spAutoFit/>
          </a:bodyPr>
          <a:lstStyle/>
          <a:p>
            <a:r>
              <a:rPr lang="vi-VN" sz="2400" b="1" dirty="0">
                <a:solidFill>
                  <a:srgbClr val="0070C0"/>
                </a:solidFill>
                <a:latin typeface="+mj-lt"/>
              </a:rPr>
              <a:t>- </a:t>
            </a:r>
            <a:r>
              <a:rPr lang="en-US" sz="2400" b="1" dirty="0" err="1">
                <a:solidFill>
                  <a:srgbClr val="0070C0"/>
                </a:solidFill>
                <a:latin typeface="Times New Roman" panose="02020603050405020304" pitchFamily="18" charset="0"/>
                <a:cs typeface="Times New Roman" panose="02020603050405020304" pitchFamily="18" charset="0"/>
              </a:rPr>
              <a:t>Học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sử</a:t>
            </a:r>
            <a:r>
              <a:rPr lang="vi-VN" sz="2400" b="1" dirty="0">
                <a:solidFill>
                  <a:srgbClr val="0070C0"/>
                </a:solidFill>
                <a:latin typeface="Times New Roman" panose="02020603050405020304" pitchFamily="18" charset="0"/>
                <a:cs typeface="Times New Roman" panose="02020603050405020304" pitchFamily="18" charset="0"/>
              </a:rPr>
              <a:t> để</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đúc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kết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học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kinh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nghiêm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của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quá</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khứ</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nhằm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phục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vụ</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hiện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tương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lai</a:t>
            </a:r>
            <a:r>
              <a:rPr lang="en-US" sz="2400" b="1" dirty="0">
                <a:solidFill>
                  <a:srgbClr val="0070C0"/>
                </a:solidFill>
                <a:latin typeface="Times New Roman" panose="02020603050405020304" pitchFamily="18" charset="0"/>
                <a:cs typeface="Times New Roman" panose="02020603050405020304" pitchFamily="18" charset="0"/>
              </a:rPr>
              <a:t>.</a:t>
            </a:r>
            <a:r>
              <a:rPr lang="en-VN" sz="2400" b="1" dirty="0">
                <a:solidFill>
                  <a:srgbClr val="0070C0"/>
                </a:solidFill>
                <a:latin typeface="Times New Roman" panose="020206030504050203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112073B4-8BEB-9541-B2C1-6F3A583EDD0C}"/>
              </a:ext>
            </a:extLst>
          </p:cNvPr>
          <p:cNvPicPr>
            <a:picLocks noChangeAspect="1"/>
          </p:cNvPicPr>
          <p:nvPr/>
        </p:nvPicPr>
        <p:blipFill>
          <a:blip r:embed="rId3"/>
          <a:stretch>
            <a:fillRect/>
          </a:stretch>
        </p:blipFill>
        <p:spPr>
          <a:xfrm>
            <a:off x="6360288" y="3964587"/>
            <a:ext cx="4780337" cy="2555728"/>
          </a:xfrm>
          <a:prstGeom prst="rect">
            <a:avLst/>
          </a:prstGeom>
          <a:ln w="25400">
            <a:solidFill>
              <a:srgbClr val="000000"/>
            </a:solidFill>
          </a:ln>
        </p:spPr>
      </p:pic>
      <p:sp>
        <p:nvSpPr>
          <p:cNvPr id="14" name="TextBox 13">
            <a:extLst>
              <a:ext uri="{FF2B5EF4-FFF2-40B4-BE49-F238E27FC236}">
                <a16:creationId xmlns:a16="http://schemas.microsoft.com/office/drawing/2014/main" id="{B6799D5D-51A4-3F41-B156-E73CCDADCED6}"/>
              </a:ext>
            </a:extLst>
          </p:cNvPr>
          <p:cNvSpPr txBox="1"/>
          <p:nvPr/>
        </p:nvSpPr>
        <p:spPr>
          <a:xfrm>
            <a:off x="4874871" y="1110058"/>
            <a:ext cx="7191686" cy="1569660"/>
          </a:xfrm>
          <a:prstGeom prst="rect">
            <a:avLst/>
          </a:prstGeom>
          <a:noFill/>
        </p:spPr>
        <p:txBody>
          <a:bodyPr wrap="square" rtlCol="0">
            <a:spAutoFit/>
          </a:bodyPr>
          <a:lstStyle/>
          <a:p>
            <a:pPr algn="ctr"/>
            <a:r>
              <a:rPr lang="en-VN" sz="2400" b="1" dirty="0" smtClean="0">
                <a:solidFill>
                  <a:srgbClr val="7030A0"/>
                </a:solidFill>
                <a:latin typeface="Times New Roman" panose="02020603050405020304" pitchFamily="18" charset="0"/>
                <a:cs typeface="Times New Roman" panose="02020603050405020304" pitchFamily="18" charset="0"/>
              </a:rPr>
              <a:t>“</a:t>
            </a:r>
            <a:r>
              <a:rPr lang="en-VN" sz="2400" b="1" i="1" dirty="0" smtClean="0">
                <a:solidFill>
                  <a:srgbClr val="7030A0"/>
                </a:solidFill>
                <a:latin typeface="Times New Roman" panose="02020603050405020304" pitchFamily="18" charset="0"/>
                <a:cs typeface="Times New Roman" panose="02020603050405020304" pitchFamily="18" charset="0"/>
              </a:rPr>
              <a:t>Dân ta phải biết sử ta</a:t>
            </a:r>
          </a:p>
          <a:p>
            <a:pPr algn="ctr"/>
            <a:r>
              <a:rPr lang="en-VN" sz="2400" b="1" i="1" dirty="0" smtClean="0">
                <a:solidFill>
                  <a:srgbClr val="7030A0"/>
                </a:solidFill>
                <a:latin typeface="Times New Roman" panose="02020603050405020304" pitchFamily="18" charset="0"/>
                <a:cs typeface="Times New Roman" panose="02020603050405020304" pitchFamily="18" charset="0"/>
              </a:rPr>
              <a:t>Cho </a:t>
            </a:r>
            <a:r>
              <a:rPr lang="en-VN" sz="2400" b="1" i="1" dirty="0">
                <a:solidFill>
                  <a:srgbClr val="7030A0"/>
                </a:solidFill>
                <a:latin typeface="Times New Roman" panose="02020603050405020304" pitchFamily="18" charset="0"/>
                <a:cs typeface="Times New Roman" panose="02020603050405020304" pitchFamily="18" charset="0"/>
              </a:rPr>
              <a:t>tường gốc tích nước nhà Việt Nam</a:t>
            </a:r>
            <a:r>
              <a:rPr lang="en-VN" sz="2400" b="1" dirty="0">
                <a:solidFill>
                  <a:srgbClr val="7030A0"/>
                </a:solidFill>
                <a:latin typeface="Times New Roman" panose="02020603050405020304" pitchFamily="18" charset="0"/>
                <a:cs typeface="Times New Roman" panose="02020603050405020304" pitchFamily="18" charset="0"/>
              </a:rPr>
              <a:t>”</a:t>
            </a:r>
          </a:p>
          <a:p>
            <a:pPr algn="ctr"/>
            <a:r>
              <a:rPr lang="en-VN" sz="2400" b="1" dirty="0">
                <a:solidFill>
                  <a:srgbClr val="7030A0"/>
                </a:solidFill>
                <a:latin typeface="Times New Roman" panose="02020603050405020304" pitchFamily="18" charset="0"/>
                <a:cs typeface="Times New Roman" panose="02020603050405020304" pitchFamily="18" charset="0"/>
              </a:rPr>
              <a:t>                                             </a:t>
            </a:r>
            <a:r>
              <a:rPr lang="en-VN" sz="2400" b="1" dirty="0" smtClean="0">
                <a:solidFill>
                  <a:srgbClr val="7030A0"/>
                </a:solidFill>
                <a:latin typeface="Times New Roman" panose="02020603050405020304" pitchFamily="18" charset="0"/>
                <a:cs typeface="Times New Roman" panose="02020603050405020304" pitchFamily="18" charset="0"/>
              </a:rPr>
              <a:t>      </a:t>
            </a:r>
            <a:r>
              <a:rPr lang="en-VN" sz="2400" b="1" dirty="0">
                <a:solidFill>
                  <a:srgbClr val="7030A0"/>
                </a:solidFill>
                <a:latin typeface="Times New Roman" panose="02020603050405020304" pitchFamily="18" charset="0"/>
                <a:cs typeface="Times New Roman" panose="02020603050405020304" pitchFamily="18" charset="0"/>
              </a:rPr>
              <a:t>(Lịch sử nước ta, Hồ Chí Minh)</a:t>
            </a:r>
          </a:p>
        </p:txBody>
      </p:sp>
    </p:spTree>
    <p:extLst>
      <p:ext uri="{BB962C8B-B14F-4D97-AF65-F5344CB8AC3E}">
        <p14:creationId xmlns:p14="http://schemas.microsoft.com/office/powerpoint/2010/main" val="145502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Left)">
                                      <p:cBhvr>
                                        <p:cTn id="7" dur="500"/>
                                        <p:tgtEl>
                                          <p:spTgt spid="6">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strips(downLeft)">
                                      <p:cBhvr>
                                        <p:cTn id="16" dur="1250"/>
                                        <p:tgtEl>
                                          <p:spTgt spid="14">
                                            <p:txEl>
                                              <p:pRg st="0" end="0"/>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strips(downLeft)">
                                      <p:cBhvr>
                                        <p:cTn id="19" dur="500"/>
                                        <p:tgtEl>
                                          <p:spTgt spid="14">
                                            <p:txEl>
                                              <p:pRg st="1" end="1"/>
                                            </p:txEl>
                                          </p:spTgt>
                                        </p:tgtEl>
                                      </p:cBhvr>
                                    </p:animEffect>
                                  </p:childTnLst>
                                </p:cTn>
                              </p:par>
                              <p:par>
                                <p:cTn id="20" presetID="18" presetClass="entr" presetSubtype="12" fill="hold" nodeType="with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strips(downLeft)">
                                      <p:cBhvr>
                                        <p:cTn id="22" dur="500"/>
                                        <p:tgtEl>
                                          <p:spTgt spid="14">
                                            <p:txEl>
                                              <p:pRg st="2" end="2"/>
                                            </p:txEl>
                                          </p:spTgt>
                                        </p:tgtEl>
                                      </p:cBhvr>
                                    </p:animEffect>
                                  </p:childTnLst>
                                </p:cTn>
                              </p:par>
                              <p:par>
                                <p:cTn id="23" presetID="18" presetClass="entr" presetSubtype="12" fill="hold" nodeType="with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strips(downLeft)">
                                      <p:cBhvr>
                                        <p:cTn id="25" dur="500"/>
                                        <p:tgtEl>
                                          <p:spTgt spid="14">
                                            <p:txEl>
                                              <p:pRg st="2" end="2"/>
                                            </p:txEl>
                                          </p:spTgt>
                                        </p:tgtEl>
                                      </p:cBhvr>
                                    </p:animEffect>
                                  </p:childTnLst>
                                </p:cTn>
                              </p:par>
                              <p:par>
                                <p:cTn id="26" presetID="18" presetClass="entr" presetSubtype="12" fill="hold" nodeType="with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strips(downLeft)">
                                      <p:cBhvr>
                                        <p:cTn id="28" dur="500"/>
                                        <p:tgtEl>
                                          <p:spTgt spid="1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1250"/>
                                        <p:tgtEl>
                                          <p:spTgt spid="14">
                                            <p:txEl>
                                              <p:pRg st="0" end="0"/>
                                            </p:txEl>
                                          </p:spTgt>
                                        </p:tgtEl>
                                        <p:attrNameLst>
                                          <p:attrName>ppt_w</p:attrName>
                                        </p:attrNameLst>
                                      </p:cBhvr>
                                      <p:tavLst>
                                        <p:tav tm="0">
                                          <p:val>
                                            <p:strVal val="ppt_w"/>
                                          </p:val>
                                        </p:tav>
                                        <p:tav tm="100000">
                                          <p:val>
                                            <p:fltVal val="0"/>
                                          </p:val>
                                        </p:tav>
                                      </p:tavLst>
                                    </p:anim>
                                    <p:anim calcmode="lin" valueType="num">
                                      <p:cBhvr>
                                        <p:cTn id="33" dur="1250"/>
                                        <p:tgtEl>
                                          <p:spTgt spid="14">
                                            <p:txEl>
                                              <p:pRg st="0" end="0"/>
                                            </p:txEl>
                                          </p:spTgt>
                                        </p:tgtEl>
                                        <p:attrNameLst>
                                          <p:attrName>ppt_h</p:attrName>
                                        </p:attrNameLst>
                                      </p:cBhvr>
                                      <p:tavLst>
                                        <p:tav tm="0">
                                          <p:val>
                                            <p:strVal val="ppt_h"/>
                                          </p:val>
                                        </p:tav>
                                        <p:tav tm="100000">
                                          <p:val>
                                            <p:fltVal val="0"/>
                                          </p:val>
                                        </p:tav>
                                      </p:tavLst>
                                    </p:anim>
                                    <p:animEffect transition="out" filter="fade">
                                      <p:cBhvr>
                                        <p:cTn id="34" dur="1250"/>
                                        <p:tgtEl>
                                          <p:spTgt spid="14">
                                            <p:txEl>
                                              <p:pRg st="0" end="0"/>
                                            </p:txEl>
                                          </p:spTgt>
                                        </p:tgtEl>
                                      </p:cBhvr>
                                    </p:animEffect>
                                    <p:set>
                                      <p:cBhvr>
                                        <p:cTn id="35" dur="1" fill="hold">
                                          <p:stCondLst>
                                            <p:cond delay="1249"/>
                                          </p:stCondLst>
                                        </p:cTn>
                                        <p:tgtEl>
                                          <p:spTgt spid="14">
                                            <p:txEl>
                                              <p:pRg st="0" end="0"/>
                                            </p:txEl>
                                          </p:spTgt>
                                        </p:tgtEl>
                                        <p:attrNameLst>
                                          <p:attrName>style.visibility</p:attrName>
                                        </p:attrNameLst>
                                      </p:cBhvr>
                                      <p:to>
                                        <p:strVal val="hidden"/>
                                      </p:to>
                                    </p:set>
                                  </p:childTnLst>
                                </p:cTn>
                              </p:par>
                              <p:par>
                                <p:cTn id="36" presetID="53" presetClass="exit" presetSubtype="32" fill="hold" nodeType="withEffect">
                                  <p:stCondLst>
                                    <p:cond delay="0"/>
                                  </p:stCondLst>
                                  <p:childTnLst>
                                    <p:anim calcmode="lin" valueType="num">
                                      <p:cBhvr>
                                        <p:cTn id="37" dur="500"/>
                                        <p:tgtEl>
                                          <p:spTgt spid="14">
                                            <p:txEl>
                                              <p:pRg st="2" end="2"/>
                                            </p:txEl>
                                          </p:spTgt>
                                        </p:tgtEl>
                                        <p:attrNameLst>
                                          <p:attrName>ppt_w</p:attrName>
                                        </p:attrNameLst>
                                      </p:cBhvr>
                                      <p:tavLst>
                                        <p:tav tm="0">
                                          <p:val>
                                            <p:strVal val="ppt_w"/>
                                          </p:val>
                                        </p:tav>
                                        <p:tav tm="100000">
                                          <p:val>
                                            <p:fltVal val="0"/>
                                          </p:val>
                                        </p:tav>
                                      </p:tavLst>
                                    </p:anim>
                                    <p:anim calcmode="lin" valueType="num">
                                      <p:cBhvr>
                                        <p:cTn id="38" dur="500"/>
                                        <p:tgtEl>
                                          <p:spTgt spid="14">
                                            <p:txEl>
                                              <p:pRg st="2" end="2"/>
                                            </p:txEl>
                                          </p:spTgt>
                                        </p:tgtEl>
                                        <p:attrNameLst>
                                          <p:attrName>ppt_h</p:attrName>
                                        </p:attrNameLst>
                                      </p:cBhvr>
                                      <p:tavLst>
                                        <p:tav tm="0">
                                          <p:val>
                                            <p:strVal val="ppt_h"/>
                                          </p:val>
                                        </p:tav>
                                        <p:tav tm="100000">
                                          <p:val>
                                            <p:fltVal val="0"/>
                                          </p:val>
                                        </p:tav>
                                      </p:tavLst>
                                    </p:anim>
                                    <p:animEffect transition="out" filter="fade">
                                      <p:cBhvr>
                                        <p:cTn id="39" dur="500"/>
                                        <p:tgtEl>
                                          <p:spTgt spid="14">
                                            <p:txEl>
                                              <p:pRg st="2" end="2"/>
                                            </p:txEl>
                                          </p:spTgt>
                                        </p:tgtEl>
                                      </p:cBhvr>
                                    </p:animEffect>
                                    <p:set>
                                      <p:cBhvr>
                                        <p:cTn id="40" dur="1" fill="hold">
                                          <p:stCondLst>
                                            <p:cond delay="499"/>
                                          </p:stCondLst>
                                        </p:cTn>
                                        <p:tgtEl>
                                          <p:spTgt spid="14">
                                            <p:txEl>
                                              <p:pRg st="2" end="2"/>
                                            </p:txEl>
                                          </p:spTgt>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14">
                                            <p:txEl>
                                              <p:pRg st="1" end="1"/>
                                            </p:txEl>
                                          </p:spTgt>
                                        </p:tgtEl>
                                        <p:attrNameLst>
                                          <p:attrName>ppt_w</p:attrName>
                                        </p:attrNameLst>
                                      </p:cBhvr>
                                      <p:tavLst>
                                        <p:tav tm="0">
                                          <p:val>
                                            <p:strVal val="ppt_w"/>
                                          </p:val>
                                        </p:tav>
                                        <p:tav tm="100000">
                                          <p:val>
                                            <p:fltVal val="0"/>
                                          </p:val>
                                        </p:tav>
                                      </p:tavLst>
                                    </p:anim>
                                    <p:anim calcmode="lin" valueType="num">
                                      <p:cBhvr>
                                        <p:cTn id="43" dur="500"/>
                                        <p:tgtEl>
                                          <p:spTgt spid="14">
                                            <p:txEl>
                                              <p:pRg st="1" end="1"/>
                                            </p:txEl>
                                          </p:spTgt>
                                        </p:tgtEl>
                                        <p:attrNameLst>
                                          <p:attrName>ppt_h</p:attrName>
                                        </p:attrNameLst>
                                      </p:cBhvr>
                                      <p:tavLst>
                                        <p:tav tm="0">
                                          <p:val>
                                            <p:strVal val="ppt_h"/>
                                          </p:val>
                                        </p:tav>
                                        <p:tav tm="100000">
                                          <p:val>
                                            <p:fltVal val="0"/>
                                          </p:val>
                                        </p:tav>
                                      </p:tavLst>
                                    </p:anim>
                                    <p:animEffect transition="out" filter="fade">
                                      <p:cBhvr>
                                        <p:cTn id="44" dur="500"/>
                                        <p:tgtEl>
                                          <p:spTgt spid="14">
                                            <p:txEl>
                                              <p:pRg st="1" end="1"/>
                                            </p:txEl>
                                          </p:spTgt>
                                        </p:tgtEl>
                                      </p:cBhvr>
                                    </p:animEffect>
                                    <p:set>
                                      <p:cBhvr>
                                        <p:cTn id="45" dur="1" fill="hold">
                                          <p:stCondLst>
                                            <p:cond delay="499"/>
                                          </p:stCondLst>
                                        </p:cTn>
                                        <p:tgtEl>
                                          <p:spTgt spid="14">
                                            <p:txEl>
                                              <p:pRg st="1" end="1"/>
                                            </p:txEl>
                                          </p:spTgt>
                                        </p:tgtEl>
                                        <p:attrNameLst>
                                          <p:attrName>style.visibility</p:attrName>
                                        </p:attrNameLst>
                                      </p:cBhvr>
                                      <p:to>
                                        <p:strVal val="hidden"/>
                                      </p:to>
                                    </p:set>
                                  </p:childTnLst>
                                </p:cTn>
                              </p:par>
                              <p:par>
                                <p:cTn id="46" presetID="6"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circle(in)">
                                      <p:cBhvr>
                                        <p:cTn id="48" dur="20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circle(in)">
                                      <p:cBhvr>
                                        <p:cTn id="53" dur="1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12" fill="hold" nodeType="clickEffect">
                                  <p:stCondLst>
                                    <p:cond delay="0"/>
                                  </p:stCondLst>
                                  <p:childTnLst>
                                    <p:set>
                                      <p:cBhvr>
                                        <p:cTn id="57" dur="1" fill="hold">
                                          <p:stCondLst>
                                            <p:cond delay="0"/>
                                          </p:stCondLst>
                                        </p:cTn>
                                        <p:tgtEl>
                                          <p:spTgt spid="8">
                                            <p:txEl>
                                              <p:pRg st="0" end="0"/>
                                            </p:txEl>
                                          </p:spTgt>
                                        </p:tgtEl>
                                        <p:attrNameLst>
                                          <p:attrName>style.visibility</p:attrName>
                                        </p:attrNameLst>
                                      </p:cBhvr>
                                      <p:to>
                                        <p:strVal val="visible"/>
                                      </p:to>
                                    </p:set>
                                    <p:animEffect transition="in" filter="strips(downLeft)">
                                      <p:cBhvr>
                                        <p:cTn id="58" dur="500"/>
                                        <p:tgtEl>
                                          <p:spTgt spid="8">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12" fill="hold" nodeType="clickEffect">
                                  <p:stCondLst>
                                    <p:cond delay="0"/>
                                  </p:stCondLst>
                                  <p:childTnLst>
                                    <p:set>
                                      <p:cBhvr>
                                        <p:cTn id="62" dur="1" fill="hold">
                                          <p:stCondLst>
                                            <p:cond delay="0"/>
                                          </p:stCondLst>
                                        </p:cTn>
                                        <p:tgtEl>
                                          <p:spTgt spid="12">
                                            <p:txEl>
                                              <p:pRg st="0" end="0"/>
                                            </p:txEl>
                                          </p:spTgt>
                                        </p:tgtEl>
                                        <p:attrNameLst>
                                          <p:attrName>style.visibility</p:attrName>
                                        </p:attrNameLst>
                                      </p:cBhvr>
                                      <p:to>
                                        <p:strVal val="visible"/>
                                      </p:to>
                                    </p:set>
                                    <p:animEffect transition="in" filter="strips(downLeft)">
                                      <p:cBhvr>
                                        <p:cTn id="6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ckground-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2563091" y="1115361"/>
            <a:ext cx="4098779" cy="5252980"/>
          </a:xfrm>
          <a:prstGeom prst="rect">
            <a:avLst/>
          </a:prstGeom>
          <a:ln w="19050">
            <a:solidFill>
              <a:schemeClr val="tx1"/>
            </a:solidFill>
          </a:ln>
        </p:spPr>
      </p:pic>
      <p:sp>
        <p:nvSpPr>
          <p:cNvPr id="7" name="TextBox 6">
            <a:extLst>
              <a:ext uri="{FF2B5EF4-FFF2-40B4-BE49-F238E27FC236}">
                <a16:creationId xmlns:a16="http://schemas.microsoft.com/office/drawing/2014/main" id="{58C39CCC-1777-0643-880D-86EB4F8E01C1}"/>
              </a:ext>
            </a:extLst>
          </p:cNvPr>
          <p:cNvSpPr txBox="1"/>
          <p:nvPr/>
        </p:nvSpPr>
        <p:spPr>
          <a:xfrm>
            <a:off x="3970116" y="201157"/>
            <a:ext cx="4780345" cy="523220"/>
          </a:xfrm>
          <a:prstGeom prst="rect">
            <a:avLst/>
          </a:prstGeom>
          <a:noFill/>
        </p:spPr>
        <p:txBody>
          <a:bodyPr wrap="square" rtlCol="0">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1: LỊCH SỬ </a:t>
            </a:r>
            <a:r>
              <a:rPr lang="en-US" sz="2800" b="1" dirty="0" smtClean="0">
                <a:solidFill>
                  <a:srgbClr val="FF0000"/>
                </a:solidFill>
                <a:latin typeface="Times New Roman" panose="02020603050405020304" pitchFamily="18" charset="0"/>
                <a:cs typeface="Times New Roman" panose="02020603050405020304" pitchFamily="18" charset="0"/>
              </a:rPr>
              <a:t>LÀ GÌ?</a:t>
            </a:r>
            <a:endParaRPr lang="en-VN"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21FDA5A-C1E5-A04A-9A28-D0F32CA399B6}"/>
              </a:ext>
            </a:extLst>
          </p:cNvPr>
          <p:cNvSpPr txBox="1"/>
          <p:nvPr/>
        </p:nvSpPr>
        <p:spPr>
          <a:xfrm>
            <a:off x="233076" y="675271"/>
            <a:ext cx="8492262" cy="461665"/>
          </a:xfrm>
          <a:prstGeom prst="rect">
            <a:avLst/>
          </a:prstGeom>
          <a:noFill/>
        </p:spPr>
        <p:txBody>
          <a:bodyPr wrap="square" rtlCol="0">
            <a:spAutoFit/>
          </a:bodyPr>
          <a:lstStyle/>
          <a:p>
            <a:r>
              <a:rPr lang="en-VN" sz="2400" b="1" dirty="0">
                <a:solidFill>
                  <a:srgbClr val="FF0000"/>
                </a:solidFill>
                <a:latin typeface="Times New Roman" panose="02020603050405020304" pitchFamily="18" charset="0"/>
                <a:cs typeface="Times New Roman" panose="02020603050405020304" pitchFamily="18" charset="0"/>
              </a:rPr>
              <a:t>III. Khám phá quá khứ từ những nguồn sử liệu</a:t>
            </a:r>
          </a:p>
        </p:txBody>
      </p:sp>
      <p:pic>
        <p:nvPicPr>
          <p:cNvPr id="3" name="Picture 2"/>
          <p:cNvPicPr>
            <a:picLocks noChangeAspect="1"/>
          </p:cNvPicPr>
          <p:nvPr/>
        </p:nvPicPr>
        <p:blipFill>
          <a:blip r:embed="rId4"/>
          <a:stretch>
            <a:fillRect/>
          </a:stretch>
        </p:blipFill>
        <p:spPr>
          <a:xfrm>
            <a:off x="6974971" y="1115361"/>
            <a:ext cx="4177938" cy="5252980"/>
          </a:xfrm>
          <a:prstGeom prst="rect">
            <a:avLst/>
          </a:prstGeom>
          <a:ln w="19050">
            <a:solidFill>
              <a:schemeClr val="tx1"/>
            </a:solidFill>
          </a:ln>
        </p:spPr>
      </p:pic>
    </p:spTree>
    <p:extLst>
      <p:ext uri="{BB962C8B-B14F-4D97-AF65-F5344CB8AC3E}">
        <p14:creationId xmlns:p14="http://schemas.microsoft.com/office/powerpoint/2010/main" val="302431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94526" y="0"/>
            <a:ext cx="12192000" cy="6858000"/>
          </a:xfrm>
          <a:prstGeom prst="roundRect">
            <a:avLst/>
          </a:prstGeom>
          <a:solidFill>
            <a:schemeClr val="accent4">
              <a:lumMod val="20000"/>
              <a:lumOff val="8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2000" dirty="0">
              <a:latin typeface="+mj-lt"/>
            </a:endParaRPr>
          </a:p>
        </p:txBody>
      </p:sp>
      <p:sp>
        <p:nvSpPr>
          <p:cNvPr id="6" name="TextBox 5">
            <a:extLst>
              <a:ext uri="{FF2B5EF4-FFF2-40B4-BE49-F238E27FC236}">
                <a16:creationId xmlns:a16="http://schemas.microsoft.com/office/drawing/2014/main" id="{421FDA5A-C1E5-A04A-9A28-D0F32CA399B6}"/>
              </a:ext>
            </a:extLst>
          </p:cNvPr>
          <p:cNvSpPr txBox="1"/>
          <p:nvPr/>
        </p:nvSpPr>
        <p:spPr>
          <a:xfrm>
            <a:off x="233076" y="744546"/>
            <a:ext cx="8492262" cy="461665"/>
          </a:xfrm>
          <a:prstGeom prst="rect">
            <a:avLst/>
          </a:prstGeom>
          <a:noFill/>
        </p:spPr>
        <p:txBody>
          <a:bodyPr wrap="square" rtlCol="0">
            <a:spAutoFit/>
          </a:bodyPr>
          <a:lstStyle/>
          <a:p>
            <a:r>
              <a:rPr lang="en-VN" sz="2400" b="1" dirty="0">
                <a:solidFill>
                  <a:srgbClr val="FF0000"/>
                </a:solidFill>
                <a:latin typeface="Times New Roman" panose="02020603050405020304" pitchFamily="18" charset="0"/>
                <a:cs typeface="Times New Roman" panose="02020603050405020304" pitchFamily="18" charset="0"/>
              </a:rPr>
              <a:t>III. Khám phá quá khứ từ những nguồn sử liệu</a:t>
            </a:r>
          </a:p>
        </p:txBody>
      </p:sp>
      <p:sp>
        <p:nvSpPr>
          <p:cNvPr id="4" name="TextBox 3">
            <a:extLst>
              <a:ext uri="{FF2B5EF4-FFF2-40B4-BE49-F238E27FC236}">
                <a16:creationId xmlns:a16="http://schemas.microsoft.com/office/drawing/2014/main" id="{AE2C9250-FEE9-2F47-AD22-61BAE4ABFD2C}"/>
              </a:ext>
            </a:extLst>
          </p:cNvPr>
          <p:cNvSpPr txBox="1"/>
          <p:nvPr/>
        </p:nvSpPr>
        <p:spPr>
          <a:xfrm>
            <a:off x="333473" y="1258310"/>
            <a:ext cx="4434227" cy="461665"/>
          </a:xfrm>
          <a:prstGeom prst="rect">
            <a:avLst/>
          </a:prstGeom>
          <a:noFill/>
        </p:spPr>
        <p:txBody>
          <a:bodyPr wrap="square" rtlCol="0">
            <a:spAutoFit/>
          </a:bodyPr>
          <a:lstStyle/>
          <a:p>
            <a:r>
              <a:rPr lang="vi-VN" sz="2400" b="1" u="sng" dirty="0">
                <a:solidFill>
                  <a:srgbClr val="C00000"/>
                </a:solidFill>
                <a:latin typeface="+mj-lt"/>
              </a:rPr>
              <a:t>a) Tư liệu gốc</a:t>
            </a:r>
            <a:endParaRPr lang="en-VN" sz="2400" b="1" u="sng" dirty="0">
              <a:solidFill>
                <a:srgbClr val="C00000"/>
              </a:solidFill>
              <a:latin typeface="+mj-lt"/>
            </a:endParaRPr>
          </a:p>
        </p:txBody>
      </p:sp>
      <p:sp>
        <p:nvSpPr>
          <p:cNvPr id="10" name="TextBox 9">
            <a:extLst>
              <a:ext uri="{FF2B5EF4-FFF2-40B4-BE49-F238E27FC236}">
                <a16:creationId xmlns:a16="http://schemas.microsoft.com/office/drawing/2014/main" id="{C6F9538F-8169-8643-A8F3-CF7E6650DAC2}"/>
              </a:ext>
            </a:extLst>
          </p:cNvPr>
          <p:cNvSpPr txBox="1"/>
          <p:nvPr/>
        </p:nvSpPr>
        <p:spPr>
          <a:xfrm>
            <a:off x="350185" y="1677789"/>
            <a:ext cx="6206993" cy="1200329"/>
          </a:xfrm>
          <a:prstGeom prst="rect">
            <a:avLst/>
          </a:prstGeom>
          <a:noFill/>
        </p:spPr>
        <p:txBody>
          <a:bodyPr wrap="square" rtlCol="0">
            <a:spAutoFit/>
          </a:bodyPr>
          <a:lstStyle/>
          <a:p>
            <a:r>
              <a:rPr lang="vi-VN" sz="2400" dirty="0">
                <a:solidFill>
                  <a:srgbClr val="0070C0"/>
                </a:solidFill>
                <a:latin typeface="+mj-lt"/>
              </a:rPr>
              <a:t>- Là tư liệu liên quan đến trực tiếp đến sự kiện lịch sử, ra đời vào thời điểm diễn ra sự kiện</a:t>
            </a:r>
            <a:endParaRPr lang="en-VN" sz="2400" dirty="0">
              <a:solidFill>
                <a:srgbClr val="0070C0"/>
              </a:solidFill>
              <a:latin typeface="+mj-lt"/>
            </a:endParaRPr>
          </a:p>
          <a:p>
            <a:r>
              <a:rPr lang="vi-VN" sz="2400" dirty="0">
                <a:solidFill>
                  <a:srgbClr val="0070C0"/>
                </a:solidFill>
                <a:latin typeface="+mj-lt"/>
              </a:rPr>
              <a:t> </a:t>
            </a:r>
            <a:endParaRPr lang="en-VN" sz="2400" dirty="0">
              <a:solidFill>
                <a:srgbClr val="0070C0"/>
              </a:solidFill>
              <a:latin typeface="+mj-lt"/>
            </a:endParaRPr>
          </a:p>
        </p:txBody>
      </p:sp>
      <p:sp>
        <p:nvSpPr>
          <p:cNvPr id="11" name="TextBox 10">
            <a:extLst>
              <a:ext uri="{FF2B5EF4-FFF2-40B4-BE49-F238E27FC236}">
                <a16:creationId xmlns:a16="http://schemas.microsoft.com/office/drawing/2014/main" id="{5E8B42A6-87DA-0241-B329-8AA5CF10C5DC}"/>
              </a:ext>
            </a:extLst>
          </p:cNvPr>
          <p:cNvSpPr txBox="1"/>
          <p:nvPr/>
        </p:nvSpPr>
        <p:spPr>
          <a:xfrm>
            <a:off x="7474546" y="4476309"/>
            <a:ext cx="4254015" cy="400110"/>
          </a:xfrm>
          <a:prstGeom prst="rect">
            <a:avLst/>
          </a:prstGeom>
          <a:noFill/>
        </p:spPr>
        <p:txBody>
          <a:bodyPr wrap="square" rtlCol="0">
            <a:spAutoFit/>
          </a:bodyPr>
          <a:lstStyle/>
          <a:p>
            <a:pPr algn="ctr"/>
            <a:r>
              <a:rPr lang="vi-VN" sz="2000" b="1" dirty="0">
                <a:solidFill>
                  <a:srgbClr val="0070C0"/>
                </a:solidFill>
                <a:latin typeface="+mj-lt"/>
              </a:rPr>
              <a:t>Lời kêu gọi toàn quốc kháng chiến</a:t>
            </a:r>
            <a:endParaRPr lang="en-VN" sz="2000" b="1" dirty="0">
              <a:solidFill>
                <a:srgbClr val="0070C0"/>
              </a:solidFill>
              <a:latin typeface="+mj-lt"/>
            </a:endParaRPr>
          </a:p>
        </p:txBody>
      </p:sp>
      <p:pic>
        <p:nvPicPr>
          <p:cNvPr id="12" name="Picture 11">
            <a:extLst>
              <a:ext uri="{FF2B5EF4-FFF2-40B4-BE49-F238E27FC236}">
                <a16:creationId xmlns:a16="http://schemas.microsoft.com/office/drawing/2014/main" id="{398E40A9-9051-CF49-82D3-6CB0FB4F759A}"/>
              </a:ext>
            </a:extLst>
          </p:cNvPr>
          <p:cNvPicPr/>
          <p:nvPr/>
        </p:nvPicPr>
        <p:blipFill rotWithShape="1">
          <a:blip r:embed="rId2"/>
          <a:srcRect l="43539" t="62591" r="31765" b="7970"/>
          <a:stretch/>
        </p:blipFill>
        <p:spPr>
          <a:xfrm>
            <a:off x="7261643" y="927835"/>
            <a:ext cx="4565507" cy="3531016"/>
          </a:xfrm>
          <a:prstGeom prst="rect">
            <a:avLst/>
          </a:prstGeom>
          <a:ln w="28575">
            <a:solidFill>
              <a:schemeClr val="tx1"/>
            </a:solidFill>
          </a:ln>
        </p:spPr>
      </p:pic>
      <p:sp>
        <p:nvSpPr>
          <p:cNvPr id="14" name="TextBox 13">
            <a:extLst>
              <a:ext uri="{FF2B5EF4-FFF2-40B4-BE49-F238E27FC236}">
                <a16:creationId xmlns:a16="http://schemas.microsoft.com/office/drawing/2014/main" id="{A75806A8-EE5E-F341-9CFF-EEEE2DBF4F31}"/>
              </a:ext>
            </a:extLst>
          </p:cNvPr>
          <p:cNvSpPr txBox="1"/>
          <p:nvPr/>
        </p:nvSpPr>
        <p:spPr>
          <a:xfrm>
            <a:off x="7287490" y="4893877"/>
            <a:ext cx="3635244" cy="461665"/>
          </a:xfrm>
          <a:prstGeom prst="rect">
            <a:avLst/>
          </a:prstGeom>
          <a:noFill/>
        </p:spPr>
        <p:txBody>
          <a:bodyPr wrap="square" rtlCol="0">
            <a:spAutoFit/>
          </a:bodyPr>
          <a:lstStyle/>
          <a:p>
            <a:pPr algn="ctr"/>
            <a:r>
              <a:rPr lang="vi-VN" sz="2400" b="1" dirty="0">
                <a:solidFill>
                  <a:srgbClr val="0070C0"/>
                </a:solidFill>
                <a:latin typeface="+mj-lt"/>
              </a:rPr>
              <a:t>Bia đá</a:t>
            </a:r>
            <a:endParaRPr lang="en-VN" sz="2400" b="1" dirty="0">
              <a:solidFill>
                <a:srgbClr val="0070C0"/>
              </a:solidFill>
              <a:latin typeface="+mj-lt"/>
            </a:endParaRPr>
          </a:p>
        </p:txBody>
      </p:sp>
      <p:sp>
        <p:nvSpPr>
          <p:cNvPr id="15" name="TextBox 14">
            <a:extLst>
              <a:ext uri="{FF2B5EF4-FFF2-40B4-BE49-F238E27FC236}">
                <a16:creationId xmlns:a16="http://schemas.microsoft.com/office/drawing/2014/main" id="{8DCBA9E5-A094-7C43-8285-0A340276F3C5}"/>
              </a:ext>
            </a:extLst>
          </p:cNvPr>
          <p:cNvSpPr txBox="1"/>
          <p:nvPr/>
        </p:nvSpPr>
        <p:spPr>
          <a:xfrm>
            <a:off x="194923" y="2390707"/>
            <a:ext cx="5721482" cy="461665"/>
          </a:xfrm>
          <a:prstGeom prst="rect">
            <a:avLst/>
          </a:prstGeom>
          <a:noFill/>
        </p:spPr>
        <p:txBody>
          <a:bodyPr wrap="square" rtlCol="0">
            <a:spAutoFit/>
          </a:bodyPr>
          <a:lstStyle/>
          <a:p>
            <a:r>
              <a:rPr lang="vi-VN" sz="2400" b="1" i="1" dirty="0">
                <a:solidFill>
                  <a:srgbClr val="00B050"/>
                </a:solidFill>
                <a:latin typeface="+mj-lt"/>
                <a:sym typeface="Wingdings" pitchFamily="2" charset="2"/>
              </a:rPr>
              <a:t> Đây là nguồn sử liệu đáng tin cậy nhất.</a:t>
            </a:r>
            <a:endParaRPr lang="en-VN" sz="2400" b="1" i="1" dirty="0">
              <a:solidFill>
                <a:srgbClr val="00B050"/>
              </a:solidFill>
              <a:latin typeface="+mj-lt"/>
            </a:endParaRPr>
          </a:p>
        </p:txBody>
      </p:sp>
      <p:pic>
        <p:nvPicPr>
          <p:cNvPr id="17" name="Picture 16">
            <a:extLst>
              <a:ext uri="{FF2B5EF4-FFF2-40B4-BE49-F238E27FC236}">
                <a16:creationId xmlns:a16="http://schemas.microsoft.com/office/drawing/2014/main" id="{0A514446-0A58-A241-B040-81E08CF65A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6714001" y="896641"/>
            <a:ext cx="4565504" cy="3989014"/>
          </a:xfrm>
          <a:prstGeom prst="rect">
            <a:avLst/>
          </a:prstGeom>
          <a:ln w="28575">
            <a:solidFill>
              <a:schemeClr val="tx1"/>
            </a:solidFill>
          </a:ln>
        </p:spPr>
      </p:pic>
      <p:pic>
        <p:nvPicPr>
          <p:cNvPr id="18" name="Picture 17">
            <a:extLst>
              <a:ext uri="{FF2B5EF4-FFF2-40B4-BE49-F238E27FC236}">
                <a16:creationId xmlns:a16="http://schemas.microsoft.com/office/drawing/2014/main" id="{0AA2F5EC-9459-A849-8E8A-4DC6F611FF9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890456" y="1448933"/>
            <a:ext cx="4838105" cy="3801038"/>
          </a:xfrm>
          <a:prstGeom prst="rect">
            <a:avLst/>
          </a:prstGeom>
          <a:ln w="28575">
            <a:solidFill>
              <a:schemeClr val="tx1"/>
            </a:solidFill>
          </a:ln>
        </p:spPr>
      </p:pic>
      <p:sp>
        <p:nvSpPr>
          <p:cNvPr id="20" name="TextBox 19">
            <a:extLst>
              <a:ext uri="{FF2B5EF4-FFF2-40B4-BE49-F238E27FC236}">
                <a16:creationId xmlns:a16="http://schemas.microsoft.com/office/drawing/2014/main" id="{183E915E-18B4-4547-A5AE-407B11D91C3F}"/>
              </a:ext>
            </a:extLst>
          </p:cNvPr>
          <p:cNvSpPr txBox="1"/>
          <p:nvPr/>
        </p:nvSpPr>
        <p:spPr>
          <a:xfrm>
            <a:off x="378634" y="2805170"/>
            <a:ext cx="4434227" cy="461665"/>
          </a:xfrm>
          <a:prstGeom prst="rect">
            <a:avLst/>
          </a:prstGeom>
          <a:noFill/>
        </p:spPr>
        <p:txBody>
          <a:bodyPr wrap="square" rtlCol="0">
            <a:spAutoFit/>
          </a:bodyPr>
          <a:lstStyle/>
          <a:p>
            <a:r>
              <a:rPr lang="vi-VN" sz="2400" b="1" u="sng" dirty="0">
                <a:solidFill>
                  <a:srgbClr val="C00000"/>
                </a:solidFill>
                <a:latin typeface="+mj-lt"/>
              </a:rPr>
              <a:t>b) Tư liệu truyền miệng</a:t>
            </a:r>
            <a:endParaRPr lang="en-VN" sz="2400" b="1" u="sng" dirty="0">
              <a:solidFill>
                <a:srgbClr val="C00000"/>
              </a:solidFill>
              <a:latin typeface="+mj-lt"/>
            </a:endParaRPr>
          </a:p>
        </p:txBody>
      </p:sp>
      <p:sp>
        <p:nvSpPr>
          <p:cNvPr id="21" name="TextBox 20">
            <a:extLst>
              <a:ext uri="{FF2B5EF4-FFF2-40B4-BE49-F238E27FC236}">
                <a16:creationId xmlns:a16="http://schemas.microsoft.com/office/drawing/2014/main" id="{412A4673-6B6F-174C-9FDB-196CA1781492}"/>
              </a:ext>
            </a:extLst>
          </p:cNvPr>
          <p:cNvSpPr txBox="1"/>
          <p:nvPr/>
        </p:nvSpPr>
        <p:spPr>
          <a:xfrm>
            <a:off x="378634" y="3237566"/>
            <a:ext cx="6372906" cy="1569660"/>
          </a:xfrm>
          <a:prstGeom prst="rect">
            <a:avLst/>
          </a:prstGeom>
          <a:noFill/>
        </p:spPr>
        <p:txBody>
          <a:bodyPr wrap="square" rtlCol="0">
            <a:spAutoFit/>
          </a:bodyPr>
          <a:lstStyle/>
          <a:p>
            <a:r>
              <a:rPr lang="vi-VN" sz="2400" dirty="0">
                <a:solidFill>
                  <a:srgbClr val="0070C0"/>
                </a:solidFill>
                <a:latin typeface="+mj-lt"/>
              </a:rPr>
              <a:t>- Là những câu chuyện dân gian: truyền thuyết, thần thoại, cổ tích… được kể từ đời này sang đời khác.</a:t>
            </a:r>
            <a:endParaRPr lang="en-VN" sz="2400" dirty="0">
              <a:solidFill>
                <a:srgbClr val="0070C0"/>
              </a:solidFill>
              <a:latin typeface="+mj-lt"/>
            </a:endParaRPr>
          </a:p>
          <a:p>
            <a:endParaRPr lang="en-VN" sz="2400" dirty="0">
              <a:solidFill>
                <a:srgbClr val="0070C0"/>
              </a:solidFill>
              <a:latin typeface="+mj-lt"/>
            </a:endParaRPr>
          </a:p>
        </p:txBody>
      </p:sp>
      <p:cxnSp>
        <p:nvCxnSpPr>
          <p:cNvPr id="22" name="Straight Connector 21">
            <a:extLst>
              <a:ext uri="{FF2B5EF4-FFF2-40B4-BE49-F238E27FC236}">
                <a16:creationId xmlns:a16="http://schemas.microsoft.com/office/drawing/2014/main" id="{410F576F-12E9-3647-A970-A5052E766F1A}"/>
              </a:ext>
            </a:extLst>
          </p:cNvPr>
          <p:cNvCxnSpPr/>
          <p:nvPr/>
        </p:nvCxnSpPr>
        <p:spPr>
          <a:xfrm>
            <a:off x="6575084" y="1097301"/>
            <a:ext cx="0" cy="488703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E887464-6FED-0E4E-98DA-21DEBB64B3CC}"/>
              </a:ext>
            </a:extLst>
          </p:cNvPr>
          <p:cNvSpPr txBox="1"/>
          <p:nvPr/>
        </p:nvSpPr>
        <p:spPr>
          <a:xfrm>
            <a:off x="346629" y="4377378"/>
            <a:ext cx="4434227" cy="461665"/>
          </a:xfrm>
          <a:prstGeom prst="rect">
            <a:avLst/>
          </a:prstGeom>
          <a:noFill/>
        </p:spPr>
        <p:txBody>
          <a:bodyPr wrap="square" rtlCol="0">
            <a:spAutoFit/>
          </a:bodyPr>
          <a:lstStyle/>
          <a:p>
            <a:r>
              <a:rPr lang="vi-VN" sz="2400" b="1" u="sng" dirty="0">
                <a:solidFill>
                  <a:srgbClr val="C00000"/>
                </a:solidFill>
                <a:latin typeface="+mj-lt"/>
              </a:rPr>
              <a:t>c) Tư liệu chữ viết</a:t>
            </a:r>
            <a:endParaRPr lang="en-VN" sz="2400" b="1" u="sng" dirty="0">
              <a:solidFill>
                <a:srgbClr val="C00000"/>
              </a:solidFill>
              <a:latin typeface="+mj-lt"/>
            </a:endParaRPr>
          </a:p>
        </p:txBody>
      </p:sp>
      <p:sp>
        <p:nvSpPr>
          <p:cNvPr id="25" name="TextBox 24">
            <a:extLst>
              <a:ext uri="{FF2B5EF4-FFF2-40B4-BE49-F238E27FC236}">
                <a16:creationId xmlns:a16="http://schemas.microsoft.com/office/drawing/2014/main" id="{50F1D7D6-8D54-2D4E-9A36-DD157D273946}"/>
              </a:ext>
            </a:extLst>
          </p:cNvPr>
          <p:cNvSpPr txBox="1"/>
          <p:nvPr/>
        </p:nvSpPr>
        <p:spPr>
          <a:xfrm>
            <a:off x="333472" y="4820700"/>
            <a:ext cx="5995303" cy="830997"/>
          </a:xfrm>
          <a:prstGeom prst="rect">
            <a:avLst/>
          </a:prstGeom>
          <a:noFill/>
        </p:spPr>
        <p:txBody>
          <a:bodyPr wrap="square" rtlCol="0">
            <a:spAutoFit/>
          </a:bodyPr>
          <a:lstStyle/>
          <a:p>
            <a:r>
              <a:rPr lang="vi-VN" sz="2400" dirty="0">
                <a:solidFill>
                  <a:srgbClr val="0070C0"/>
                </a:solidFill>
                <a:latin typeface="+mj-lt"/>
              </a:rPr>
              <a:t>- Các bản chữ khắc trên xương, mai rùa, vỏ cây, đá, viết tay hoặc ghi trên giấy.</a:t>
            </a:r>
            <a:endParaRPr lang="en-VN" sz="2400" dirty="0">
              <a:solidFill>
                <a:srgbClr val="0070C0"/>
              </a:solidFill>
              <a:latin typeface="+mj-lt"/>
            </a:endParaRPr>
          </a:p>
        </p:txBody>
      </p:sp>
      <p:sp>
        <p:nvSpPr>
          <p:cNvPr id="26" name="TextBox 25">
            <a:extLst>
              <a:ext uri="{FF2B5EF4-FFF2-40B4-BE49-F238E27FC236}">
                <a16:creationId xmlns:a16="http://schemas.microsoft.com/office/drawing/2014/main" id="{2039F3E1-6A1D-D94A-821A-FBDB07E92FFA}"/>
              </a:ext>
            </a:extLst>
          </p:cNvPr>
          <p:cNvSpPr txBox="1"/>
          <p:nvPr/>
        </p:nvSpPr>
        <p:spPr>
          <a:xfrm>
            <a:off x="7141329" y="5275535"/>
            <a:ext cx="4366289" cy="467164"/>
          </a:xfrm>
          <a:prstGeom prst="rect">
            <a:avLst/>
          </a:prstGeom>
          <a:noFill/>
        </p:spPr>
        <p:txBody>
          <a:bodyPr wrap="square" rtlCol="0">
            <a:spAutoFit/>
          </a:bodyPr>
          <a:lstStyle/>
          <a:p>
            <a:pPr algn="ctr"/>
            <a:r>
              <a:rPr lang="vi-VN" sz="2400" b="1" dirty="0">
                <a:solidFill>
                  <a:srgbClr val="C00000"/>
                </a:solidFill>
                <a:latin typeface="+mj-lt"/>
              </a:rPr>
              <a:t>Truyền thuyết Thánh Gióng</a:t>
            </a:r>
            <a:endParaRPr lang="en-VN" sz="2400" b="1" dirty="0">
              <a:solidFill>
                <a:srgbClr val="C00000"/>
              </a:solidFill>
              <a:latin typeface="+mj-lt"/>
            </a:endParaRPr>
          </a:p>
        </p:txBody>
      </p:sp>
      <p:sp>
        <p:nvSpPr>
          <p:cNvPr id="27" name="TextBox 26">
            <a:extLst>
              <a:ext uri="{FF2B5EF4-FFF2-40B4-BE49-F238E27FC236}">
                <a16:creationId xmlns:a16="http://schemas.microsoft.com/office/drawing/2014/main" id="{58C39CCC-1777-0643-880D-86EB4F8E01C1}"/>
              </a:ext>
            </a:extLst>
          </p:cNvPr>
          <p:cNvSpPr txBox="1"/>
          <p:nvPr/>
        </p:nvSpPr>
        <p:spPr>
          <a:xfrm>
            <a:off x="3970116" y="201157"/>
            <a:ext cx="4780345" cy="523220"/>
          </a:xfrm>
          <a:prstGeom prst="rect">
            <a:avLst/>
          </a:prstGeom>
          <a:noFill/>
        </p:spPr>
        <p:txBody>
          <a:bodyPr wrap="square" rtlCol="0">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1: LỊCH SỬ </a:t>
            </a:r>
            <a:r>
              <a:rPr lang="en-US" sz="2800" b="1" dirty="0" smtClean="0">
                <a:solidFill>
                  <a:srgbClr val="FF0000"/>
                </a:solidFill>
                <a:latin typeface="Times New Roman" panose="02020603050405020304" pitchFamily="18" charset="0"/>
                <a:cs typeface="Times New Roman" panose="02020603050405020304" pitchFamily="18" charset="0"/>
              </a:rPr>
              <a:t>LÀ GÌ?</a:t>
            </a:r>
            <a:endParaRPr lang="en-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941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ppt_w</p:attrName>
                                        </p:attrNameLst>
                                      </p:cBhvr>
                                      <p:tavLst>
                                        <p:tav tm="0" fmla="#ppt_w*sin(2.5*pi*$)">
                                          <p:val>
                                            <p:fltVal val="0"/>
                                          </p:val>
                                        </p:tav>
                                        <p:tav tm="100000">
                                          <p:val>
                                            <p:fltVal val="1"/>
                                          </p:val>
                                        </p:tav>
                                      </p:tavLst>
                                    </p:anim>
                                    <p:anim calcmode="lin" valueType="num">
                                      <p:cBhvr>
                                        <p:cTn id="15" dur="2000" fill="hold"/>
                                        <p:tgtEl>
                                          <p:spTgt spid="12"/>
                                        </p:tgtEl>
                                        <p:attrNameLst>
                                          <p:attrName>ppt_h</p:attrName>
                                        </p:attrNameLst>
                                      </p:cBhvr>
                                      <p:tavLst>
                                        <p:tav tm="0">
                                          <p:val>
                                            <p:strVal val="#ppt_h"/>
                                          </p:val>
                                        </p:tav>
                                        <p:tav tm="100000">
                                          <p:val>
                                            <p:strVal val="#ppt_h"/>
                                          </p:val>
                                        </p:tav>
                                      </p:tavLst>
                                    </p:anim>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down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strips(down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strips(down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12"/>
                                        </p:tgtEl>
                                        <p:attrNameLst>
                                          <p:attrName>ppt_w</p:attrName>
                                        </p:attrNameLst>
                                      </p:cBhvr>
                                      <p:tavLst>
                                        <p:tav tm="0">
                                          <p:val>
                                            <p:strVal val="ppt_w"/>
                                          </p:val>
                                        </p:tav>
                                        <p:tav tm="100000">
                                          <p:val>
                                            <p:fltVal val="0"/>
                                          </p:val>
                                        </p:tav>
                                      </p:tavLst>
                                    </p:anim>
                                    <p:anim calcmode="lin" valueType="num">
                                      <p:cBhvr>
                                        <p:cTn id="38" dur="500"/>
                                        <p:tgtEl>
                                          <p:spTgt spid="12"/>
                                        </p:tgtEl>
                                        <p:attrNameLst>
                                          <p:attrName>ppt_h</p:attrName>
                                        </p:attrNameLst>
                                      </p:cBhvr>
                                      <p:tavLst>
                                        <p:tav tm="0">
                                          <p:val>
                                            <p:strVal val="ppt_h"/>
                                          </p:val>
                                        </p:tav>
                                        <p:tav tm="100000">
                                          <p:val>
                                            <p:fltVal val="0"/>
                                          </p:val>
                                        </p:tav>
                                      </p:tavLst>
                                    </p:anim>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53" presetClass="exit" presetSubtype="32" fill="hold" grpId="1" nodeType="withEffect">
                                  <p:stCondLst>
                                    <p:cond delay="0"/>
                                  </p:stCondLst>
                                  <p:childTnLst>
                                    <p:anim calcmode="lin" valueType="num">
                                      <p:cBhvr>
                                        <p:cTn id="42" dur="500"/>
                                        <p:tgtEl>
                                          <p:spTgt spid="11"/>
                                        </p:tgtEl>
                                        <p:attrNameLst>
                                          <p:attrName>ppt_w</p:attrName>
                                        </p:attrNameLst>
                                      </p:cBhvr>
                                      <p:tavLst>
                                        <p:tav tm="0">
                                          <p:val>
                                            <p:strVal val="ppt_w"/>
                                          </p:val>
                                        </p:tav>
                                        <p:tav tm="100000">
                                          <p:val>
                                            <p:fltVal val="0"/>
                                          </p:val>
                                        </p:tav>
                                      </p:tavLst>
                                    </p:anim>
                                    <p:anim calcmode="lin" valueType="num">
                                      <p:cBhvr>
                                        <p:cTn id="43" dur="500"/>
                                        <p:tgtEl>
                                          <p:spTgt spid="11"/>
                                        </p:tgtEl>
                                        <p:attrNameLst>
                                          <p:attrName>ppt_h</p:attrName>
                                        </p:attrNameLst>
                                      </p:cBhvr>
                                      <p:tavLst>
                                        <p:tav tm="0">
                                          <p:val>
                                            <p:strVal val="ppt_h"/>
                                          </p:val>
                                        </p:tav>
                                        <p:tav tm="100000">
                                          <p:val>
                                            <p:fltVal val="0"/>
                                          </p:val>
                                        </p:tav>
                                      </p:tavLst>
                                    </p:anim>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strips(down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strips(downLeft)">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circle(in)">
                                      <p:cBhvr>
                                        <p:cTn id="60" dur="2000"/>
                                        <p:tgtEl>
                                          <p:spTgt spid="18"/>
                                        </p:tgtEl>
                                      </p:cBhvr>
                                    </p:animEffect>
                                  </p:childTnLst>
                                </p:cTn>
                              </p:par>
                            </p:childTnLst>
                          </p:cTn>
                        </p:par>
                        <p:par>
                          <p:cTn id="61" fill="hold">
                            <p:stCondLst>
                              <p:cond delay="2000"/>
                            </p:stCondLst>
                            <p:childTnLst>
                              <p:par>
                                <p:cTn id="62" presetID="18" presetClass="entr" presetSubtype="12"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strips(downLeft)">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8"/>
                                        </p:tgtEl>
                                        <p:attrNameLst>
                                          <p:attrName>ppt_w</p:attrName>
                                        </p:attrNameLst>
                                      </p:cBhvr>
                                      <p:tavLst>
                                        <p:tav tm="0">
                                          <p:val>
                                            <p:strVal val="ppt_w"/>
                                          </p:val>
                                        </p:tav>
                                        <p:tav tm="100000">
                                          <p:val>
                                            <p:fltVal val="0"/>
                                          </p:val>
                                        </p:tav>
                                      </p:tavLst>
                                    </p:anim>
                                    <p:anim calcmode="lin" valueType="num">
                                      <p:cBhvr>
                                        <p:cTn id="69" dur="500"/>
                                        <p:tgtEl>
                                          <p:spTgt spid="18"/>
                                        </p:tgtEl>
                                        <p:attrNameLst>
                                          <p:attrName>ppt_h</p:attrName>
                                        </p:attrNameLst>
                                      </p:cBhvr>
                                      <p:tavLst>
                                        <p:tav tm="0">
                                          <p:val>
                                            <p:strVal val="ppt_h"/>
                                          </p:val>
                                        </p:tav>
                                        <p:tav tm="100000">
                                          <p:val>
                                            <p:fltVal val="0"/>
                                          </p:val>
                                        </p:tav>
                                      </p:tavLst>
                                    </p:anim>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26"/>
                                        </p:tgtEl>
                                        <p:attrNameLst>
                                          <p:attrName>ppt_w</p:attrName>
                                        </p:attrNameLst>
                                      </p:cBhvr>
                                      <p:tavLst>
                                        <p:tav tm="0">
                                          <p:val>
                                            <p:strVal val="ppt_w"/>
                                          </p:val>
                                        </p:tav>
                                        <p:tav tm="100000">
                                          <p:val>
                                            <p:fltVal val="0"/>
                                          </p:val>
                                        </p:tav>
                                      </p:tavLst>
                                    </p:anim>
                                    <p:anim calcmode="lin" valueType="num">
                                      <p:cBhvr>
                                        <p:cTn id="74" dur="500"/>
                                        <p:tgtEl>
                                          <p:spTgt spid="26"/>
                                        </p:tgtEl>
                                        <p:attrNameLst>
                                          <p:attrName>ppt_h</p:attrName>
                                        </p:attrNameLst>
                                      </p:cBhvr>
                                      <p:tavLst>
                                        <p:tav tm="0">
                                          <p:val>
                                            <p:strVal val="ppt_h"/>
                                          </p:val>
                                        </p:tav>
                                        <p:tav tm="100000">
                                          <p:val>
                                            <p:fltVal val="0"/>
                                          </p:val>
                                        </p:tav>
                                      </p:tavLst>
                                    </p:anim>
                                    <p:animEffect transition="out" filter="fade">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18" presetClass="entr" presetSubtype="12"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strips(downLeft)">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18" presetClass="entr" presetSubtype="12"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strips(downLeft)">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8" presetClass="entr" presetSubtype="12"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strips(downLeft)">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1" grpId="1"/>
      <p:bldP spid="14" grpId="0"/>
      <p:bldP spid="15" grpId="0"/>
      <p:bldP spid="20" grpId="0"/>
      <p:bldP spid="21" grpId="0"/>
      <p:bldP spid="24" grpId="0"/>
      <p:bldP spid="25" grpId="0"/>
      <p:bldP spid="26" grpId="0"/>
      <p:bldP spid="2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0"/>
            <a:ext cx="12192000" cy="6858000"/>
          </a:xfrm>
          <a:prstGeom prst="roundRect">
            <a:avLst/>
          </a:prstGeom>
          <a:solidFill>
            <a:schemeClr val="accent4">
              <a:lumMod val="20000"/>
              <a:lumOff val="8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TextBox 5">
            <a:extLst>
              <a:ext uri="{FF2B5EF4-FFF2-40B4-BE49-F238E27FC236}">
                <a16:creationId xmlns:a16="http://schemas.microsoft.com/office/drawing/2014/main" id="{8719A0C6-B251-1547-975A-6FBA73099C3E}"/>
              </a:ext>
            </a:extLst>
          </p:cNvPr>
          <p:cNvSpPr txBox="1"/>
          <p:nvPr/>
        </p:nvSpPr>
        <p:spPr>
          <a:xfrm>
            <a:off x="94526" y="883096"/>
            <a:ext cx="8492262" cy="461665"/>
          </a:xfrm>
          <a:prstGeom prst="rect">
            <a:avLst/>
          </a:prstGeom>
          <a:noFill/>
        </p:spPr>
        <p:txBody>
          <a:bodyPr wrap="square" rtlCol="0">
            <a:spAutoFit/>
          </a:bodyPr>
          <a:lstStyle/>
          <a:p>
            <a:r>
              <a:rPr lang="en-VN" sz="2400" b="1" dirty="0">
                <a:solidFill>
                  <a:srgbClr val="FF0000"/>
                </a:solidFill>
                <a:latin typeface="Times New Roman" panose="02020603050405020304" pitchFamily="18" charset="0"/>
                <a:cs typeface="Times New Roman" panose="02020603050405020304" pitchFamily="18" charset="0"/>
              </a:rPr>
              <a:t>   LUYỆN TẬP</a:t>
            </a:r>
          </a:p>
        </p:txBody>
      </p:sp>
      <p:sp>
        <p:nvSpPr>
          <p:cNvPr id="7" name="TextBox 6">
            <a:extLst>
              <a:ext uri="{FF2B5EF4-FFF2-40B4-BE49-F238E27FC236}">
                <a16:creationId xmlns:a16="http://schemas.microsoft.com/office/drawing/2014/main" id="{0E61F672-A4ED-6E47-890D-EBB7B590D181}"/>
              </a:ext>
            </a:extLst>
          </p:cNvPr>
          <p:cNvSpPr txBox="1"/>
          <p:nvPr/>
        </p:nvSpPr>
        <p:spPr>
          <a:xfrm>
            <a:off x="258199" y="1328556"/>
            <a:ext cx="8492262" cy="492443"/>
          </a:xfrm>
          <a:prstGeom prst="rect">
            <a:avLst/>
          </a:prstGeom>
          <a:noFill/>
        </p:spPr>
        <p:txBody>
          <a:bodyPr wrap="square" rtlCol="0">
            <a:spAutoFit/>
          </a:bodyPr>
          <a:lstStyle/>
          <a:p>
            <a:r>
              <a:rPr lang="en-US" sz="2600" b="1" dirty="0" err="1" smtClean="0">
                <a:solidFill>
                  <a:srgbClr val="C00000"/>
                </a:solidFill>
                <a:latin typeface="Times New Roman" panose="02020603050405020304" pitchFamily="18" charset="0"/>
                <a:cs typeface="Times New Roman" panose="02020603050405020304" pitchFamily="18" charset="0"/>
              </a:rPr>
              <a:t>Câu</a:t>
            </a:r>
            <a:r>
              <a:rPr lang="en-VN" sz="2600" b="1" dirty="0" smtClean="0">
                <a:solidFill>
                  <a:srgbClr val="C00000"/>
                </a:solidFill>
                <a:latin typeface="Times New Roman" panose="02020603050405020304" pitchFamily="18" charset="0"/>
                <a:cs typeface="Times New Roman" panose="02020603050405020304" pitchFamily="18" charset="0"/>
              </a:rPr>
              <a:t> </a:t>
            </a:r>
            <a:r>
              <a:rPr lang="en-VN" sz="2600" b="1" dirty="0">
                <a:solidFill>
                  <a:srgbClr val="C00000"/>
                </a:solidFill>
                <a:latin typeface="Times New Roman" panose="02020603050405020304" pitchFamily="18" charset="0"/>
                <a:cs typeface="Times New Roman" panose="02020603050405020304" pitchFamily="18" charset="0"/>
              </a:rPr>
              <a:t>1</a:t>
            </a:r>
            <a:r>
              <a:rPr lang="en-VN" sz="2600" b="1" dirty="0">
                <a:solidFill>
                  <a:srgbClr val="0070C0"/>
                </a:solidFill>
                <a:latin typeface="Times New Roman" panose="02020603050405020304" pitchFamily="18" charset="0"/>
                <a:cs typeface="Times New Roman" panose="02020603050405020304" pitchFamily="18" charset="0"/>
              </a:rPr>
              <a:t>: Tại sao phải cần thiết học lịch sử?</a:t>
            </a:r>
          </a:p>
        </p:txBody>
      </p:sp>
      <p:sp>
        <p:nvSpPr>
          <p:cNvPr id="8" name="TextBox 7">
            <a:extLst>
              <a:ext uri="{FF2B5EF4-FFF2-40B4-BE49-F238E27FC236}">
                <a16:creationId xmlns:a16="http://schemas.microsoft.com/office/drawing/2014/main" id="{7AF38D05-A2CC-DD4B-86DF-223207E59031}"/>
              </a:ext>
            </a:extLst>
          </p:cNvPr>
          <p:cNvSpPr txBox="1"/>
          <p:nvPr/>
        </p:nvSpPr>
        <p:spPr>
          <a:xfrm>
            <a:off x="228943" y="3467101"/>
            <a:ext cx="8492262" cy="492443"/>
          </a:xfrm>
          <a:prstGeom prst="rect">
            <a:avLst/>
          </a:prstGeom>
          <a:noFill/>
        </p:spPr>
        <p:txBody>
          <a:bodyPr wrap="square" rtlCol="0">
            <a:spAutoFit/>
          </a:bodyPr>
          <a:lstStyle/>
          <a:p>
            <a:r>
              <a:rPr lang="en-US" sz="2600" b="1" dirty="0" err="1" smtClean="0">
                <a:solidFill>
                  <a:srgbClr val="C00000"/>
                </a:solidFill>
                <a:latin typeface="Times New Roman" panose="02020603050405020304" pitchFamily="18" charset="0"/>
                <a:cs typeface="Times New Roman" panose="02020603050405020304" pitchFamily="18" charset="0"/>
              </a:rPr>
              <a:t>Câu</a:t>
            </a:r>
            <a:r>
              <a:rPr lang="en-VN" sz="2600" b="1" dirty="0" smtClean="0">
                <a:solidFill>
                  <a:srgbClr val="C00000"/>
                </a:solidFill>
                <a:latin typeface="Times New Roman" panose="02020603050405020304" pitchFamily="18" charset="0"/>
                <a:cs typeface="Times New Roman" panose="02020603050405020304" pitchFamily="18" charset="0"/>
              </a:rPr>
              <a:t> </a:t>
            </a:r>
            <a:r>
              <a:rPr lang="en-VN" sz="2600" b="1" dirty="0">
                <a:solidFill>
                  <a:srgbClr val="C00000"/>
                </a:solidFill>
                <a:latin typeface="Times New Roman" panose="02020603050405020304" pitchFamily="18" charset="0"/>
                <a:cs typeface="Times New Roman" panose="02020603050405020304" pitchFamily="18" charset="0"/>
              </a:rPr>
              <a:t>2</a:t>
            </a:r>
            <a:r>
              <a:rPr lang="en-VN" sz="2600" b="1" dirty="0">
                <a:solidFill>
                  <a:srgbClr val="0070C0"/>
                </a:solidFill>
                <a:latin typeface="Times New Roman" panose="02020603050405020304" pitchFamily="18" charset="0"/>
                <a:cs typeface="Times New Roman" panose="02020603050405020304" pitchFamily="18" charset="0"/>
              </a:rPr>
              <a:t>: Căn cứ vào đâu để biết và dựng lại lịch sử?</a:t>
            </a:r>
          </a:p>
        </p:txBody>
      </p:sp>
      <p:sp>
        <p:nvSpPr>
          <p:cNvPr id="10" name="TextBox 9">
            <a:extLst>
              <a:ext uri="{FF2B5EF4-FFF2-40B4-BE49-F238E27FC236}">
                <a16:creationId xmlns:a16="http://schemas.microsoft.com/office/drawing/2014/main" id="{DCA3929C-81D4-6E40-9C04-2E29DE3B6472}"/>
              </a:ext>
            </a:extLst>
          </p:cNvPr>
          <p:cNvSpPr txBox="1"/>
          <p:nvPr/>
        </p:nvSpPr>
        <p:spPr>
          <a:xfrm>
            <a:off x="228943" y="1805107"/>
            <a:ext cx="11704857" cy="830997"/>
          </a:xfrm>
          <a:prstGeom prst="rect">
            <a:avLst/>
          </a:prstGeom>
          <a:noFill/>
        </p:spPr>
        <p:txBody>
          <a:bodyPr wrap="square" rtlCol="0">
            <a:spAutoFit/>
          </a:bodyPr>
          <a:lstStyle/>
          <a:p>
            <a:r>
              <a:rPr lang="vi-VN" sz="2400" b="1" dirty="0">
                <a:solidFill>
                  <a:srgbClr val="0070C0"/>
                </a:solidFill>
                <a:latin typeface="+mj-lt"/>
              </a:rPr>
              <a:t>- Học lịch sử để biết được cội nguồn của tổ tiên, quê hương, đất nước, hiểu được ông cha ta đã phải lao động, sáng tạo, đấu tranh như thế nào để có được đất nước như ngày nay. </a:t>
            </a:r>
            <a:endParaRPr lang="en-VN" sz="2400" b="1" dirty="0">
              <a:solidFill>
                <a:srgbClr val="0070C0"/>
              </a:solidFill>
              <a:latin typeface="+mj-lt"/>
            </a:endParaRPr>
          </a:p>
        </p:txBody>
      </p:sp>
      <p:sp>
        <p:nvSpPr>
          <p:cNvPr id="12" name="TextBox 11">
            <a:extLst>
              <a:ext uri="{FF2B5EF4-FFF2-40B4-BE49-F238E27FC236}">
                <a16:creationId xmlns:a16="http://schemas.microsoft.com/office/drawing/2014/main" id="{4331481B-88EE-214C-A7B8-9BE8FB76B765}"/>
              </a:ext>
            </a:extLst>
          </p:cNvPr>
          <p:cNvSpPr txBox="1"/>
          <p:nvPr/>
        </p:nvSpPr>
        <p:spPr>
          <a:xfrm>
            <a:off x="258199" y="2636104"/>
            <a:ext cx="11675601" cy="830997"/>
          </a:xfrm>
          <a:prstGeom prst="rect">
            <a:avLst/>
          </a:prstGeom>
          <a:noFill/>
        </p:spPr>
        <p:txBody>
          <a:bodyPr wrap="square" rtlCol="0">
            <a:spAutoFit/>
          </a:bodyPr>
          <a:lstStyle/>
          <a:p>
            <a:r>
              <a:rPr lang="vi-VN" sz="2400" b="1" dirty="0">
                <a:solidFill>
                  <a:srgbClr val="0070C0"/>
                </a:solidFill>
                <a:latin typeface="+mj-lt"/>
              </a:rPr>
              <a:t>- </a:t>
            </a:r>
            <a:r>
              <a:rPr lang="en-US" sz="2400" b="1" dirty="0" err="1">
                <a:solidFill>
                  <a:srgbClr val="0070C0"/>
                </a:solidFill>
                <a:latin typeface="Times New Roman" panose="02020603050405020304" pitchFamily="18" charset="0"/>
                <a:cs typeface="Times New Roman" panose="02020603050405020304" pitchFamily="18" charset="0"/>
              </a:rPr>
              <a:t>Học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sử</a:t>
            </a:r>
            <a:r>
              <a:rPr lang="vi-VN" sz="2400" b="1" dirty="0">
                <a:solidFill>
                  <a:srgbClr val="0070C0"/>
                </a:solidFill>
                <a:latin typeface="Times New Roman" panose="02020603050405020304" pitchFamily="18" charset="0"/>
                <a:cs typeface="Times New Roman" panose="02020603050405020304" pitchFamily="18" charset="0"/>
              </a:rPr>
              <a:t> để</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đúc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kết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học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kinh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nghiêm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của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quá</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khứ</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nhằm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phục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vụ</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hiện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tương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lai</a:t>
            </a:r>
            <a:r>
              <a:rPr lang="en-US" sz="2400" b="1" dirty="0">
                <a:solidFill>
                  <a:srgbClr val="0070C0"/>
                </a:solidFill>
                <a:latin typeface="Times New Roman" panose="02020603050405020304" pitchFamily="18" charset="0"/>
                <a:cs typeface="Times New Roman" panose="02020603050405020304" pitchFamily="18" charset="0"/>
              </a:rPr>
              <a:t>.</a:t>
            </a:r>
            <a:r>
              <a:rPr lang="en-VN" sz="2400" b="1" dirty="0">
                <a:solidFill>
                  <a:srgbClr val="0070C0"/>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BE14648F-829F-9D47-B678-EC2F15B05D22}"/>
              </a:ext>
            </a:extLst>
          </p:cNvPr>
          <p:cNvSpPr txBox="1"/>
          <p:nvPr/>
        </p:nvSpPr>
        <p:spPr>
          <a:xfrm>
            <a:off x="228943" y="3974554"/>
            <a:ext cx="4434227" cy="461665"/>
          </a:xfrm>
          <a:prstGeom prst="rect">
            <a:avLst/>
          </a:prstGeom>
          <a:noFill/>
        </p:spPr>
        <p:txBody>
          <a:bodyPr wrap="square" rtlCol="0">
            <a:spAutoFit/>
          </a:bodyPr>
          <a:lstStyle/>
          <a:p>
            <a:r>
              <a:rPr lang="vi-VN" sz="2400" b="1" dirty="0">
                <a:solidFill>
                  <a:srgbClr val="0070C0"/>
                </a:solidFill>
                <a:latin typeface="+mj-lt"/>
              </a:rPr>
              <a:t>a) Tư liệu gốc</a:t>
            </a:r>
            <a:endParaRPr lang="en-VN" sz="2400" b="1" dirty="0">
              <a:solidFill>
                <a:srgbClr val="0070C0"/>
              </a:solidFill>
              <a:latin typeface="+mj-lt"/>
            </a:endParaRPr>
          </a:p>
        </p:txBody>
      </p:sp>
      <p:sp>
        <p:nvSpPr>
          <p:cNvPr id="14" name="TextBox 13">
            <a:extLst>
              <a:ext uri="{FF2B5EF4-FFF2-40B4-BE49-F238E27FC236}">
                <a16:creationId xmlns:a16="http://schemas.microsoft.com/office/drawing/2014/main" id="{594775C2-0F6B-7147-A66C-07CC0951215A}"/>
              </a:ext>
            </a:extLst>
          </p:cNvPr>
          <p:cNvSpPr txBox="1"/>
          <p:nvPr/>
        </p:nvSpPr>
        <p:spPr>
          <a:xfrm>
            <a:off x="228942" y="4436219"/>
            <a:ext cx="4434227" cy="461665"/>
          </a:xfrm>
          <a:prstGeom prst="rect">
            <a:avLst/>
          </a:prstGeom>
          <a:noFill/>
        </p:spPr>
        <p:txBody>
          <a:bodyPr wrap="square" rtlCol="0">
            <a:spAutoFit/>
          </a:bodyPr>
          <a:lstStyle/>
          <a:p>
            <a:r>
              <a:rPr lang="vi-VN" sz="2400" b="1" dirty="0">
                <a:solidFill>
                  <a:srgbClr val="0070C0"/>
                </a:solidFill>
                <a:latin typeface="+mj-lt"/>
              </a:rPr>
              <a:t>b) Tư liệu truyền miệng</a:t>
            </a:r>
            <a:endParaRPr lang="en-VN" sz="2400" b="1" dirty="0">
              <a:solidFill>
                <a:srgbClr val="0070C0"/>
              </a:solidFill>
              <a:latin typeface="+mj-lt"/>
            </a:endParaRPr>
          </a:p>
        </p:txBody>
      </p:sp>
      <p:sp>
        <p:nvSpPr>
          <p:cNvPr id="15" name="TextBox 14">
            <a:extLst>
              <a:ext uri="{FF2B5EF4-FFF2-40B4-BE49-F238E27FC236}">
                <a16:creationId xmlns:a16="http://schemas.microsoft.com/office/drawing/2014/main" id="{B67715BD-A364-3748-A578-958D4AC8A5EC}"/>
              </a:ext>
            </a:extLst>
          </p:cNvPr>
          <p:cNvSpPr txBox="1"/>
          <p:nvPr/>
        </p:nvSpPr>
        <p:spPr>
          <a:xfrm>
            <a:off x="228941" y="4897884"/>
            <a:ext cx="4434227" cy="461665"/>
          </a:xfrm>
          <a:prstGeom prst="rect">
            <a:avLst/>
          </a:prstGeom>
          <a:noFill/>
        </p:spPr>
        <p:txBody>
          <a:bodyPr wrap="square" rtlCol="0">
            <a:spAutoFit/>
          </a:bodyPr>
          <a:lstStyle/>
          <a:p>
            <a:r>
              <a:rPr lang="vi-VN" sz="2400" b="1" dirty="0">
                <a:solidFill>
                  <a:srgbClr val="0070C0"/>
                </a:solidFill>
                <a:latin typeface="+mj-lt"/>
              </a:rPr>
              <a:t>c) Tư liệu chữ viết</a:t>
            </a:r>
            <a:endParaRPr lang="en-VN" sz="2400" b="1" dirty="0">
              <a:solidFill>
                <a:srgbClr val="0070C0"/>
              </a:solidFill>
              <a:latin typeface="+mj-lt"/>
            </a:endParaRPr>
          </a:p>
        </p:txBody>
      </p:sp>
      <p:sp>
        <p:nvSpPr>
          <p:cNvPr id="16" name="TextBox 15">
            <a:extLst>
              <a:ext uri="{FF2B5EF4-FFF2-40B4-BE49-F238E27FC236}">
                <a16:creationId xmlns:a16="http://schemas.microsoft.com/office/drawing/2014/main" id="{58C39CCC-1777-0643-880D-86EB4F8E01C1}"/>
              </a:ext>
            </a:extLst>
          </p:cNvPr>
          <p:cNvSpPr txBox="1"/>
          <p:nvPr/>
        </p:nvSpPr>
        <p:spPr>
          <a:xfrm>
            <a:off x="3970116" y="256577"/>
            <a:ext cx="4780345" cy="523220"/>
          </a:xfrm>
          <a:prstGeom prst="rect">
            <a:avLst/>
          </a:prstGeom>
          <a:noFill/>
        </p:spPr>
        <p:txBody>
          <a:bodyPr wrap="square" rtlCol="0">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1: LỊCH SỬ </a:t>
            </a:r>
            <a:r>
              <a:rPr lang="en-US" sz="2800" b="1" dirty="0" smtClean="0">
                <a:solidFill>
                  <a:srgbClr val="FF0000"/>
                </a:solidFill>
                <a:latin typeface="Times New Roman" panose="02020603050405020304" pitchFamily="18" charset="0"/>
                <a:cs typeface="Times New Roman" panose="02020603050405020304" pitchFamily="18" charset="0"/>
              </a:rPr>
              <a:t>LÀ GÌ?</a:t>
            </a:r>
            <a:endParaRPr lang="en-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58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strips(down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strips(downLeft)">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strips(downLeft)">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strips(downLeft)">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trips(down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down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trips(downLeft)">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ckground-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5"/>
            <a:ext cx="12192000" cy="6858000"/>
          </a:xfrm>
          <a:prstGeom prst="rect">
            <a:avLst/>
          </a:prstGeom>
          <a:solidFill>
            <a:schemeClr val="accent2">
              <a:lumMod val="40000"/>
              <a:lumOff val="60000"/>
            </a:schemeClr>
          </a:solidFill>
          <a:ln w="9525">
            <a:solidFill>
              <a:srgbClr val="000000"/>
            </a:solidFill>
            <a:miter lim="800000"/>
            <a:headEnd/>
            <a:tailEnd/>
          </a:ln>
          <a:extLst/>
        </p:spPr>
      </p:pic>
      <p:sp>
        <p:nvSpPr>
          <p:cNvPr id="7" name="TextBox 6">
            <a:extLst>
              <a:ext uri="{FF2B5EF4-FFF2-40B4-BE49-F238E27FC236}">
                <a16:creationId xmlns:a16="http://schemas.microsoft.com/office/drawing/2014/main" id="{8719A0C6-B251-1547-975A-6FBA73099C3E}"/>
              </a:ext>
            </a:extLst>
          </p:cNvPr>
          <p:cNvSpPr txBox="1"/>
          <p:nvPr/>
        </p:nvSpPr>
        <p:spPr>
          <a:xfrm>
            <a:off x="274641" y="883096"/>
            <a:ext cx="8492262" cy="461665"/>
          </a:xfrm>
          <a:prstGeom prst="rect">
            <a:avLst/>
          </a:prstGeom>
          <a:noFill/>
        </p:spPr>
        <p:txBody>
          <a:bodyPr wrap="square" rtlCol="0">
            <a:spAutoFit/>
          </a:bodyPr>
          <a:lstStyle/>
          <a:p>
            <a:pPr lvl="0"/>
            <a:r>
              <a:rPr kumimoji="0" lang="en-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2400" b="1" dirty="0" smtClean="0">
                <a:solidFill>
                  <a:srgbClr val="FF0000"/>
                </a:solidFill>
                <a:latin typeface="Times New Roman" panose="02020603050405020304" pitchFamily="18" charset="0"/>
                <a:ea typeface="Calibri" panose="020F0502020204030204" pitchFamily="34" charset="0"/>
              </a:rPr>
              <a:t>HOẠT </a:t>
            </a:r>
            <a:r>
              <a:rPr lang="en-US" sz="2400" b="1" dirty="0">
                <a:solidFill>
                  <a:srgbClr val="FF0000"/>
                </a:solidFill>
                <a:latin typeface="Times New Roman" panose="02020603050405020304" pitchFamily="18" charset="0"/>
                <a:ea typeface="Calibri" panose="020F0502020204030204" pitchFamily="34" charset="0"/>
              </a:rPr>
              <a:t>ĐỘNG VẬN DỤNG</a:t>
            </a:r>
            <a:endParaRPr kumimoji="0" lang="en-V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8C39CCC-1777-0643-880D-86EB4F8E01C1}"/>
              </a:ext>
            </a:extLst>
          </p:cNvPr>
          <p:cNvSpPr txBox="1"/>
          <p:nvPr/>
        </p:nvSpPr>
        <p:spPr>
          <a:xfrm>
            <a:off x="3970116" y="256577"/>
            <a:ext cx="47803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 LỊCH SỬ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LÀ GÌ?</a:t>
            </a:r>
            <a:endPar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471055" y="1429172"/>
            <a:ext cx="5943600" cy="1569660"/>
          </a:xfrm>
          <a:prstGeom prst="rect">
            <a:avLst/>
          </a:prstGeom>
          <a:ln w="38100">
            <a:solidFill>
              <a:srgbClr val="C00000"/>
            </a:solidFill>
          </a:ln>
        </p:spPr>
        <p:txBody>
          <a:bodyPr wrap="square">
            <a:spAutoFit/>
          </a:bodyPr>
          <a:lstStyle/>
          <a:p>
            <a:pPr algn="just"/>
            <a:r>
              <a:rPr lang="en-US" sz="2400" b="1" dirty="0" smtClean="0">
                <a:solidFill>
                  <a:srgbClr val="0070C0"/>
                </a:solidFill>
                <a:latin typeface="Times New Roman" panose="02020603050405020304" pitchFamily="18" charset="0"/>
                <a:ea typeface="Calibri" panose="020F0502020204030204" pitchFamily="34" charset="0"/>
              </a:rPr>
              <a:t>    </a:t>
            </a:r>
            <a:r>
              <a:rPr lang="en-US" sz="2400" b="1" dirty="0" err="1" smtClean="0">
                <a:solidFill>
                  <a:srgbClr val="C00000"/>
                </a:solidFill>
                <a:latin typeface="Times New Roman" panose="02020603050405020304" pitchFamily="18" charset="0"/>
                <a:ea typeface="Calibri" panose="020F0502020204030204" pitchFamily="34" charset="0"/>
              </a:rPr>
              <a:t>Câu</a:t>
            </a:r>
            <a:r>
              <a:rPr lang="en-US" sz="2400" b="1" dirty="0" smtClean="0">
                <a:solidFill>
                  <a:srgbClr val="C00000"/>
                </a:solidFill>
                <a:latin typeface="Times New Roman" panose="02020603050405020304" pitchFamily="18" charset="0"/>
                <a:ea typeface="Calibri" panose="020F0502020204030204" pitchFamily="34" charset="0"/>
              </a:rPr>
              <a:t> 3</a:t>
            </a:r>
            <a:r>
              <a:rPr lang="en-US" sz="2400" b="1" dirty="0" smtClean="0">
                <a:solidFill>
                  <a:srgbClr val="0070C0"/>
                </a:solidFill>
                <a:latin typeface="Times New Roman" panose="02020603050405020304" pitchFamily="18" charset="0"/>
                <a:ea typeface="Calibri" panose="020F0502020204030204" pitchFamily="34" charset="0"/>
              </a:rPr>
              <a:t>. </a:t>
            </a:r>
            <a:r>
              <a:rPr lang="en-US" sz="2400" b="1" dirty="0" err="1" smtClean="0">
                <a:solidFill>
                  <a:srgbClr val="0070C0"/>
                </a:solidFill>
                <a:latin typeface="Times New Roman" panose="02020603050405020304" pitchFamily="18" charset="0"/>
                <a:ea typeface="Calibri" panose="020F0502020204030204" pitchFamily="34" charset="0"/>
              </a:rPr>
              <a:t>Em</a:t>
            </a:r>
            <a:r>
              <a:rPr lang="en-US" sz="2400" b="1" dirty="0" smtClean="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biết</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những</a:t>
            </a:r>
            <a:r>
              <a:rPr lang="en-US" sz="2400" b="1" dirty="0">
                <a:solidFill>
                  <a:srgbClr val="0070C0"/>
                </a:solidFill>
                <a:latin typeface="Times New Roman" panose="02020603050405020304" pitchFamily="18" charset="0"/>
                <a:ea typeface="Calibri" panose="020F0502020204030204" pitchFamily="34" charset="0"/>
              </a:rPr>
              <a:t> di </a:t>
            </a:r>
            <a:r>
              <a:rPr lang="en-US" sz="2400" b="1" dirty="0" err="1">
                <a:solidFill>
                  <a:srgbClr val="0070C0"/>
                </a:solidFill>
                <a:latin typeface="Times New Roman" panose="02020603050405020304" pitchFamily="18" charset="0"/>
                <a:ea typeface="Calibri" panose="020F0502020204030204" pitchFamily="34" charset="0"/>
              </a:rPr>
              <a:t>tích</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lịch</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sử</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nào</a:t>
            </a:r>
            <a:r>
              <a:rPr lang="en-US" sz="2400" b="1" dirty="0">
                <a:solidFill>
                  <a:srgbClr val="0070C0"/>
                </a:solidFill>
                <a:latin typeface="Times New Roman" panose="02020603050405020304" pitchFamily="18" charset="0"/>
                <a:ea typeface="Calibri" panose="020F0502020204030204" pitchFamily="34" charset="0"/>
              </a:rPr>
              <a:t> ở </a:t>
            </a:r>
            <a:r>
              <a:rPr lang="en-US" sz="2400" b="1" dirty="0" err="1">
                <a:solidFill>
                  <a:srgbClr val="0070C0"/>
                </a:solidFill>
                <a:latin typeface="Times New Roman" panose="02020603050405020304" pitchFamily="18" charset="0"/>
                <a:ea typeface="Calibri" panose="020F0502020204030204" pitchFamily="34" charset="0"/>
              </a:rPr>
              <a:t>địa</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phương</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em</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đang</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Sống</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Hãy</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kể</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cho</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cả</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lớp</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nghe</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về</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sự</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kiện</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lịch</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sử</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liên</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quan</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đến</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một</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trong</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những</a:t>
            </a:r>
            <a:r>
              <a:rPr lang="en-US" sz="2400" b="1" dirty="0">
                <a:solidFill>
                  <a:srgbClr val="0070C0"/>
                </a:solidFill>
                <a:latin typeface="Times New Roman" panose="02020603050405020304" pitchFamily="18" charset="0"/>
                <a:ea typeface="Calibri" panose="020F0502020204030204" pitchFamily="34" charset="0"/>
              </a:rPr>
              <a:t> di </a:t>
            </a:r>
            <a:r>
              <a:rPr lang="en-US" sz="2400" b="1" dirty="0" err="1">
                <a:solidFill>
                  <a:srgbClr val="0070C0"/>
                </a:solidFill>
                <a:latin typeface="Times New Roman" panose="02020603050405020304" pitchFamily="18" charset="0"/>
                <a:ea typeface="Calibri" panose="020F0502020204030204" pitchFamily="34" charset="0"/>
              </a:rPr>
              <a:t>tích</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smtClean="0">
                <a:solidFill>
                  <a:srgbClr val="0070C0"/>
                </a:solidFill>
                <a:latin typeface="Times New Roman" panose="02020603050405020304" pitchFamily="18" charset="0"/>
                <a:ea typeface="Calibri" panose="020F0502020204030204" pitchFamily="34" charset="0"/>
              </a:rPr>
              <a:t>đó</a:t>
            </a:r>
            <a:r>
              <a:rPr lang="en-US" sz="2400" b="1" dirty="0" smtClean="0">
                <a:solidFill>
                  <a:srgbClr val="0070C0"/>
                </a:solidFill>
                <a:latin typeface="Times New Roman" panose="02020603050405020304" pitchFamily="18" charset="0"/>
                <a:ea typeface="Calibri" panose="020F0502020204030204" pitchFamily="34" charset="0"/>
              </a:rPr>
              <a:t>. </a:t>
            </a:r>
            <a:endParaRPr lang="en-US" sz="2400" b="1" dirty="0">
              <a:solidFill>
                <a:srgbClr val="0070C0"/>
              </a:solidFill>
            </a:endParaRPr>
          </a:p>
        </p:txBody>
      </p:sp>
      <p:sp>
        <p:nvSpPr>
          <p:cNvPr id="10" name="Rectangle 9"/>
          <p:cNvSpPr/>
          <p:nvPr/>
        </p:nvSpPr>
        <p:spPr>
          <a:xfrm>
            <a:off x="526473" y="2935740"/>
            <a:ext cx="5888182" cy="2677656"/>
          </a:xfrm>
          <a:prstGeom prst="rect">
            <a:avLst/>
          </a:prstGeom>
        </p:spPr>
        <p:txBody>
          <a:bodyPr wrap="square">
            <a:spAutoFit/>
          </a:bodyPr>
          <a:lstStyle/>
          <a:p>
            <a:pPr algn="just"/>
            <a:r>
              <a:rPr lang="en-US" sz="2400" b="1" dirty="0" smtClean="0">
                <a:solidFill>
                  <a:srgbClr val="00B050"/>
                </a:solidFill>
                <a:latin typeface="Times New Roman" panose="02020603050405020304" pitchFamily="18" charset="0"/>
                <a:ea typeface="Calibri" panose="020F0502020204030204" pitchFamily="34" charset="0"/>
              </a:rPr>
              <a:t>     </a:t>
            </a:r>
            <a:r>
              <a:rPr lang="en-US" sz="2400" b="1" dirty="0" err="1" smtClean="0">
                <a:solidFill>
                  <a:srgbClr val="00B050"/>
                </a:solidFill>
                <a:latin typeface="Times New Roman" panose="02020603050405020304" pitchFamily="18" charset="0"/>
                <a:ea typeface="Calibri" panose="020F0502020204030204" pitchFamily="34" charset="0"/>
              </a:rPr>
              <a:t>Đây</a:t>
            </a:r>
            <a:r>
              <a:rPr lang="en-US" sz="2400" b="1" dirty="0" smtClean="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là</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hoạt</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động</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kết</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hợp</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giữa</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quan</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sát</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tư</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liệu</a:t>
            </a:r>
            <a:r>
              <a:rPr lang="en-US" sz="2400" b="1" dirty="0">
                <a:solidFill>
                  <a:srgbClr val="00B050"/>
                </a:solidFill>
                <a:latin typeface="Times New Roman" panose="02020603050405020304" pitchFamily="18" charset="0"/>
                <a:ea typeface="Calibri" panose="020F0502020204030204" pitchFamily="34" charset="0"/>
              </a:rPr>
              <a:t> - di </a:t>
            </a:r>
            <a:r>
              <a:rPr lang="en-US" sz="2400" b="1" dirty="0" err="1">
                <a:solidFill>
                  <a:srgbClr val="00B050"/>
                </a:solidFill>
                <a:latin typeface="Times New Roman" panose="02020603050405020304" pitchFamily="18" charset="0"/>
                <a:ea typeface="Calibri" panose="020F0502020204030204" pitchFamily="34" charset="0"/>
              </a:rPr>
              <a:t>tích</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lịch</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sử</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Năng</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smtClean="0">
                <a:solidFill>
                  <a:srgbClr val="00B050"/>
                </a:solidFill>
                <a:latin typeface="Times New Roman" panose="02020603050405020304" pitchFamily="18" charset="0"/>
                <a:ea typeface="Calibri" panose="020F0502020204030204" pitchFamily="34" charset="0"/>
              </a:rPr>
              <a:t>lực</a:t>
            </a:r>
            <a:r>
              <a:rPr lang="en-US" sz="2400" b="1" dirty="0" smtClean="0">
                <a:solidFill>
                  <a:srgbClr val="00B050"/>
                </a:solidFill>
                <a:latin typeface="Times New Roman" panose="02020603050405020304" pitchFamily="18" charset="0"/>
                <a:ea typeface="Calibri" panose="020F0502020204030204" pitchFamily="34" charset="0"/>
              </a:rPr>
              <a:t> </a:t>
            </a:r>
            <a:r>
              <a:rPr lang="en-US" sz="2400" b="1" dirty="0" err="1" smtClean="0">
                <a:solidFill>
                  <a:srgbClr val="00B050"/>
                </a:solidFill>
                <a:latin typeface="Times New Roman" panose="02020603050405020304" pitchFamily="18" charset="0"/>
                <a:ea typeface="Calibri" panose="020F0502020204030204" pitchFamily="34" charset="0"/>
              </a:rPr>
              <a:t>nhận</a:t>
            </a:r>
            <a:r>
              <a:rPr lang="en-US" sz="2400" b="1" dirty="0" smtClean="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thức</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lịch</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sử</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với</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việc</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vận</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dụng</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kiến</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thức</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đã</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học</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để</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kể</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lại</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một</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sự</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kiện</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lịch</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sử</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gắn</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với</a:t>
            </a:r>
            <a:r>
              <a:rPr lang="en-US" sz="2400" b="1" dirty="0">
                <a:solidFill>
                  <a:srgbClr val="00B050"/>
                </a:solidFill>
                <a:latin typeface="Times New Roman" panose="02020603050405020304" pitchFamily="18" charset="0"/>
                <a:ea typeface="Calibri" panose="020F0502020204030204" pitchFamily="34" charset="0"/>
              </a:rPr>
              <a:t> di </a:t>
            </a:r>
            <a:r>
              <a:rPr lang="en-US" sz="2400" b="1" dirty="0" err="1">
                <a:solidFill>
                  <a:srgbClr val="00B050"/>
                </a:solidFill>
                <a:latin typeface="Times New Roman" panose="02020603050405020304" pitchFamily="18" charset="0"/>
                <a:ea typeface="Calibri" panose="020F0502020204030204" pitchFamily="34" charset="0"/>
              </a:rPr>
              <a:t>tích</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đó</a:t>
            </a:r>
            <a:r>
              <a:rPr lang="en-US" sz="2400" b="1" dirty="0">
                <a:solidFill>
                  <a:srgbClr val="00B050"/>
                </a:solidFill>
                <a:latin typeface="Times New Roman" panose="02020603050405020304" pitchFamily="18" charset="0"/>
                <a:ea typeface="Calibri" panose="020F0502020204030204" pitchFamily="34" charset="0"/>
              </a:rPr>
              <a:t> (Di </a:t>
            </a:r>
            <a:r>
              <a:rPr lang="en-US" sz="2400" b="1" dirty="0" err="1">
                <a:solidFill>
                  <a:srgbClr val="00B050"/>
                </a:solidFill>
                <a:latin typeface="Times New Roman" panose="02020603050405020304" pitchFamily="18" charset="0"/>
                <a:ea typeface="Calibri" panose="020F0502020204030204" pitchFamily="34" charset="0"/>
              </a:rPr>
              <a:t>tích</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đó</a:t>
            </a:r>
            <a:r>
              <a:rPr lang="en-US" sz="2400" b="1" dirty="0">
                <a:solidFill>
                  <a:srgbClr val="00B050"/>
                </a:solidFill>
                <a:latin typeface="Times New Roman" panose="02020603050405020304" pitchFamily="18" charset="0"/>
                <a:ea typeface="Calibri" panose="020F0502020204030204" pitchFamily="34" charset="0"/>
              </a:rPr>
              <a:t> ở </a:t>
            </a:r>
            <a:r>
              <a:rPr lang="en-US" sz="2400" b="1" dirty="0" err="1">
                <a:solidFill>
                  <a:srgbClr val="00B050"/>
                </a:solidFill>
                <a:latin typeface="Times New Roman" panose="02020603050405020304" pitchFamily="18" charset="0"/>
                <a:ea typeface="Calibri" panose="020F0502020204030204" pitchFamily="34" charset="0"/>
              </a:rPr>
              <a:t>đâu</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Có</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từ</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khi</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nào</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Nó</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liên</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quan</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đến</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smtClean="0">
                <a:solidFill>
                  <a:srgbClr val="00B050"/>
                </a:solidFill>
                <a:latin typeface="Times New Roman" panose="02020603050405020304" pitchFamily="18" charset="0"/>
                <a:ea typeface="Calibri" panose="020F0502020204030204" pitchFamily="34" charset="0"/>
              </a:rPr>
              <a:t>ai</a:t>
            </a:r>
            <a:r>
              <a:rPr lang="en-US" sz="2400" b="1" dirty="0" smtClean="0">
                <a:solidFill>
                  <a:srgbClr val="00B050"/>
                </a:solidFill>
                <a:latin typeface="Times New Roman" panose="02020603050405020304" pitchFamily="18" charset="0"/>
                <a:ea typeface="Calibri" panose="020F0502020204030204" pitchFamily="34" charset="0"/>
              </a:rPr>
              <a:t>? Di </a:t>
            </a:r>
            <a:r>
              <a:rPr lang="en-US" sz="2400" b="1" dirty="0" err="1">
                <a:solidFill>
                  <a:srgbClr val="00B050"/>
                </a:solidFill>
                <a:latin typeface="Times New Roman" panose="02020603050405020304" pitchFamily="18" charset="0"/>
                <a:ea typeface="Calibri" panose="020F0502020204030204" pitchFamily="34" charset="0"/>
              </a:rPr>
              <a:t>tích</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đó</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có</a:t>
            </a:r>
            <a:r>
              <a:rPr lang="en-US" sz="2400" b="1" dirty="0">
                <a:solidFill>
                  <a:srgbClr val="00B050"/>
                </a:solidFill>
                <a:latin typeface="Times New Roman" panose="02020603050405020304" pitchFamily="18" charset="0"/>
                <a:ea typeface="Calibri" panose="020F0502020204030204" pitchFamily="34" charset="0"/>
              </a:rPr>
              <a:t> ý </a:t>
            </a:r>
            <a:r>
              <a:rPr lang="en-US" sz="2400" b="1" dirty="0" err="1">
                <a:solidFill>
                  <a:srgbClr val="00B050"/>
                </a:solidFill>
                <a:latin typeface="Times New Roman" panose="02020603050405020304" pitchFamily="18" charset="0"/>
                <a:ea typeface="Calibri" panose="020F0502020204030204" pitchFamily="34" charset="0"/>
              </a:rPr>
              <a:t>nghĩa</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nhưthế</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nào</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đối</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với</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hiện</a:t>
            </a:r>
            <a:r>
              <a:rPr lang="en-US" sz="2400" b="1" dirty="0">
                <a:solidFill>
                  <a:srgbClr val="00B050"/>
                </a:solidFill>
                <a:latin typeface="Times New Roman" panose="02020603050405020304" pitchFamily="18" charset="0"/>
                <a:ea typeface="Calibri" panose="020F0502020204030204" pitchFamily="34" charset="0"/>
              </a:rPr>
              <a:t> </a:t>
            </a:r>
            <a:r>
              <a:rPr lang="en-US" sz="2400" b="1" dirty="0" err="1">
                <a:solidFill>
                  <a:srgbClr val="00B050"/>
                </a:solidFill>
                <a:latin typeface="Times New Roman" panose="02020603050405020304" pitchFamily="18" charset="0"/>
                <a:ea typeface="Calibri" panose="020F0502020204030204" pitchFamily="34" charset="0"/>
              </a:rPr>
              <a:t>tại</a:t>
            </a:r>
            <a:r>
              <a:rPr lang="en-US" sz="2400" b="1" dirty="0">
                <a:solidFill>
                  <a:srgbClr val="00B050"/>
                </a:solidFill>
                <a:latin typeface="Times New Roman" panose="02020603050405020304" pitchFamily="18" charset="0"/>
                <a:ea typeface="Calibri" panose="020F0502020204030204" pitchFamily="34" charset="0"/>
              </a:rPr>
              <a:t>?)</a:t>
            </a:r>
            <a:endParaRPr lang="en-US" sz="2400" b="1" dirty="0">
              <a:solidFill>
                <a:srgbClr val="00B050"/>
              </a:solidFill>
            </a:endParaRPr>
          </a:p>
        </p:txBody>
      </p:sp>
      <p:cxnSp>
        <p:nvCxnSpPr>
          <p:cNvPr id="11" name="Straight Connector 10">
            <a:extLst>
              <a:ext uri="{FF2B5EF4-FFF2-40B4-BE49-F238E27FC236}">
                <a16:creationId xmlns:a16="http://schemas.microsoft.com/office/drawing/2014/main" id="{410F576F-12E9-3647-A970-A5052E766F1A}"/>
              </a:ext>
            </a:extLst>
          </p:cNvPr>
          <p:cNvCxnSpPr/>
          <p:nvPr/>
        </p:nvCxnSpPr>
        <p:spPr>
          <a:xfrm>
            <a:off x="6575084" y="1097301"/>
            <a:ext cx="0" cy="488703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749369" y="1420443"/>
            <a:ext cx="4846886" cy="1938992"/>
          </a:xfrm>
          <a:prstGeom prst="rect">
            <a:avLst/>
          </a:prstGeom>
          <a:ln w="38100">
            <a:solidFill>
              <a:srgbClr val="C00000"/>
            </a:solidFill>
          </a:ln>
        </p:spPr>
        <p:txBody>
          <a:bodyPr wrap="square">
            <a:spAutoFit/>
          </a:bodyPr>
          <a:lstStyle/>
          <a:p>
            <a:pPr algn="just"/>
            <a:r>
              <a:rPr lang="vi-VN" sz="2400" b="1" dirty="0" smtClean="0">
                <a:solidFill>
                  <a:srgbClr val="C00000"/>
                </a:solidFill>
                <a:latin typeface="Times New Roman" panose="02020603050405020304" pitchFamily="18" charset="0"/>
                <a:ea typeface="Times New Roman" panose="02020603050405020304" pitchFamily="18" charset="0"/>
              </a:rPr>
              <a:t>Câu</a:t>
            </a:r>
            <a:r>
              <a:rPr lang="en-US" sz="2400" b="1" dirty="0" smtClean="0">
                <a:solidFill>
                  <a:srgbClr val="C00000"/>
                </a:solidFill>
                <a:latin typeface="Times New Roman" panose="02020603050405020304" pitchFamily="18" charset="0"/>
                <a:ea typeface="Times New Roman" panose="02020603050405020304" pitchFamily="18" charset="0"/>
              </a:rPr>
              <a:t> 4</a:t>
            </a:r>
            <a:r>
              <a:rPr lang="vi-VN" sz="2400" b="1" dirty="0" smtClean="0">
                <a:solidFill>
                  <a:srgbClr val="0070C0"/>
                </a:solidFill>
                <a:latin typeface="Times New Roman" panose="02020603050405020304" pitchFamily="18" charset="0"/>
                <a:ea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rPr>
              <a:t>Hãy viết một đoạn văn ngắn về lịch sử ngôi trường em đang học (trường được thành lập khi nào? Nó thay đổi như thế nào theo thời gian</a:t>
            </a:r>
            <a:r>
              <a:rPr lang="vi-VN" sz="2400" b="1" dirty="0" smtClean="0">
                <a:solidFill>
                  <a:srgbClr val="0070C0"/>
                </a:solidFill>
                <a:latin typeface="Times New Roman" panose="02020603050405020304" pitchFamily="18" charset="0"/>
                <a:ea typeface="Times New Roman" panose="02020603050405020304" pitchFamily="18" charset="0"/>
              </a:rPr>
              <a:t>?...)</a:t>
            </a:r>
            <a:endParaRPr lang="en-US" sz="2400" b="1" i="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9899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trips(downLeft)">
                                      <p:cBhvr>
                                        <p:cTn id="7" dur="500"/>
                                        <p:tgtEl>
                                          <p:spTgt spid="7">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0+ Khung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0"/>
            <a:ext cx="12360275"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orizontal Scroll 6"/>
          <p:cNvSpPr/>
          <p:nvPr/>
        </p:nvSpPr>
        <p:spPr>
          <a:xfrm>
            <a:off x="1579418" y="1814946"/>
            <a:ext cx="8769927" cy="3117273"/>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MÔN</a:t>
            </a:r>
            <a:r>
              <a:rPr kumimoji="0" lang="en-US" sz="40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LỊCH </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SỬ </a:t>
            </a:r>
            <a:r>
              <a:rPr lang="en-US" sz="4000" b="1" noProof="0" dirty="0" smtClean="0">
                <a:solidFill>
                  <a:srgbClr val="FF0000"/>
                </a:solidFill>
                <a:latin typeface="Times New Roman" pitchFamily="18" charset="0"/>
                <a:cs typeface="Times New Roman" pitchFamily="18" charset="0"/>
              </a:rPr>
              <a:t>VÀ ĐỊA LÝ LỚP</a:t>
            </a:r>
            <a:r>
              <a:rPr kumimoji="0" lang="vi-VN"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6</a:t>
            </a:r>
            <a:endParaRPr kumimoji="0" lang="vi-VN"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Năm học: 2021-2022</a:t>
            </a:r>
          </a:p>
        </p:txBody>
      </p:sp>
    </p:spTree>
    <p:extLst>
      <p:ext uri="{BB962C8B-B14F-4D97-AF65-F5344CB8AC3E}">
        <p14:creationId xmlns:p14="http://schemas.microsoft.com/office/powerpoint/2010/main" val="249481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19A0C6-B251-1547-975A-6FBA73099C3E}"/>
              </a:ext>
            </a:extLst>
          </p:cNvPr>
          <p:cNvSpPr txBox="1"/>
          <p:nvPr/>
        </p:nvSpPr>
        <p:spPr>
          <a:xfrm>
            <a:off x="274641" y="883096"/>
            <a:ext cx="8492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mn-cs"/>
              </a:rPr>
              <a:t>HOẠT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ĐỘNG VẬN DỤNG</a:t>
            </a:r>
            <a:endParaRPr kumimoji="0" lang="en-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58C39CCC-1777-0643-880D-86EB4F8E01C1}"/>
              </a:ext>
            </a:extLst>
          </p:cNvPr>
          <p:cNvSpPr txBox="1"/>
          <p:nvPr/>
        </p:nvSpPr>
        <p:spPr>
          <a:xfrm>
            <a:off x="3970116" y="256577"/>
            <a:ext cx="47803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 LỊCH SỬ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LÀ GÌ?</a:t>
            </a:r>
            <a:endPar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52149" y="1448060"/>
            <a:ext cx="5608139" cy="5108864"/>
          </a:xfrm>
          <a:prstGeom prst="rect">
            <a:avLst/>
          </a:prstGeom>
        </p:spPr>
      </p:pic>
      <p:sp>
        <p:nvSpPr>
          <p:cNvPr id="3" name="Rectangle 2"/>
          <p:cNvSpPr/>
          <p:nvPr/>
        </p:nvSpPr>
        <p:spPr>
          <a:xfrm>
            <a:off x="6802582" y="1042638"/>
            <a:ext cx="4627418" cy="1569660"/>
          </a:xfrm>
          <a:prstGeom prst="rect">
            <a:avLst/>
          </a:prstGeom>
        </p:spPr>
        <p:txBody>
          <a:bodyPr wrap="square">
            <a:spAutoFit/>
          </a:bodyPr>
          <a:lstStyle/>
          <a:p>
            <a:pPr algn="just"/>
            <a:r>
              <a:rPr lang="vi-VN" sz="2400" b="1" dirty="0">
                <a:solidFill>
                  <a:srgbClr val="000000"/>
                </a:solidFill>
                <a:latin typeface="Times New Roman" panose="02020603050405020304" pitchFamily="18" charset="0"/>
                <a:ea typeface="Segoe UI" panose="020B0502040204020203" pitchFamily="34" charset="0"/>
              </a:rPr>
              <a:t>GV phải hướng dẫn các em tìm hiểu thông tin qua Internet hay hỏi người lớn: tại sao trên cổng thành lại có những vết đạn pháo?</a:t>
            </a:r>
            <a:endParaRPr lang="en-US" sz="2400" b="1"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253709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trips(downLeft)">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0C703D0-36D6-9A4E-A6CA-4DA0C4C8CF96}"/>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 name="Picture 1">
            <a:extLst>
              <a:ext uri="{FF2B5EF4-FFF2-40B4-BE49-F238E27FC236}">
                <a16:creationId xmlns:a16="http://schemas.microsoft.com/office/drawing/2014/main" id="{640AA35D-A2D8-DB45-AE3F-424C38E0D372}"/>
              </a:ext>
            </a:extLst>
          </p:cNvPr>
          <p:cNvPicPr>
            <a:picLocks noChangeAspect="1"/>
          </p:cNvPicPr>
          <p:nvPr/>
        </p:nvPicPr>
        <p:blipFill>
          <a:blip r:embed="rId3"/>
          <a:stretch>
            <a:fillRect/>
          </a:stretch>
        </p:blipFill>
        <p:spPr>
          <a:xfrm>
            <a:off x="383458" y="-147484"/>
            <a:ext cx="11808542" cy="7506019"/>
          </a:xfrm>
          <a:prstGeom prst="rect">
            <a:avLst/>
          </a:prstGeom>
        </p:spPr>
      </p:pic>
      <p:sp>
        <p:nvSpPr>
          <p:cNvPr id="3" name="TextBox 2">
            <a:extLst>
              <a:ext uri="{FF2B5EF4-FFF2-40B4-BE49-F238E27FC236}">
                <a16:creationId xmlns:a16="http://schemas.microsoft.com/office/drawing/2014/main" id="{AB53C941-41C4-3145-B1AC-B6DC66719B98}"/>
              </a:ext>
            </a:extLst>
          </p:cNvPr>
          <p:cNvSpPr txBox="1"/>
          <p:nvPr/>
        </p:nvSpPr>
        <p:spPr>
          <a:xfrm>
            <a:off x="2969341" y="2767280"/>
            <a:ext cx="6636775" cy="1323439"/>
          </a:xfrm>
          <a:prstGeom prst="rect">
            <a:avLst/>
          </a:prstGeom>
          <a:noFill/>
        </p:spPr>
        <p:txBody>
          <a:bodyPr wrap="square" rtlCol="0">
            <a:spAutoFit/>
          </a:bodyPr>
          <a:lstStyle/>
          <a:p>
            <a:pPr algn="ctr"/>
            <a:r>
              <a:rPr lang="en-VN" sz="4000" b="1" dirty="0">
                <a:solidFill>
                  <a:srgbClr val="FFFF00"/>
                </a:solidFill>
                <a:latin typeface="APPLE CHANCERY" panose="03020702040506060504" pitchFamily="66" charset="-79"/>
                <a:cs typeface="APPLE CHANCERY" panose="03020702040506060504" pitchFamily="66" charset="-79"/>
              </a:rPr>
              <a:t>CẢM ƠN CÁC EM!</a:t>
            </a:r>
          </a:p>
          <a:p>
            <a:pPr algn="ctr"/>
            <a:r>
              <a:rPr lang="en-VN" sz="4000" b="1" dirty="0">
                <a:solidFill>
                  <a:srgbClr val="FFFF00"/>
                </a:solidFill>
                <a:latin typeface="APPLE CHANCERY" panose="03020702040506060504" pitchFamily="66" charset="-79"/>
                <a:cs typeface="APPLE CHANCERY" panose="03020702040506060504" pitchFamily="66" charset="-79"/>
              </a:rPr>
              <a:t>CHÚC CÁC EM HỌC TỐT!</a:t>
            </a:r>
          </a:p>
        </p:txBody>
      </p:sp>
    </p:spTree>
    <p:extLst>
      <p:ext uri="{BB962C8B-B14F-4D97-AF65-F5344CB8AC3E}">
        <p14:creationId xmlns:p14="http://schemas.microsoft.com/office/powerpoint/2010/main" val="2555456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ckground-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Sách bài tập Lịch sử Địa lí chân trời sáng tạo (Phần Lịch Sử)">
            <a:extLst>
              <a:ext uri="{FF2B5EF4-FFF2-40B4-BE49-F238E27FC236}">
                <a16:creationId xmlns:a16="http://schemas.microsoft.com/office/drawing/2014/main" id="{B8B6EE87-8104-4454-B081-6BC8C0F92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627" y="983673"/>
            <a:ext cx="4448616" cy="534905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1246477" y="983673"/>
            <a:ext cx="4378468" cy="5363026"/>
          </a:xfrm>
          <a:prstGeom prst="rect">
            <a:avLst/>
          </a:prstGeom>
          <a:ln w="12700">
            <a:solidFill>
              <a:schemeClr val="tx1"/>
            </a:solidFill>
          </a:ln>
        </p:spPr>
      </p:pic>
    </p:spTree>
    <p:extLst>
      <p:ext uri="{BB962C8B-B14F-4D97-AF65-F5344CB8AC3E}">
        <p14:creationId xmlns:p14="http://schemas.microsoft.com/office/powerpoint/2010/main" val="45910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4730" y="883731"/>
            <a:ext cx="4419600" cy="5530924"/>
          </a:xfrm>
          <a:prstGeom prst="rect">
            <a:avLst/>
          </a:prstGeom>
        </p:spPr>
      </p:pic>
      <p:pic>
        <p:nvPicPr>
          <p:cNvPr id="6" name="Picture 5"/>
          <p:cNvPicPr>
            <a:picLocks noChangeAspect="1"/>
          </p:cNvPicPr>
          <p:nvPr/>
        </p:nvPicPr>
        <p:blipFill>
          <a:blip r:embed="rId3"/>
          <a:stretch>
            <a:fillRect/>
          </a:stretch>
        </p:blipFill>
        <p:spPr>
          <a:xfrm>
            <a:off x="6305833" y="883732"/>
            <a:ext cx="4542279" cy="5530924"/>
          </a:xfrm>
          <a:prstGeom prst="rect">
            <a:avLst/>
          </a:prstGeom>
        </p:spPr>
      </p:pic>
      <p:sp>
        <p:nvSpPr>
          <p:cNvPr id="7" name="Title 1">
            <a:extLst>
              <a:ext uri="{FF2B5EF4-FFF2-40B4-BE49-F238E27FC236}">
                <a16:creationId xmlns:a16="http://schemas.microsoft.com/office/drawing/2014/main" id="{13E3DC4E-F8C4-4399-9196-16DE43988159}"/>
              </a:ext>
            </a:extLst>
          </p:cNvPr>
          <p:cNvSpPr txBox="1">
            <a:spLocks/>
          </p:cNvSpPr>
          <p:nvPr/>
        </p:nvSpPr>
        <p:spPr>
          <a:xfrm>
            <a:off x="838200" y="281756"/>
            <a:ext cx="10515600" cy="49626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GIỚI THIỆU CHƯƠNG TRÌNH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827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0219" y="700522"/>
            <a:ext cx="3726871" cy="5857384"/>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156362" y="700522"/>
            <a:ext cx="3754584" cy="5857384"/>
          </a:xfrm>
          <a:prstGeom prst="rect">
            <a:avLst/>
          </a:prstGeom>
          <a:ln w="28575">
            <a:solidFill>
              <a:srgbClr val="002060"/>
            </a:solidFill>
          </a:ln>
        </p:spPr>
      </p:pic>
      <p:pic>
        <p:nvPicPr>
          <p:cNvPr id="5" name="Picture 4"/>
          <p:cNvPicPr>
            <a:picLocks noChangeAspect="1"/>
          </p:cNvPicPr>
          <p:nvPr/>
        </p:nvPicPr>
        <p:blipFill>
          <a:blip r:embed="rId4"/>
          <a:stretch>
            <a:fillRect/>
          </a:stretch>
        </p:blipFill>
        <p:spPr>
          <a:xfrm>
            <a:off x="7980218" y="700522"/>
            <a:ext cx="3837709" cy="5857383"/>
          </a:xfrm>
          <a:prstGeom prst="rect">
            <a:avLst/>
          </a:prstGeom>
          <a:ln w="28575">
            <a:solidFill>
              <a:srgbClr val="002060"/>
            </a:solidFill>
          </a:ln>
        </p:spPr>
      </p:pic>
      <p:sp>
        <p:nvSpPr>
          <p:cNvPr id="6" name="Title 1">
            <a:extLst>
              <a:ext uri="{FF2B5EF4-FFF2-40B4-BE49-F238E27FC236}">
                <a16:creationId xmlns:a16="http://schemas.microsoft.com/office/drawing/2014/main" id="{13E3DC4E-F8C4-4399-9196-16DE43988159}"/>
              </a:ext>
            </a:extLst>
          </p:cNvPr>
          <p:cNvSpPr txBox="1">
            <a:spLocks/>
          </p:cNvSpPr>
          <p:nvPr/>
        </p:nvSpPr>
        <p:spPr>
          <a:xfrm>
            <a:off x="838200" y="254046"/>
            <a:ext cx="10515600" cy="49626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GIỚI THIỆU CHƯƠNG TRÌNH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636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3DC4E-F8C4-4399-9196-16DE43988159}"/>
              </a:ext>
            </a:extLst>
          </p:cNvPr>
          <p:cNvSpPr>
            <a:spLocks noGrp="1"/>
          </p:cNvSpPr>
          <p:nvPr>
            <p:ph type="title"/>
          </p:nvPr>
        </p:nvSpPr>
        <p:spPr>
          <a:xfrm>
            <a:off x="838200" y="184771"/>
            <a:ext cx="10515600" cy="496266"/>
          </a:xfrm>
        </p:spPr>
        <p:txBody>
          <a:bodyPr>
            <a:norm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MỘT SỐ THỐNG NHẤT TRONG MÔN 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FB0BA66-76A3-42ED-8292-C8F15AC525A7}"/>
              </a:ext>
            </a:extLst>
          </p:cNvPr>
          <p:cNvSpPr>
            <a:spLocks noGrp="1"/>
          </p:cNvSpPr>
          <p:nvPr>
            <p:ph idx="1"/>
          </p:nvPr>
        </p:nvSpPr>
        <p:spPr>
          <a:xfrm>
            <a:off x="540332" y="707781"/>
            <a:ext cx="11194474" cy="5970104"/>
          </a:xfrm>
          <a:ln w="28575">
            <a:solidFill>
              <a:srgbClr val="7030A0"/>
            </a:solidFill>
          </a:ln>
        </p:spPr>
        <p:txBody>
          <a:bodyPr>
            <a:normAutofit fontScale="85000" lnSpcReduction="20000"/>
          </a:bodyPr>
          <a:lstStyle/>
          <a:p>
            <a:pPr marL="0" indent="0">
              <a:lnSpc>
                <a:spcPct val="120000"/>
              </a:lnSpc>
              <a:spcBef>
                <a:spcPts val="0"/>
              </a:spcBef>
              <a:buNone/>
            </a:pPr>
            <a:r>
              <a:rPr lang="en-US" b="1" dirty="0" smtClean="0">
                <a:latin typeface="Times New Roman" panose="02020603050405020304" pitchFamily="18" charset="0"/>
                <a:cs typeface="Times New Roman" panose="02020603050405020304" pitchFamily="18" charset="0"/>
              </a:rPr>
              <a:t>  - </a:t>
            </a:r>
            <a:r>
              <a:rPr lang="en-US" b="1" dirty="0" err="1" smtClean="0">
                <a:latin typeface="Times New Roman" panose="02020603050405020304" pitchFamily="18" charset="0"/>
                <a:cs typeface="Times New Roman" panose="02020603050405020304" pitchFamily="18" charset="0"/>
              </a:rPr>
              <a:t>Học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sinh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đúng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giờ</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trang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phục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lịch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sự</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phòng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ngăn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nắp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nghiêm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túc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trong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tập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không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làm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việc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riêng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Lễ</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phép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trong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giao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tiếp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với</a:t>
            </a:r>
            <a:r>
              <a:rPr lang="en-US" b="1" dirty="0" smtClean="0">
                <a:latin typeface="Times New Roman" panose="02020603050405020304" pitchFamily="18" charset="0"/>
                <a:cs typeface="Times New Roman" panose="02020603050405020304" pitchFamily="18" charset="0"/>
              </a:rPr>
              <a:t> GV </a:t>
            </a:r>
            <a:r>
              <a:rPr lang="en-US" b="1" dirty="0" err="1" smtClean="0">
                <a:latin typeface="Times New Roman" panose="02020603050405020304" pitchFamily="18" charset="0"/>
                <a:cs typeface="Times New Roman" panose="02020603050405020304" pitchFamily="18" charset="0"/>
              </a:rPr>
              <a:t>và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bạn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bè</a:t>
            </a:r>
            <a:r>
              <a:rPr lang="en-US" b="1" dirty="0" smtClean="0">
                <a:latin typeface="Times New Roman" panose="02020603050405020304" pitchFamily="18" charset="0"/>
                <a:cs typeface="Times New Roman" panose="02020603050405020304" pitchFamily="18" charset="0"/>
              </a:rPr>
              <a:t>.</a:t>
            </a:r>
          </a:p>
          <a:p>
            <a:pPr marL="0" indent="0">
              <a:lnSpc>
                <a:spcPct val="120000"/>
              </a:lnSpc>
              <a:spcBef>
                <a:spcPts val="0"/>
              </a:spcBef>
              <a:buNone/>
            </a:pPr>
            <a:r>
              <a:rPr lang="en-US" b="1" dirty="0" smtClean="0">
                <a:latin typeface="Times New Roman" panose="02020603050405020304" pitchFamily="18" charset="0"/>
                <a:cs typeface="Times New Roman" panose="02020603050405020304" pitchFamily="18" charset="0"/>
              </a:rPr>
              <a:t>  - </a:t>
            </a:r>
            <a:r>
              <a:rPr lang="en-US" b="1" dirty="0" err="1" smtClean="0">
                <a:latin typeface="Times New Roman" panose="02020603050405020304" pitchFamily="18" charset="0"/>
                <a:cs typeface="Times New Roman" panose="02020603050405020304" pitchFamily="18" charset="0"/>
              </a:rPr>
              <a:t>Học</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chuẩn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đủ</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bút</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để</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ghi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chép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bài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chuẩn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bị</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nếu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smtClean="0">
                <a:latin typeface="Times New Roman" panose="02020603050405020304" pitchFamily="18" charset="0"/>
                <a:cs typeface="Times New Roman" panose="02020603050405020304" pitchFamily="18" charset="0"/>
              </a:rPr>
              <a:t>). </a:t>
            </a:r>
          </a:p>
          <a:p>
            <a:pPr marL="0" indent="0">
              <a:lnSpc>
                <a:spcPct val="120000"/>
              </a:lnSpc>
              <a:spcBef>
                <a:spcPts val="0"/>
              </a:spcBef>
              <a:buNone/>
            </a:pPr>
            <a:r>
              <a:rPr lang="en-US" b="1" dirty="0" smtClean="0">
                <a:latin typeface="Times New Roman" panose="02020603050405020304" pitchFamily="18" charset="0"/>
                <a:cs typeface="Times New Roman" panose="02020603050405020304" pitchFamily="18" charset="0"/>
              </a:rPr>
              <a:t>  - </a:t>
            </a:r>
            <a:r>
              <a:rPr lang="en-US" b="1" dirty="0" err="1" smtClean="0">
                <a:latin typeface="Times New Roman" panose="02020603050405020304" pitchFamily="18" charset="0"/>
                <a:cs typeface="Times New Roman" panose="02020603050405020304" pitchFamily="18" charset="0"/>
              </a:rPr>
              <a:t>Trong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quá</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trình</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nghe</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giảng</a:t>
            </a:r>
            <a:r>
              <a:rPr lang="en-US" b="1" dirty="0" smtClean="0">
                <a:latin typeface="Times New Roman" panose="02020603050405020304" pitchFamily="18" charset="0"/>
                <a:cs typeface="Times New Roman" panose="02020603050405020304" pitchFamily="18" charset="0"/>
              </a:rPr>
              <a:t>, HS </a:t>
            </a:r>
            <a:r>
              <a:rPr lang="en-US" b="1" dirty="0" err="1" smtClean="0">
                <a:latin typeface="Times New Roman" panose="02020603050405020304" pitchFamily="18" charset="0"/>
                <a:cs typeface="Times New Roman" panose="02020603050405020304" pitchFamily="18" charset="0"/>
              </a:rPr>
              <a:t>tắt</a:t>
            </a:r>
            <a:r>
              <a:rPr lang="en-US" b="1" dirty="0" smtClean="0">
                <a:latin typeface="Times New Roman" panose="02020603050405020304" pitchFamily="18" charset="0"/>
                <a:cs typeface="Times New Roman" panose="02020603050405020304" pitchFamily="18" charset="0"/>
              </a:rPr>
              <a:t> mic </a:t>
            </a:r>
            <a:r>
              <a:rPr lang="en-US" b="1" dirty="0" err="1" smtClean="0">
                <a:latin typeface="Times New Roman" panose="02020603050405020304" pitchFamily="18" charset="0"/>
                <a:cs typeface="Times New Roman" panose="02020603050405020304" pitchFamily="18" charset="0"/>
              </a:rPr>
              <a:t>hoàn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toàn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để</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âm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thanh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kết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quả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cao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nhất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có</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thể</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Nếu</a:t>
            </a:r>
            <a:r>
              <a:rPr lang="en-US" b="1" dirty="0" smtClean="0">
                <a:latin typeface="Times New Roman" panose="02020603050405020304" pitchFamily="18" charset="0"/>
                <a:cs typeface="Times New Roman" panose="02020603050405020304" pitchFamily="18" charset="0"/>
              </a:rPr>
              <a:t> GV </a:t>
            </a:r>
            <a:r>
              <a:rPr lang="en-US" b="1" dirty="0" err="1" smtClean="0">
                <a:latin typeface="Times New Roman" panose="02020603050405020304" pitchFamily="18" charset="0"/>
                <a:cs typeface="Times New Roman" panose="02020603050405020304" pitchFamily="18" charset="0"/>
              </a:rPr>
              <a:t>hỏi</a:t>
            </a:r>
            <a:r>
              <a:rPr lang="en-US" b="1" dirty="0" smtClean="0">
                <a:latin typeface="Times New Roman" panose="02020603050405020304" pitchFamily="18" charset="0"/>
                <a:cs typeface="Times New Roman" panose="02020603050405020304" pitchFamily="18" charset="0"/>
              </a:rPr>
              <a:t>, HS </a:t>
            </a:r>
            <a:r>
              <a:rPr lang="en-US" b="1" dirty="0" err="1" smtClean="0">
                <a:latin typeface="Times New Roman" panose="02020603050405020304" pitchFamily="18" charset="0"/>
                <a:cs typeface="Times New Roman" panose="02020603050405020304" pitchFamily="18" charset="0"/>
              </a:rPr>
              <a:t>phát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biểu</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giơ</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tay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bật</a:t>
            </a:r>
            <a:r>
              <a:rPr lang="en-US" b="1" dirty="0" smtClean="0">
                <a:latin typeface="Times New Roman" panose="02020603050405020304" pitchFamily="18" charset="0"/>
                <a:cs typeface="Times New Roman" panose="02020603050405020304" pitchFamily="18" charset="0"/>
              </a:rPr>
              <a:t> mic </a:t>
            </a:r>
            <a:r>
              <a:rPr lang="en-US" b="1" dirty="0" err="1" smtClean="0">
                <a:latin typeface="Times New Roman" panose="02020603050405020304" pitchFamily="18" charset="0"/>
                <a:cs typeface="Times New Roman" panose="02020603050405020304" pitchFamily="18" charset="0"/>
              </a:rPr>
              <a:t>trả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lời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hoặc</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vào</a:t>
            </a:r>
            <a:r>
              <a:rPr lang="en-US" b="1" dirty="0">
                <a:latin typeface="Times New Roman" panose="02020603050405020304" pitchFamily="18" charset="0"/>
                <a:cs typeface="Times New Roman" panose="02020603050405020304" pitchFamily="18" charset="0"/>
              </a:rPr>
              <a:t> ô chat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thắc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mắc</a:t>
            </a:r>
            <a:r>
              <a:rPr lang="en-US" b="1" dirty="0">
                <a:latin typeface="Times New Roman" panose="02020603050405020304" pitchFamily="18" charset="0"/>
                <a:cs typeface="Times New Roman" panose="02020603050405020304" pitchFamily="18" charset="0"/>
              </a:rPr>
              <a:t>. Khi </a:t>
            </a:r>
            <a:r>
              <a:rPr lang="en-US" b="1" dirty="0" err="1">
                <a:latin typeface="Times New Roman" panose="02020603050405020304" pitchFamily="18" charset="0"/>
                <a:cs typeface="Times New Roman" panose="02020603050405020304" pitchFamily="18" charset="0"/>
              </a:rPr>
              <a:t>cần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đổi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thêm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đổi</a:t>
            </a:r>
            <a:r>
              <a:rPr lang="en-US" b="1" dirty="0">
                <a:latin typeface="Times New Roman" panose="02020603050405020304" pitchFamily="18" charset="0"/>
                <a:cs typeface="Times New Roman" panose="02020603050405020304" pitchFamily="18" charset="0"/>
              </a:rPr>
              <a:t> qua </a:t>
            </a:r>
            <a:r>
              <a:rPr lang="en-US" b="1" dirty="0" err="1">
                <a:latin typeface="Times New Roman" panose="02020603050405020304" pitchFamily="18" charset="0"/>
                <a:cs typeface="Times New Roman" panose="02020603050405020304" pitchFamily="18" charset="0"/>
              </a:rPr>
              <a:t>zalo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giáo</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viên</a:t>
            </a:r>
            <a:r>
              <a:rPr lang="en-US" b="1" dirty="0" smtClean="0">
                <a:latin typeface="Times New Roman" panose="02020603050405020304" pitchFamily="18" charset="0"/>
                <a:cs typeface="Times New Roman" panose="02020603050405020304" pitchFamily="18" charset="0"/>
              </a:rPr>
              <a:t> (0702489319 – </a:t>
            </a:r>
            <a:r>
              <a:rPr lang="en-US" b="1" dirty="0" err="1" smtClean="0">
                <a:latin typeface="Times New Roman" panose="02020603050405020304" pitchFamily="18" charset="0"/>
                <a:cs typeface="Times New Roman" panose="02020603050405020304" pitchFamily="18" charset="0"/>
              </a:rPr>
              <a:t>Cô</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Hơn</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en-US" b="1" dirty="0" smtClean="0">
                <a:latin typeface="Times New Roman" panose="02020603050405020304" pitchFamily="18" charset="0"/>
                <a:cs typeface="Times New Roman" panose="02020603050405020304" pitchFamily="18" charset="0"/>
              </a:rPr>
              <a:t>  - </a:t>
            </a:r>
            <a:r>
              <a:rPr lang="en-US" b="1" dirty="0" err="1" smtClean="0">
                <a:latin typeface="Times New Roman" panose="02020603050405020304" pitchFamily="18" charset="0"/>
                <a:cs typeface="Times New Roman" panose="02020603050405020304" pitchFamily="18" charset="0"/>
              </a:rPr>
              <a:t>Các</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cột</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điểm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trong</a:t>
            </a:r>
            <a:r>
              <a:rPr lang="en-US" b="1" dirty="0" smtClean="0">
                <a:latin typeface="Times New Roman" panose="02020603050405020304" pitchFamily="18" charset="0"/>
                <a:cs typeface="Times New Roman" panose="02020603050405020304" pitchFamily="18" charset="0"/>
              </a:rPr>
              <a:t> 1 </a:t>
            </a:r>
            <a:r>
              <a:rPr lang="en-US" b="1" dirty="0" err="1" smtClean="0">
                <a:latin typeface="Times New Roman" panose="02020603050405020304" pitchFamily="18" charset="0"/>
                <a:cs typeface="Times New Roman" panose="02020603050405020304" pitchFamily="18" charset="0"/>
              </a:rPr>
              <a:t>học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kỳ</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có</a:t>
            </a:r>
            <a:r>
              <a:rPr lang="en-US" b="1" dirty="0" smtClean="0">
                <a:latin typeface="Times New Roman" panose="02020603050405020304" pitchFamily="18" charset="0"/>
                <a:cs typeface="Times New Roman" panose="02020603050405020304" pitchFamily="18" charset="0"/>
              </a:rPr>
              <a:t> : </a:t>
            </a:r>
          </a:p>
          <a:p>
            <a:pPr marL="0" indent="0">
              <a:lnSpc>
                <a:spcPct val="120000"/>
              </a:lnSpc>
              <a:spcBef>
                <a:spcPts val="0"/>
              </a:spcBef>
              <a:buNone/>
            </a:pP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 </a:t>
            </a:r>
            <a:r>
              <a:rPr lang="en-US" b="1" dirty="0" err="1" smtClean="0">
                <a:latin typeface="Times New Roman" panose="02020603050405020304" pitchFamily="18" charset="0"/>
                <a:cs typeface="Times New Roman" panose="02020603050405020304" pitchFamily="18" charset="0"/>
              </a:rPr>
              <a:t>Điểm</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thường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xuyên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4</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cột</a:t>
            </a:r>
            <a:r>
              <a:rPr lang="en-US" b="1" dirty="0">
                <a:latin typeface="Times New Roman" panose="02020603050405020304" pitchFamily="18" charset="0"/>
                <a:cs typeface="Times New Roman" panose="02020603050405020304" pitchFamily="18" charset="0"/>
              </a:rPr>
              <a:t>, </a:t>
            </a:r>
            <a:endParaRPr lang="en-US" b="1" dirty="0" smtClean="0">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 </a:t>
            </a:r>
            <a:r>
              <a:rPr lang="en-US" b="1" dirty="0" err="1" smtClean="0">
                <a:latin typeface="Times New Roman" panose="02020603050405020304" pitchFamily="18" charset="0"/>
                <a:cs typeface="Times New Roman" panose="02020603050405020304" pitchFamily="18" charset="0"/>
              </a:rPr>
              <a:t>Kiểm</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giữa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1 </a:t>
            </a:r>
            <a:r>
              <a:rPr lang="en-US" b="1" dirty="0" err="1">
                <a:latin typeface="Times New Roman" panose="02020603050405020304" pitchFamily="18" charset="0"/>
                <a:cs typeface="Times New Roman" panose="02020603050405020304" pitchFamily="18" charset="0"/>
              </a:rPr>
              <a:t>cột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hệ</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2</a:t>
            </a:r>
            <a:r>
              <a:rPr lang="en-US" b="1" dirty="0" smtClean="0">
                <a:latin typeface="Times New Roman" panose="02020603050405020304" pitchFamily="18" charset="0"/>
                <a:cs typeface="Times New Roman" panose="02020603050405020304" pitchFamily="18" charset="0"/>
              </a:rPr>
              <a:t>),</a:t>
            </a:r>
          </a:p>
          <a:p>
            <a:pPr marL="0" indent="0">
              <a:lnSpc>
                <a:spcPct val="120000"/>
              </a:lnSpc>
              <a:spcBef>
                <a:spcPts val="0"/>
              </a:spcBef>
              <a:buNone/>
            </a:pP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K</a:t>
            </a:r>
            <a:r>
              <a:rPr lang="en-US" b="1" dirty="0" err="1" smtClean="0">
                <a:latin typeface="Times New Roman" panose="02020603050405020304" pitchFamily="18" charset="0"/>
                <a:cs typeface="Times New Roman" panose="02020603050405020304" pitchFamily="18" charset="0"/>
              </a:rPr>
              <a:t>iểm</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cuối</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hệ</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3).</a:t>
            </a:r>
          </a:p>
          <a:p>
            <a:pPr marL="0" indent="0">
              <a:lnSpc>
                <a:spcPct val="120000"/>
              </a:lnSpc>
              <a:spcBef>
                <a:spcPts val="0"/>
              </a:spcBef>
              <a:buNone/>
            </a:pPr>
            <a:r>
              <a:rPr lang="en-US" b="1" dirty="0" smtClean="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Cách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thường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xuyên</a:t>
            </a:r>
            <a:r>
              <a:rPr lang="en-US" b="1" dirty="0" smtClean="0">
                <a:latin typeface="Times New Roman" panose="02020603050405020304" pitchFamily="18" charset="0"/>
                <a:cs typeface="Times New Roman" panose="02020603050405020304" pitchFamily="18" charset="0"/>
              </a:rPr>
              <a:t>: </a:t>
            </a:r>
          </a:p>
          <a:p>
            <a:pPr marL="0" indent="0">
              <a:lnSpc>
                <a:spcPct val="120000"/>
              </a:lnSpc>
              <a:spcBef>
                <a:spcPts val="0"/>
              </a:spcBef>
              <a:buNone/>
            </a:pP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 </a:t>
            </a:r>
            <a:r>
              <a:rPr lang="en-US" b="1" dirty="0" err="1" smtClean="0">
                <a:latin typeface="Times New Roman" panose="02020603050405020304" pitchFamily="18" charset="0"/>
                <a:cs typeface="Times New Roman" panose="02020603050405020304" pitchFamily="18" charset="0"/>
              </a:rPr>
              <a:t>Trả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bài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đầu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giờ</a:t>
            </a:r>
            <a:r>
              <a:rPr lang="en-US" b="1" dirty="0" smtClean="0">
                <a:latin typeface="Times New Roman" panose="02020603050405020304" pitchFamily="18" charset="0"/>
                <a:cs typeface="Times New Roman" panose="02020603050405020304" pitchFamily="18" charset="0"/>
              </a:rPr>
              <a:t> </a:t>
            </a:r>
          </a:p>
          <a:p>
            <a:pPr marL="0" indent="0">
              <a:lnSpc>
                <a:spcPct val="120000"/>
              </a:lnSpc>
              <a:spcBef>
                <a:spcPts val="0"/>
              </a:spcBef>
              <a:buNone/>
            </a:pP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 </a:t>
            </a:r>
            <a:r>
              <a:rPr lang="en-US" b="1" dirty="0" err="1" smtClean="0">
                <a:latin typeface="Times New Roman" panose="02020603050405020304" pitchFamily="18" charset="0"/>
                <a:cs typeface="Times New Roman" panose="02020603050405020304" pitchFamily="18" charset="0"/>
              </a:rPr>
              <a:t>Trong</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giờ</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Làm</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theo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cầu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giáo</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viên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giơ</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tay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biểu</a:t>
            </a:r>
            <a:r>
              <a:rPr lang="en-US" b="1" dirty="0" smtClean="0">
                <a:latin typeface="Times New Roman" panose="02020603050405020304" pitchFamily="18" charset="0"/>
                <a:cs typeface="Times New Roman" panose="02020603050405020304" pitchFamily="18" charset="0"/>
              </a:rPr>
              <a:t>…</a:t>
            </a:r>
            <a:r>
              <a:rPr lang="en-US" b="1" dirty="0" err="1" smtClean="0">
                <a:latin typeface="Times New Roman" panose="02020603050405020304" pitchFamily="18" charset="0"/>
                <a:cs typeface="Times New Roman" panose="02020603050405020304" pitchFamily="18" charset="0"/>
              </a:rPr>
              <a:t>và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nhiều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hình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thức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khác</a:t>
            </a:r>
            <a:endParaRPr lang="en-US" b="1" dirty="0">
              <a:latin typeface="Times New Roman" panose="02020603050405020304" pitchFamily="18" charset="0"/>
              <a:cs typeface="Times New Roman" panose="02020603050405020304" pitchFamily="18" charset="0"/>
            </a:endParaRPr>
          </a:p>
          <a:p>
            <a:pPr>
              <a:lnSpc>
                <a:spcPct val="120000"/>
              </a:lnSpc>
              <a:spcBef>
                <a:spcPts val="0"/>
              </a:spcBef>
            </a:pP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679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additive="base">
                                        <p:cTn id="6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 calcmode="lin" valueType="num">
                                      <p:cBhvr additive="base">
                                        <p:cTn id="6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
                                            <p:txEl>
                                              <p:pRg st="9" end="9"/>
                                            </p:txEl>
                                          </p:spTgt>
                                        </p:tgtEl>
                                        <p:attrNameLst>
                                          <p:attrName>style.visibility</p:attrName>
                                        </p:attrNameLst>
                                      </p:cBhvr>
                                      <p:to>
                                        <p:strVal val="visible"/>
                                      </p:to>
                                    </p:set>
                                    <p:anim calcmode="lin" valueType="num">
                                      <p:cBhvr additive="base">
                                        <p:cTn id="7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0"/>
            <a:ext cx="12192000" cy="6858000"/>
          </a:xfrm>
          <a:prstGeom prst="roundRect">
            <a:avLst/>
          </a:prstGeom>
          <a:solidFill>
            <a:schemeClr val="accent2">
              <a:lumMod val="60000"/>
              <a:lumOff val="4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8" name="!!maytinh">
            <a:extLst>
              <a:ext uri="{FF2B5EF4-FFF2-40B4-BE49-F238E27FC236}">
                <a16:creationId xmlns:a16="http://schemas.microsoft.com/office/drawing/2014/main" id="{74946F10-331D-564A-9EF5-454EFF6B29EE}"/>
              </a:ext>
            </a:extLst>
          </p:cNvPr>
          <p:cNvPicPr/>
          <p:nvPr/>
        </p:nvPicPr>
        <p:blipFill rotWithShape="1">
          <a:blip r:embed="rId2" cstate="print">
            <a:extLst>
              <a:ext uri="{28A0092B-C50C-407E-A947-70E740481C1C}">
                <a14:useLocalDpi xmlns:a14="http://schemas.microsoft.com/office/drawing/2010/main" val="0"/>
              </a:ext>
            </a:extLst>
          </a:blip>
          <a:srcRect l="4420" t="12681" r="52678" b="20224"/>
          <a:stretch/>
        </p:blipFill>
        <p:spPr bwMode="auto">
          <a:xfrm>
            <a:off x="128587" y="2628900"/>
            <a:ext cx="4257675" cy="42291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1116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0"/>
            <a:ext cx="12192000" cy="6858000"/>
          </a:xfrm>
          <a:prstGeom prst="roundRect">
            <a:avLst/>
          </a:prstGeom>
          <a:solidFill>
            <a:schemeClr val="accent2">
              <a:lumMod val="60000"/>
              <a:lumOff val="4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8" name="!!maytinh">
            <a:extLst>
              <a:ext uri="{FF2B5EF4-FFF2-40B4-BE49-F238E27FC236}">
                <a16:creationId xmlns:a16="http://schemas.microsoft.com/office/drawing/2014/main" id="{74946F10-331D-564A-9EF5-454EFF6B29EE}"/>
              </a:ext>
            </a:extLst>
          </p:cNvPr>
          <p:cNvPicPr/>
          <p:nvPr/>
        </p:nvPicPr>
        <p:blipFill rotWithShape="1">
          <a:blip r:embed="rId2" cstate="print">
            <a:extLst>
              <a:ext uri="{28A0092B-C50C-407E-A947-70E740481C1C}">
                <a14:useLocalDpi xmlns:a14="http://schemas.microsoft.com/office/drawing/2010/main" val="0"/>
              </a:ext>
            </a:extLst>
          </a:blip>
          <a:srcRect l="49144" t="7692" r="26910" b="39040"/>
          <a:stretch/>
        </p:blipFill>
        <p:spPr bwMode="auto">
          <a:xfrm>
            <a:off x="3281362" y="1750218"/>
            <a:ext cx="2376488" cy="33575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10577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0"/>
            <a:ext cx="12192000" cy="6858000"/>
          </a:xfrm>
          <a:prstGeom prst="roundRect">
            <a:avLst/>
          </a:prstGeom>
          <a:solidFill>
            <a:schemeClr val="accent2">
              <a:lumMod val="60000"/>
              <a:lumOff val="4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8" name="!!maytinh">
            <a:extLst>
              <a:ext uri="{FF2B5EF4-FFF2-40B4-BE49-F238E27FC236}">
                <a16:creationId xmlns:a16="http://schemas.microsoft.com/office/drawing/2014/main" id="{74946F10-331D-564A-9EF5-454EFF6B29EE}"/>
              </a:ext>
            </a:extLst>
          </p:cNvPr>
          <p:cNvPicPr/>
          <p:nvPr/>
        </p:nvPicPr>
        <p:blipFill rotWithShape="1">
          <a:blip r:embed="rId2" cstate="print">
            <a:extLst>
              <a:ext uri="{28A0092B-C50C-407E-A947-70E740481C1C}">
                <a14:useLocalDpi xmlns:a14="http://schemas.microsoft.com/office/drawing/2010/main" val="0"/>
              </a:ext>
            </a:extLst>
          </a:blip>
          <a:srcRect l="73667" t="2575" r="4905" b="64199"/>
          <a:stretch/>
        </p:blipFill>
        <p:spPr bwMode="auto">
          <a:xfrm>
            <a:off x="8529638" y="934643"/>
            <a:ext cx="2126576" cy="20943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9452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1590</TotalTime>
  <Words>1219</Words>
  <Application>Microsoft Office PowerPoint</Application>
  <PresentationFormat>Widescreen</PresentationFormat>
  <Paragraphs>84</Paragraphs>
  <Slides>21</Slides>
  <Notes>2</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21</vt:i4>
      </vt:variant>
    </vt:vector>
  </HeadingPairs>
  <TitlesOfParts>
    <vt:vector size="36" baseType="lpstr">
      <vt:lpstr>APPLE CHANCERY</vt:lpstr>
      <vt:lpstr>Arial</vt:lpstr>
      <vt:lpstr>Calibri</vt:lpstr>
      <vt:lpstr>Calibri Light</vt:lpstr>
      <vt:lpstr>Segoe UI</vt:lpstr>
      <vt:lpstr>Symbol</vt:lpstr>
      <vt:lpstr>Times New Roman</vt:lpstr>
      <vt:lpstr>Wingdings</vt:lpstr>
      <vt:lpstr>Default Design</vt:lpstr>
      <vt:lpstr>1_Office Theme</vt:lpstr>
      <vt:lpstr>2_Office Theme</vt:lpstr>
      <vt:lpstr>3_Office Theme</vt:lpstr>
      <vt:lpstr>4_Office Theme</vt:lpstr>
      <vt:lpstr>Office Theme</vt:lpstr>
      <vt:lpstr>5_Office Theme</vt:lpstr>
      <vt:lpstr>PowerPoint Presentation</vt:lpstr>
      <vt:lpstr>PowerPoint Presentation</vt:lpstr>
      <vt:lpstr>PowerPoint Presentation</vt:lpstr>
      <vt:lpstr>PowerPoint Presentation</vt:lpstr>
      <vt:lpstr>PowerPoint Presentation</vt:lpstr>
      <vt:lpstr>MỘT SỐ THỐNG NHẤT TRONG MÔN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HP</cp:lastModifiedBy>
  <cp:revision>118</cp:revision>
  <dcterms:created xsi:type="dcterms:W3CDTF">2021-07-16T02:46:11Z</dcterms:created>
  <dcterms:modified xsi:type="dcterms:W3CDTF">2021-09-04T15:22:52Z</dcterms:modified>
</cp:coreProperties>
</file>