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406" r:id="rId2"/>
    <p:sldId id="475" r:id="rId3"/>
    <p:sldId id="257" r:id="rId4"/>
    <p:sldId id="464" r:id="rId5"/>
    <p:sldId id="502" r:id="rId6"/>
    <p:sldId id="258" r:id="rId7"/>
    <p:sldId id="260" r:id="rId8"/>
    <p:sldId id="474" r:id="rId9"/>
    <p:sldId id="404" r:id="rId10"/>
    <p:sldId id="387" r:id="rId11"/>
    <p:sldId id="467" r:id="rId12"/>
    <p:sldId id="476" r:id="rId13"/>
    <p:sldId id="478" r:id="rId14"/>
    <p:sldId id="483" r:id="rId15"/>
    <p:sldId id="479" r:id="rId16"/>
    <p:sldId id="481" r:id="rId17"/>
    <p:sldId id="482" r:id="rId18"/>
    <p:sldId id="484" r:id="rId19"/>
    <p:sldId id="488" r:id="rId20"/>
    <p:sldId id="485" r:id="rId21"/>
    <p:sldId id="486" r:id="rId22"/>
    <p:sldId id="489" r:id="rId23"/>
    <p:sldId id="490" r:id="rId24"/>
    <p:sldId id="491" r:id="rId25"/>
    <p:sldId id="492" r:id="rId26"/>
    <p:sldId id="328" r:id="rId27"/>
    <p:sldId id="319" r:id="rId28"/>
    <p:sldId id="259" r:id="rId29"/>
    <p:sldId id="494" r:id="rId30"/>
    <p:sldId id="320" r:id="rId31"/>
    <p:sldId id="321" r:id="rId32"/>
    <p:sldId id="322" r:id="rId33"/>
    <p:sldId id="311" r:id="rId34"/>
    <p:sldId id="323" r:id="rId35"/>
    <p:sldId id="324" r:id="rId36"/>
    <p:sldId id="325" r:id="rId37"/>
    <p:sldId id="496" r:id="rId38"/>
    <p:sldId id="277" r:id="rId39"/>
    <p:sldId id="495" r:id="rId40"/>
    <p:sldId id="498" r:id="rId41"/>
    <p:sldId id="499" r:id="rId42"/>
    <p:sldId id="500" r:id="rId43"/>
    <p:sldId id="497" r:id="rId44"/>
    <p:sldId id="501" r:id="rId45"/>
    <p:sldId id="429" r:id="rId46"/>
    <p:sldId id="4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8B142-15F8-43AF-871F-12726E8A5BA4}">
          <p14:sldIdLst>
            <p14:sldId id="406"/>
            <p14:sldId id="475"/>
            <p14:sldId id="257"/>
            <p14:sldId id="464"/>
            <p14:sldId id="502"/>
            <p14:sldId id="258"/>
            <p14:sldId id="260"/>
            <p14:sldId id="474"/>
            <p14:sldId id="404"/>
            <p14:sldId id="387"/>
            <p14:sldId id="467"/>
            <p14:sldId id="476"/>
            <p14:sldId id="478"/>
            <p14:sldId id="483"/>
            <p14:sldId id="479"/>
            <p14:sldId id="481"/>
            <p14:sldId id="482"/>
            <p14:sldId id="484"/>
            <p14:sldId id="488"/>
            <p14:sldId id="485"/>
            <p14:sldId id="486"/>
            <p14:sldId id="489"/>
            <p14:sldId id="490"/>
            <p14:sldId id="491"/>
            <p14:sldId id="492"/>
          </p14:sldIdLst>
        </p14:section>
        <p14:section name="Default Section" id="{0C86BC0F-F7D7-433D-A79D-14139681DC8A}">
          <p14:sldIdLst>
            <p14:sldId id="328"/>
          </p14:sldIdLst>
        </p14:section>
        <p14:section name="Untitled Section" id="{B9C7A3D5-BDC5-4C4E-B759-84DDBDB3FF22}">
          <p14:sldIdLst>
            <p14:sldId id="319"/>
          </p14:sldIdLst>
        </p14:section>
        <p14:section name="Untitled Section" id="{3538E4A6-1ABE-4A22-98D1-B0D48C6C5E15}">
          <p14:sldIdLst>
            <p14:sldId id="259"/>
            <p14:sldId id="494"/>
            <p14:sldId id="320"/>
            <p14:sldId id="321"/>
            <p14:sldId id="322"/>
            <p14:sldId id="311"/>
            <p14:sldId id="323"/>
            <p14:sldId id="324"/>
            <p14:sldId id="325"/>
            <p14:sldId id="496"/>
            <p14:sldId id="277"/>
            <p14:sldId id="495"/>
            <p14:sldId id="498"/>
            <p14:sldId id="499"/>
            <p14:sldId id="500"/>
            <p14:sldId id="497"/>
            <p14:sldId id="501"/>
            <p14:sldId id="429"/>
            <p14:sldId id="40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2449" autoAdjust="0"/>
  </p:normalViewPr>
  <p:slideViewPr>
    <p:cSldViewPr snapToGrid="0">
      <p:cViewPr varScale="1">
        <p:scale>
          <a:sx n="60" d="100"/>
          <a:sy n="60" d="100"/>
        </p:scale>
        <p:origin x="100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079D98-DA13-4B36-95DC-20C868B82A84}"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79D98-DA13-4B36-95DC-20C868B82A84}"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79D98-DA13-4B36-95DC-20C868B82A84}"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5">
                <a:solidFill>
                  <a:schemeClr val="lt1"/>
                </a:solidFill>
              </a:defRPr>
            </a:lvl1pPr>
            <a:lvl2pPr lvl="1" algn="ctr">
              <a:spcBef>
                <a:spcPts val="0"/>
              </a:spcBef>
              <a:spcAft>
                <a:spcPts val="0"/>
              </a:spcAft>
              <a:buClr>
                <a:schemeClr val="lt1"/>
              </a:buClr>
              <a:buSzPts val="5600"/>
              <a:buNone/>
              <a:defRPr sz="7465">
                <a:solidFill>
                  <a:schemeClr val="lt1"/>
                </a:solidFill>
              </a:defRPr>
            </a:lvl2pPr>
            <a:lvl3pPr lvl="2" algn="ctr">
              <a:spcBef>
                <a:spcPts val="0"/>
              </a:spcBef>
              <a:spcAft>
                <a:spcPts val="0"/>
              </a:spcAft>
              <a:buClr>
                <a:schemeClr val="lt1"/>
              </a:buClr>
              <a:buSzPts val="5600"/>
              <a:buNone/>
              <a:defRPr sz="7465">
                <a:solidFill>
                  <a:schemeClr val="lt1"/>
                </a:solidFill>
              </a:defRPr>
            </a:lvl3pPr>
            <a:lvl4pPr lvl="3" algn="ctr">
              <a:spcBef>
                <a:spcPts val="0"/>
              </a:spcBef>
              <a:spcAft>
                <a:spcPts val="0"/>
              </a:spcAft>
              <a:buClr>
                <a:schemeClr val="lt1"/>
              </a:buClr>
              <a:buSzPts val="5600"/>
              <a:buNone/>
              <a:defRPr sz="7465">
                <a:solidFill>
                  <a:schemeClr val="lt1"/>
                </a:solidFill>
              </a:defRPr>
            </a:lvl4pPr>
            <a:lvl5pPr lvl="4" algn="ctr">
              <a:spcBef>
                <a:spcPts val="0"/>
              </a:spcBef>
              <a:spcAft>
                <a:spcPts val="0"/>
              </a:spcAft>
              <a:buClr>
                <a:schemeClr val="lt1"/>
              </a:buClr>
              <a:buSzPts val="5600"/>
              <a:buNone/>
              <a:defRPr sz="7465">
                <a:solidFill>
                  <a:schemeClr val="lt1"/>
                </a:solidFill>
              </a:defRPr>
            </a:lvl5pPr>
            <a:lvl6pPr lvl="5" algn="ctr">
              <a:spcBef>
                <a:spcPts val="0"/>
              </a:spcBef>
              <a:spcAft>
                <a:spcPts val="0"/>
              </a:spcAft>
              <a:buClr>
                <a:schemeClr val="lt1"/>
              </a:buClr>
              <a:buSzPts val="5600"/>
              <a:buNone/>
              <a:defRPr sz="7465">
                <a:solidFill>
                  <a:schemeClr val="lt1"/>
                </a:solidFill>
              </a:defRPr>
            </a:lvl6pPr>
            <a:lvl7pPr lvl="6" algn="ctr">
              <a:spcBef>
                <a:spcPts val="0"/>
              </a:spcBef>
              <a:spcAft>
                <a:spcPts val="0"/>
              </a:spcAft>
              <a:buClr>
                <a:schemeClr val="lt1"/>
              </a:buClr>
              <a:buSzPts val="5600"/>
              <a:buNone/>
              <a:defRPr sz="7465">
                <a:solidFill>
                  <a:schemeClr val="lt1"/>
                </a:solidFill>
              </a:defRPr>
            </a:lvl7pPr>
            <a:lvl8pPr lvl="7" algn="ctr">
              <a:spcBef>
                <a:spcPts val="0"/>
              </a:spcBef>
              <a:spcAft>
                <a:spcPts val="0"/>
              </a:spcAft>
              <a:buClr>
                <a:schemeClr val="lt1"/>
              </a:buClr>
              <a:buSzPts val="5600"/>
              <a:buNone/>
              <a:defRPr sz="7465">
                <a:solidFill>
                  <a:schemeClr val="lt1"/>
                </a:solidFill>
              </a:defRPr>
            </a:lvl8pPr>
            <a:lvl9pPr lvl="8" algn="ctr">
              <a:spcBef>
                <a:spcPts val="0"/>
              </a:spcBef>
              <a:spcAft>
                <a:spcPts val="0"/>
              </a:spcAft>
              <a:buClr>
                <a:schemeClr val="lt1"/>
              </a:buClr>
              <a:buSzPts val="5600"/>
              <a:buNone/>
              <a:defRPr sz="7465">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600" lvl="0" indent="-304800"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GB" smtClean="0"/>
              <a:t>‹#›</a:t>
            </a:fld>
            <a:endParaRPr lang="en-GB"/>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79D98-DA13-4B36-95DC-20C868B82A84}"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79D98-DA13-4B36-95DC-20C868B82A84}"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79D98-DA13-4B36-95DC-20C868B82A84}"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79D98-DA13-4B36-95DC-20C868B82A84}"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79D98-DA13-4B36-95DC-20C868B82A84}"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79D98-DA13-4B36-95DC-20C868B82A84}"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79D98-DA13-4B36-95DC-20C868B82A84}"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79D98-DA13-4B36-95DC-20C868B82A84}"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89D78A-BADD-4B04-BC83-978CDE30AF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audio" Target="../media/media1.mp3"/><Relationship Id="rId26" Type="http://schemas.openxmlformats.org/officeDocument/2006/relationships/image" Target="../media/image14.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media" Target="../media/media1.mp3"/><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2.xml"/><Relationship Id="rId29"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32" Type="http://schemas.openxmlformats.org/officeDocument/2006/relationships/image" Target="../media/image20.png"/><Relationship Id="rId37" Type="http://schemas.microsoft.com/office/2007/relationships/hdphoto" Target="../media/hdphoto2.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tags" Target="../tags/tag10.xml"/><Relationship Id="rId19" Type="http://schemas.openxmlformats.org/officeDocument/2006/relationships/slideLayout" Target="../slideLayouts/slideLayout7.xml"/><Relationship Id="rId31"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3.wmf"/><Relationship Id="rId5" Type="http://schemas.openxmlformats.org/officeDocument/2006/relationships/image" Target="../media/image52.GIF"/><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3.wmf"/><Relationship Id="rId2" Type="http://schemas.openxmlformats.org/officeDocument/2006/relationships/audio" Target="file:///C:\Users\Toshiba\Desktop\h&#7897;i%20gi&#7843;ng%20v&#242;ng%20hai%20khu&#234;\ROMEOJUL.MID" TargetMode="External"/><Relationship Id="rId1" Type="http://schemas.microsoft.com/office/2007/relationships/media" Target="file:///C:\Users\Toshiba\Desktop\h&#7897;i%20gi&#7843;ng%20v&#242;ng%20hai%20khu&#234;\ROMEOJUL.MID" TargetMode="External"/><Relationship Id="rId6" Type="http://schemas.openxmlformats.org/officeDocument/2006/relationships/image" Target="../media/image56.wmf"/><Relationship Id="rId5" Type="http://schemas.openxmlformats.org/officeDocument/2006/relationships/image" Target="../media/image55.jpeg"/><Relationship Id="rId4" Type="http://schemas.openxmlformats.org/officeDocument/2006/relationships/hyperlink" Target="file:///E:\DU%20LIEU\ly%208%20hg\ROMEOJUL.MI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white">
          <a:xfrm>
            <a:off x="916518" y="1692276"/>
            <a:ext cx="10358967" cy="1736725"/>
          </a:xfrm>
          <a:prstGeom prst="rect">
            <a:avLst/>
          </a:prstGeom>
          <a:noFill/>
          <a:ln w="9525">
            <a:noFill/>
            <a:miter lim="800000"/>
          </a:ln>
          <a:effectLst/>
        </p:spPr>
        <p:txBody>
          <a:bodyPr anchor="ctr"/>
          <a:lstStyle/>
          <a:p>
            <a:pPr algn="ctr">
              <a:defRPr/>
            </a:pPr>
            <a:r>
              <a:rPr lang="en-US" sz="3600">
                <a:solidFill>
                  <a:schemeClr val="bg1"/>
                </a:solidFill>
                <a:latin typeface="+mj-lt"/>
                <a:ea typeface="+mj-ea"/>
                <a:cs typeface="+mj-cs"/>
              </a:rPr>
              <a:t> </a:t>
            </a:r>
          </a:p>
        </p:txBody>
      </p:sp>
      <p:sp>
        <p:nvSpPr>
          <p:cNvPr id="4100" name="WordArt 4"/>
          <p:cNvSpPr>
            <a:spLocks noChangeArrowheads="1" noChangeShapeType="1" noTextEdit="1"/>
          </p:cNvSpPr>
          <p:nvPr/>
        </p:nvSpPr>
        <p:spPr bwMode="auto">
          <a:xfrm>
            <a:off x="285751" y="2514600"/>
            <a:ext cx="11684000" cy="2667000"/>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CHÀO MỪNG QUÝ THẦY CÔ</a:t>
            </a:r>
          </a:p>
          <a:p>
            <a:pPr algn="ct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Cùng</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tất</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cả</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các</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em</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học</a:t>
            </a:r>
            <a:r>
              <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 </a:t>
            </a:r>
            <a:r>
              <a:rPr lang="en-US" sz="3600" kern="10" dirty="0" err="1">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rPr>
              <a:t>sinh</a:t>
            </a:r>
            <a:endParaRPr lang="en-US" sz="3600" kern="10" dirty="0">
              <a:ln w="19050">
                <a:solidFill>
                  <a:srgbClr val="FF0000"/>
                </a:solidFill>
                <a:round/>
              </a:ln>
              <a:solidFill>
                <a:srgbClr val="FFFF66"/>
              </a:solidFill>
              <a:effectLst>
                <a:outerShdw dist="35921" dir="2700000" algn="ctr" rotWithShape="0">
                  <a:srgbClr val="990000"/>
                </a:outerShdw>
              </a:effectLst>
              <a:latin typeface="Times New Roman" panose="02020603050405020304"/>
              <a:cs typeface="Times New Roman" panose="02020603050405020304"/>
            </a:endParaRPr>
          </a:p>
        </p:txBody>
      </p:sp>
      <p:pic>
        <p:nvPicPr>
          <p:cNvPr id="4101" name="Picture 10"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498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838201"/>
            <a:ext cx="1320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descr="AT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3851" y="0"/>
            <a:ext cx="172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685800"/>
            <a:ext cx="213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518400" y="685801"/>
            <a:ext cx="203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122" name="组合 121"/>
          <p:cNvGrpSpPr/>
          <p:nvPr/>
        </p:nvGrpSpPr>
        <p:grpSpPr>
          <a:xfrm>
            <a:off x="6187095" y="3625068"/>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130" name="组合 129"/>
          <p:cNvGrpSpPr/>
          <p:nvPr/>
        </p:nvGrpSpPr>
        <p:grpSpPr>
          <a:xfrm>
            <a:off x="2094691" y="500479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46" name="文本框 145"/>
          <p:cNvSpPr txBox="1"/>
          <p:nvPr/>
        </p:nvSpPr>
        <p:spPr>
          <a:xfrm>
            <a:off x="1837267" y="3770567"/>
            <a:ext cx="426903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147" name="文本框 146"/>
          <p:cNvSpPr txBox="1"/>
          <p:nvPr/>
        </p:nvSpPr>
        <p:spPr>
          <a:xfrm>
            <a:off x="2777387" y="4639112"/>
            <a:ext cx="4104182" cy="1200329"/>
          </a:xfrm>
          <a:prstGeom prst="rect">
            <a:avLst/>
          </a:prstGeom>
          <a:noFill/>
        </p:spPr>
        <p:txBody>
          <a:bodyPr wrap="square" rtlCol="0">
            <a:spAutoFit/>
          </a:bodyPr>
          <a:lstStyle/>
          <a:p>
            <a:pPr lvl="0" algn="just"/>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48" name="文本框 147"/>
          <p:cNvSpPr txBox="1"/>
          <p:nvPr/>
        </p:nvSpPr>
        <p:spPr>
          <a:xfrm>
            <a:off x="6994036" y="3435136"/>
            <a:ext cx="4051177"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500" fill="hold"/>
                                        <p:tgtEl>
                                          <p:spTgt spid="146"/>
                                        </p:tgtEl>
                                        <p:attrNameLst>
                                          <p:attrName>ppt_x</p:attrName>
                                        </p:attrNameLst>
                                      </p:cBhvr>
                                      <p:tavLst>
                                        <p:tav tm="0">
                                          <p:val>
                                            <p:strVal val="#ppt_x"/>
                                          </p:val>
                                        </p:tav>
                                        <p:tav tm="100000">
                                          <p:val>
                                            <p:strVal val="#ppt_x"/>
                                          </p:val>
                                        </p:tav>
                                      </p:tavLst>
                                    </p:anim>
                                    <p:anim calcmode="lin" valueType="num">
                                      <p:cBhvr additive="base">
                                        <p:cTn id="24"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1000"/>
                                        <p:tgtEl>
                                          <p:spTgt spid="148"/>
                                        </p:tgtEl>
                                      </p:cBhvr>
                                    </p:animEffect>
                                    <p:anim calcmode="lin" valueType="num">
                                      <p:cBhvr>
                                        <p:cTn id="34" dur="1000" fill="hold"/>
                                        <p:tgtEl>
                                          <p:spTgt spid="148"/>
                                        </p:tgtEl>
                                        <p:attrNameLst>
                                          <p:attrName>ppt_x</p:attrName>
                                        </p:attrNameLst>
                                      </p:cBhvr>
                                      <p:tavLst>
                                        <p:tav tm="0">
                                          <p:val>
                                            <p:strVal val="#ppt_x"/>
                                          </p:val>
                                        </p:tav>
                                        <p:tav tm="100000">
                                          <p:val>
                                            <p:strVal val="#ppt_x"/>
                                          </p:val>
                                        </p:tav>
                                      </p:tavLst>
                                    </p:anim>
                                    <p:anim calcmode="lin" valueType="num">
                                      <p:cBhvr>
                                        <p:cTn id="35"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barn(inVertical)">
                                      <p:cBhvr>
                                        <p:cTn id="40" dur="5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p:cNvSpPr txBox="1"/>
          <p:nvPr/>
        </p:nvSpPr>
        <p:spPr>
          <a:xfrm>
            <a:off x="169333" y="389467"/>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96333" y="1005020"/>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effectLst/>
                <a:latin typeface="Times New Roman" panose="02020603050405020304" pitchFamily="18" charset="0"/>
                <a:ea typeface="Calibri" panose="020F0502020204030204" pitchFamily="34" charset="0"/>
              </a:rPr>
              <a:t>a)</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9" name="Cloud 8"/>
          <p:cNvSpPr/>
          <p:nvPr/>
        </p:nvSpPr>
        <p:spPr>
          <a:xfrm>
            <a:off x="101600" y="2184400"/>
            <a:ext cx="11209867" cy="392006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29.1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1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23.jpeg"/>
          <p:cNvPicPr>
            <a:picLocks noChangeAspect="1"/>
          </p:cNvPicPr>
          <p:nvPr/>
        </p:nvPicPr>
        <p:blipFill>
          <a:blip r:embed="rId3" cstate="print"/>
          <a:stretch>
            <a:fillRect/>
          </a:stretch>
        </p:blipFill>
        <p:spPr>
          <a:xfrm>
            <a:off x="138429" y="718502"/>
            <a:ext cx="6507904" cy="5540784"/>
          </a:xfrm>
          <a:prstGeom prst="rect">
            <a:avLst/>
          </a:prstGeom>
        </p:spPr>
      </p:pic>
      <p:graphicFrame>
        <p:nvGraphicFramePr>
          <p:cNvPr id="3" name="Table 2"/>
          <p:cNvGraphicFramePr>
            <a:graphicFrameLocks noGrp="1"/>
          </p:cNvGraphicFramePr>
          <p:nvPr/>
        </p:nvGraphicFramePr>
        <p:xfrm>
          <a:off x="6798734" y="718502"/>
          <a:ext cx="5060710" cy="6045881"/>
        </p:xfrm>
        <a:graphic>
          <a:graphicData uri="http://schemas.openxmlformats.org/drawingml/2006/table">
            <a:tbl>
              <a:tblPr firstRow="1" firstCol="1" bandRow="1">
                <a:tableStyleId>{5C22544A-7EE6-4342-B048-85BDC9FD1C3A}</a:tableStyleId>
              </a:tblPr>
              <a:tblGrid>
                <a:gridCol w="2530355">
                  <a:extLst>
                    <a:ext uri="{9D8B030D-6E8A-4147-A177-3AD203B41FA5}">
                      <a16:colId xmlns:a16="http://schemas.microsoft.com/office/drawing/2014/main" val="20000"/>
                    </a:ext>
                  </a:extLst>
                </a:gridCol>
                <a:gridCol w="2530355">
                  <a:extLst>
                    <a:ext uri="{9D8B030D-6E8A-4147-A177-3AD203B41FA5}">
                      <a16:colId xmlns:a16="http://schemas.microsoft.com/office/drawing/2014/main" val="20001"/>
                    </a:ext>
                  </a:extLst>
                </a:gridCol>
              </a:tblGrid>
              <a:tr h="382963">
                <a:tc>
                  <a:txBody>
                    <a:bodyPr/>
                    <a:lstStyle/>
                    <a:p>
                      <a:pPr marL="0" marR="0"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CÂU HỎI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tc>
                  <a:txBody>
                    <a:bodyPr/>
                    <a:lstStyle/>
                    <a:p>
                      <a:pPr marL="0" marR="0" algn="ctr">
                        <a:lnSpc>
                          <a:spcPct val="107000"/>
                        </a:lnSpc>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0000"/>
                  </a:ext>
                </a:extLst>
              </a:tr>
              <a:tr h="2218678">
                <a:tc>
                  <a:txBody>
                    <a:bodyPr/>
                    <a:lstStyle/>
                    <a:p>
                      <a:pPr marL="0" marR="0" algn="just">
                        <a:spcBef>
                          <a:spcPts val="0"/>
                        </a:spcBef>
                        <a:spcAft>
                          <a:spcPts val="600"/>
                        </a:spcAft>
                      </a:pPr>
                      <a:r>
                        <a:rPr lang="vi-VN" sz="2000" dirty="0">
                          <a:effectLst/>
                        </a:rPr>
                        <a:t>1</a:t>
                      </a:r>
                      <a:r>
                        <a:rPr lang="vi-VN" sz="2000" dirty="0">
                          <a:effectLst/>
                          <a:latin typeface="+mj-lt"/>
                        </a:rPr>
                        <a:t>. Nhờ đặc điểm nào mà rễ cây có thể hút nước và muối khoáng?</a:t>
                      </a:r>
                      <a:endParaRPr lang="en-US" sz="2000" dirty="0">
                        <a:effectLst/>
                        <a:latin typeface="+mj-lt"/>
                      </a:endParaRPr>
                    </a:p>
                    <a:p>
                      <a:pPr marL="0" marR="0" algn="just">
                        <a:spcBef>
                          <a:spcPts val="0"/>
                        </a:spcBef>
                        <a:spcAft>
                          <a:spcPts val="600"/>
                        </a:spcAft>
                      </a:pPr>
                      <a:r>
                        <a:rPr lang="en-US" sz="1300" dirty="0">
                          <a:effectLst/>
                          <a:latin typeface="+mj-lt"/>
                        </a:rPr>
                        <a:t> </a:t>
                      </a:r>
                      <a:endParaRPr lang="en-US" sz="1100" dirty="0">
                        <a:effectLst/>
                        <a:latin typeface="+mj-lt"/>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300" dirty="0">
                        <a:effectLst/>
                      </a:endParaRPr>
                    </a:p>
                    <a:p>
                      <a:pPr marL="0" marR="0" algn="just">
                        <a:lnSpc>
                          <a:spcPct val="107000"/>
                        </a:lnSpc>
                        <a:spcBef>
                          <a:spcPts val="600"/>
                        </a:spcBef>
                        <a:spcAft>
                          <a:spcPts val="600"/>
                        </a:spcAft>
                      </a:pPr>
                      <a:r>
                        <a:rPr lang="en-US" sz="1000" dirty="0">
                          <a:effectLst/>
                        </a:rPr>
                        <a:t>……………………………………………………………………….</a:t>
                      </a: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0001"/>
                  </a:ext>
                </a:extLst>
              </a:tr>
              <a:tr h="2682324">
                <a:tc>
                  <a:txBody>
                    <a:bodyPr/>
                    <a:lstStyle/>
                    <a:p>
                      <a:pPr marL="0" marR="0" algn="just">
                        <a:spcBef>
                          <a:spcPts val="0"/>
                        </a:spcBef>
                        <a:spcAft>
                          <a:spcPts val="600"/>
                        </a:spcAft>
                      </a:pPr>
                      <a:r>
                        <a:rPr lang="vi-VN" sz="2000" dirty="0">
                          <a:effectLst/>
                          <a:latin typeface="+mj-lt"/>
                        </a:rPr>
                        <a:t>2. Em hãy mô tả con đường hấp thụ, vận chuyển nước và muối khoáng từ môi trường đất vào mạch gỗ của rễ.</a:t>
                      </a:r>
                      <a:endParaRPr lang="en-US" sz="2000" dirty="0">
                        <a:effectLst/>
                        <a:latin typeface="+mj-lt"/>
                      </a:endParaRPr>
                    </a:p>
                    <a:p>
                      <a:pPr marL="0" marR="0" algn="just">
                        <a:spcBef>
                          <a:spcPts val="0"/>
                        </a:spcBef>
                        <a:spcAft>
                          <a:spcPts val="600"/>
                        </a:spcAft>
                      </a:pPr>
                      <a:r>
                        <a:rPr lang="vi-VN" sz="1300" dirty="0">
                          <a:effectLst/>
                        </a:rPr>
                        <a:t> </a:t>
                      </a:r>
                      <a:endParaRPr lang="en-US" sz="1300" dirty="0">
                        <a:effectLst/>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100" dirty="0">
                        <a:effectLst/>
                        <a:latin typeface="Times New Roman" panose="02020603050405020304" pitchFamily="18" charset="0"/>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p>
                    <a:p>
                      <a:pPr marL="0" marR="0" algn="just">
                        <a:lnSpc>
                          <a:spcPct val="107000"/>
                        </a:lnSpc>
                        <a:spcBef>
                          <a:spcPts val="60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0002"/>
                  </a:ext>
                </a:extLst>
              </a:tr>
            </a:tbl>
          </a:graphicData>
        </a:graphic>
      </p:graphicFrame>
      <p:sp>
        <p:nvSpPr>
          <p:cNvPr id="4" name="Rectangle 3"/>
          <p:cNvSpPr/>
          <p:nvPr/>
        </p:nvSpPr>
        <p:spPr>
          <a:xfrm>
            <a:off x="7620000" y="270352"/>
            <a:ext cx="3581400" cy="4148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p:cNvSpPr/>
          <p:nvPr/>
        </p:nvSpPr>
        <p:spPr>
          <a:xfrm>
            <a:off x="9342967" y="1160517"/>
            <a:ext cx="2478377" cy="2159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5000"/>
              </a:lnSpc>
              <a:spcBef>
                <a:spcPts val="0"/>
              </a:spcBef>
              <a:spcAft>
                <a:spcPts val="500"/>
              </a:spcAft>
            </a:pPr>
            <a:r>
              <a:rPr lang="vi-VN" sz="2000" b="1" dirty="0">
                <a:solidFill>
                  <a:srgbClr val="C00000"/>
                </a:solidFill>
                <a:effectLst/>
                <a:latin typeface="+mj-lt"/>
                <a:ea typeface="Segoe UI" panose="020B0502040204020203" pitchFamily="34" charset="0"/>
              </a:rPr>
              <a:t>Nhờ một số tê bào biểu bì ở rẻ kéo dài tạo thành lông hút. Lông hút có nhiệm vụ hút nước và muối khoáng trong đất.</a:t>
            </a:r>
            <a:endParaRPr lang="en-US" sz="2000" b="1" dirty="0">
              <a:solidFill>
                <a:srgbClr val="C00000"/>
              </a:solidFill>
              <a:effectLst/>
              <a:latin typeface="+mj-lt"/>
              <a:ea typeface="Segoe UI" panose="020B0502040204020203" pitchFamily="34" charset="0"/>
            </a:endParaRPr>
          </a:p>
        </p:txBody>
      </p:sp>
      <p:cxnSp>
        <p:nvCxnSpPr>
          <p:cNvPr id="7" name="Straight Arrow Connector 6"/>
          <p:cNvCxnSpPr/>
          <p:nvPr/>
        </p:nvCxnSpPr>
        <p:spPr>
          <a:xfrm flipV="1">
            <a:off x="5062220" y="7207250"/>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6471285" y="719518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5553075" y="744537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01882" y="197151"/>
          <a:ext cx="11435936" cy="5550505"/>
        </p:xfrm>
        <a:graphic>
          <a:graphicData uri="http://schemas.openxmlformats.org/drawingml/2006/table">
            <a:tbl>
              <a:tblPr firstRow="1" bandRow="1">
                <a:tableStyleId>{7DF18680-E054-41AD-8BC1-D1AEF772440D}</a:tableStyleId>
              </a:tblPr>
              <a:tblGrid>
                <a:gridCol w="4282103">
                  <a:extLst>
                    <a:ext uri="{9D8B030D-6E8A-4147-A177-3AD203B41FA5}">
                      <a16:colId xmlns:a16="http://schemas.microsoft.com/office/drawing/2014/main" val="20000"/>
                    </a:ext>
                  </a:extLst>
                </a:gridCol>
                <a:gridCol w="7153833">
                  <a:extLst>
                    <a:ext uri="{9D8B030D-6E8A-4147-A177-3AD203B41FA5}">
                      <a16:colId xmlns:a16="http://schemas.microsoft.com/office/drawing/2014/main" val="20001"/>
                    </a:ext>
                  </a:extLst>
                </a:gridCol>
              </a:tblGrid>
              <a:tr h="5550505">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kern="1200" dirty="0">
                          <a:solidFill>
                            <a:schemeClr val="lt1"/>
                          </a:solidFill>
                          <a:effectLst/>
                          <a:latin typeface="+mj-lt"/>
                          <a:ea typeface="+mn-ea"/>
                          <a:cs typeface="+mn-cs"/>
                        </a:rPr>
                        <a:t>2. Em hãy mô tả con đường hấp thụ, vận chuyển nước và muối khoáng từ môi trường đất vào mạch gỗ của rễ.</a:t>
                      </a:r>
                      <a:endParaRPr lang="en-US" sz="3600" b="1" kern="1200" dirty="0">
                        <a:solidFill>
                          <a:schemeClr val="lt1"/>
                        </a:solidFill>
                        <a:effectLst/>
                        <a:latin typeface="+mj-lt"/>
                        <a:ea typeface="+mn-ea"/>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sp>
        <p:nvSpPr>
          <p:cNvPr id="3" name="Rectangle 2"/>
          <p:cNvSpPr/>
          <p:nvPr/>
        </p:nvSpPr>
        <p:spPr>
          <a:xfrm>
            <a:off x="4619500" y="273131"/>
            <a:ext cx="7370617" cy="522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và muối khoáng được vận chuyển từ môi trường ngoài vào miền hút bằng lông hút (do một số tế bào biểu bì kéo dài tạo thành).</a:t>
            </a:r>
            <a:endParaRPr lang="en-US" sz="3200" dirty="0">
              <a:latin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pPr>
            <a:endPar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6487881" y="341414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4783777" y="389806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a:off x="4821372" y="4413663"/>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8013862" y="393369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8702630" y="342008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061371" cy="6446917"/>
            <a:chOff x="689742" y="2270084"/>
            <a:chExt cx="10698066" cy="3099351"/>
          </a:xfrm>
        </p:grpSpPr>
        <p:sp>
          <p:nvSpPr>
            <p:cNvPr id="3" name="Rectangle: Rounded Corners 2"/>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 name="Group 3"/>
            <p:cNvGrpSpPr/>
            <p:nvPr/>
          </p:nvGrpSpPr>
          <p:grpSpPr>
            <a:xfrm>
              <a:off x="689742" y="2270084"/>
              <a:ext cx="1249417" cy="1354567"/>
              <a:chOff x="3669424" y="3414295"/>
              <a:chExt cx="2364827" cy="2480589"/>
            </a:xfrm>
          </p:grpSpPr>
          <p:sp>
            <p:nvSpPr>
              <p:cNvPr id="5" name="Oval 4"/>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p:cNvSpPr txBox="1"/>
          <p:nvPr/>
        </p:nvSpPr>
        <p:spPr>
          <a:xfrm>
            <a:off x="1432443" y="1056904"/>
            <a:ext cx="10502258" cy="5154040"/>
          </a:xfrm>
          <a:prstGeom prst="rect">
            <a:avLst/>
          </a:prstGeom>
          <a:noFill/>
        </p:spPr>
        <p:txBody>
          <a:bodyPr wrap="square">
            <a:spAutoFit/>
          </a:bodyPr>
          <a:lstStyle/>
          <a:p>
            <a:pPr eaLnBrk="0" fontAlgn="base" hangingPunct="0">
              <a:spcBef>
                <a:spcPct val="0"/>
              </a:spcBef>
              <a:spcAft>
                <a:spcPct val="0"/>
              </a:spcAf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Nước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muối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khoáng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rễ</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hấp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mạch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gỗ</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nhờ</a:t>
            </a:r>
            <a:r>
              <a:rPr lang="en-US" sz="3600" dirty="0">
                <a:solidFill>
                  <a:schemeClr val="bg1"/>
                </a:solidFill>
                <a:effectLst/>
                <a:latin typeface="Times New Roman" panose="02020603050405020304" pitchFamily="18" charset="0"/>
                <a:ea typeface="Times New Roman" panose="02020603050405020304" pitchFamily="18" charset="0"/>
              </a:rPr>
              <a:t> </a:t>
            </a:r>
            <a:br>
              <a:rPr lang="en-US" sz="3600" dirty="0">
                <a:solidFill>
                  <a:schemeClr val="bg1"/>
                </a:solidFill>
                <a:effectLst/>
                <a:latin typeface="Times New Roman" panose="02020603050405020304" pitchFamily="18" charset="0"/>
                <a:ea typeface="Times New Roman" panose="02020603050405020304" pitchFamily="18" charset="0"/>
              </a:rPr>
            </a:br>
            <a:r>
              <a:rPr lang="en-US" sz="3600" dirty="0" err="1">
                <a:solidFill>
                  <a:schemeClr val="bg1"/>
                </a:solidFill>
                <a:effectLst/>
                <a:latin typeface="Times New Roman" panose="02020603050405020304" pitchFamily="18" charset="0"/>
                <a:ea typeface="Times New Roman" panose="02020603050405020304" pitchFamily="18" charset="0"/>
              </a:rPr>
              <a:t>lông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sau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đó</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chuyển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bộ</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c</a:t>
            </a:r>
            <a:r>
              <a:rPr lang="vi-VN" sz="3600" dirty="0">
                <a:solidFill>
                  <a:schemeClr val="bg1"/>
                </a:solidFill>
                <a:latin typeface="Times New Roman" panose="02020603050405020304" pitchFamily="18" charset="0"/>
                <a:ea typeface="Times New Roman" panose="02020603050405020304" pitchFamily="18" charset="0"/>
              </a:rPr>
              <a:t>ây.</a:t>
            </a:r>
            <a:endPar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pP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tabLst>
                <a:tab pos="291465" algn="l"/>
              </a:tabLst>
            </a:pPr>
            <a:endParaRPr lang="en-US" sz="3600" dirty="0">
              <a:solidFill>
                <a:schemeClr val="bg1"/>
              </a:solidFill>
              <a:effectLst/>
              <a:latin typeface="Times New Roman" panose="02020603050405020304" pitchFamily="18" charset="0"/>
              <a:ea typeface="Times New Roman" panose="02020603050405020304" pitchFamily="18" charset="0"/>
            </a:endParaRPr>
          </a:p>
        </p:txBody>
      </p:sp>
      <p:cxnSp>
        <p:nvCxnSpPr>
          <p:cNvPr id="17" name="Straight Arrow Connector 16"/>
          <p:cNvCxnSpPr/>
          <p:nvPr/>
        </p:nvCxnSpPr>
        <p:spPr>
          <a:xfrm>
            <a:off x="3479471" y="4171403"/>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5935683" y="4165857"/>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1320982"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5140038"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1408635" y="532133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a:latin typeface="Times New Roman" panose="02020603050405020304" pitchFamily="18" charset="0"/>
                <a:cs typeface="Times New Roman" panose="02020603050405020304" pitchFamily="18" charset="0"/>
              </a:rPr>
              <a:t>b)</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gỗ</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rây</a:t>
            </a:r>
            <a:endParaRPr lang="en-US" sz="3200" i="1" dirty="0">
              <a:latin typeface="Times New Roman" panose="02020603050405020304" pitchFamily="18" charset="0"/>
              <a:cs typeface="Times New Roman" panose="02020603050405020304" pitchFamily="18" charset="0"/>
            </a:endParaRPr>
          </a:p>
        </p:txBody>
      </p:sp>
      <p:sp>
        <p:nvSpPr>
          <p:cNvPr id="3" name="Cloud 2"/>
          <p:cNvSpPr/>
          <p:nvPr/>
        </p:nvSpPr>
        <p:spPr>
          <a:xfrm>
            <a:off x="795647" y="1567543"/>
            <a:ext cx="10331532" cy="42394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29.2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4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4.jpeg"/>
          <p:cNvPicPr>
            <a:picLocks noChangeAspect="1"/>
          </p:cNvPicPr>
          <p:nvPr/>
        </p:nvPicPr>
        <p:blipFill>
          <a:blip r:embed="rId2" cstate="print"/>
          <a:stretch>
            <a:fillRect/>
          </a:stretch>
        </p:blipFill>
        <p:spPr>
          <a:xfrm>
            <a:off x="1056903" y="570230"/>
            <a:ext cx="9714015" cy="60443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1875"/>
            <a:ext cx="12061371" cy="6446917"/>
            <a:chOff x="689742" y="2270084"/>
            <a:chExt cx="10698066" cy="3099351"/>
          </a:xfrm>
        </p:grpSpPr>
        <p:sp>
          <p:nvSpPr>
            <p:cNvPr id="4" name="Rectangle: Rounded Corners 3"/>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689742" y="2270084"/>
              <a:ext cx="1249417" cy="1354567"/>
              <a:chOff x="3669424" y="3414295"/>
              <a:chExt cx="2364827" cy="2480589"/>
            </a:xfrm>
          </p:grpSpPr>
          <p:sp>
            <p:nvSpPr>
              <p:cNvPr id="6" name="Oval 5"/>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p:cNvSpPr txBox="1"/>
          <p:nvPr/>
        </p:nvSpPr>
        <p:spPr>
          <a:xfrm>
            <a:off x="1432443" y="1056904"/>
            <a:ext cx="10502258" cy="4950330"/>
          </a:xfrm>
          <a:prstGeom prst="rect">
            <a:avLst/>
          </a:prstGeom>
          <a:noFill/>
        </p:spPr>
        <p:txBody>
          <a:bodyPr wrap="square">
            <a:spAutoFit/>
          </a:bodyPr>
          <a:lstStyle/>
          <a:p>
            <a:pPr marL="0" marR="0">
              <a:lnSpc>
                <a:spcPct val="107000"/>
              </a:lnSpc>
              <a:spcBef>
                <a:spcPts val="600"/>
              </a:spcBef>
              <a:spcAft>
                <a:spcPts val="600"/>
              </a:spcAft>
              <a:tabLst>
                <a:tab pos="291465" algn="l"/>
              </a:tabLs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gỗ</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chiều</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a:t>
            </a: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rây</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xu</a:t>
            </a:r>
            <a:r>
              <a:rPr lang="vi-VN" sz="4400" dirty="0">
                <a:solidFill>
                  <a:schemeClr val="bg1"/>
                </a:solidFill>
                <a:latin typeface="Times New Roman" panose="02020603050405020304" pitchFamily="18" charset="0"/>
                <a:ea typeface="Times New Roman" panose="02020603050405020304" pitchFamily="18" charset="0"/>
              </a:rPr>
              <a:t>ố</a:t>
            </a:r>
            <a:r>
              <a:rPr lang="en-US" sz="4400" dirty="0">
                <a:solidFill>
                  <a:schemeClr val="bg1"/>
                </a:solidFill>
                <a:effectLst/>
                <a:latin typeface="Times New Roman" panose="02020603050405020304" pitchFamily="18" charset="0"/>
                <a:ea typeface="Times New Roman" panose="02020603050405020304" pitchFamily="18" charset="0"/>
              </a:rPr>
              <a:t>ng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vi-VN" sz="4400" dirty="0">
                <a:solidFill>
                  <a:schemeClr val="bg1"/>
                </a:solidFill>
                <a:latin typeface="Times New Roman" panose="02020603050405020304" pitchFamily="18" charset="0"/>
                <a:ea typeface="Times New Roman" panose="02020603050405020304" pitchFamily="18" charset="0"/>
              </a:rPr>
              <a:t>chiều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xuống</a:t>
            </a:r>
            <a:r>
              <a:rPr lang="en-US" sz="4400" dirty="0">
                <a:solidFill>
                  <a:schemeClr val="bg1"/>
                </a:solidFill>
                <a:effectLst/>
                <a:latin typeface="Times New Roman" panose="02020603050405020304" pitchFamily="18" charset="0"/>
                <a:ea typeface="Times New Roman" panose="02020603050405020304" pitchFamily="18"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4000" b="1" dirty="0">
                <a:latin typeface="+mj-lt"/>
              </a:rPr>
              <a:t>c)</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vai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trò</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thoát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ở </a:t>
            </a:r>
            <a:r>
              <a:rPr lang="en-US" sz="4000" b="1" i="1" dirty="0" err="1">
                <a:latin typeface="Times New Roman" panose="02020603050405020304" pitchFamily="18" charset="0"/>
                <a:cs typeface="Times New Roman" panose="02020603050405020304" pitchFamily="18" charset="0"/>
              </a:rPr>
              <a:t>lá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cây</a:t>
            </a:r>
            <a:endParaRPr lang="en-US" sz="4000" i="1" dirty="0">
              <a:latin typeface="Times New Roman" panose="02020603050405020304" pitchFamily="18" charset="0"/>
              <a:cs typeface="Times New Roman" panose="02020603050405020304" pitchFamily="18" charset="0"/>
            </a:endParaRPr>
          </a:p>
        </p:txBody>
      </p:sp>
      <p:sp>
        <p:nvSpPr>
          <p:cNvPr id="4" name="Cloud 3"/>
          <p:cNvSpPr/>
          <p:nvPr/>
        </p:nvSpPr>
        <p:spPr>
          <a:xfrm>
            <a:off x="249381" y="1496291"/>
            <a:ext cx="11625944"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9.jpeg"/>
          <p:cNvPicPr>
            <a:picLocks noChangeAspect="1"/>
          </p:cNvPicPr>
          <p:nvPr/>
        </p:nvPicPr>
        <p:blipFill>
          <a:blip r:embed="rId2" cstate="print"/>
          <a:stretch>
            <a:fillRect/>
          </a:stretch>
        </p:blipFill>
        <p:spPr>
          <a:xfrm>
            <a:off x="1567543" y="0"/>
            <a:ext cx="9215252" cy="66145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Lý thuyết Sinh học lớp 6 bài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6485464" y="1291167"/>
            <a:ext cx="5520265" cy="104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8" name="Rectangle 7"/>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cacbon</a:t>
            </a:r>
            <a:r>
              <a:rPr lang="en-US" sz="3200" b="1" dirty="0">
                <a:solidFill>
                  <a:srgbClr val="FF0000"/>
                </a:solidFill>
                <a:latin typeface="Times New Roman" panose="02020603050405020304" pitchFamily="18" charset="0"/>
                <a:cs typeface="Times New Roman" panose="02020603050405020304" pitchFamily="18" charset="0"/>
              </a:rPr>
              <a:t> dioxide…..</a:t>
            </a:r>
            <a:r>
              <a:rPr lang="en-US" sz="3200" b="1" dirty="0" err="1">
                <a:solidFill>
                  <a:srgbClr val="FF0000"/>
                </a:solidFill>
                <a:latin typeface="Times New Roman" panose="02020603050405020304" pitchFamily="18" charset="0"/>
                <a:cs typeface="Times New Roman" panose="02020603050405020304" pitchFamily="18" charset="0"/>
              </a:rPr>
              <a:t>Vậy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p:nvPr/>
        </p:nvSpPr>
        <p:spPr>
          <a:xfrm>
            <a:off x="2588820" y="-71252"/>
            <a:ext cx="7569355" cy="1543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vi-VN" dirty="0">
                <a:solidFill>
                  <a:srgbClr val="FF0000"/>
                </a:solidFill>
                <a:latin typeface="Times New Roman" panose="02020603050405020304" pitchFamily="18" charset="0"/>
                <a:cs typeface="Times New Roman" panose="02020603050405020304" pitchFamily="18" charset="0"/>
              </a:rPr>
              <a:t> NHÓM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Mỗi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vụ</a:t>
            </a:r>
            <a:r>
              <a:rPr lang="en-US" dirty="0">
                <a:solidFill>
                  <a:srgbClr val="FF0000"/>
                </a:solidFill>
                <a:latin typeface="Times New Roman" panose="02020603050405020304" pitchFamily="18" charset="0"/>
                <a:cs typeface="Times New Roman" panose="02020603050405020304" pitchFamily="18" charset="0"/>
              </a:rPr>
              <a:t> 4 </a:t>
            </a:r>
            <a:r>
              <a:rPr lang="en-US" dirty="0" err="1">
                <a:solidFill>
                  <a:srgbClr val="FF0000"/>
                </a:solidFill>
                <a:latin typeface="Times New Roman" panose="02020603050405020304" pitchFamily="18" charset="0"/>
                <a:cs typeface="Times New Roman" panose="02020603050405020304" pitchFamily="18" charset="0"/>
              </a:rPr>
              <a:t>phút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3"/>
          <p:cNvSpPr txBox="1"/>
          <p:nvPr/>
        </p:nvSpPr>
        <p:spPr>
          <a:xfrm>
            <a:off x="32075" y="990600"/>
            <a:ext cx="11938252" cy="29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200" b="1" u="sng" dirty="0">
                <a:latin typeface="Times New Roman" panose="02020603050405020304" pitchFamily="18" charset="0"/>
                <a:cs typeface="Times New Roman" panose="02020603050405020304" pitchFamily="18" charset="0"/>
              </a:rPr>
              <a:t>* NV 1</a:t>
            </a:r>
            <a:r>
              <a:rPr lang="nl-NL" sz="3200" dirty="0">
                <a:latin typeface="Times New Roman" panose="02020603050405020304" pitchFamily="18" charset="0"/>
                <a:cs typeface="Times New Roman" panose="02020603050405020304" pitchFamily="18" charset="0"/>
              </a:rPr>
              <a:t>: Cá nhân tự suy nghĩ và viết ý kiến bản thân cho câu hỏi 5</a:t>
            </a:r>
          </a:p>
          <a:p>
            <a:pPr marL="0" indent="0" algn="just">
              <a:buNone/>
            </a:pPr>
            <a:r>
              <a:rPr lang="nl-NL" sz="3200" b="1" u="sng" dirty="0">
                <a:latin typeface="Times New Roman" panose="02020603050405020304" pitchFamily="18" charset="0"/>
                <a:cs typeface="Times New Roman" panose="02020603050405020304" pitchFamily="18" charset="0"/>
              </a:rPr>
              <a:t>* NV2</a:t>
            </a:r>
            <a:r>
              <a:rPr lang="nl-NL" sz="3200" dirty="0">
                <a:latin typeface="Times New Roman" panose="02020603050405020304" pitchFamily="18" charset="0"/>
                <a:cs typeface="Times New Roman" panose="02020603050405020304" pitchFamily="18" charset="0"/>
              </a:rPr>
              <a:t>: Nhóm thảo luận và trình bày ý kiến chung của cả nhóm cho câu hỏi 5</a:t>
            </a:r>
            <a:endParaRPr lang="en-US" sz="3200" dirty="0">
              <a:latin typeface="Times New Roman" panose="02020603050405020304" pitchFamily="18" charset="0"/>
              <a:cs typeface="Times New Roman" panose="02020603050405020304" pitchFamily="18" charset="0"/>
            </a:endParaRPr>
          </a:p>
          <a:p>
            <a:pPr algn="just"/>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13" y="2894304"/>
            <a:ext cx="7315200" cy="3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634" y="534390"/>
            <a:ext cx="1137656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C</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5: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716476" y="724394"/>
            <a:ext cx="11154889" cy="1508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Do ở lá cây có quá trình thoát hơi nước, khí khổng tập trung nhiều ở mặt dưới nên hơi nước thoát ra làm giảm nhiệt độ mỏi trường xung quanh nên ta thấy mát hơn.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Rounded Corners 3"/>
          <p:cNvSpPr/>
          <p:nvPr/>
        </p:nvSpPr>
        <p:spPr>
          <a:xfrm>
            <a:off x="716476" y="2476998"/>
            <a:ext cx="3499262"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Nhờ 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Rectangle: Rounded Corners 4"/>
          <p:cNvSpPr/>
          <p:nvPr/>
        </p:nvSpPr>
        <p:spPr>
          <a:xfrm>
            <a:off x="716476" y="3870368"/>
            <a:ext cx="11067803"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Nếu không thoát hơi nước thì cây không lây được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6" name="Rectangle: Rounded Corners 5"/>
          <p:cNvSpPr/>
          <p:nvPr/>
        </p:nvSpPr>
        <p:spPr>
          <a:xfrm>
            <a:off x="736269" y="5308269"/>
            <a:ext cx="11218222" cy="143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Quá trình thoát hơi nước tạo động lực cho sự vận chuyển nước và mu</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400" dirty="0">
                <a:latin typeface="Times New Roman" panose="02020603050405020304" pitchFamily="18" charset="0"/>
                <a:ea typeface="Segoe UI" panose="020B0502040204020203" pitchFamily="34" charset="0"/>
                <a:cs typeface="Times New Roman" panose="02020603050405020304" pitchFamily="18" charset="0"/>
              </a:rPr>
              <a:t>ề</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400" dirty="0">
                <a:latin typeface="Times New Roman" panose="02020603050405020304" pitchFamily="18" charset="0"/>
                <a:ea typeface="Segoe UI" panose="020B0502040204020203" pitchFamily="34" charset="0"/>
                <a:cs typeface="Times New Roman" panose="02020603050405020304" pitchFamily="18" charset="0"/>
              </a:rPr>
              <a:t>ô</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8130" y="249381"/>
            <a:ext cx="11709070" cy="6151419"/>
            <a:chOff x="405083" y="2216054"/>
            <a:chExt cx="10982725" cy="3153381"/>
          </a:xfrm>
        </p:grpSpPr>
        <p:sp>
          <p:nvSpPr>
            <p:cNvPr id="3" name="Rectangle: Rounded Corners 2"/>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600"/>
                </a:spcBef>
                <a:spcAft>
                  <a:spcPts val="600"/>
                </a:spcAft>
                <a:tabLst>
                  <a:tab pos="29146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05083" y="2216054"/>
              <a:ext cx="1107817" cy="936286"/>
              <a:chOff x="3130636" y="3315353"/>
              <a:chExt cx="2096814" cy="1714601"/>
            </a:xfrm>
          </p:grpSpPr>
          <p:sp>
            <p:nvSpPr>
              <p:cNvPr id="5" name="Oval 4"/>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45" y="173747"/>
            <a:ext cx="11837856"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d)</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hoạt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mở</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khổng</a:t>
            </a:r>
            <a:endParaRPr lang="en-US" sz="4000" i="1" dirty="0">
              <a:latin typeface="Times New Roman" panose="02020603050405020304" pitchFamily="18" charset="0"/>
              <a:cs typeface="Times New Roman" panose="02020603050405020304" pitchFamily="18" charset="0"/>
            </a:endParaRPr>
          </a:p>
        </p:txBody>
      </p:sp>
      <p:sp>
        <p:nvSpPr>
          <p:cNvPr id="3" name="Cloud 2"/>
          <p:cNvSpPr/>
          <p:nvPr/>
        </p:nvSpPr>
        <p:spPr>
          <a:xfrm>
            <a:off x="249382" y="1413164"/>
            <a:ext cx="11435937" cy="49757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4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5" y="169325"/>
            <a:ext cx="3301120" cy="2628669"/>
          </a:xfrm>
          <a:prstGeom prst="rect">
            <a:avLst/>
          </a:prstGeom>
        </p:spPr>
      </p:pic>
      <p:pic>
        <p:nvPicPr>
          <p:cNvPr id="4" name="image1446.jpeg"/>
          <p:cNvPicPr>
            <a:picLocks noChangeAspect="1"/>
          </p:cNvPicPr>
          <p:nvPr/>
        </p:nvPicPr>
        <p:blipFill>
          <a:blip r:embed="rId3" cstate="print"/>
          <a:stretch>
            <a:fillRect/>
          </a:stretch>
        </p:blipFill>
        <p:spPr>
          <a:xfrm>
            <a:off x="708926" y="3443845"/>
            <a:ext cx="2697808" cy="2628669"/>
          </a:xfrm>
          <a:prstGeom prst="rect">
            <a:avLst/>
          </a:prstGeom>
        </p:spPr>
      </p:pic>
      <p:sp>
        <p:nvSpPr>
          <p:cNvPr id="5" name="Rectangle 4"/>
          <p:cNvSpPr/>
          <p:nvPr/>
        </p:nvSpPr>
        <p:spPr>
          <a:xfrm>
            <a:off x="420631" y="2945081"/>
            <a:ext cx="3027123"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20631" y="6189912"/>
            <a:ext cx="3038998"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nvGraphicFramePr>
        <p:xfrm>
          <a:off x="3720230" y="-12526"/>
          <a:ext cx="8393815" cy="7107158"/>
        </p:xfrm>
        <a:graphic>
          <a:graphicData uri="http://schemas.openxmlformats.org/drawingml/2006/table">
            <a:tbl>
              <a:tblPr firstRow="1" firstCol="1" bandRow="1">
                <a:tableStyleId>{5C22544A-7EE6-4342-B048-85BDC9FD1C3A}</a:tableStyleId>
              </a:tblPr>
              <a:tblGrid>
                <a:gridCol w="2918299">
                  <a:extLst>
                    <a:ext uri="{9D8B030D-6E8A-4147-A177-3AD203B41FA5}">
                      <a16:colId xmlns:a16="http://schemas.microsoft.com/office/drawing/2014/main" val="20000"/>
                    </a:ext>
                  </a:extLst>
                </a:gridCol>
                <a:gridCol w="5475516">
                  <a:extLst>
                    <a:ext uri="{9D8B030D-6E8A-4147-A177-3AD203B41FA5}">
                      <a16:colId xmlns:a16="http://schemas.microsoft.com/office/drawing/2014/main" val="20001"/>
                    </a:ext>
                  </a:extLst>
                </a:gridCol>
              </a:tblGrid>
              <a:tr h="392263">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HỎI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772870">
                <a:tc>
                  <a:txBody>
                    <a:bodyPr/>
                    <a:lstStyle/>
                    <a:p>
                      <a:pPr marL="0" marR="0" algn="just">
                        <a:lnSpc>
                          <a:spcPct val="115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6. Nguyên nhân chủ yếu làm cho khí khổng đóng hay mở là gì?</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942025">
                <a:tc>
                  <a:txBody>
                    <a:bodyPr/>
                    <a:lstStyle/>
                    <a:p>
                      <a:pPr marL="0" marR="0" algn="just">
                        <a:lnSpc>
                          <a:spcPct val="124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7. Dựa vào kiến thức đã học về cấu tạo của khí khổng và quan sát Hình 29.4, em hãy cho biết thành tế bào hạt đậu có những biến đổi như thế nào trong hoạt động đóng, mở khí khổng.</a:t>
                      </a:r>
                      <a:endParaRPr lang="en-US" sz="24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bl>
          </a:graphicData>
        </a:graphic>
      </p:graphicFrame>
      <p:sp>
        <p:nvSpPr>
          <p:cNvPr id="8" name="Rectangle: Rounded Corners 7"/>
          <p:cNvSpPr/>
          <p:nvPr/>
        </p:nvSpPr>
        <p:spPr>
          <a:xfrm>
            <a:off x="6602682" y="439387"/>
            <a:ext cx="5470344" cy="18386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27000"/>
              </a:lnSpc>
              <a:spcBef>
                <a:spcPts val="0"/>
              </a:spcBef>
              <a:spcAft>
                <a:spcPts val="500"/>
              </a:spcAft>
              <a:buClr>
                <a:srgbClr val="000000"/>
              </a:buClr>
              <a:buSzPts val="1000"/>
              <a:tabLst>
                <a:tab pos="515620"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đóng: khi nước ra khỏi tế bào hạt đậu (tế bào bị mất nước).</a:t>
            </a:r>
            <a:endPar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7000"/>
              </a:lnSpc>
              <a:spcBef>
                <a:spcPts val="0"/>
              </a:spcBef>
              <a:spcAft>
                <a:spcPts val="500"/>
              </a:spcAft>
              <a:buClr>
                <a:srgbClr val="000000"/>
              </a:buClr>
              <a:buSzPts val="1000"/>
              <a:tabLst>
                <a:tab pos="520065"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mở: khi nước vào trong tế bào hạt đậu (tế bào trương nước</a:t>
            </a:r>
            <a:r>
              <a:rPr lang="vi-VN"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8"/>
          <p:cNvSpPr/>
          <p:nvPr/>
        </p:nvSpPr>
        <p:spPr>
          <a:xfrm>
            <a:off x="6643701" y="2278083"/>
            <a:ext cx="5470344" cy="4410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17500" algn="just">
              <a:lnSpc>
                <a:spcPct val="130000"/>
              </a:lnSpc>
              <a:spcBef>
                <a:spcPts val="0"/>
              </a:spcBef>
              <a:spcAft>
                <a:spcPts val="500"/>
              </a:spcAft>
            </a:pP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tế bào trương nước, thành mỏng cong làm cho thành dày cong theo làm khí khổng mở</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317500" algn="just">
              <a:lnSpc>
                <a:spcPct val="130000"/>
              </a:lnSpc>
              <a:spcBef>
                <a:spcPts val="0"/>
              </a:spcBef>
              <a:spcAft>
                <a:spcPts val="500"/>
              </a:spcAft>
            </a:pPr>
            <a:r>
              <a:rPr lang="en-US" sz="2800" dirty="0">
                <a:solidFill>
                  <a:schemeClr val="tx1"/>
                </a:solidFill>
                <a:latin typeface="Times New Roman" panose="02020603050405020304" pitchFamily="18" charset="0"/>
                <a:ea typeface="Segoe UI" panose="020B0502040204020203" pitchFamily="34" charset="0"/>
                <a:cs typeface="Times New Roman" panose="02020603050405020304" pitchFamily="18" charset="0"/>
              </a:rPr>
              <a:t>K</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ế</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bào duỗi thẳng làm khí khổng đóng lại.</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8130" y="249381"/>
            <a:ext cx="11709070" cy="6151419"/>
            <a:chOff x="405083" y="2216054"/>
            <a:chExt cx="10982725" cy="3153381"/>
          </a:xfrm>
        </p:grpSpPr>
        <p:sp>
          <p:nvSpPr>
            <p:cNvPr id="3" name="Rectangle: Rounded Corners 2"/>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carbon dioxide</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p:cNvGrpSpPr/>
            <p:nvPr/>
          </p:nvGrpSpPr>
          <p:grpSpPr>
            <a:xfrm>
              <a:off x="405083" y="2216054"/>
              <a:ext cx="1107817" cy="936286"/>
              <a:chOff x="3130636" y="3315353"/>
              <a:chExt cx="2096814" cy="1714601"/>
            </a:xfrm>
          </p:grpSpPr>
          <p:sp>
            <p:nvSpPr>
              <p:cNvPr id="5" name="Oval 4"/>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Oval 1"/>
          <p:cNvSpPr/>
          <p:nvPr/>
        </p:nvSpPr>
        <p:spPr>
          <a:xfrm>
            <a:off x="8555261" y="3661153"/>
            <a:ext cx="60959" cy="609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https://o.remove.bg/downloads/9d13d0ba-3764-4b35-b7f8-76247073d02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81" y="2943953"/>
            <a:ext cx="5629020" cy="562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d4a71af8-9d06-4361-a825-7e3c098111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5" y="4799444"/>
            <a:ext cx="2489200" cy="17399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438401" y="6539345"/>
            <a:ext cx="284788" cy="1495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4" name="Picture 10" descr="https://o.remove.bg/downloads/6f3b23ed-83a4-45e4-bde5-a534a6642cc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4" y="5146558"/>
            <a:ext cx="329045" cy="406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11" y="-669529"/>
            <a:ext cx="2821276" cy="414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9" y="-3363985"/>
            <a:ext cx="5232400" cy="540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97" y="212413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7" y="-695055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721" y="3922767"/>
            <a:ext cx="5232400" cy="76835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80793" y="6347447"/>
            <a:ext cx="506696" cy="3414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Google Shape;639;p13"/>
          <p:cNvSpPr txBox="1">
            <a:spLocks noGrp="1"/>
          </p:cNvSpPr>
          <p:nvPr>
            <p:ph type="ctrTitle"/>
          </p:nvPr>
        </p:nvSpPr>
        <p:spPr>
          <a:xfrm>
            <a:off x="253967" y="838386"/>
            <a:ext cx="11228007" cy="2883725"/>
          </a:xfrm>
          <a:prstGeom prst="rect">
            <a:avLst/>
          </a:prstGeom>
          <a:solidFill>
            <a:schemeClr val="bg1"/>
          </a:solidFill>
        </p:spPr>
        <p:txBody>
          <a:bodyPr spcFirstLastPara="1" vert="horz" wrap="square" lIns="121900" tIns="121900" rIns="121900" bIns="121900" rtlCol="0" anchor="ctr" anchorCtr="0">
            <a:noAutofit/>
          </a:bodyPr>
          <a:lstStyle/>
          <a:p>
            <a:pPr lvl="0"/>
            <a:r>
              <a:rPr lang="en-US" sz="5865" b="1">
                <a:solidFill>
                  <a:srgbClr val="FF0000"/>
                </a:solidFill>
                <a:latin typeface="Times New Roman" panose="02020603050405020304" pitchFamily="18" charset="0"/>
                <a:cs typeface="Times New Roman" panose="02020603050405020304" pitchFamily="18" charset="0"/>
              </a:rPr>
              <a:t>2. Một sô yếu tố môi trường ảnh hưởng đến trao đổi nước và các chất dinh dưỡng ở thực vật</a:t>
            </a:r>
            <a:endParaRPr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37506" y="153146"/>
            <a:ext cx="11679963" cy="1076835"/>
          </a:xfrm>
        </p:spPr>
        <p:txBody>
          <a:bodyPr/>
          <a:lstStyle/>
          <a:p>
            <a:pPr algn="just"/>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a:t>
            </a:r>
          </a:p>
        </p:txBody>
      </p:sp>
      <p:pic>
        <p:nvPicPr>
          <p:cNvPr id="6" name="Picture 5" descr="Vai trò của các nguyên tố khoáng, trắc nghiệm sinh học lớp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 y="1229981"/>
            <a:ext cx="11679963" cy="5289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1" name="Picture 20" descr="https://o.remove.bg/downloads/ee7b7f72-45f2-4c1a-bf7e-db1f9085e61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0" y="-3803838"/>
            <a:ext cx="5232400" cy="768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37912"/>
            <a:ext cx="11709070" cy="6151419"/>
            <a:chOff x="405083" y="2216054"/>
            <a:chExt cx="10982725" cy="3153381"/>
          </a:xfrm>
        </p:grpSpPr>
        <p:sp>
          <p:nvSpPr>
            <p:cNvPr id="12" name="Rectangle: Rounded Corners 11"/>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chủ</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yếu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ảnh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hưởng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đổi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dưỡng</a:t>
              </a:r>
              <a:r>
                <a:rPr lang="en-US" sz="5400" dirty="0">
                  <a:latin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gồm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nhiệt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xốp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khoáng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pH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đất</a:t>
              </a:r>
              <a:r>
                <a:rPr lang="en-US" sz="5400" dirty="0">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405083" y="2216054"/>
              <a:ext cx="1107817" cy="936286"/>
              <a:chOff x="3130636" y="3315353"/>
              <a:chExt cx="2096814" cy="1714601"/>
            </a:xfrm>
          </p:grpSpPr>
          <p:sp>
            <p:nvSpPr>
              <p:cNvPr id="14" name="Oval 13"/>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5"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GB"/>
              <a:t>29</a:t>
            </a:fld>
            <a:endParaRPr lang="en-GB"/>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308324"/>
          </a:xfrm>
          <a:prstGeom prst="rect">
            <a:avLst/>
          </a:prstGeom>
        </p:spPr>
        <p:txBody>
          <a:bodyPr wrap="square">
            <a:spAutoFit/>
          </a:bodyPr>
          <a:lstStyle/>
          <a:p>
            <a:pPr algn="just"/>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Vận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dụng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hiểu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biết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về</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trao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đổi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chuyển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hóa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năng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lượng</a:t>
            </a:r>
            <a:r>
              <a:rPr lang="en-US" sz="4800" b="1" dirty="0">
                <a:solidFill>
                  <a:srgbClr val="FF0000"/>
                </a:solidFill>
                <a:latin typeface="Times New Roman" panose="02020603050405020304" pitchFamily="18" charset="0"/>
                <a:cs typeface="Times New Roman" panose="02020603050405020304" pitchFamily="18" charset="0"/>
              </a:rPr>
              <a:t> ở </a:t>
            </a:r>
            <a:r>
              <a:rPr lang="en-US" sz="4800" b="1" dirty="0" err="1">
                <a:solidFill>
                  <a:srgbClr val="FF0000"/>
                </a:solidFill>
                <a:latin typeface="Times New Roman" panose="02020603050405020304" pitchFamily="18" charset="0"/>
                <a:cs typeface="Times New Roman" panose="02020603050405020304" pitchFamily="18" charset="0"/>
              </a:rPr>
              <a:t>thực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vật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thực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tiễn</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1" cstate="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25" name="PA_图片 2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6"/>
            </p:custDataLst>
          </p:nvPr>
        </p:nvPicPr>
        <p:blipFill rotWithShape="1">
          <a:blip r:embed="rId27"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8"/>
            </p:custDataLst>
          </p:nvPr>
        </p:nvPicPr>
        <p:blipFill rotWithShape="1">
          <a:blip r:embed="rId29" cstate="print">
            <a:extLst>
              <a:ext uri="{28A0092B-C50C-407E-A947-70E740481C1C}">
                <a14:useLocalDpi xmlns:a14="http://schemas.microsoft.com/office/drawing/2010/main" val="0"/>
              </a:ext>
            </a:extLst>
          </a:blip>
          <a:srcRect r="17587"/>
          <a:stretch>
            <a:fillRect/>
          </a:stretch>
        </p:blipFill>
        <p:spPr>
          <a:xfrm>
            <a:off x="7546787" y="-40958"/>
            <a:ext cx="4608210" cy="6858000"/>
          </a:xfrm>
          <a:prstGeom prst="rect">
            <a:avLst/>
          </a:prstGeom>
        </p:spPr>
      </p:pic>
      <p:pic>
        <p:nvPicPr>
          <p:cNvPr id="16" name="PA_图片 15"/>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1"/>
            </p:custDataLst>
          </p:nvPr>
        </p:nvPicPr>
        <p:blipFill rotWithShape="1">
          <a:blip r:embed="rId32"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2"/>
            </p:custDataLst>
          </p:nvPr>
        </p:nvPicPr>
        <p:blipFill rotWithShape="1">
          <a:blip r:embed="rId33"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6"/>
            </p:custDataLst>
          </p:nvPr>
        </p:nvPicPr>
        <p:blipFill>
          <a:blip r:embed="rId36" cstate="print">
            <a:extLst>
              <a:ext uri="{BEBA8EAE-BF5A-486C-A8C5-ECC9F3942E4B}">
                <a14:imgProps xmlns:a14="http://schemas.microsoft.com/office/drawing/2010/main">
                  <a14:imgLayer r:embed="rId3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92075" y="-1476252"/>
            <a:ext cx="609600" cy="609600"/>
          </a:xfrm>
          <a:prstGeom prst="rect">
            <a:avLst/>
          </a:prstGeom>
        </p:spPr>
      </p:pic>
      <p:sp>
        <p:nvSpPr>
          <p:cNvPr id="3" name="TextBox 2"/>
          <p:cNvSpPr txBox="1"/>
          <p:nvPr/>
        </p:nvSpPr>
        <p:spPr>
          <a:xfrm>
            <a:off x="1568918" y="117425"/>
            <a:ext cx="9248203" cy="2800767"/>
          </a:xfrm>
          <a:prstGeom prst="rect">
            <a:avLst/>
          </a:prstGeom>
          <a:noFill/>
        </p:spPr>
        <p:txBody>
          <a:bodyPr wrap="square" rtlCol="0">
            <a:spAutoFit/>
          </a:bodyPr>
          <a:lstStyle/>
          <a:p>
            <a:pPr algn="ctr"/>
            <a:r>
              <a:rPr lang="en-US" sz="4400" b="1" dirty="0" err="1">
                <a:solidFill>
                  <a:srgbClr val="512274"/>
                </a:solidFill>
                <a:latin typeface="Times New Roman" panose="02020603050405020304" pitchFamily="18" charset="0"/>
                <a:cs typeface="Times New Roman" panose="02020603050405020304" pitchFamily="18" charset="0"/>
              </a:rPr>
              <a:t>BÀI</a:t>
            </a:r>
            <a:r>
              <a:rPr lang="en-US" sz="4400" b="1" dirty="0">
                <a:solidFill>
                  <a:srgbClr val="512274"/>
                </a:solidFill>
                <a:latin typeface="Times New Roman" panose="02020603050405020304" pitchFamily="18" charset="0"/>
                <a:cs typeface="Times New Roman" panose="02020603050405020304" pitchFamily="18" charset="0"/>
              </a:rPr>
              <a:t>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r>
              <a:rPr lang="en-US" sz="4400" b="1" dirty="0">
                <a:solidFill>
                  <a:srgbClr val="512274"/>
                </a:solidFill>
                <a:latin typeface="Times New Roman" panose="02020603050405020304" pitchFamily="18" charset="0"/>
                <a:cs typeface="Times New Roman" panose="02020603050405020304" pitchFamily="18" charset="0"/>
              </a:rPr>
              <a:t> (5 </a:t>
            </a:r>
            <a:r>
              <a:rPr lang="en-US" sz="4400" b="1" dirty="0" err="1">
                <a:solidFill>
                  <a:srgbClr val="512274"/>
                </a:solidFill>
                <a:latin typeface="Times New Roman" panose="02020603050405020304" pitchFamily="18" charset="0"/>
                <a:cs typeface="Times New Roman" panose="02020603050405020304" pitchFamily="18" charset="0"/>
              </a:rPr>
              <a:t>tiết</a:t>
            </a:r>
            <a:r>
              <a:rPr lang="en-US" sz="4400" b="1" dirty="0">
                <a:solidFill>
                  <a:srgbClr val="512274"/>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30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75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1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 calcmode="lin" valueType="num">
                                      <p:cBhvr>
                                        <p:cTn id="8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8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9000"/>
                            </p:stCondLst>
                            <p:childTnLst>
                              <p:par>
                                <p:cTn id="87" presetID="32" presetClass="emph" presetSubtype="0" repeatCount="3000" fill="hold" nodeType="afterEffect">
                                  <p:stCondLst>
                                    <p:cond delay="0"/>
                                  </p:stCondLst>
                                  <p:childTnLst>
                                    <p:animRot by="120000">
                                      <p:cBhvr>
                                        <p:cTn id="88" dur="50" fill="hold">
                                          <p:stCondLst>
                                            <p:cond delay="0"/>
                                          </p:stCondLst>
                                        </p:cTn>
                                        <p:tgtEl>
                                          <p:spTgt spid="26"/>
                                        </p:tgtEl>
                                        <p:attrNameLst>
                                          <p:attrName>r</p:attrName>
                                        </p:attrNameLst>
                                      </p:cBhvr>
                                    </p:animRot>
                                    <p:animRot by="-240000">
                                      <p:cBhvr>
                                        <p:cTn id="89" dur="100" fill="hold">
                                          <p:stCondLst>
                                            <p:cond delay="100"/>
                                          </p:stCondLst>
                                        </p:cTn>
                                        <p:tgtEl>
                                          <p:spTgt spid="26"/>
                                        </p:tgtEl>
                                        <p:attrNameLst>
                                          <p:attrName>r</p:attrName>
                                        </p:attrNameLst>
                                      </p:cBhvr>
                                    </p:animRot>
                                    <p:animRot by="240000">
                                      <p:cBhvr>
                                        <p:cTn id="90" dur="100" fill="hold">
                                          <p:stCondLst>
                                            <p:cond delay="200"/>
                                          </p:stCondLst>
                                        </p:cTn>
                                        <p:tgtEl>
                                          <p:spTgt spid="26"/>
                                        </p:tgtEl>
                                        <p:attrNameLst>
                                          <p:attrName>r</p:attrName>
                                        </p:attrNameLst>
                                      </p:cBhvr>
                                    </p:animRot>
                                    <p:animRot by="-240000">
                                      <p:cBhvr>
                                        <p:cTn id="91" dur="100" fill="hold">
                                          <p:stCondLst>
                                            <p:cond delay="300"/>
                                          </p:stCondLst>
                                        </p:cTn>
                                        <p:tgtEl>
                                          <p:spTgt spid="26"/>
                                        </p:tgtEl>
                                        <p:attrNameLst>
                                          <p:attrName>r</p:attrName>
                                        </p:attrNameLst>
                                      </p:cBhvr>
                                    </p:animRot>
                                    <p:animRot by="120000">
                                      <p:cBhvr>
                                        <p:cTn id="92" dur="100" fill="hold">
                                          <p:stCondLst>
                                            <p:cond delay="400"/>
                                          </p:stCondLst>
                                        </p:cTn>
                                        <p:tgtEl>
                                          <p:spTgt spid="26"/>
                                        </p:tgtEl>
                                        <p:attrNameLst>
                                          <p:attrName>r</p:attrName>
                                        </p:attrNameLst>
                                      </p:cBhvr>
                                    </p:animRot>
                                  </p:childTnLst>
                                </p:cTn>
                              </p:par>
                            </p:childTnLst>
                          </p:cTn>
                        </p:par>
                        <p:par>
                          <p:cTn id="93" fill="hold">
                            <p:stCondLst>
                              <p:cond delay="95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
                                        </p:tgtEl>
                                        <p:attrNameLst>
                                          <p:attrName>ppt_y</p:attrName>
                                        </p:attrNameLst>
                                      </p:cBhvr>
                                      <p:tavLst>
                                        <p:tav tm="0">
                                          <p:val>
                                            <p:strVal val="#ppt_y"/>
                                          </p:val>
                                        </p:tav>
                                        <p:tav tm="100000">
                                          <p:val>
                                            <p:strVal val="#ppt_y"/>
                                          </p:val>
                                        </p:tav>
                                      </p:tavLst>
                                    </p:anim>
                                    <p:anim calcmode="lin" valueType="num">
                                      <p:cBhvr>
                                        <p:cTn id="9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mtClean="0"/>
              <a:t>30</a:t>
            </a:fld>
            <a:endParaRPr lang="en-GB"/>
          </a:p>
        </p:txBody>
      </p:sp>
      <p:sp>
        <p:nvSpPr>
          <p:cNvPr id="5" name="Cloud 4"/>
          <p:cNvSpPr/>
          <p:nvPr/>
        </p:nvSpPr>
        <p:spPr>
          <a:xfrm>
            <a:off x="558140" y="1091611"/>
            <a:ext cx="11350325" cy="38844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Các</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em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hãy</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tham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gia</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trò</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chơi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với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tên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gọi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i="1" dirty="0">
                <a:solidFill>
                  <a:srgbClr val="FFFF00"/>
                </a:solidFill>
                <a:latin typeface="Times New Roman" panose="02020603050405020304" pitchFamily="18" charset="0"/>
                <a:cs typeface="Times New Roman" panose="02020603050405020304" pitchFamily="18" charset="0"/>
              </a:rPr>
              <a:t>“</a:t>
            </a:r>
            <a:r>
              <a:rPr lang="en-US" sz="4800" b="1" i="1" dirty="0" err="1">
                <a:solidFill>
                  <a:srgbClr val="FFFF00"/>
                </a:solidFill>
                <a:latin typeface="Times New Roman" panose="02020603050405020304" pitchFamily="18" charset="0"/>
                <a:cs typeface="Times New Roman" panose="02020603050405020304" pitchFamily="18" charset="0"/>
              </a:rPr>
              <a:t>Vườn</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cây</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của</a:t>
            </a:r>
            <a:r>
              <a:rPr lang="en-US" sz="4800" b="1" i="1" dirty="0">
                <a:solidFill>
                  <a:srgbClr val="FFFF00"/>
                </a:solidFill>
                <a:latin typeface="Times New Roman" panose="02020603050405020304" pitchFamily="18" charset="0"/>
                <a:cs typeface="Times New Roman" panose="02020603050405020304" pitchFamily="18" charset="0"/>
              </a:rPr>
              <a:t> </a:t>
            </a:r>
            <a:r>
              <a:rPr lang="en-US" sz="4800" b="1" i="1" dirty="0" err="1">
                <a:solidFill>
                  <a:srgbClr val="FFFF00"/>
                </a:solidFill>
                <a:latin typeface="Times New Roman" panose="02020603050405020304" pitchFamily="18" charset="0"/>
                <a:cs typeface="Times New Roman" panose="02020603050405020304" pitchFamily="18" charset="0"/>
              </a:rPr>
              <a:t>em</a:t>
            </a:r>
            <a:r>
              <a:rPr lang="en-US" sz="4800" b="1" i="1" dirty="0">
                <a:solidFill>
                  <a:srgbClr val="FFFF00"/>
                </a:solidFill>
                <a:latin typeface="Times New Roman" panose="02020603050405020304" pitchFamily="18" charset="0"/>
                <a:cs typeface="Times New Roman" panose="02020603050405020304" pitchFamily="18" charset="0"/>
              </a:rPr>
              <a:t>”</a:t>
            </a:r>
            <a:endParaRPr lang="en-US" sz="4800" b="1" dirty="0">
              <a:solidFill>
                <a:srgbClr val="FFFF00"/>
              </a:solidFill>
              <a:latin typeface="Times New Roman" panose="02020603050405020304" pitchFamily="18" charset="0"/>
              <a:cs typeface="Times New Roman" panose="02020603050405020304" pitchFamily="18" charset="0"/>
            </a:endParaRPr>
          </a:p>
          <a:p>
            <a:pPr algn="ctr"/>
            <a:endParaRPr 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b="1" smtClean="0">
                <a:latin typeface="Times New Roman" panose="02020603050405020304" pitchFamily="18" charset="0"/>
                <a:cs typeface="Times New Roman" panose="02020603050405020304" pitchFamily="18" charset="0"/>
              </a:rPr>
              <a:t>31</a:t>
            </a:fld>
            <a:endParaRPr lang="en-GB" b="1">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70542625"/>
              </p:ext>
            </p:extLst>
          </p:nvPr>
        </p:nvGraphicFramePr>
        <p:xfrm>
          <a:off x="381000" y="203200"/>
          <a:ext cx="11277600" cy="651427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cây</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trong</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vườn</a:t>
                      </a: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nước</a:t>
                      </a: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ít</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nước</a:t>
                      </a: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baseline="0"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6284191" y="138759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9329301" y="4178301"/>
            <a:ext cx="1318492"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cúc</a:t>
            </a:r>
            <a:endParaRPr lang="en-US" sz="3200" b="1" dirty="0">
              <a:latin typeface="Times New Roman" panose="02020603050405020304" pitchFamily="18" charset="0"/>
              <a:cs typeface="Times New Roman" panose="02020603050405020304" pitchFamily="18" charset="0"/>
            </a:endParaRPr>
          </a:p>
        </p:txBody>
      </p:sp>
      <p:sp>
        <p:nvSpPr>
          <p:cNvPr id="9" name="Rectangle 8"/>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hổ</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mtClean="0"/>
              <a:t>32</a:t>
            </a:fld>
            <a:endParaRPr lang="en-GB"/>
          </a:p>
        </p:txBody>
      </p:sp>
      <p:graphicFrame>
        <p:nvGraphicFramePr>
          <p:cNvPr id="4" name="Table 3"/>
          <p:cNvGraphicFramePr>
            <a:graphicFrameLocks noGrp="1"/>
          </p:cNvGraphicFramePr>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cây</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trong</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vườn</a:t>
                      </a: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nhiều</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nước</a:t>
                      </a: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200" b="1" dirty="0" err="1">
                          <a:solidFill>
                            <a:srgbClr val="FF0000"/>
                          </a:solidFill>
                          <a:latin typeface="Times New Roman" panose="02020603050405020304" pitchFamily="18" charset="0"/>
                          <a:cs typeface="Times New Roman" panose="02020603050405020304" pitchFamily="18" charset="0"/>
                        </a:rPr>
                        <a:t>Tưới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ít</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nước</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3200" b="1" dirty="0">
                        <a:solidFill>
                          <a:srgbClr val="FF000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pPr algn="l"/>
                      <a:r>
                        <a:rPr lang="en-US" sz="2400" b="1" dirty="0" err="1">
                          <a:latin typeface="Times New Roman" panose="02020603050405020304" pitchFamily="18" charset="0"/>
                          <a:cs typeface="Times New Roman" panose="02020603050405020304" pitchFamily="18" charset="0"/>
                        </a:rPr>
                        <a:t>Cây</a:t>
                      </a:r>
                      <a:r>
                        <a:rPr lang="en-US" sz="2400" b="1" baseline="0" dirty="0">
                          <a:latin typeface="Times New Roman" panose="02020603050405020304" pitchFamily="18" charset="0"/>
                          <a:cs typeface="Times New Roman" panose="02020603050405020304" pitchFamily="18" charset="0"/>
                        </a:rPr>
                        <a:t> </a:t>
                      </a:r>
                    </a:p>
                    <a:p>
                      <a:pPr algn="l"/>
                      <a:r>
                        <a:rPr lang="en-US" sz="2400" b="1" baseline="0" dirty="0" err="1">
                          <a:latin typeface="Times New Roman" panose="02020603050405020304" pitchFamily="18" charset="0"/>
                          <a:cs typeface="Times New Roman" panose="02020603050405020304" pitchFamily="18" charset="0"/>
                        </a:rPr>
                        <a:t>xương</a:t>
                      </a:r>
                      <a:r>
                        <a:rPr lang="en-US" sz="2400" b="1" baseline="0" dirty="0">
                          <a:latin typeface="Times New Roman" panose="02020603050405020304" pitchFamily="18" charset="0"/>
                          <a:cs typeface="Times New Roman" panose="02020603050405020304" pitchFamily="18" charset="0"/>
                        </a:rPr>
                        <a:t> </a:t>
                      </a:r>
                    </a:p>
                    <a:p>
                      <a:pPr algn="l"/>
                      <a:r>
                        <a:rPr lang="en-US" sz="2400" b="1" baseline="0" dirty="0" err="1">
                          <a:latin typeface="Times New Roman" panose="02020603050405020304" pitchFamily="18" charset="0"/>
                          <a:cs typeface="Times New Roman" panose="02020603050405020304" pitchFamily="18" charset="0"/>
                        </a:rPr>
                        <a:t>rồng</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Cây</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khoai</a:t>
                      </a:r>
                      <a:endParaRPr lang="en-US" sz="2400" b="1" baseline="0" dirty="0">
                        <a:latin typeface="Times New Roman" panose="02020603050405020304" pitchFamily="18" charset="0"/>
                        <a:cs typeface="Times New Roman" panose="02020603050405020304" pitchFamily="18" charset="0"/>
                      </a:endParaRPr>
                    </a:p>
                    <a:p>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tây</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đang</a:t>
                      </a:r>
                      <a:endParaRPr lang="en-US" sz="2400" b="1" baseline="0" dirty="0">
                        <a:latin typeface="Times New Roman" panose="02020603050405020304" pitchFamily="18" charset="0"/>
                        <a:cs typeface="Times New Roman" panose="02020603050405020304" pitchFamily="18" charset="0"/>
                      </a:endParaRPr>
                    </a:p>
                    <a:p>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ra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hoa</a:t>
                      </a:r>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tc>
                  <a:txBody>
                    <a:bodyPr/>
                    <a:lstStyle/>
                    <a:p>
                      <a:endParaRPr lang="en-US" sz="2400" b="1"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9088582" y="208648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6602680" y="4370119"/>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z="1865">
                <a:latin typeface="Times New Roman" panose="02020603050405020304" pitchFamily="18" charset="0"/>
                <a:cs typeface="Times New Roman" panose="02020603050405020304" pitchFamily="18" charset="0"/>
              </a:rPr>
              <a:t>33</a:t>
            </a:fld>
            <a:endParaRPr lang="en-GB" sz="1865">
              <a:latin typeface="Times New Roman" panose="02020603050405020304" pitchFamily="18" charset="0"/>
              <a:cs typeface="Times New Roman" panose="02020603050405020304" pitchFamily="18" charset="0"/>
            </a:endParaRPr>
          </a:p>
        </p:txBody>
      </p:sp>
      <p:sp>
        <p:nvSpPr>
          <p:cNvPr id="5" name="TextBox 4"/>
          <p:cNvSpPr txBox="1"/>
          <p:nvPr/>
        </p:nvSpPr>
        <p:spPr>
          <a:xfrm>
            <a:off x="524541" y="6067647"/>
            <a:ext cx="11468985" cy="666786"/>
          </a:xfrm>
          <a:prstGeom prst="rect">
            <a:avLst/>
          </a:prstGeom>
          <a:solidFill>
            <a:srgbClr val="FF0000"/>
          </a:solidFill>
        </p:spPr>
        <p:txBody>
          <a:bodyPr wrap="square" rtlCol="0">
            <a:spAutoFit/>
          </a:bodyPr>
          <a:lstStyle/>
          <a:p>
            <a:r>
              <a:rPr lang="en-US" sz="3735" b="1" dirty="0" err="1">
                <a:solidFill>
                  <a:schemeClr val="bg1"/>
                </a:solidFill>
                <a:latin typeface="Times New Roman" panose="02020603050405020304" pitchFamily="18" charset="0"/>
                <a:cs typeface="Times New Roman" panose="02020603050405020304" pitchFamily="18" charset="0"/>
              </a:rPr>
              <a:t>Các</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nhóm</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hãy</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thảo</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luận</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và</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đưa</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ra</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câu</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trả</a:t>
            </a:r>
            <a:r>
              <a:rPr lang="en-US" sz="3735" b="1" dirty="0">
                <a:solidFill>
                  <a:schemeClr val="bg1"/>
                </a:solidFill>
                <a:latin typeface="Times New Roman" panose="02020603050405020304" pitchFamily="18" charset="0"/>
                <a:cs typeface="Times New Roman" panose="02020603050405020304" pitchFamily="18" charset="0"/>
              </a:rPr>
              <a:t> </a:t>
            </a:r>
            <a:r>
              <a:rPr lang="en-US" sz="3735" b="1" dirty="0" err="1">
                <a:solidFill>
                  <a:schemeClr val="bg1"/>
                </a:solidFill>
                <a:latin typeface="Times New Roman" panose="02020603050405020304" pitchFamily="18" charset="0"/>
                <a:cs typeface="Times New Roman" panose="02020603050405020304" pitchFamily="18" charset="0"/>
              </a:rPr>
              <a:t>lời</a:t>
            </a:r>
            <a:r>
              <a:rPr lang="en-US" sz="3735" b="1" dirty="0">
                <a:solidFill>
                  <a:schemeClr val="bg1"/>
                </a:solidFill>
                <a:latin typeface="Times New Roman" panose="02020603050405020304" pitchFamily="18" charset="0"/>
                <a:cs typeface="Times New Roman" panose="02020603050405020304" pitchFamily="18" charset="0"/>
              </a:rPr>
              <a:t> (3 </a:t>
            </a:r>
            <a:r>
              <a:rPr lang="en-US" sz="3735" b="1" dirty="0" err="1">
                <a:solidFill>
                  <a:schemeClr val="bg1"/>
                </a:solidFill>
                <a:latin typeface="Times New Roman" panose="02020603050405020304" pitchFamily="18" charset="0"/>
                <a:cs typeface="Times New Roman" panose="02020603050405020304" pitchFamily="18" charset="0"/>
              </a:rPr>
              <a:t>phút</a:t>
            </a:r>
            <a:r>
              <a:rPr lang="en-US" sz="3735" b="1" dirty="0">
                <a:solidFill>
                  <a:schemeClr val="bg1"/>
                </a:solidFill>
                <a:latin typeface="Times New Roman" panose="02020603050405020304" pitchFamily="18" charset="0"/>
                <a:cs typeface="Times New Roman" panose="02020603050405020304" pitchFamily="18" charset="0"/>
              </a:rPr>
              <a:t>)</a:t>
            </a:r>
            <a:endParaRPr lang="vi-VN" sz="3735"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4273" y="3389547"/>
            <a:ext cx="10958623" cy="2554545"/>
          </a:xfrm>
          <a:prstGeom prst="rect">
            <a:avLst/>
          </a:prstGeom>
          <a:solidFill>
            <a:schemeClr val="bg1">
              <a:lumMod val="75000"/>
            </a:schemeClr>
          </a:solidFill>
        </p:spPr>
        <p:txBody>
          <a:bodyPr wrap="square">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nhánh</a:t>
            </a:r>
            <a:r>
              <a:rPr lang="en-US" sz="3200" dirty="0">
                <a:latin typeface="Times New Roman" panose="02020603050405020304" pitchFamily="18" charset="0"/>
                <a:cs typeface="Times New Roman" panose="02020603050405020304" pitchFamily="18" charset="0"/>
              </a:rPr>
              <a:t>. </a:t>
            </a: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9" name="Rectangle 8"/>
          <p:cNvSpPr/>
          <p:nvPr/>
        </p:nvSpPr>
        <p:spPr>
          <a:xfrm>
            <a:off x="1566554" y="1618103"/>
            <a:ext cx="9250325" cy="1569660"/>
          </a:xfrm>
          <a:prstGeom prst="rect">
            <a:avLst/>
          </a:prstGeom>
          <a:solidFill>
            <a:schemeClr val="accent3"/>
          </a:solidFill>
        </p:spPr>
        <p:txBody>
          <a:bodyPr wrap="square">
            <a:spAutoFit/>
          </a:bodyPr>
          <a:lstStyle/>
          <a:p>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mtClean="0"/>
              <a:t>34</a:t>
            </a:fld>
            <a:endParaRPr lang="en-GB"/>
          </a:p>
        </p:txBody>
      </p:sp>
      <p:sp>
        <p:nvSpPr>
          <p:cNvPr id="4" name="Rectangle 3"/>
          <p:cNvSpPr/>
          <p:nvPr/>
        </p:nvSpPr>
        <p:spPr>
          <a:xfrm>
            <a:off x="255181" y="2459945"/>
            <a:ext cx="5038176" cy="1569660"/>
          </a:xfrm>
          <a:prstGeom prst="rect">
            <a:avLst/>
          </a:prstGeom>
          <a:solidFill>
            <a:srgbClr val="FF0000"/>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đủ</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nhiều</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3074" name="Picture 2" descr="FUNO - Thiếu chất dinh dưỡng cây trồng sẽ có biểu hiện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90" y="224134"/>
            <a:ext cx="6351181" cy="3334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ạm dụng phân bón hóa học trong trồng trọt - Sumo Nhật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2" y="3645725"/>
            <a:ext cx="6351181" cy="30882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469899" y="1143000"/>
            <a:ext cx="11535371" cy="4007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53149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Bón phân không đủ: Cây sẽ thiếu chất dinh dưỡng làm chậm quá trình sinh trưởng và phát triển của cây.</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Bón phân quá nhi</a:t>
            </a:r>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Cây sẽ không hấp thụ được nước -► cây chết, gây </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nhiễm m</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z="4000" smtClean="0">
                <a:latin typeface="Times New Roman" panose="02020603050405020304" pitchFamily="18" charset="0"/>
                <a:cs typeface="Times New Roman" panose="02020603050405020304" pitchFamily="18" charset="0"/>
              </a:rPr>
              <a:t>35</a:t>
            </a:fld>
            <a:endParaRPr lang="en-GB" sz="4000">
              <a:latin typeface="Times New Roman" panose="02020603050405020304" pitchFamily="18" charset="0"/>
              <a:cs typeface="Times New Roman" panose="02020603050405020304" pitchFamily="18" charset="0"/>
            </a:endParaRPr>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Để</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đảm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bảo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bón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hợp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trồng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cẩn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tuân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theo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nguyên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tắc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a:p>
            <a:pPr algn="ct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2" name="Rectangle: Rounded Corners 1"/>
          <p:cNvSpPr/>
          <p:nvPr/>
        </p:nvSpPr>
        <p:spPr>
          <a:xfrm>
            <a:off x="717402" y="1206500"/>
            <a:ext cx="10757195" cy="42905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7000"/>
              </a:lnSpc>
              <a:spcBef>
                <a:spcPts val="0"/>
              </a:spcBef>
              <a:spcAft>
                <a:spcPts val="500"/>
              </a:spcAft>
            </a:pP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Các nguyên tắc khi bón phân: đúng loại, đúng li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ề</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u lượng và thành phần dinh dưỡng, đúng nhu cầu của giống và loài cây, đúng lúc và phù hợp với điều kiện đất đai cũng như thời tiết, mùa vụ.</a:t>
            </a:r>
            <a:endParaRPr lang="en-US" sz="40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GB" smtClean="0"/>
              <a:t>36</a:t>
            </a:fld>
            <a:endParaRPr lang="en-GB"/>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5" b="1" dirty="0" err="1">
                <a:latin typeface="Times New Roman" panose="02020603050405020304" pitchFamily="18" charset="0"/>
                <a:cs typeface="Times New Roman" panose="02020603050405020304" pitchFamily="18" charset="0"/>
              </a:rPr>
              <a:t>Nếu</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tưới</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nước</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và</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bón</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phân</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không</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hợp</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lí</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sẽ</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dẫn</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đến</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những</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hậu</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quả</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gì</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cho</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cây</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trồng</a:t>
            </a:r>
            <a:r>
              <a:rPr lang="en-US" sz="3735" b="1" dirty="0">
                <a:latin typeface="Times New Roman" panose="02020603050405020304" pitchFamily="18" charset="0"/>
                <a:cs typeface="Times New Roman" panose="02020603050405020304" pitchFamily="18" charset="0"/>
              </a:rPr>
              <a:t>?</a:t>
            </a:r>
          </a:p>
        </p:txBody>
      </p:sp>
      <p:sp>
        <p:nvSpPr>
          <p:cNvPr id="2" name="Rectangle: Rounded Corners 1"/>
          <p:cNvSpPr/>
          <p:nvPr/>
        </p:nvSpPr>
        <p:spPr>
          <a:xfrm>
            <a:off x="1019702" y="1054100"/>
            <a:ext cx="10884195" cy="4749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bị thiếu nước và chất dinh dưỡng dẫn đến cây không sinh trưởng và phát triển tốt, giảm năng suất, héo và có thể chết.</a:t>
            </a:r>
            <a:endParaRPr lang="en-US" sz="40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thừa nước và chất dinh dưỡng có thể gây ngập úng, cây không hút được nước </a:t>
            </a:r>
            <a:r>
              <a:rPr lang="en-US" sz="4000" u="none" strike="noStrike" spc="0" dirty="0" err="1">
                <a:effectLst/>
                <a:latin typeface="Times New Roman" panose="02020603050405020304" pitchFamily="18" charset="0"/>
                <a:ea typeface="Segoe UI" panose="020B0502040204020203" pitchFamily="34" charset="0"/>
                <a:cs typeface="Times New Roman" panose="02020603050405020304" pitchFamily="18" charset="0"/>
              </a:rPr>
              <a:t>thì</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cây chết.</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7912"/>
            <a:ext cx="11709070" cy="6151419"/>
            <a:chOff x="405083" y="2216054"/>
            <a:chExt cx="10982725" cy="3153381"/>
          </a:xfrm>
        </p:grpSpPr>
        <p:sp>
          <p:nvSpPr>
            <p:cNvPr id="4" name="Rectangle: Rounded Corners 3"/>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là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khoe</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405083" y="2216054"/>
              <a:ext cx="1107817" cy="936286"/>
              <a:chOff x="3130636" y="3315353"/>
              <a:chExt cx="2096814" cy="1714601"/>
            </a:xfrm>
          </p:grpSpPr>
          <p:sp>
            <p:nvSpPr>
              <p:cNvPr id="6" name="Oval 5"/>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7" name="Picture 2" descr="Hình ảnh Phim Hoạt Hình Vẽ Tay Cầm Bút Minh Họa Dễ Thương, Cầm Bút, Tinh  Tế, Thiết Kế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a:fillRect/>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5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65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70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5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7" y="281984"/>
            <a:ext cx="11443854" cy="6294031"/>
          </a:xfrm>
          <a:prstGeom prst="rect">
            <a:avLst/>
          </a:prstGeom>
        </p:spPr>
        <p:txBody>
          <a:bodyPr wrap="square">
            <a:spAutoFit/>
          </a:bodyPr>
          <a:lstStyle/>
          <a:p>
            <a:pPr indent="180340" algn="ctr">
              <a:spcAft>
                <a:spcPts val="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ctr">
              <a:spcAft>
                <a:spcPts val="0"/>
              </a:spcAft>
            </a:pP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đơn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giản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tả</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con </a:t>
            </a:r>
            <a:r>
              <a:rPr lang="en-US" sz="3600" dirty="0" err="1">
                <a:solidFill>
                  <a:srgbClr val="0070C0"/>
                </a:solidFill>
                <a:effectLst/>
                <a:latin typeface="Times New Roman" panose="02020603050405020304" pitchFamily="18" charset="0"/>
                <a:ea typeface="Times New Roman" panose="02020603050405020304" pitchFamily="18" charset="0"/>
              </a:rPr>
              <a:t>đường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hấp</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thụ</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khoáng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ngoài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miền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lông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hút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ảnh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phân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biệt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sự</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chất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quan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Nêu</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vai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trò</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ở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hoạt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động</a:t>
            </a:r>
            <a:r>
              <a:rPr lang="en-US" sz="3600" dirty="0">
                <a:solidFill>
                  <a:srgbClr val="0070C0"/>
                </a:solidFill>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mở</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khổng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spcBef>
                <a:spcPts val="0"/>
              </a:spcBef>
              <a:spcAft>
                <a:spcPts val="600"/>
              </a:spcAft>
              <a:buFontTx/>
              <a:buChar char="-"/>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0" y="140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椭圆 14"/>
          <p:cNvSpPr>
            <a:spLocks noChangeAspect="1"/>
          </p:cNvSpPr>
          <p:nvPr/>
        </p:nvSpPr>
        <p:spPr>
          <a:xfrm>
            <a:off x="3495206" y="2143723"/>
            <a:ext cx="2520000" cy="2520000"/>
          </a:xfrm>
          <a:prstGeom prst="ellipse">
            <a:avLst/>
          </a:prstGeom>
          <a:solidFill>
            <a:srgbClr val="00B05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50"/>
              </a:solidFill>
            </a:endParaRPr>
          </a:p>
        </p:txBody>
      </p:sp>
      <p:sp>
        <p:nvSpPr>
          <p:cNvPr id="4"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00B050"/>
              </a:solidFill>
            </a:endParaRPr>
          </a:p>
        </p:txBody>
      </p:sp>
      <p:sp>
        <p:nvSpPr>
          <p:cNvPr id="6"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文本框 18"/>
          <p:cNvSpPr txBox="1"/>
          <p:nvPr/>
        </p:nvSpPr>
        <p:spPr>
          <a:xfrm>
            <a:off x="4283821" y="2910295"/>
            <a:ext cx="981359" cy="1015663"/>
          </a:xfrm>
          <a:prstGeom prst="rect">
            <a:avLst/>
          </a:prstGeom>
          <a:noFill/>
        </p:spPr>
        <p:txBody>
          <a:bodyPr wrap="none" rtlCol="0">
            <a:spAutoFit/>
          </a:bodyPr>
          <a:lstStyle/>
          <a:p>
            <a:r>
              <a:rPr lang="en-US" altLang="zh-CN" sz="6000" dirty="0">
                <a:solidFill>
                  <a:srgbClr val="00B050"/>
                </a:solidFill>
                <a:latin typeface="Impact" panose="020B0806030902050204" pitchFamily="34" charset="0"/>
              </a:rPr>
              <a:t>04</a:t>
            </a:r>
            <a:endParaRPr lang="zh-CN" altLang="en-US" sz="6000" dirty="0">
              <a:solidFill>
                <a:srgbClr val="00B050"/>
              </a:solidFill>
              <a:latin typeface="Impact" panose="020B0806030902050204" pitchFamily="34" charset="0"/>
            </a:endParaRPr>
          </a:p>
        </p:txBody>
      </p:sp>
      <p:sp>
        <p:nvSpPr>
          <p:cNvPr id="8" name="文本框 19"/>
          <p:cNvSpPr txBox="1"/>
          <p:nvPr/>
        </p:nvSpPr>
        <p:spPr>
          <a:xfrm>
            <a:off x="5529148" y="3090629"/>
            <a:ext cx="2987726" cy="646331"/>
          </a:xfrm>
          <a:prstGeom prst="rect">
            <a:avLst/>
          </a:prstGeom>
          <a:noFill/>
        </p:spPr>
        <p:txBody>
          <a:bodyPr wrap="square" rtlCol="0">
            <a:spAutoFit/>
          </a:bodyPr>
          <a:lstStyle/>
          <a:p>
            <a:r>
              <a:rPr lang="en-US" altLang="zh-CN" sz="3600" b="1" dirty="0" err="1">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VẬN</a:t>
            </a:r>
            <a:r>
              <a:rPr lang="en-US" altLang="zh-CN" sz="360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DỤNG</a:t>
            </a:r>
            <a:endParaRPr lang="zh-CN" altLang="en-US" sz="360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图片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1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300"/>
                                        <p:tgtEl>
                                          <p:spTgt spid="6"/>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par>
                          <p:cTn id="44" fill="hold">
                            <p:stCondLst>
                              <p:cond delay="55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9"/>
                                        </p:tgtEl>
                                        <p:attrNameLst>
                                          <p:attrName>ppt_x</p:attrName>
                                          <p:attrName>ppt_y</p:attrName>
                                        </p:attrNameLst>
                                      </p:cBhvr>
                                      <p:rCtr x="1276" y="-33472"/>
                                    </p:animMotion>
                                  </p:childTnLst>
                                </p:cTn>
                              </p:par>
                            </p:childTnLst>
                          </p:cTn>
                        </p:par>
                        <p:par>
                          <p:cTn id="47" fill="hold">
                            <p:stCondLst>
                              <p:cond delay="6500"/>
                            </p:stCondLst>
                            <p:childTnLst>
                              <p:par>
                                <p:cTn id="48" presetID="26" presetClass="emph" presetSubtype="0" fill="hold" grpId="1" nodeType="after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par>
                          <p:cTn id="51" fill="hold">
                            <p:stCondLst>
                              <p:cond delay="7000"/>
                            </p:stCondLst>
                            <p:childTnLst>
                              <p:par>
                                <p:cTn id="52" presetID="10" presetClass="exit" presetSubtype="0" fill="hold"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75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 calcmode="lin" valueType="num">
                                      <p:cBhvr>
                                        <p:cTn id="58"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17500" y="594354"/>
          <a:ext cx="11455400" cy="6248420"/>
        </p:xfrm>
        <a:graphic>
          <a:graphicData uri="http://schemas.openxmlformats.org/drawingml/2006/table">
            <a:tbl>
              <a:tblPr firstRow="1" firstCol="1" bandRow="1">
                <a:tableStyleId>{5C22544A-7EE6-4342-B048-85BDC9FD1C3A}</a:tableStyleId>
              </a:tblPr>
              <a:tblGrid>
                <a:gridCol w="3982728">
                  <a:extLst>
                    <a:ext uri="{9D8B030D-6E8A-4147-A177-3AD203B41FA5}">
                      <a16:colId xmlns:a16="http://schemas.microsoft.com/office/drawing/2014/main" val="20000"/>
                    </a:ext>
                  </a:extLst>
                </a:gridCol>
                <a:gridCol w="7472672">
                  <a:extLst>
                    <a:ext uri="{9D8B030D-6E8A-4147-A177-3AD203B41FA5}">
                      <a16:colId xmlns:a16="http://schemas.microsoft.com/office/drawing/2014/main" val="20001"/>
                    </a:ext>
                  </a:extLst>
                </a:gridCol>
              </a:tblGrid>
              <a:tr h="263227">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HỎI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TRẢ LỜI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10000"/>
                  </a:ext>
                </a:extLst>
              </a:tr>
              <a:tr h="2519953">
                <a:tc>
                  <a:txBody>
                    <a:bodyPr/>
                    <a:lstStyle/>
                    <a:p>
                      <a:pPr marL="0" marR="0" algn="just">
                        <a:lnSpc>
                          <a:spcPct val="129000"/>
                        </a:lnSpc>
                        <a:spcBef>
                          <a:spcPts val="0"/>
                        </a:spcBef>
                        <a:spcAft>
                          <a:spcPts val="500"/>
                        </a:spcAft>
                      </a:pPr>
                      <a:r>
                        <a:rPr lang="en-US" sz="2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95000"/>
                              <a:lumOff val="5000"/>
                            </a:schemeClr>
                          </a:solidFill>
                          <a:effectLst/>
                          <a:latin typeface="Times New Roman" panose="02020603050405020304" pitchFamily="18" charset="0"/>
                          <a:cs typeface="Times New Roman" panose="02020603050405020304" pitchFamily="18" charset="0"/>
                        </a:rPr>
                        <a:t>Vận dụng những hiểu biết về trao đổi chất và chuyển hoá năng lượng ở thực vật, em hãy để xuất một số biện pháp tưới nước và bón phân hợp lí cho cây.</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10001"/>
                  </a:ext>
                </a:extLst>
              </a:tr>
              <a:tr h="1673642">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trước khi tr</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ồ</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ng cây, người ta c</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ầy</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cày, xới làm cho đất tơi, xốp?</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10002"/>
                  </a:ext>
                </a:extLst>
              </a:tr>
              <a:tr h="1678767">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sau khi bón phân, người ta thường tưới nước cho cây?</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500"/>
                        </a:spcAft>
                        <a:tabLst>
                          <a:tab pos="488950" algn="l"/>
                        </a:tabLs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231714" y="153457"/>
            <a:ext cx="10902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488950" algn="l"/>
              </a:tabLst>
              <a:defRPr>
                <a:solidFill>
                  <a:schemeClr val="tx1"/>
                </a:solidFill>
                <a:latin typeface="Arial" panose="020B0604020202020204" pitchFamily="34" charset="0"/>
              </a:defRPr>
            </a:lvl1pPr>
            <a:lvl2pPr eaLnBrk="0" fontAlgn="base" hangingPunct="0">
              <a:spcBef>
                <a:spcPct val="0"/>
              </a:spcBef>
              <a:spcAft>
                <a:spcPct val="0"/>
              </a:spcAft>
              <a:tabLst>
                <a:tab pos="488950" algn="l"/>
              </a:tabLst>
              <a:defRPr>
                <a:solidFill>
                  <a:schemeClr val="tx1"/>
                </a:solidFill>
                <a:latin typeface="Arial" panose="020B0604020202020204" pitchFamily="34" charset="0"/>
              </a:defRPr>
            </a:lvl2pPr>
            <a:lvl3pPr eaLnBrk="0" fontAlgn="base" hangingPunct="0">
              <a:spcBef>
                <a:spcPct val="0"/>
              </a:spcBef>
              <a:spcAft>
                <a:spcPct val="0"/>
              </a:spcAft>
              <a:tabLst>
                <a:tab pos="488950" algn="l"/>
              </a:tabLst>
              <a:defRPr>
                <a:solidFill>
                  <a:schemeClr val="tx1"/>
                </a:solidFill>
                <a:latin typeface="Arial" panose="020B0604020202020204" pitchFamily="34" charset="0"/>
              </a:defRPr>
            </a:lvl3pPr>
            <a:lvl4pPr eaLnBrk="0" fontAlgn="base" hangingPunct="0">
              <a:spcBef>
                <a:spcPct val="0"/>
              </a:spcBef>
              <a:spcAft>
                <a:spcPct val="0"/>
              </a:spcAft>
              <a:tabLst>
                <a:tab pos="488950" algn="l"/>
              </a:tabLst>
              <a:defRPr>
                <a:solidFill>
                  <a:schemeClr val="tx1"/>
                </a:solidFill>
                <a:latin typeface="Arial" panose="020B0604020202020204" pitchFamily="34" charset="0"/>
              </a:defRPr>
            </a:lvl4pPr>
            <a:lvl5pPr eaLnBrk="0" fontAlgn="base" hangingPunct="0">
              <a:spcBef>
                <a:spcPct val="0"/>
              </a:spcBef>
              <a:spcAft>
                <a:spcPct val="0"/>
              </a:spcAft>
              <a:tabLst>
                <a:tab pos="488950" algn="l"/>
              </a:tabLst>
              <a:defRPr>
                <a:solidFill>
                  <a:schemeClr val="tx1"/>
                </a:solidFill>
                <a:latin typeface="Arial" panose="020B0604020202020204" pitchFamily="34" charset="0"/>
              </a:defRPr>
            </a:lvl5pPr>
            <a:lvl6pPr eaLnBrk="0" fontAlgn="base" hangingPunct="0">
              <a:spcBef>
                <a:spcPct val="0"/>
              </a:spcBef>
              <a:spcAft>
                <a:spcPct val="0"/>
              </a:spcAft>
              <a:tabLst>
                <a:tab pos="488950" algn="l"/>
              </a:tabLst>
              <a:defRPr>
                <a:solidFill>
                  <a:schemeClr val="tx1"/>
                </a:solidFill>
                <a:latin typeface="Arial" panose="020B0604020202020204" pitchFamily="34" charset="0"/>
              </a:defRPr>
            </a:lvl6pPr>
            <a:lvl7pPr eaLnBrk="0" fontAlgn="base" hangingPunct="0">
              <a:spcBef>
                <a:spcPct val="0"/>
              </a:spcBef>
              <a:spcAft>
                <a:spcPct val="0"/>
              </a:spcAft>
              <a:tabLst>
                <a:tab pos="488950" algn="l"/>
              </a:tabLst>
              <a:defRPr>
                <a:solidFill>
                  <a:schemeClr val="tx1"/>
                </a:solidFill>
                <a:latin typeface="Arial" panose="020B0604020202020204" pitchFamily="34" charset="0"/>
              </a:defRPr>
            </a:lvl7pPr>
            <a:lvl8pPr eaLnBrk="0" fontAlgn="base" hangingPunct="0">
              <a:spcBef>
                <a:spcPct val="0"/>
              </a:spcBef>
              <a:spcAft>
                <a:spcPct val="0"/>
              </a:spcAft>
              <a:tabLst>
                <a:tab pos="488950" algn="l"/>
              </a:tabLst>
              <a:defRPr>
                <a:solidFill>
                  <a:schemeClr val="tx1"/>
                </a:solidFill>
                <a:latin typeface="Arial" panose="020B0604020202020204" pitchFamily="34" charset="0"/>
              </a:defRPr>
            </a:lvl8pPr>
            <a:lvl9pPr eaLnBrk="0" fontAlgn="base" hangingPunct="0">
              <a:spcBef>
                <a:spcPct val="0"/>
              </a:spcBef>
              <a:spcAft>
                <a:spcPct val="0"/>
              </a:spcAft>
              <a:tabLst>
                <a:tab pos="488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88950" algn="l"/>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Ở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GV</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88950" algn="l"/>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5" kern="10">
                <a:ln w="19050">
                  <a:solidFill>
                    <a:srgbClr val="99CCFF"/>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5" kern="10">
                <a:ln w="19050">
                  <a:solidFill>
                    <a:srgbClr val="99CCFF"/>
                  </a:solidFill>
                  <a:rou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cSld>
  <p:clrMapOvr>
    <a:masterClrMapping/>
  </p:clrMapOvr>
  <p:transition spd="med">
    <p:newsflash/>
    <p:sndAc>
      <p:stSnd>
        <p:snd r:embed="rId2" name="APPLAUS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PACE091">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0" y="4800600"/>
            <a:ext cx="2844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6" cstate="print">
            <a:lum bright="36000" contrast="-72000"/>
            <a:extLst>
              <a:ext uri="{28A0092B-C50C-407E-A947-70E740481C1C}">
                <a14:useLocalDpi xmlns:a14="http://schemas.microsoft.com/office/drawing/2010/main" val="0"/>
              </a:ext>
            </a:extLst>
          </a:blip>
          <a:srcRect/>
          <a:stretch>
            <a:fillRect/>
          </a:stretch>
        </p:blipFill>
        <p:spPr bwMode="auto">
          <a:xfrm>
            <a:off x="1" y="304801"/>
            <a:ext cx="346921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4000" y="1981200"/>
            <a:ext cx="447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1" y="4724400"/>
            <a:ext cx="2393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0800" y="533400"/>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119888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1016000" y="2209800"/>
            <a:ext cx="108712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p:stCondLst>
                              <p:cond delay="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361434"/>
            <a:ext cx="6096000" cy="830997"/>
          </a:xfrm>
          <a:prstGeom prst="rect">
            <a:avLst/>
          </a:prstGeom>
          <a:noFill/>
        </p:spPr>
        <p:txBody>
          <a:bodyPr wrap="square">
            <a:spAutoFit/>
          </a:bodyPr>
          <a:lstStyle/>
          <a:p>
            <a:pPr indent="180340" algn="ctr">
              <a:spcAft>
                <a:spcPts val="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469900" y="1192432"/>
            <a:ext cx="11455400" cy="3247043"/>
          </a:xfrm>
          <a:prstGeom prst="rect">
            <a:avLst/>
          </a:prstGeom>
          <a:noFill/>
        </p:spPr>
        <p:txBody>
          <a:bodyPr wrap="square">
            <a:spAutoFit/>
          </a:bodyPr>
          <a:lstStyle/>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Nêu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một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số</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tố</a:t>
            </a:r>
            <a:r>
              <a:rPr lang="en-US" sz="4000" dirty="0">
                <a:solidFill>
                  <a:srgbClr val="0070C0"/>
                </a:solidFill>
                <a:effectLst/>
                <a:latin typeface="Times New Roman" panose="02020603050405020304" pitchFamily="18" charset="0"/>
                <a:ea typeface="Times New Roman" panose="02020603050405020304" pitchFamily="18" charset="0"/>
              </a:rPr>
              <a:t> chủ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ảnh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hưởng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đến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dinh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dưỡng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a:t>
            </a:r>
          </a:p>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dụng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những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biết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về</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chuyển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hoá</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năng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lượng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tiễn</a:t>
            </a:r>
            <a:r>
              <a:rPr lang="en-US" sz="4000" dirty="0">
                <a:solidFill>
                  <a:srgbClr val="0070C0"/>
                </a:solidFill>
                <a:effectLst/>
                <a:latin typeface="Times New Roman" panose="02020603050405020304" pitchFamily="18" charset="0"/>
                <a:ea typeface="Times New Roman" panose="02020603050405020304" pitchFamily="18" charset="0"/>
              </a:rPr>
              <a:t> (ví </a:t>
            </a:r>
            <a:r>
              <a:rPr lang="en-US" sz="4000" dirty="0" err="1">
                <a:solidFill>
                  <a:srgbClr val="0070C0"/>
                </a:solidFill>
                <a:effectLst/>
                <a:latin typeface="Times New Roman" panose="02020603050405020304" pitchFamily="18" charset="0"/>
                <a:ea typeface="Times New Roman" panose="02020603050405020304" pitchFamily="18" charset="0"/>
              </a:rPr>
              <a:t>dụ</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giải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thích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việc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tưới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bón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phân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hợp</a:t>
            </a:r>
            <a:r>
              <a:rPr lang="en-US" sz="4000" dirty="0">
                <a:solidFill>
                  <a:srgbClr val="0070C0"/>
                </a:solidFill>
                <a:effectLst/>
                <a:latin typeface="Times New Roman" panose="02020603050405020304" pitchFamily="18" charset="0"/>
                <a:ea typeface="Times New Roman" panose="02020603050405020304" pitchFamily="18" charset="0"/>
              </a:rPr>
              <a:t> lí </a:t>
            </a:r>
            <a:r>
              <a:rPr lang="en-US" sz="4000" dirty="0" err="1">
                <a:solidFill>
                  <a:srgbClr val="0070C0"/>
                </a:solidFill>
                <a:effectLst/>
                <a:latin typeface="Times New Roman" panose="02020603050405020304" pitchFamily="18" charset="0"/>
                <a:ea typeface="Times New Roman" panose="02020603050405020304" pitchFamily="18" charset="0"/>
              </a:rPr>
              <a:t>cho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cây</a:t>
            </a:r>
            <a:r>
              <a:rPr lang="en-US" sz="4000" dirty="0">
                <a:solidFill>
                  <a:srgbClr val="0070C0"/>
                </a:solidFill>
                <a:effectLst/>
                <a:latin typeface="Times New Roman" panose="02020603050405020304" pitchFamily="18" charset="0"/>
                <a:ea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Microsoft YaHei"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10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15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20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25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30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35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40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45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5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90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40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90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440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490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540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590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549"/>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6049"/>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6549"/>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7049"/>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7549"/>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8049"/>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8549"/>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649"/>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8149"/>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8649"/>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9149"/>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9649"/>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10149"/>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10649"/>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65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75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80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85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Sinh học lớp 6 bài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83866" y="279400"/>
            <a:ext cx="5545665" cy="5509200"/>
          </a:xfrm>
          <a:prstGeom prst="rect">
            <a:avLst/>
          </a:prstGeom>
          <a:noFill/>
        </p:spPr>
        <p:txBody>
          <a:bodyPr wrap="square">
            <a:spAutoFit/>
          </a:bodyPr>
          <a:lstStyle/>
          <a:p>
            <a:pPr marL="0" marR="0" algn="just">
              <a:spcBef>
                <a:spcPts val="0"/>
              </a:spcBef>
              <a:spcAft>
                <a:spcPts val="1415"/>
              </a:spcAft>
            </a:pP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tổng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rễ</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hấp</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vào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chỉ</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nhỏ</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được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sử</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dụng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phần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sẽ</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bị</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a:t>
            </a:r>
            <a:r>
              <a:rPr lang="en-US" sz="3200" dirty="0">
                <a:effectLst/>
                <a:latin typeface="Times New Roman" panose="02020603050405020304" pitchFamily="18" charset="0"/>
                <a:ea typeface="Arial Unicode MS"/>
                <a:cs typeface="Times New Roman" panose="02020603050405020304" pitchFamily="18" charset="0"/>
              </a:rPr>
              <a:t> do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ở </a:t>
            </a:r>
            <a:r>
              <a:rPr lang="en-US" sz="3200" dirty="0" err="1">
                <a:effectLst/>
                <a:latin typeface="Times New Roman" panose="02020603050405020304" pitchFamily="18" charset="0"/>
                <a:ea typeface="Arial Unicode MS"/>
                <a:cs typeface="Times New Roman" panose="02020603050405020304" pitchFamily="18" charset="0"/>
              </a:rPr>
              <a:t>lá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“tai </a:t>
            </a:r>
            <a:r>
              <a:rPr lang="en-US" sz="3200" dirty="0" err="1">
                <a:effectLst/>
                <a:latin typeface="Times New Roman" panose="02020603050405020304" pitchFamily="18" charset="0"/>
                <a:ea typeface="Arial Unicode MS"/>
                <a:cs typeface="Times New Roman" panose="02020603050405020304" pitchFamily="18" charset="0"/>
              </a:rPr>
              <a:t>hoạ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đối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với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điều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kiện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môi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trường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khô</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hạn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sao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làm</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nhưng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vẫn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này</a:t>
            </a:r>
            <a:r>
              <a:rPr lang="en-US" sz="3200" dirty="0">
                <a:effectLst/>
                <a:latin typeface="Times New Roman" panose="02020603050405020304" pitchFamily="18" charset="0"/>
                <a:ea typeface="Arial Unicode MS"/>
                <a:cs typeface="Times New Roman" panose="02020603050405020304"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p>
            <a:pPr algn="ctr"/>
            <a:endParaRPr lang="vi-VN" dirty="0"/>
          </a:p>
        </p:txBody>
      </p:sp>
      <p:sp>
        <p:nvSpPr>
          <p:cNvPr id="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TotalTime>
  <Words>2735</Words>
  <Application>Microsoft Office PowerPoint</Application>
  <PresentationFormat>Widescreen</PresentationFormat>
  <Paragraphs>254</Paragraphs>
  <Slides>46</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Impact</vt:lpstr>
      <vt:lpstr>Times New Roman</vt:lpstr>
      <vt:lpstr>VNI-Brush</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sô yếu tố môi trường ảnh hưởng đến trao đổi nước và các chất dinh dưỡng ở thực vật</vt:lpstr>
      <vt:lpstr>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Lan</dc:creator>
  <cp:lastModifiedBy>lengocquynhtram2014@gmail.com</cp:lastModifiedBy>
  <cp:revision>14</cp:revision>
  <dcterms:created xsi:type="dcterms:W3CDTF">2022-07-15T07:12:00Z</dcterms:created>
  <dcterms:modified xsi:type="dcterms:W3CDTF">2023-03-12T12:49:56Z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1B34E8A173834252AB82C04745E7EC10</vt:lpwstr>
  </property>
  <property fmtid="{D5CDD505-2E9C-101B-9397-08002B2CF9AE}" pid="3" name="KSOProductBuildVer">
    <vt:lpwstr>1033-11.2.0.11486</vt:lpwstr>
  </property>
</Properties>
</file>