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60" r:id="rId2"/>
    <p:sldId id="261" r:id="rId3"/>
    <p:sldId id="262" r:id="rId4"/>
    <p:sldId id="264" r:id="rId5"/>
    <p:sldId id="265" r:id="rId6"/>
    <p:sldId id="266" r:id="rId7"/>
    <p:sldId id="268" r:id="rId8"/>
    <p:sldId id="267" r:id="rId9"/>
    <p:sldId id="301" r:id="rId10"/>
    <p:sldId id="269" r:id="rId11"/>
    <p:sldId id="270" r:id="rId12"/>
    <p:sldId id="271" r:id="rId13"/>
    <p:sldId id="302" r:id="rId14"/>
    <p:sldId id="272" r:id="rId15"/>
    <p:sldId id="273" r:id="rId16"/>
    <p:sldId id="274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6" r:id="rId25"/>
    <p:sldId id="287" r:id="rId26"/>
    <p:sldId id="304" r:id="rId27"/>
    <p:sldId id="288" r:id="rId28"/>
    <p:sldId id="289" r:id="rId29"/>
    <p:sldId id="291" r:id="rId30"/>
    <p:sldId id="305" r:id="rId31"/>
    <p:sldId id="292" r:id="rId32"/>
    <p:sldId id="293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BA099-4114-4DAD-9E65-41DB3DC2845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120F6-50E9-47D8-823F-DB002541A8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GB" altLang="en-US" sz="1000" i="1" smtClean="0">
              <a:solidFill>
                <a:srgbClr val="0000CC"/>
              </a:solidFill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AA9FEC-21BB-40B1-88E9-CC2EFCF7F41D}" type="slidenum">
              <a:rPr lang="en-US" altLang="en-US" smtClean="0"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Thân Thị Diệp Nga- Bình Dương</a:t>
            </a:r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16CBDA-32F9-442D-B9D8-894EB0CCC837}" type="slidenum">
              <a:rPr lang="en-US" altLang="en-US" smtClean="0"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26F2-2ECE-4665-88FA-18957509ACC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6C353-1E87-4FDB-A55D-D0EB52AED57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C49A-9EB7-45F7-8828-AC78373F31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tn1.wmv" TargetMode="External"/><Relationship Id="rId1" Type="http://schemas.microsoft.com/office/2007/relationships/media" Target="file:///G:\New%20Folder\tn1.wmv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c\Desktop\TN1,2,3%20B&#224;i%2044%20sinh%208.mp4" TargetMode="External"/><Relationship Id="rId1" Type="http://schemas.microsoft.com/office/2007/relationships/media" Target="file:///C:\Users\pc\Desktop\TN1,2,3%20B&#224;i%2044%20sinh%208.mp4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tn1.wmv" TargetMode="External"/><Relationship Id="rId1" Type="http://schemas.microsoft.com/office/2007/relationships/media" Target="file:///G:\New%20Folder\tn1.wmv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tn2.wmv" TargetMode="External"/><Relationship Id="rId1" Type="http://schemas.microsoft.com/office/2007/relationships/media" Target="file:///G:\New%20Folder\tn2.wmv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mo%20day%20than%20kinh%20tuy%20song%20-%20Copy.wmv" TargetMode="External"/><Relationship Id="rId1" Type="http://schemas.microsoft.com/office/2007/relationships/media" Target="file:///G:\New%20Folder\mo%20day%20than%20kinh%20tuy%20song%20-%20Copy.wmv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cat%20ngang%20tuy%20song.wmv" TargetMode="External"/><Relationship Id="rId1" Type="http://schemas.microsoft.com/office/2007/relationships/media" Target="file:///G:\New%20Folder\cat%20ngang%20tuy%20song.wmv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New%20Folder\h&#7911;y%20t&#7911;y.wmv" TargetMode="External"/><Relationship Id="rId1" Type="http://schemas.microsoft.com/office/2007/relationships/media" Target="file:///G:\New%20Folder\h&#7911;y%20t&#7911;y.wmv" TargetMode="Externa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c\Desktop\TN%206,7%20B&#224;i%2044%20sinh%208.mp4" TargetMode="External"/><Relationship Id="rId1" Type="http://schemas.microsoft.com/office/2007/relationships/media" Target="file:///C:\Users\pc\Desktop\TN%206,7%20B&#224;i%2044%20sinh%208.mp4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ames PPT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09600" y="1524000"/>
            <a:ext cx="7772400" cy="1470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200">
                <a:solidFill>
                  <a:srgbClr val="0000FF"/>
                </a:solidFill>
                <a:latin typeface="VNI-Bodon-Poster" pitchFamily="2" charset="0"/>
              </a:rPr>
              <a:t>SINH HỌC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7" name="Picture 13" descr="Hình ảnh0121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3276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771" y="-304800"/>
            <a:ext cx="9113520" cy="7294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 thuật hủy não để có ếch tủy: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 ngang “ nách”.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+ Ngón trỏ đặt trên sống lưng ếch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+ 2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Tay phải cầm kim nhọn, đặt mũi kim sát trên da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 sọ não. Đẩy nhẹ mũi kim sát xương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sọ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(chính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một hố khớp đầu cổ), dựng đứng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xoáy nhẹ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(ban đầu ếch có phản ứng che mặt)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Chúc đầu ếch xuống đất, xoay mũi kim hướng về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luồn kim vào phá não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6" name="Picture 4" descr="H 44-7 De bai tap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-13138"/>
            <a:ext cx="3307080" cy="68307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307080" y="5486400"/>
            <a:ext cx="19812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6477000" y="-13138"/>
            <a:ext cx="2667000" cy="6871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361208" y="-13138"/>
            <a:ext cx="3115792" cy="68307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-457200"/>
            <a:ext cx="8991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alt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ghiệm</a:t>
            </a:r>
            <a:r>
              <a:rPr lang="en-US" alt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</a:p>
        </p:txBody>
      </p:sp>
      <p:pic>
        <p:nvPicPr>
          <p:cNvPr id="12" name="tn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317" grpId="0" animBg="1"/>
      <p:bldP spid="1331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10145" y="339436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1, 2, 3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676400" y="1828800"/>
            <a:ext cx="64770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990600" y="3352800"/>
            <a:ext cx="7696200" cy="99060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Ếch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huỷ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tuỷ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1,2,3 Bài 44 sinh 8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274955"/>
            <a:ext cx="8046085" cy="585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</a:t>
            </a:r>
          </a:p>
        </p:txBody>
      </p:sp>
      <p:pic>
        <p:nvPicPr>
          <p:cNvPr id="6" name="tn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</a:t>
            </a:r>
          </a:p>
        </p:txBody>
      </p:sp>
      <p:pic>
        <p:nvPicPr>
          <p:cNvPr id="5" name="tn2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371600" y="-69273"/>
            <a:ext cx="6477000" cy="685800"/>
          </a:xfrm>
        </p:spPr>
        <p:txBody>
          <a:bodyPr/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3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6964" y="-41563"/>
            <a:ext cx="631767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5752" y="991528"/>
            <a:ext cx="668644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tủy sống: (dự đoán)</a:t>
            </a:r>
            <a:endParaRPr lang="en-US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1982" y="2743200"/>
            <a:ext cx="77700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 sống có các căn cứ thần kinh 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hoạt động của các chi.</a:t>
            </a:r>
          </a:p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căn cứ có liên hệ nhau theo đường 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dọc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29996" y="10723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4, 5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676400" y="1828800"/>
            <a:ext cx="64770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990600" y="3352800"/>
            <a:ext cx="7696200" cy="129540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tuỷ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 day than kinh tuy song - Copy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381000" y="304800"/>
            <a:ext cx="84582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bộc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lộ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2438400" y="1143000"/>
            <a:ext cx="4648200" cy="9906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THẦN KINH 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838200" y="2743200"/>
            <a:ext cx="33528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TRUNG ƯƠNG 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4953000" y="2667000"/>
            <a:ext cx="32766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NGOẠI BIÊN 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685800" y="4953000"/>
            <a:ext cx="1447800" cy="91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BỘ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2286000" y="4953000"/>
            <a:ext cx="2082800" cy="91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2060"/>
                </a:solidFill>
              </a:rPr>
              <a:t>TỦY SỐNG</a:t>
            </a: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4876800" y="4953000"/>
            <a:ext cx="1603375" cy="91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2060"/>
                </a:solidFill>
              </a:rPr>
              <a:t>DÂY TK</a:t>
            </a:r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 flipH="1">
            <a:off x="2806700" y="2133600"/>
            <a:ext cx="1600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6" name="Line 10"/>
          <p:cNvSpPr>
            <a:spLocks noChangeShapeType="1"/>
          </p:cNvSpPr>
          <p:nvPr/>
        </p:nvSpPr>
        <p:spPr bwMode="auto">
          <a:xfrm>
            <a:off x="4419600" y="2133600"/>
            <a:ext cx="21717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 flipH="1">
            <a:off x="1409700" y="3886200"/>
            <a:ext cx="87630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Line 12"/>
          <p:cNvSpPr>
            <a:spLocks noChangeShapeType="1"/>
          </p:cNvSpPr>
          <p:nvPr/>
        </p:nvSpPr>
        <p:spPr bwMode="auto">
          <a:xfrm>
            <a:off x="2286000" y="3906102"/>
            <a:ext cx="1041400" cy="10468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H="1">
            <a:off x="5505450" y="3809999"/>
            <a:ext cx="886251" cy="114299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705600" y="4953000"/>
            <a:ext cx="1752600" cy="91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2060"/>
                </a:solidFill>
              </a:rPr>
              <a:t>HẠCH TK</a:t>
            </a:r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>
            <a:off x="6400800" y="3810000"/>
            <a:ext cx="118110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animBg="1"/>
      <p:bldP spid="132101" grpId="0" animBg="1"/>
      <p:bldP spid="132102" grpId="0" animBg="1"/>
      <p:bldP spid="132103" grpId="0" animBg="1"/>
      <p:bldP spid="132104" grpId="0" animBg="1"/>
      <p:bldP spid="132105" grpId="0" animBg="1"/>
      <p:bldP spid="132106" grpId="0" animBg="1"/>
      <p:bldP spid="132107" grpId="0" animBg="1"/>
      <p:bldP spid="132108" grpId="0" animBg="1"/>
      <p:bldP spid="132109" grpId="0" animBg="1"/>
      <p:bldP spid="2" grpId="0" animBg="1"/>
      <p:bldP spid="133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THUC HANH-H 65-TRANG 8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3748"/>
            <a:ext cx="5654607" cy="579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2743200" y="107005"/>
            <a:ext cx="31242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Cắt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ngang tuỷ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69496" y="4114800"/>
            <a:ext cx="299830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smtClean="0">
                <a:solidFill>
                  <a:srgbClr val="C00000"/>
                </a:solidFill>
                <a:latin typeface="VNI-Times" pitchFamily="2" charset="0"/>
              </a:rPr>
              <a:t>Dây thần kinh</a:t>
            </a:r>
            <a:endParaRPr lang="en-US" sz="2800" b="1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993296" y="2000166"/>
            <a:ext cx="3074504" cy="5236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C00000"/>
                </a:solidFill>
                <a:latin typeface="VNI-Times" pitchFamily="2" charset="0"/>
              </a:rPr>
              <a:t>   </a:t>
            </a:r>
            <a:r>
              <a:rPr lang="en-US" sz="2800" b="1" smtClean="0">
                <a:solidFill>
                  <a:srgbClr val="C00000"/>
                </a:solidFill>
                <a:latin typeface="VNI-Times" pitchFamily="2" charset="0"/>
              </a:rPr>
              <a:t>vị trí vết cắt</a:t>
            </a:r>
            <a:endParaRPr lang="en-US" sz="2800" b="1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200400" y="3962400"/>
            <a:ext cx="4406348" cy="152400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200400" y="2524583"/>
            <a:ext cx="4107346" cy="416757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228600"/>
            <a:ext cx="84582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tuỷ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cat ngang tuy song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4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9705" y="-502571"/>
            <a:ext cx="5562600" cy="913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5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1807" y="-591207"/>
            <a:ext cx="6019800" cy="918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6, 7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694793" y="1158766"/>
            <a:ext cx="64770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533400" y="2133600"/>
            <a:ext cx="83820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Clr>
                <a:srgbClr val="0000CC"/>
              </a:buClr>
              <a:buFont typeface="Wingdings" panose="05000000000000000000" pitchFamily="2" charset="2"/>
              <a:buChar char="v"/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tuỷ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	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4439527"/>
            <a:ext cx="5966698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Clr>
                <a:srgbClr val="0000CC"/>
              </a:buClr>
              <a:buFont typeface="Wingdings" panose="05000000000000000000" pitchFamily="2" charset="2"/>
              <a:buChar char="v"/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 tuỷ ở trên vết cắt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ủy tủy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342900" y="228600"/>
            <a:ext cx="8458200" cy="6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Huỷ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tuỷ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 6,7 Bài 44 sinh 8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274955"/>
            <a:ext cx="8046085" cy="585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6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2600" y="-533401"/>
            <a:ext cx="5638799" cy="914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7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0512" y="-712346"/>
            <a:ext cx="6022975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2590800" y="1066800"/>
            <a:ext cx="3886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latin typeface="Times New Roman" panose="02020603050405020304" pitchFamily="18" charset="0"/>
              </a:rPr>
              <a:t>Mục đích TN 6, 7: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3400" y="2895600"/>
            <a:ext cx="80645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TÌM HIỂU CHỨC NĂNG LIÊN QUAN ĐẾN CẤU TẠO CỦA TỦY SỐNG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29000" y="1905000"/>
            <a:ext cx="22098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smtClean="0">
                <a:cs typeface="Times New Roman" panose="02020603050405020304" pitchFamily="18" charset="0"/>
              </a:rPr>
              <a:t>Bài 27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685800" y="457200"/>
            <a:ext cx="5986463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/>
            <a:endParaRPr lang="en-US" altLang="en-US" sz="2800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vi-VN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chức năng của tủy sống:</a:t>
            </a:r>
          </a:p>
          <a:p>
            <a:pPr marL="457200" indent="-457200" eaLnBrk="0" hangingPunct="0"/>
            <a:endParaRPr lang="en-US" sz="28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609532" y="2590800"/>
            <a:ext cx="77700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 sống có các căn cứ thần kinh 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hoạt động của các chi.</a:t>
            </a:r>
          </a:p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căn cứ có liên hệ nhau theo đường </a:t>
            </a:r>
          </a:p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dọc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00400" y="1676400"/>
            <a:ext cx="2279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457200" y="1603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altLang="en-US" sz="3200" b="1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89692" y="160338"/>
            <a:ext cx="8825707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89693" y="480219"/>
            <a:ext cx="89646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vi-VN" sz="2800">
                <a:solidFill>
                  <a:srgbClr val="C00000"/>
                </a:solidFill>
                <a:latin typeface="+mj-lt"/>
              </a:rPr>
              <a:t>? Hãy đối chiếu các kết quả TN trên, kết hợp quan </a:t>
            </a:r>
            <a:r>
              <a:rPr lang="vi-VN" sz="2800" smtClean="0">
                <a:solidFill>
                  <a:srgbClr val="C00000"/>
                </a:solidFill>
                <a:latin typeface="+mj-lt"/>
              </a:rPr>
              <a:t>sát</a:t>
            </a:r>
            <a:endParaRPr lang="en-US" sz="2800" smtClean="0">
              <a:solidFill>
                <a:srgbClr val="C00000"/>
              </a:solidFill>
              <a:latin typeface="+mj-lt"/>
            </a:endParaRPr>
          </a:p>
          <a:p>
            <a:pPr eaLnBrk="0" hangingPunct="0"/>
            <a:r>
              <a:rPr lang="vi-VN" sz="2800" smtClean="0">
                <a:solidFill>
                  <a:srgbClr val="C00000"/>
                </a:solidFill>
                <a:latin typeface="+mj-lt"/>
              </a:rPr>
              <a:t> hình</a:t>
            </a:r>
            <a:r>
              <a:rPr lang="en-US" sz="280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>
                <a:solidFill>
                  <a:srgbClr val="C00000"/>
                </a:solidFill>
                <a:latin typeface="+mj-lt"/>
              </a:rPr>
              <a:t>44.1, 2 </a:t>
            </a:r>
            <a:r>
              <a:rPr lang="en-US" sz="2800" smtClean="0">
                <a:solidFill>
                  <a:srgbClr val="C00000"/>
                </a:solidFill>
                <a:latin typeface="+mj-lt"/>
              </a:rPr>
              <a:t>SGK </a:t>
            </a:r>
            <a:r>
              <a:rPr lang="en-US" sz="2800">
                <a:solidFill>
                  <a:srgbClr val="C00000"/>
                </a:solidFill>
                <a:latin typeface="+mj-lt"/>
              </a:rPr>
              <a:t>trang 141 hãy hoàn thành </a:t>
            </a:r>
            <a:r>
              <a:rPr lang="en-US" sz="2800" smtClean="0">
                <a:solidFill>
                  <a:srgbClr val="C00000"/>
                </a:solidFill>
                <a:latin typeface="+mj-lt"/>
              </a:rPr>
              <a:t>bảng:</a:t>
            </a:r>
            <a:endParaRPr lang="en-US" sz="280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4850" name="Picture 116" descr="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2925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ag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8" y="228598"/>
            <a:ext cx="66675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7429500" y="228600"/>
            <a:ext cx="13335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TỦY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875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graphicFrame>
        <p:nvGraphicFramePr>
          <p:cNvPr id="72781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38212"/>
              </p:ext>
            </p:extLst>
          </p:nvPr>
        </p:nvGraphicFramePr>
        <p:xfrm>
          <a:off x="152401" y="1197578"/>
          <a:ext cx="8991599" cy="5418492"/>
        </p:xfrm>
        <a:graphic>
          <a:graphicData uri="http://schemas.openxmlformats.org/drawingml/2006/table">
            <a:tbl>
              <a:tblPr/>
              <a:tblGrid>
                <a:gridCol w="1661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1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9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NI-Times" pitchFamily="2" charset="0"/>
                        </a:rPr>
                        <a:t>Tủy sống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Times" pitchFamily="2" charset="0"/>
                        </a:rPr>
                        <a:t>Ñaëc ñieåm</a:t>
                      </a: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786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NI-Times" pitchFamily="2" charset="0"/>
                        </a:rPr>
                        <a:t>Cấu tạo ngoài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Vị trí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Hình </a:t>
                      </a: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dạng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Màu sắc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Màng tủy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0951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NI-Times" pitchFamily="2" charset="0"/>
                        </a:rPr>
                        <a:t>Cấu tạo trong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Chất xám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NI-Times" pitchFamily="2" charset="0"/>
                        </a:rPr>
                        <a:t>Chất trắng</a:t>
                      </a:r>
                      <a:endParaRPr kumimoji="0" lang="en-US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2260" marB="422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2738" name="Rectangle 34"/>
          <p:cNvSpPr>
            <a:spLocks noChangeArrowheads="1"/>
          </p:cNvSpPr>
          <p:nvPr/>
        </p:nvSpPr>
        <p:spPr bwMode="auto">
          <a:xfrm>
            <a:off x="3658012" y="2671406"/>
            <a:ext cx="57462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000" b="1">
                <a:solidFill>
                  <a:srgbClr val="0070C0"/>
                </a:solidFill>
                <a:latin typeface="VNI-Times" pitchFamily="2" charset="0"/>
              </a:rPr>
              <a:t>Hình </a:t>
            </a:r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trụ dài 50cm</a:t>
            </a:r>
            <a:endParaRPr lang="en-US" altLang="en-US" sz="20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72739" name="Rectangle 35"/>
          <p:cNvSpPr>
            <a:spLocks noChangeArrowheads="1"/>
          </p:cNvSpPr>
          <p:nvPr/>
        </p:nvSpPr>
        <p:spPr bwMode="auto">
          <a:xfrm>
            <a:off x="3658011" y="3433406"/>
            <a:ext cx="57462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Màu trắng</a:t>
            </a:r>
            <a:endParaRPr lang="en-US" altLang="en-US" sz="20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72741" name="Rectangle 37"/>
          <p:cNvSpPr>
            <a:spLocks noChangeArrowheads="1"/>
          </p:cNvSpPr>
          <p:nvPr/>
        </p:nvSpPr>
        <p:spPr bwMode="auto">
          <a:xfrm>
            <a:off x="3732951" y="5105400"/>
            <a:ext cx="57462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Nằm </a:t>
            </a:r>
            <a:r>
              <a:rPr lang="en-US" altLang="en-US" sz="2000" b="1">
                <a:solidFill>
                  <a:srgbClr val="0070C0"/>
                </a:solidFill>
                <a:latin typeface="VNI-Times" pitchFamily="2" charset="0"/>
              </a:rPr>
              <a:t>trong, hình </a:t>
            </a:r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cánh buồm</a:t>
            </a:r>
            <a:endParaRPr lang="en-US" altLang="en-US" sz="20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72742" name="Rectangle 38"/>
          <p:cNvSpPr>
            <a:spLocks noChangeArrowheads="1"/>
          </p:cNvSpPr>
          <p:nvPr/>
        </p:nvSpPr>
        <p:spPr bwMode="auto">
          <a:xfrm>
            <a:off x="3743463" y="5854070"/>
            <a:ext cx="57462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Nằm ngoài, </a:t>
            </a:r>
            <a:r>
              <a:rPr lang="en-US" altLang="en-US" sz="2000" b="1">
                <a:solidFill>
                  <a:srgbClr val="0070C0"/>
                </a:solidFill>
                <a:latin typeface="VNI-Times" pitchFamily="2" charset="0"/>
              </a:rPr>
              <a:t>bao quanh </a:t>
            </a:r>
            <a:r>
              <a:rPr lang="en-US" altLang="en-US" sz="2000" b="1" smtClean="0">
                <a:solidFill>
                  <a:srgbClr val="0070C0"/>
                </a:solidFill>
                <a:latin typeface="VNI-Times" pitchFamily="2" charset="0"/>
              </a:rPr>
              <a:t>chất xám</a:t>
            </a:r>
            <a:endParaRPr lang="en-US" altLang="en-US" sz="20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2400" y="262909"/>
            <a:ext cx="7551737" cy="7290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3600" b="1" u="sng" kern="0" smtClean="0">
                <a:solidFill>
                  <a:srgbClr val="FF0000"/>
                </a:solidFill>
              </a:rPr>
              <a:t> 2. </a:t>
            </a: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Nghiên cứu cấu tạo của tủy sống.</a:t>
            </a:r>
            <a:endParaRPr lang="en-US" altLang="en-US" sz="3600" u="sng" kern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en-US" altLang="en-US" sz="3600" u="sng" ker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27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27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727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727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2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8" grpId="0"/>
      <p:bldP spid="72739" grpId="0"/>
      <p:bldP spid="72741" grpId="0"/>
      <p:bldP spid="727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/>
          <p:nvPr/>
        </p:nvGrpSpPr>
        <p:grpSpPr bwMode="auto">
          <a:xfrm>
            <a:off x="-828675" y="0"/>
            <a:ext cx="10591800" cy="7162800"/>
            <a:chOff x="-528" y="-96"/>
            <a:chExt cx="6672" cy="4512"/>
          </a:xfrm>
        </p:grpSpPr>
        <p:pic>
          <p:nvPicPr>
            <p:cNvPr id="38917" name="Picture 3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4" descr="rosecornerl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9" name="Picture 5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6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7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2" name="Picture 8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92113" y="1700213"/>
            <a:ext cx="8294687" cy="3538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Chức năng của tủy sống:</a:t>
            </a: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trung khu của các phản xạ không điều kiện</a:t>
            </a: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đường dẫn truyền dọc nối các trung khu trong tủy sống với nhau và não bộ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6120" y="611981"/>
            <a:ext cx="7551737" cy="7290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3600" b="1" u="sng" kern="0" smtClean="0">
                <a:solidFill>
                  <a:srgbClr val="FF0000"/>
                </a:solidFill>
              </a:rPr>
              <a:t> 2. </a:t>
            </a: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Nghiên cứu cấu tạo của tủy sống.</a:t>
            </a:r>
            <a:endParaRPr lang="en-US" altLang="en-US" sz="3600" u="sng" kern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en-US" altLang="en-US" sz="3600" u="sng" ker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68243"/>
            <a:ext cx="15430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"/>
            <a:ext cx="191293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 txBox="1">
            <a:spLocks noChangeArrowheads="1"/>
          </p:cNvSpPr>
          <p:nvPr/>
        </p:nvSpPr>
        <p:spPr bwMode="auto">
          <a:xfrm>
            <a:off x="179387" y="1828800"/>
            <a:ext cx="8964613" cy="33210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Học </a:t>
            </a:r>
            <a:r>
              <a:rPr lang="en-US" smtClean="0">
                <a:solidFill>
                  <a:srgbClr val="C00000"/>
                </a:solidFill>
              </a:rPr>
              <a:t>bài</a:t>
            </a:r>
            <a:endParaRPr lang="en-US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70C0"/>
                </a:solidFill>
              </a:rPr>
              <a:t> Hoàn thành báo cáo thu hoạch</a:t>
            </a:r>
          </a:p>
          <a:p>
            <a:pPr>
              <a:defRPr/>
            </a:pPr>
            <a:r>
              <a:rPr lang="en-US" smtClean="0">
                <a:solidFill>
                  <a:srgbClr val="0070C0"/>
                </a:solidFill>
              </a:rPr>
              <a:t>Chuẩn </a:t>
            </a:r>
            <a:r>
              <a:rPr lang="en-US">
                <a:solidFill>
                  <a:srgbClr val="0070C0"/>
                </a:solidFill>
              </a:rPr>
              <a:t>bị bài </a:t>
            </a:r>
            <a:r>
              <a:rPr lang="en-US" smtClean="0">
                <a:solidFill>
                  <a:srgbClr val="0070C0"/>
                </a:solidFill>
              </a:rPr>
              <a:t>: </a:t>
            </a:r>
            <a:r>
              <a:rPr lang="en-US">
                <a:solidFill>
                  <a:srgbClr val="0070C0"/>
                </a:solidFill>
              </a:rPr>
              <a:t>“ Dây thần kinh tủy” </a:t>
            </a:r>
          </a:p>
          <a:p>
            <a:pPr marL="0" indent="0">
              <a:buFontTx/>
              <a:buNone/>
              <a:defRPr/>
            </a:pPr>
            <a:r>
              <a:rPr lang="en-US">
                <a:solidFill>
                  <a:srgbClr val="0070C0"/>
                </a:solidFill>
              </a:rPr>
              <a:t>+ Nghiên cứu hình vẽ </a:t>
            </a:r>
            <a:r>
              <a:rPr lang="en-US">
                <a:solidFill>
                  <a:srgbClr val="0070C0"/>
                </a:solidFill>
                <a:sym typeface="Wingdings" panose="05000000000000000000"/>
              </a:rPr>
              <a:t> cấu tạo dây thần kinh tủy</a:t>
            </a:r>
          </a:p>
          <a:p>
            <a:pPr marL="0" indent="0">
              <a:buFontTx/>
              <a:buNone/>
              <a:defRPr/>
            </a:pPr>
            <a:r>
              <a:rPr lang="en-US">
                <a:solidFill>
                  <a:srgbClr val="0070C0"/>
                </a:solidFill>
              </a:rPr>
              <a:t>+ Xem lại bài 6: Phản xạ( hình 6.2)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7772" y="623163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/>
          <p:nvPr/>
        </p:nvGrpSpPr>
        <p:grpSpPr bwMode="auto">
          <a:xfrm>
            <a:off x="-828675" y="0"/>
            <a:ext cx="10591800" cy="7162800"/>
            <a:chOff x="-528" y="-96"/>
            <a:chExt cx="6672" cy="4512"/>
          </a:xfrm>
        </p:grpSpPr>
        <p:pic>
          <p:nvPicPr>
            <p:cNvPr id="7172" name="Picture 3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4" descr="rosecornerl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5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8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0825" y="1020763"/>
            <a:ext cx="8528050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 hành  thành công thí nghiệm theo qui định</a:t>
            </a:r>
          </a:p>
          <a:p>
            <a:pPr>
              <a:defRPr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 kết quả quan sát được qua thí nghiệm: </a:t>
            </a:r>
          </a:p>
          <a:p>
            <a:pPr>
              <a:defRPr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Nêu được chức năng của tủy sống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đồng thời phỏng đoán được các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cấu tạo của tủy sống. </a:t>
            </a:r>
          </a:p>
          <a:p>
            <a:pPr>
              <a:defRPr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Đối chiếu với cấu tạo của tủy sống (qua hình vẽ) để khẳng định mối quan hệ giữa cấu tạo với chức năng.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/>
          <p:nvPr/>
        </p:nvGrpSpPr>
        <p:grpSpPr bwMode="auto">
          <a:xfrm>
            <a:off x="-828675" y="0"/>
            <a:ext cx="10591800" cy="7162800"/>
            <a:chOff x="-528" y="-96"/>
            <a:chExt cx="6672" cy="4512"/>
          </a:xfrm>
        </p:grpSpPr>
        <p:pic>
          <p:nvPicPr>
            <p:cNvPr id="8196" name="Picture 3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4" descr="rosecornerl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5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6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7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767" y="160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8" descr="div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50" y="2326"/>
              <a:ext cx="36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0825" y="1409700"/>
            <a:ext cx="852805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1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(0,3 %; 1 %; 3 %)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THÍ NGHIỆM</a:t>
            </a:r>
          </a:p>
        </p:txBody>
      </p:sp>
      <p:pic>
        <p:nvPicPr>
          <p:cNvPr id="9219" name="Picture 2" descr="http://images.yume.vn/blog/201108/30/1314676487_e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G:\New Folder\DSC08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THÍ NGHIỆM</a:t>
            </a:r>
          </a:p>
        </p:txBody>
      </p:sp>
      <p:pic>
        <p:nvPicPr>
          <p:cNvPr id="11267" name="Picture 2" descr="G:\New Folder\DSC08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685800"/>
          </a:xfrm>
        </p:spPr>
        <p:txBody>
          <a:bodyPr/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THÍ NGHIỆM</a:t>
            </a:r>
          </a:p>
        </p:txBody>
      </p:sp>
      <p:grpSp>
        <p:nvGrpSpPr>
          <p:cNvPr id="10243" name="Group 16"/>
          <p:cNvGrpSpPr/>
          <p:nvPr/>
        </p:nvGrpSpPr>
        <p:grpSpPr bwMode="auto">
          <a:xfrm>
            <a:off x="45134" y="685644"/>
            <a:ext cx="2865998" cy="2667156"/>
            <a:chOff x="304800" y="762000"/>
            <a:chExt cx="1905000" cy="2540000"/>
          </a:xfrm>
        </p:grpSpPr>
        <p:pic>
          <p:nvPicPr>
            <p:cNvPr id="10259" name="Picture 4" descr="G:\New Folder\DSC080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762000"/>
              <a:ext cx="19050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" name="TextBox 10"/>
            <p:cNvSpPr txBox="1">
              <a:spLocks noChangeArrowheads="1"/>
            </p:cNvSpPr>
            <p:nvPr/>
          </p:nvSpPr>
          <p:spPr bwMode="auto">
            <a:xfrm>
              <a:off x="776068" y="21336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 0.3%             </a:t>
              </a:r>
            </a:p>
          </p:txBody>
        </p:sp>
      </p:grpSp>
      <p:grpSp>
        <p:nvGrpSpPr>
          <p:cNvPr id="10244" name="Group 17"/>
          <p:cNvGrpSpPr/>
          <p:nvPr/>
        </p:nvGrpSpPr>
        <p:grpSpPr bwMode="auto">
          <a:xfrm>
            <a:off x="2911132" y="685644"/>
            <a:ext cx="3169334" cy="2667000"/>
            <a:chOff x="3415155" y="689280"/>
            <a:chExt cx="2085088" cy="2540000"/>
          </a:xfrm>
        </p:grpSpPr>
        <p:pic>
          <p:nvPicPr>
            <p:cNvPr id="10257" name="Picture 4" descr="G:\New Folder\DSC080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155" y="689280"/>
              <a:ext cx="2085088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8" name="TextBox 11"/>
            <p:cNvSpPr txBox="1">
              <a:spLocks noChangeArrowheads="1"/>
            </p:cNvSpPr>
            <p:nvPr/>
          </p:nvSpPr>
          <p:spPr bwMode="auto">
            <a:xfrm>
              <a:off x="3996396" y="21336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1%             </a:t>
              </a:r>
            </a:p>
          </p:txBody>
        </p:sp>
      </p:grpSp>
      <p:grpSp>
        <p:nvGrpSpPr>
          <p:cNvPr id="10245" name="Group 18"/>
          <p:cNvGrpSpPr/>
          <p:nvPr/>
        </p:nvGrpSpPr>
        <p:grpSpPr bwMode="auto">
          <a:xfrm>
            <a:off x="6080466" y="685644"/>
            <a:ext cx="3063534" cy="2667156"/>
            <a:chOff x="6705600" y="762000"/>
            <a:chExt cx="1905000" cy="2540000"/>
          </a:xfrm>
        </p:grpSpPr>
        <p:pic>
          <p:nvPicPr>
            <p:cNvPr id="10255" name="Picture 4" descr="G:\New Folder\DSC080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762000"/>
              <a:ext cx="19050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6" name="TextBox 12"/>
            <p:cNvSpPr txBox="1">
              <a:spLocks noChangeArrowheads="1"/>
            </p:cNvSpPr>
            <p:nvPr/>
          </p:nvSpPr>
          <p:spPr bwMode="auto">
            <a:xfrm>
              <a:off x="7205004" y="21336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 3%             </a:t>
              </a:r>
            </a:p>
          </p:txBody>
        </p:sp>
      </p:grpSp>
      <p:grpSp>
        <p:nvGrpSpPr>
          <p:cNvPr id="10246" name="Group 19"/>
          <p:cNvGrpSpPr/>
          <p:nvPr/>
        </p:nvGrpSpPr>
        <p:grpSpPr bwMode="auto">
          <a:xfrm>
            <a:off x="0" y="3810000"/>
            <a:ext cx="2911132" cy="3048000"/>
            <a:chOff x="304800" y="3810000"/>
            <a:chExt cx="1981200" cy="2641600"/>
          </a:xfrm>
        </p:grpSpPr>
        <p:pic>
          <p:nvPicPr>
            <p:cNvPr id="10253" name="Picture 2" descr="G:\New Folder\DSC0808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810000"/>
              <a:ext cx="19812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TextBox 13"/>
            <p:cNvSpPr txBox="1">
              <a:spLocks noChangeArrowheads="1"/>
            </p:cNvSpPr>
            <p:nvPr/>
          </p:nvSpPr>
          <p:spPr bwMode="auto">
            <a:xfrm>
              <a:off x="914400" y="48768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 0.3%             </a:t>
              </a:r>
            </a:p>
          </p:txBody>
        </p:sp>
      </p:grpSp>
      <p:grpSp>
        <p:nvGrpSpPr>
          <p:cNvPr id="10247" name="Group 20"/>
          <p:cNvGrpSpPr/>
          <p:nvPr/>
        </p:nvGrpSpPr>
        <p:grpSpPr bwMode="auto">
          <a:xfrm>
            <a:off x="2866115" y="3810000"/>
            <a:ext cx="3032468" cy="3048000"/>
            <a:chOff x="3505200" y="3810000"/>
            <a:chExt cx="1981200" cy="2641600"/>
          </a:xfrm>
        </p:grpSpPr>
        <p:pic>
          <p:nvPicPr>
            <p:cNvPr id="10251" name="Picture 2" descr="G:\New Folder\DSC0808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810000"/>
              <a:ext cx="19812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Box 14"/>
            <p:cNvSpPr txBox="1">
              <a:spLocks noChangeArrowheads="1"/>
            </p:cNvSpPr>
            <p:nvPr/>
          </p:nvSpPr>
          <p:spPr bwMode="auto">
            <a:xfrm>
              <a:off x="4080804" y="48768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1%             </a:t>
              </a:r>
            </a:p>
          </p:txBody>
        </p:sp>
      </p:grpSp>
      <p:grpSp>
        <p:nvGrpSpPr>
          <p:cNvPr id="10248" name="Group 21"/>
          <p:cNvGrpSpPr/>
          <p:nvPr/>
        </p:nvGrpSpPr>
        <p:grpSpPr bwMode="auto">
          <a:xfrm>
            <a:off x="5898583" y="3810000"/>
            <a:ext cx="3200400" cy="3048000"/>
            <a:chOff x="6858000" y="3962400"/>
            <a:chExt cx="1981200" cy="2641600"/>
          </a:xfrm>
        </p:grpSpPr>
        <p:pic>
          <p:nvPicPr>
            <p:cNvPr id="10249" name="Picture 2" descr="G:\New Folder\DSC0808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962400"/>
              <a:ext cx="19812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Box 15"/>
            <p:cNvSpPr txBox="1">
              <a:spLocks noChangeArrowheads="1"/>
            </p:cNvSpPr>
            <p:nvPr/>
          </p:nvSpPr>
          <p:spPr bwMode="auto">
            <a:xfrm>
              <a:off x="7453532" y="5029200"/>
              <a:ext cx="990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HCl  3%        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844" y="-4006"/>
            <a:ext cx="6445155" cy="68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57200" indent="-457200"/>
            <a:endParaRPr lang="en-US" altLang="en-US" sz="2800" b="1" u="sng">
              <a:solidFill>
                <a:srgbClr val="FF0000"/>
              </a:solidFill>
              <a:latin typeface="VNI-Times" pitchFamily="2" charset="0"/>
            </a:endParaRPr>
          </a:p>
          <a:p>
            <a:pPr marL="457200" indent="-457200"/>
            <a:r>
              <a:rPr lang="en-US" altLang="en-US" sz="28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VÀ CÁCH TIẾN HÀNH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304800" y="1028700"/>
            <a:ext cx="5986463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/>
            <a:endParaRPr lang="en-US" altLang="en-US" sz="2800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/>
            <a:r>
              <a:rPr 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u="sng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vi-VN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chức năng của tủy sống:</a:t>
            </a:r>
          </a:p>
          <a:p>
            <a:pPr marL="457200" indent="-457200" eaLnBrk="0" hangingPunct="0"/>
            <a:endParaRPr lang="en-US" sz="28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793</Words>
  <Application>Microsoft Office PowerPoint</Application>
  <PresentationFormat>On-screen Show (4:3)</PresentationFormat>
  <Paragraphs>120</Paragraphs>
  <Slides>36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Symbol</vt:lpstr>
      <vt:lpstr>Times New Roman</vt:lpstr>
      <vt:lpstr>VNI-Bodon-Poster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THÍ NGHIỆM</vt:lpstr>
      <vt:lpstr>DỤNG CỤ THÍ NGHIỆM</vt:lpstr>
      <vt:lpstr>DỤNG CỤ THÍ NGHIỆM</vt:lpstr>
      <vt:lpstr>PowerPoint Presentation</vt:lpstr>
      <vt:lpstr>PowerPoint Presentation</vt:lpstr>
      <vt:lpstr>PowerPoint Presentation</vt:lpstr>
      <vt:lpstr>THÍ NGHIỆM 1, 2, 3</vt:lpstr>
      <vt:lpstr>PowerPoint Presentation</vt:lpstr>
      <vt:lpstr>THÍ NGHIỆM 1</vt:lpstr>
      <vt:lpstr>THÍ NGHIỆM 2</vt:lpstr>
      <vt:lpstr>THÍ NGHIỆM 3</vt:lpstr>
      <vt:lpstr>PowerPoint Presentation</vt:lpstr>
      <vt:lpstr>THÍ NGHIỆM 4, 5</vt:lpstr>
      <vt:lpstr>PowerPoint Presentation</vt:lpstr>
      <vt:lpstr>PowerPoint Presentation</vt:lpstr>
      <vt:lpstr>PowerPoint Presentation</vt:lpstr>
      <vt:lpstr>THÍ NGHIỆM 4</vt:lpstr>
      <vt:lpstr>THÍ NGHIỆM 5</vt:lpstr>
      <vt:lpstr>THÍ NGHIỆM 6, 7</vt:lpstr>
      <vt:lpstr>PowerPoint Presentation</vt:lpstr>
      <vt:lpstr>PowerPoint Presentation</vt:lpstr>
      <vt:lpstr>THÍ NGHIỆM 6</vt:lpstr>
      <vt:lpstr>THÍ NGHIỆM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Athos</dc:creator>
  <cp:lastModifiedBy>Aadmin</cp:lastModifiedBy>
  <cp:revision>36</cp:revision>
  <dcterms:created xsi:type="dcterms:W3CDTF">2020-04-16T01:06:00Z</dcterms:created>
  <dcterms:modified xsi:type="dcterms:W3CDTF">2023-03-05T09:58:44Z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