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a" ContentType="audio/x-ms-wma"/>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86" r:id="rId2"/>
    <p:sldMasterId id="2147484098" r:id="rId3"/>
    <p:sldMasterId id="2147484110" r:id="rId4"/>
  </p:sldMasterIdLst>
  <p:notesMasterIdLst>
    <p:notesMasterId r:id="rId20"/>
  </p:notesMasterIdLst>
  <p:sldIdLst>
    <p:sldId id="292" r:id="rId5"/>
    <p:sldId id="293" r:id="rId6"/>
    <p:sldId id="296" r:id="rId7"/>
    <p:sldId id="337" r:id="rId8"/>
    <p:sldId id="299" r:id="rId9"/>
    <p:sldId id="300" r:id="rId10"/>
    <p:sldId id="304" r:id="rId11"/>
    <p:sldId id="305" r:id="rId12"/>
    <p:sldId id="366" r:id="rId13"/>
    <p:sldId id="380" r:id="rId14"/>
    <p:sldId id="310" r:id="rId15"/>
    <p:sldId id="381" r:id="rId16"/>
    <p:sldId id="347" r:id="rId17"/>
    <p:sldId id="362" r:id="rId18"/>
    <p:sldId id="370"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FFFF"/>
    <a:srgbClr val="FF0000"/>
    <a:srgbClr val="33CC33"/>
    <a:srgbClr val="0000CC"/>
    <a:srgbClr val="D60093"/>
    <a:srgbClr val="FF33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4" autoAdjust="0"/>
    <p:restoredTop sz="94434" autoAdjust="0"/>
  </p:normalViewPr>
  <p:slideViewPr>
    <p:cSldViewPr>
      <p:cViewPr varScale="1">
        <p:scale>
          <a:sx n="55" d="100"/>
          <a:sy n="55" d="100"/>
        </p:scale>
        <p:origin x="152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Arial" pitchFamily="34" charset="0"/>
              </a:defRPr>
            </a:lvl1pPr>
          </a:lstStyle>
          <a:p>
            <a:pPr>
              <a:defRPr/>
            </a:pPr>
            <a:endParaRPr lang="vi-VN"/>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Arial" pitchFamily="34" charset="0"/>
              </a:defRPr>
            </a:lvl1pPr>
          </a:lstStyle>
          <a:p>
            <a:pPr>
              <a:defRPr/>
            </a:pPr>
            <a:fld id="{701BF0CA-E5E0-4D4A-A038-FCE7D2BB5B5D}" type="datetimeFigureOut">
              <a:rPr lang="vi-VN"/>
              <a:pPr>
                <a:defRPr/>
              </a:pPr>
              <a:t>09/04/2022</a:t>
            </a:fld>
            <a:endParaRPr lang="vi-VN"/>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noProof="0"/>
              <a:t>Click to edit Master text styles</a:t>
            </a:r>
          </a:p>
          <a:p>
            <a:pPr lvl="1"/>
            <a:r>
              <a:rPr lang="vi-VN" noProof="0"/>
              <a:t>Second level</a:t>
            </a:r>
          </a:p>
          <a:p>
            <a:pPr lvl="2"/>
            <a:r>
              <a:rPr lang="vi-VN" noProof="0"/>
              <a:t>Third level</a:t>
            </a:r>
          </a:p>
          <a:p>
            <a:pPr lvl="3"/>
            <a:r>
              <a:rPr lang="vi-VN" noProof="0"/>
              <a:t>Fourth level</a:t>
            </a:r>
          </a:p>
          <a:p>
            <a:pPr lvl="4"/>
            <a:r>
              <a:rPr lang="vi-VN" noProof="0"/>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Arial" pitchFamily="34" charset="0"/>
              </a:defRPr>
            </a:lvl1pPr>
          </a:lstStyle>
          <a:p>
            <a:pPr>
              <a:defRPr/>
            </a:pPr>
            <a:endParaRPr lang="vi-VN"/>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E883C9D-0473-4291-934E-6721F6998E8B}" type="slidenum">
              <a:rPr lang="vi-VN"/>
              <a:pPr/>
              <a:t>‹#›</a:t>
            </a:fld>
            <a:endParaRPr lang="vi-VN"/>
          </a:p>
        </p:txBody>
      </p:sp>
    </p:spTree>
    <p:extLst>
      <p:ext uri="{BB962C8B-B14F-4D97-AF65-F5344CB8AC3E}">
        <p14:creationId xmlns:p14="http://schemas.microsoft.com/office/powerpoint/2010/main" val="12016866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0EDEC170-27FF-42C9-B89F-8F14F86E0E4E}" type="slidenum">
              <a:rPr lang="vi-VN">
                <a:solidFill>
                  <a:prstClr val="black"/>
                </a:solidFill>
              </a:rPr>
              <a:pPr/>
              <a:t>1</a:t>
            </a:fld>
            <a:endParaRPr lang="vi-VN">
              <a:solidFill>
                <a:prstClr val="black"/>
              </a:solidFill>
            </a:endParaRPr>
          </a:p>
        </p:txBody>
      </p:sp>
    </p:spTree>
    <p:extLst>
      <p:ext uri="{BB962C8B-B14F-4D97-AF65-F5344CB8AC3E}">
        <p14:creationId xmlns:p14="http://schemas.microsoft.com/office/powerpoint/2010/main" val="874137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2861633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E883C9D-0473-4291-934E-6721F6998E8B}" type="slidenum">
              <a:rPr lang="vi-VN" smtClean="0"/>
              <a:pPr/>
              <a:t>4</a:t>
            </a:fld>
            <a:endParaRPr lang="vi-VN"/>
          </a:p>
        </p:txBody>
      </p:sp>
    </p:spTree>
    <p:extLst>
      <p:ext uri="{BB962C8B-B14F-4D97-AF65-F5344CB8AC3E}">
        <p14:creationId xmlns:p14="http://schemas.microsoft.com/office/powerpoint/2010/main" val="1625969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BB3DB2C-8B05-411C-8CCB-95C6F202C98C}" type="datetimeFigureOut">
              <a:rPr lang="en-US"/>
              <a:pPr>
                <a:defRPr/>
              </a:pPr>
              <a:t>4/9/2022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376208B-05B4-45DC-B1FF-4487071E1D0E}" type="slidenum">
              <a:rPr lang="en-US"/>
              <a:pPr/>
              <a:t>‹#›</a:t>
            </a:fld>
            <a:endParaRPr lang="en-US"/>
          </a:p>
        </p:txBody>
      </p:sp>
    </p:spTree>
    <p:extLst>
      <p:ext uri="{BB962C8B-B14F-4D97-AF65-F5344CB8AC3E}">
        <p14:creationId xmlns:p14="http://schemas.microsoft.com/office/powerpoint/2010/main" val="3034733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5223ED-BB29-46F0-B92A-51FAACC2547D}" type="datetimeFigureOut">
              <a:rPr lang="en-US"/>
              <a:pPr>
                <a:defRPr/>
              </a:pPr>
              <a:t>4/9/2022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19D8D5A-4A6C-45F9-BFB5-A264A6EA4058}" type="slidenum">
              <a:rPr lang="en-US"/>
              <a:pPr/>
              <a:t>‹#›</a:t>
            </a:fld>
            <a:endParaRPr lang="en-US"/>
          </a:p>
        </p:txBody>
      </p:sp>
    </p:spTree>
    <p:extLst>
      <p:ext uri="{BB962C8B-B14F-4D97-AF65-F5344CB8AC3E}">
        <p14:creationId xmlns:p14="http://schemas.microsoft.com/office/powerpoint/2010/main" val="2009467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0ED7F52-F106-433A-BD9B-8519A9C787BF}" type="datetimeFigureOut">
              <a:rPr lang="en-US"/>
              <a:pPr>
                <a:defRPr/>
              </a:pPr>
              <a:t>4/9/2022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227AC55-1C29-4C3C-B2DB-5FE9D3A3C296}" type="slidenum">
              <a:rPr lang="en-US"/>
              <a:pPr/>
              <a:t>‹#›</a:t>
            </a:fld>
            <a:endParaRPr lang="en-US"/>
          </a:p>
        </p:txBody>
      </p:sp>
    </p:spTree>
    <p:extLst>
      <p:ext uri="{BB962C8B-B14F-4D97-AF65-F5344CB8AC3E}">
        <p14:creationId xmlns:p14="http://schemas.microsoft.com/office/powerpoint/2010/main" val="2010892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B340F7B3-D67C-4AD0-8FCE-8EE4A0366B58}"/>
              </a:ext>
            </a:extLst>
          </p:cNvPr>
          <p:cNvSpPr/>
          <p:nvPr userDrawn="1"/>
        </p:nvSpPr>
        <p:spPr>
          <a:xfrm>
            <a:off x="32659" y="54428"/>
            <a:ext cx="9078686"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51427" tIns="25706" rIns="51427" bIns="25706" anchor="ctr" anchorCtr="0">
            <a:noAutofit/>
          </a:bodyPr>
          <a:lstStyle/>
          <a:p>
            <a:pPr algn="ctr" fontAlgn="auto">
              <a:spcBef>
                <a:spcPts val="0"/>
              </a:spcBef>
              <a:spcAft>
                <a:spcPts val="0"/>
              </a:spcAft>
            </a:pPr>
            <a:endParaRPr sz="1350">
              <a:solidFill>
                <a:prstClr val="white"/>
              </a:solidFill>
              <a:latin typeface="Calibri"/>
              <a:ea typeface="Calibri"/>
              <a:cs typeface="Calibri"/>
              <a:sym typeface="Calibri"/>
            </a:endParaRPr>
          </a:p>
        </p:txBody>
      </p:sp>
    </p:spTree>
    <p:extLst>
      <p:ext uri="{BB962C8B-B14F-4D97-AF65-F5344CB8AC3E}">
        <p14:creationId xmlns:p14="http://schemas.microsoft.com/office/powerpoint/2010/main" val="3617103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B340F7B3-D67C-4AD0-8FCE-8EE4A0366B58}"/>
              </a:ext>
            </a:extLst>
          </p:cNvPr>
          <p:cNvSpPr/>
          <p:nvPr userDrawn="1"/>
        </p:nvSpPr>
        <p:spPr>
          <a:xfrm>
            <a:off x="32658" y="54428"/>
            <a:ext cx="9078686"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68569" tIns="34275" rIns="68569" bIns="34275" anchor="ctr" anchorCtr="0">
            <a:noAutofit/>
          </a:bodyPr>
          <a:lstStyle/>
          <a:p>
            <a:pPr algn="ctr" fontAlgn="auto">
              <a:spcBef>
                <a:spcPts val="0"/>
              </a:spcBef>
              <a:spcAft>
                <a:spcPts val="0"/>
              </a:spcAft>
            </a:pPr>
            <a:endParaRPr>
              <a:solidFill>
                <a:prstClr val="white"/>
              </a:solidFill>
              <a:latin typeface="Calibri"/>
              <a:ea typeface="Calibri"/>
              <a:cs typeface="Calibri"/>
              <a:sym typeface="Calibri"/>
            </a:endParaRPr>
          </a:p>
        </p:txBody>
      </p:sp>
    </p:spTree>
    <p:extLst>
      <p:ext uri="{BB962C8B-B14F-4D97-AF65-F5344CB8AC3E}">
        <p14:creationId xmlns:p14="http://schemas.microsoft.com/office/powerpoint/2010/main" val="3991156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CF68A6-1BFB-4E4F-80A5-2E85A968D2B4}"/>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78F37FC1-2B17-4F84-AD76-296D55FDAB87}"/>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0B7A9AA-B26C-4FAB-8322-B6B2ED0E0EF4}"/>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879CFCB7-EC45-4A5F-9B17-EE355BEF59A8}"/>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04B8D005-4FE9-4C16-B22F-4773D81097FD}"/>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3962098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3070A0A-AA4D-4A09-BD3B-A4E57F528175}"/>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vi-VN"/>
              <a:t>Bấm để sửa kiểu tiêu đề Bản cái</a:t>
            </a:r>
          </a:p>
        </p:txBody>
      </p:sp>
      <p:sp>
        <p:nvSpPr>
          <p:cNvPr id="3" name="Chỗ dành sẵn cho Văn bản 2">
            <a:extLst>
              <a:ext uri="{FF2B5EF4-FFF2-40B4-BE49-F238E27FC236}">
                <a16:creationId xmlns:a16="http://schemas.microsoft.com/office/drawing/2014/main" id="{0372EC37-B6AF-43D0-993A-A04DC3AD44D9}"/>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A3DAC885-79F2-4089-AF62-6B82A9DAFAF0}"/>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1584FC9A-DC9E-43D4-AF41-659B01157F0A}"/>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E828010A-F039-462A-880A-BCB669794A6A}"/>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3982279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FCC697C-7842-4D80-92B3-11FD4A2589A3}"/>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C58BB3ED-3326-47F1-9847-3CD4BEF2A9F3}"/>
              </a:ext>
            </a:extLst>
          </p:cNvPr>
          <p:cNvSpPr>
            <a:spLocks noGrp="1"/>
          </p:cNvSpPr>
          <p:nvPr>
            <p:ph sz="half" idx="1"/>
          </p:nvPr>
        </p:nvSpPr>
        <p:spPr>
          <a:xfrm>
            <a:off x="6286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E8E31FEC-A30F-4C6C-A769-DBAEFFF19C25}"/>
              </a:ext>
            </a:extLst>
          </p:cNvPr>
          <p:cNvSpPr>
            <a:spLocks noGrp="1"/>
          </p:cNvSpPr>
          <p:nvPr>
            <p:ph sz="half" idx="2"/>
          </p:nvPr>
        </p:nvSpPr>
        <p:spPr>
          <a:xfrm>
            <a:off x="46291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8319E837-664B-45C5-9DEA-DA9637243B3D}"/>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6" name="Chỗ dành sẵn cho Chân trang 5">
            <a:extLst>
              <a:ext uri="{FF2B5EF4-FFF2-40B4-BE49-F238E27FC236}">
                <a16:creationId xmlns:a16="http://schemas.microsoft.com/office/drawing/2014/main" id="{07542653-EF4B-4C2E-AA87-1E913B1685A8}"/>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7" name="Chỗ dành sẵn cho Số hiệu Bản chiếu 6">
            <a:extLst>
              <a:ext uri="{FF2B5EF4-FFF2-40B4-BE49-F238E27FC236}">
                <a16:creationId xmlns:a16="http://schemas.microsoft.com/office/drawing/2014/main" id="{4585AF98-566C-4D6D-A2E8-2E0E4A57843B}"/>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3163377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AB4FA6C-18CF-4549-8033-E092A86A6629}"/>
              </a:ext>
            </a:extLst>
          </p:cNvPr>
          <p:cNvSpPr>
            <a:spLocks noGrp="1"/>
          </p:cNvSpPr>
          <p:nvPr>
            <p:ph type="title"/>
          </p:nvPr>
        </p:nvSpPr>
        <p:spPr>
          <a:xfrm>
            <a:off x="629841" y="365126"/>
            <a:ext cx="78867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EAEAA0B4-9101-47CA-8710-CF5073D67099}"/>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2D7229B6-3B00-4C31-9D94-5610EF023A60}"/>
              </a:ext>
            </a:extLst>
          </p:cNvPr>
          <p:cNvSpPr>
            <a:spLocks noGrp="1"/>
          </p:cNvSpPr>
          <p:nvPr>
            <p:ph sz="half" idx="2"/>
          </p:nvPr>
        </p:nvSpPr>
        <p:spPr>
          <a:xfrm>
            <a:off x="629842" y="2505075"/>
            <a:ext cx="3868340"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4D55A381-1F55-4188-B370-90AA6350AA0A}"/>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AB91CA5E-FA34-492E-9B30-D2D48EF0E637}"/>
              </a:ext>
            </a:extLst>
          </p:cNvPr>
          <p:cNvSpPr>
            <a:spLocks noGrp="1"/>
          </p:cNvSpPr>
          <p:nvPr>
            <p:ph sz="quarter" idx="4"/>
          </p:nvPr>
        </p:nvSpPr>
        <p:spPr>
          <a:xfrm>
            <a:off x="4629150" y="2505075"/>
            <a:ext cx="3887391"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1D363C7E-DFED-4626-B0F5-54D459E58092}"/>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8" name="Chỗ dành sẵn cho Chân trang 7">
            <a:extLst>
              <a:ext uri="{FF2B5EF4-FFF2-40B4-BE49-F238E27FC236}">
                <a16:creationId xmlns:a16="http://schemas.microsoft.com/office/drawing/2014/main" id="{73084B1A-3BE3-4126-A0C6-E060459D3C75}"/>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9" name="Chỗ dành sẵn cho Số hiệu Bản chiếu 8">
            <a:extLst>
              <a:ext uri="{FF2B5EF4-FFF2-40B4-BE49-F238E27FC236}">
                <a16:creationId xmlns:a16="http://schemas.microsoft.com/office/drawing/2014/main" id="{FC953B9D-C224-4866-9D45-ACFCEDEAAF71}"/>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3301960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60AFFEC-E221-4FB3-82E3-89B5397F69C9}"/>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F7DEA3C4-B29B-48D4-A761-8D444466ECFB}"/>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4" name="Chỗ dành sẵn cho Chân trang 3">
            <a:extLst>
              <a:ext uri="{FF2B5EF4-FFF2-40B4-BE49-F238E27FC236}">
                <a16:creationId xmlns:a16="http://schemas.microsoft.com/office/drawing/2014/main" id="{C3CDA956-8ADF-4845-918F-BA3C5910199B}"/>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5" name="Chỗ dành sẵn cho Số hiệu Bản chiếu 4">
            <a:extLst>
              <a:ext uri="{FF2B5EF4-FFF2-40B4-BE49-F238E27FC236}">
                <a16:creationId xmlns:a16="http://schemas.microsoft.com/office/drawing/2014/main" id="{F9C2BA94-12B1-46A8-8D78-558A2CB38856}"/>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559265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FCD7032-F6EF-4F41-841D-38E25D10BFD0}"/>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3" name="Chỗ dành sẵn cho Chân trang 2">
            <a:extLst>
              <a:ext uri="{FF2B5EF4-FFF2-40B4-BE49-F238E27FC236}">
                <a16:creationId xmlns:a16="http://schemas.microsoft.com/office/drawing/2014/main" id="{BA70A6C4-93A4-45BB-95BF-29182453E693}"/>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4" name="Chỗ dành sẵn cho Số hiệu Bản chiếu 3">
            <a:extLst>
              <a:ext uri="{FF2B5EF4-FFF2-40B4-BE49-F238E27FC236}">
                <a16:creationId xmlns:a16="http://schemas.microsoft.com/office/drawing/2014/main" id="{D1E86C26-493A-4A4E-B151-B1B58C802B5B}"/>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3343903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D8202F6-76DA-4540-A228-D55BD2A5F6A7}" type="datetimeFigureOut">
              <a:rPr lang="en-US"/>
              <a:pPr>
                <a:defRPr/>
              </a:pPr>
              <a:t>4/9/2022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00CD3AA-3BD3-4B00-8111-BD79DAE0E9E1}" type="slidenum">
              <a:rPr lang="en-US"/>
              <a:pPr/>
              <a:t>‹#›</a:t>
            </a:fld>
            <a:endParaRPr lang="en-US"/>
          </a:p>
        </p:txBody>
      </p:sp>
    </p:spTree>
    <p:extLst>
      <p:ext uri="{BB962C8B-B14F-4D97-AF65-F5344CB8AC3E}">
        <p14:creationId xmlns:p14="http://schemas.microsoft.com/office/powerpoint/2010/main" val="110680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7212EEC-9806-4BCC-B4E6-D99ABA5240E6}"/>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F1A4866E-F056-40CB-BA7E-C34BB63487C3}"/>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810498A1-A688-45E6-8550-EC3071B90FA1}"/>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AA7A761-3B85-47C9-963D-E138E1271D56}"/>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6" name="Chỗ dành sẵn cho Chân trang 5">
            <a:extLst>
              <a:ext uri="{FF2B5EF4-FFF2-40B4-BE49-F238E27FC236}">
                <a16:creationId xmlns:a16="http://schemas.microsoft.com/office/drawing/2014/main" id="{79574061-2217-4D22-8F9B-8723C8D4C787}"/>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7" name="Chỗ dành sẵn cho Số hiệu Bản chiếu 6">
            <a:extLst>
              <a:ext uri="{FF2B5EF4-FFF2-40B4-BE49-F238E27FC236}">
                <a16:creationId xmlns:a16="http://schemas.microsoft.com/office/drawing/2014/main" id="{FC785E12-3466-457C-A23C-8A2A93C0ECC2}"/>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1793662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4F016CD-5719-4C60-AC2D-981ABE568ABB}"/>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Hình ảnh 2">
            <a:extLst>
              <a:ext uri="{FF2B5EF4-FFF2-40B4-BE49-F238E27FC236}">
                <a16:creationId xmlns:a16="http://schemas.microsoft.com/office/drawing/2014/main" id="{0F280940-FC98-4C23-AE20-F43477478F17}"/>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Chỗ dành sẵn cho Văn bản 3">
            <a:extLst>
              <a:ext uri="{FF2B5EF4-FFF2-40B4-BE49-F238E27FC236}">
                <a16:creationId xmlns:a16="http://schemas.microsoft.com/office/drawing/2014/main" id="{3CF626D2-3B6F-4437-AB68-658457380641}"/>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958A0E5-7ECD-47B9-8CE8-1CFC401870AC}"/>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6" name="Chỗ dành sẵn cho Chân trang 5">
            <a:extLst>
              <a:ext uri="{FF2B5EF4-FFF2-40B4-BE49-F238E27FC236}">
                <a16:creationId xmlns:a16="http://schemas.microsoft.com/office/drawing/2014/main" id="{6DAE497D-734B-4969-AC33-A49EAD67F471}"/>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7" name="Chỗ dành sẵn cho Số hiệu Bản chiếu 6">
            <a:extLst>
              <a:ext uri="{FF2B5EF4-FFF2-40B4-BE49-F238E27FC236}">
                <a16:creationId xmlns:a16="http://schemas.microsoft.com/office/drawing/2014/main" id="{61EE0581-2B62-4AEF-8C9D-D52C7A72388E}"/>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2600945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AA6180A-5EBD-4128-8ACB-273A50B94460}"/>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924DCC1-3AB4-42A3-A0A6-F417405BD67F}"/>
              </a:ext>
            </a:extLst>
          </p:cNvPr>
          <p:cNvSpPr>
            <a:spLocks noGrp="1"/>
          </p:cNvSpPr>
          <p:nvPr>
            <p:ph type="body" orient="vert" idx="1"/>
          </p:nvPr>
        </p:nvSpPr>
        <p:spPr>
          <a:xfrm>
            <a:off x="628650" y="1825625"/>
            <a:ext cx="78867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BC16C75-4BB6-44E8-9590-EB43B6F0C990}"/>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71640ECA-3A15-48A8-994F-CFEBB9B7D519}"/>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D189A241-1079-4B83-BECA-DF24DE422692}"/>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124274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43B57C78-8096-42E1-8917-15E3CE0E9744}"/>
              </a:ext>
            </a:extLst>
          </p:cNvPr>
          <p:cNvSpPr>
            <a:spLocks noGrp="1"/>
          </p:cNvSpPr>
          <p:nvPr>
            <p:ph type="title" orient="vert"/>
          </p:nvPr>
        </p:nvSpPr>
        <p:spPr>
          <a:xfrm>
            <a:off x="6543675" y="365125"/>
            <a:ext cx="1971675"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2FD1F0A7-326A-4BAF-BFF7-90409419D8A0}"/>
              </a:ext>
            </a:extLst>
          </p:cNvPr>
          <p:cNvSpPr>
            <a:spLocks noGrp="1"/>
          </p:cNvSpPr>
          <p:nvPr>
            <p:ph type="body" orient="vert" idx="1"/>
          </p:nvPr>
        </p:nvSpPr>
        <p:spPr>
          <a:xfrm>
            <a:off x="628650" y="365125"/>
            <a:ext cx="5800725"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26AA509D-0AD8-442A-842F-E147A0F7BCD5}"/>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8BCFE3B4-9C2A-41AA-A788-D5445896D754}"/>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0C59659B-A61B-4806-A588-F27BA50FA2CE}"/>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1857462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9BA0EDD-FC77-499D-A5CF-24D0268C5777}"/>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vi-VN"/>
              <a:t>Bấm để sửa kiểu tiêu đề Bản cái</a:t>
            </a:r>
          </a:p>
        </p:txBody>
      </p:sp>
      <p:sp>
        <p:nvSpPr>
          <p:cNvPr id="3" name="Tiêu đề phụ 2">
            <a:extLst>
              <a:ext uri="{FF2B5EF4-FFF2-40B4-BE49-F238E27FC236}">
                <a16:creationId xmlns:a16="http://schemas.microsoft.com/office/drawing/2014/main" id="{A7EFCC88-F349-475A-894F-75CC4EC0EF8C}"/>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CF780193-AD39-4C0A-AA86-EA1C285D51E8}"/>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5983A1F6-1FE9-4990-B012-18F8CD185A8F}"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809673B1-F880-4939-B4DC-CB18B0277A99}"/>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F8E287B1-7E0E-42A4-969D-5A258DC7DDDE}"/>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415F2892-AA8C-4399-BB32-0B3A69700456}"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1418116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FBBF67F-3291-4B23-A16E-90D37AA2BB5E}"/>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0AF0E28-CC2F-462A-94A7-244DA6476715}"/>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6CFB516-644A-4165-9CEA-4B7265353DE9}"/>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5983A1F6-1FE9-4990-B012-18F8CD185A8F}"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C45F628B-539B-40CF-B751-E371B0A67BA9}"/>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1FACC2F4-B55E-450D-8EDD-6F5B99711F72}"/>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415F2892-AA8C-4399-BB32-0B3A69700456}"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1711999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AEB9145-0E56-47B6-92EA-EF9D05C5DE40}"/>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vi-VN"/>
              <a:t>Bấm để sửa kiểu tiêu đề Bản cái</a:t>
            </a:r>
          </a:p>
        </p:txBody>
      </p:sp>
      <p:sp>
        <p:nvSpPr>
          <p:cNvPr id="3" name="Chỗ dành sẵn cho Văn bản 2">
            <a:extLst>
              <a:ext uri="{FF2B5EF4-FFF2-40B4-BE49-F238E27FC236}">
                <a16:creationId xmlns:a16="http://schemas.microsoft.com/office/drawing/2014/main" id="{8E9477E3-4004-40D9-A791-9927026F6862}"/>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340D97B3-17E5-425B-993F-656A8D67B017}"/>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5983A1F6-1FE9-4990-B012-18F8CD185A8F}"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3FD63D5E-8306-4E5D-B3C7-2CFC361D0A3B}"/>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FEE622A9-52D5-4B99-BF48-5238DD36F80E}"/>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415F2892-AA8C-4399-BB32-0B3A69700456}"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4393463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B70E901-6D2D-4730-AE7F-199102DF9F57}"/>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25023EEA-7C43-48F0-90B4-466A27A52260}"/>
              </a:ext>
            </a:extLst>
          </p:cNvPr>
          <p:cNvSpPr>
            <a:spLocks noGrp="1"/>
          </p:cNvSpPr>
          <p:nvPr>
            <p:ph sz="half" idx="1"/>
          </p:nvPr>
        </p:nvSpPr>
        <p:spPr>
          <a:xfrm>
            <a:off x="6286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93FECF61-A8A9-4E6C-A4B0-6B4D9EB28864}"/>
              </a:ext>
            </a:extLst>
          </p:cNvPr>
          <p:cNvSpPr>
            <a:spLocks noGrp="1"/>
          </p:cNvSpPr>
          <p:nvPr>
            <p:ph sz="half" idx="2"/>
          </p:nvPr>
        </p:nvSpPr>
        <p:spPr>
          <a:xfrm>
            <a:off x="46291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D1A2F77C-8D07-4CD2-8D30-11B39A49C461}"/>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5983A1F6-1FE9-4990-B012-18F8CD185A8F}"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6" name="Chỗ dành sẵn cho Chân trang 5">
            <a:extLst>
              <a:ext uri="{FF2B5EF4-FFF2-40B4-BE49-F238E27FC236}">
                <a16:creationId xmlns:a16="http://schemas.microsoft.com/office/drawing/2014/main" id="{D216A148-6467-404D-8D6E-643CD85D0923}"/>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7" name="Chỗ dành sẵn cho Số hiệu Bản chiếu 6">
            <a:extLst>
              <a:ext uri="{FF2B5EF4-FFF2-40B4-BE49-F238E27FC236}">
                <a16:creationId xmlns:a16="http://schemas.microsoft.com/office/drawing/2014/main" id="{A4054C06-91F4-4640-8DD0-214A08B515E2}"/>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415F2892-AA8C-4399-BB32-0B3A69700456}"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2328462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22CA02F-70D5-4084-BBF7-59B03FABAAE1}"/>
              </a:ext>
            </a:extLst>
          </p:cNvPr>
          <p:cNvSpPr>
            <a:spLocks noGrp="1"/>
          </p:cNvSpPr>
          <p:nvPr>
            <p:ph type="title"/>
          </p:nvPr>
        </p:nvSpPr>
        <p:spPr>
          <a:xfrm>
            <a:off x="629841" y="365126"/>
            <a:ext cx="78867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A4570560-669A-483D-A56D-56777083AEDD}"/>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15B0F997-4085-454E-9449-79C203415437}"/>
              </a:ext>
            </a:extLst>
          </p:cNvPr>
          <p:cNvSpPr>
            <a:spLocks noGrp="1"/>
          </p:cNvSpPr>
          <p:nvPr>
            <p:ph sz="half" idx="2"/>
          </p:nvPr>
        </p:nvSpPr>
        <p:spPr>
          <a:xfrm>
            <a:off x="629842" y="2505075"/>
            <a:ext cx="3868340"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C60B0EC1-688A-46F9-85F5-4DE115D0F513}"/>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508EA17-E7BD-4128-B3F8-2DDDE314AD9F}"/>
              </a:ext>
            </a:extLst>
          </p:cNvPr>
          <p:cNvSpPr>
            <a:spLocks noGrp="1"/>
          </p:cNvSpPr>
          <p:nvPr>
            <p:ph sz="quarter" idx="4"/>
          </p:nvPr>
        </p:nvSpPr>
        <p:spPr>
          <a:xfrm>
            <a:off x="4629150" y="2505075"/>
            <a:ext cx="3887391"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CF3610DF-72A4-46C2-9A30-40FEBE032B80}"/>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5983A1F6-1FE9-4990-B012-18F8CD185A8F}"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8" name="Chỗ dành sẵn cho Chân trang 7">
            <a:extLst>
              <a:ext uri="{FF2B5EF4-FFF2-40B4-BE49-F238E27FC236}">
                <a16:creationId xmlns:a16="http://schemas.microsoft.com/office/drawing/2014/main" id="{DD888E88-E0C9-4CC9-9C52-1081F3C36551}"/>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9" name="Chỗ dành sẵn cho Số hiệu Bản chiếu 8">
            <a:extLst>
              <a:ext uri="{FF2B5EF4-FFF2-40B4-BE49-F238E27FC236}">
                <a16:creationId xmlns:a16="http://schemas.microsoft.com/office/drawing/2014/main" id="{F6D86BE4-D07F-42B3-BF50-BD5123EF27F1}"/>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415F2892-AA8C-4399-BB32-0B3A69700456}"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23494917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CBC31D2-AA1B-48A6-AD5C-ABC511801DC2}"/>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861AA370-87FC-4909-A5DF-67A27A9F2BBB}"/>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5983A1F6-1FE9-4990-B012-18F8CD185A8F}"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4" name="Chỗ dành sẵn cho Chân trang 3">
            <a:extLst>
              <a:ext uri="{FF2B5EF4-FFF2-40B4-BE49-F238E27FC236}">
                <a16:creationId xmlns:a16="http://schemas.microsoft.com/office/drawing/2014/main" id="{C3754FE7-818A-4919-9358-DA52F1CD8856}"/>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5" name="Chỗ dành sẵn cho Số hiệu Bản chiếu 4">
            <a:extLst>
              <a:ext uri="{FF2B5EF4-FFF2-40B4-BE49-F238E27FC236}">
                <a16:creationId xmlns:a16="http://schemas.microsoft.com/office/drawing/2014/main" id="{C697764F-E4D1-4062-9489-FE6CD0BEE4A4}"/>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415F2892-AA8C-4399-BB32-0B3A69700456}"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4233639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8992B27-D85D-41CA-B3A3-48849AEA4710}" type="datetimeFigureOut">
              <a:rPr lang="en-US"/>
              <a:pPr>
                <a:defRPr/>
              </a:pPr>
              <a:t>4/9/2022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C80813-3CCC-43D9-8352-CA26830CD413}" type="slidenum">
              <a:rPr lang="en-US"/>
              <a:pPr/>
              <a:t>‹#›</a:t>
            </a:fld>
            <a:endParaRPr lang="en-US"/>
          </a:p>
        </p:txBody>
      </p:sp>
    </p:spTree>
    <p:extLst>
      <p:ext uri="{BB962C8B-B14F-4D97-AF65-F5344CB8AC3E}">
        <p14:creationId xmlns:p14="http://schemas.microsoft.com/office/powerpoint/2010/main" val="826653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6D102869-D0FE-4441-B0F3-7D59185B0834}"/>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5983A1F6-1FE9-4990-B012-18F8CD185A8F}"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3" name="Chỗ dành sẵn cho Chân trang 2">
            <a:extLst>
              <a:ext uri="{FF2B5EF4-FFF2-40B4-BE49-F238E27FC236}">
                <a16:creationId xmlns:a16="http://schemas.microsoft.com/office/drawing/2014/main" id="{7970F543-0439-4D7A-8542-C6230DA3BCC9}"/>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4" name="Chỗ dành sẵn cho Số hiệu Bản chiếu 3">
            <a:extLst>
              <a:ext uri="{FF2B5EF4-FFF2-40B4-BE49-F238E27FC236}">
                <a16:creationId xmlns:a16="http://schemas.microsoft.com/office/drawing/2014/main" id="{9917263A-9D95-4D91-A962-900FB68A944C}"/>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415F2892-AA8C-4399-BB32-0B3A69700456}"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2844037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9C46F7-77B7-4182-995C-BC456155469C}"/>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9F537E44-EC00-4A0F-97BC-FEBE5C5F59FE}"/>
              </a:ext>
            </a:extLst>
          </p:cNvPr>
          <p:cNvSpPr>
            <a:spLocks noGrp="1"/>
          </p:cNvSpPr>
          <p:nvPr>
            <p:ph idx="1"/>
          </p:nvPr>
        </p:nvSpPr>
        <p:spPr>
          <a:xfrm>
            <a:off x="5791200" y="10329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826B50A6-6A00-4618-8229-8839813F08F1}"/>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4CD451A-991A-4CA7-9D7D-087B79FE81D3}"/>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5983A1F6-1FE9-4990-B012-18F8CD185A8F}"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6" name="Chỗ dành sẵn cho Chân trang 5">
            <a:extLst>
              <a:ext uri="{FF2B5EF4-FFF2-40B4-BE49-F238E27FC236}">
                <a16:creationId xmlns:a16="http://schemas.microsoft.com/office/drawing/2014/main" id="{E4714668-2574-4243-AF77-45A9C0EFCCEC}"/>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7" name="Chỗ dành sẵn cho Số hiệu Bản chiếu 6">
            <a:extLst>
              <a:ext uri="{FF2B5EF4-FFF2-40B4-BE49-F238E27FC236}">
                <a16:creationId xmlns:a16="http://schemas.microsoft.com/office/drawing/2014/main" id="{9067EDE5-89DF-4C6A-91DE-CF547F05676A}"/>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415F2892-AA8C-4399-BB32-0B3A69700456}"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2591382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66FEB41-F80B-4DFD-9667-62AA78EFA5D1}"/>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Hình ảnh 2">
            <a:extLst>
              <a:ext uri="{FF2B5EF4-FFF2-40B4-BE49-F238E27FC236}">
                <a16:creationId xmlns:a16="http://schemas.microsoft.com/office/drawing/2014/main" id="{8717BE32-0D1F-41BE-A62F-999517ADD368}"/>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Chỗ dành sẵn cho Văn bản 3">
            <a:extLst>
              <a:ext uri="{FF2B5EF4-FFF2-40B4-BE49-F238E27FC236}">
                <a16:creationId xmlns:a16="http://schemas.microsoft.com/office/drawing/2014/main" id="{9BB9F595-BAE5-47B8-9B8A-94109329BD63}"/>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57B9BA6-478C-4191-AEA2-402D09D4FCBA}"/>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5983A1F6-1FE9-4990-B012-18F8CD185A8F}"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6" name="Chỗ dành sẵn cho Chân trang 5">
            <a:extLst>
              <a:ext uri="{FF2B5EF4-FFF2-40B4-BE49-F238E27FC236}">
                <a16:creationId xmlns:a16="http://schemas.microsoft.com/office/drawing/2014/main" id="{A77709D8-26A8-4A0B-BF1A-3152E67E1332}"/>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7" name="Chỗ dành sẵn cho Số hiệu Bản chiếu 6">
            <a:extLst>
              <a:ext uri="{FF2B5EF4-FFF2-40B4-BE49-F238E27FC236}">
                <a16:creationId xmlns:a16="http://schemas.microsoft.com/office/drawing/2014/main" id="{E907A3FE-B290-46C6-BB53-0D63DAA8E5F8}"/>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415F2892-AA8C-4399-BB32-0B3A69700456}"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3506065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70D030D-8E43-4AAB-801F-A9A324870977}"/>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75ECE4B-B966-49A7-91FC-2B429E0C7353}"/>
              </a:ext>
            </a:extLst>
          </p:cNvPr>
          <p:cNvSpPr>
            <a:spLocks noGrp="1"/>
          </p:cNvSpPr>
          <p:nvPr>
            <p:ph type="body" orient="vert" idx="1"/>
          </p:nvPr>
        </p:nvSpPr>
        <p:spPr>
          <a:xfrm>
            <a:off x="628650" y="1825625"/>
            <a:ext cx="78867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D87CE76-AB6E-45E6-B0B9-2133D873E63C}"/>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5983A1F6-1FE9-4990-B012-18F8CD185A8F}"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4E227BD6-F4F8-4C72-9E66-64C116C81FD8}"/>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9F854D57-3649-41D8-8C6C-E6BA50FC6FF8}"/>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415F2892-AA8C-4399-BB32-0B3A69700456}"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801655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76C83D8F-369C-45CC-A05C-6C42CBFA4809}"/>
              </a:ext>
            </a:extLst>
          </p:cNvPr>
          <p:cNvSpPr>
            <a:spLocks noGrp="1"/>
          </p:cNvSpPr>
          <p:nvPr>
            <p:ph type="title" orient="vert"/>
          </p:nvPr>
        </p:nvSpPr>
        <p:spPr>
          <a:xfrm>
            <a:off x="6543675" y="365125"/>
            <a:ext cx="1971675"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001B45A0-1A26-42F3-8512-1474DBE3D7B1}"/>
              </a:ext>
            </a:extLst>
          </p:cNvPr>
          <p:cNvSpPr>
            <a:spLocks noGrp="1"/>
          </p:cNvSpPr>
          <p:nvPr>
            <p:ph type="body" orient="vert" idx="1"/>
          </p:nvPr>
        </p:nvSpPr>
        <p:spPr>
          <a:xfrm>
            <a:off x="628650" y="365125"/>
            <a:ext cx="5800725"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05919A8-B0B8-4AC8-9C1A-06EB9C285965}"/>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5983A1F6-1FE9-4990-B012-18F8CD185A8F}"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FFF7F0DF-E179-4702-B1E0-270BD0C81927}"/>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BA191C18-B44A-49BD-B77F-1DA10E7B0133}"/>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415F2892-AA8C-4399-BB32-0B3A69700456}"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30952444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C1A0598-4777-4D5F-A983-A60D638AEBA1}"/>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vi-VN" dirty="0"/>
              <a:t>Bấm để sửa kiểu tiêu đề Bản cái</a:t>
            </a:r>
          </a:p>
        </p:txBody>
      </p:sp>
      <p:sp>
        <p:nvSpPr>
          <p:cNvPr id="3" name="Tiêu đề phụ 2">
            <a:extLst>
              <a:ext uri="{FF2B5EF4-FFF2-40B4-BE49-F238E27FC236}">
                <a16:creationId xmlns:a16="http://schemas.microsoft.com/office/drawing/2014/main" id="{BF8EE40D-BDA3-44F5-89B7-E797011BDACB}"/>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A8AE04AC-3995-4A48-A6B0-DDD75D1835C2}"/>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92E2CEFA-6521-410A-AC51-E8ABE4E9CDB0}"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522D0340-9360-442C-BEAD-6B8A67A68D36}"/>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15EF9002-0DF0-43CC-B4EB-52B8E2F89057}"/>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8D3F6ACA-6BA7-459F-AD44-D4E124DDBDE3}"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8823847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5696A038-CA30-45E1-9D28-A3B5ED4A5694}"/>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6A16A0BE-6E4E-44B5-B35A-E4FC907899DB}"/>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92E2CEFA-6521-410A-AC51-E8ABE4E9CDB0}"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DFFE755F-C56A-4352-B5E3-8A4C5FA9A59A}"/>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EAE24577-7338-40A0-87B5-1CDDE33DCB8B}"/>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8D3F6ACA-6BA7-459F-AD44-D4E124DDBDE3}"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2496853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29454B3-012F-453F-90AB-63E0C9693343}"/>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vi-VN"/>
              <a:t>Bấm để sửa kiểu tiêu đề Bản cái</a:t>
            </a:r>
          </a:p>
        </p:txBody>
      </p:sp>
      <p:sp>
        <p:nvSpPr>
          <p:cNvPr id="3" name="Chỗ dành sẵn cho Văn bản 2">
            <a:extLst>
              <a:ext uri="{FF2B5EF4-FFF2-40B4-BE49-F238E27FC236}">
                <a16:creationId xmlns:a16="http://schemas.microsoft.com/office/drawing/2014/main" id="{C57A8C33-D907-409D-ACD6-2020FAE3AFB9}"/>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705E4C7-FEC5-4290-A085-31670F8DDA11}"/>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92E2CEFA-6521-410A-AC51-E8ABE4E9CDB0}"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11E5182C-20B5-4FAC-96F9-F0DFD9EAAB9E}"/>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59DB912B-4835-442D-8509-526F27308853}"/>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8D3F6ACA-6BA7-459F-AD44-D4E124DDBDE3}"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12055895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ai Nội dung">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8AC1D16C-9B1A-48D7-9A0C-4C2B7115DAE8}"/>
              </a:ext>
            </a:extLst>
          </p:cNvPr>
          <p:cNvSpPr>
            <a:spLocks noGrp="1"/>
          </p:cNvSpPr>
          <p:nvPr>
            <p:ph sz="half" idx="1"/>
          </p:nvPr>
        </p:nvSpPr>
        <p:spPr>
          <a:xfrm>
            <a:off x="6286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789DB76E-96D5-48E6-8744-FB0EF5A0A5AF}"/>
              </a:ext>
            </a:extLst>
          </p:cNvPr>
          <p:cNvSpPr>
            <a:spLocks noGrp="1"/>
          </p:cNvSpPr>
          <p:nvPr>
            <p:ph sz="half" idx="2"/>
          </p:nvPr>
        </p:nvSpPr>
        <p:spPr>
          <a:xfrm>
            <a:off x="46291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24D5AF13-ECEA-4CBF-B4A8-D145DF5E28E7}"/>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92E2CEFA-6521-410A-AC51-E8ABE4E9CDB0}"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6" name="Chỗ dành sẵn cho Chân trang 5">
            <a:extLst>
              <a:ext uri="{FF2B5EF4-FFF2-40B4-BE49-F238E27FC236}">
                <a16:creationId xmlns:a16="http://schemas.microsoft.com/office/drawing/2014/main" id="{2B5911A4-BC34-432C-A5F1-0D4A1A96216D}"/>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7" name="Chỗ dành sẵn cho Số hiệu Bản chiếu 6">
            <a:extLst>
              <a:ext uri="{FF2B5EF4-FFF2-40B4-BE49-F238E27FC236}">
                <a16:creationId xmlns:a16="http://schemas.microsoft.com/office/drawing/2014/main" id="{76088969-B0EA-4DCD-A7D4-53376DD7D7DB}"/>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8D3F6ACA-6BA7-459F-AD44-D4E124DDBDE3}"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
        <p:nvSpPr>
          <p:cNvPr id="9" name="Text Box 4"/>
          <p:cNvSpPr txBox="1">
            <a:spLocks noChangeArrowheads="1"/>
          </p:cNvSpPr>
          <p:nvPr userDrawn="1"/>
        </p:nvSpPr>
        <p:spPr bwMode="auto">
          <a:xfrm>
            <a:off x="186490" y="56348"/>
            <a:ext cx="8771021" cy="830997"/>
          </a:xfrm>
          <a:prstGeom prst="rect">
            <a:avLst/>
          </a:prstGeom>
          <a:noFill/>
          <a:ln w="9525">
            <a:noFill/>
            <a:miter lim="800000"/>
            <a:headEnd/>
            <a:tailEnd/>
          </a:ln>
          <a:effectLst/>
        </p:spPr>
        <p:txBody>
          <a:bodyPr wrap="square">
            <a:spAutoFit/>
          </a:bodyPr>
          <a:lstStyle/>
          <a:p>
            <a:pPr algn="ctr" fontAlgn="auto">
              <a:spcBef>
                <a:spcPts val="0"/>
              </a:spcBef>
              <a:spcAft>
                <a:spcPts val="0"/>
              </a:spcAft>
            </a:pPr>
            <a:r>
              <a:rPr lang="en-US" sz="2400" b="1" dirty="0">
                <a:solidFill>
                  <a:srgbClr val="FF0000"/>
                </a:solidFill>
                <a:latin typeface="Times New Roman" panose="02020603050405020304" pitchFamily="18" charset="0"/>
                <a:cs typeface="Times New Roman" panose="02020603050405020304" pitchFamily="18" charset="0"/>
              </a:rPr>
              <a:t>BÀI 3: </a:t>
            </a:r>
            <a:r>
              <a:rPr lang="vi-VN" sz="2400" b="1" dirty="0">
                <a:solidFill>
                  <a:srgbClr val="FF0000"/>
                </a:solidFill>
                <a:latin typeface="Times New Roman" panose="02020603050405020304" pitchFamily="18" charset="0"/>
                <a:cs typeface="Times New Roman" panose="02020603050405020304" pitchFamily="18" charset="0"/>
              </a:rPr>
              <a:t>THỰC HÀNH </a:t>
            </a:r>
            <a:endParaRPr lang="en-US" sz="2400" b="1" dirty="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2400" b="1" dirty="0">
                <a:solidFill>
                  <a:srgbClr val="FF0000"/>
                </a:solidFill>
                <a:latin typeface="Times New Roman" panose="02020603050405020304" pitchFamily="18" charset="0"/>
                <a:cs typeface="Times New Roman" panose="02020603050405020304" pitchFamily="18" charset="0"/>
              </a:rPr>
              <a:t>PHÒNG VỆ TRƯỚC ẢNH HƯỞNG XẤU TỪ INTERNET</a:t>
            </a:r>
            <a:r>
              <a:rPr lang="en-US" sz="2400" b="1" dirty="0">
                <a:solidFill>
                  <a:srgbClr val="FF33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636498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ép so sánh">
    <p:spTree>
      <p:nvGrpSpPr>
        <p:cNvPr id="1" name=""/>
        <p:cNvGrpSpPr/>
        <p:nvPr/>
      </p:nvGrpSpPr>
      <p:grpSpPr>
        <a:xfrm>
          <a:off x="0" y="0"/>
          <a:ext cx="0" cy="0"/>
          <a:chOff x="0" y="0"/>
          <a:chExt cx="0" cy="0"/>
        </a:xfrm>
      </p:grpSpPr>
      <p:sp>
        <p:nvSpPr>
          <p:cNvPr id="3" name="Chỗ dành sẵn cho Văn bản 2">
            <a:extLst>
              <a:ext uri="{FF2B5EF4-FFF2-40B4-BE49-F238E27FC236}">
                <a16:creationId xmlns:a16="http://schemas.microsoft.com/office/drawing/2014/main" id="{7B376526-0A9F-4F56-9C6E-554952A5AED3}"/>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226F150-56EE-4DA9-8C05-232144015432}"/>
              </a:ext>
            </a:extLst>
          </p:cNvPr>
          <p:cNvSpPr>
            <a:spLocks noGrp="1"/>
          </p:cNvSpPr>
          <p:nvPr>
            <p:ph sz="half" idx="2"/>
          </p:nvPr>
        </p:nvSpPr>
        <p:spPr>
          <a:xfrm>
            <a:off x="629842" y="2505075"/>
            <a:ext cx="3868340"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A0D65185-491E-48CE-9206-15B07586B928}"/>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81764E03-492D-4B6C-88BE-44D2E4293EA9}"/>
              </a:ext>
            </a:extLst>
          </p:cNvPr>
          <p:cNvSpPr>
            <a:spLocks noGrp="1"/>
          </p:cNvSpPr>
          <p:nvPr>
            <p:ph sz="quarter" idx="4"/>
          </p:nvPr>
        </p:nvSpPr>
        <p:spPr>
          <a:xfrm>
            <a:off x="4629150" y="2505075"/>
            <a:ext cx="3887391"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A2DDC098-6A9D-492C-8DC0-2C7C33627496}"/>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92E2CEFA-6521-410A-AC51-E8ABE4E9CDB0}"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8" name="Chỗ dành sẵn cho Chân trang 7">
            <a:extLst>
              <a:ext uri="{FF2B5EF4-FFF2-40B4-BE49-F238E27FC236}">
                <a16:creationId xmlns:a16="http://schemas.microsoft.com/office/drawing/2014/main" id="{3E9DDFDF-094B-4307-9454-56646C64D02C}"/>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9" name="Chỗ dành sẵn cho Số hiệu Bản chiếu 8">
            <a:extLst>
              <a:ext uri="{FF2B5EF4-FFF2-40B4-BE49-F238E27FC236}">
                <a16:creationId xmlns:a16="http://schemas.microsoft.com/office/drawing/2014/main" id="{447C6ACB-121E-4BDA-B388-548166A3E0D7}"/>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8D3F6ACA-6BA7-459F-AD44-D4E124DDBDE3}"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
        <p:nvSpPr>
          <p:cNvPr id="11" name="Text Box 4"/>
          <p:cNvSpPr txBox="1">
            <a:spLocks noChangeArrowheads="1"/>
          </p:cNvSpPr>
          <p:nvPr userDrawn="1"/>
        </p:nvSpPr>
        <p:spPr bwMode="auto">
          <a:xfrm>
            <a:off x="186490" y="56348"/>
            <a:ext cx="8771021" cy="830997"/>
          </a:xfrm>
          <a:prstGeom prst="rect">
            <a:avLst/>
          </a:prstGeom>
          <a:noFill/>
          <a:ln w="9525">
            <a:noFill/>
            <a:miter lim="800000"/>
            <a:headEnd/>
            <a:tailEnd/>
          </a:ln>
          <a:effectLst/>
        </p:spPr>
        <p:txBody>
          <a:bodyPr wrap="square">
            <a:spAutoFit/>
          </a:bodyPr>
          <a:lstStyle/>
          <a:p>
            <a:pPr algn="ctr" fontAlgn="auto">
              <a:spcBef>
                <a:spcPts val="0"/>
              </a:spcBef>
              <a:spcAft>
                <a:spcPts val="0"/>
              </a:spcAft>
            </a:pPr>
            <a:r>
              <a:rPr lang="en-US" sz="2400" b="1" dirty="0">
                <a:solidFill>
                  <a:srgbClr val="FF0000"/>
                </a:solidFill>
                <a:latin typeface="Times New Roman" panose="02020603050405020304" pitchFamily="18" charset="0"/>
                <a:cs typeface="Times New Roman" panose="02020603050405020304" pitchFamily="18" charset="0"/>
              </a:rPr>
              <a:t>BÀI 3: </a:t>
            </a:r>
            <a:r>
              <a:rPr lang="vi-VN" sz="2400" b="1" dirty="0">
                <a:solidFill>
                  <a:srgbClr val="FF0000"/>
                </a:solidFill>
                <a:latin typeface="Times New Roman" panose="02020603050405020304" pitchFamily="18" charset="0"/>
                <a:cs typeface="Times New Roman" panose="02020603050405020304" pitchFamily="18" charset="0"/>
              </a:rPr>
              <a:t>THỰC HÀNH </a:t>
            </a:r>
            <a:endParaRPr lang="en-US" sz="2400" b="1" dirty="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2400" b="1" dirty="0">
                <a:solidFill>
                  <a:srgbClr val="FF0000"/>
                </a:solidFill>
                <a:latin typeface="Times New Roman" panose="02020603050405020304" pitchFamily="18" charset="0"/>
                <a:cs typeface="Times New Roman" panose="02020603050405020304" pitchFamily="18" charset="0"/>
              </a:rPr>
              <a:t>PHÒNG VỆ TRƯỚC ẢNH HƯỞNG XẤU TỪ INTERNET</a:t>
            </a:r>
            <a:r>
              <a:rPr lang="en-US" sz="2400" b="1" dirty="0">
                <a:solidFill>
                  <a:srgbClr val="FF33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1326358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C7C9CFF-510F-4113-A3B7-B4B6B77A11F2}" type="datetimeFigureOut">
              <a:rPr lang="en-US"/>
              <a:pPr>
                <a:defRPr/>
              </a:pPr>
              <a:t>4/9/2022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2917977-6C4D-4CFE-B983-1EB9DF2FC61C}" type="slidenum">
              <a:rPr lang="en-US"/>
              <a:pPr/>
              <a:t>‹#›</a:t>
            </a:fld>
            <a:endParaRPr lang="en-US"/>
          </a:p>
        </p:txBody>
      </p:sp>
    </p:spTree>
    <p:extLst>
      <p:ext uri="{BB962C8B-B14F-4D97-AF65-F5344CB8AC3E}">
        <p14:creationId xmlns:p14="http://schemas.microsoft.com/office/powerpoint/2010/main" val="30479338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ỉ Tiêu đề">
    <p:spTree>
      <p:nvGrpSpPr>
        <p:cNvPr id="1" name=""/>
        <p:cNvGrpSpPr/>
        <p:nvPr/>
      </p:nvGrpSpPr>
      <p:grpSpPr>
        <a:xfrm>
          <a:off x="0" y="0"/>
          <a:ext cx="0" cy="0"/>
          <a:chOff x="0" y="0"/>
          <a:chExt cx="0" cy="0"/>
        </a:xfrm>
      </p:grpSpPr>
      <p:sp>
        <p:nvSpPr>
          <p:cNvPr id="3" name="Chỗ dành sẵn cho Ngày tháng 2">
            <a:extLst>
              <a:ext uri="{FF2B5EF4-FFF2-40B4-BE49-F238E27FC236}">
                <a16:creationId xmlns:a16="http://schemas.microsoft.com/office/drawing/2014/main" id="{0C8AAD45-91A0-4A9C-988B-2A17B3AB1AD4}"/>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92E2CEFA-6521-410A-AC51-E8ABE4E9CDB0}"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4" name="Chỗ dành sẵn cho Chân trang 3">
            <a:extLst>
              <a:ext uri="{FF2B5EF4-FFF2-40B4-BE49-F238E27FC236}">
                <a16:creationId xmlns:a16="http://schemas.microsoft.com/office/drawing/2014/main" id="{EDE64183-C9FC-43FE-8E1F-F87EEDAE34F5}"/>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5" name="Chỗ dành sẵn cho Số hiệu Bản chiếu 4">
            <a:extLst>
              <a:ext uri="{FF2B5EF4-FFF2-40B4-BE49-F238E27FC236}">
                <a16:creationId xmlns:a16="http://schemas.microsoft.com/office/drawing/2014/main" id="{966B1940-471F-4B1D-8D22-99AF5FEA6FF1}"/>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8D3F6ACA-6BA7-459F-AD44-D4E124DDBDE3}"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
        <p:nvSpPr>
          <p:cNvPr id="7" name="Text Box 4"/>
          <p:cNvSpPr txBox="1">
            <a:spLocks noChangeArrowheads="1"/>
          </p:cNvSpPr>
          <p:nvPr userDrawn="1"/>
        </p:nvSpPr>
        <p:spPr bwMode="auto">
          <a:xfrm>
            <a:off x="186490" y="56348"/>
            <a:ext cx="8771021" cy="830997"/>
          </a:xfrm>
          <a:prstGeom prst="rect">
            <a:avLst/>
          </a:prstGeom>
          <a:noFill/>
          <a:ln w="9525">
            <a:noFill/>
            <a:miter lim="800000"/>
            <a:headEnd/>
            <a:tailEnd/>
          </a:ln>
          <a:effectLst/>
        </p:spPr>
        <p:txBody>
          <a:bodyPr wrap="square">
            <a:spAutoFit/>
          </a:bodyPr>
          <a:lstStyle/>
          <a:p>
            <a:pPr algn="ctr" fontAlgn="auto">
              <a:spcBef>
                <a:spcPts val="0"/>
              </a:spcBef>
              <a:spcAft>
                <a:spcPts val="0"/>
              </a:spcAft>
            </a:pPr>
            <a:r>
              <a:rPr lang="en-US" sz="2400" b="1" dirty="0">
                <a:solidFill>
                  <a:srgbClr val="FF0000"/>
                </a:solidFill>
                <a:latin typeface="Times New Roman" panose="02020603050405020304" pitchFamily="18" charset="0"/>
                <a:cs typeface="Times New Roman" panose="02020603050405020304" pitchFamily="18" charset="0"/>
              </a:rPr>
              <a:t>BÀI 3: </a:t>
            </a:r>
            <a:r>
              <a:rPr lang="vi-VN" sz="2400" b="1" dirty="0">
                <a:solidFill>
                  <a:srgbClr val="FF0000"/>
                </a:solidFill>
                <a:latin typeface="Times New Roman" panose="02020603050405020304" pitchFamily="18" charset="0"/>
                <a:cs typeface="Times New Roman" panose="02020603050405020304" pitchFamily="18" charset="0"/>
              </a:rPr>
              <a:t>THỰC HÀNH </a:t>
            </a:r>
            <a:endParaRPr lang="en-US" sz="2400" b="1" dirty="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2400" b="1" dirty="0">
                <a:solidFill>
                  <a:srgbClr val="FF0000"/>
                </a:solidFill>
                <a:latin typeface="Times New Roman" panose="02020603050405020304" pitchFamily="18" charset="0"/>
                <a:cs typeface="Times New Roman" panose="02020603050405020304" pitchFamily="18" charset="0"/>
              </a:rPr>
              <a:t>PHÒNG VỆ TRƯỚC ẢNH HƯỞNG XẤU TỪ INTERNET</a:t>
            </a:r>
            <a:r>
              <a:rPr lang="en-US" sz="2400" b="1" dirty="0">
                <a:solidFill>
                  <a:srgbClr val="FF33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12985057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131C36B-821E-4547-910E-D86ADA2A9034}"/>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92E2CEFA-6521-410A-AC51-E8ABE4E9CDB0}"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3" name="Chỗ dành sẵn cho Chân trang 2">
            <a:extLst>
              <a:ext uri="{FF2B5EF4-FFF2-40B4-BE49-F238E27FC236}">
                <a16:creationId xmlns:a16="http://schemas.microsoft.com/office/drawing/2014/main" id="{573EC404-B338-4AB4-933B-6AA1ABBC7DA0}"/>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4" name="Chỗ dành sẵn cho Số hiệu Bản chiếu 3">
            <a:extLst>
              <a:ext uri="{FF2B5EF4-FFF2-40B4-BE49-F238E27FC236}">
                <a16:creationId xmlns:a16="http://schemas.microsoft.com/office/drawing/2014/main" id="{B45B7F9C-2C72-4B2F-94A8-7640308F2BEC}"/>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8D3F6ACA-6BA7-459F-AD44-D4E124DDBDE3}"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
        <p:nvSpPr>
          <p:cNvPr id="5" name="Text Box 4"/>
          <p:cNvSpPr txBox="1">
            <a:spLocks noChangeArrowheads="1"/>
          </p:cNvSpPr>
          <p:nvPr userDrawn="1"/>
        </p:nvSpPr>
        <p:spPr bwMode="auto">
          <a:xfrm>
            <a:off x="186490" y="56348"/>
            <a:ext cx="8771021" cy="830997"/>
          </a:xfrm>
          <a:prstGeom prst="rect">
            <a:avLst/>
          </a:prstGeom>
          <a:noFill/>
          <a:ln w="9525">
            <a:noFill/>
            <a:miter lim="800000"/>
            <a:headEnd/>
            <a:tailEnd/>
          </a:ln>
          <a:effectLst/>
        </p:spPr>
        <p:txBody>
          <a:bodyPr wrap="square">
            <a:spAutoFit/>
          </a:bodyPr>
          <a:lstStyle/>
          <a:p>
            <a:pPr algn="ctr" fontAlgn="auto">
              <a:spcBef>
                <a:spcPts val="0"/>
              </a:spcBef>
              <a:spcAft>
                <a:spcPts val="0"/>
              </a:spcAft>
            </a:pPr>
            <a:r>
              <a:rPr lang="en-US" sz="2400" b="1" dirty="0">
                <a:solidFill>
                  <a:srgbClr val="FF0000"/>
                </a:solidFill>
                <a:latin typeface="Times New Roman" panose="02020603050405020304" pitchFamily="18" charset="0"/>
                <a:cs typeface="Times New Roman" panose="02020603050405020304" pitchFamily="18" charset="0"/>
              </a:rPr>
              <a:t>BÀI 3: </a:t>
            </a:r>
            <a:r>
              <a:rPr lang="vi-VN" sz="2400" b="1" dirty="0">
                <a:solidFill>
                  <a:srgbClr val="FF0000"/>
                </a:solidFill>
                <a:latin typeface="Times New Roman" panose="02020603050405020304" pitchFamily="18" charset="0"/>
                <a:cs typeface="Times New Roman" panose="02020603050405020304" pitchFamily="18" charset="0"/>
              </a:rPr>
              <a:t>THỰC HÀNH </a:t>
            </a:r>
            <a:endParaRPr lang="en-US" sz="2400" b="1" dirty="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2400" b="1" dirty="0">
                <a:solidFill>
                  <a:srgbClr val="FF0000"/>
                </a:solidFill>
                <a:latin typeface="Times New Roman" panose="02020603050405020304" pitchFamily="18" charset="0"/>
                <a:cs typeface="Times New Roman" panose="02020603050405020304" pitchFamily="18" charset="0"/>
              </a:rPr>
              <a:t>PHÒNG VỆ TRƯỚC ẢNH HƯỞNG XẤU TỪ INTERNET</a:t>
            </a:r>
            <a:r>
              <a:rPr lang="en-US" sz="2400" b="1" dirty="0">
                <a:solidFill>
                  <a:srgbClr val="FF33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15748377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72953C1-608A-43F1-9896-61ACDDD6BBBC}"/>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20A33D7A-F6CD-49B1-A087-9E43F1819270}"/>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764F934A-078C-4174-A3AB-EE9CF48701FD}"/>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29E987C-0A0B-4FD5-AD32-007C08F4149C}"/>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92E2CEFA-6521-410A-AC51-E8ABE4E9CDB0}"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6" name="Chỗ dành sẵn cho Chân trang 5">
            <a:extLst>
              <a:ext uri="{FF2B5EF4-FFF2-40B4-BE49-F238E27FC236}">
                <a16:creationId xmlns:a16="http://schemas.microsoft.com/office/drawing/2014/main" id="{B1C1E503-8F60-4FD7-8020-33CCCD1EAB50}"/>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7" name="Chỗ dành sẵn cho Số hiệu Bản chiếu 6">
            <a:extLst>
              <a:ext uri="{FF2B5EF4-FFF2-40B4-BE49-F238E27FC236}">
                <a16:creationId xmlns:a16="http://schemas.microsoft.com/office/drawing/2014/main" id="{8525E78C-3FCE-4D7D-9AEF-53BA5F4B4AB4}"/>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8D3F6ACA-6BA7-459F-AD44-D4E124DDBDE3}"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311145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D9E1E6E-819B-4D22-BF00-C0D2DDC6812B}"/>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Hình ảnh 2">
            <a:extLst>
              <a:ext uri="{FF2B5EF4-FFF2-40B4-BE49-F238E27FC236}">
                <a16:creationId xmlns:a16="http://schemas.microsoft.com/office/drawing/2014/main" id="{E94C6359-E8EF-45A8-A857-6D18C25CB641}"/>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Chỗ dành sẵn cho Văn bản 3">
            <a:extLst>
              <a:ext uri="{FF2B5EF4-FFF2-40B4-BE49-F238E27FC236}">
                <a16:creationId xmlns:a16="http://schemas.microsoft.com/office/drawing/2014/main" id="{65758E3E-8B29-4035-9461-8C65025DD7B9}"/>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DB54274-AEE0-4430-A68B-58722B6B3C0D}"/>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92E2CEFA-6521-410A-AC51-E8ABE4E9CDB0}"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6" name="Chỗ dành sẵn cho Chân trang 5">
            <a:extLst>
              <a:ext uri="{FF2B5EF4-FFF2-40B4-BE49-F238E27FC236}">
                <a16:creationId xmlns:a16="http://schemas.microsoft.com/office/drawing/2014/main" id="{66B56CA6-2AF8-457F-A66B-CF84718198EC}"/>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7" name="Chỗ dành sẵn cho Số hiệu Bản chiếu 6">
            <a:extLst>
              <a:ext uri="{FF2B5EF4-FFF2-40B4-BE49-F238E27FC236}">
                <a16:creationId xmlns:a16="http://schemas.microsoft.com/office/drawing/2014/main" id="{6F5731CB-898B-4BB5-A6DC-B1C392FBED54}"/>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8D3F6ACA-6BA7-459F-AD44-D4E124DDBDE3}"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327159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êu đề và Văn bản Dọc">
    <p:spTree>
      <p:nvGrpSpPr>
        <p:cNvPr id="1" name=""/>
        <p:cNvGrpSpPr/>
        <p:nvPr/>
      </p:nvGrpSpPr>
      <p:grpSpPr>
        <a:xfrm>
          <a:off x="0" y="0"/>
          <a:ext cx="0" cy="0"/>
          <a:chOff x="0" y="0"/>
          <a:chExt cx="0" cy="0"/>
        </a:xfrm>
      </p:grpSpPr>
      <p:sp>
        <p:nvSpPr>
          <p:cNvPr id="3" name="Chỗ dành sẵn cho Văn bản Dọc 2">
            <a:extLst>
              <a:ext uri="{FF2B5EF4-FFF2-40B4-BE49-F238E27FC236}">
                <a16:creationId xmlns:a16="http://schemas.microsoft.com/office/drawing/2014/main" id="{84C0B195-4A89-4E80-8471-DE203135500D}"/>
              </a:ext>
            </a:extLst>
          </p:cNvPr>
          <p:cNvSpPr>
            <a:spLocks noGrp="1"/>
          </p:cNvSpPr>
          <p:nvPr>
            <p:ph type="body" orient="vert" idx="1"/>
          </p:nvPr>
        </p:nvSpPr>
        <p:spPr>
          <a:xfrm>
            <a:off x="628650" y="1825625"/>
            <a:ext cx="78867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01B6623-416D-47FD-8B83-CF7B7E35FAB2}"/>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92E2CEFA-6521-410A-AC51-E8ABE4E9CDB0}"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77767775-BC8A-4EA9-BD4D-C23FCDB8B18B}"/>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B406B14B-6AA3-4BD7-95A5-CD3B7C427EFF}"/>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8D3F6ACA-6BA7-459F-AD44-D4E124DDBDE3}"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
        <p:nvSpPr>
          <p:cNvPr id="7" name="Text Box 4"/>
          <p:cNvSpPr txBox="1">
            <a:spLocks noChangeArrowheads="1"/>
          </p:cNvSpPr>
          <p:nvPr userDrawn="1"/>
        </p:nvSpPr>
        <p:spPr bwMode="auto">
          <a:xfrm>
            <a:off x="186490" y="56348"/>
            <a:ext cx="8771021" cy="830997"/>
          </a:xfrm>
          <a:prstGeom prst="rect">
            <a:avLst/>
          </a:prstGeom>
          <a:noFill/>
          <a:ln w="9525">
            <a:noFill/>
            <a:miter lim="800000"/>
            <a:headEnd/>
            <a:tailEnd/>
          </a:ln>
          <a:effectLst/>
        </p:spPr>
        <p:txBody>
          <a:bodyPr wrap="square">
            <a:spAutoFit/>
          </a:bodyPr>
          <a:lstStyle/>
          <a:p>
            <a:pPr algn="ctr" fontAlgn="auto">
              <a:spcBef>
                <a:spcPts val="0"/>
              </a:spcBef>
              <a:spcAft>
                <a:spcPts val="0"/>
              </a:spcAft>
            </a:pPr>
            <a:r>
              <a:rPr lang="en-US" sz="2400" b="1" dirty="0">
                <a:solidFill>
                  <a:srgbClr val="FF0000"/>
                </a:solidFill>
                <a:latin typeface="Times New Roman" panose="02020603050405020304" pitchFamily="18" charset="0"/>
                <a:cs typeface="Times New Roman" panose="02020603050405020304" pitchFamily="18" charset="0"/>
              </a:rPr>
              <a:t>BÀI 3: </a:t>
            </a:r>
            <a:r>
              <a:rPr lang="vi-VN" sz="2400" b="1" dirty="0">
                <a:solidFill>
                  <a:srgbClr val="FF0000"/>
                </a:solidFill>
                <a:latin typeface="Times New Roman" panose="02020603050405020304" pitchFamily="18" charset="0"/>
                <a:cs typeface="Times New Roman" panose="02020603050405020304" pitchFamily="18" charset="0"/>
              </a:rPr>
              <a:t>THỰC HÀNH </a:t>
            </a:r>
            <a:endParaRPr lang="en-US" sz="2400" b="1" dirty="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2400" b="1" dirty="0">
                <a:solidFill>
                  <a:srgbClr val="FF0000"/>
                </a:solidFill>
                <a:latin typeface="Times New Roman" panose="02020603050405020304" pitchFamily="18" charset="0"/>
                <a:cs typeface="Times New Roman" panose="02020603050405020304" pitchFamily="18" charset="0"/>
              </a:rPr>
              <a:t>PHÒNG VỆ TRƯỚC ẢNH HƯỞNG XẤU TỪ INTERNET</a:t>
            </a:r>
            <a:r>
              <a:rPr lang="en-US" sz="2400" b="1" dirty="0">
                <a:solidFill>
                  <a:srgbClr val="FF33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9539737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A12956D-0E73-4492-86E3-ACFF77B1F4EA}"/>
              </a:ext>
            </a:extLst>
          </p:cNvPr>
          <p:cNvSpPr>
            <a:spLocks noGrp="1"/>
          </p:cNvSpPr>
          <p:nvPr>
            <p:ph type="title" orient="vert"/>
          </p:nvPr>
        </p:nvSpPr>
        <p:spPr>
          <a:xfrm>
            <a:off x="6543675" y="365125"/>
            <a:ext cx="1971675"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B7D30FC6-A621-4093-9F47-4094639FD215}"/>
              </a:ext>
            </a:extLst>
          </p:cNvPr>
          <p:cNvSpPr>
            <a:spLocks noGrp="1"/>
          </p:cNvSpPr>
          <p:nvPr>
            <p:ph type="body" orient="vert" idx="1"/>
          </p:nvPr>
        </p:nvSpPr>
        <p:spPr>
          <a:xfrm>
            <a:off x="628650" y="365125"/>
            <a:ext cx="5800725"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E3CA904-D764-43F6-B2DC-6B08766F21BB}"/>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92E2CEFA-6521-410A-AC51-E8ABE4E9CDB0}"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E08A223A-CC77-47AD-A137-7D3668AE5F23}"/>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D6776A22-BC2A-4DF6-A8DA-88202AEAE35B}"/>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8D3F6ACA-6BA7-459F-AD44-D4E124DDBDE3}"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41103315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êu đề và Nội dung">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78F37FC1-2B17-4F84-AD76-296D55FDAB87}"/>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0B7A9AA-B26C-4FAB-8322-B6B2ED0E0EF4}"/>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879CFCB7-EC45-4A5F-9B17-EE355BEF59A8}"/>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04B8D005-4FE9-4C16-B22F-4773D81097FD}"/>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
        <p:nvSpPr>
          <p:cNvPr id="7" name="Text Box 4"/>
          <p:cNvSpPr txBox="1">
            <a:spLocks noChangeArrowheads="1"/>
          </p:cNvSpPr>
          <p:nvPr userDrawn="1"/>
        </p:nvSpPr>
        <p:spPr bwMode="auto">
          <a:xfrm>
            <a:off x="186490" y="56348"/>
            <a:ext cx="8771021" cy="830997"/>
          </a:xfrm>
          <a:prstGeom prst="rect">
            <a:avLst/>
          </a:prstGeom>
          <a:noFill/>
          <a:ln w="9525">
            <a:noFill/>
            <a:miter lim="800000"/>
            <a:headEnd/>
            <a:tailEnd/>
          </a:ln>
          <a:effectLst/>
        </p:spPr>
        <p:txBody>
          <a:bodyPr wrap="square">
            <a:spAutoFit/>
          </a:bodyPr>
          <a:lstStyle/>
          <a:p>
            <a:pPr algn="ctr" fontAlgn="auto">
              <a:spcBef>
                <a:spcPts val="0"/>
              </a:spcBef>
              <a:spcAft>
                <a:spcPts val="0"/>
              </a:spcAft>
            </a:pPr>
            <a:r>
              <a:rPr lang="en-US" sz="2400" b="1" dirty="0">
                <a:solidFill>
                  <a:srgbClr val="FF0000"/>
                </a:solidFill>
                <a:latin typeface="Times New Roman" panose="02020603050405020304" pitchFamily="18" charset="0"/>
                <a:cs typeface="Times New Roman" panose="02020603050405020304" pitchFamily="18" charset="0"/>
              </a:rPr>
              <a:t>BÀI 3: </a:t>
            </a:r>
            <a:r>
              <a:rPr lang="vi-VN" sz="2400" b="1" dirty="0">
                <a:solidFill>
                  <a:srgbClr val="FF0000"/>
                </a:solidFill>
                <a:latin typeface="Times New Roman" panose="02020603050405020304" pitchFamily="18" charset="0"/>
                <a:cs typeface="Times New Roman" panose="02020603050405020304" pitchFamily="18" charset="0"/>
              </a:rPr>
              <a:t>THỰC HÀNH </a:t>
            </a:r>
            <a:endParaRPr lang="en-US" sz="2400" b="1" dirty="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2400" b="1" dirty="0">
                <a:solidFill>
                  <a:srgbClr val="FF0000"/>
                </a:solidFill>
                <a:latin typeface="Times New Roman" panose="02020603050405020304" pitchFamily="18" charset="0"/>
                <a:cs typeface="Times New Roman" panose="02020603050405020304" pitchFamily="18" charset="0"/>
              </a:rPr>
              <a:t>PHÒNG VỆ TRƯỚC ẢNH HƯỞNG XẤU TỪ INTERNET</a:t>
            </a:r>
            <a:r>
              <a:rPr lang="en-US" sz="2400" b="1" dirty="0">
                <a:solidFill>
                  <a:srgbClr val="FF33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18090778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êu đề và Nội dung">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78F37FC1-2B17-4F84-AD76-296D55FDAB87}"/>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0B7A9AA-B26C-4FAB-8322-B6B2ED0E0EF4}"/>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879CFCB7-EC45-4A5F-9B17-EE355BEF59A8}"/>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04B8D005-4FE9-4C16-B22F-4773D81097FD}"/>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34749093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Tiêu đề và Nội dung">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78F37FC1-2B17-4F84-AD76-296D55FDAB87}"/>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0B7A9AA-B26C-4FAB-8322-B6B2ED0E0EF4}"/>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879CFCB7-EC45-4A5F-9B17-EE355BEF59A8}"/>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04B8D005-4FE9-4C16-B22F-4773D81097FD}"/>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
        <p:nvSpPr>
          <p:cNvPr id="7" name="Text Box 4"/>
          <p:cNvSpPr txBox="1">
            <a:spLocks noChangeArrowheads="1"/>
          </p:cNvSpPr>
          <p:nvPr userDrawn="1"/>
        </p:nvSpPr>
        <p:spPr bwMode="auto">
          <a:xfrm>
            <a:off x="186490" y="56348"/>
            <a:ext cx="8771021" cy="830997"/>
          </a:xfrm>
          <a:prstGeom prst="rect">
            <a:avLst/>
          </a:prstGeom>
          <a:noFill/>
          <a:ln w="9525">
            <a:noFill/>
            <a:miter lim="800000"/>
            <a:headEnd/>
            <a:tailEnd/>
          </a:ln>
          <a:effectLst/>
        </p:spPr>
        <p:txBody>
          <a:bodyPr wrap="square">
            <a:spAutoFit/>
          </a:bodyPr>
          <a:lstStyle/>
          <a:p>
            <a:pPr algn="ctr" fontAlgn="auto">
              <a:spcBef>
                <a:spcPts val="0"/>
              </a:spcBef>
              <a:spcAft>
                <a:spcPts val="0"/>
              </a:spcAft>
            </a:pPr>
            <a:r>
              <a:rPr lang="en-US" sz="2400" b="1" dirty="0">
                <a:solidFill>
                  <a:srgbClr val="FF0000"/>
                </a:solidFill>
                <a:latin typeface="Times New Roman" panose="02020603050405020304" pitchFamily="18" charset="0"/>
                <a:cs typeface="Times New Roman" panose="02020603050405020304" pitchFamily="18" charset="0"/>
              </a:rPr>
              <a:t>BÀI 3: </a:t>
            </a:r>
            <a:r>
              <a:rPr lang="vi-VN" sz="2400" b="1" dirty="0">
                <a:solidFill>
                  <a:srgbClr val="FF0000"/>
                </a:solidFill>
                <a:latin typeface="Times New Roman" panose="02020603050405020304" pitchFamily="18" charset="0"/>
                <a:cs typeface="Times New Roman" panose="02020603050405020304" pitchFamily="18" charset="0"/>
              </a:rPr>
              <a:t>THỰC HÀNH </a:t>
            </a:r>
            <a:endParaRPr lang="en-US" sz="2400" b="1" dirty="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2400" b="1" dirty="0">
                <a:solidFill>
                  <a:srgbClr val="FF0000"/>
                </a:solidFill>
                <a:latin typeface="Times New Roman" panose="02020603050405020304" pitchFamily="18" charset="0"/>
                <a:cs typeface="Times New Roman" panose="02020603050405020304" pitchFamily="18" charset="0"/>
              </a:rPr>
              <a:t>PHÒNG VỆ TRƯỚC ẢNH HƯỞNG XẤU TỪ INTERNET</a:t>
            </a:r>
            <a:r>
              <a:rPr lang="en-US" sz="2400" b="1" dirty="0">
                <a:solidFill>
                  <a:srgbClr val="FF33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31773548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Tiêu đề và Nội dung">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78F37FC1-2B17-4F84-AD76-296D55FDAB87}"/>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0B7A9AA-B26C-4FAB-8322-B6B2ED0E0EF4}"/>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879CFCB7-EC45-4A5F-9B17-EE355BEF59A8}"/>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04B8D005-4FE9-4C16-B22F-4773D81097FD}"/>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
        <p:nvSpPr>
          <p:cNvPr id="7" name="Text Box 4"/>
          <p:cNvSpPr txBox="1">
            <a:spLocks noChangeArrowheads="1"/>
          </p:cNvSpPr>
          <p:nvPr userDrawn="1"/>
        </p:nvSpPr>
        <p:spPr bwMode="auto">
          <a:xfrm>
            <a:off x="186490" y="56348"/>
            <a:ext cx="8771021" cy="830997"/>
          </a:xfrm>
          <a:prstGeom prst="rect">
            <a:avLst/>
          </a:prstGeom>
          <a:noFill/>
          <a:ln w="9525">
            <a:noFill/>
            <a:miter lim="800000"/>
            <a:headEnd/>
            <a:tailEnd/>
          </a:ln>
          <a:effectLst/>
        </p:spPr>
        <p:txBody>
          <a:bodyPr wrap="square">
            <a:spAutoFit/>
          </a:bodyPr>
          <a:lstStyle/>
          <a:p>
            <a:pPr algn="ctr" fontAlgn="auto">
              <a:spcBef>
                <a:spcPts val="0"/>
              </a:spcBef>
              <a:spcAft>
                <a:spcPts val="0"/>
              </a:spcAft>
            </a:pPr>
            <a:r>
              <a:rPr lang="en-US" sz="2400" b="1" dirty="0">
                <a:solidFill>
                  <a:srgbClr val="FF0000"/>
                </a:solidFill>
                <a:latin typeface="Times New Roman" panose="02020603050405020304" pitchFamily="18" charset="0"/>
                <a:cs typeface="Times New Roman" panose="02020603050405020304" pitchFamily="18" charset="0"/>
              </a:rPr>
              <a:t>BÀI 3: </a:t>
            </a:r>
            <a:r>
              <a:rPr lang="vi-VN" sz="2400" b="1" dirty="0">
                <a:solidFill>
                  <a:srgbClr val="FF0000"/>
                </a:solidFill>
                <a:latin typeface="Times New Roman" panose="02020603050405020304" pitchFamily="18" charset="0"/>
                <a:cs typeface="Times New Roman" panose="02020603050405020304" pitchFamily="18" charset="0"/>
              </a:rPr>
              <a:t>THỰC HÀNH </a:t>
            </a:r>
            <a:endParaRPr lang="en-US" sz="2400" b="1" dirty="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2400" b="1" dirty="0">
                <a:solidFill>
                  <a:srgbClr val="FF0000"/>
                </a:solidFill>
                <a:latin typeface="Times New Roman" panose="02020603050405020304" pitchFamily="18" charset="0"/>
                <a:cs typeface="Times New Roman" panose="02020603050405020304" pitchFamily="18" charset="0"/>
              </a:rPr>
              <a:t>PHÒNG VỆ TRƯỚC ẢNH HƯỞNG XẤU TỪ INTERNET</a:t>
            </a:r>
            <a:r>
              <a:rPr lang="en-US" sz="2400" b="1" dirty="0">
                <a:solidFill>
                  <a:srgbClr val="FF33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208942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96FA492-1B59-4D85-AFB3-813CF10EAA62}" type="datetimeFigureOut">
              <a:rPr lang="en-US"/>
              <a:pPr>
                <a:defRPr/>
              </a:pPr>
              <a:t>4/9/2022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4D6E720-5D16-453D-8FDB-06257512933E}" type="slidenum">
              <a:rPr lang="en-US"/>
              <a:pPr/>
              <a:t>‹#›</a:t>
            </a:fld>
            <a:endParaRPr lang="en-US"/>
          </a:p>
        </p:txBody>
      </p:sp>
    </p:spTree>
    <p:extLst>
      <p:ext uri="{BB962C8B-B14F-4D97-AF65-F5344CB8AC3E}">
        <p14:creationId xmlns:p14="http://schemas.microsoft.com/office/powerpoint/2010/main" val="4624405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Tiêu đề và Nội dung">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78F37FC1-2B17-4F84-AD76-296D55FDAB87}"/>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0B7A9AA-B26C-4FAB-8322-B6B2ED0E0EF4}"/>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879CFCB7-EC45-4A5F-9B17-EE355BEF59A8}"/>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04B8D005-4FE9-4C16-B22F-4773D81097FD}"/>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
        <p:nvSpPr>
          <p:cNvPr id="7" name="Text Box 4"/>
          <p:cNvSpPr txBox="1">
            <a:spLocks noChangeArrowheads="1"/>
          </p:cNvSpPr>
          <p:nvPr userDrawn="1"/>
        </p:nvSpPr>
        <p:spPr bwMode="auto">
          <a:xfrm>
            <a:off x="186490" y="56348"/>
            <a:ext cx="8771021" cy="830997"/>
          </a:xfrm>
          <a:prstGeom prst="rect">
            <a:avLst/>
          </a:prstGeom>
          <a:noFill/>
          <a:ln w="9525">
            <a:noFill/>
            <a:miter lim="800000"/>
            <a:headEnd/>
            <a:tailEnd/>
          </a:ln>
          <a:effectLst/>
        </p:spPr>
        <p:txBody>
          <a:bodyPr wrap="square">
            <a:spAutoFit/>
          </a:bodyPr>
          <a:lstStyle/>
          <a:p>
            <a:pPr algn="ctr" fontAlgn="auto">
              <a:spcBef>
                <a:spcPts val="0"/>
              </a:spcBef>
              <a:spcAft>
                <a:spcPts val="0"/>
              </a:spcAft>
            </a:pPr>
            <a:r>
              <a:rPr lang="en-US" sz="2400" b="1" dirty="0">
                <a:solidFill>
                  <a:srgbClr val="FF0000"/>
                </a:solidFill>
                <a:latin typeface="Times New Roman" panose="02020603050405020304" pitchFamily="18" charset="0"/>
                <a:cs typeface="Times New Roman" panose="02020603050405020304" pitchFamily="18" charset="0"/>
              </a:rPr>
              <a:t>BÀI 3: </a:t>
            </a:r>
            <a:r>
              <a:rPr lang="vi-VN" sz="2400" b="1" dirty="0">
                <a:solidFill>
                  <a:srgbClr val="FF0000"/>
                </a:solidFill>
                <a:latin typeface="Times New Roman" panose="02020603050405020304" pitchFamily="18" charset="0"/>
                <a:cs typeface="Times New Roman" panose="02020603050405020304" pitchFamily="18" charset="0"/>
              </a:rPr>
              <a:t>THỰC HÀNH </a:t>
            </a:r>
            <a:endParaRPr lang="en-US" sz="2400" b="1" dirty="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2400" b="1" dirty="0">
                <a:solidFill>
                  <a:srgbClr val="FF0000"/>
                </a:solidFill>
                <a:latin typeface="Times New Roman" panose="02020603050405020304" pitchFamily="18" charset="0"/>
                <a:cs typeface="Times New Roman" panose="02020603050405020304" pitchFamily="18" charset="0"/>
              </a:rPr>
              <a:t>PHÒNG VỆ TRƯỚC ẢNH HƯỞNG XẤU TỪ INTERNET</a:t>
            </a:r>
            <a:r>
              <a:rPr lang="en-US" sz="2400" b="1" dirty="0">
                <a:solidFill>
                  <a:srgbClr val="FF33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8506472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6_Tiêu đề và Nội dung">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78F37FC1-2B17-4F84-AD76-296D55FDAB87}"/>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0B7A9AA-B26C-4FAB-8322-B6B2ED0E0EF4}"/>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879CFCB7-EC45-4A5F-9B17-EE355BEF59A8}"/>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04B8D005-4FE9-4C16-B22F-4773D81097FD}"/>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
        <p:nvSpPr>
          <p:cNvPr id="7" name="Text Box 4"/>
          <p:cNvSpPr txBox="1">
            <a:spLocks noChangeArrowheads="1"/>
          </p:cNvSpPr>
          <p:nvPr userDrawn="1"/>
        </p:nvSpPr>
        <p:spPr bwMode="auto">
          <a:xfrm>
            <a:off x="186490" y="56348"/>
            <a:ext cx="8771021" cy="830997"/>
          </a:xfrm>
          <a:prstGeom prst="rect">
            <a:avLst/>
          </a:prstGeom>
          <a:noFill/>
          <a:ln w="9525">
            <a:noFill/>
            <a:miter lim="800000"/>
            <a:headEnd/>
            <a:tailEnd/>
          </a:ln>
          <a:effectLst/>
        </p:spPr>
        <p:txBody>
          <a:bodyPr wrap="square">
            <a:spAutoFit/>
          </a:bodyPr>
          <a:lstStyle/>
          <a:p>
            <a:pPr algn="ctr" fontAlgn="auto">
              <a:spcBef>
                <a:spcPts val="0"/>
              </a:spcBef>
              <a:spcAft>
                <a:spcPts val="0"/>
              </a:spcAft>
            </a:pPr>
            <a:r>
              <a:rPr lang="en-US" sz="2400" b="1" dirty="0">
                <a:solidFill>
                  <a:srgbClr val="FF0000"/>
                </a:solidFill>
                <a:latin typeface="Times New Roman" panose="02020603050405020304" pitchFamily="18" charset="0"/>
                <a:cs typeface="Times New Roman" panose="02020603050405020304" pitchFamily="18" charset="0"/>
              </a:rPr>
              <a:t>BÀI 3: </a:t>
            </a:r>
            <a:r>
              <a:rPr lang="vi-VN" sz="2400" b="1" dirty="0">
                <a:solidFill>
                  <a:srgbClr val="FF0000"/>
                </a:solidFill>
                <a:latin typeface="Times New Roman" panose="02020603050405020304" pitchFamily="18" charset="0"/>
                <a:cs typeface="Times New Roman" panose="02020603050405020304" pitchFamily="18" charset="0"/>
              </a:rPr>
              <a:t>THỰC HÀNH </a:t>
            </a:r>
            <a:endParaRPr lang="en-US" sz="2400" b="1" dirty="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2400" b="1" dirty="0">
                <a:solidFill>
                  <a:srgbClr val="FF0000"/>
                </a:solidFill>
                <a:latin typeface="Times New Roman" panose="02020603050405020304" pitchFamily="18" charset="0"/>
                <a:cs typeface="Times New Roman" panose="02020603050405020304" pitchFamily="18" charset="0"/>
              </a:rPr>
              <a:t>PHÒNG VỆ TRƯỚC ẢNH HƯỞNG XẤU TỪ INTERNET</a:t>
            </a:r>
            <a:r>
              <a:rPr lang="en-US" sz="2400" b="1" dirty="0">
                <a:solidFill>
                  <a:srgbClr val="FF33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42947442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7_Tiêu đề và Nội dung">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78F37FC1-2B17-4F84-AD76-296D55FDAB87}"/>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0B7A9AA-B26C-4FAB-8322-B6B2ED0E0EF4}"/>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879CFCB7-EC45-4A5F-9B17-EE355BEF59A8}"/>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04B8D005-4FE9-4C16-B22F-4773D81097FD}"/>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
        <p:nvSpPr>
          <p:cNvPr id="7" name="Text Box 4"/>
          <p:cNvSpPr txBox="1">
            <a:spLocks noChangeArrowheads="1"/>
          </p:cNvSpPr>
          <p:nvPr userDrawn="1"/>
        </p:nvSpPr>
        <p:spPr bwMode="auto">
          <a:xfrm>
            <a:off x="186490" y="56348"/>
            <a:ext cx="8771021" cy="830997"/>
          </a:xfrm>
          <a:prstGeom prst="rect">
            <a:avLst/>
          </a:prstGeom>
          <a:noFill/>
          <a:ln w="9525">
            <a:noFill/>
            <a:miter lim="800000"/>
            <a:headEnd/>
            <a:tailEnd/>
          </a:ln>
          <a:effectLst/>
        </p:spPr>
        <p:txBody>
          <a:bodyPr wrap="square">
            <a:spAutoFit/>
          </a:bodyPr>
          <a:lstStyle/>
          <a:p>
            <a:pPr algn="ctr" fontAlgn="auto">
              <a:spcBef>
                <a:spcPts val="0"/>
              </a:spcBef>
              <a:spcAft>
                <a:spcPts val="0"/>
              </a:spcAft>
            </a:pPr>
            <a:r>
              <a:rPr lang="en-US" sz="2400" b="1" dirty="0">
                <a:solidFill>
                  <a:srgbClr val="FF0000"/>
                </a:solidFill>
                <a:latin typeface="Times New Roman" panose="02020603050405020304" pitchFamily="18" charset="0"/>
                <a:cs typeface="Times New Roman" panose="02020603050405020304" pitchFamily="18" charset="0"/>
              </a:rPr>
              <a:t>BÀI 3: </a:t>
            </a:r>
            <a:r>
              <a:rPr lang="vi-VN" sz="2400" b="1" dirty="0">
                <a:solidFill>
                  <a:srgbClr val="FF0000"/>
                </a:solidFill>
                <a:latin typeface="Times New Roman" panose="02020603050405020304" pitchFamily="18" charset="0"/>
                <a:cs typeface="Times New Roman" panose="02020603050405020304" pitchFamily="18" charset="0"/>
              </a:rPr>
              <a:t>THỰC HÀNH </a:t>
            </a:r>
            <a:endParaRPr lang="en-US" sz="2400" b="1" dirty="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2400" b="1" dirty="0">
                <a:solidFill>
                  <a:srgbClr val="FF0000"/>
                </a:solidFill>
                <a:latin typeface="Times New Roman" panose="02020603050405020304" pitchFamily="18" charset="0"/>
                <a:cs typeface="Times New Roman" panose="02020603050405020304" pitchFamily="18" charset="0"/>
              </a:rPr>
              <a:t>PHÒNG VỆ TRƯỚC ẢNH HƯỞNG XẤU TỪ INTERNET</a:t>
            </a:r>
            <a:r>
              <a:rPr lang="en-US" sz="2400" b="1" dirty="0">
                <a:solidFill>
                  <a:srgbClr val="FF33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9157030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8_Tiêu đề và Nội dung">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78F37FC1-2B17-4F84-AD76-296D55FDAB87}"/>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0B7A9AA-B26C-4FAB-8322-B6B2ED0E0EF4}"/>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879CFCB7-EC45-4A5F-9B17-EE355BEF59A8}"/>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04B8D005-4FE9-4C16-B22F-4773D81097FD}"/>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
        <p:nvSpPr>
          <p:cNvPr id="7" name="Text Box 4"/>
          <p:cNvSpPr txBox="1">
            <a:spLocks noChangeArrowheads="1"/>
          </p:cNvSpPr>
          <p:nvPr userDrawn="1"/>
        </p:nvSpPr>
        <p:spPr bwMode="auto">
          <a:xfrm>
            <a:off x="186490" y="56348"/>
            <a:ext cx="8771021" cy="830997"/>
          </a:xfrm>
          <a:prstGeom prst="rect">
            <a:avLst/>
          </a:prstGeom>
          <a:noFill/>
          <a:ln w="9525">
            <a:noFill/>
            <a:miter lim="800000"/>
            <a:headEnd/>
            <a:tailEnd/>
          </a:ln>
          <a:effectLst/>
        </p:spPr>
        <p:txBody>
          <a:bodyPr wrap="square">
            <a:spAutoFit/>
          </a:bodyPr>
          <a:lstStyle/>
          <a:p>
            <a:pPr algn="ctr" fontAlgn="auto">
              <a:spcBef>
                <a:spcPts val="0"/>
              </a:spcBef>
              <a:spcAft>
                <a:spcPts val="0"/>
              </a:spcAft>
            </a:pPr>
            <a:r>
              <a:rPr lang="en-US" sz="2400" b="1" dirty="0">
                <a:solidFill>
                  <a:srgbClr val="FF0000"/>
                </a:solidFill>
                <a:latin typeface="Times New Roman" panose="02020603050405020304" pitchFamily="18" charset="0"/>
                <a:cs typeface="Times New Roman" panose="02020603050405020304" pitchFamily="18" charset="0"/>
              </a:rPr>
              <a:t>BÀI 3: </a:t>
            </a:r>
            <a:r>
              <a:rPr lang="vi-VN" sz="2400" b="1" dirty="0">
                <a:solidFill>
                  <a:srgbClr val="FF0000"/>
                </a:solidFill>
                <a:latin typeface="Times New Roman" panose="02020603050405020304" pitchFamily="18" charset="0"/>
                <a:cs typeface="Times New Roman" panose="02020603050405020304" pitchFamily="18" charset="0"/>
              </a:rPr>
              <a:t>THỰC HÀNH </a:t>
            </a:r>
            <a:endParaRPr lang="en-US" sz="2400" b="1" dirty="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2400" b="1" dirty="0">
                <a:solidFill>
                  <a:srgbClr val="FF0000"/>
                </a:solidFill>
                <a:latin typeface="Times New Roman" panose="02020603050405020304" pitchFamily="18" charset="0"/>
                <a:cs typeface="Times New Roman" panose="02020603050405020304" pitchFamily="18" charset="0"/>
              </a:rPr>
              <a:t>PHÒNG VỆ TRƯỚC ẢNH HƯỞNG XẤU TỪ INTERNET</a:t>
            </a:r>
            <a:r>
              <a:rPr lang="en-US" sz="2400" b="1" dirty="0">
                <a:solidFill>
                  <a:srgbClr val="FF33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14435657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B340F7B3-D67C-4AD0-8FCE-8EE4A0366B58}"/>
              </a:ext>
            </a:extLst>
          </p:cNvPr>
          <p:cNvSpPr/>
          <p:nvPr userDrawn="1"/>
        </p:nvSpPr>
        <p:spPr>
          <a:xfrm>
            <a:off x="32658" y="54428"/>
            <a:ext cx="9078686"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68569" tIns="34275" rIns="68569" bIns="34275" anchor="ctr" anchorCtr="0">
            <a:noAutofit/>
          </a:bodyPr>
          <a:lstStyle/>
          <a:p>
            <a:pPr algn="ctr" fontAlgn="auto">
              <a:spcBef>
                <a:spcPts val="0"/>
              </a:spcBef>
              <a:spcAft>
                <a:spcPts val="0"/>
              </a:spcAft>
            </a:pPr>
            <a:endParaRPr>
              <a:solidFill>
                <a:prstClr val="white"/>
              </a:solidFill>
              <a:latin typeface="Calibri"/>
              <a:ea typeface="Calibri"/>
              <a:cs typeface="Calibri"/>
              <a:sym typeface="Calibri"/>
            </a:endParaRPr>
          </a:p>
        </p:txBody>
      </p:sp>
    </p:spTree>
    <p:extLst>
      <p:ext uri="{BB962C8B-B14F-4D97-AF65-F5344CB8AC3E}">
        <p14:creationId xmlns:p14="http://schemas.microsoft.com/office/powerpoint/2010/main" val="36113671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Phép so sánh">
    <p:spTree>
      <p:nvGrpSpPr>
        <p:cNvPr id="1" name=""/>
        <p:cNvGrpSpPr/>
        <p:nvPr/>
      </p:nvGrpSpPr>
      <p:grpSpPr>
        <a:xfrm>
          <a:off x="0" y="0"/>
          <a:ext cx="0" cy="0"/>
          <a:chOff x="0" y="0"/>
          <a:chExt cx="0" cy="0"/>
        </a:xfrm>
      </p:grpSpPr>
      <p:sp>
        <p:nvSpPr>
          <p:cNvPr id="3" name="Chỗ dành sẵn cho Văn bản 2">
            <a:extLst>
              <a:ext uri="{FF2B5EF4-FFF2-40B4-BE49-F238E27FC236}">
                <a16:creationId xmlns:a16="http://schemas.microsoft.com/office/drawing/2014/main" id="{EAEAA0B4-9101-47CA-8710-CF5073D67099}"/>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2D7229B6-3B00-4C31-9D94-5610EF023A60}"/>
              </a:ext>
            </a:extLst>
          </p:cNvPr>
          <p:cNvSpPr>
            <a:spLocks noGrp="1"/>
          </p:cNvSpPr>
          <p:nvPr>
            <p:ph sz="half" idx="2"/>
          </p:nvPr>
        </p:nvSpPr>
        <p:spPr>
          <a:xfrm>
            <a:off x="629842" y="2505075"/>
            <a:ext cx="3868340"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4D55A381-1F55-4188-B370-90AA6350AA0A}"/>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AB91CA5E-FA34-492E-9B30-D2D48EF0E637}"/>
              </a:ext>
            </a:extLst>
          </p:cNvPr>
          <p:cNvSpPr>
            <a:spLocks noGrp="1"/>
          </p:cNvSpPr>
          <p:nvPr>
            <p:ph sz="quarter" idx="4"/>
          </p:nvPr>
        </p:nvSpPr>
        <p:spPr>
          <a:xfrm>
            <a:off x="4629150" y="2505075"/>
            <a:ext cx="3887391"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1D363C7E-DFED-4626-B0F5-54D459E58092}"/>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8" name="Chỗ dành sẵn cho Chân trang 7">
            <a:extLst>
              <a:ext uri="{FF2B5EF4-FFF2-40B4-BE49-F238E27FC236}">
                <a16:creationId xmlns:a16="http://schemas.microsoft.com/office/drawing/2014/main" id="{73084B1A-3BE3-4126-A0C6-E060459D3C75}"/>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9" name="Chỗ dành sẵn cho Số hiệu Bản chiếu 8">
            <a:extLst>
              <a:ext uri="{FF2B5EF4-FFF2-40B4-BE49-F238E27FC236}">
                <a16:creationId xmlns:a16="http://schemas.microsoft.com/office/drawing/2014/main" id="{FC953B9D-C224-4866-9D45-ACFCEDEAAF71}"/>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
        <p:nvSpPr>
          <p:cNvPr id="10" name="Text Box 4"/>
          <p:cNvSpPr txBox="1">
            <a:spLocks noChangeArrowheads="1"/>
          </p:cNvSpPr>
          <p:nvPr userDrawn="1"/>
        </p:nvSpPr>
        <p:spPr bwMode="auto">
          <a:xfrm>
            <a:off x="186490" y="56348"/>
            <a:ext cx="8771021" cy="830997"/>
          </a:xfrm>
          <a:prstGeom prst="rect">
            <a:avLst/>
          </a:prstGeom>
          <a:noFill/>
          <a:ln w="9525">
            <a:noFill/>
            <a:miter lim="800000"/>
            <a:headEnd/>
            <a:tailEnd/>
          </a:ln>
          <a:effectLst/>
        </p:spPr>
        <p:txBody>
          <a:bodyPr wrap="square">
            <a:spAutoFit/>
          </a:bodyPr>
          <a:lstStyle/>
          <a:p>
            <a:pPr algn="ctr" fontAlgn="auto">
              <a:spcBef>
                <a:spcPts val="0"/>
              </a:spcBef>
              <a:spcAft>
                <a:spcPts val="0"/>
              </a:spcAft>
            </a:pPr>
            <a:r>
              <a:rPr lang="en-US" sz="2400" b="1" dirty="0">
                <a:solidFill>
                  <a:srgbClr val="FF0000"/>
                </a:solidFill>
                <a:latin typeface="Times New Roman" panose="02020603050405020304" pitchFamily="18" charset="0"/>
                <a:cs typeface="Times New Roman" panose="02020603050405020304" pitchFamily="18" charset="0"/>
              </a:rPr>
              <a:t>BÀI 3: </a:t>
            </a:r>
            <a:r>
              <a:rPr lang="vi-VN" sz="2400" b="1" dirty="0">
                <a:solidFill>
                  <a:srgbClr val="FF0000"/>
                </a:solidFill>
                <a:latin typeface="Times New Roman" panose="02020603050405020304" pitchFamily="18" charset="0"/>
                <a:cs typeface="Times New Roman" panose="02020603050405020304" pitchFamily="18" charset="0"/>
              </a:rPr>
              <a:t>THỰC HÀNH </a:t>
            </a:r>
            <a:endParaRPr lang="en-US" sz="2400" b="1" dirty="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2400" b="1" dirty="0">
                <a:solidFill>
                  <a:srgbClr val="FF0000"/>
                </a:solidFill>
                <a:latin typeface="Times New Roman" panose="02020603050405020304" pitchFamily="18" charset="0"/>
                <a:cs typeface="Times New Roman" panose="02020603050405020304" pitchFamily="18" charset="0"/>
              </a:rPr>
              <a:t>PHÒNG VỆ TRƯỚC ẢNH HƯỞNG XẤU TỪ INTERNET</a:t>
            </a:r>
            <a:r>
              <a:rPr lang="en-US" sz="2400" b="1" dirty="0">
                <a:solidFill>
                  <a:srgbClr val="FF33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36127193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hỉ Tiêu đề">
    <p:spTree>
      <p:nvGrpSpPr>
        <p:cNvPr id="1" name=""/>
        <p:cNvGrpSpPr/>
        <p:nvPr/>
      </p:nvGrpSpPr>
      <p:grpSpPr>
        <a:xfrm>
          <a:off x="0" y="0"/>
          <a:ext cx="0" cy="0"/>
          <a:chOff x="0" y="0"/>
          <a:chExt cx="0" cy="0"/>
        </a:xfrm>
      </p:grpSpPr>
      <p:sp>
        <p:nvSpPr>
          <p:cNvPr id="3" name="Chỗ dành sẵn cho Ngày tháng 2">
            <a:extLst>
              <a:ext uri="{FF2B5EF4-FFF2-40B4-BE49-F238E27FC236}">
                <a16:creationId xmlns:a16="http://schemas.microsoft.com/office/drawing/2014/main" id="{F7DEA3C4-B29B-48D4-A761-8D444466ECFB}"/>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09/04/2022</a:t>
            </a:fld>
            <a:endParaRPr lang="vi-VN">
              <a:solidFill>
                <a:prstClr val="black"/>
              </a:solidFill>
              <a:latin typeface="Arial" panose="020B0604020202020204" pitchFamily="34" charset="0"/>
            </a:endParaRPr>
          </a:p>
        </p:txBody>
      </p:sp>
      <p:sp>
        <p:nvSpPr>
          <p:cNvPr id="4" name="Chỗ dành sẵn cho Chân trang 3">
            <a:extLst>
              <a:ext uri="{FF2B5EF4-FFF2-40B4-BE49-F238E27FC236}">
                <a16:creationId xmlns:a16="http://schemas.microsoft.com/office/drawing/2014/main" id="{C3CDA956-8ADF-4845-918F-BA3C5910199B}"/>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5" name="Chỗ dành sẵn cho Số hiệu Bản chiếu 4">
            <a:extLst>
              <a:ext uri="{FF2B5EF4-FFF2-40B4-BE49-F238E27FC236}">
                <a16:creationId xmlns:a16="http://schemas.microsoft.com/office/drawing/2014/main" id="{F9C2BA94-12B1-46A8-8D78-558A2CB38856}"/>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
        <p:nvSpPr>
          <p:cNvPr id="6" name="Text Box 4"/>
          <p:cNvSpPr txBox="1">
            <a:spLocks noChangeArrowheads="1"/>
          </p:cNvSpPr>
          <p:nvPr userDrawn="1"/>
        </p:nvSpPr>
        <p:spPr bwMode="auto">
          <a:xfrm>
            <a:off x="186490" y="56348"/>
            <a:ext cx="8771021" cy="830997"/>
          </a:xfrm>
          <a:prstGeom prst="rect">
            <a:avLst/>
          </a:prstGeom>
          <a:noFill/>
          <a:ln w="9525">
            <a:noFill/>
            <a:miter lim="800000"/>
            <a:headEnd/>
            <a:tailEnd/>
          </a:ln>
          <a:effectLst/>
        </p:spPr>
        <p:txBody>
          <a:bodyPr wrap="square">
            <a:spAutoFit/>
          </a:bodyPr>
          <a:lstStyle/>
          <a:p>
            <a:pPr algn="ctr" fontAlgn="auto">
              <a:spcBef>
                <a:spcPts val="0"/>
              </a:spcBef>
              <a:spcAft>
                <a:spcPts val="0"/>
              </a:spcAft>
            </a:pPr>
            <a:r>
              <a:rPr lang="en-US" sz="2400" b="1" dirty="0">
                <a:solidFill>
                  <a:srgbClr val="FF0000"/>
                </a:solidFill>
                <a:latin typeface="Times New Roman" panose="02020603050405020304" pitchFamily="18" charset="0"/>
                <a:cs typeface="Times New Roman" panose="02020603050405020304" pitchFamily="18" charset="0"/>
              </a:rPr>
              <a:t>BÀI 3: </a:t>
            </a:r>
            <a:r>
              <a:rPr lang="vi-VN" sz="2400" b="1" dirty="0">
                <a:solidFill>
                  <a:srgbClr val="FF0000"/>
                </a:solidFill>
                <a:latin typeface="Times New Roman" panose="02020603050405020304" pitchFamily="18" charset="0"/>
                <a:cs typeface="Times New Roman" panose="02020603050405020304" pitchFamily="18" charset="0"/>
              </a:rPr>
              <a:t>THỰC HÀNH </a:t>
            </a:r>
            <a:endParaRPr lang="en-US" sz="2400" b="1" dirty="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2400" b="1" dirty="0">
                <a:solidFill>
                  <a:srgbClr val="FF0000"/>
                </a:solidFill>
                <a:latin typeface="Times New Roman" panose="02020603050405020304" pitchFamily="18" charset="0"/>
                <a:cs typeface="Times New Roman" panose="02020603050405020304" pitchFamily="18" charset="0"/>
              </a:rPr>
              <a:t>PHÒNG VỆ TRƯỚC ẢNH HƯỞNG XẤU TỪ INTERNET</a:t>
            </a:r>
            <a:r>
              <a:rPr lang="en-US" sz="2400" b="1" dirty="0">
                <a:solidFill>
                  <a:srgbClr val="FF33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1108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5405F2A-5F2C-4576-9FA4-4FE6CD3D7248}" type="datetimeFigureOut">
              <a:rPr lang="en-US"/>
              <a:pPr>
                <a:defRPr/>
              </a:pPr>
              <a:t>4/9/2022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5455497-0441-461B-A76F-210FE9350BE5}" type="slidenum">
              <a:rPr lang="en-US"/>
              <a:pPr/>
              <a:t>‹#›</a:t>
            </a:fld>
            <a:endParaRPr lang="en-US"/>
          </a:p>
        </p:txBody>
      </p:sp>
    </p:spTree>
    <p:extLst>
      <p:ext uri="{BB962C8B-B14F-4D97-AF65-F5344CB8AC3E}">
        <p14:creationId xmlns:p14="http://schemas.microsoft.com/office/powerpoint/2010/main" val="2170527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FF2CD9-D8A4-44B5-AD85-68605CD1D9CE}" type="datetimeFigureOut">
              <a:rPr lang="en-US"/>
              <a:pPr>
                <a:defRPr/>
              </a:pPr>
              <a:t>4/9/2022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0B51961-E18E-4D35-8040-BBDE3D97B77E}" type="slidenum">
              <a:rPr lang="en-US"/>
              <a:pPr/>
              <a:t>‹#›</a:t>
            </a:fld>
            <a:endParaRPr lang="en-US"/>
          </a:p>
        </p:txBody>
      </p:sp>
    </p:spTree>
    <p:extLst>
      <p:ext uri="{BB962C8B-B14F-4D97-AF65-F5344CB8AC3E}">
        <p14:creationId xmlns:p14="http://schemas.microsoft.com/office/powerpoint/2010/main" val="1348670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50E91BB-0FD2-482C-9330-C644BE2AF712}" type="datetimeFigureOut">
              <a:rPr lang="en-US"/>
              <a:pPr>
                <a:defRPr/>
              </a:pPr>
              <a:t>4/9/2022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9CEEE70-4088-430B-A4E7-DA0E9DF546E8}" type="slidenum">
              <a:rPr lang="en-US"/>
              <a:pPr/>
              <a:t>‹#›</a:t>
            </a:fld>
            <a:endParaRPr lang="en-US"/>
          </a:p>
        </p:txBody>
      </p:sp>
    </p:spTree>
    <p:extLst>
      <p:ext uri="{BB962C8B-B14F-4D97-AF65-F5344CB8AC3E}">
        <p14:creationId xmlns:p14="http://schemas.microsoft.com/office/powerpoint/2010/main" val="3271939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D7BBD5D-2501-4591-B8F4-0CF0973E45CA}" type="datetimeFigureOut">
              <a:rPr lang="en-US"/>
              <a:pPr>
                <a:defRPr/>
              </a:pPr>
              <a:t>4/9/2022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BDC426E-87B8-48B3-8AF9-19282D69A946}" type="slidenum">
              <a:rPr lang="en-US"/>
              <a:pPr/>
              <a:t>‹#›</a:t>
            </a:fld>
            <a:endParaRPr lang="en-US"/>
          </a:p>
        </p:txBody>
      </p:sp>
    </p:spTree>
    <p:extLst>
      <p:ext uri="{BB962C8B-B14F-4D97-AF65-F5344CB8AC3E}">
        <p14:creationId xmlns:p14="http://schemas.microsoft.com/office/powerpoint/2010/main" val="1161328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image" Target="../media/image3.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theme" Target="../theme/theme4.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21000" r="-2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341CAAA-3E5E-4F54-AA57-3EEC32232437}" type="datetimeFigureOut">
              <a:rPr lang="en-US"/>
              <a:pPr>
                <a:defRPr/>
              </a:pPr>
              <a:t>4/9/2022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0549DE3-505B-45FA-A5C4-9D43F8C9E38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15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987834"/>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324902"/>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a:blip r:embed="rId2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672107"/>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 id="2147484125" r:id="rId15"/>
    <p:sldLayoutId id="2147484126" r:id="rId16"/>
    <p:sldLayoutId id="2147484127" r:id="rId17"/>
    <p:sldLayoutId id="2147484128" r:id="rId18"/>
    <p:sldLayoutId id="2147484129" r:id="rId19"/>
    <p:sldLayoutId id="2147484130" r:id="rId20"/>
    <p:sldLayoutId id="2147484131" r:id="rId21"/>
    <p:sldLayoutId id="2147484132" r:id="rId2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s://www.google.com/"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gif"/><Relationship Id="rId18" Type="http://schemas.openxmlformats.org/officeDocument/2006/relationships/slide" Target="slide15.xml"/><Relationship Id="rId26" Type="http://schemas.openxmlformats.org/officeDocument/2006/relationships/image" Target="../media/image39.png"/><Relationship Id="rId3" Type="http://schemas.openxmlformats.org/officeDocument/2006/relationships/slideLayout" Target="../slideLayouts/slideLayout2.xml"/><Relationship Id="rId21" Type="http://schemas.openxmlformats.org/officeDocument/2006/relationships/image" Target="../media/image34.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gif"/><Relationship Id="rId25" Type="http://schemas.openxmlformats.org/officeDocument/2006/relationships/image" Target="../media/image38.png"/><Relationship Id="rId2" Type="http://schemas.openxmlformats.org/officeDocument/2006/relationships/audio" Target="../media/media1.wma"/><Relationship Id="rId16" Type="http://schemas.openxmlformats.org/officeDocument/2006/relationships/image" Target="../media/image30.png"/><Relationship Id="rId20" Type="http://schemas.openxmlformats.org/officeDocument/2006/relationships/image" Target="../media/image33.png"/><Relationship Id="rId1" Type="http://schemas.microsoft.com/office/2007/relationships/media" Target="../media/media1.wma"/><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7.png"/><Relationship Id="rId5" Type="http://schemas.openxmlformats.org/officeDocument/2006/relationships/image" Target="../media/image19.jpg"/><Relationship Id="rId15" Type="http://schemas.openxmlformats.org/officeDocument/2006/relationships/image" Target="../media/image29.gif"/><Relationship Id="rId23" Type="http://schemas.openxmlformats.org/officeDocument/2006/relationships/image" Target="../media/image36.png"/><Relationship Id="rId28" Type="http://schemas.openxmlformats.org/officeDocument/2006/relationships/image" Target="../media/image40.png"/><Relationship Id="rId10" Type="http://schemas.openxmlformats.org/officeDocument/2006/relationships/image" Target="../media/image24.png"/><Relationship Id="rId19" Type="http://schemas.openxmlformats.org/officeDocument/2006/relationships/image" Target="../media/image32.png"/><Relationship Id="rId4" Type="http://schemas.openxmlformats.org/officeDocument/2006/relationships/audio" Target="../media/audio1.wav"/><Relationship Id="rId9" Type="http://schemas.openxmlformats.org/officeDocument/2006/relationships/image" Target="../media/image23.png"/><Relationship Id="rId14" Type="http://schemas.openxmlformats.org/officeDocument/2006/relationships/image" Target="../media/image28.gif"/><Relationship Id="rId22" Type="http://schemas.openxmlformats.org/officeDocument/2006/relationships/image" Target="../media/image35.png"/><Relationship Id="rId27"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jpg"/><Relationship Id="rId1" Type="http://schemas.openxmlformats.org/officeDocument/2006/relationships/slideLayout" Target="../slideLayouts/slideLayout1.xml"/><Relationship Id="rId5" Type="http://schemas.openxmlformats.org/officeDocument/2006/relationships/image" Target="../media/image44.gif"/><Relationship Id="rId4" Type="http://schemas.openxmlformats.org/officeDocument/2006/relationships/image" Target="../media/image43.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0.xml"/><Relationship Id="rId1" Type="http://schemas.openxmlformats.org/officeDocument/2006/relationships/tags" Target="../tags/tag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google.com.vn/"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Line 2">
            <a:extLst>
              <a:ext uri="{FF2B5EF4-FFF2-40B4-BE49-F238E27FC236}">
                <a16:creationId xmlns:a16="http://schemas.microsoft.com/office/drawing/2014/main" id="{B1FCD977-79E8-461C-9BF5-EF40586ED9CC}"/>
              </a:ext>
            </a:extLst>
          </p:cNvPr>
          <p:cNvSpPr>
            <a:spLocks noChangeShapeType="1"/>
          </p:cNvSpPr>
          <p:nvPr/>
        </p:nvSpPr>
        <p:spPr bwMode="auto">
          <a:xfrm>
            <a:off x="1969294" y="846534"/>
            <a:ext cx="0" cy="245745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endParaRPr>
          </a:p>
        </p:txBody>
      </p:sp>
      <p:sp>
        <p:nvSpPr>
          <p:cNvPr id="7" name="Rectangle 6"/>
          <p:cNvSpPr/>
          <p:nvPr/>
        </p:nvSpPr>
        <p:spPr>
          <a:xfrm>
            <a:off x="1219200" y="1295400"/>
            <a:ext cx="7240430" cy="1708160"/>
          </a:xfrm>
          <a:prstGeom prst="rect">
            <a:avLst/>
          </a:prstGeom>
        </p:spPr>
        <p:txBody>
          <a:bodyPr wrap="square">
            <a:spAutoFit/>
          </a:bodyPr>
          <a:lstStyle/>
          <a:p>
            <a:pPr algn="ctr" fontAlgn="auto">
              <a:spcBef>
                <a:spcPts val="0"/>
              </a:spcBef>
              <a:spcAft>
                <a:spcPts val="0"/>
              </a:spcAft>
            </a:pPr>
            <a:r>
              <a:rPr lang="en-US" sz="3500" b="1" dirty="0">
                <a:solidFill>
                  <a:srgbClr val="FF0000"/>
                </a:solidFill>
                <a:latin typeface="Times New Roman" panose="02020603050405020304" pitchFamily="18" charset="0"/>
                <a:cs typeface="Times New Roman" panose="02020603050405020304" pitchFamily="18" charset="0"/>
              </a:rPr>
              <a:t>BÀI 3: </a:t>
            </a:r>
            <a:r>
              <a:rPr lang="vi-VN" sz="3500" b="1" dirty="0">
                <a:solidFill>
                  <a:srgbClr val="FF0000"/>
                </a:solidFill>
                <a:latin typeface="Times New Roman" panose="02020603050405020304" pitchFamily="18" charset="0"/>
                <a:cs typeface="Times New Roman" panose="02020603050405020304" pitchFamily="18" charset="0"/>
              </a:rPr>
              <a:t>THỰC HÀNH PHÒNG VỆ </a:t>
            </a:r>
            <a:endParaRPr lang="en-US" sz="3500" b="1" dirty="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3500" b="1" dirty="0">
                <a:solidFill>
                  <a:srgbClr val="FF0000"/>
                </a:solidFill>
                <a:latin typeface="Times New Roman" panose="02020603050405020304" pitchFamily="18" charset="0"/>
                <a:cs typeface="Times New Roman" panose="02020603050405020304" pitchFamily="18" charset="0"/>
              </a:rPr>
              <a:t>TRƯỚC ẢNH HƯỞNG XẤU</a:t>
            </a:r>
            <a:endParaRPr lang="en-US" sz="3500" b="1" dirty="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3500" b="1" dirty="0">
                <a:solidFill>
                  <a:srgbClr val="FF0000"/>
                </a:solidFill>
                <a:latin typeface="Times New Roman" panose="02020603050405020304" pitchFamily="18" charset="0"/>
                <a:cs typeface="Times New Roman" panose="02020603050405020304" pitchFamily="18" charset="0"/>
              </a:rPr>
              <a:t> TỪ INTERNET</a:t>
            </a:r>
            <a:endParaRPr lang="en-US" sz="35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768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1447800" y="2286000"/>
            <a:ext cx="5943600" cy="1015663"/>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fontAlgn="auto" hangingPunct="1">
              <a:spcBef>
                <a:spcPct val="50000"/>
              </a:spcBef>
              <a:spcAft>
                <a:spcPts val="0"/>
              </a:spcAft>
            </a:pPr>
            <a:r>
              <a:rPr lang="en-US" sz="6000" b="1" dirty="0">
                <a:solidFill>
                  <a:schemeClr val="bg1"/>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404379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3f7e749c750b79cbde134e7bcf00a14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 y="2228850"/>
            <a:ext cx="46863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5" descr="6131d3148657a26e1bfe386e7ba65811.png">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3654589"/>
            <a:ext cx="1657350" cy="2634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5143500"/>
            <a:ext cx="6858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35145" y="2097351"/>
            <a:ext cx="8322365" cy="3539430"/>
          </a:xfrm>
          <a:prstGeom prst="rect">
            <a:avLst/>
          </a:prstGeom>
          <a:solidFill>
            <a:schemeClr val="bg1"/>
          </a:solidFill>
        </p:spPr>
        <p:txBody>
          <a:bodyPr wrap="square" rtlCol="0">
            <a:spAutoFit/>
          </a:bodyPr>
          <a:lstStyle/>
          <a:p>
            <a:pPr marL="514350" indent="-514350" fontAlgn="auto">
              <a:spcBef>
                <a:spcPts val="0"/>
              </a:spcBef>
              <a:spcAft>
                <a:spcPts val="0"/>
              </a:spcAft>
              <a:buAutoNum type="arabicPeriod"/>
            </a:pP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hãy mở </a:t>
            </a:r>
            <a:r>
              <a:rPr lang="en-US" sz="2800" dirty="0">
                <a:solidFill>
                  <a:srgbClr val="0000CC"/>
                </a:solidFill>
                <a:latin typeface="Times New Roman" panose="02020603050405020304" pitchFamily="18" charset="0"/>
                <a:cs typeface="Times New Roman" panose="02020603050405020304" pitchFamily="18" charset="0"/>
              </a:rPr>
              <a:t>mail cá nhân </a:t>
            </a:r>
            <a:r>
              <a:rPr lang="en-US" sz="2800" dirty="0">
                <a:latin typeface="Times New Roman" panose="02020603050405020304" pitchFamily="18" charset="0"/>
                <a:cs typeface="Times New Roman" panose="02020603050405020304" pitchFamily="18" charset="0"/>
              </a:rPr>
              <a:t>và </a:t>
            </a:r>
            <a:r>
              <a:rPr lang="en-US" sz="2800" dirty="0">
                <a:solidFill>
                  <a:srgbClr val="0000CC"/>
                </a:solidFill>
                <a:latin typeface="Times New Roman" panose="02020603050405020304" pitchFamily="18" charset="0"/>
                <a:cs typeface="Times New Roman" panose="02020603050405020304" pitchFamily="18" charset="0"/>
              </a:rPr>
              <a:t>kiểm tra độ mạnh của mật </a:t>
            </a:r>
            <a:r>
              <a:rPr lang="en-US" sz="2800" dirty="0" err="1">
                <a:solidFill>
                  <a:srgbClr val="0000CC"/>
                </a:solidFill>
                <a:latin typeface="Times New Roman" panose="02020603050405020304" pitchFamily="18" charset="0"/>
                <a:cs typeface="Times New Roman" panose="02020603050405020304" pitchFamily="18" charset="0"/>
              </a:rPr>
              <a:t>khẩu</a:t>
            </a:r>
            <a:r>
              <a:rPr lang="en-US" sz="2800" dirty="0">
                <a:latin typeface="Times New Roman" panose="02020603050405020304" pitchFamily="18" charset="0"/>
                <a:cs typeface="Times New Roman" panose="02020603050405020304" pitchFamily="18" charset="0"/>
              </a:rPr>
              <a:t> (đổi lại mật khẩu tài khoản mail (nếu thật sự cần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a:t>
            </a:r>
          </a:p>
          <a:p>
            <a:pPr marL="514350" indent="-514350" fontAlgn="auto">
              <a:spcBef>
                <a:spcPts val="0"/>
              </a:spcBef>
              <a:spcAft>
                <a:spcPts val="0"/>
              </a:spcAft>
              <a:buAutoNum type="arabicPeriod"/>
            </a:pPr>
            <a:r>
              <a:rPr lang="en-US" sz="2800" dirty="0" err="1">
                <a:latin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cs typeface="Times New Roman" panose="02020603050405020304" pitchFamily="18" charset="0"/>
              </a:rPr>
              <a:t> hộp thư đến và quan sát </a:t>
            </a:r>
            <a:r>
              <a:rPr lang="en-US" sz="2800" dirty="0">
                <a:solidFill>
                  <a:srgbClr val="0000CC"/>
                </a:solidFill>
                <a:latin typeface="Times New Roman" panose="02020603050405020304" pitchFamily="18" charset="0"/>
                <a:cs typeface="Times New Roman" panose="02020603050405020304" pitchFamily="18" charset="0"/>
              </a:rPr>
              <a:t>xác định thư rác, email quảng cáo </a:t>
            </a:r>
            <a:r>
              <a:rPr lang="en-US" sz="2800" dirty="0">
                <a:latin typeface="Times New Roman" panose="02020603050405020304" pitchFamily="18" charset="0"/>
                <a:cs typeface="Times New Roman" panose="02020603050405020304" pitchFamily="18" charset="0"/>
              </a:rPr>
              <a:t>hoặc </a:t>
            </a:r>
            <a:r>
              <a:rPr lang="en-US" sz="2800" dirty="0">
                <a:solidFill>
                  <a:srgbClr val="0000CC"/>
                </a:solidFill>
                <a:latin typeface="Times New Roman" panose="02020603050405020304" pitchFamily="18" charset="0"/>
                <a:cs typeface="Times New Roman" panose="02020603050405020304" pitchFamily="18" charset="0"/>
              </a:rPr>
              <a:t>mang nội dung xấu </a:t>
            </a:r>
            <a:r>
              <a:rPr lang="en-US" sz="2800" dirty="0">
                <a:latin typeface="Times New Roman" panose="02020603050405020304" pitchFamily="18" charset="0"/>
                <a:cs typeface="Times New Roman" panose="02020603050405020304" pitchFamily="18" charset="0"/>
              </a:rPr>
              <a:t>và </a:t>
            </a:r>
            <a:r>
              <a:rPr lang="en-US" sz="2800" dirty="0">
                <a:solidFill>
                  <a:srgbClr val="0000CC"/>
                </a:solidFill>
                <a:latin typeface="Times New Roman" panose="02020603050405020304" pitchFamily="18" charset="0"/>
                <a:cs typeface="Times New Roman" panose="02020603050405020304" pitchFamily="18" charset="0"/>
              </a:rPr>
              <a:t>xóa các thư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p>
          <a:p>
            <a:pPr marL="514350" indent="-514350" fontAlgn="auto">
              <a:spcBef>
                <a:spcPts val="0"/>
              </a:spcBef>
              <a:spcAft>
                <a:spcPts val="0"/>
              </a:spcAft>
              <a:buAutoNum type="arabicPeriod"/>
            </a:pP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3" name="Right Arrow 2">
            <a:hlinkClick r:id="rId6"/>
          </p:cNvPr>
          <p:cNvSpPr/>
          <p:nvPr/>
        </p:nvSpPr>
        <p:spPr>
          <a:xfrm>
            <a:off x="8343900" y="6288882"/>
            <a:ext cx="613610" cy="315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 Box 4"/>
          <p:cNvSpPr txBox="1">
            <a:spLocks noChangeArrowheads="1"/>
          </p:cNvSpPr>
          <p:nvPr/>
        </p:nvSpPr>
        <p:spPr bwMode="auto">
          <a:xfrm>
            <a:off x="14785" y="0"/>
            <a:ext cx="9129215" cy="107721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fontAlgn="auto">
              <a:spcBef>
                <a:spcPts val="0"/>
              </a:spcBef>
              <a:spcAft>
                <a:spcPts val="0"/>
              </a:spcAft>
            </a:pPr>
            <a:r>
              <a:rPr lang="en-US" sz="3200" b="1" dirty="0">
                <a:solidFill>
                  <a:schemeClr val="bg1"/>
                </a:solidFill>
                <a:latin typeface="Times New Roman" panose="02020603050405020304" pitchFamily="18" charset="0"/>
                <a:cs typeface="Times New Roman" panose="02020603050405020304" pitchFamily="18" charset="0"/>
              </a:rPr>
              <a:t>BÀI 3: </a:t>
            </a:r>
            <a:r>
              <a:rPr lang="vi-VN" sz="3200" b="1" dirty="0">
                <a:solidFill>
                  <a:schemeClr val="bg1"/>
                </a:solidFill>
                <a:latin typeface="Times New Roman" panose="02020603050405020304" pitchFamily="18" charset="0"/>
                <a:cs typeface="Times New Roman" panose="02020603050405020304" pitchFamily="18" charset="0"/>
              </a:rPr>
              <a:t>THỰC HÀNH PHÒNG VỆ </a:t>
            </a:r>
            <a:endParaRPr lang="en-US" sz="3200" b="1" dirty="0">
              <a:solidFill>
                <a:schemeClr val="bg1"/>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3200" b="1" dirty="0">
                <a:solidFill>
                  <a:schemeClr val="bg1"/>
                </a:solidFill>
                <a:latin typeface="Times New Roman" panose="02020603050405020304" pitchFamily="18" charset="0"/>
                <a:cs typeface="Times New Roman" panose="02020603050405020304" pitchFamily="18" charset="0"/>
              </a:rPr>
              <a:t>TRƯỚC ẢNH HƯỞNG XẤU TỪ INTERNET</a:t>
            </a:r>
            <a:r>
              <a:rPr lang="en-US" sz="3200" b="1" dirty="0">
                <a:solidFill>
                  <a:schemeClr val="bg1"/>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2148977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extBox 9"/>
          <p:cNvSpPr txBox="1">
            <a:spLocks noChangeArrowheads="1"/>
          </p:cNvSpPr>
          <p:nvPr/>
        </p:nvSpPr>
        <p:spPr bwMode="auto">
          <a:xfrm>
            <a:off x="2209800" y="3733800"/>
            <a:ext cx="4419600" cy="1107996"/>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fontAlgn="auto" hangingPunct="1">
              <a:spcBef>
                <a:spcPts val="0"/>
              </a:spcBef>
              <a:spcAft>
                <a:spcPts val="0"/>
              </a:spcAft>
            </a:pPr>
            <a:r>
              <a:rPr lang="en-US" sz="6600" b="1" dirty="0">
                <a:solidFill>
                  <a:srgbClr val="FFFFFF"/>
                </a:solidFill>
                <a:latin typeface="Times New Roman" panose="02020603050405020304" pitchFamily="18" charset="0"/>
                <a:cs typeface="Times New Roman" panose="02020603050405020304" pitchFamily="18" charset="0"/>
              </a:rPr>
              <a:t>CỦNG CỐ </a:t>
            </a:r>
          </a:p>
        </p:txBody>
      </p:sp>
    </p:spTree>
    <p:extLst>
      <p:ext uri="{BB962C8B-B14F-4D97-AF65-F5344CB8AC3E}">
        <p14:creationId xmlns:p14="http://schemas.microsoft.com/office/powerpoint/2010/main" val="3713503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Rectangle 2"/>
          <p:cNvSpPr/>
          <p:nvPr/>
        </p:nvSpPr>
        <p:spPr>
          <a:xfrm>
            <a:off x="1028700" y="1371600"/>
            <a:ext cx="7048500" cy="4114800"/>
          </a:xfrm>
          <a:prstGeom prst="rect">
            <a:avLst/>
          </a:prstGeom>
          <a:ln w="57150"/>
        </p:spPr>
        <p:style>
          <a:lnRef idx="0">
            <a:schemeClr val="accent2"/>
          </a:lnRef>
          <a:fillRef idx="3">
            <a:schemeClr val="accent2"/>
          </a:fillRef>
          <a:effectRef idx="3">
            <a:schemeClr val="accent2"/>
          </a:effectRef>
          <a:fontRef idx="minor">
            <a:schemeClr val="lt1"/>
          </a:fontRef>
        </p:style>
        <p:txBody>
          <a:bodyPr rtlCol="0" anchor="ctr"/>
          <a:lstStyle/>
          <a:p>
            <a:pPr algn="just"/>
            <a:r>
              <a:rPr lang="en-US" sz="3200" dirty="0">
                <a:latin typeface="Times New Roman" panose="02020603050405020304" pitchFamily="18" charset="0"/>
                <a:cs typeface="Times New Roman" panose="02020603050405020304" pitchFamily="18" charset="0"/>
              </a:rPr>
              <a:t>B</a:t>
            </a:r>
            <a:r>
              <a:rPr lang="vi-VN" sz="3200" dirty="0">
                <a:latin typeface="Times New Roman" panose="02020603050405020304" pitchFamily="18" charset="0"/>
                <a:cs typeface="Times New Roman" panose="02020603050405020304" pitchFamily="18" charset="0"/>
              </a:rPr>
              <a:t>ao gồm một bức tranh chứa từ khóa. Bức tranh này bị ẩn sau </a:t>
            </a:r>
            <a:r>
              <a:rPr lang="en-US" sz="3200" dirty="0">
                <a:latin typeface="Times New Roman" panose="02020603050405020304" pitchFamily="18" charset="0"/>
                <a:cs typeface="Times New Roman" panose="02020603050405020304" pitchFamily="18" charset="0"/>
              </a:rPr>
              <a:t>6</a:t>
            </a:r>
            <a:r>
              <a:rPr lang="vi-VN" sz="3200" dirty="0">
                <a:latin typeface="Times New Roman" panose="02020603050405020304" pitchFamily="18" charset="0"/>
                <a:cs typeface="Times New Roman" panose="02020603050405020304" pitchFamily="18" charset="0"/>
              </a:rPr>
              <a:t> mảnh ghép. Nhiệm vụ của người chơi là trả lời các câu hỏi ẩn trong mỗi mảnh ghép và đoán từ khóa liên quan đến bức tranh. Với mỗi câu trả lời đúng, người chơi được mở một mảnh ghép và có quyền đoán từ khóa.</a:t>
            </a:r>
            <a:endParaRPr lang="en-US" sz="32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
        <p:nvSpPr>
          <p:cNvPr id="4" name="Rectangle 3"/>
          <p:cNvSpPr/>
          <p:nvPr/>
        </p:nvSpPr>
        <p:spPr>
          <a:xfrm>
            <a:off x="1028700" y="0"/>
            <a:ext cx="7391400" cy="707886"/>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vi-VN" sz="4000" b="1" dirty="0">
                <a:latin typeface="Times New Roman" panose="02020603050405020304" pitchFamily="18" charset="0"/>
                <a:cs typeface="Times New Roman" panose="02020603050405020304" pitchFamily="18" charset="0"/>
              </a:rPr>
              <a:t>TRÒ CHƠI </a:t>
            </a:r>
            <a:r>
              <a:rPr lang="en-US" sz="4000" b="1" dirty="0">
                <a:latin typeface="Times New Roman" panose="02020603050405020304" pitchFamily="18" charset="0"/>
                <a:cs typeface="Times New Roman" panose="02020603050405020304" pitchFamily="18" charset="0"/>
              </a:rPr>
              <a:t>L</a:t>
            </a:r>
            <a:r>
              <a:rPr lang="vi-VN" sz="4000" b="1" dirty="0">
                <a:latin typeface="Times New Roman" panose="02020603050405020304" pitchFamily="18" charset="0"/>
                <a:cs typeface="Times New Roman" panose="02020603050405020304" pitchFamily="18" charset="0"/>
              </a:rPr>
              <a:t>ẬT MẢNH GHÉP </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1950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58" y="857962"/>
            <a:ext cx="8595360" cy="5144075"/>
          </a:xfrm>
          <a:prstGeom prst="rect">
            <a:avLst/>
          </a:prstGeom>
          <a:ln>
            <a:solidFill>
              <a:schemeClr val="bg1"/>
            </a:solidFill>
          </a:ln>
        </p:spPr>
      </p:pic>
      <p:pic>
        <p:nvPicPr>
          <p:cNvPr id="138" name="Picture 1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9" y="857962"/>
            <a:ext cx="9140452" cy="5144075"/>
          </a:xfrm>
          <a:prstGeom prst="rect">
            <a:avLst/>
          </a:prstGeom>
        </p:spPr>
      </p:pic>
      <p:pic>
        <p:nvPicPr>
          <p:cNvPr id="124" name="den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3649" y="1411885"/>
            <a:ext cx="1988993" cy="1988993"/>
          </a:xfrm>
          <a:prstGeom prst="rect">
            <a:avLst/>
          </a:prstGeom>
        </p:spPr>
      </p:pic>
      <p:pic>
        <p:nvPicPr>
          <p:cNvPr id="125" name="den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5744" y="1675247"/>
            <a:ext cx="1979858" cy="1979858"/>
          </a:xfrm>
          <a:prstGeom prst="rect">
            <a:avLst/>
          </a:prstGeom>
        </p:spPr>
      </p:pic>
      <p:pic>
        <p:nvPicPr>
          <p:cNvPr id="126" name="den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22783" y="1410752"/>
            <a:ext cx="1979858" cy="1984420"/>
          </a:xfrm>
          <a:prstGeom prst="rect">
            <a:avLst/>
          </a:prstGeom>
        </p:spPr>
      </p:pic>
      <p:pic>
        <p:nvPicPr>
          <p:cNvPr id="127" name="den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29469" y="3122295"/>
            <a:ext cx="1988993" cy="1988993"/>
          </a:xfrm>
          <a:prstGeom prst="rect">
            <a:avLst/>
          </a:prstGeom>
        </p:spPr>
      </p:pic>
      <p:pic>
        <p:nvPicPr>
          <p:cNvPr id="128" name="den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50744" y="3385864"/>
            <a:ext cx="1979858" cy="1979858"/>
          </a:xfrm>
          <a:prstGeom prst="rect">
            <a:avLst/>
          </a:prstGeom>
        </p:spPr>
      </p:pic>
      <p:pic>
        <p:nvPicPr>
          <p:cNvPr id="129" name="den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56245" y="3121342"/>
            <a:ext cx="1988993" cy="1988993"/>
          </a:xfrm>
          <a:prstGeom prst="rect">
            <a:avLst/>
          </a:prstGeom>
        </p:spPr>
      </p:pic>
      <p:pic>
        <p:nvPicPr>
          <p:cNvPr id="146" name="Picture 1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3977" y="1683340"/>
            <a:ext cx="876446" cy="876446"/>
          </a:xfrm>
          <a:prstGeom prst="rect">
            <a:avLst/>
          </a:prstGeom>
        </p:spPr>
      </p:pic>
      <p:pic>
        <p:nvPicPr>
          <p:cNvPr id="147" name="Picture 14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527" y="1520232"/>
            <a:ext cx="795830" cy="795830"/>
          </a:xfrm>
          <a:prstGeom prst="rect">
            <a:avLst/>
          </a:prstGeom>
        </p:spPr>
      </p:pic>
      <p:pic>
        <p:nvPicPr>
          <p:cNvPr id="148" name="Picture 14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66188" y="2160877"/>
            <a:ext cx="845678" cy="845678"/>
          </a:xfrm>
          <a:prstGeom prst="rect">
            <a:avLst/>
          </a:prstGeom>
        </p:spPr>
      </p:pic>
      <p:pic>
        <p:nvPicPr>
          <p:cNvPr id="149" name="Picture 14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53519" y="126126"/>
            <a:ext cx="1321423" cy="4544962"/>
          </a:xfrm>
          <a:prstGeom prst="rect">
            <a:avLst/>
          </a:prstGeom>
        </p:spPr>
      </p:pic>
      <p:pic>
        <p:nvPicPr>
          <p:cNvPr id="150" name="Picture 14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28454" y="4671088"/>
            <a:ext cx="485775" cy="678656"/>
          </a:xfrm>
          <a:prstGeom prst="rect">
            <a:avLst/>
          </a:prstGeom>
        </p:spPr>
      </p:pic>
      <p:pic>
        <p:nvPicPr>
          <p:cNvPr id="159" name="Picture 158">
            <a:hlinkClick r:id="rId18" action="ppaction://hlinksldjump"/>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52565" y="5246370"/>
            <a:ext cx="885616" cy="748665"/>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9527" y="-503662"/>
            <a:ext cx="457200" cy="457200"/>
          </a:xfrm>
          <a:prstGeom prst="rect">
            <a:avLst/>
          </a:prstGeom>
        </p:spPr>
      </p:pic>
      <p:pic>
        <p:nvPicPr>
          <p:cNvPr id="139" name="mau1">
            <a:hlinkClick r:id="" action="ppaction://noaction"/>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493649" y="1411885"/>
            <a:ext cx="1988993" cy="1988993"/>
          </a:xfrm>
          <a:prstGeom prst="rect">
            <a:avLst/>
          </a:prstGeom>
        </p:spPr>
      </p:pic>
      <p:pic>
        <p:nvPicPr>
          <p:cNvPr id="140" name="mau2">
            <a:hlinkClick r:id="" action="ppaction://noaction"/>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215745" y="1675247"/>
            <a:ext cx="1975306" cy="1979858"/>
          </a:xfrm>
          <a:prstGeom prst="rect">
            <a:avLst/>
          </a:prstGeom>
        </p:spPr>
      </p:pic>
      <p:pic>
        <p:nvPicPr>
          <p:cNvPr id="141" name="mau3">
            <a:hlinkClick r:id="" action="ppaction://noaction"/>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922783" y="1410751"/>
            <a:ext cx="1979858" cy="1979858"/>
          </a:xfrm>
          <a:prstGeom prst="rect">
            <a:avLst/>
          </a:prstGeom>
        </p:spPr>
      </p:pic>
      <p:pic>
        <p:nvPicPr>
          <p:cNvPr id="142" name="mau4">
            <a:hlinkClick r:id="" action="ppaction://noaction"/>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229469" y="3122295"/>
            <a:ext cx="1988993" cy="1988993"/>
          </a:xfrm>
          <a:prstGeom prst="rect">
            <a:avLst/>
          </a:prstGeom>
        </p:spPr>
      </p:pic>
      <p:pic>
        <p:nvPicPr>
          <p:cNvPr id="143" name="mau5">
            <a:hlinkClick r:id="" action="ppaction://noaction"/>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950744" y="3393008"/>
            <a:ext cx="1975306" cy="1979858"/>
          </a:xfrm>
          <a:prstGeom prst="rect">
            <a:avLst/>
          </a:prstGeom>
        </p:spPr>
      </p:pic>
      <p:pic>
        <p:nvPicPr>
          <p:cNvPr id="144" name="mau6">
            <a:hlinkClick r:id="" action="ppaction://noaction"/>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656245" y="3121342"/>
            <a:ext cx="1988993" cy="1988993"/>
          </a:xfrm>
          <a:prstGeom prst="rect">
            <a:avLst/>
          </a:prstGeom>
        </p:spPr>
      </p:pic>
      <p:grpSp>
        <p:nvGrpSpPr>
          <p:cNvPr id="23" name="Group 22"/>
          <p:cNvGrpSpPr/>
          <p:nvPr/>
        </p:nvGrpSpPr>
        <p:grpSpPr>
          <a:xfrm>
            <a:off x="2239923" y="5320983"/>
            <a:ext cx="2269004" cy="760189"/>
            <a:chOff x="744583" y="5982789"/>
            <a:chExt cx="2429692" cy="692332"/>
          </a:xfrm>
        </p:grpSpPr>
        <p:pic>
          <p:nvPicPr>
            <p:cNvPr id="24" name="mau1">
              <a:hlinkClick r:id="rId27" action="ppaction://hlinksldjump"/>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44583" y="5982789"/>
              <a:ext cx="2429692" cy="692332"/>
            </a:xfrm>
            <a:prstGeom prst="rect">
              <a:avLst/>
            </a:prstGeom>
          </p:spPr>
        </p:pic>
        <p:sp>
          <p:nvSpPr>
            <p:cNvPr id="25" name="Rectangle 24"/>
            <p:cNvSpPr/>
            <p:nvPr/>
          </p:nvSpPr>
          <p:spPr>
            <a:xfrm>
              <a:off x="1711234" y="6122306"/>
              <a:ext cx="548640" cy="409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26" name="Group 25"/>
          <p:cNvGrpSpPr/>
          <p:nvPr/>
        </p:nvGrpSpPr>
        <p:grpSpPr>
          <a:xfrm>
            <a:off x="337728" y="4935049"/>
            <a:ext cx="1315394" cy="465177"/>
            <a:chOff x="744583" y="5982789"/>
            <a:chExt cx="2429692" cy="692332"/>
          </a:xfrm>
        </p:grpSpPr>
        <p:pic>
          <p:nvPicPr>
            <p:cNvPr id="27" name="mau1">
              <a:hlinkClick r:id="rId27" action="ppaction://hlinksldjump"/>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44583" y="5982789"/>
              <a:ext cx="2429692" cy="692332"/>
            </a:xfrm>
            <a:prstGeom prst="rect">
              <a:avLst/>
            </a:prstGeom>
          </p:spPr>
        </p:pic>
        <p:sp>
          <p:nvSpPr>
            <p:cNvPr id="28" name="Rectangle 27"/>
            <p:cNvSpPr/>
            <p:nvPr/>
          </p:nvSpPr>
          <p:spPr>
            <a:xfrm>
              <a:off x="1711234" y="6122306"/>
              <a:ext cx="548640" cy="409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sp>
        <p:nvSpPr>
          <p:cNvPr id="29" name="Rectangle 28"/>
          <p:cNvSpPr/>
          <p:nvPr/>
        </p:nvSpPr>
        <p:spPr>
          <a:xfrm>
            <a:off x="753519" y="166460"/>
            <a:ext cx="7932599" cy="64633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vi-VN" sz="3600" b="1" dirty="0">
                <a:latin typeface="Times New Roman" panose="02020603050405020304" pitchFamily="18" charset="0"/>
                <a:cs typeface="Times New Roman" panose="02020603050405020304" pitchFamily="18" charset="0"/>
              </a:rPr>
              <a:t>TRÒ CHƠI </a:t>
            </a:r>
            <a:r>
              <a:rPr lang="en-US" sz="3600" b="1" dirty="0">
                <a:latin typeface="Times New Roman" panose="02020603050405020304" pitchFamily="18" charset="0"/>
                <a:cs typeface="Times New Roman" panose="02020603050405020304" pitchFamily="18" charset="0"/>
              </a:rPr>
              <a:t>L</a:t>
            </a:r>
            <a:r>
              <a:rPr lang="vi-VN" sz="3600" b="1" dirty="0">
                <a:latin typeface="Times New Roman" panose="02020603050405020304" pitchFamily="18" charset="0"/>
                <a:cs typeface="Times New Roman" panose="02020603050405020304" pitchFamily="18" charset="0"/>
              </a:rPr>
              <a:t>ẬT MẢNH GHÉP </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91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4"/>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4"/>
                                        </p:tgtEl>
                                      </p:cBhvr>
                                    </p:animEffect>
                                    <p:set>
                                      <p:cBhvr>
                                        <p:cTn id="18"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4"/>
                  </p:tgtEl>
                </p:cond>
              </p:nextCondLst>
            </p:seq>
            <p:seq concurrent="1" nextAc="seek">
              <p:cTn id="19" restart="whenNotActive" fill="hold" evtFilter="cancelBubble" nodeType="interactiveSeq">
                <p:stCondLst>
                  <p:cond evt="onClick" delay="0">
                    <p:tgtEl>
                      <p:spTgt spid="125"/>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25"/>
                                        </p:tgtEl>
                                      </p:cBhvr>
                                    </p:animEffect>
                                    <p:set>
                                      <p:cBhvr>
                                        <p:cTn id="24"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5"/>
                  </p:tgtEl>
                </p:cond>
              </p:nextCondLst>
            </p:seq>
            <p:seq concurrent="1" nextAc="seek">
              <p:cTn id="25" restart="whenNotActive" fill="hold" evtFilter="cancelBubble" nodeType="interactiveSeq">
                <p:stCondLst>
                  <p:cond evt="onClick" delay="0">
                    <p:tgtEl>
                      <p:spTgt spid="12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26"/>
                                        </p:tgtEl>
                                      </p:cBhvr>
                                    </p:animEffect>
                                    <p:set>
                                      <p:cBhvr>
                                        <p:cTn id="30"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6"/>
                  </p:tgtEl>
                </p:cond>
              </p:nextCondLst>
            </p:seq>
            <p:seq concurrent="1" nextAc="seek">
              <p:cTn id="31" restart="whenNotActive" fill="hold" evtFilter="cancelBubble" nodeType="interactiveSeq">
                <p:stCondLst>
                  <p:cond evt="onClick" delay="0">
                    <p:tgtEl>
                      <p:spTgt spid="12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27"/>
                                        </p:tgtEl>
                                      </p:cBhvr>
                                    </p:animEffect>
                                    <p:set>
                                      <p:cBhvr>
                                        <p:cTn id="36" dur="1" fill="hold">
                                          <p:stCondLst>
                                            <p:cond delay="499"/>
                                          </p:stCondLst>
                                        </p:cTn>
                                        <p:tgtEl>
                                          <p:spTgt spid="12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7"/>
                  </p:tgtEl>
                </p:cond>
              </p:nextCondLst>
            </p:seq>
            <p:seq concurrent="1" nextAc="seek">
              <p:cTn id="37" restart="whenNotActive" fill="hold" evtFilter="cancelBubble" nodeType="interactiveSeq">
                <p:stCondLst>
                  <p:cond evt="onClick" delay="0">
                    <p:tgtEl>
                      <p:spTgt spid="128"/>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8"/>
                                        </p:tgtEl>
                                      </p:cBhvr>
                                    </p:animEffect>
                                    <p:set>
                                      <p:cBhvr>
                                        <p:cTn id="42"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8"/>
                  </p:tgtEl>
                </p:cond>
              </p:nextCondLst>
            </p:seq>
            <p:seq concurrent="1" nextAc="seek">
              <p:cTn id="43" restart="whenNotActive" fill="hold" evtFilter="cancelBubble" nodeType="interactiveSeq">
                <p:stCondLst>
                  <p:cond evt="onClick" delay="0">
                    <p:tgtEl>
                      <p:spTgt spid="129"/>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29"/>
                                        </p:tgtEl>
                                      </p:cBhvr>
                                    </p:animEffect>
                                    <p:set>
                                      <p:cBhvr>
                                        <p:cTn id="48" dur="1" fill="hold">
                                          <p:stCondLst>
                                            <p:cond delay="499"/>
                                          </p:stCondLst>
                                        </p:cTn>
                                        <p:tgtEl>
                                          <p:spTgt spid="1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9"/>
                  </p:tgtEl>
                </p:cond>
              </p:nextCondLst>
            </p:seq>
            <p:seq concurrent="1" nextAc="seek">
              <p:cTn id="49" restart="whenNotActive" fill="hold" evtFilter="cancelBubble" nodeType="interactiveSeq">
                <p:stCondLst>
                  <p:cond evt="onClick" delay="0">
                    <p:tgtEl>
                      <p:spTgt spid="13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39"/>
                                        </p:tgtEl>
                                      </p:cBhvr>
                                    </p:animEffect>
                                    <p:set>
                                      <p:cBhvr>
                                        <p:cTn id="54"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55" restart="whenNotActive" fill="hold" evtFilter="cancelBubble" nodeType="interactiveSeq">
                <p:stCondLst>
                  <p:cond evt="onClick" delay="0">
                    <p:tgtEl>
                      <p:spTgt spid="14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40"/>
                                        </p:tgtEl>
                                      </p:cBhvr>
                                    </p:animEffect>
                                    <p:set>
                                      <p:cBhvr>
                                        <p:cTn id="60"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61" restart="whenNotActive" fill="hold" evtFilter="cancelBubble" nodeType="interactiveSeq">
                <p:stCondLst>
                  <p:cond evt="onClick" delay="0">
                    <p:tgtEl>
                      <p:spTgt spid="141"/>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41"/>
                                        </p:tgtEl>
                                      </p:cBhvr>
                                    </p:animEffect>
                                    <p:set>
                                      <p:cBhvr>
                                        <p:cTn id="66"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67" restart="whenNotActive" fill="hold" evtFilter="cancelBubble" nodeType="interactiveSeq">
                <p:stCondLst>
                  <p:cond evt="onClick" delay="0">
                    <p:tgtEl>
                      <p:spTgt spid="142"/>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42"/>
                                        </p:tgtEl>
                                      </p:cBhvr>
                                    </p:animEffect>
                                    <p:set>
                                      <p:cBhvr>
                                        <p:cTn id="72"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73" restart="whenNotActive" fill="hold" evtFilter="cancelBubble" nodeType="interactiveSeq">
                <p:stCondLst>
                  <p:cond evt="onClick" delay="0">
                    <p:tgtEl>
                      <p:spTgt spid="143"/>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43"/>
                                        </p:tgtEl>
                                      </p:cBhvr>
                                    </p:animEffect>
                                    <p:set>
                                      <p:cBhvr>
                                        <p:cTn id="78"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79" restart="whenNotActive" fill="hold" evtFilter="cancelBubble" nodeType="interactiveSeq">
                <p:stCondLst>
                  <p:cond evt="onClick" delay="0">
                    <p:tgtEl>
                      <p:spTgt spid="144"/>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44"/>
                                        </p:tgtEl>
                                      </p:cBhvr>
                                    </p:animEffect>
                                    <p:set>
                                      <p:cBhvr>
                                        <p:cTn id="84"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audio>
              <p:cMediaNode vol="80000">
                <p:cTn id="85"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27651" name="Picture 6" descr="BACK0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1" y="1219200"/>
            <a:ext cx="8305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WordArt 9"/>
          <p:cNvSpPr>
            <a:spLocks noChangeArrowheads="1" noChangeShapeType="1" noTextEdit="1"/>
          </p:cNvSpPr>
          <p:nvPr/>
        </p:nvSpPr>
        <p:spPr bwMode="auto">
          <a:xfrm>
            <a:off x="2536992" y="1389254"/>
            <a:ext cx="4127495" cy="489701"/>
          </a:xfrm>
          <a:prstGeom prst="rect">
            <a:avLst/>
          </a:prstGeom>
        </p:spPr>
        <p:txBody>
          <a:bodyPr wrap="none" fromWordArt="1">
            <a:prstTxWarp prst="textPlain">
              <a:avLst>
                <a:gd name="adj" fmla="val 50000"/>
              </a:avLst>
            </a:prstTxWarp>
          </a:bodyPr>
          <a:lstStyle/>
          <a:p>
            <a:pPr algn="ctr" fontAlgn="auto">
              <a:spcBef>
                <a:spcPts val="0"/>
              </a:spcBef>
              <a:spcAft>
                <a:spcPts val="0"/>
              </a:spcAft>
            </a:pPr>
            <a:r>
              <a:rPr lang="vi-VN" sz="2800" b="1" kern="10" dirty="0">
                <a:ln w="12700">
                  <a:solidFill>
                    <a:prstClr val="black"/>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HƯỚNG DẪN VỀ NHÀ</a:t>
            </a:r>
          </a:p>
        </p:txBody>
      </p:sp>
      <p:sp>
        <p:nvSpPr>
          <p:cNvPr id="31755" name="Rectangle 11"/>
          <p:cNvSpPr>
            <a:spLocks noChangeArrowheads="1"/>
          </p:cNvSpPr>
          <p:nvPr/>
        </p:nvSpPr>
        <p:spPr bwMode="auto">
          <a:xfrm>
            <a:off x="914400" y="1878955"/>
            <a:ext cx="7543800"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fontAlgn="auto" hangingPunct="1">
              <a:spcBef>
                <a:spcPts val="450"/>
              </a:spcBef>
              <a:spcAft>
                <a:spcPts val="450"/>
              </a:spcAft>
              <a:buFont typeface="Wingdings" panose="05000000000000000000" pitchFamily="2" charset="2"/>
              <a:buChar char="@"/>
            </a:pPr>
            <a:r>
              <a:rPr lang="en-US" altLang="vi-VN" sz="2400" dirty="0">
                <a:solidFill>
                  <a:prstClr val="black"/>
                </a:solidFill>
                <a:latin typeface="Times New Roman" panose="02020603050405020304" pitchFamily="18" charset="0"/>
                <a:cs typeface="Times New Roman" panose="02020603050405020304" pitchFamily="18" charset="0"/>
              </a:rPr>
              <a:t> </a:t>
            </a:r>
            <a:r>
              <a:rPr lang="en-US" altLang="en-US" sz="2400" dirty="0">
                <a:solidFill>
                  <a:prstClr val="black"/>
                </a:solidFill>
                <a:latin typeface="Times New Roman" panose="02020603050405020304" pitchFamily="18" charset="0"/>
                <a:cs typeface="Times New Roman" panose="02020603050405020304" pitchFamily="18" charset="0"/>
              </a:rPr>
              <a:t>Học bài, xem nội dung đã học</a:t>
            </a:r>
            <a:endParaRPr lang="en-US" altLang="vi-VN" sz="2400" dirty="0">
              <a:solidFill>
                <a:prstClr val="black"/>
              </a:solidFill>
              <a:latin typeface="Times New Roman" panose="02020603050405020304" pitchFamily="18" charset="0"/>
              <a:cs typeface="Times New Roman" panose="02020603050405020304" pitchFamily="18" charset="0"/>
            </a:endParaRPr>
          </a:p>
          <a:p>
            <a:pPr algn="just" eaLnBrk="1" fontAlgn="auto" hangingPunct="1">
              <a:spcBef>
                <a:spcPts val="450"/>
              </a:spcBef>
              <a:spcAft>
                <a:spcPts val="450"/>
              </a:spcAft>
              <a:buFont typeface="Wingdings" panose="05000000000000000000" pitchFamily="2" charset="2"/>
              <a:buChar char="@"/>
            </a:pPr>
            <a:r>
              <a:rPr lang="en-US" altLang="vi-VN" sz="2400" dirty="0">
                <a:solidFill>
                  <a:prstClr val="black"/>
                </a:solidFill>
                <a:latin typeface="Times New Roman" panose="02020603050405020304" pitchFamily="18" charset="0"/>
                <a:cs typeface="Times New Roman" panose="02020603050405020304" pitchFamily="18" charset="0"/>
              </a:rPr>
              <a:t> Thực hành các nội dung đã được học (nếu có máy tính)</a:t>
            </a:r>
          </a:p>
          <a:p>
            <a:pPr algn="just" eaLnBrk="1" fontAlgn="auto" hangingPunct="1">
              <a:spcBef>
                <a:spcPts val="450"/>
              </a:spcBef>
              <a:spcAft>
                <a:spcPts val="450"/>
              </a:spcAft>
              <a:buFont typeface="Wingdings" panose="05000000000000000000" pitchFamily="2" charset="2"/>
              <a:buChar char="@"/>
            </a:pPr>
            <a:r>
              <a:rPr lang="en-US" altLang="vi-VN" sz="2400" dirty="0">
                <a:solidFill>
                  <a:prstClr val="black"/>
                </a:solidFill>
                <a:latin typeface="Times New Roman" panose="02020603050405020304" pitchFamily="18" charset="0"/>
                <a:cs typeface="Times New Roman" panose="02020603050405020304" pitchFamily="18" charset="0"/>
              </a:rPr>
              <a:t> Đọc phần </a:t>
            </a:r>
            <a:r>
              <a:rPr lang="en-US" altLang="vi-VN" sz="2400" b="1" dirty="0">
                <a:solidFill>
                  <a:srgbClr val="FF0000"/>
                </a:solidFill>
                <a:latin typeface="Times New Roman" panose="02020603050405020304" pitchFamily="18" charset="0"/>
                <a:cs typeface="Times New Roman" panose="02020603050405020304" pitchFamily="18" charset="0"/>
              </a:rPr>
              <a:t>“Vận dụng” </a:t>
            </a:r>
            <a:r>
              <a:rPr lang="en-US" altLang="vi-VN" sz="2400" dirty="0">
                <a:solidFill>
                  <a:prstClr val="black"/>
                </a:solidFill>
                <a:latin typeface="Times New Roman" panose="02020603050405020304" pitchFamily="18" charset="0"/>
                <a:cs typeface="Times New Roman" panose="02020603050405020304" pitchFamily="18" charset="0"/>
              </a:rPr>
              <a:t>trang 56 SGK</a:t>
            </a:r>
          </a:p>
          <a:p>
            <a:pPr algn="just" eaLnBrk="1" fontAlgn="auto" hangingPunct="1">
              <a:spcBef>
                <a:spcPts val="450"/>
              </a:spcBef>
              <a:spcAft>
                <a:spcPts val="450"/>
              </a:spcAft>
              <a:buFont typeface="Wingdings" panose="05000000000000000000" pitchFamily="2" charset="2"/>
              <a:buChar char="@"/>
            </a:pPr>
            <a:r>
              <a:rPr lang="en-US" altLang="vi-VN" sz="2400" dirty="0">
                <a:solidFill>
                  <a:prstClr val="black"/>
                </a:solidFill>
                <a:latin typeface="Times New Roman" panose="02020603050405020304" pitchFamily="18" charset="0"/>
                <a:cs typeface="Times New Roman" panose="02020603050405020304" pitchFamily="18" charset="0"/>
              </a:rPr>
              <a:t> </a:t>
            </a:r>
            <a:r>
              <a:rPr lang="en-US" altLang="en-US" sz="2400" dirty="0">
                <a:solidFill>
                  <a:prstClr val="black"/>
                </a:solidFill>
                <a:latin typeface="Times New Roman" panose="02020603050405020304" pitchFamily="18" charset="0"/>
                <a:cs typeface="Times New Roman" panose="02020603050405020304" pitchFamily="18" charset="0"/>
              </a:rPr>
              <a:t>Xem trước nội dung bài học tiếp theo: </a:t>
            </a:r>
            <a:r>
              <a:rPr lang="en-US" altLang="en-US" sz="2400" b="1" dirty="0">
                <a:solidFill>
                  <a:srgbClr val="FF0000"/>
                </a:solidFill>
                <a:latin typeface="Times New Roman" panose="02020603050405020304" pitchFamily="18" charset="0"/>
                <a:cs typeface="Times New Roman" panose="02020603050405020304" pitchFamily="18" charset="0"/>
              </a:rPr>
              <a:t>Chủ </a:t>
            </a:r>
            <a:r>
              <a:rPr lang="en-US" altLang="en-US" sz="2400" b="1" dirty="0" err="1">
                <a:solidFill>
                  <a:srgbClr val="FF0000"/>
                </a:solidFill>
                <a:latin typeface="Times New Roman" panose="02020603050405020304" pitchFamily="18" charset="0"/>
                <a:cs typeface="Times New Roman" panose="02020603050405020304" pitchFamily="18" charset="0"/>
              </a:rPr>
              <a:t>đề</a:t>
            </a:r>
            <a:r>
              <a:rPr lang="en-US" altLang="en-US" sz="2400" b="1" dirty="0">
                <a:solidFill>
                  <a:srgbClr val="FF0000"/>
                </a:solidFill>
                <a:latin typeface="Times New Roman" panose="02020603050405020304" pitchFamily="18" charset="0"/>
                <a:cs typeface="Times New Roman" panose="02020603050405020304" pitchFamily="18" charset="0"/>
              </a:rPr>
              <a:t> E - </a:t>
            </a:r>
            <a:r>
              <a:rPr lang="en-US" altLang="en-US" sz="2400" b="1" dirty="0" err="1">
                <a:solidFill>
                  <a:srgbClr val="FF0000"/>
                </a:solidFill>
                <a:latin typeface="Times New Roman" panose="02020603050405020304" pitchFamily="18" charset="0"/>
                <a:cs typeface="Times New Roman" panose="02020603050405020304" pitchFamily="18" charset="0"/>
              </a:rPr>
              <a:t>Ứng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dụng</a:t>
            </a:r>
            <a:r>
              <a:rPr lang="en-US" altLang="en-US" sz="2400" b="1" dirty="0">
                <a:solidFill>
                  <a:srgbClr val="FF0000"/>
                </a:solidFill>
                <a:latin typeface="Times New Roman" panose="02020603050405020304" pitchFamily="18" charset="0"/>
                <a:cs typeface="Times New Roman" panose="02020603050405020304" pitchFamily="18" charset="0"/>
              </a:rPr>
              <a:t> tin </a:t>
            </a:r>
            <a:r>
              <a:rPr lang="en-US" altLang="en-US" sz="2400" b="1" dirty="0" err="1">
                <a:solidFill>
                  <a:srgbClr val="FF0000"/>
                </a:solidFill>
                <a:latin typeface="Times New Roman" panose="02020603050405020304" pitchFamily="18" charset="0"/>
                <a:cs typeface="Times New Roman" panose="02020603050405020304" pitchFamily="18" charset="0"/>
              </a:rPr>
              <a:t>học</a:t>
            </a:r>
            <a:r>
              <a:rPr lang="en-US" altLang="en-US" sz="2400" b="1" dirty="0">
                <a:solidFill>
                  <a:srgbClr val="FF0000"/>
                </a:solidFill>
                <a:latin typeface="Times New Roman" panose="02020603050405020304" pitchFamily="18" charset="0"/>
                <a:cs typeface="Times New Roman" panose="02020603050405020304" pitchFamily="18" charset="0"/>
              </a:rPr>
              <a:t> - </a:t>
            </a:r>
            <a:r>
              <a:rPr lang="en-US" altLang="en-US" sz="2400" b="1" dirty="0" err="1">
                <a:solidFill>
                  <a:srgbClr val="FF0000"/>
                </a:solidFill>
                <a:latin typeface="Times New Roman" panose="02020603050405020304" pitchFamily="18" charset="0"/>
                <a:cs typeface="Times New Roman" panose="02020603050405020304" pitchFamily="18" charset="0"/>
              </a:rPr>
              <a:t>Bài</a:t>
            </a:r>
            <a:r>
              <a:rPr lang="en-US" altLang="en-US" sz="2400" b="1" dirty="0">
                <a:solidFill>
                  <a:srgbClr val="FF0000"/>
                </a:solidFill>
                <a:latin typeface="Times New Roman" panose="02020603050405020304" pitchFamily="18" charset="0"/>
                <a:cs typeface="Times New Roman" panose="02020603050405020304" pitchFamily="18" charset="0"/>
              </a:rPr>
              <a:t> 1 </a:t>
            </a:r>
            <a:r>
              <a:rPr lang="en-US" altLang="en-US" sz="2400" b="1" dirty="0" err="1">
                <a:solidFill>
                  <a:srgbClr val="FF0000"/>
                </a:solidFill>
                <a:latin typeface="Times New Roman" panose="02020603050405020304" pitchFamily="18" charset="0"/>
                <a:cs typeface="Times New Roman" panose="02020603050405020304" pitchFamily="18" charset="0"/>
              </a:rPr>
              <a:t>Tìm</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kiếm</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và</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thay</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thế</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trong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soạn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thảo</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văn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bản</a:t>
            </a:r>
            <a:endParaRPr lang="vi-VN" altLang="en-US" sz="2400" b="1" dirty="0">
              <a:solidFill>
                <a:srgbClr val="FF0000"/>
              </a:solidFill>
              <a:latin typeface="Times New Roman" panose="02020603050405020304" pitchFamily="18" charset="0"/>
              <a:cs typeface="Times New Roman" panose="02020603050405020304" pitchFamily="18" charset="0"/>
            </a:endParaRPr>
          </a:p>
        </p:txBody>
      </p:sp>
      <p:pic>
        <p:nvPicPr>
          <p:cNvPr id="27654" name="Picture 15" descr="divid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73987" y="5955880"/>
            <a:ext cx="6858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5" descr="jlgbook"/>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20953" y="1821563"/>
            <a:ext cx="1097179" cy="63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AutoShape 6"/>
          <p:cNvSpPr>
            <a:spLocks noChangeArrowheads="1"/>
          </p:cNvSpPr>
          <p:nvPr/>
        </p:nvSpPr>
        <p:spPr bwMode="auto">
          <a:xfrm>
            <a:off x="6834601" y="1320802"/>
            <a:ext cx="637597" cy="731891"/>
          </a:xfrm>
          <a:prstGeom prst="star32">
            <a:avLst>
              <a:gd name="adj" fmla="val 4259"/>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fontAlgn="auto" hangingPunct="1">
              <a:spcBef>
                <a:spcPct val="20000"/>
              </a:spcBef>
              <a:spcAft>
                <a:spcPts val="0"/>
              </a:spcAft>
              <a:buClr>
                <a:srgbClr val="3366CC"/>
              </a:buClr>
            </a:pPr>
            <a:endParaRPr kumimoji="1" lang="en-US" altLang="en-US" b="1">
              <a:solidFill>
                <a:prstClr val="black"/>
              </a:solidFill>
            </a:endParaRPr>
          </a:p>
        </p:txBody>
      </p:sp>
      <p:sp>
        <p:nvSpPr>
          <p:cNvPr id="9" name="Text Box 4"/>
          <p:cNvSpPr txBox="1">
            <a:spLocks noChangeArrowheads="1"/>
          </p:cNvSpPr>
          <p:nvPr/>
        </p:nvSpPr>
        <p:spPr bwMode="auto">
          <a:xfrm>
            <a:off x="14785" y="0"/>
            <a:ext cx="9129215" cy="107721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fontAlgn="auto">
              <a:spcBef>
                <a:spcPts val="0"/>
              </a:spcBef>
              <a:spcAft>
                <a:spcPts val="0"/>
              </a:spcAft>
            </a:pPr>
            <a:r>
              <a:rPr lang="en-US" sz="3200" b="1" dirty="0">
                <a:solidFill>
                  <a:schemeClr val="bg1"/>
                </a:solidFill>
                <a:latin typeface="Times New Roman" panose="02020603050405020304" pitchFamily="18" charset="0"/>
                <a:cs typeface="Times New Roman" panose="02020603050405020304" pitchFamily="18" charset="0"/>
              </a:rPr>
              <a:t>BÀI 3: </a:t>
            </a:r>
            <a:r>
              <a:rPr lang="vi-VN" sz="3200" b="1" dirty="0">
                <a:solidFill>
                  <a:schemeClr val="bg1"/>
                </a:solidFill>
                <a:latin typeface="Times New Roman" panose="02020603050405020304" pitchFamily="18" charset="0"/>
                <a:cs typeface="Times New Roman" panose="02020603050405020304" pitchFamily="18" charset="0"/>
              </a:rPr>
              <a:t>THỰC HÀNH PHÒNG VỆ </a:t>
            </a:r>
            <a:endParaRPr lang="en-US" sz="3200" b="1" dirty="0">
              <a:solidFill>
                <a:schemeClr val="bg1"/>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3200" b="1" dirty="0">
                <a:solidFill>
                  <a:schemeClr val="bg1"/>
                </a:solidFill>
                <a:latin typeface="Times New Roman" panose="02020603050405020304" pitchFamily="18" charset="0"/>
                <a:cs typeface="Times New Roman" panose="02020603050405020304" pitchFamily="18" charset="0"/>
              </a:rPr>
              <a:t>TRƯỚC ẢNH HƯỞNG XẤU TỪ INTERNET</a:t>
            </a:r>
            <a:r>
              <a:rPr lang="en-US" sz="3200" b="1" dirty="0">
                <a:solidFill>
                  <a:schemeClr val="bg1"/>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4141903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1753"/>
                                        </p:tgtEl>
                                        <p:attrNameLst>
                                          <p:attrName>style.visibility</p:attrName>
                                        </p:attrNameLst>
                                      </p:cBhvr>
                                      <p:to>
                                        <p:strVal val="visible"/>
                                      </p:to>
                                    </p:set>
                                    <p:animEffect transition="in" filter="checkerboard(across)">
                                      <p:cBhvr>
                                        <p:cTn id="7" dur="500"/>
                                        <p:tgtEl>
                                          <p:spTgt spid="3175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1755"/>
                                        </p:tgtEl>
                                        <p:attrNameLst>
                                          <p:attrName>style.visibility</p:attrName>
                                        </p:attrNameLst>
                                      </p:cBhvr>
                                      <p:to>
                                        <p:strVal val="visible"/>
                                      </p:to>
                                    </p:set>
                                    <p:animEffect transition="in" filter="checkerboard(across)">
                                      <p:cBhvr>
                                        <p:cTn id="10" dur="5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animBg="1"/>
      <p:bldP spid="3175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bwMode="auto">
          <a:xfrm>
            <a:off x="1295400" y="1524000"/>
            <a:ext cx="6934200" cy="2057400"/>
          </a:xfrm>
          <a:prstGeom prst="rect">
            <a:avLst/>
          </a:prstGeom>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r>
              <a:rPr lang="en-US" sz="8800" dirty="0">
                <a:solidFill>
                  <a:srgbClr val="3333FF"/>
                </a:solidFill>
                <a:latin typeface="Times New Roman" panose="02020603050405020304" pitchFamily="18" charset="0"/>
                <a:cs typeface="Times New Roman" panose="02020603050405020304" pitchFamily="18" charset="0"/>
              </a:rPr>
              <a:t>NỘI DUNG</a:t>
            </a:r>
          </a:p>
        </p:txBody>
      </p:sp>
    </p:spTree>
    <p:extLst>
      <p:ext uri="{BB962C8B-B14F-4D97-AF65-F5344CB8AC3E}">
        <p14:creationId xmlns:p14="http://schemas.microsoft.com/office/powerpoint/2010/main" val="33931515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Effect transition="in" filter="fade">
                                      <p:cBhvr>
                                        <p:cTn id="9"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295757" y="1242387"/>
            <a:ext cx="8086243" cy="52322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fontAlgn="auto">
              <a:spcBef>
                <a:spcPct val="50000"/>
              </a:spcBef>
              <a:spcAft>
                <a:spcPts val="0"/>
              </a:spcAft>
              <a:defRPr/>
            </a:pPr>
            <a:r>
              <a:rPr lang="en-US" sz="2800" b="1" dirty="0">
                <a:solidFill>
                  <a:schemeClr val="bg1"/>
                </a:solidFill>
                <a:effectLst>
                  <a:outerShdw blurRad="38100" dist="38100" dir="2700000" algn="tl">
                    <a:srgbClr val="C0C0C0"/>
                  </a:outerShdw>
                </a:effectLst>
                <a:latin typeface="Times New Roman" pitchFamily="18" charset="0"/>
              </a:rPr>
              <a:t>1. Phòng ngừa một số tác hại khi tham gia Internet </a:t>
            </a:r>
          </a:p>
        </p:txBody>
      </p:sp>
      <p:sp>
        <p:nvSpPr>
          <p:cNvPr id="15" name="Text Box 8"/>
          <p:cNvSpPr txBox="1">
            <a:spLocks noChangeArrowheads="1"/>
          </p:cNvSpPr>
          <p:nvPr/>
        </p:nvSpPr>
        <p:spPr bwMode="auto">
          <a:xfrm>
            <a:off x="295757" y="1865293"/>
            <a:ext cx="884824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auto">
              <a:spcBef>
                <a:spcPts val="450"/>
              </a:spcBef>
              <a:spcAft>
                <a:spcPts val="0"/>
              </a:spcAft>
            </a:pPr>
            <a:r>
              <a:rPr lang="en-US" altLang="en-US" sz="2800" b="1" dirty="0">
                <a:solidFill>
                  <a:srgbClr val="0000CC"/>
                </a:solidFill>
                <a:latin typeface="Times New Roman" panose="02020603050405020304" pitchFamily="18" charset="0"/>
                <a:cs typeface="Times New Roman" panose="02020603050405020304" pitchFamily="18" charset="0"/>
              </a:rPr>
              <a:t>Bài 1. Nhận diện thông điệp quảng cáo hay mang nội dung xấu</a:t>
            </a:r>
          </a:p>
        </p:txBody>
      </p:sp>
      <p:sp>
        <p:nvSpPr>
          <p:cNvPr id="3" name="TextBox 2"/>
          <p:cNvSpPr txBox="1"/>
          <p:nvPr/>
        </p:nvSpPr>
        <p:spPr>
          <a:xfrm>
            <a:off x="886327" y="2883610"/>
            <a:ext cx="7267073" cy="316790"/>
          </a:xfrm>
          <a:prstGeom prst="rect">
            <a:avLst/>
          </a:prstGeom>
          <a:ln>
            <a:noFill/>
          </a:ln>
        </p:spPr>
        <p:txBody>
          <a:bodyPr vert="horz" wrap="square" lIns="68580" tIns="34290" rIns="68580" bIns="34290" rtlCol="0">
            <a:noAutofit/>
          </a:bodyPr>
          <a:lstStyle/>
          <a:p>
            <a:pPr algn="just" fontAlgn="auto">
              <a:spcBef>
                <a:spcPts val="0"/>
              </a:spcBef>
              <a:spcAft>
                <a:spcPts val="0"/>
              </a:spcAft>
            </a:pPr>
            <a:r>
              <a:rPr lang="en-US" altLang="en-US" sz="2400" dirty="0">
                <a:solidFill>
                  <a:srgbClr val="0000FF"/>
                </a:solidFill>
                <a:latin typeface="Times New Roman" panose="02020603050405020304" pitchFamily="18" charset="0"/>
                <a:cs typeface="Times New Roman" panose="02020603050405020304" pitchFamily="18" charset="0"/>
              </a:rPr>
              <a:t>QUAN SÁT CÁC HÌNH ẢNH SAU:</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4190" y="3514282"/>
            <a:ext cx="4679810" cy="2886518"/>
          </a:xfrm>
          <a:prstGeom prst="rect">
            <a:avLst/>
          </a:prstGeom>
        </p:spPr>
      </p:pic>
      <p:sp>
        <p:nvSpPr>
          <p:cNvPr id="8" name="TextBox 7"/>
          <p:cNvSpPr txBox="1"/>
          <p:nvPr/>
        </p:nvSpPr>
        <p:spPr>
          <a:xfrm>
            <a:off x="1541470" y="6400800"/>
            <a:ext cx="1331259" cy="366959"/>
          </a:xfrm>
          <a:prstGeom prst="rect">
            <a:avLst/>
          </a:prstGeom>
          <a:ln>
            <a:noFill/>
          </a:ln>
        </p:spPr>
        <p:txBody>
          <a:bodyPr vert="horz" wrap="square" lIns="68580" tIns="34290" rIns="68580" bIns="34290" rtlCol="0">
            <a:noAutofit/>
          </a:bodyPr>
          <a:lstStyle/>
          <a:p>
            <a:pPr algn="just" fontAlgn="auto">
              <a:spcBef>
                <a:spcPts val="0"/>
              </a:spcBef>
              <a:spcAft>
                <a:spcPts val="0"/>
              </a:spcAft>
            </a:pPr>
            <a:r>
              <a:rPr lang="en-US" sz="2400" b="1" dirty="0">
                <a:solidFill>
                  <a:srgbClr val="0000FF"/>
                </a:solidFill>
                <a:latin typeface="Times New Roman" panose="02020603050405020304" pitchFamily="18" charset="0"/>
                <a:cs typeface="Times New Roman" panose="02020603050405020304" pitchFamily="18" charset="0"/>
              </a:rPr>
              <a:t>Hình 1</a:t>
            </a:r>
            <a:endParaRPr lang="vi-VN" sz="2400" b="1" dirty="0">
              <a:solidFill>
                <a:srgbClr val="0000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163678" y="6361533"/>
            <a:ext cx="1280833" cy="420267"/>
          </a:xfrm>
          <a:prstGeom prst="rect">
            <a:avLst/>
          </a:prstGeom>
          <a:ln>
            <a:noFill/>
          </a:ln>
        </p:spPr>
        <p:txBody>
          <a:bodyPr vert="horz" wrap="square" lIns="68580" tIns="34290" rIns="68580" bIns="34290" rtlCol="0">
            <a:noAutofit/>
          </a:bodyPr>
          <a:lstStyle/>
          <a:p>
            <a:pPr algn="just" fontAlgn="auto">
              <a:spcBef>
                <a:spcPts val="0"/>
              </a:spcBef>
              <a:spcAft>
                <a:spcPts val="0"/>
              </a:spcAft>
            </a:pPr>
            <a:r>
              <a:rPr lang="en-US" sz="2400" b="1" dirty="0">
                <a:solidFill>
                  <a:srgbClr val="0000FF"/>
                </a:solidFill>
                <a:latin typeface="Times New Roman" panose="02020603050405020304" pitchFamily="18" charset="0"/>
                <a:cs typeface="Times New Roman" panose="02020603050405020304" pitchFamily="18" charset="0"/>
              </a:rPr>
              <a:t>Hình 2</a:t>
            </a:r>
            <a:endParaRPr lang="vi-VN" sz="2400" b="1" dirty="0">
              <a:solidFill>
                <a:srgbClr val="0000FF"/>
              </a:solidFill>
              <a:latin typeface="Times New Roman" panose="02020603050405020304" pitchFamily="18" charset="0"/>
              <a:cs typeface="Times New Roman" panose="02020603050405020304" pitchFamily="18" charset="0"/>
            </a:endParaRPr>
          </a:p>
        </p:txBody>
      </p:sp>
      <p:grpSp>
        <p:nvGrpSpPr>
          <p:cNvPr id="10" name="Group 9"/>
          <p:cNvGrpSpPr/>
          <p:nvPr/>
        </p:nvGrpSpPr>
        <p:grpSpPr>
          <a:xfrm>
            <a:off x="249381" y="3577956"/>
            <a:ext cx="4135270" cy="2899044"/>
            <a:chOff x="253490" y="3157889"/>
            <a:chExt cx="4310565" cy="2940703"/>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079" y="3157889"/>
              <a:ext cx="4120976" cy="2856379"/>
            </a:xfrm>
            <a:prstGeom prst="rect">
              <a:avLst/>
            </a:prstGeom>
          </p:spPr>
        </p:pic>
        <p:sp>
          <p:nvSpPr>
            <p:cNvPr id="14" name="TextBox 13"/>
            <p:cNvSpPr txBox="1"/>
            <p:nvPr/>
          </p:nvSpPr>
          <p:spPr>
            <a:xfrm>
              <a:off x="253490" y="3210569"/>
              <a:ext cx="247355" cy="2888023"/>
            </a:xfrm>
            <a:prstGeom prst="rect">
              <a:avLst/>
            </a:prstGeom>
            <a:solidFill>
              <a:schemeClr val="bg1"/>
            </a:solidFill>
            <a:ln>
              <a:noFill/>
            </a:ln>
          </p:spPr>
          <p:txBody>
            <a:bodyPr vert="horz" wrap="square" lIns="68580" tIns="34290" rIns="68580" bIns="34290" rtlCol="0">
              <a:normAutofit/>
            </a:bodyPr>
            <a:lstStyle/>
            <a:p>
              <a:pPr algn="just">
                <a:lnSpc>
                  <a:spcPct val="150000"/>
                </a:lnSpc>
              </a:pPr>
              <a:r>
                <a:rPr lang="en-US" b="1" dirty="0">
                  <a:solidFill>
                    <a:srgbClr val="0000FF"/>
                  </a:solidFill>
                  <a:latin typeface="Times New Roman" panose="02020603050405020304" pitchFamily="18" charset="0"/>
                  <a:cs typeface="Times New Roman" panose="02020603050405020304" pitchFamily="18" charset="0"/>
                </a:rPr>
                <a:t>1</a:t>
              </a:r>
            </a:p>
            <a:p>
              <a:pPr algn="just">
                <a:lnSpc>
                  <a:spcPct val="150000"/>
                </a:lnSpc>
              </a:pPr>
              <a:r>
                <a:rPr lang="en-US" b="1" dirty="0">
                  <a:solidFill>
                    <a:srgbClr val="0000FF"/>
                  </a:solidFill>
                  <a:latin typeface="Times New Roman" panose="02020603050405020304" pitchFamily="18" charset="0"/>
                  <a:cs typeface="Times New Roman" panose="02020603050405020304" pitchFamily="18" charset="0"/>
                </a:rPr>
                <a:t>2</a:t>
              </a:r>
            </a:p>
            <a:p>
              <a:pPr algn="just">
                <a:lnSpc>
                  <a:spcPct val="150000"/>
                </a:lnSpc>
              </a:pPr>
              <a:r>
                <a:rPr lang="en-US" b="1" dirty="0">
                  <a:solidFill>
                    <a:srgbClr val="0000FF"/>
                  </a:solidFill>
                  <a:latin typeface="Times New Roman" panose="02020603050405020304" pitchFamily="18" charset="0"/>
                  <a:cs typeface="Times New Roman" panose="02020603050405020304" pitchFamily="18" charset="0"/>
                </a:rPr>
                <a:t>3</a:t>
              </a:r>
            </a:p>
            <a:p>
              <a:pPr algn="just">
                <a:lnSpc>
                  <a:spcPct val="150000"/>
                </a:lnSpc>
              </a:pPr>
              <a:r>
                <a:rPr lang="en-US" b="1" dirty="0">
                  <a:solidFill>
                    <a:srgbClr val="0000FF"/>
                  </a:solidFill>
                  <a:latin typeface="Times New Roman" panose="02020603050405020304" pitchFamily="18" charset="0"/>
                  <a:cs typeface="Times New Roman" panose="02020603050405020304" pitchFamily="18" charset="0"/>
                </a:rPr>
                <a:t>4</a:t>
              </a:r>
            </a:p>
            <a:p>
              <a:pPr algn="just">
                <a:lnSpc>
                  <a:spcPct val="150000"/>
                </a:lnSpc>
              </a:pPr>
              <a:r>
                <a:rPr lang="en-US" b="1" dirty="0">
                  <a:solidFill>
                    <a:srgbClr val="0000FF"/>
                  </a:solidFill>
                  <a:latin typeface="Times New Roman" panose="02020603050405020304" pitchFamily="18" charset="0"/>
                  <a:cs typeface="Times New Roman" panose="02020603050405020304" pitchFamily="18" charset="0"/>
                </a:rPr>
                <a:t>5</a:t>
              </a:r>
            </a:p>
            <a:p>
              <a:pPr algn="just">
                <a:lnSpc>
                  <a:spcPct val="150000"/>
                </a:lnSpc>
              </a:pPr>
              <a:r>
                <a:rPr lang="en-US" b="1" dirty="0">
                  <a:solidFill>
                    <a:srgbClr val="0000FF"/>
                  </a:solidFill>
                  <a:latin typeface="Times New Roman" panose="02020603050405020304" pitchFamily="18" charset="0"/>
                  <a:cs typeface="Times New Roman" panose="02020603050405020304" pitchFamily="18" charset="0"/>
                </a:rPr>
                <a:t>6</a:t>
              </a:r>
              <a:endParaRPr lang="en-US" sz="1350" b="1" dirty="0">
                <a:solidFill>
                  <a:srgbClr val="0000FF"/>
                </a:solidFill>
              </a:endParaRPr>
            </a:p>
          </p:txBody>
        </p:sp>
      </p:grpSp>
      <p:sp>
        <p:nvSpPr>
          <p:cNvPr id="16" name="Text Box 4"/>
          <p:cNvSpPr txBox="1">
            <a:spLocks noChangeArrowheads="1"/>
          </p:cNvSpPr>
          <p:nvPr/>
        </p:nvSpPr>
        <p:spPr bwMode="auto">
          <a:xfrm>
            <a:off x="14785" y="0"/>
            <a:ext cx="9129215" cy="107721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fontAlgn="auto">
              <a:spcBef>
                <a:spcPts val="0"/>
              </a:spcBef>
              <a:spcAft>
                <a:spcPts val="0"/>
              </a:spcAft>
            </a:pPr>
            <a:r>
              <a:rPr lang="en-US" sz="3200" b="1" dirty="0">
                <a:solidFill>
                  <a:schemeClr val="bg1"/>
                </a:solidFill>
                <a:latin typeface="Times New Roman" panose="02020603050405020304" pitchFamily="18" charset="0"/>
                <a:cs typeface="Times New Roman" panose="02020603050405020304" pitchFamily="18" charset="0"/>
              </a:rPr>
              <a:t>BÀI 3: </a:t>
            </a:r>
            <a:r>
              <a:rPr lang="vi-VN" sz="3200" b="1" dirty="0">
                <a:solidFill>
                  <a:schemeClr val="bg1"/>
                </a:solidFill>
                <a:latin typeface="Times New Roman" panose="02020603050405020304" pitchFamily="18" charset="0"/>
                <a:cs typeface="Times New Roman" panose="02020603050405020304" pitchFamily="18" charset="0"/>
              </a:rPr>
              <a:t>THỰC HÀNH PHÒNG VỆ </a:t>
            </a:r>
            <a:endParaRPr lang="en-US" sz="3200" b="1" dirty="0">
              <a:solidFill>
                <a:schemeClr val="bg1"/>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3200" b="1" dirty="0">
                <a:solidFill>
                  <a:schemeClr val="bg1"/>
                </a:solidFill>
                <a:latin typeface="Times New Roman" panose="02020603050405020304" pitchFamily="18" charset="0"/>
                <a:cs typeface="Times New Roman" panose="02020603050405020304" pitchFamily="18" charset="0"/>
              </a:rPr>
              <a:t>TRƯỚC ẢNH HƯỞNG XẤU TỪ INTERNET</a:t>
            </a:r>
            <a:r>
              <a:rPr lang="en-US" sz="3200" b="1" dirty="0">
                <a:solidFill>
                  <a:schemeClr val="bg1"/>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1844946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par>
                                <p:cTn id="28" presetID="6"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P spid="3" grpId="0"/>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631" y="3810000"/>
            <a:ext cx="4510245" cy="2636381"/>
          </a:xfrm>
          <a:prstGeom prst="rect">
            <a:avLst/>
          </a:prstGeom>
        </p:spPr>
      </p:pic>
      <p:sp>
        <p:nvSpPr>
          <p:cNvPr id="5" name="TextBox 4"/>
          <p:cNvSpPr txBox="1"/>
          <p:nvPr/>
        </p:nvSpPr>
        <p:spPr>
          <a:xfrm>
            <a:off x="1740554" y="2687731"/>
            <a:ext cx="4931709" cy="499223"/>
          </a:xfrm>
          <a:prstGeom prst="rect">
            <a:avLst/>
          </a:prstGeom>
          <a:ln>
            <a:noFill/>
          </a:ln>
        </p:spPr>
        <p:txBody>
          <a:bodyPr vert="horz" wrap="square" lIns="51435" tIns="25718" rIns="51435" bIns="25718" rtlCol="0">
            <a:normAutofit/>
          </a:bodyPr>
          <a:lstStyle/>
          <a:p>
            <a:pPr algn="just"/>
            <a:endParaRPr lang="vi-VN" sz="1350" b="1" dirty="0">
              <a:solidFill>
                <a:srgbClr val="0000FF"/>
              </a:solidFill>
              <a:latin typeface="Arial" panose="020B0604020202020204" pitchFamily="34" charset="0"/>
            </a:endParaRPr>
          </a:p>
        </p:txBody>
      </p:sp>
      <p:sp>
        <p:nvSpPr>
          <p:cNvPr id="9" name="TextBox 8"/>
          <p:cNvSpPr txBox="1"/>
          <p:nvPr/>
        </p:nvSpPr>
        <p:spPr>
          <a:xfrm>
            <a:off x="304800" y="300271"/>
            <a:ext cx="8610600" cy="762000"/>
          </a:xfrm>
          <a:prstGeom prst="rect">
            <a:avLst/>
          </a:prstGeom>
          <a:ln/>
        </p:spPr>
        <p:style>
          <a:lnRef idx="3">
            <a:schemeClr val="lt1"/>
          </a:lnRef>
          <a:fillRef idx="1">
            <a:schemeClr val="accent1"/>
          </a:fillRef>
          <a:effectRef idx="1">
            <a:schemeClr val="accent1"/>
          </a:effectRef>
          <a:fontRef idx="minor">
            <a:schemeClr val="lt1"/>
          </a:fontRef>
        </p:style>
        <p:txBody>
          <a:bodyPr vert="horz" wrap="square" lIns="51435" tIns="25718" rIns="51435" bIns="25718" rtlCol="0">
            <a:noAutofit/>
          </a:bodyPr>
          <a:lstStyle/>
          <a:p>
            <a:pPr algn="just" fontAlgn="auto">
              <a:spcBef>
                <a:spcPts val="0"/>
              </a:spcBef>
              <a:spcAft>
                <a:spcPts val="0"/>
              </a:spcAft>
            </a:pPr>
            <a:r>
              <a:rPr lang="en-US" sz="2400" b="1">
                <a:solidFill>
                  <a:schemeClr val="bg1"/>
                </a:solidFill>
                <a:latin typeface="#9Slide03 BoosterNextFYThin" panose="02000203000000020004" pitchFamily="2" charset="0"/>
              </a:rPr>
              <a:t>Câu 1: </a:t>
            </a:r>
            <a:r>
              <a:rPr lang="vi-VN" sz="2400" b="1">
                <a:latin typeface="#9Slide03 BoosterNextFYThin" panose="02000203000000020004" pitchFamily="2" charset="0"/>
              </a:rPr>
              <a:t>Trong </a:t>
            </a:r>
            <a:r>
              <a:rPr lang="vi-VN" sz="2400" b="1" dirty="0">
                <a:latin typeface="#9Slide03 BoosterNextFYThin" panose="02000203000000020004" pitchFamily="2" charset="0"/>
              </a:rPr>
              <a:t>các email trong hình 1 đâu là email quảng cáo, đâu là thư rác? Tìm điểm chung giữa các email trên?</a:t>
            </a:r>
          </a:p>
        </p:txBody>
      </p:sp>
      <p:sp>
        <p:nvSpPr>
          <p:cNvPr id="13" name="TextBox 12"/>
          <p:cNvSpPr txBox="1"/>
          <p:nvPr/>
        </p:nvSpPr>
        <p:spPr>
          <a:xfrm>
            <a:off x="1437996" y="2793628"/>
            <a:ext cx="4581245" cy="597554"/>
          </a:xfrm>
          <a:prstGeom prst="rect">
            <a:avLst/>
          </a:prstGeom>
          <a:ln>
            <a:noFill/>
          </a:ln>
        </p:spPr>
        <p:txBody>
          <a:bodyPr vert="horz" wrap="square" lIns="51435" tIns="25718" rIns="51435" bIns="25718" rtlCol="0">
            <a:normAutofit/>
          </a:bodyPr>
          <a:lstStyle/>
          <a:p>
            <a:pPr algn="just"/>
            <a:endParaRPr lang="vi-VN" sz="1350" b="1" dirty="0">
              <a:solidFill>
                <a:srgbClr val="0000FF"/>
              </a:solidFill>
              <a:latin typeface="Arial" panose="020B0604020202020204" pitchFamily="34" charset="0"/>
            </a:endParaRPr>
          </a:p>
        </p:txBody>
      </p:sp>
      <p:sp>
        <p:nvSpPr>
          <p:cNvPr id="14" name="TextBox 13"/>
          <p:cNvSpPr txBox="1"/>
          <p:nvPr/>
        </p:nvSpPr>
        <p:spPr>
          <a:xfrm>
            <a:off x="294168" y="1231844"/>
            <a:ext cx="8610600" cy="1131317"/>
          </a:xfrm>
          <a:prstGeom prst="rect">
            <a:avLst/>
          </a:prstGeom>
          <a:ln/>
        </p:spPr>
        <p:style>
          <a:lnRef idx="0">
            <a:schemeClr val="accent4"/>
          </a:lnRef>
          <a:fillRef idx="3">
            <a:schemeClr val="accent4"/>
          </a:fillRef>
          <a:effectRef idx="3">
            <a:schemeClr val="accent4"/>
          </a:effectRef>
          <a:fontRef idx="minor">
            <a:schemeClr val="lt1"/>
          </a:fontRef>
        </p:style>
        <p:txBody>
          <a:bodyPr vert="horz" wrap="square" lIns="51435" tIns="25718" rIns="51435" bIns="25718" rtlCol="0">
            <a:noAutofit/>
          </a:bodyPr>
          <a:lstStyle/>
          <a:p>
            <a:pPr algn="just" fontAlgn="auto">
              <a:spcBef>
                <a:spcPts val="0"/>
              </a:spcBef>
              <a:spcAft>
                <a:spcPts val="0"/>
              </a:spcAft>
            </a:pPr>
            <a:r>
              <a:rPr lang="en-US" sz="2400" b="1">
                <a:solidFill>
                  <a:schemeClr val="bg1"/>
                </a:solidFill>
                <a:latin typeface="#9Slide03 BoosterNextFYThin" panose="02000203000000020004" pitchFamily="2" charset="0"/>
              </a:rPr>
              <a:t>Câu</a:t>
            </a:r>
            <a:r>
              <a:rPr lang="vi-VN" sz="2400" b="1">
                <a:solidFill>
                  <a:schemeClr val="bg1"/>
                </a:solidFill>
                <a:latin typeface="#9Slide03 BoosterNextFYThin" panose="02000203000000020004" pitchFamily="2" charset="0"/>
              </a:rPr>
              <a:t> </a:t>
            </a:r>
            <a:r>
              <a:rPr lang="vi-VN" sz="2400" b="1" dirty="0">
                <a:solidFill>
                  <a:schemeClr val="bg1"/>
                </a:solidFill>
                <a:latin typeface="#9Slide03 BoosterNextFYThin" panose="02000203000000020004" pitchFamily="2" charset="0"/>
              </a:rPr>
              <a:t>2: </a:t>
            </a:r>
            <a:r>
              <a:rPr lang="vi-VN" sz="2400" b="1" dirty="0">
                <a:latin typeface="#9Slide03 BoosterNextFYThin" panose="02000203000000020004" pitchFamily="2" charset="0"/>
              </a:rPr>
              <a:t>Các em phải làm gì để bảo vệ được thông tin và tài khoản cá nhân khi nhận diện được các email quảng cáo, thư rác hoặc mang nội dung xấu? </a:t>
            </a:r>
          </a:p>
        </p:txBody>
      </p:sp>
      <p:sp>
        <p:nvSpPr>
          <p:cNvPr id="16" name="TextBox 15"/>
          <p:cNvSpPr txBox="1"/>
          <p:nvPr/>
        </p:nvSpPr>
        <p:spPr>
          <a:xfrm>
            <a:off x="304800" y="2482341"/>
            <a:ext cx="8610600" cy="946659"/>
          </a:xfrm>
          <a:prstGeom prst="rect">
            <a:avLst/>
          </a:prstGeom>
          <a:ln/>
        </p:spPr>
        <p:style>
          <a:lnRef idx="0">
            <a:schemeClr val="accent2"/>
          </a:lnRef>
          <a:fillRef idx="3">
            <a:schemeClr val="accent2"/>
          </a:fillRef>
          <a:effectRef idx="3">
            <a:schemeClr val="accent2"/>
          </a:effectRef>
          <a:fontRef idx="minor">
            <a:schemeClr val="lt1"/>
          </a:fontRef>
        </p:style>
        <p:txBody>
          <a:bodyPr vert="horz" wrap="square" lIns="51435" tIns="25718" rIns="51435" bIns="25718" rtlCol="0">
            <a:noAutofit/>
          </a:bodyPr>
          <a:lstStyle/>
          <a:p>
            <a:pPr algn="just" fontAlgn="auto">
              <a:spcBef>
                <a:spcPts val="0"/>
              </a:spcBef>
              <a:spcAft>
                <a:spcPts val="0"/>
              </a:spcAft>
            </a:pPr>
            <a:r>
              <a:rPr lang="en-US" sz="2400" b="1">
                <a:solidFill>
                  <a:schemeClr val="bg1"/>
                </a:solidFill>
                <a:latin typeface="#9Slide03 BoosterNextFYThin" panose="02000203000000020004" pitchFamily="2" charset="0"/>
              </a:rPr>
              <a:t>Câu 3</a:t>
            </a:r>
            <a:r>
              <a:rPr lang="vi-VN" sz="2400" b="1">
                <a:solidFill>
                  <a:schemeClr val="bg1"/>
                </a:solidFill>
                <a:latin typeface="#9Slide03 BoosterNextFYThin" panose="02000203000000020004" pitchFamily="2" charset="0"/>
              </a:rPr>
              <a:t>: </a:t>
            </a:r>
            <a:r>
              <a:rPr lang="vi-VN" sz="2400" b="1" dirty="0">
                <a:latin typeface="#9Slide03 BoosterNextFYThin" panose="02000203000000020004" pitchFamily="2" charset="0"/>
              </a:rPr>
              <a:t>Trang web ở hình 2 là hình thức lừa đảo nhằm mục đích gì? Các em phải làm gì khi biết đó là trang web lừa </a:t>
            </a:r>
            <a:r>
              <a:rPr lang="vi-VN" sz="2400" b="1">
                <a:latin typeface="#9Slide03 BoosterNextFYThin" panose="02000203000000020004" pitchFamily="2" charset="0"/>
              </a:rPr>
              <a:t>đảo?</a:t>
            </a:r>
            <a:endParaRPr lang="vi-VN" sz="2400" b="1" dirty="0">
              <a:latin typeface="#9Slide03 BoosterNextFYThin" panose="02000203000000020004" pitchFamily="2" charset="0"/>
            </a:endParaRPr>
          </a:p>
        </p:txBody>
      </p:sp>
      <p:sp>
        <p:nvSpPr>
          <p:cNvPr id="27" name="TextBox 26"/>
          <p:cNvSpPr txBox="1"/>
          <p:nvPr/>
        </p:nvSpPr>
        <p:spPr>
          <a:xfrm>
            <a:off x="1771644" y="6400800"/>
            <a:ext cx="998444" cy="181536"/>
          </a:xfrm>
          <a:prstGeom prst="rect">
            <a:avLst/>
          </a:prstGeom>
          <a:ln>
            <a:noFill/>
          </a:ln>
        </p:spPr>
        <p:txBody>
          <a:bodyPr vert="horz" wrap="square" lIns="51435" tIns="25718" rIns="51435" bIns="25718" rtlCol="0">
            <a:noAutofit/>
          </a:bodyPr>
          <a:lstStyle/>
          <a:p>
            <a:pPr algn="just"/>
            <a:r>
              <a:rPr lang="en-US" sz="2000" b="1" dirty="0">
                <a:solidFill>
                  <a:srgbClr val="0000FF"/>
                </a:solidFill>
                <a:latin typeface="Times New Roman" panose="02020603050405020304" pitchFamily="18" charset="0"/>
                <a:cs typeface="Times New Roman" panose="02020603050405020304" pitchFamily="18" charset="0"/>
              </a:rPr>
              <a:t>Hình 1</a:t>
            </a:r>
            <a:endParaRPr lang="vi-VN" sz="2000" b="1" dirty="0">
              <a:solidFill>
                <a:srgbClr val="0000FF"/>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6049775" y="6400800"/>
            <a:ext cx="960625" cy="319550"/>
          </a:xfrm>
          <a:prstGeom prst="rect">
            <a:avLst/>
          </a:prstGeom>
          <a:ln>
            <a:noFill/>
          </a:ln>
        </p:spPr>
        <p:txBody>
          <a:bodyPr vert="horz" wrap="square" lIns="51435" tIns="25718" rIns="51435" bIns="25718" rtlCol="0">
            <a:noAutofit/>
          </a:bodyPr>
          <a:lstStyle/>
          <a:p>
            <a:pPr algn="just"/>
            <a:r>
              <a:rPr lang="en-US" sz="2000" b="1" dirty="0">
                <a:solidFill>
                  <a:srgbClr val="0000FF"/>
                </a:solidFill>
                <a:latin typeface="Times New Roman" panose="02020603050405020304" pitchFamily="18" charset="0"/>
                <a:cs typeface="Times New Roman" panose="02020603050405020304" pitchFamily="18" charset="0"/>
              </a:rPr>
              <a:t>Hình 2</a:t>
            </a:r>
            <a:endParaRPr lang="vi-VN" sz="2000" b="1" dirty="0">
              <a:solidFill>
                <a:srgbClr val="0000FF"/>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157080" y="3806680"/>
            <a:ext cx="4227571" cy="2684728"/>
            <a:chOff x="157278" y="3154353"/>
            <a:chExt cx="4406777" cy="2859915"/>
          </a:xfrm>
        </p:grpSpPr>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079" y="3157889"/>
              <a:ext cx="4120976" cy="2856379"/>
            </a:xfrm>
            <a:prstGeom prst="rect">
              <a:avLst/>
            </a:prstGeom>
          </p:spPr>
        </p:pic>
        <p:sp>
          <p:nvSpPr>
            <p:cNvPr id="3" name="TextBox 2"/>
            <p:cNvSpPr txBox="1"/>
            <p:nvPr/>
          </p:nvSpPr>
          <p:spPr>
            <a:xfrm>
              <a:off x="157278" y="3154353"/>
              <a:ext cx="285799" cy="2859914"/>
            </a:xfrm>
            <a:prstGeom prst="rect">
              <a:avLst/>
            </a:prstGeom>
            <a:solidFill>
              <a:schemeClr val="bg1"/>
            </a:solidFill>
            <a:ln>
              <a:noFill/>
            </a:ln>
          </p:spPr>
          <p:txBody>
            <a:bodyPr vert="horz" wrap="square" lIns="68580" tIns="34290" rIns="68580" bIns="34290" rtlCol="0">
              <a:normAutofit/>
            </a:bodyPr>
            <a:lstStyle/>
            <a:p>
              <a:pPr algn="just">
                <a:lnSpc>
                  <a:spcPct val="150000"/>
                </a:lnSpc>
              </a:pPr>
              <a:r>
                <a:rPr lang="en-US" b="1" dirty="0">
                  <a:solidFill>
                    <a:srgbClr val="0000FF"/>
                  </a:solidFill>
                  <a:latin typeface="Times New Roman" panose="02020603050405020304" pitchFamily="18" charset="0"/>
                  <a:cs typeface="Times New Roman" panose="02020603050405020304" pitchFamily="18" charset="0"/>
                </a:rPr>
                <a:t>1</a:t>
              </a:r>
            </a:p>
            <a:p>
              <a:pPr algn="just">
                <a:lnSpc>
                  <a:spcPct val="150000"/>
                </a:lnSpc>
              </a:pPr>
              <a:r>
                <a:rPr lang="en-US" b="1" dirty="0">
                  <a:solidFill>
                    <a:srgbClr val="0000FF"/>
                  </a:solidFill>
                  <a:latin typeface="Times New Roman" panose="02020603050405020304" pitchFamily="18" charset="0"/>
                  <a:cs typeface="Times New Roman" panose="02020603050405020304" pitchFamily="18" charset="0"/>
                </a:rPr>
                <a:t>2</a:t>
              </a:r>
            </a:p>
            <a:p>
              <a:pPr algn="just">
                <a:lnSpc>
                  <a:spcPct val="150000"/>
                </a:lnSpc>
              </a:pPr>
              <a:r>
                <a:rPr lang="en-US" b="1" dirty="0">
                  <a:solidFill>
                    <a:srgbClr val="0000FF"/>
                  </a:solidFill>
                  <a:latin typeface="Times New Roman" panose="02020603050405020304" pitchFamily="18" charset="0"/>
                  <a:cs typeface="Times New Roman" panose="02020603050405020304" pitchFamily="18" charset="0"/>
                </a:rPr>
                <a:t>3</a:t>
              </a:r>
            </a:p>
            <a:p>
              <a:pPr algn="just">
                <a:lnSpc>
                  <a:spcPct val="150000"/>
                </a:lnSpc>
              </a:pPr>
              <a:r>
                <a:rPr lang="en-US" b="1" dirty="0">
                  <a:solidFill>
                    <a:srgbClr val="0000FF"/>
                  </a:solidFill>
                  <a:latin typeface="Times New Roman" panose="02020603050405020304" pitchFamily="18" charset="0"/>
                  <a:cs typeface="Times New Roman" panose="02020603050405020304" pitchFamily="18" charset="0"/>
                </a:rPr>
                <a:t>4</a:t>
              </a:r>
            </a:p>
            <a:p>
              <a:pPr algn="just">
                <a:lnSpc>
                  <a:spcPct val="150000"/>
                </a:lnSpc>
              </a:pPr>
              <a:r>
                <a:rPr lang="en-US" b="1" dirty="0">
                  <a:solidFill>
                    <a:srgbClr val="0000FF"/>
                  </a:solidFill>
                  <a:latin typeface="Times New Roman" panose="02020603050405020304" pitchFamily="18" charset="0"/>
                  <a:cs typeface="Times New Roman" panose="02020603050405020304" pitchFamily="18" charset="0"/>
                </a:rPr>
                <a:t>5</a:t>
              </a:r>
            </a:p>
            <a:p>
              <a:pPr algn="just">
                <a:lnSpc>
                  <a:spcPct val="150000"/>
                </a:lnSpc>
              </a:pPr>
              <a:r>
                <a:rPr lang="en-US" b="1" dirty="0">
                  <a:solidFill>
                    <a:srgbClr val="0000FF"/>
                  </a:solidFill>
                  <a:latin typeface="Times New Roman" panose="02020603050405020304" pitchFamily="18" charset="0"/>
                  <a:cs typeface="Times New Roman" panose="02020603050405020304" pitchFamily="18" charset="0"/>
                </a:rPr>
                <a:t>6</a:t>
              </a:r>
            </a:p>
            <a:p>
              <a:pPr algn="just">
                <a:lnSpc>
                  <a:spcPct val="150000"/>
                </a:lnSpc>
              </a:pPr>
              <a:endParaRPr lang="en-US" sz="1350" b="1" dirty="0">
                <a:solidFill>
                  <a:srgbClr val="0000FF"/>
                </a:solidFill>
              </a:endParaRPr>
            </a:p>
          </p:txBody>
        </p:sp>
      </p:grpSp>
    </p:spTree>
    <p:extLst>
      <p:ext uri="{BB962C8B-B14F-4D97-AF65-F5344CB8AC3E}">
        <p14:creationId xmlns:p14="http://schemas.microsoft.com/office/powerpoint/2010/main" val="275696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6" grpId="0" animBg="1"/>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99200" y="232499"/>
            <a:ext cx="8766175" cy="959868"/>
          </a:xfrm>
          <a:prstGeom prst="rect">
            <a:avLst/>
          </a:prstGeom>
          <a:solidFill>
            <a:schemeClr val="bg1"/>
          </a:solidFill>
          <a:ln w="28575">
            <a:solidFill>
              <a:srgbClr val="FF0000"/>
            </a:solidFill>
          </a:ln>
        </p:spPr>
        <p:txBody>
          <a:bodyPr/>
          <a:lstStyle/>
          <a:p>
            <a:pPr marL="0" indent="0" algn="ctr">
              <a:buNone/>
            </a:pPr>
            <a:r>
              <a:rPr lang="vi-VN" sz="2600" b="1" dirty="0">
                <a:solidFill>
                  <a:srgbClr val="0000FF"/>
                </a:solidFill>
                <a:latin typeface="Times New Roman" panose="02020603050405020304" pitchFamily="18" charset="0"/>
                <a:cs typeface="Times New Roman" panose="02020603050405020304" pitchFamily="18" charset="0"/>
              </a:rPr>
              <a:t>Để bảo vệ được thông tin và tài khoản cá nhân chúng ta cần sự hỗ trợ của các phần mềm diệt virus như:</a:t>
            </a:r>
          </a:p>
        </p:txBody>
      </p:sp>
      <p:sp>
        <p:nvSpPr>
          <p:cNvPr id="3" name="TextBox 2"/>
          <p:cNvSpPr txBox="1"/>
          <p:nvPr/>
        </p:nvSpPr>
        <p:spPr>
          <a:xfrm>
            <a:off x="0" y="2649953"/>
            <a:ext cx="2093495" cy="492443"/>
          </a:xfrm>
          <a:prstGeom prst="rect">
            <a:avLst/>
          </a:prstGeom>
          <a:noFill/>
        </p:spPr>
        <p:txBody>
          <a:bodyPr wrap="square" rtlCol="0">
            <a:spAutoFit/>
          </a:bodyPr>
          <a:lstStyle/>
          <a:p>
            <a:pPr fontAlgn="auto">
              <a:spcBef>
                <a:spcPts val="0"/>
              </a:spcBef>
              <a:spcAft>
                <a:spcPts val="0"/>
              </a:spcAft>
            </a:pPr>
            <a:r>
              <a:rPr lang="en-US" sz="2600" b="1" dirty="0">
                <a:solidFill>
                  <a:prstClr val="black"/>
                </a:solidFill>
                <a:latin typeface="Times New Roman" panose="02020603050405020304" pitchFamily="18" charset="0"/>
                <a:cs typeface="Times New Roman" panose="02020603050405020304" pitchFamily="18" charset="0"/>
              </a:rPr>
              <a:t>  </a:t>
            </a:r>
            <a:r>
              <a:rPr lang="vi-VN" sz="2600" b="1" dirty="0">
                <a:solidFill>
                  <a:prstClr val="black"/>
                </a:solidFill>
                <a:latin typeface="Times New Roman" panose="02020603050405020304" pitchFamily="18" charset="0"/>
                <a:cs typeface="Times New Roman" panose="02020603050405020304" pitchFamily="18" charset="0"/>
              </a:rPr>
              <a:t>Bkav: </a:t>
            </a:r>
          </a:p>
        </p:txBody>
      </p:sp>
      <p:sp>
        <p:nvSpPr>
          <p:cNvPr id="5" name="TextBox 4"/>
          <p:cNvSpPr txBox="1"/>
          <p:nvPr/>
        </p:nvSpPr>
        <p:spPr>
          <a:xfrm>
            <a:off x="3733800" y="2707957"/>
            <a:ext cx="3086276" cy="492443"/>
          </a:xfrm>
          <a:prstGeom prst="rect">
            <a:avLst/>
          </a:prstGeom>
          <a:noFill/>
        </p:spPr>
        <p:txBody>
          <a:bodyPr wrap="square" rtlCol="0">
            <a:spAutoFit/>
          </a:bodyPr>
          <a:lstStyle/>
          <a:p>
            <a:pPr fontAlgn="auto">
              <a:spcBef>
                <a:spcPts val="0"/>
              </a:spcBef>
              <a:spcAft>
                <a:spcPts val="0"/>
              </a:spcAft>
            </a:pPr>
            <a:r>
              <a:rPr lang="en-US" sz="2600" dirty="0">
                <a:solidFill>
                  <a:prstClr val="black"/>
                </a:solidFill>
                <a:latin typeface="Times New Roman" panose="02020603050405020304" pitchFamily="18" charset="0"/>
                <a:cs typeface="Times New Roman" panose="02020603050405020304" pitchFamily="18" charset="0"/>
              </a:rPr>
              <a:t> </a:t>
            </a:r>
            <a:r>
              <a:rPr lang="vi-VN" sz="2600" b="1" dirty="0">
                <a:solidFill>
                  <a:prstClr val="black"/>
                </a:solidFill>
                <a:latin typeface="Times New Roman" panose="02020603050405020304" pitchFamily="18" charset="0"/>
                <a:cs typeface="Times New Roman" panose="02020603050405020304" pitchFamily="18" charset="0"/>
              </a:rPr>
              <a:t>Avira AntiVirus</a:t>
            </a:r>
            <a:r>
              <a:rPr lang="vi-VN" sz="2600" dirty="0">
                <a:solidFill>
                  <a:prstClr val="black"/>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6460957" y="2667000"/>
            <a:ext cx="3140243" cy="492443"/>
          </a:xfrm>
          <a:prstGeom prst="rect">
            <a:avLst/>
          </a:prstGeom>
          <a:noFill/>
        </p:spPr>
        <p:txBody>
          <a:bodyPr wrap="square" rtlCol="0">
            <a:spAutoFit/>
          </a:bodyPr>
          <a:lstStyle/>
          <a:p>
            <a:pPr fontAlgn="auto">
              <a:spcBef>
                <a:spcPts val="0"/>
              </a:spcBef>
              <a:spcAft>
                <a:spcPts val="0"/>
              </a:spcAft>
            </a:pPr>
            <a:r>
              <a:rPr lang="en-US" sz="2600" b="1" dirty="0">
                <a:solidFill>
                  <a:prstClr val="black"/>
                </a:solidFill>
                <a:latin typeface="Times New Roman" panose="02020603050405020304" pitchFamily="18" charset="0"/>
                <a:cs typeface="Times New Roman" panose="02020603050405020304" pitchFamily="18" charset="0"/>
              </a:rPr>
              <a:t>  </a:t>
            </a:r>
            <a:r>
              <a:rPr lang="vi-VN" sz="2600" b="1" dirty="0">
                <a:solidFill>
                  <a:prstClr val="black"/>
                </a:solidFill>
                <a:latin typeface="Times New Roman" panose="02020603050405020304" pitchFamily="18" charset="0"/>
                <a:cs typeface="Times New Roman" panose="02020603050405020304" pitchFamily="18" charset="0"/>
              </a:rPr>
              <a:t>Norton Antivirus:</a:t>
            </a:r>
          </a:p>
        </p:txBody>
      </p:sp>
      <p:sp>
        <p:nvSpPr>
          <p:cNvPr id="7" name="TextBox 6"/>
          <p:cNvSpPr txBox="1"/>
          <p:nvPr/>
        </p:nvSpPr>
        <p:spPr>
          <a:xfrm>
            <a:off x="1600200" y="2677317"/>
            <a:ext cx="2151254" cy="492443"/>
          </a:xfrm>
          <a:prstGeom prst="rect">
            <a:avLst/>
          </a:prstGeom>
          <a:noFill/>
        </p:spPr>
        <p:txBody>
          <a:bodyPr wrap="square" rtlCol="0">
            <a:spAutoFit/>
          </a:bodyPr>
          <a:lstStyle/>
          <a:p>
            <a:pPr fontAlgn="auto">
              <a:spcBef>
                <a:spcPts val="0"/>
              </a:spcBef>
              <a:spcAft>
                <a:spcPts val="0"/>
              </a:spcAft>
            </a:pPr>
            <a:r>
              <a:rPr lang="en-US" sz="2600" b="1" dirty="0">
                <a:solidFill>
                  <a:prstClr val="black"/>
                </a:solidFill>
                <a:latin typeface="Times New Roman" panose="02020603050405020304" pitchFamily="18" charset="0"/>
                <a:cs typeface="Times New Roman" panose="02020603050405020304" pitchFamily="18" charset="0"/>
              </a:rPr>
              <a:t>   </a:t>
            </a:r>
            <a:r>
              <a:rPr lang="vi-VN" sz="2600" b="1" dirty="0">
                <a:solidFill>
                  <a:prstClr val="black"/>
                </a:solidFill>
                <a:latin typeface="Times New Roman" panose="02020603050405020304" pitchFamily="18" charset="0"/>
                <a:cs typeface="Times New Roman" panose="02020603050405020304" pitchFamily="18" charset="0"/>
              </a:rPr>
              <a:t>Kaspersky:</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3900" y="1331859"/>
            <a:ext cx="1960699" cy="139494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8250" y="1275974"/>
            <a:ext cx="1918309" cy="149140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8733" y="1331859"/>
            <a:ext cx="1678582" cy="1394944"/>
          </a:xfrm>
          <a:prstGeom prst="rect">
            <a:avLst/>
          </a:prstGeom>
        </p:spPr>
      </p:pic>
      <p:pic>
        <p:nvPicPr>
          <p:cNvPr id="11" name="Picture 10"/>
          <p:cNvPicPr>
            <a:picLocks noChangeAspect="1"/>
          </p:cNvPicPr>
          <p:nvPr/>
        </p:nvPicPr>
        <p:blipFill>
          <a:blip r:embed="rId5"/>
          <a:stretch>
            <a:fillRect/>
          </a:stretch>
        </p:blipFill>
        <p:spPr>
          <a:xfrm>
            <a:off x="36855" y="1331858"/>
            <a:ext cx="1904267" cy="1395680"/>
          </a:xfrm>
          <a:prstGeom prst="rect">
            <a:avLst/>
          </a:prstGeom>
        </p:spPr>
      </p:pic>
      <p:sp>
        <p:nvSpPr>
          <p:cNvPr id="12" name="Rectangle 11"/>
          <p:cNvSpPr/>
          <p:nvPr/>
        </p:nvSpPr>
        <p:spPr>
          <a:xfrm>
            <a:off x="71491" y="3985731"/>
            <a:ext cx="5698927" cy="269845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b="1" dirty="0">
                <a:solidFill>
                  <a:srgbClr val="FFC000"/>
                </a:solidFill>
                <a:latin typeface="+mj-lt"/>
                <a:cs typeface="Times New Roman" panose="02020603050405020304" pitchFamily="18" charset="0"/>
              </a:rPr>
              <a:t>Phần mềm bản quyền </a:t>
            </a:r>
            <a:endParaRPr lang="en-US" sz="2600" b="1" dirty="0">
              <a:solidFill>
                <a:srgbClr val="FFC000"/>
              </a:solidFill>
              <a:latin typeface="+mj-lt"/>
              <a:cs typeface="Times New Roman" panose="02020603050405020304" pitchFamily="18" charset="0"/>
            </a:endParaRPr>
          </a:p>
          <a:p>
            <a:pPr algn="just"/>
            <a:r>
              <a:rPr lang="vi-VN" sz="2600" dirty="0">
                <a:latin typeface="+mj-lt"/>
                <a:cs typeface="Times New Roman" panose="02020603050405020304" pitchFamily="18" charset="0"/>
              </a:rPr>
              <a:t>có thể cập nhật các bản vá lỗi, diệt được nhiều loại virus</a:t>
            </a:r>
            <a:r>
              <a:rPr lang="en-US" sz="2600" dirty="0">
                <a:latin typeface="+mj-lt"/>
                <a:cs typeface="Times New Roman" panose="02020603050405020304" pitchFamily="18" charset="0"/>
              </a:rPr>
              <a:t> </a:t>
            </a:r>
            <a:r>
              <a:rPr lang="en-US" sz="2600" dirty="0" err="1">
                <a:latin typeface="+mj-lt"/>
                <a:cs typeface="Times New Roman" panose="02020603050405020304" pitchFamily="18" charset="0"/>
              </a:rPr>
              <a:t>và</a:t>
            </a:r>
            <a:r>
              <a:rPr lang="en-US" sz="2600" dirty="0">
                <a:latin typeface="+mj-lt"/>
                <a:cs typeface="Times New Roman" panose="02020603050405020304" pitchFamily="18" charset="0"/>
              </a:rPr>
              <a:t> </a:t>
            </a:r>
            <a:r>
              <a:rPr lang="en-US" sz="2600" dirty="0" err="1">
                <a:latin typeface="+mj-lt"/>
                <a:cs typeface="Times New Roman" panose="02020603050405020304" pitchFamily="18" charset="0"/>
              </a:rPr>
              <a:t>phải</a:t>
            </a:r>
            <a:r>
              <a:rPr lang="en-US" sz="2600" dirty="0">
                <a:latin typeface="+mj-lt"/>
                <a:cs typeface="Times New Roman" panose="02020603050405020304" pitchFamily="18" charset="0"/>
              </a:rPr>
              <a:t> </a:t>
            </a:r>
            <a:r>
              <a:rPr lang="en-US" sz="2600" dirty="0" err="1">
                <a:latin typeface="+mj-lt"/>
                <a:cs typeface="Times New Roman" panose="02020603050405020304" pitchFamily="18" charset="0"/>
              </a:rPr>
              <a:t>mất</a:t>
            </a:r>
            <a:r>
              <a:rPr lang="en-US" sz="2600" dirty="0">
                <a:latin typeface="+mj-lt"/>
                <a:cs typeface="Times New Roman" panose="02020603050405020304" pitchFamily="18" charset="0"/>
              </a:rPr>
              <a:t> </a:t>
            </a:r>
            <a:r>
              <a:rPr lang="en-US" sz="2600" dirty="0" err="1">
                <a:latin typeface="+mj-lt"/>
                <a:cs typeface="Times New Roman" panose="02020603050405020304" pitchFamily="18" charset="0"/>
              </a:rPr>
              <a:t>tiền</a:t>
            </a:r>
            <a:r>
              <a:rPr lang="en-US" sz="2600" dirty="0">
                <a:latin typeface="+mj-lt"/>
                <a:cs typeface="Times New Roman" panose="02020603050405020304" pitchFamily="18" charset="0"/>
              </a:rPr>
              <a:t> </a:t>
            </a:r>
            <a:r>
              <a:rPr lang="en-US" sz="2600" dirty="0" err="1">
                <a:latin typeface="+mj-lt"/>
                <a:cs typeface="Times New Roman" panose="02020603050405020304" pitchFamily="18" charset="0"/>
              </a:rPr>
              <a:t>mua</a:t>
            </a:r>
            <a:r>
              <a:rPr lang="en-US" sz="2600" dirty="0">
                <a:latin typeface="+mj-lt"/>
                <a:cs typeface="Times New Roman" panose="02020603050405020304" pitchFamily="18" charset="0"/>
              </a:rPr>
              <a:t>,</a:t>
            </a:r>
            <a:r>
              <a:rPr lang="en-US" sz="2600" dirty="0">
                <a:latin typeface="+mj-lt"/>
              </a:rPr>
              <a:t>  </a:t>
            </a:r>
            <a:r>
              <a:rPr lang="en-US" sz="2600" dirty="0" err="1">
                <a:latin typeface="+mj-lt"/>
              </a:rPr>
              <a:t>được</a:t>
            </a:r>
            <a:r>
              <a:rPr lang="en-US" sz="2600" dirty="0">
                <a:latin typeface="+mj-lt"/>
              </a:rPr>
              <a:t> </a:t>
            </a:r>
            <a:r>
              <a:rPr lang="en-US" sz="2600" err="1">
                <a:latin typeface="+mj-lt"/>
              </a:rPr>
              <a:t>sự</a:t>
            </a:r>
            <a:r>
              <a:rPr lang="en-US" sz="2600">
                <a:latin typeface="+mj-lt"/>
              </a:rPr>
              <a:t> hỗ </a:t>
            </a:r>
            <a:r>
              <a:rPr lang="en-US" sz="2600" dirty="0" err="1">
                <a:latin typeface="+mj-lt"/>
              </a:rPr>
              <a:t>trợ</a:t>
            </a:r>
            <a:r>
              <a:rPr lang="en-US" sz="2600" dirty="0">
                <a:latin typeface="+mj-lt"/>
              </a:rPr>
              <a:t> </a:t>
            </a:r>
            <a:r>
              <a:rPr lang="en-US" sz="2600" dirty="0" err="1">
                <a:latin typeface="+mj-lt"/>
              </a:rPr>
              <a:t>từ</a:t>
            </a:r>
            <a:r>
              <a:rPr lang="en-US" sz="2600" dirty="0">
                <a:latin typeface="+mj-lt"/>
              </a:rPr>
              <a:t> </a:t>
            </a:r>
            <a:r>
              <a:rPr lang="en-US" sz="2600" dirty="0" err="1">
                <a:latin typeface="+mj-lt"/>
              </a:rPr>
              <a:t>phía</a:t>
            </a:r>
            <a:r>
              <a:rPr lang="en-US" sz="2600" dirty="0">
                <a:latin typeface="+mj-lt"/>
              </a:rPr>
              <a:t> </a:t>
            </a:r>
            <a:r>
              <a:rPr lang="en-US" sz="2600" dirty="0" err="1">
                <a:latin typeface="+mj-lt"/>
              </a:rPr>
              <a:t>hãng</a:t>
            </a:r>
            <a:r>
              <a:rPr lang="en-US" sz="2600" dirty="0">
                <a:latin typeface="+mj-lt"/>
              </a:rPr>
              <a:t> </a:t>
            </a:r>
            <a:r>
              <a:rPr lang="en-US" sz="2600" dirty="0" err="1">
                <a:latin typeface="+mj-lt"/>
              </a:rPr>
              <a:t>cung</a:t>
            </a:r>
            <a:r>
              <a:rPr lang="en-US" sz="2600" dirty="0">
                <a:latin typeface="+mj-lt"/>
              </a:rPr>
              <a:t> </a:t>
            </a:r>
            <a:r>
              <a:rPr lang="en-US" sz="2600" dirty="0" err="1">
                <a:latin typeface="+mj-lt"/>
              </a:rPr>
              <a:t>cấp</a:t>
            </a:r>
            <a:r>
              <a:rPr lang="en-US" sz="2600" dirty="0">
                <a:latin typeface="+mj-lt"/>
              </a:rPr>
              <a:t> </a:t>
            </a:r>
            <a:r>
              <a:rPr lang="en-US" sz="2600" dirty="0" err="1">
                <a:latin typeface="+mj-lt"/>
              </a:rPr>
              <a:t>phần</a:t>
            </a:r>
            <a:r>
              <a:rPr lang="en-US" sz="2600" dirty="0">
                <a:latin typeface="+mj-lt"/>
              </a:rPr>
              <a:t> </a:t>
            </a:r>
            <a:r>
              <a:rPr lang="en-US" sz="2600" dirty="0" err="1">
                <a:latin typeface="+mj-lt"/>
              </a:rPr>
              <a:t>mềm</a:t>
            </a:r>
            <a:r>
              <a:rPr lang="en-US" sz="2600" dirty="0">
                <a:latin typeface="+mj-lt"/>
              </a:rPr>
              <a:t> </a:t>
            </a:r>
            <a:r>
              <a:rPr lang="en-US" sz="2600" dirty="0" err="1">
                <a:latin typeface="+mj-lt"/>
              </a:rPr>
              <a:t>khi</a:t>
            </a:r>
            <a:r>
              <a:rPr lang="en-US" sz="2600" dirty="0">
                <a:latin typeface="+mj-lt"/>
              </a:rPr>
              <a:t> </a:t>
            </a:r>
            <a:r>
              <a:rPr lang="en-US" sz="2600" dirty="0" err="1">
                <a:latin typeface="+mj-lt"/>
              </a:rPr>
              <a:t>bạn</a:t>
            </a:r>
            <a:r>
              <a:rPr lang="en-US" sz="2600" dirty="0">
                <a:latin typeface="+mj-lt"/>
              </a:rPr>
              <a:t> </a:t>
            </a:r>
            <a:r>
              <a:rPr lang="en-US" sz="2600" dirty="0" err="1">
                <a:latin typeface="+mj-lt"/>
              </a:rPr>
              <a:t>gặp</a:t>
            </a:r>
            <a:r>
              <a:rPr lang="en-US" sz="2600" dirty="0">
                <a:latin typeface="+mj-lt"/>
              </a:rPr>
              <a:t> </a:t>
            </a:r>
            <a:r>
              <a:rPr lang="en-US" sz="2600" dirty="0" err="1">
                <a:latin typeface="+mj-lt"/>
              </a:rPr>
              <a:t>sự</a:t>
            </a:r>
            <a:r>
              <a:rPr lang="en-US" sz="2600" dirty="0">
                <a:latin typeface="+mj-lt"/>
              </a:rPr>
              <a:t> </a:t>
            </a:r>
            <a:r>
              <a:rPr lang="en-US" sz="2600" dirty="0" err="1">
                <a:latin typeface="+mj-lt"/>
              </a:rPr>
              <a:t>cố</a:t>
            </a:r>
            <a:r>
              <a:rPr lang="en-US" sz="2600" dirty="0">
                <a:latin typeface="+mj-lt"/>
              </a:rPr>
              <a:t> </a:t>
            </a:r>
            <a:r>
              <a:rPr lang="en-US" sz="2600" dirty="0" err="1">
                <a:latin typeface="+mj-lt"/>
              </a:rPr>
              <a:t>nào</a:t>
            </a:r>
            <a:r>
              <a:rPr lang="en-US" sz="2600" dirty="0">
                <a:latin typeface="+mj-lt"/>
              </a:rPr>
              <a:t> </a:t>
            </a:r>
            <a:r>
              <a:rPr lang="en-US" sz="2600" dirty="0" err="1">
                <a:latin typeface="+mj-lt"/>
              </a:rPr>
              <a:t>đó</a:t>
            </a:r>
            <a:r>
              <a:rPr lang="en-US" sz="2600" dirty="0">
                <a:latin typeface="+mj-lt"/>
              </a:rPr>
              <a:t> </a:t>
            </a:r>
            <a:r>
              <a:rPr lang="en-US" sz="2600" b="1" dirty="0" err="1">
                <a:latin typeface="+mj-lt"/>
              </a:rPr>
              <a:t>liên</a:t>
            </a:r>
            <a:r>
              <a:rPr lang="en-US" sz="2600" b="1" dirty="0">
                <a:latin typeface="+mj-lt"/>
              </a:rPr>
              <a:t> </a:t>
            </a:r>
            <a:r>
              <a:rPr lang="en-US" sz="2600" b="1" dirty="0" err="1">
                <a:latin typeface="+mj-lt"/>
              </a:rPr>
              <a:t>quan</a:t>
            </a:r>
            <a:r>
              <a:rPr lang="en-US" sz="2600" b="1" dirty="0">
                <a:latin typeface="+mj-lt"/>
              </a:rPr>
              <a:t> </a:t>
            </a:r>
            <a:r>
              <a:rPr lang="en-US" sz="2600" b="1" dirty="0" err="1">
                <a:latin typeface="+mj-lt"/>
              </a:rPr>
              <a:t>đến</a:t>
            </a:r>
            <a:r>
              <a:rPr lang="en-US" sz="2600" b="1" dirty="0">
                <a:latin typeface="+mj-lt"/>
              </a:rPr>
              <a:t> virus</a:t>
            </a:r>
            <a:r>
              <a:rPr lang="en-US" sz="2600" dirty="0">
                <a:latin typeface="+mj-lt"/>
              </a:rPr>
              <a:t>.</a:t>
            </a:r>
            <a:r>
              <a:rPr lang="en-US" sz="2600" dirty="0">
                <a:latin typeface="+mj-lt"/>
                <a:cs typeface="Times New Roman" panose="02020603050405020304" pitchFamily="18" charset="0"/>
              </a:rPr>
              <a:t>…</a:t>
            </a:r>
          </a:p>
        </p:txBody>
      </p:sp>
      <p:sp>
        <p:nvSpPr>
          <p:cNvPr id="13" name="Rectangle 12"/>
          <p:cNvSpPr/>
          <p:nvPr/>
        </p:nvSpPr>
        <p:spPr>
          <a:xfrm>
            <a:off x="5860473" y="4004063"/>
            <a:ext cx="3239338" cy="268012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r>
              <a:rPr lang="vi-VN" sz="2600" b="1" dirty="0">
                <a:solidFill>
                  <a:srgbClr val="FFC000"/>
                </a:solidFill>
                <a:latin typeface="Times New Roman" panose="02020603050405020304" pitchFamily="18" charset="0"/>
                <a:cs typeface="Times New Roman" panose="02020603050405020304" pitchFamily="18" charset="0"/>
              </a:rPr>
              <a:t>Phần mềm miễn phí</a:t>
            </a:r>
            <a:r>
              <a:rPr lang="en-US" sz="2600" b="1" dirty="0">
                <a:solidFill>
                  <a:srgbClr val="FFC000"/>
                </a:solidFill>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thể</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cập nhật các bản vá lỗi, </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khả năng diệt virut hiệu quả không cao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mua</a:t>
            </a:r>
            <a:r>
              <a:rPr lang="en-US" sz="2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5788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ox(in)">
                                      <p:cBhvr>
                                        <p:cTn id="7" dur="500"/>
                                        <p:tgtEl>
                                          <p:spTgt spid="2">
                                            <p:bg/>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ox(in)">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53" presetClass="entr" presetSubtype="16"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par>
                                <p:cTn id="42" presetID="53" presetClass="entr" presetSubtype="16"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Effect transition="in" filter="fade">
                                      <p:cBhvr>
                                        <p:cTn id="53" dur="500"/>
                                        <p:tgtEl>
                                          <p:spTgt spid="6"/>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p:bldP spid="5" grpId="0"/>
      <p:bldP spid="6" grpId="0"/>
      <p:bldP spid="7" grpId="0"/>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4837" y="1638362"/>
            <a:ext cx="7135223" cy="523220"/>
          </a:xfrm>
          <a:prstGeom prst="rect">
            <a:avLst/>
          </a:prstGeom>
        </p:spPr>
        <p:txBody>
          <a:bodyPr wrap="none">
            <a:spAutoFit/>
          </a:bodyPr>
          <a:lstStyle/>
          <a:p>
            <a:pPr fontAlgn="auto">
              <a:spcBef>
                <a:spcPts val="0"/>
              </a:spcBef>
              <a:spcAft>
                <a:spcPts val="0"/>
              </a:spcAft>
            </a:pPr>
            <a:r>
              <a:rPr lang="vi-VN" sz="2800" dirty="0">
                <a:solidFill>
                  <a:srgbClr val="0000CC"/>
                </a:solidFill>
                <a:latin typeface="Times New Roman" panose="02020603050405020304" pitchFamily="18" charset="0"/>
                <a:cs typeface="Times New Roman" panose="02020603050405020304" pitchFamily="18" charset="0"/>
              </a:rPr>
              <a:t>Bài 2. Thực hiện diệt virus bằng một phần mềm.</a:t>
            </a:r>
          </a:p>
        </p:txBody>
      </p:sp>
      <p:sp>
        <p:nvSpPr>
          <p:cNvPr id="8" name="TextBox 7"/>
          <p:cNvSpPr txBox="1"/>
          <p:nvPr/>
        </p:nvSpPr>
        <p:spPr>
          <a:xfrm>
            <a:off x="424837" y="1150434"/>
            <a:ext cx="5290163" cy="492092"/>
          </a:xfrm>
          <a:prstGeom prst="rect">
            <a:avLst/>
          </a:prstGeom>
          <a:ln/>
        </p:spPr>
        <p:style>
          <a:lnRef idx="0">
            <a:schemeClr val="accent3"/>
          </a:lnRef>
          <a:fillRef idx="3">
            <a:schemeClr val="accent3"/>
          </a:fillRef>
          <a:effectRef idx="3">
            <a:schemeClr val="accent3"/>
          </a:effectRef>
          <a:fontRef idx="minor">
            <a:schemeClr val="lt1"/>
          </a:fontRef>
        </p:style>
        <p:txBody>
          <a:bodyPr vert="horz" wrap="square" lIns="68580" tIns="34290" rIns="68580" bIns="34290" rtlCol="0">
            <a:noAutofit/>
          </a:bodyPr>
          <a:lstStyle/>
          <a:p>
            <a:pPr algn="just" fontAlgn="auto">
              <a:spcBef>
                <a:spcPts val="0"/>
              </a:spcBef>
              <a:spcAft>
                <a:spcPts val="0"/>
              </a:spcAft>
            </a:pPr>
            <a:r>
              <a:rPr lang="vi-VN" sz="2800" b="1" dirty="0">
                <a:solidFill>
                  <a:schemeClr val="bg1"/>
                </a:solidFill>
                <a:effectLst>
                  <a:outerShdw blurRad="38100" dist="38100" dir="2700000" algn="tl">
                    <a:srgbClr val="C0C0C0"/>
                  </a:outerShdw>
                </a:effectLst>
                <a:latin typeface="Times New Roman" pitchFamily="18" charset="0"/>
              </a:rPr>
              <a:t>2. Sử dụng phần mềm diệt virus</a:t>
            </a:r>
          </a:p>
          <a:p>
            <a:pPr algn="just" fontAlgn="auto">
              <a:spcBef>
                <a:spcPts val="0"/>
              </a:spcBef>
              <a:spcAft>
                <a:spcPts val="0"/>
              </a:spcAft>
            </a:pPr>
            <a:endParaRPr lang="vi-VN" sz="2800" b="1" dirty="0">
              <a:solidFill>
                <a:schemeClr val="bg1"/>
              </a:solidFill>
              <a:latin typeface="Times New Roman" panose="02020603050405020304" pitchFamily="18" charset="0"/>
            </a:endParaRPr>
          </a:p>
        </p:txBody>
      </p:sp>
      <p:sp>
        <p:nvSpPr>
          <p:cNvPr id="9" name="Text Box 4"/>
          <p:cNvSpPr txBox="1">
            <a:spLocks noChangeArrowheads="1"/>
          </p:cNvSpPr>
          <p:nvPr/>
        </p:nvSpPr>
        <p:spPr bwMode="auto">
          <a:xfrm>
            <a:off x="14785" y="0"/>
            <a:ext cx="9129215" cy="107721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fontAlgn="auto">
              <a:spcBef>
                <a:spcPts val="0"/>
              </a:spcBef>
              <a:spcAft>
                <a:spcPts val="0"/>
              </a:spcAft>
            </a:pPr>
            <a:r>
              <a:rPr lang="en-US" sz="3200" b="1" dirty="0">
                <a:solidFill>
                  <a:schemeClr val="bg1"/>
                </a:solidFill>
                <a:latin typeface="Times New Roman" panose="02020603050405020304" pitchFamily="18" charset="0"/>
                <a:cs typeface="Times New Roman" panose="02020603050405020304" pitchFamily="18" charset="0"/>
              </a:rPr>
              <a:t>BÀI 3: </a:t>
            </a:r>
            <a:r>
              <a:rPr lang="vi-VN" sz="3200" b="1" dirty="0">
                <a:solidFill>
                  <a:schemeClr val="bg1"/>
                </a:solidFill>
                <a:latin typeface="Times New Roman" panose="02020603050405020304" pitchFamily="18" charset="0"/>
                <a:cs typeface="Times New Roman" panose="02020603050405020304" pitchFamily="18" charset="0"/>
              </a:rPr>
              <a:t>THỰC HÀNH PHÒNG VỆ </a:t>
            </a:r>
            <a:endParaRPr lang="en-US" sz="3200" b="1" dirty="0">
              <a:solidFill>
                <a:schemeClr val="bg1"/>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3200" b="1" dirty="0">
                <a:solidFill>
                  <a:schemeClr val="bg1"/>
                </a:solidFill>
                <a:latin typeface="Times New Roman" panose="02020603050405020304" pitchFamily="18" charset="0"/>
                <a:cs typeface="Times New Roman" panose="02020603050405020304" pitchFamily="18" charset="0"/>
              </a:rPr>
              <a:t>TRƯỚC ẢNH HƯỞNG XẤU TỪ INTERNET</a:t>
            </a:r>
            <a:r>
              <a:rPr lang="en-US" sz="3200" b="1" dirty="0">
                <a:solidFill>
                  <a:schemeClr val="bg1"/>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369082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682499A-1770-4044-8758-E14B81CA6349}"/>
              </a:ext>
            </a:extLst>
          </p:cNvPr>
          <p:cNvSpPr txBox="1"/>
          <p:nvPr/>
        </p:nvSpPr>
        <p:spPr>
          <a:xfrm>
            <a:off x="152400" y="94056"/>
            <a:ext cx="5290163" cy="492092"/>
          </a:xfrm>
          <a:prstGeom prst="rect">
            <a:avLst/>
          </a:prstGeom>
          <a:ln/>
        </p:spPr>
        <p:style>
          <a:lnRef idx="0">
            <a:schemeClr val="accent3"/>
          </a:lnRef>
          <a:fillRef idx="3">
            <a:schemeClr val="accent3"/>
          </a:fillRef>
          <a:effectRef idx="3">
            <a:schemeClr val="accent3"/>
          </a:effectRef>
          <a:fontRef idx="minor">
            <a:schemeClr val="lt1"/>
          </a:fontRef>
        </p:style>
        <p:txBody>
          <a:bodyPr vert="horz" wrap="square" lIns="68580" tIns="34290" rIns="68580" bIns="34290" rtlCol="0">
            <a:noAutofit/>
          </a:bodyPr>
          <a:lstStyle/>
          <a:p>
            <a:pPr algn="just" fontAlgn="auto">
              <a:spcBef>
                <a:spcPts val="0"/>
              </a:spcBef>
              <a:spcAft>
                <a:spcPts val="0"/>
              </a:spcAft>
            </a:pPr>
            <a:r>
              <a:rPr lang="vi-VN" sz="2800" b="1" dirty="0">
                <a:solidFill>
                  <a:schemeClr val="bg1"/>
                </a:solidFill>
                <a:effectLst>
                  <a:outerShdw blurRad="38100" dist="38100" dir="2700000" algn="tl">
                    <a:srgbClr val="C0C0C0"/>
                  </a:outerShdw>
                </a:effectLst>
                <a:latin typeface="Times New Roman" pitchFamily="18" charset="0"/>
              </a:rPr>
              <a:t>2. Sử dụng phần mềm diệt virus</a:t>
            </a:r>
          </a:p>
          <a:p>
            <a:pPr algn="just" fontAlgn="auto">
              <a:spcBef>
                <a:spcPts val="0"/>
              </a:spcBef>
              <a:spcAft>
                <a:spcPts val="0"/>
              </a:spcAft>
            </a:pPr>
            <a:endParaRPr lang="vi-VN" sz="2800" b="1" dirty="0">
              <a:solidFill>
                <a:schemeClr val="bg1"/>
              </a:solidFill>
              <a:latin typeface="Times New Roman" panose="02020603050405020304" pitchFamily="18" charset="0"/>
            </a:endParaRPr>
          </a:p>
        </p:txBody>
      </p:sp>
      <p:sp>
        <p:nvSpPr>
          <p:cNvPr id="21" name="TextBox 20">
            <a:extLst>
              <a:ext uri="{FF2B5EF4-FFF2-40B4-BE49-F238E27FC236}">
                <a16:creationId xmlns:a16="http://schemas.microsoft.com/office/drawing/2014/main" id="{167D74EB-E30F-4CDD-A8B4-C800371ED138}"/>
              </a:ext>
            </a:extLst>
          </p:cNvPr>
          <p:cNvSpPr txBox="1"/>
          <p:nvPr/>
        </p:nvSpPr>
        <p:spPr>
          <a:xfrm>
            <a:off x="190498" y="63119"/>
            <a:ext cx="5290163" cy="492092"/>
          </a:xfrm>
          <a:prstGeom prst="rect">
            <a:avLst/>
          </a:prstGeom>
          <a:ln/>
        </p:spPr>
        <p:style>
          <a:lnRef idx="0">
            <a:schemeClr val="accent3"/>
          </a:lnRef>
          <a:fillRef idx="3">
            <a:schemeClr val="accent3"/>
          </a:fillRef>
          <a:effectRef idx="3">
            <a:schemeClr val="accent3"/>
          </a:effectRef>
          <a:fontRef idx="minor">
            <a:schemeClr val="lt1"/>
          </a:fontRef>
        </p:style>
        <p:txBody>
          <a:bodyPr vert="horz" wrap="square" lIns="68580" tIns="34290" rIns="68580" bIns="34290" rtlCol="0">
            <a:noAutofit/>
          </a:bodyPr>
          <a:lstStyle/>
          <a:p>
            <a:pPr algn="just" fontAlgn="auto">
              <a:spcBef>
                <a:spcPts val="0"/>
              </a:spcBef>
              <a:spcAft>
                <a:spcPts val="0"/>
              </a:spcAft>
            </a:pPr>
            <a:r>
              <a:rPr lang="vi-VN" sz="2800" b="1" dirty="0">
                <a:solidFill>
                  <a:schemeClr val="bg1"/>
                </a:solidFill>
                <a:effectLst>
                  <a:outerShdw blurRad="38100" dist="38100" dir="2700000" algn="tl">
                    <a:srgbClr val="C0C0C0"/>
                  </a:outerShdw>
                </a:effectLst>
                <a:latin typeface="#9Slide03 BoosterNextFYThin" panose="02000203000000020004" pitchFamily="2" charset="0"/>
              </a:rPr>
              <a:t>2. Sử dụng phần mềm diệt virus</a:t>
            </a:r>
          </a:p>
          <a:p>
            <a:pPr algn="just" fontAlgn="auto">
              <a:spcBef>
                <a:spcPts val="0"/>
              </a:spcBef>
              <a:spcAft>
                <a:spcPts val="0"/>
              </a:spcAft>
            </a:pPr>
            <a:endParaRPr lang="vi-VN" sz="2800" b="1" dirty="0">
              <a:solidFill>
                <a:schemeClr val="bg1"/>
              </a:solidFill>
              <a:latin typeface="#9Slide03 BoosterNextFYThin" panose="02000203000000020004" pitchFamily="2" charset="0"/>
            </a:endParaRPr>
          </a:p>
        </p:txBody>
      </p:sp>
      <p:sp>
        <p:nvSpPr>
          <p:cNvPr id="26" name="TextBox 25">
            <a:extLst>
              <a:ext uri="{FF2B5EF4-FFF2-40B4-BE49-F238E27FC236}">
                <a16:creationId xmlns:a16="http://schemas.microsoft.com/office/drawing/2014/main" id="{BE3F33CD-B46A-4EF8-887C-3A3C59218D77}"/>
              </a:ext>
            </a:extLst>
          </p:cNvPr>
          <p:cNvSpPr txBox="1"/>
          <p:nvPr/>
        </p:nvSpPr>
        <p:spPr>
          <a:xfrm>
            <a:off x="162424" y="5106399"/>
            <a:ext cx="8638673" cy="1384995"/>
          </a:xfrm>
          <a:prstGeom prst="rect">
            <a:avLst/>
          </a:prstGeom>
          <a:solidFill>
            <a:schemeClr val="accent2">
              <a:lumMod val="60000"/>
              <a:lumOff val="40000"/>
            </a:schemeClr>
          </a:solidFill>
          <a:ln w="38100">
            <a:solidFill>
              <a:srgbClr val="3333FF"/>
            </a:solidFill>
          </a:ln>
        </p:spPr>
        <p:txBody>
          <a:bodyPr wrap="square" rtlCol="0">
            <a:spAutoFit/>
          </a:bodyPr>
          <a:lstStyle/>
          <a:p>
            <a:pPr fontAlgn="auto">
              <a:spcBef>
                <a:spcPts val="0"/>
              </a:spcBef>
              <a:spcAft>
                <a:spcPts val="0"/>
              </a:spcAft>
            </a:pPr>
            <a:r>
              <a:rPr lang="vi-VN" sz="2800" b="1" u="sng" dirty="0">
                <a:latin typeface="#9Slide03 BoosterNextFYThin" panose="02000203000000020004" pitchFamily="2" charset="0"/>
              </a:rPr>
              <a:t>Lưu ý: </a:t>
            </a:r>
            <a:r>
              <a:rPr lang="vi-VN" sz="2800" dirty="0">
                <a:latin typeface="#9Slide03 BoosterNextFYThin" panose="02000203000000020004" pitchFamily="2" charset="0"/>
              </a:rPr>
              <a:t>không có phần mềm diệt virus vạn năng diệt được mọi virus</a:t>
            </a:r>
            <a:r>
              <a:rPr lang="en-US" sz="2800" dirty="0">
                <a:latin typeface="#9Slide03 BoosterNextFYThin" panose="02000203000000020004" pitchFamily="2" charset="0"/>
              </a:rPr>
              <a:t> =&gt;</a:t>
            </a:r>
            <a:r>
              <a:rPr lang="vi-VN" sz="2800" dirty="0">
                <a:latin typeface="#9Slide03 BoosterNextFYThin" panose="02000203000000020004" pitchFamily="2" charset="0"/>
              </a:rPr>
              <a:t> vì </a:t>
            </a:r>
            <a:r>
              <a:rPr lang="en-US" sz="2800" dirty="0" err="1">
                <a:latin typeface="#9Slide03 BoosterNextFYThin" panose="02000203000000020004" pitchFamily="2" charset="0"/>
              </a:rPr>
              <a:t>vậy</a:t>
            </a:r>
            <a:r>
              <a:rPr lang="vi-VN" sz="2800" dirty="0">
                <a:latin typeface="#9Slide03 BoosterNextFYThin" panose="02000203000000020004" pitchFamily="2" charset="0"/>
              </a:rPr>
              <a:t> ý thức cảnh giác và hiểu biết của người sử dụng là yếu tố quyết định.</a:t>
            </a:r>
          </a:p>
        </p:txBody>
      </p:sp>
      <p:sp>
        <p:nvSpPr>
          <p:cNvPr id="27" name="Content Placeholder 1">
            <a:extLst>
              <a:ext uri="{FF2B5EF4-FFF2-40B4-BE49-F238E27FC236}">
                <a16:creationId xmlns:a16="http://schemas.microsoft.com/office/drawing/2014/main" id="{6E1ED4C5-82E4-4DA9-A33C-6089BFED09AE}"/>
              </a:ext>
            </a:extLst>
          </p:cNvPr>
          <p:cNvSpPr txBox="1">
            <a:spLocks/>
          </p:cNvSpPr>
          <p:nvPr/>
        </p:nvSpPr>
        <p:spPr bwMode="auto">
          <a:xfrm>
            <a:off x="162424" y="762000"/>
            <a:ext cx="8676776" cy="1778990"/>
          </a:xfrm>
          <a:prstGeom prst="rect">
            <a:avLst/>
          </a:prstGeom>
          <a:solidFill>
            <a:schemeClr val="accent2">
              <a:lumMod val="60000"/>
              <a:lumOff val="40000"/>
            </a:schemeClr>
          </a:solidFill>
          <a:ln w="12700">
            <a:solidFill>
              <a:schemeClr val="tx1"/>
            </a:solidFill>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Tx/>
              <a:buChar char="-"/>
            </a:pPr>
            <a:r>
              <a:rPr lang="en-US" sz="2800">
                <a:latin typeface="#9Slide03 BoosterNextFYThin" panose="02000203000000020004" pitchFamily="2" charset="0"/>
                <a:cs typeface="Times New Roman" panose="02020603050405020304" pitchFamily="18" charset="0"/>
              </a:rPr>
              <a:t> </a:t>
            </a:r>
            <a:r>
              <a:rPr lang="vi-VN" sz="2800">
                <a:latin typeface="#9Slide03 BoosterNextFYThin" panose="02000203000000020004" pitchFamily="2" charset="0"/>
                <a:cs typeface="Times New Roman" panose="02020603050405020304" pitchFamily="18" charset="0"/>
              </a:rPr>
              <a:t>Luôn </a:t>
            </a:r>
            <a:r>
              <a:rPr lang="vi-VN" sz="2800" dirty="0">
                <a:latin typeface="#9Slide03 BoosterNextFYThin" panose="02000203000000020004" pitchFamily="2" charset="0"/>
                <a:cs typeface="Times New Roman" panose="02020603050405020304" pitchFamily="18" charset="0"/>
              </a:rPr>
              <a:t>sử dụng phần mềm diệt virus và </a:t>
            </a:r>
            <a:r>
              <a:rPr lang="en-US" sz="2800" dirty="0">
                <a:latin typeface="#9Slide03 BoosterNextFYThin" panose="02000203000000020004" pitchFamily="2" charset="0"/>
                <a:cs typeface="Times New Roman" panose="02020603050405020304" pitchFamily="18" charset="0"/>
              </a:rPr>
              <a:t>Update </a:t>
            </a:r>
            <a:r>
              <a:rPr lang="vi-VN" sz="2800" dirty="0">
                <a:latin typeface="#9Slide03 BoosterNextFYThin" panose="02000203000000020004" pitchFamily="2" charset="0"/>
                <a:cs typeface="Times New Roman" panose="02020603050405020304" pitchFamily="18" charset="0"/>
              </a:rPr>
              <a:t>thường xuyên</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phiên</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bản</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mới</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nếu</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có</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điều</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kiện</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có</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thể</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mua</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phần</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mềm</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bản</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quyền</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để</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việc</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bảo</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vệ</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máy</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tính</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được</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hiệu</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quả</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hơn</a:t>
            </a:r>
            <a:r>
              <a:rPr lang="en-US" sz="2800" dirty="0">
                <a:latin typeface="#9Slide03 BoosterNextFYThin" panose="02000203000000020004" pitchFamily="2" charset="0"/>
                <a:cs typeface="Times New Roman" panose="02020603050405020304" pitchFamily="18" charset="0"/>
              </a:rPr>
              <a:t>)</a:t>
            </a:r>
            <a:endParaRPr lang="vi-VN" sz="2800" dirty="0">
              <a:latin typeface="#9Slide03 BoosterNextFYThin" panose="02000203000000020004" pitchFamily="2" charset="0"/>
              <a:cs typeface="Times New Roman" panose="02020603050405020304" pitchFamily="18" charset="0"/>
            </a:endParaRPr>
          </a:p>
        </p:txBody>
      </p:sp>
      <p:sp>
        <p:nvSpPr>
          <p:cNvPr id="28" name="Content Placeholder 1">
            <a:extLst>
              <a:ext uri="{FF2B5EF4-FFF2-40B4-BE49-F238E27FC236}">
                <a16:creationId xmlns:a16="http://schemas.microsoft.com/office/drawing/2014/main" id="{FEBAC5FB-B57E-4A0B-8C51-2E4C372214B0}"/>
              </a:ext>
            </a:extLst>
          </p:cNvPr>
          <p:cNvSpPr txBox="1">
            <a:spLocks/>
          </p:cNvSpPr>
          <p:nvPr/>
        </p:nvSpPr>
        <p:spPr bwMode="auto">
          <a:xfrm>
            <a:off x="162424" y="2812699"/>
            <a:ext cx="8638674" cy="787361"/>
          </a:xfrm>
          <a:prstGeom prst="rect">
            <a:avLst/>
          </a:prstGeom>
          <a:solidFill>
            <a:srgbClr val="92D050"/>
          </a:solidFill>
          <a:ln w="19050">
            <a:solidFill>
              <a:schemeClr val="tx1"/>
            </a:solidFill>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vi-VN" sz="2800" dirty="0">
                <a:latin typeface="#9Slide03 BoosterNextFYThin" panose="02000203000000020004" pitchFamily="2" charset="0"/>
                <a:cs typeface="Times New Roman" panose="02020603050405020304" pitchFamily="18" charset="0"/>
              </a:rPr>
              <a:t>- Có thể sử dụng nhiều phần mềm diệt virus trên máy.</a:t>
            </a:r>
          </a:p>
        </p:txBody>
      </p:sp>
      <p:sp>
        <p:nvSpPr>
          <p:cNvPr id="29" name="Content Placeholder 1">
            <a:extLst>
              <a:ext uri="{FF2B5EF4-FFF2-40B4-BE49-F238E27FC236}">
                <a16:creationId xmlns:a16="http://schemas.microsoft.com/office/drawing/2014/main" id="{79FB4B88-149F-4D92-9AC7-E28853638565}"/>
              </a:ext>
            </a:extLst>
          </p:cNvPr>
          <p:cNvSpPr txBox="1">
            <a:spLocks/>
          </p:cNvSpPr>
          <p:nvPr/>
        </p:nvSpPr>
        <p:spPr bwMode="auto">
          <a:xfrm>
            <a:off x="162424" y="3871769"/>
            <a:ext cx="8638673" cy="962920"/>
          </a:xfrm>
          <a:prstGeom prst="rect">
            <a:avLst/>
          </a:prstGeom>
          <a:solidFill>
            <a:srgbClr val="FFCC00"/>
          </a:solidFill>
          <a:ln w="12700">
            <a:solidFill>
              <a:schemeClr val="tx1"/>
            </a:solidFill>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vi-VN" sz="2800" dirty="0">
                <a:latin typeface="#9Slide03 BoosterNextFYThin" panose="02000203000000020004" pitchFamily="2" charset="0"/>
                <a:cs typeface="Times New Roman" panose="02020603050405020304" pitchFamily="18" charset="0"/>
              </a:rPr>
              <a:t>- Luôn có động tác kiểm tra trước khi mở một </a:t>
            </a:r>
            <a:r>
              <a:rPr lang="vi-VN" sz="2800">
                <a:latin typeface="#9Slide03 BoosterNextFYThin" panose="02000203000000020004" pitchFamily="2" charset="0"/>
                <a:cs typeface="Times New Roman" panose="02020603050405020304" pitchFamily="18" charset="0"/>
              </a:rPr>
              <a:t>file,</a:t>
            </a:r>
            <a:r>
              <a:rPr lang="en-US" sz="2800">
                <a:latin typeface="#9Slide03 BoosterNextFYThin" panose="02000203000000020004" pitchFamily="2" charset="0"/>
                <a:cs typeface="Times New Roman" panose="02020603050405020304" pitchFamily="18" charset="0"/>
              </a:rPr>
              <a:t> </a:t>
            </a:r>
            <a:r>
              <a:rPr lang="vi-VN" sz="2800">
                <a:latin typeface="#9Slide03 BoosterNextFYThin" panose="02000203000000020004" pitchFamily="2" charset="0"/>
                <a:cs typeface="Times New Roman" panose="02020603050405020304" pitchFamily="18" charset="0"/>
              </a:rPr>
              <a:t>đường </a:t>
            </a:r>
            <a:r>
              <a:rPr lang="vi-VN" sz="2800" dirty="0">
                <a:latin typeface="#9Slide03 BoosterNextFYThin" panose="02000203000000020004" pitchFamily="2" charset="0"/>
                <a:cs typeface="Times New Roman" panose="02020603050405020304" pitchFamily="18" charset="0"/>
              </a:rPr>
              <a:t>link, mail lạ...</a:t>
            </a:r>
          </a:p>
        </p:txBody>
      </p:sp>
    </p:spTree>
    <p:extLst>
      <p:ext uri="{BB962C8B-B14F-4D97-AF65-F5344CB8AC3E}">
        <p14:creationId xmlns:p14="http://schemas.microsoft.com/office/powerpoint/2010/main" val="60611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6" grpId="0" animBg="1"/>
      <p:bldP spid="27" grpId="0" animBg="1"/>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hlinkClick r:id="rId2"/>
          </p:cNvPr>
          <p:cNvSpPr/>
          <p:nvPr/>
        </p:nvSpPr>
        <p:spPr>
          <a:xfrm>
            <a:off x="8219217" y="6297341"/>
            <a:ext cx="800100" cy="464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TextBox 8"/>
          <p:cNvSpPr txBox="1"/>
          <p:nvPr/>
        </p:nvSpPr>
        <p:spPr>
          <a:xfrm>
            <a:off x="762000" y="1161621"/>
            <a:ext cx="4283242" cy="523003"/>
          </a:xfrm>
          <a:prstGeom prst="rect">
            <a:avLst/>
          </a:prstGeom>
          <a:ln/>
        </p:spPr>
        <p:style>
          <a:lnRef idx="0">
            <a:schemeClr val="accent3"/>
          </a:lnRef>
          <a:fillRef idx="3">
            <a:schemeClr val="accent3"/>
          </a:fillRef>
          <a:effectRef idx="3">
            <a:schemeClr val="accent3"/>
          </a:effectRef>
          <a:fontRef idx="minor">
            <a:schemeClr val="lt1"/>
          </a:fontRef>
        </p:style>
        <p:txBody>
          <a:bodyPr vert="horz" wrap="square" lIns="68580" tIns="34290" rIns="68580" bIns="34290" rtlCol="0">
            <a:noAutofit/>
          </a:bodyPr>
          <a:lstStyle/>
          <a:p>
            <a:pPr algn="just" fontAlgn="auto">
              <a:spcBef>
                <a:spcPts val="0"/>
              </a:spcBef>
              <a:spcAft>
                <a:spcPts val="0"/>
              </a:spcAft>
            </a:pPr>
            <a:r>
              <a:rPr lang="vi-VN" sz="2800" b="1" dirty="0">
                <a:solidFill>
                  <a:schemeClr val="bg1"/>
                </a:solidFill>
                <a:effectLst>
                  <a:outerShdw blurRad="38100" dist="38100" dir="2700000" algn="tl">
                    <a:srgbClr val="C0C0C0"/>
                  </a:outerShdw>
                </a:effectLst>
                <a:latin typeface="Times New Roman" pitchFamily="18" charset="0"/>
              </a:rPr>
              <a:t>3. Tạo mật khẩu mạnh</a:t>
            </a:r>
          </a:p>
          <a:p>
            <a:pPr fontAlgn="auto">
              <a:spcBef>
                <a:spcPts val="0"/>
              </a:spcBef>
              <a:spcAft>
                <a:spcPts val="0"/>
              </a:spcAft>
            </a:pPr>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7232741"/>
            <a:ext cx="1969226" cy="94052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prstClr val="white"/>
                </a:solidFill>
              </a:rPr>
              <a:t>Em</a:t>
            </a:r>
            <a:r>
              <a:rPr lang="en-US" dirty="0">
                <a:solidFill>
                  <a:prstClr val="white"/>
                </a:solidFill>
              </a:rPr>
              <a:t> </a:t>
            </a:r>
            <a:r>
              <a:rPr lang="en-US" dirty="0" err="1">
                <a:solidFill>
                  <a:prstClr val="white"/>
                </a:solidFill>
              </a:rPr>
              <a:t>thường</a:t>
            </a:r>
            <a:r>
              <a:rPr lang="en-US" dirty="0">
                <a:solidFill>
                  <a:prstClr val="white"/>
                </a:solidFill>
              </a:rPr>
              <a:t> </a:t>
            </a:r>
            <a:r>
              <a:rPr lang="en-US" dirty="0" err="1">
                <a:solidFill>
                  <a:prstClr val="white"/>
                </a:solidFill>
              </a:rPr>
              <a:t>đặt</a:t>
            </a:r>
            <a:r>
              <a:rPr lang="en-US" dirty="0">
                <a:solidFill>
                  <a:prstClr val="white"/>
                </a:solidFill>
              </a:rPr>
              <a:t> </a:t>
            </a:r>
            <a:r>
              <a:rPr lang="en-US" dirty="0" err="1">
                <a:solidFill>
                  <a:prstClr val="white"/>
                </a:solidFill>
              </a:rPr>
              <a:t>mật</a:t>
            </a:r>
            <a:r>
              <a:rPr lang="en-US" dirty="0">
                <a:solidFill>
                  <a:prstClr val="white"/>
                </a:solidFill>
              </a:rPr>
              <a:t> </a:t>
            </a:r>
            <a:r>
              <a:rPr lang="en-US" dirty="0" err="1">
                <a:solidFill>
                  <a:prstClr val="white"/>
                </a:solidFill>
              </a:rPr>
              <a:t>khẩu</a:t>
            </a:r>
            <a:r>
              <a:rPr lang="en-US" dirty="0">
                <a:solidFill>
                  <a:prstClr val="white"/>
                </a:solidFill>
              </a:rPr>
              <a:t> </a:t>
            </a:r>
            <a:r>
              <a:rPr lang="en-US" dirty="0" err="1">
                <a:solidFill>
                  <a:prstClr val="white"/>
                </a:solidFill>
              </a:rPr>
              <a:t>là</a:t>
            </a:r>
            <a:r>
              <a:rPr lang="en-US" dirty="0">
                <a:solidFill>
                  <a:prstClr val="white"/>
                </a:solidFill>
              </a:rPr>
              <a:t> </a:t>
            </a:r>
            <a:r>
              <a:rPr lang="en-US" dirty="0" err="1">
                <a:solidFill>
                  <a:prstClr val="white"/>
                </a:solidFill>
              </a:rPr>
              <a:t>gì</a:t>
            </a:r>
            <a:r>
              <a:rPr lang="en-US" dirty="0">
                <a:solidFill>
                  <a:prstClr val="white"/>
                </a:solidFill>
              </a:rPr>
              <a:t>? </a:t>
            </a:r>
            <a:r>
              <a:rPr lang="en-US" dirty="0">
                <a:solidFill>
                  <a:prstClr val="white"/>
                </a:solidFill>
                <a:sym typeface="Wingdings" panose="05000000000000000000" pitchFamily="2" charset="2"/>
              </a:rPr>
              <a:t> </a:t>
            </a:r>
            <a:r>
              <a:rPr lang="en-US" dirty="0" err="1">
                <a:solidFill>
                  <a:prstClr val="white"/>
                </a:solidFill>
                <a:sym typeface="Wingdings" panose="05000000000000000000" pitchFamily="2" charset="2"/>
              </a:rPr>
              <a:t>độ</a:t>
            </a:r>
            <a:r>
              <a:rPr lang="en-US" dirty="0">
                <a:solidFill>
                  <a:prstClr val="white"/>
                </a:solidFill>
                <a:sym typeface="Wingdings" panose="05000000000000000000" pitchFamily="2" charset="2"/>
              </a:rPr>
              <a:t> </a:t>
            </a:r>
            <a:r>
              <a:rPr lang="en-US" dirty="0" err="1">
                <a:solidFill>
                  <a:prstClr val="white"/>
                </a:solidFill>
                <a:sym typeface="Wingdings" panose="05000000000000000000" pitchFamily="2" charset="2"/>
              </a:rPr>
              <a:t>mạnh</a:t>
            </a:r>
            <a:r>
              <a:rPr lang="en-US" dirty="0">
                <a:solidFill>
                  <a:prstClr val="white"/>
                </a:solidFill>
                <a:sym typeface="Wingdings" panose="05000000000000000000" pitchFamily="2" charset="2"/>
              </a:rPr>
              <a:t> </a:t>
            </a:r>
            <a:r>
              <a:rPr lang="en-US" dirty="0" err="1">
                <a:solidFill>
                  <a:prstClr val="white"/>
                </a:solidFill>
                <a:sym typeface="Wingdings" panose="05000000000000000000" pitchFamily="2" charset="2"/>
              </a:rPr>
              <a:t>của</a:t>
            </a:r>
            <a:r>
              <a:rPr lang="en-US" dirty="0">
                <a:solidFill>
                  <a:prstClr val="white"/>
                </a:solidFill>
                <a:sym typeface="Wingdings" panose="05000000000000000000" pitchFamily="2" charset="2"/>
              </a:rPr>
              <a:t> </a:t>
            </a:r>
            <a:r>
              <a:rPr lang="en-US" dirty="0" err="1">
                <a:solidFill>
                  <a:prstClr val="white"/>
                </a:solidFill>
                <a:sym typeface="Wingdings" panose="05000000000000000000" pitchFamily="2" charset="2"/>
              </a:rPr>
              <a:t>mật</a:t>
            </a:r>
            <a:r>
              <a:rPr lang="en-US" dirty="0">
                <a:solidFill>
                  <a:prstClr val="white"/>
                </a:solidFill>
                <a:sym typeface="Wingdings" panose="05000000000000000000" pitchFamily="2" charset="2"/>
              </a:rPr>
              <a:t> </a:t>
            </a:r>
            <a:r>
              <a:rPr lang="en-US" dirty="0" err="1">
                <a:solidFill>
                  <a:prstClr val="white"/>
                </a:solidFill>
                <a:sym typeface="Wingdings" panose="05000000000000000000" pitchFamily="2" charset="2"/>
              </a:rPr>
              <a:t>khẩu</a:t>
            </a:r>
            <a:endParaRPr lang="en-US" dirty="0">
              <a:solidFill>
                <a:prstClr val="white"/>
              </a:solidFill>
            </a:endParaRPr>
          </a:p>
        </p:txBody>
      </p:sp>
      <p:sp>
        <p:nvSpPr>
          <p:cNvPr id="10" name="Text Box 4"/>
          <p:cNvSpPr txBox="1">
            <a:spLocks noChangeArrowheads="1"/>
          </p:cNvSpPr>
          <p:nvPr/>
        </p:nvSpPr>
        <p:spPr bwMode="auto">
          <a:xfrm>
            <a:off x="14785" y="0"/>
            <a:ext cx="9129215" cy="107721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fontAlgn="auto">
              <a:spcBef>
                <a:spcPts val="0"/>
              </a:spcBef>
              <a:spcAft>
                <a:spcPts val="0"/>
              </a:spcAft>
            </a:pPr>
            <a:r>
              <a:rPr lang="en-US" sz="3200" b="1" dirty="0">
                <a:solidFill>
                  <a:schemeClr val="bg1"/>
                </a:solidFill>
                <a:latin typeface="Times New Roman" panose="02020603050405020304" pitchFamily="18" charset="0"/>
                <a:cs typeface="Times New Roman" panose="02020603050405020304" pitchFamily="18" charset="0"/>
              </a:rPr>
              <a:t>BÀI 3: </a:t>
            </a:r>
            <a:r>
              <a:rPr lang="vi-VN" sz="3200" b="1" dirty="0">
                <a:solidFill>
                  <a:schemeClr val="bg1"/>
                </a:solidFill>
                <a:latin typeface="Times New Roman" panose="02020603050405020304" pitchFamily="18" charset="0"/>
                <a:cs typeface="Times New Roman" panose="02020603050405020304" pitchFamily="18" charset="0"/>
              </a:rPr>
              <a:t>THỰC HÀNH PHÒNG VỆ </a:t>
            </a:r>
            <a:endParaRPr lang="en-US" sz="3200" b="1" dirty="0">
              <a:solidFill>
                <a:schemeClr val="bg1"/>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3200" b="1" dirty="0">
                <a:solidFill>
                  <a:schemeClr val="bg1"/>
                </a:solidFill>
                <a:latin typeface="Times New Roman" panose="02020603050405020304" pitchFamily="18" charset="0"/>
                <a:cs typeface="Times New Roman" panose="02020603050405020304" pitchFamily="18" charset="0"/>
              </a:rPr>
              <a:t>TRƯỚC ẢNH HƯỞNG XẤU TỪ INTERNET</a:t>
            </a:r>
            <a:r>
              <a:rPr lang="en-US" sz="3200" b="1" dirty="0">
                <a:solidFill>
                  <a:schemeClr val="bg1"/>
                </a:solidFill>
                <a:effectLst>
                  <a:outerShdw blurRad="38100" dist="38100" dir="2700000" algn="tl">
                    <a:srgbClr val="C0C0C0"/>
                  </a:outerShdw>
                </a:effectLst>
                <a:latin typeface="Times New Roman" pitchFamily="18" charset="0"/>
              </a:rPr>
              <a:t> </a:t>
            </a:r>
          </a:p>
        </p:txBody>
      </p:sp>
      <p:sp>
        <p:nvSpPr>
          <p:cNvPr id="14" name="TextBox 13">
            <a:extLst>
              <a:ext uri="{FF2B5EF4-FFF2-40B4-BE49-F238E27FC236}">
                <a16:creationId xmlns:a16="http://schemas.microsoft.com/office/drawing/2014/main" id="{79DCDE72-EFB8-4E92-8884-8678F888FFE5}"/>
              </a:ext>
            </a:extLst>
          </p:cNvPr>
          <p:cNvSpPr txBox="1"/>
          <p:nvPr/>
        </p:nvSpPr>
        <p:spPr>
          <a:xfrm>
            <a:off x="152460" y="2184560"/>
            <a:ext cx="8866857" cy="1815882"/>
          </a:xfrm>
          <a:prstGeom prst="rect">
            <a:avLst/>
          </a:prstGeom>
          <a:solidFill>
            <a:schemeClr val="bg1"/>
          </a:solidFill>
        </p:spPr>
        <p:txBody>
          <a:bodyPr wrap="square" rtlCol="0">
            <a:spAutoFit/>
          </a:bodyPr>
          <a:lstStyle/>
          <a:p>
            <a:pPr algn="just" fontAlgn="auto">
              <a:spcBef>
                <a:spcPts val="0"/>
              </a:spcBef>
              <a:spcAft>
                <a:spcPts val="0"/>
              </a:spcAft>
            </a:pPr>
            <a:r>
              <a:rPr lang="en-US" sz="2800" b="1" u="sng">
                <a:latin typeface="#9Slide03 BoosterNextFYThin" panose="02000203000000020004" pitchFamily="2" charset="0"/>
                <a:cs typeface="Times New Roman" panose="02020603050405020304" pitchFamily="18" charset="0"/>
              </a:rPr>
              <a:t>Câu 1:</a:t>
            </a:r>
            <a:r>
              <a:rPr lang="en-US" sz="2800">
                <a:latin typeface="#9Slide03 BoosterNextFYThin" panose="02000203000000020004" pitchFamily="2" charset="0"/>
                <a:cs typeface="Times New Roman" panose="02020603050405020304" pitchFamily="18" charset="0"/>
              </a:rPr>
              <a:t> </a:t>
            </a:r>
            <a:r>
              <a:rPr lang="en-US" sz="2800" dirty="0">
                <a:latin typeface="#9Slide03 BoosterNextFYThin" panose="02000203000000020004" pitchFamily="2" charset="0"/>
                <a:cs typeface="Times New Roman" panose="02020603050405020304" pitchFamily="18" charset="0"/>
              </a:rPr>
              <a:t>Sau khi đăng nhập xong, vô tình nhóm bạn khác </a:t>
            </a:r>
            <a:r>
              <a:rPr lang="en-US" sz="2800" dirty="0" err="1">
                <a:latin typeface="#9Slide03 BoosterNextFYThin" panose="02000203000000020004" pitchFamily="2" charset="0"/>
                <a:cs typeface="Times New Roman" panose="02020603050405020304" pitchFamily="18" charset="0"/>
              </a:rPr>
              <a:t>nhìn</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thấy</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tên</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đăng</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nhập</a:t>
            </a:r>
            <a:r>
              <a:rPr lang="en-US" sz="2800" dirty="0">
                <a:latin typeface="#9Slide03 BoosterNextFYThin" panose="02000203000000020004" pitchFamily="2" charset="0"/>
                <a:cs typeface="Times New Roman" panose="02020603050405020304" pitchFamily="18" charset="0"/>
              </a:rPr>
              <a:t>, mật khẩu của nhóm mình, ghi nhớ và lần sau đăng nhập tài khoản </a:t>
            </a:r>
            <a:r>
              <a:rPr lang="en-US" sz="2800" dirty="0" err="1">
                <a:latin typeface="#9Slide03 BoosterNextFYThin" panose="02000203000000020004" pitchFamily="2" charset="0"/>
                <a:cs typeface="Times New Roman" panose="02020603050405020304" pitchFamily="18" charset="0"/>
              </a:rPr>
              <a:t>đó</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em</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hãy</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dự</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đoán</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điều</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gì</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có</a:t>
            </a:r>
            <a:r>
              <a:rPr lang="en-US" sz="2800" dirty="0">
                <a:latin typeface="#9Slide03 BoosterNextFYThin" panose="02000203000000020004" pitchFamily="2" charset="0"/>
                <a:cs typeface="Times New Roman" panose="02020603050405020304" pitchFamily="18" charset="0"/>
              </a:rPr>
              <a:t> </a:t>
            </a:r>
            <a:r>
              <a:rPr lang="en-US" sz="2800" dirty="0" err="1">
                <a:latin typeface="#9Slide03 BoosterNextFYThin" panose="02000203000000020004" pitchFamily="2" charset="0"/>
                <a:cs typeface="Times New Roman" panose="02020603050405020304" pitchFamily="18" charset="0"/>
              </a:rPr>
              <a:t>thể</a:t>
            </a:r>
            <a:r>
              <a:rPr lang="en-US" sz="2800" dirty="0">
                <a:latin typeface="#9Slide03 BoosterNextFYThin" panose="02000203000000020004" pitchFamily="2" charset="0"/>
                <a:cs typeface="Times New Roman" panose="02020603050405020304" pitchFamily="18" charset="0"/>
              </a:rPr>
              <a:t> xảy ra ?</a:t>
            </a:r>
            <a:endParaRPr lang="vi-VN" sz="2800" dirty="0">
              <a:latin typeface="#9Slide03 BoosterNextFYThin" panose="02000203000000020004" pitchFamily="2" charset="0"/>
              <a:cs typeface="Times New Roman" panose="02020603050405020304" pitchFamily="18" charset="0"/>
            </a:endParaRPr>
          </a:p>
        </p:txBody>
      </p:sp>
      <p:sp>
        <p:nvSpPr>
          <p:cNvPr id="15" name="TextBox 14">
            <a:extLst>
              <a:ext uri="{FF2B5EF4-FFF2-40B4-BE49-F238E27FC236}">
                <a16:creationId xmlns:a16="http://schemas.microsoft.com/office/drawing/2014/main" id="{C92808AE-C565-46C0-882F-FE2DC48055AE}"/>
              </a:ext>
            </a:extLst>
          </p:cNvPr>
          <p:cNvSpPr txBox="1"/>
          <p:nvPr/>
        </p:nvSpPr>
        <p:spPr>
          <a:xfrm>
            <a:off x="144745" y="4153677"/>
            <a:ext cx="8866858" cy="954107"/>
          </a:xfrm>
          <a:prstGeom prst="rect">
            <a:avLst/>
          </a:prstGeom>
          <a:solidFill>
            <a:schemeClr val="bg1"/>
          </a:solidFill>
        </p:spPr>
        <p:txBody>
          <a:bodyPr wrap="square" rtlCol="0">
            <a:spAutoFit/>
          </a:bodyPr>
          <a:lstStyle/>
          <a:p>
            <a:pPr fontAlgn="auto">
              <a:spcBef>
                <a:spcPts val="0"/>
              </a:spcBef>
              <a:spcAft>
                <a:spcPts val="0"/>
              </a:spcAft>
            </a:pPr>
            <a:r>
              <a:rPr lang="en-US" sz="2800" b="1" u="sng">
                <a:latin typeface="#9Slide03 BoosterNextFYThin" panose="02000203000000020004" pitchFamily="2" charset="0"/>
                <a:cs typeface="Times New Roman" panose="02020603050405020304" pitchFamily="18" charset="0"/>
              </a:rPr>
              <a:t>Câu 2: </a:t>
            </a:r>
            <a:r>
              <a:rPr lang="en-US" sz="2800" dirty="0">
                <a:latin typeface="#9Slide03 BoosterNextFYThin" panose="02000203000000020004" pitchFamily="2" charset="0"/>
                <a:cs typeface="Times New Roman" panose="02020603050405020304" pitchFamily="18" charset="0"/>
              </a:rPr>
              <a:t>Vì sao các chương trình như </a:t>
            </a:r>
            <a:r>
              <a:rPr lang="en-US" sz="2800" dirty="0" err="1">
                <a:latin typeface="#9Slide03 BoosterNextFYThin" panose="02000203000000020004" pitchFamily="2" charset="0"/>
                <a:cs typeface="Times New Roman" panose="02020603050405020304" pitchFamily="18" charset="0"/>
              </a:rPr>
              <a:t>Zalo</a:t>
            </a:r>
            <a:r>
              <a:rPr lang="en-US" sz="2800" dirty="0">
                <a:latin typeface="#9Slide03 BoosterNextFYThin" panose="02000203000000020004" pitchFamily="2" charset="0"/>
                <a:cs typeface="Times New Roman" panose="02020603050405020304" pitchFamily="18" charset="0"/>
              </a:rPr>
              <a:t>, E-mail, </a:t>
            </a:r>
            <a:r>
              <a:rPr lang="en-US" sz="2800" dirty="0" err="1">
                <a:latin typeface="#9Slide03 BoosterNextFYThin" panose="02000203000000020004" pitchFamily="2" charset="0"/>
                <a:cs typeface="Times New Roman" panose="02020603050405020304" pitchFamily="18" charset="0"/>
              </a:rPr>
              <a:t>facebook</a:t>
            </a:r>
            <a:r>
              <a:rPr lang="en-US" sz="2800" dirty="0">
                <a:latin typeface="#9Slide03 BoosterNextFYThin" panose="02000203000000020004" pitchFamily="2" charset="0"/>
                <a:cs typeface="Times New Roman" panose="02020603050405020304" pitchFamily="18" charset="0"/>
              </a:rPr>
              <a:t>, .... đều để chế độ ẩn mật khẩu?</a:t>
            </a:r>
            <a:endParaRPr lang="vi-VN" sz="2800" dirty="0">
              <a:latin typeface="#9Slide03 BoosterNextFYThin" panose="02000203000000020004" pitchFamily="2" charset="0"/>
              <a:cs typeface="Times New Roman" panose="02020603050405020304" pitchFamily="18" charset="0"/>
            </a:endParaRPr>
          </a:p>
        </p:txBody>
      </p:sp>
      <p:pic>
        <p:nvPicPr>
          <p:cNvPr id="16" name="Picture 15">
            <a:extLst>
              <a:ext uri="{FF2B5EF4-FFF2-40B4-BE49-F238E27FC236}">
                <a16:creationId xmlns:a16="http://schemas.microsoft.com/office/drawing/2014/main" id="{4F1E8FC5-C45B-41A5-88ED-76F040AD434E}"/>
              </a:ext>
            </a:extLst>
          </p:cNvPr>
          <p:cNvPicPr/>
          <p:nvPr/>
        </p:nvPicPr>
        <p:blipFill>
          <a:blip r:embed="rId3"/>
          <a:srcRect/>
          <a:stretch>
            <a:fillRect/>
          </a:stretch>
        </p:blipFill>
        <p:spPr bwMode="auto">
          <a:xfrm>
            <a:off x="4722799" y="5239601"/>
            <a:ext cx="4321599" cy="1511082"/>
          </a:xfrm>
          <a:prstGeom prst="rect">
            <a:avLst/>
          </a:prstGeom>
          <a:noFill/>
          <a:ln w="9525">
            <a:noFill/>
            <a:miter lim="800000"/>
            <a:headEnd/>
            <a:tailEnd/>
          </a:ln>
        </p:spPr>
      </p:pic>
      <p:sp>
        <p:nvSpPr>
          <p:cNvPr id="17" name="TextBox 16">
            <a:extLst>
              <a:ext uri="{FF2B5EF4-FFF2-40B4-BE49-F238E27FC236}">
                <a16:creationId xmlns:a16="http://schemas.microsoft.com/office/drawing/2014/main" id="{BC1BCBC5-21D1-438D-AA09-CF7EB7B54B1F}"/>
              </a:ext>
            </a:extLst>
          </p:cNvPr>
          <p:cNvSpPr txBox="1"/>
          <p:nvPr/>
        </p:nvSpPr>
        <p:spPr>
          <a:xfrm>
            <a:off x="152461" y="5362653"/>
            <a:ext cx="4268742" cy="954107"/>
          </a:xfrm>
          <a:prstGeom prst="rect">
            <a:avLst/>
          </a:prstGeom>
          <a:solidFill>
            <a:schemeClr val="bg1"/>
          </a:solidFill>
        </p:spPr>
        <p:txBody>
          <a:bodyPr wrap="square" rtlCol="0">
            <a:spAutoFit/>
          </a:bodyPr>
          <a:lstStyle/>
          <a:p>
            <a:pPr fontAlgn="auto">
              <a:spcBef>
                <a:spcPts val="0"/>
              </a:spcBef>
              <a:spcAft>
                <a:spcPts val="0"/>
              </a:spcAft>
            </a:pPr>
            <a:r>
              <a:rPr lang="en-US" sz="2800" b="1" u="sng">
                <a:latin typeface="#9Slide03 BoosterNextFYThin" panose="02000203000000020004" pitchFamily="2" charset="0"/>
                <a:cs typeface="Times New Roman" panose="02020603050405020304" pitchFamily="18" charset="0"/>
              </a:rPr>
              <a:t>Câu 3: </a:t>
            </a:r>
            <a:r>
              <a:rPr lang="en-US" sz="2800">
                <a:latin typeface="#9Slide03 BoosterNextFYThin" panose="02000203000000020004" pitchFamily="2" charset="0"/>
                <a:cs typeface="Times New Roman" panose="02020603050405020304" pitchFamily="18" charset="0"/>
              </a:rPr>
              <a:t>Trả lời phần vận dụng SGK/56</a:t>
            </a:r>
            <a:endParaRPr lang="vi-VN" sz="2800" dirty="0">
              <a:latin typeface="#9Slide03 BoosterNextFYThin" panose="02000203000000020004" pitchFamily="2" charset="0"/>
              <a:cs typeface="Times New Roman" panose="02020603050405020304" pitchFamily="18" charset="0"/>
            </a:endParaRPr>
          </a:p>
        </p:txBody>
      </p:sp>
    </p:spTree>
    <p:extLst>
      <p:ext uri="{BB962C8B-B14F-4D97-AF65-F5344CB8AC3E}">
        <p14:creationId xmlns:p14="http://schemas.microsoft.com/office/powerpoint/2010/main" val="150271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par>
                          <p:cTn id="20" fill="hold">
                            <p:stCondLst>
                              <p:cond delay="500"/>
                            </p:stCondLst>
                            <p:childTnLst>
                              <p:par>
                                <p:cTn id="21" presetID="16" presetClass="entr" presetSubtype="21"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25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23"/>
          <p:cNvSpPr>
            <a:spLocks noChangeArrowheads="1"/>
          </p:cNvSpPr>
          <p:nvPr/>
        </p:nvSpPr>
        <p:spPr bwMode="auto">
          <a:xfrm>
            <a:off x="6647008" y="2436308"/>
            <a:ext cx="2420792" cy="266700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eaLnBrk="0" hangingPunct="0"/>
            <a:endParaRPr lang="en-US" altLang="en-US">
              <a:latin typeface="Verdana" panose="020B0604030504040204" pitchFamily="34" charset="0"/>
            </a:endParaRPr>
          </a:p>
        </p:txBody>
      </p:sp>
      <p:sp>
        <p:nvSpPr>
          <p:cNvPr id="2" name="AutoShape 5"/>
          <p:cNvSpPr>
            <a:spLocks noChangeArrowheads="1"/>
          </p:cNvSpPr>
          <p:nvPr/>
        </p:nvSpPr>
        <p:spPr bwMode="auto">
          <a:xfrm>
            <a:off x="228600" y="2436308"/>
            <a:ext cx="1676400" cy="26670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0" hangingPunct="0"/>
            <a:endParaRPr lang="en-US" altLang="en-US" dirty="0">
              <a:solidFill>
                <a:schemeClr val="bg1"/>
              </a:solidFill>
              <a:latin typeface="Times New Roman" panose="02020603050405020304" pitchFamily="18" charset="0"/>
              <a:cs typeface="Times New Roman" panose="02020603050405020304" pitchFamily="18" charset="0"/>
            </a:endParaRPr>
          </a:p>
        </p:txBody>
      </p:sp>
      <p:sp>
        <p:nvSpPr>
          <p:cNvPr id="3" name="Text Box 6"/>
          <p:cNvSpPr txBox="1">
            <a:spLocks noChangeArrowheads="1"/>
          </p:cNvSpPr>
          <p:nvPr/>
        </p:nvSpPr>
        <p:spPr bwMode="auto">
          <a:xfrm>
            <a:off x="228600" y="2969708"/>
            <a:ext cx="1752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vi-VN" sz="2800" dirty="0">
                <a:solidFill>
                  <a:schemeClr val="bg1"/>
                </a:solidFill>
                <a:latin typeface="Times New Roman" panose="02020603050405020304" pitchFamily="18" charset="0"/>
              </a:rPr>
              <a:t> </a:t>
            </a:r>
            <a:r>
              <a:rPr lang="en-US" sz="2800" dirty="0">
                <a:solidFill>
                  <a:schemeClr val="bg1"/>
                </a:solidFill>
                <a:latin typeface="Times New Roman" panose="02020603050405020304" pitchFamily="18" charset="0"/>
              </a:rPr>
              <a:t>Í</a:t>
            </a:r>
            <a:r>
              <a:rPr lang="vi-VN" sz="2800" dirty="0">
                <a:solidFill>
                  <a:schemeClr val="bg1"/>
                </a:solidFill>
                <a:latin typeface="Times New Roman" panose="02020603050405020304" pitchFamily="18" charset="0"/>
              </a:rPr>
              <a:t>t nhất 12 kí tự trở lên</a:t>
            </a:r>
            <a:endParaRPr lang="en-US" altLang="en-US" dirty="0">
              <a:solidFill>
                <a:schemeClr val="bg1"/>
              </a:solidFill>
            </a:endParaRPr>
          </a:p>
        </p:txBody>
      </p:sp>
      <p:sp>
        <p:nvSpPr>
          <p:cNvPr id="4" name="Freeform 8"/>
          <p:cNvSpPr>
            <a:spLocks/>
          </p:cNvSpPr>
          <p:nvPr/>
        </p:nvSpPr>
        <p:spPr bwMode="gray">
          <a:xfrm>
            <a:off x="1006291" y="914240"/>
            <a:ext cx="1589088" cy="190500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bg1"/>
              </a:gs>
              <a:gs pos="100000">
                <a:schemeClr val="bg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sp>
        <p:nvSpPr>
          <p:cNvPr id="5" name="Freeform 10"/>
          <p:cNvSpPr>
            <a:spLocks/>
          </p:cNvSpPr>
          <p:nvPr/>
        </p:nvSpPr>
        <p:spPr bwMode="gray">
          <a:xfrm flipH="1">
            <a:off x="6547291" y="539644"/>
            <a:ext cx="1676400" cy="213360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grpSp>
        <p:nvGrpSpPr>
          <p:cNvPr id="6" name="Group 11"/>
          <p:cNvGrpSpPr>
            <a:grpSpLocks/>
          </p:cNvGrpSpPr>
          <p:nvPr/>
        </p:nvGrpSpPr>
        <p:grpSpPr bwMode="auto">
          <a:xfrm>
            <a:off x="2400300" y="-228600"/>
            <a:ext cx="4724400" cy="2035969"/>
            <a:chOff x="1997" y="1314"/>
            <a:chExt cx="1889" cy="1009"/>
          </a:xfrm>
        </p:grpSpPr>
        <p:grpSp>
          <p:nvGrpSpPr>
            <p:cNvPr id="7" name="Group 12"/>
            <p:cNvGrpSpPr>
              <a:grpSpLocks/>
            </p:cNvGrpSpPr>
            <p:nvPr/>
          </p:nvGrpSpPr>
          <p:grpSpPr bwMode="auto">
            <a:xfrm>
              <a:off x="1997" y="1404"/>
              <a:ext cx="1889" cy="919"/>
              <a:chOff x="1973" y="1027"/>
              <a:chExt cx="1926" cy="937"/>
            </a:xfrm>
          </p:grpSpPr>
          <p:sp>
            <p:nvSpPr>
              <p:cNvPr id="12" name="Oval 1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14"/>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9"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0" name="Oval 17"/>
            <p:cNvSpPr>
              <a:spLocks noChangeArrowheads="1"/>
            </p:cNvSpPr>
            <p:nvPr/>
          </p:nvSpPr>
          <p:spPr bwMode="gray">
            <a:xfrm>
              <a:off x="2125" y="1327"/>
              <a:ext cx="1570" cy="770"/>
            </a:xfrm>
            <a:prstGeom prst="ellipse">
              <a:avLst/>
            </a:prstGeom>
            <a:solidFill>
              <a:srgbClr val="FFC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1" name="Oval 18"/>
            <p:cNvSpPr>
              <a:spLocks noChangeArrowheads="1"/>
            </p:cNvSpPr>
            <p:nvPr/>
          </p:nvSpPr>
          <p:spPr bwMode="gray">
            <a:xfrm>
              <a:off x="2208" y="1344"/>
              <a:ext cx="1382" cy="624"/>
            </a:xfrm>
            <a:prstGeom prst="ellipse">
              <a:avLst/>
            </a:prstGeom>
            <a:solidFill>
              <a:srgbClr val="FFC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14" name="Text Box 19"/>
          <p:cNvSpPr txBox="1">
            <a:spLocks noChangeArrowheads="1"/>
          </p:cNvSpPr>
          <p:nvPr/>
        </p:nvSpPr>
        <p:spPr bwMode="auto">
          <a:xfrm>
            <a:off x="2648342" y="-2092"/>
            <a:ext cx="431881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indent="0" algn="ctr">
              <a:buNone/>
            </a:pP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khẩu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mạnh</a:t>
            </a:r>
            <a:r>
              <a:rPr lang="en-US" sz="3200" dirty="0">
                <a:latin typeface="Times New Roman" panose="02020603050405020304" pitchFamily="18" charset="0"/>
                <a:cs typeface="Times New Roman" panose="02020603050405020304" pitchFamily="18" charset="0"/>
              </a:rPr>
              <a:t> </a:t>
            </a:r>
          </a:p>
          <a:p>
            <a:pPr marL="0" indent="0" algn="ctr">
              <a:buNone/>
            </a:pP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khẩu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15" name="AutoShape 21"/>
          <p:cNvSpPr>
            <a:spLocks noChangeArrowheads="1"/>
          </p:cNvSpPr>
          <p:nvPr/>
        </p:nvSpPr>
        <p:spPr bwMode="auto">
          <a:xfrm>
            <a:off x="3031212" y="2283908"/>
            <a:ext cx="2133600" cy="2971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eaLnBrk="0" hangingPunct="0"/>
            <a:endParaRPr lang="en-US" altLang="en-US">
              <a:solidFill>
                <a:schemeClr val="bg1"/>
              </a:solidFill>
              <a:latin typeface="Verdana" panose="020B0604030504040204" pitchFamily="34" charset="0"/>
            </a:endParaRPr>
          </a:p>
        </p:txBody>
      </p:sp>
      <p:sp>
        <p:nvSpPr>
          <p:cNvPr id="16" name="Text Box 22"/>
          <p:cNvSpPr txBox="1">
            <a:spLocks noChangeArrowheads="1"/>
          </p:cNvSpPr>
          <p:nvPr/>
        </p:nvSpPr>
        <p:spPr bwMode="auto">
          <a:xfrm>
            <a:off x="3276600" y="2436308"/>
            <a:ext cx="1905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ts val="0"/>
              </a:spcBef>
              <a:spcAft>
                <a:spcPts val="0"/>
              </a:spcAft>
            </a:pPr>
            <a:r>
              <a:rPr lang="en-US" sz="2400" dirty="0">
                <a:solidFill>
                  <a:schemeClr val="bg1"/>
                </a:solidFill>
                <a:latin typeface="Times New Roman" panose="02020603050405020304" pitchFamily="18" charset="0"/>
              </a:rPr>
              <a:t>G</a:t>
            </a:r>
            <a:r>
              <a:rPr lang="vi-VN" sz="2400" dirty="0">
                <a:solidFill>
                  <a:schemeClr val="bg1"/>
                </a:solidFill>
                <a:latin typeface="Times New Roman" panose="02020603050405020304" pitchFamily="18" charset="0"/>
              </a:rPr>
              <a:t>ồm có chữ số, chữ in thường, chữ </a:t>
            </a:r>
            <a:r>
              <a:rPr lang="en-US" sz="2400" dirty="0">
                <a:solidFill>
                  <a:schemeClr val="bg1"/>
                </a:solidFill>
                <a:latin typeface="Times New Roman" panose="02020603050405020304" pitchFamily="18" charset="0"/>
              </a:rPr>
              <a:t>IN HOA </a:t>
            </a:r>
            <a:r>
              <a:rPr lang="vi-VN" sz="2400" dirty="0">
                <a:solidFill>
                  <a:schemeClr val="bg1"/>
                </a:solidFill>
                <a:latin typeface="Times New Roman" panose="02020603050405020304" pitchFamily="18" charset="0"/>
              </a:rPr>
              <a:t>và một số kí tự đặc biệt.</a:t>
            </a:r>
          </a:p>
        </p:txBody>
      </p:sp>
      <p:sp>
        <p:nvSpPr>
          <p:cNvPr id="18" name="Text Box 24"/>
          <p:cNvSpPr txBox="1">
            <a:spLocks noChangeArrowheads="1"/>
          </p:cNvSpPr>
          <p:nvPr/>
        </p:nvSpPr>
        <p:spPr bwMode="auto">
          <a:xfrm>
            <a:off x="6553200" y="2519435"/>
            <a:ext cx="2590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400" b="1" dirty="0">
                <a:latin typeface="Times New Roman" panose="02020603050405020304" pitchFamily="18" charset="0"/>
                <a:cs typeface="Times New Roman" panose="02020603050405020304" pitchFamily="18" charset="0"/>
              </a:rPr>
              <a:t>VD: </a:t>
            </a:r>
            <a:r>
              <a:rPr lang="en-US" sz="2400" dirty="0">
                <a:latin typeface="Times New Roman" panose="02020603050405020304" pitchFamily="18" charset="0"/>
                <a:cs typeface="Times New Roman" panose="02020603050405020304" pitchFamily="18" charset="0"/>
              </a:rPr>
              <a:t>Abcd987456321@</a:t>
            </a:r>
          </a:p>
          <a:p>
            <a:r>
              <a:rPr lang="en-US" sz="2400" dirty="0">
                <a:latin typeface="Times New Roman" panose="02020603050405020304" pitchFamily="18" charset="0"/>
                <a:cs typeface="Times New Roman" panose="02020603050405020304" pitchFamily="18" charset="0"/>
              </a:rPr>
              <a:t>         NvT603279!@*</a:t>
            </a:r>
            <a:endParaRPr lang="vi-VN" sz="2400" dirty="0">
              <a:latin typeface="Times New Roman" panose="02020603050405020304" pitchFamily="18" charset="0"/>
              <a:cs typeface="Times New Roman" panose="02020603050405020304" pitchFamily="18" charset="0"/>
            </a:endParaRPr>
          </a:p>
        </p:txBody>
      </p:sp>
      <p:sp>
        <p:nvSpPr>
          <p:cNvPr id="19" name="AutoShape 28"/>
          <p:cNvSpPr>
            <a:spLocks noChangeArrowheads="1"/>
          </p:cNvSpPr>
          <p:nvPr/>
        </p:nvSpPr>
        <p:spPr bwMode="grayWhite">
          <a:xfrm>
            <a:off x="4098012" y="1574685"/>
            <a:ext cx="381000" cy="931229"/>
          </a:xfrm>
          <a:prstGeom prst="curvedRightArrow">
            <a:avLst>
              <a:gd name="adj1" fmla="val 72639"/>
              <a:gd name="adj2" fmla="val 132639"/>
              <a:gd name="adj3" fmla="val 6068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ounded Rectangular Callout 19"/>
          <p:cNvSpPr/>
          <p:nvPr/>
        </p:nvSpPr>
        <p:spPr>
          <a:xfrm>
            <a:off x="236606" y="5599980"/>
            <a:ext cx="8839201" cy="1108842"/>
          </a:xfrm>
          <a:prstGeom prst="wedgeRoundRectCallout">
            <a:avLst>
              <a:gd name="adj1" fmla="val -20877"/>
              <a:gd name="adj2" fmla="val -88230"/>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25091983; 123456789; 0987654321; Abc@Demo123</a:t>
            </a:r>
          </a:p>
          <a:p>
            <a:pPr algn="ct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1880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ox(in)">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5"/>
                                        </p:tgtEl>
                                        <p:attrNameLst>
                                          <p:attrName>ppt_y</p:attrName>
                                        </p:attrNameLst>
                                      </p:cBhvr>
                                      <p:tavLst>
                                        <p:tav tm="0">
                                          <p:val>
                                            <p:strVal val="#ppt_y"/>
                                          </p:val>
                                        </p:tav>
                                        <p:tav tm="100000">
                                          <p:val>
                                            <p:strVal val="#ppt_y"/>
                                          </p:val>
                                        </p:tav>
                                      </p:tavLst>
                                    </p:anim>
                                    <p:anim calcmode="lin" valueType="num">
                                      <p:cBhvr>
                                        <p:cTn id="31"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5"/>
                                        </p:tgtEl>
                                      </p:cBhvr>
                                    </p:animEffect>
                                  </p:childTnLst>
                                </p:cTn>
                              </p:par>
                              <p:par>
                                <p:cTn id="34" presetID="41" presetClass="entr" presetSubtype="0" fill="hold" grpId="0" nodeType="withEffect">
                                  <p:stCondLst>
                                    <p:cond delay="0"/>
                                  </p:stCondLst>
                                  <p:iterate type="lt">
                                    <p:tmPct val="10000"/>
                                  </p:iterate>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6"/>
                                        </p:tgtEl>
                                        <p:attrNameLst>
                                          <p:attrName>ppt_y</p:attrName>
                                        </p:attrNameLst>
                                      </p:cBhvr>
                                      <p:tavLst>
                                        <p:tav tm="0">
                                          <p:val>
                                            <p:strVal val="#ppt_y"/>
                                          </p:val>
                                        </p:tav>
                                        <p:tav tm="100000">
                                          <p:val>
                                            <p:strVal val="#ppt_y"/>
                                          </p:val>
                                        </p:tav>
                                      </p:tavLst>
                                    </p:anim>
                                    <p:anim calcmode="lin" valueType="num">
                                      <p:cBhvr>
                                        <p:cTn id="38"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strips(downLeft)">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17"/>
                                        </p:tgtEl>
                                        <p:attrNameLst>
                                          <p:attrName>style.visibility</p:attrName>
                                        </p:attrNameLst>
                                      </p:cBhvr>
                                      <p:to>
                                        <p:strVal val="visible"/>
                                      </p:to>
                                    </p:set>
                                    <p:anim calcmode="discrete" valueType="clr">
                                      <p:cBhvr override="childStyle">
                                        <p:cTn id="50"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17"/>
                                        </p:tgtEl>
                                        <p:attrNameLst>
                                          <p:attrName>fillcolor</p:attrName>
                                        </p:attrNameLst>
                                      </p:cBhvr>
                                      <p:tavLst>
                                        <p:tav tm="0">
                                          <p:val>
                                            <p:clrVal>
                                              <a:schemeClr val="accent2"/>
                                            </p:clrVal>
                                          </p:val>
                                        </p:tav>
                                        <p:tav tm="50000">
                                          <p:val>
                                            <p:clrVal>
                                              <a:schemeClr val="hlink"/>
                                            </p:clrVal>
                                          </p:val>
                                        </p:tav>
                                      </p:tavLst>
                                    </p:anim>
                                    <p:set>
                                      <p:cBhvr>
                                        <p:cTn id="52" dur="80"/>
                                        <p:tgtEl>
                                          <p:spTgt spid="17"/>
                                        </p:tgtEl>
                                        <p:attrNameLst>
                                          <p:attrName>fill.type</p:attrName>
                                        </p:attrNameLst>
                                      </p:cBhvr>
                                      <p:to>
                                        <p:strVal val="solid"/>
                                      </p:to>
                                    </p:set>
                                  </p:childTnLst>
                                </p:cTn>
                              </p:par>
                              <p:par>
                                <p:cTn id="53" presetID="27" presetClass="entr" presetSubtype="0" fill="hold" grpId="0" nodeType="withEffect">
                                  <p:stCondLst>
                                    <p:cond delay="0"/>
                                  </p:stCondLst>
                                  <p:iterate type="lt">
                                    <p:tmPct val="50000"/>
                                  </p:iterate>
                                  <p:childTnLst>
                                    <p:set>
                                      <p:cBhvr>
                                        <p:cTn id="54" dur="1" fill="hold">
                                          <p:stCondLst>
                                            <p:cond delay="0"/>
                                          </p:stCondLst>
                                        </p:cTn>
                                        <p:tgtEl>
                                          <p:spTgt spid="18"/>
                                        </p:tgtEl>
                                        <p:attrNameLst>
                                          <p:attrName>style.visibility</p:attrName>
                                        </p:attrNameLst>
                                      </p:cBhvr>
                                      <p:to>
                                        <p:strVal val="visible"/>
                                      </p:to>
                                    </p:set>
                                    <p:anim calcmode="discrete" valueType="clr">
                                      <p:cBhvr override="childStyle">
                                        <p:cTn id="55"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18"/>
                                        </p:tgtEl>
                                        <p:attrNameLst>
                                          <p:attrName>fillcolor</p:attrName>
                                        </p:attrNameLst>
                                      </p:cBhvr>
                                      <p:tavLst>
                                        <p:tav tm="0">
                                          <p:val>
                                            <p:clrVal>
                                              <a:schemeClr val="accent2"/>
                                            </p:clrVal>
                                          </p:val>
                                        </p:tav>
                                        <p:tav tm="50000">
                                          <p:val>
                                            <p:clrVal>
                                              <a:schemeClr val="hlink"/>
                                            </p:clrVal>
                                          </p:val>
                                        </p:tav>
                                      </p:tavLst>
                                    </p:anim>
                                    <p:set>
                                      <p:cBhvr>
                                        <p:cTn id="57" dur="80"/>
                                        <p:tgtEl>
                                          <p:spTgt spid="18"/>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3" grpId="0"/>
      <p:bldP spid="15" grpId="0" animBg="1"/>
      <p:bldP spid="16" grpId="0"/>
      <p:bldP spid="18" grpId="0"/>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ASUS\AppData\Local\Temp\~CaABFC\data\asimages\{F1C8369C-118F-411A-A1DA-72A833AAD24C}_2.png&quot;/&gt;&lt;left val=&quot;29&quot;/&gt;&lt;top val=&quot;28&quot;/&gt;&lt;width val=&quot;641&quot;/&gt;&lt;height val=&quot;105&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57150">
          <a:solidFill>
            <a:srgbClr val="92D050"/>
          </a:solid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ln>
          <a:noFill/>
        </a:ln>
      </a:spPr>
      <a:bodyPr vert="horz" lIns="91440" tIns="45720" rIns="91440" bIns="45720" rtlCol="0">
        <a:normAutofit/>
      </a:bodyPr>
      <a:lstStyle>
        <a:defPPr algn="just">
          <a:defRPr b="1">
            <a:solidFill>
              <a:srgbClr val="0000FF"/>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0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3300</TotalTime>
  <Words>880</Words>
  <Application>Microsoft Office PowerPoint</Application>
  <PresentationFormat>On-screen Show (4:3)</PresentationFormat>
  <Paragraphs>81</Paragraphs>
  <Slides>15</Slides>
  <Notes>3</Notes>
  <HiddenSlides>0</HiddenSlides>
  <MMClips>1</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15</vt:i4>
      </vt:variant>
    </vt:vector>
  </HeadingPairs>
  <TitlesOfParts>
    <vt:vector size="25" baseType="lpstr">
      <vt:lpstr>#9Slide03 BoosterNextFYThin</vt:lpstr>
      <vt:lpstr>Arial</vt:lpstr>
      <vt:lpstr>Calibri</vt:lpstr>
      <vt:lpstr>Times New Roman</vt:lpstr>
      <vt:lpstr>Verdana</vt:lpstr>
      <vt:lpstr>Wingdings</vt:lpstr>
      <vt:lpstr>Office Theme</vt:lpstr>
      <vt:lpstr>1_Chủ đề Office</vt:lpstr>
      <vt:lpstr>6_Thiết kế Tùy chỉnh</vt:lpstr>
      <vt:lpstr>10_Thiết kế Tùy chỉnh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Hồng Ngọc</cp:lastModifiedBy>
  <cp:revision>288</cp:revision>
  <dcterms:created xsi:type="dcterms:W3CDTF">2006-08-16T00:00:00Z</dcterms:created>
  <dcterms:modified xsi:type="dcterms:W3CDTF">2022-04-09T01:15:24Z</dcterms:modified>
</cp:coreProperties>
</file>