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05" r:id="rId2"/>
    <p:sldId id="259" r:id="rId3"/>
    <p:sldId id="306" r:id="rId4"/>
    <p:sldId id="271" r:id="rId5"/>
    <p:sldId id="291" r:id="rId6"/>
    <p:sldId id="290" r:id="rId7"/>
    <p:sldId id="272" r:id="rId8"/>
    <p:sldId id="273" r:id="rId9"/>
    <p:sldId id="274" r:id="rId10"/>
    <p:sldId id="275" r:id="rId11"/>
    <p:sldId id="277" r:id="rId12"/>
    <p:sldId id="278" r:id="rId13"/>
    <p:sldId id="279" r:id="rId14"/>
    <p:sldId id="280" r:id="rId15"/>
    <p:sldId id="281" r:id="rId16"/>
    <p:sldId id="282" r:id="rId17"/>
    <p:sldId id="26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63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8B0417-D33A-4074-A4FE-3A0033335618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941E0E-F2CD-4BFE-AABD-0F1E50A40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037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0FBE692-250D-41C2-90E5-311EF39B93A4}" type="slidenum">
              <a:rPr lang="en-US" altLang="zh-CN" smtClean="0"/>
              <a:pPr/>
              <a:t>12</a:t>
            </a:fld>
            <a:endParaRPr lang="en-US" altLang="zh-CN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Bài 16: Cơ năng (3)</a:t>
            </a:r>
          </a:p>
        </p:txBody>
      </p:sp>
    </p:spTree>
    <p:extLst>
      <p:ext uri="{BB962C8B-B14F-4D97-AF65-F5344CB8AC3E}">
        <p14:creationId xmlns:p14="http://schemas.microsoft.com/office/powerpoint/2010/main" val="2233897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29DCB10-9389-4AE4-A79B-62AD9C600E8A}" type="slidenum">
              <a:rPr lang="en-US" altLang="zh-CN" smtClean="0"/>
              <a:pPr/>
              <a:t>13</a:t>
            </a:fld>
            <a:endParaRPr lang="en-US" altLang="zh-CN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Bài 16: Cơ năng (3)</a:t>
            </a:r>
          </a:p>
        </p:txBody>
      </p:sp>
    </p:spTree>
    <p:extLst>
      <p:ext uri="{BB962C8B-B14F-4D97-AF65-F5344CB8AC3E}">
        <p14:creationId xmlns:p14="http://schemas.microsoft.com/office/powerpoint/2010/main" val="16513259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8072E17-8E6A-4DA0-B5E7-ED538BADC8B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658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DBEDF-1F82-4434-82A6-D783128077C0}" type="datetimeFigureOut">
              <a:rPr lang="en-US" smtClean="0"/>
              <a:pPr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4888-1D2A-4A01-BA22-824264B519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DBEDF-1F82-4434-82A6-D783128077C0}" type="datetimeFigureOut">
              <a:rPr lang="en-US" smtClean="0"/>
              <a:pPr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4888-1D2A-4A01-BA22-824264B519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DBEDF-1F82-4434-82A6-D783128077C0}" type="datetimeFigureOut">
              <a:rPr lang="en-US" smtClean="0"/>
              <a:pPr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4888-1D2A-4A01-BA22-824264B519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DBEDF-1F82-4434-82A6-D783128077C0}" type="datetimeFigureOut">
              <a:rPr lang="en-US" smtClean="0"/>
              <a:pPr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4888-1D2A-4A01-BA22-824264B519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DBEDF-1F82-4434-82A6-D783128077C0}" type="datetimeFigureOut">
              <a:rPr lang="en-US" smtClean="0"/>
              <a:pPr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4888-1D2A-4A01-BA22-824264B519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DBEDF-1F82-4434-82A6-D783128077C0}" type="datetimeFigureOut">
              <a:rPr lang="en-US" smtClean="0"/>
              <a:pPr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4888-1D2A-4A01-BA22-824264B519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DBEDF-1F82-4434-82A6-D783128077C0}" type="datetimeFigureOut">
              <a:rPr lang="en-US" smtClean="0"/>
              <a:pPr/>
              <a:t>3/3/2023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4888-1D2A-4A01-BA22-824264B519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DBEDF-1F82-4434-82A6-D783128077C0}" type="datetimeFigureOut">
              <a:rPr lang="en-US" smtClean="0"/>
              <a:pPr/>
              <a:t>3/3/2023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4888-1D2A-4A01-BA22-824264B519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DBEDF-1F82-4434-82A6-D783128077C0}" type="datetimeFigureOut">
              <a:rPr lang="en-US" smtClean="0"/>
              <a:pPr/>
              <a:t>3/3/2023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4888-1D2A-4A01-BA22-824264B519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DBEDF-1F82-4434-82A6-D783128077C0}" type="datetimeFigureOut">
              <a:rPr lang="en-US" smtClean="0"/>
              <a:pPr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4888-1D2A-4A01-BA22-824264B519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DBEDF-1F82-4434-82A6-D783128077C0}" type="datetimeFigureOut">
              <a:rPr lang="en-US" smtClean="0"/>
              <a:pPr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A4888-1D2A-4A01-BA22-824264B519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DBEDF-1F82-4434-82A6-D783128077C0}" type="datetimeFigureOut">
              <a:rPr lang="en-US" smtClean="0"/>
              <a:pPr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A4888-1D2A-4A01-BA22-824264B519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gif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gif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Dap thuy dien">
            <a:extLst>
              <a:ext uri="{FF2B5EF4-FFF2-40B4-BE49-F238E27FC236}">
                <a16:creationId xmlns:a16="http://schemas.microsoft.com/office/drawing/2014/main" xmlns="" id="{94B77124-61D5-ACCE-382D-056F595648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10086"/>
            <a:ext cx="9047441" cy="3747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Hộp Văn bản 5">
            <a:extLst>
              <a:ext uri="{FF2B5EF4-FFF2-40B4-BE49-F238E27FC236}">
                <a16:creationId xmlns:a16="http://schemas.microsoft.com/office/drawing/2014/main" xmlns="" id="{87413D42-CCFC-1036-FC24-879A43DF895F}"/>
              </a:ext>
            </a:extLst>
          </p:cNvPr>
          <p:cNvSpPr txBox="1"/>
          <p:nvPr/>
        </p:nvSpPr>
        <p:spPr>
          <a:xfrm>
            <a:off x="1469572" y="1600200"/>
            <a:ext cx="6871607" cy="1015663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vi-VN" sz="6000" u="sng" dirty="0" err="1">
                <a:solidFill>
                  <a:srgbClr val="FFFF00"/>
                </a:solidFill>
                <a:latin typeface="+mj-lt"/>
              </a:rPr>
              <a:t>Bài</a:t>
            </a:r>
            <a:r>
              <a:rPr lang="vi-VN" sz="6000" u="sng" dirty="0">
                <a:solidFill>
                  <a:srgbClr val="FFFF00"/>
                </a:solidFill>
                <a:latin typeface="+mj-lt"/>
              </a:rPr>
              <a:t> 16: CƠ NĂNG</a:t>
            </a:r>
          </a:p>
        </p:txBody>
      </p:sp>
    </p:spTree>
    <p:extLst>
      <p:ext uri="{BB962C8B-B14F-4D97-AF65-F5344CB8AC3E}">
        <p14:creationId xmlns:p14="http://schemas.microsoft.com/office/powerpoint/2010/main" val="3846525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Line 2"/>
          <p:cNvSpPr>
            <a:spLocks noChangeShapeType="1"/>
          </p:cNvSpPr>
          <p:nvPr/>
        </p:nvSpPr>
        <p:spPr bwMode="auto">
          <a:xfrm>
            <a:off x="5303838" y="2241551"/>
            <a:ext cx="0" cy="175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5235" name="Line 3"/>
          <p:cNvSpPr>
            <a:spLocks noChangeShapeType="1"/>
          </p:cNvSpPr>
          <p:nvPr/>
        </p:nvSpPr>
        <p:spPr bwMode="auto">
          <a:xfrm>
            <a:off x="6599238" y="1375833"/>
            <a:ext cx="213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8" name="Rectangle 4" descr="Walnut"/>
          <p:cNvSpPr>
            <a:spLocks noChangeArrowheads="1"/>
          </p:cNvSpPr>
          <p:nvPr/>
        </p:nvSpPr>
        <p:spPr bwMode="auto">
          <a:xfrm>
            <a:off x="5608638" y="1699685"/>
            <a:ext cx="3789362" cy="2159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1269" name="Rectangle 5" descr="Medium wood"/>
          <p:cNvSpPr>
            <a:spLocks noChangeArrowheads="1"/>
          </p:cNvSpPr>
          <p:nvPr/>
        </p:nvSpPr>
        <p:spPr bwMode="auto">
          <a:xfrm>
            <a:off x="5837238" y="1928284"/>
            <a:ext cx="3560762" cy="313267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1270" name="AutoShape 6" descr="Medium wood"/>
          <p:cNvSpPr>
            <a:spLocks noChangeArrowheads="1"/>
          </p:cNvSpPr>
          <p:nvPr/>
        </p:nvSpPr>
        <p:spPr bwMode="auto">
          <a:xfrm>
            <a:off x="6294438" y="2233084"/>
            <a:ext cx="381000" cy="2590800"/>
          </a:xfrm>
          <a:custGeom>
            <a:avLst/>
            <a:gdLst>
              <a:gd name="T0" fmla="*/ 0 w 21600"/>
              <a:gd name="T1" fmla="*/ 0 h 21600"/>
              <a:gd name="T2" fmla="*/ 5400 w 21600"/>
              <a:gd name="T3" fmla="*/ 21600 h 21600"/>
              <a:gd name="T4" fmla="*/ 16200 w 21600"/>
              <a:gd name="T5" fmla="*/ 21600 h 21600"/>
              <a:gd name="T6" fmla="*/ 21600 w 21600"/>
              <a:gd name="T7" fmla="*/ 0 h 21600"/>
              <a:gd name="T8" fmla="*/ 0 w 21600"/>
              <a:gd name="T9" fmla="*/ 0 h 2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600"/>
              <a:gd name="T16" fmla="*/ 0 h 21600"/>
              <a:gd name="T17" fmla="*/ 21600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altLang="zh-CN">
              <a:ea typeface="SimSun" pitchFamily="2" charset="-122"/>
            </a:endParaRPr>
          </a:p>
        </p:txBody>
      </p:sp>
      <p:sp>
        <p:nvSpPr>
          <p:cNvPr id="11271" name="Oval 7"/>
          <p:cNvSpPr>
            <a:spLocks noChangeArrowheads="1"/>
          </p:cNvSpPr>
          <p:nvPr/>
        </p:nvSpPr>
        <p:spPr bwMode="auto">
          <a:xfrm>
            <a:off x="5341938" y="1375833"/>
            <a:ext cx="228600" cy="228600"/>
          </a:xfrm>
          <a:prstGeom prst="ellipse">
            <a:avLst/>
          </a:prstGeom>
          <a:solidFill>
            <a:srgbClr val="8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5456238" y="1471084"/>
            <a:ext cx="22860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5581651" y="1375833"/>
            <a:ext cx="10445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8580438" y="1090084"/>
            <a:ext cx="914400" cy="609600"/>
            <a:chOff x="3456" y="912"/>
            <a:chExt cx="576" cy="384"/>
          </a:xfrm>
        </p:grpSpPr>
        <p:sp>
          <p:nvSpPr>
            <p:cNvPr id="11302" name="Rectangle 11" descr="Oak"/>
            <p:cNvSpPr>
              <a:spLocks noChangeArrowheads="1"/>
            </p:cNvSpPr>
            <p:nvPr/>
          </p:nvSpPr>
          <p:spPr bwMode="auto">
            <a:xfrm>
              <a:off x="3456" y="912"/>
              <a:ext cx="576" cy="384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1303" name="Text Box 12"/>
            <p:cNvSpPr txBox="1">
              <a:spLocks noChangeArrowheads="1"/>
            </p:cNvSpPr>
            <p:nvPr/>
          </p:nvSpPr>
          <p:spPr bwMode="auto">
            <a:xfrm>
              <a:off x="3624" y="1008"/>
              <a:ext cx="28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B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4999038" y="2042585"/>
            <a:ext cx="609600" cy="1104899"/>
            <a:chOff x="2580" y="1512"/>
            <a:chExt cx="384" cy="696"/>
          </a:xfrm>
        </p:grpSpPr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2580" y="1692"/>
              <a:ext cx="384" cy="516"/>
              <a:chOff x="2448" y="1680"/>
              <a:chExt cx="384" cy="516"/>
            </a:xfrm>
          </p:grpSpPr>
          <p:grpSp>
            <p:nvGrpSpPr>
              <p:cNvPr id="5" name="Group 15"/>
              <p:cNvGrpSpPr>
                <a:grpSpLocks/>
              </p:cNvGrpSpPr>
              <p:nvPr/>
            </p:nvGrpSpPr>
            <p:grpSpPr bwMode="auto">
              <a:xfrm>
                <a:off x="2448" y="1764"/>
                <a:ext cx="384" cy="432"/>
                <a:chOff x="2448" y="2868"/>
                <a:chExt cx="384" cy="432"/>
              </a:xfrm>
            </p:grpSpPr>
            <p:sp>
              <p:nvSpPr>
                <p:cNvPr id="95248" name="AutoShape 16"/>
                <p:cNvSpPr>
                  <a:spLocks noChangeArrowheads="1"/>
                </p:cNvSpPr>
                <p:nvPr/>
              </p:nvSpPr>
              <p:spPr bwMode="auto">
                <a:xfrm>
                  <a:off x="2448" y="2868"/>
                  <a:ext cx="384" cy="432"/>
                </a:xfrm>
                <a:prstGeom prst="can">
                  <a:avLst>
                    <a:gd name="adj" fmla="val 28125"/>
                  </a:avLst>
                </a:prstGeom>
                <a:gradFill rotWithShape="1">
                  <a:gsLst>
                    <a:gs pos="0">
                      <a:schemeClr val="bg2"/>
                    </a:gs>
                    <a:gs pos="50000">
                      <a:schemeClr val="bg1"/>
                    </a:gs>
                    <a:gs pos="100000">
                      <a:schemeClr val="bg2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vi-VN" altLang="en-US"/>
                </a:p>
              </p:txBody>
            </p:sp>
            <p:sp>
              <p:nvSpPr>
                <p:cNvPr id="11301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2508" y="3000"/>
                  <a:ext cx="288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000" b="1"/>
                    <a:t>A</a:t>
                  </a:r>
                </a:p>
              </p:txBody>
            </p:sp>
          </p:grpSp>
          <p:sp>
            <p:nvSpPr>
              <p:cNvPr id="11299" name="Oval 18"/>
              <p:cNvSpPr>
                <a:spLocks noChangeArrowheads="1"/>
              </p:cNvSpPr>
              <p:nvPr/>
            </p:nvSpPr>
            <p:spPr bwMode="auto">
              <a:xfrm>
                <a:off x="2616" y="1680"/>
                <a:ext cx="48" cy="144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11297" name="Line 19"/>
            <p:cNvSpPr>
              <a:spLocks noChangeShapeType="1"/>
            </p:cNvSpPr>
            <p:nvPr/>
          </p:nvSpPr>
          <p:spPr bwMode="auto">
            <a:xfrm flipV="1">
              <a:off x="2772" y="151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76" name="Line 20"/>
          <p:cNvSpPr>
            <a:spLocks noChangeShapeType="1"/>
          </p:cNvSpPr>
          <p:nvPr/>
        </p:nvSpPr>
        <p:spPr bwMode="auto">
          <a:xfrm>
            <a:off x="5303838" y="1547285"/>
            <a:ext cx="0" cy="70484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7" name="Oval 21"/>
          <p:cNvSpPr>
            <a:spLocks noChangeArrowheads="1"/>
          </p:cNvSpPr>
          <p:nvPr/>
        </p:nvSpPr>
        <p:spPr bwMode="auto">
          <a:xfrm>
            <a:off x="5292725" y="1341967"/>
            <a:ext cx="381000" cy="381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1278" name="Line 22"/>
          <p:cNvSpPr>
            <a:spLocks noChangeShapeType="1"/>
          </p:cNvSpPr>
          <p:nvPr/>
        </p:nvSpPr>
        <p:spPr bwMode="auto">
          <a:xfrm>
            <a:off x="5005389" y="4834467"/>
            <a:ext cx="4175125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9" name="Line 23"/>
          <p:cNvSpPr>
            <a:spLocks noChangeShapeType="1"/>
          </p:cNvSpPr>
          <p:nvPr/>
        </p:nvSpPr>
        <p:spPr bwMode="auto">
          <a:xfrm>
            <a:off x="5005389" y="4904317"/>
            <a:ext cx="4175125" cy="0"/>
          </a:xfrm>
          <a:prstGeom prst="line">
            <a:avLst/>
          </a:prstGeom>
          <a:noFill/>
          <a:ln w="127000">
            <a:pattFill prst="ltUpDiag">
              <a:fgClr>
                <a:schemeClr val="tx1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0" name="Line 24"/>
          <p:cNvSpPr>
            <a:spLocks noChangeShapeType="1"/>
          </p:cNvSpPr>
          <p:nvPr/>
        </p:nvSpPr>
        <p:spPr bwMode="auto">
          <a:xfrm flipH="1">
            <a:off x="4267200" y="1092200"/>
            <a:ext cx="0" cy="541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" name="Group 27"/>
          <p:cNvGrpSpPr>
            <a:grpSpLocks/>
          </p:cNvGrpSpPr>
          <p:nvPr/>
        </p:nvGrpSpPr>
        <p:grpSpPr bwMode="auto">
          <a:xfrm rot="9753202" flipH="1">
            <a:off x="5219701" y="2745318"/>
            <a:ext cx="1190625" cy="882649"/>
            <a:chOff x="3765" y="1482"/>
            <a:chExt cx="750" cy="556"/>
          </a:xfrm>
        </p:grpSpPr>
        <p:sp>
          <p:nvSpPr>
            <p:cNvPr id="11286" name="Freeform 28"/>
            <p:cNvSpPr>
              <a:spLocks noChangeArrowheads="1"/>
            </p:cNvSpPr>
            <p:nvPr/>
          </p:nvSpPr>
          <p:spPr bwMode="auto">
            <a:xfrm rot="-5668726">
              <a:off x="3813" y="1607"/>
              <a:ext cx="200" cy="232"/>
            </a:xfrm>
            <a:custGeom>
              <a:avLst/>
              <a:gdLst>
                <a:gd name="T0" fmla="*/ 136 w 268"/>
                <a:gd name="T1" fmla="*/ 206 h 334"/>
                <a:gd name="T2" fmla="*/ 0 w 268"/>
                <a:gd name="T3" fmla="*/ 0 h 334"/>
                <a:gd name="T4" fmla="*/ 24 w 268"/>
                <a:gd name="T5" fmla="*/ 5 h 334"/>
                <a:gd name="T6" fmla="*/ 48 w 268"/>
                <a:gd name="T7" fmla="*/ 11 h 334"/>
                <a:gd name="T8" fmla="*/ 68 w 268"/>
                <a:gd name="T9" fmla="*/ 26 h 334"/>
                <a:gd name="T10" fmla="*/ 78 w 268"/>
                <a:gd name="T11" fmla="*/ 36 h 334"/>
                <a:gd name="T12" fmla="*/ 116 w 268"/>
                <a:gd name="T13" fmla="*/ 58 h 334"/>
                <a:gd name="T14" fmla="*/ 144 w 268"/>
                <a:gd name="T15" fmla="*/ 78 h 334"/>
                <a:gd name="T16" fmla="*/ 166 w 268"/>
                <a:gd name="T17" fmla="*/ 96 h 334"/>
                <a:gd name="T18" fmla="*/ 188 w 268"/>
                <a:gd name="T19" fmla="*/ 110 h 334"/>
                <a:gd name="T20" fmla="*/ 196 w 268"/>
                <a:gd name="T21" fmla="*/ 136 h 334"/>
                <a:gd name="T22" fmla="*/ 204 w 268"/>
                <a:gd name="T23" fmla="*/ 160 h 334"/>
                <a:gd name="T24" fmla="*/ 216 w 268"/>
                <a:gd name="T25" fmla="*/ 186 h 334"/>
                <a:gd name="T26" fmla="*/ 230 w 268"/>
                <a:gd name="T27" fmla="*/ 220 h 334"/>
                <a:gd name="T28" fmla="*/ 246 w 268"/>
                <a:gd name="T29" fmla="*/ 244 h 334"/>
                <a:gd name="T30" fmla="*/ 256 w 268"/>
                <a:gd name="T31" fmla="*/ 270 h 334"/>
                <a:gd name="T32" fmla="*/ 268 w 268"/>
                <a:gd name="T33" fmla="*/ 334 h 334"/>
                <a:gd name="T34" fmla="*/ 238 w 268"/>
                <a:gd name="T35" fmla="*/ 330 h 334"/>
                <a:gd name="T36" fmla="*/ 204 w 268"/>
                <a:gd name="T37" fmla="*/ 322 h 334"/>
                <a:gd name="T38" fmla="*/ 136 w 268"/>
                <a:gd name="T39" fmla="*/ 206 h 3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68"/>
                <a:gd name="T61" fmla="*/ 0 h 334"/>
                <a:gd name="T62" fmla="*/ 268 w 268"/>
                <a:gd name="T63" fmla="*/ 334 h 33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68" h="334">
                  <a:moveTo>
                    <a:pt x="136" y="206"/>
                  </a:moveTo>
                  <a:lnTo>
                    <a:pt x="0" y="0"/>
                  </a:lnTo>
                  <a:lnTo>
                    <a:pt x="24" y="5"/>
                  </a:lnTo>
                  <a:lnTo>
                    <a:pt x="48" y="11"/>
                  </a:lnTo>
                  <a:lnTo>
                    <a:pt x="68" y="26"/>
                  </a:lnTo>
                  <a:lnTo>
                    <a:pt x="78" y="36"/>
                  </a:lnTo>
                  <a:lnTo>
                    <a:pt x="116" y="58"/>
                  </a:lnTo>
                  <a:lnTo>
                    <a:pt x="144" y="78"/>
                  </a:lnTo>
                  <a:lnTo>
                    <a:pt x="166" y="96"/>
                  </a:lnTo>
                  <a:lnTo>
                    <a:pt x="188" y="110"/>
                  </a:lnTo>
                  <a:lnTo>
                    <a:pt x="196" y="136"/>
                  </a:lnTo>
                  <a:lnTo>
                    <a:pt x="204" y="160"/>
                  </a:lnTo>
                  <a:lnTo>
                    <a:pt x="216" y="186"/>
                  </a:lnTo>
                  <a:lnTo>
                    <a:pt x="230" y="220"/>
                  </a:lnTo>
                  <a:lnTo>
                    <a:pt x="246" y="244"/>
                  </a:lnTo>
                  <a:lnTo>
                    <a:pt x="256" y="270"/>
                  </a:lnTo>
                  <a:lnTo>
                    <a:pt x="268" y="334"/>
                  </a:lnTo>
                  <a:lnTo>
                    <a:pt x="238" y="330"/>
                  </a:lnTo>
                  <a:lnTo>
                    <a:pt x="204" y="322"/>
                  </a:lnTo>
                  <a:lnTo>
                    <a:pt x="136" y="206"/>
                  </a:lnTo>
                  <a:close/>
                </a:path>
              </a:pathLst>
            </a:custGeom>
            <a:solidFill>
              <a:srgbClr val="FFBFB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altLang="zh-CN">
                <a:ea typeface="SimSun" pitchFamily="2" charset="-122"/>
              </a:endParaRPr>
            </a:p>
          </p:txBody>
        </p:sp>
        <p:sp>
          <p:nvSpPr>
            <p:cNvPr id="11287" name="Freeform 29"/>
            <p:cNvSpPr>
              <a:spLocks noChangeArrowheads="1"/>
            </p:cNvSpPr>
            <p:nvPr/>
          </p:nvSpPr>
          <p:spPr bwMode="auto">
            <a:xfrm rot="-5668726">
              <a:off x="3848" y="1471"/>
              <a:ext cx="484" cy="650"/>
            </a:xfrm>
            <a:custGeom>
              <a:avLst/>
              <a:gdLst>
                <a:gd name="T0" fmla="*/ 232 w 651"/>
                <a:gd name="T1" fmla="*/ 508 h 934"/>
                <a:gd name="T2" fmla="*/ 182 w 651"/>
                <a:gd name="T3" fmla="*/ 512 h 934"/>
                <a:gd name="T4" fmla="*/ 110 w 651"/>
                <a:gd name="T5" fmla="*/ 482 h 934"/>
                <a:gd name="T6" fmla="*/ 92 w 651"/>
                <a:gd name="T7" fmla="*/ 440 h 934"/>
                <a:gd name="T8" fmla="*/ 52 w 651"/>
                <a:gd name="T9" fmla="*/ 412 h 934"/>
                <a:gd name="T10" fmla="*/ 10 w 651"/>
                <a:gd name="T11" fmla="*/ 410 h 934"/>
                <a:gd name="T12" fmla="*/ 10 w 651"/>
                <a:gd name="T13" fmla="*/ 440 h 934"/>
                <a:gd name="T14" fmla="*/ 24 w 651"/>
                <a:gd name="T15" fmla="*/ 484 h 934"/>
                <a:gd name="T16" fmla="*/ 44 w 651"/>
                <a:gd name="T17" fmla="*/ 534 h 934"/>
                <a:gd name="T18" fmla="*/ 74 w 651"/>
                <a:gd name="T19" fmla="*/ 580 h 934"/>
                <a:gd name="T20" fmla="*/ 116 w 651"/>
                <a:gd name="T21" fmla="*/ 628 h 934"/>
                <a:gd name="T22" fmla="*/ 182 w 651"/>
                <a:gd name="T23" fmla="*/ 696 h 934"/>
                <a:gd name="T24" fmla="*/ 242 w 651"/>
                <a:gd name="T25" fmla="*/ 756 h 934"/>
                <a:gd name="T26" fmla="*/ 306 w 651"/>
                <a:gd name="T27" fmla="*/ 816 h 934"/>
                <a:gd name="T28" fmla="*/ 340 w 651"/>
                <a:gd name="T29" fmla="*/ 856 h 934"/>
                <a:gd name="T30" fmla="*/ 354 w 651"/>
                <a:gd name="T31" fmla="*/ 893 h 934"/>
                <a:gd name="T32" fmla="*/ 380 w 651"/>
                <a:gd name="T33" fmla="*/ 925 h 934"/>
                <a:gd name="T34" fmla="*/ 403 w 651"/>
                <a:gd name="T35" fmla="*/ 921 h 934"/>
                <a:gd name="T36" fmla="*/ 444 w 651"/>
                <a:gd name="T37" fmla="*/ 889 h 934"/>
                <a:gd name="T38" fmla="*/ 508 w 651"/>
                <a:gd name="T39" fmla="*/ 850 h 934"/>
                <a:gd name="T40" fmla="*/ 573 w 651"/>
                <a:gd name="T41" fmla="*/ 821 h 934"/>
                <a:gd name="T42" fmla="*/ 630 w 651"/>
                <a:gd name="T43" fmla="*/ 816 h 934"/>
                <a:gd name="T44" fmla="*/ 619 w 651"/>
                <a:gd name="T45" fmla="*/ 785 h 934"/>
                <a:gd name="T46" fmla="*/ 590 w 651"/>
                <a:gd name="T47" fmla="*/ 757 h 934"/>
                <a:gd name="T48" fmla="*/ 577 w 651"/>
                <a:gd name="T49" fmla="*/ 735 h 934"/>
                <a:gd name="T50" fmla="*/ 587 w 651"/>
                <a:gd name="T51" fmla="*/ 630 h 934"/>
                <a:gd name="T52" fmla="*/ 577 w 651"/>
                <a:gd name="T53" fmla="*/ 484 h 934"/>
                <a:gd name="T54" fmla="*/ 580 w 651"/>
                <a:gd name="T55" fmla="*/ 428 h 934"/>
                <a:gd name="T56" fmla="*/ 580 w 651"/>
                <a:gd name="T57" fmla="*/ 395 h 934"/>
                <a:gd name="T58" fmla="*/ 580 w 651"/>
                <a:gd name="T59" fmla="*/ 384 h 934"/>
                <a:gd name="T60" fmla="*/ 572 w 651"/>
                <a:gd name="T61" fmla="*/ 336 h 934"/>
                <a:gd name="T62" fmla="*/ 542 w 651"/>
                <a:gd name="T63" fmla="*/ 338 h 934"/>
                <a:gd name="T64" fmla="*/ 494 w 651"/>
                <a:gd name="T65" fmla="*/ 324 h 934"/>
                <a:gd name="T66" fmla="*/ 458 w 651"/>
                <a:gd name="T67" fmla="*/ 266 h 934"/>
                <a:gd name="T68" fmla="*/ 430 w 651"/>
                <a:gd name="T69" fmla="*/ 206 h 934"/>
                <a:gd name="T70" fmla="*/ 388 w 651"/>
                <a:gd name="T71" fmla="*/ 136 h 934"/>
                <a:gd name="T72" fmla="*/ 356 w 651"/>
                <a:gd name="T73" fmla="*/ 106 h 934"/>
                <a:gd name="T74" fmla="*/ 334 w 651"/>
                <a:gd name="T75" fmla="*/ 84 h 934"/>
                <a:gd name="T76" fmla="*/ 310 w 651"/>
                <a:gd name="T77" fmla="*/ 58 h 934"/>
                <a:gd name="T78" fmla="*/ 286 w 651"/>
                <a:gd name="T79" fmla="*/ 40 h 934"/>
                <a:gd name="T80" fmla="*/ 260 w 651"/>
                <a:gd name="T81" fmla="*/ 14 h 934"/>
                <a:gd name="T82" fmla="*/ 232 w 651"/>
                <a:gd name="T83" fmla="*/ 20 h 934"/>
                <a:gd name="T84" fmla="*/ 240 w 651"/>
                <a:gd name="T85" fmla="*/ 86 h 934"/>
                <a:gd name="T86" fmla="*/ 288 w 651"/>
                <a:gd name="T87" fmla="*/ 152 h 934"/>
                <a:gd name="T88" fmla="*/ 320 w 651"/>
                <a:gd name="T89" fmla="*/ 204 h 934"/>
                <a:gd name="T90" fmla="*/ 338 w 651"/>
                <a:gd name="T91" fmla="*/ 276 h 934"/>
                <a:gd name="T92" fmla="*/ 368 w 651"/>
                <a:gd name="T93" fmla="*/ 354 h 934"/>
                <a:gd name="T94" fmla="*/ 346 w 651"/>
                <a:gd name="T95" fmla="*/ 404 h 934"/>
                <a:gd name="T96" fmla="*/ 306 w 651"/>
                <a:gd name="T97" fmla="*/ 462 h 934"/>
                <a:gd name="T98" fmla="*/ 254 w 651"/>
                <a:gd name="T99" fmla="*/ 496 h 934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651"/>
                <a:gd name="T151" fmla="*/ 0 h 934"/>
                <a:gd name="T152" fmla="*/ 651 w 651"/>
                <a:gd name="T153" fmla="*/ 934 h 934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651" h="934">
                  <a:moveTo>
                    <a:pt x="254" y="496"/>
                  </a:moveTo>
                  <a:lnTo>
                    <a:pt x="232" y="508"/>
                  </a:lnTo>
                  <a:lnTo>
                    <a:pt x="212" y="514"/>
                  </a:lnTo>
                  <a:lnTo>
                    <a:pt x="182" y="512"/>
                  </a:lnTo>
                  <a:lnTo>
                    <a:pt x="150" y="504"/>
                  </a:lnTo>
                  <a:lnTo>
                    <a:pt x="110" y="482"/>
                  </a:lnTo>
                  <a:lnTo>
                    <a:pt x="102" y="452"/>
                  </a:lnTo>
                  <a:lnTo>
                    <a:pt x="92" y="440"/>
                  </a:lnTo>
                  <a:lnTo>
                    <a:pt x="74" y="430"/>
                  </a:lnTo>
                  <a:lnTo>
                    <a:pt x="52" y="412"/>
                  </a:lnTo>
                  <a:lnTo>
                    <a:pt x="32" y="406"/>
                  </a:lnTo>
                  <a:lnTo>
                    <a:pt x="10" y="410"/>
                  </a:lnTo>
                  <a:lnTo>
                    <a:pt x="0" y="418"/>
                  </a:lnTo>
                  <a:lnTo>
                    <a:pt x="10" y="440"/>
                  </a:lnTo>
                  <a:lnTo>
                    <a:pt x="18" y="464"/>
                  </a:lnTo>
                  <a:lnTo>
                    <a:pt x="24" y="484"/>
                  </a:lnTo>
                  <a:lnTo>
                    <a:pt x="34" y="504"/>
                  </a:lnTo>
                  <a:lnTo>
                    <a:pt x="44" y="534"/>
                  </a:lnTo>
                  <a:lnTo>
                    <a:pt x="54" y="550"/>
                  </a:lnTo>
                  <a:lnTo>
                    <a:pt x="74" y="580"/>
                  </a:lnTo>
                  <a:lnTo>
                    <a:pt x="102" y="604"/>
                  </a:lnTo>
                  <a:lnTo>
                    <a:pt x="116" y="628"/>
                  </a:lnTo>
                  <a:lnTo>
                    <a:pt x="150" y="666"/>
                  </a:lnTo>
                  <a:lnTo>
                    <a:pt x="182" y="696"/>
                  </a:lnTo>
                  <a:lnTo>
                    <a:pt x="206" y="719"/>
                  </a:lnTo>
                  <a:lnTo>
                    <a:pt x="242" y="756"/>
                  </a:lnTo>
                  <a:lnTo>
                    <a:pt x="286" y="796"/>
                  </a:lnTo>
                  <a:lnTo>
                    <a:pt x="306" y="816"/>
                  </a:lnTo>
                  <a:lnTo>
                    <a:pt x="328" y="829"/>
                  </a:lnTo>
                  <a:lnTo>
                    <a:pt x="340" y="856"/>
                  </a:lnTo>
                  <a:lnTo>
                    <a:pt x="348" y="875"/>
                  </a:lnTo>
                  <a:lnTo>
                    <a:pt x="354" y="893"/>
                  </a:lnTo>
                  <a:lnTo>
                    <a:pt x="365" y="909"/>
                  </a:lnTo>
                  <a:lnTo>
                    <a:pt x="380" y="925"/>
                  </a:lnTo>
                  <a:lnTo>
                    <a:pt x="389" y="934"/>
                  </a:lnTo>
                  <a:lnTo>
                    <a:pt x="403" y="921"/>
                  </a:lnTo>
                  <a:lnTo>
                    <a:pt x="416" y="909"/>
                  </a:lnTo>
                  <a:lnTo>
                    <a:pt x="444" y="889"/>
                  </a:lnTo>
                  <a:lnTo>
                    <a:pt x="483" y="864"/>
                  </a:lnTo>
                  <a:lnTo>
                    <a:pt x="508" y="850"/>
                  </a:lnTo>
                  <a:lnTo>
                    <a:pt x="538" y="833"/>
                  </a:lnTo>
                  <a:lnTo>
                    <a:pt x="573" y="821"/>
                  </a:lnTo>
                  <a:lnTo>
                    <a:pt x="603" y="814"/>
                  </a:lnTo>
                  <a:lnTo>
                    <a:pt x="630" y="816"/>
                  </a:lnTo>
                  <a:lnTo>
                    <a:pt x="651" y="820"/>
                  </a:lnTo>
                  <a:lnTo>
                    <a:pt x="619" y="785"/>
                  </a:lnTo>
                  <a:lnTo>
                    <a:pt x="609" y="772"/>
                  </a:lnTo>
                  <a:lnTo>
                    <a:pt x="590" y="757"/>
                  </a:lnTo>
                  <a:lnTo>
                    <a:pt x="581" y="745"/>
                  </a:lnTo>
                  <a:lnTo>
                    <a:pt x="577" y="735"/>
                  </a:lnTo>
                  <a:lnTo>
                    <a:pt x="580" y="709"/>
                  </a:lnTo>
                  <a:lnTo>
                    <a:pt x="587" y="630"/>
                  </a:lnTo>
                  <a:lnTo>
                    <a:pt x="577" y="541"/>
                  </a:lnTo>
                  <a:lnTo>
                    <a:pt x="577" y="484"/>
                  </a:lnTo>
                  <a:lnTo>
                    <a:pt x="580" y="456"/>
                  </a:lnTo>
                  <a:lnTo>
                    <a:pt x="580" y="428"/>
                  </a:lnTo>
                  <a:lnTo>
                    <a:pt x="582" y="410"/>
                  </a:lnTo>
                  <a:lnTo>
                    <a:pt x="580" y="395"/>
                  </a:lnTo>
                  <a:lnTo>
                    <a:pt x="584" y="382"/>
                  </a:lnTo>
                  <a:lnTo>
                    <a:pt x="580" y="384"/>
                  </a:lnTo>
                  <a:lnTo>
                    <a:pt x="580" y="376"/>
                  </a:lnTo>
                  <a:lnTo>
                    <a:pt x="572" y="336"/>
                  </a:lnTo>
                  <a:lnTo>
                    <a:pt x="556" y="330"/>
                  </a:lnTo>
                  <a:lnTo>
                    <a:pt x="542" y="338"/>
                  </a:lnTo>
                  <a:lnTo>
                    <a:pt x="522" y="312"/>
                  </a:lnTo>
                  <a:lnTo>
                    <a:pt x="494" y="324"/>
                  </a:lnTo>
                  <a:lnTo>
                    <a:pt x="474" y="288"/>
                  </a:lnTo>
                  <a:lnTo>
                    <a:pt x="458" y="266"/>
                  </a:lnTo>
                  <a:lnTo>
                    <a:pt x="444" y="234"/>
                  </a:lnTo>
                  <a:lnTo>
                    <a:pt x="430" y="206"/>
                  </a:lnTo>
                  <a:lnTo>
                    <a:pt x="412" y="170"/>
                  </a:lnTo>
                  <a:lnTo>
                    <a:pt x="388" y="136"/>
                  </a:lnTo>
                  <a:lnTo>
                    <a:pt x="370" y="122"/>
                  </a:lnTo>
                  <a:lnTo>
                    <a:pt x="356" y="106"/>
                  </a:lnTo>
                  <a:lnTo>
                    <a:pt x="344" y="94"/>
                  </a:lnTo>
                  <a:lnTo>
                    <a:pt x="334" y="84"/>
                  </a:lnTo>
                  <a:lnTo>
                    <a:pt x="322" y="72"/>
                  </a:lnTo>
                  <a:lnTo>
                    <a:pt x="310" y="58"/>
                  </a:lnTo>
                  <a:lnTo>
                    <a:pt x="298" y="48"/>
                  </a:lnTo>
                  <a:lnTo>
                    <a:pt x="286" y="40"/>
                  </a:lnTo>
                  <a:lnTo>
                    <a:pt x="274" y="24"/>
                  </a:lnTo>
                  <a:lnTo>
                    <a:pt x="260" y="14"/>
                  </a:lnTo>
                  <a:lnTo>
                    <a:pt x="244" y="0"/>
                  </a:lnTo>
                  <a:lnTo>
                    <a:pt x="232" y="20"/>
                  </a:lnTo>
                  <a:lnTo>
                    <a:pt x="232" y="46"/>
                  </a:lnTo>
                  <a:lnTo>
                    <a:pt x="240" y="86"/>
                  </a:lnTo>
                  <a:lnTo>
                    <a:pt x="268" y="126"/>
                  </a:lnTo>
                  <a:lnTo>
                    <a:pt x="288" y="152"/>
                  </a:lnTo>
                  <a:lnTo>
                    <a:pt x="304" y="180"/>
                  </a:lnTo>
                  <a:lnTo>
                    <a:pt x="320" y="204"/>
                  </a:lnTo>
                  <a:lnTo>
                    <a:pt x="330" y="238"/>
                  </a:lnTo>
                  <a:lnTo>
                    <a:pt x="338" y="276"/>
                  </a:lnTo>
                  <a:lnTo>
                    <a:pt x="362" y="320"/>
                  </a:lnTo>
                  <a:lnTo>
                    <a:pt x="368" y="354"/>
                  </a:lnTo>
                  <a:lnTo>
                    <a:pt x="358" y="378"/>
                  </a:lnTo>
                  <a:lnTo>
                    <a:pt x="346" y="404"/>
                  </a:lnTo>
                  <a:lnTo>
                    <a:pt x="322" y="442"/>
                  </a:lnTo>
                  <a:lnTo>
                    <a:pt x="306" y="462"/>
                  </a:lnTo>
                  <a:lnTo>
                    <a:pt x="283" y="478"/>
                  </a:lnTo>
                  <a:lnTo>
                    <a:pt x="254" y="496"/>
                  </a:lnTo>
                  <a:close/>
                </a:path>
              </a:pathLst>
            </a:custGeom>
            <a:solidFill>
              <a:srgbClr val="FFBFB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altLang="zh-CN">
                <a:ea typeface="SimSun" pitchFamily="2" charset="-122"/>
              </a:endParaRPr>
            </a:p>
          </p:txBody>
        </p:sp>
        <p:sp>
          <p:nvSpPr>
            <p:cNvPr id="11288" name="Freeform 30"/>
            <p:cNvSpPr>
              <a:spLocks noChangeArrowheads="1"/>
            </p:cNvSpPr>
            <p:nvPr/>
          </p:nvSpPr>
          <p:spPr bwMode="auto">
            <a:xfrm rot="-5668726">
              <a:off x="4046" y="1599"/>
              <a:ext cx="5" cy="79"/>
            </a:xfrm>
            <a:custGeom>
              <a:avLst/>
              <a:gdLst>
                <a:gd name="T0" fmla="*/ 9 w 20"/>
                <a:gd name="T1" fmla="*/ 0 h 336"/>
                <a:gd name="T2" fmla="*/ 20 w 20"/>
                <a:gd name="T3" fmla="*/ 52 h 336"/>
                <a:gd name="T4" fmla="*/ 1 w 20"/>
                <a:gd name="T5" fmla="*/ 241 h 336"/>
                <a:gd name="T6" fmla="*/ 0 w 20"/>
                <a:gd name="T7" fmla="*/ 336 h 3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"/>
                <a:gd name="T13" fmla="*/ 0 h 336"/>
                <a:gd name="T14" fmla="*/ 20 w 20"/>
                <a:gd name="T15" fmla="*/ 336 h 3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" h="336">
                  <a:moveTo>
                    <a:pt x="9" y="0"/>
                  </a:moveTo>
                  <a:lnTo>
                    <a:pt x="20" y="52"/>
                  </a:lnTo>
                  <a:lnTo>
                    <a:pt x="1" y="241"/>
                  </a:lnTo>
                  <a:lnTo>
                    <a:pt x="0" y="336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altLang="zh-CN">
                <a:ea typeface="SimSun" pitchFamily="2" charset="-122"/>
              </a:endParaRPr>
            </a:p>
          </p:txBody>
        </p:sp>
        <p:sp>
          <p:nvSpPr>
            <p:cNvPr id="11289" name="Freeform 31"/>
            <p:cNvSpPr>
              <a:spLocks noChangeArrowheads="1"/>
            </p:cNvSpPr>
            <p:nvPr/>
          </p:nvSpPr>
          <p:spPr bwMode="auto">
            <a:xfrm rot="-5668726">
              <a:off x="4080" y="1993"/>
              <a:ext cx="18" cy="39"/>
            </a:xfrm>
            <a:custGeom>
              <a:avLst/>
              <a:gdLst>
                <a:gd name="T0" fmla="*/ 23 w 70"/>
                <a:gd name="T1" fmla="*/ 0 h 169"/>
                <a:gd name="T2" fmla="*/ 53 w 70"/>
                <a:gd name="T3" fmla="*/ 52 h 169"/>
                <a:gd name="T4" fmla="*/ 69 w 70"/>
                <a:gd name="T5" fmla="*/ 83 h 169"/>
                <a:gd name="T6" fmla="*/ 70 w 70"/>
                <a:gd name="T7" fmla="*/ 113 h 169"/>
                <a:gd name="T8" fmla="*/ 58 w 70"/>
                <a:gd name="T9" fmla="*/ 140 h 169"/>
                <a:gd name="T10" fmla="*/ 27 w 70"/>
                <a:gd name="T11" fmla="*/ 158 h 169"/>
                <a:gd name="T12" fmla="*/ 0 w 70"/>
                <a:gd name="T13" fmla="*/ 169 h 16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0"/>
                <a:gd name="T22" fmla="*/ 0 h 169"/>
                <a:gd name="T23" fmla="*/ 70 w 70"/>
                <a:gd name="T24" fmla="*/ 169 h 16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0" h="169">
                  <a:moveTo>
                    <a:pt x="23" y="0"/>
                  </a:moveTo>
                  <a:lnTo>
                    <a:pt x="53" y="52"/>
                  </a:lnTo>
                  <a:lnTo>
                    <a:pt x="69" y="83"/>
                  </a:lnTo>
                  <a:lnTo>
                    <a:pt x="70" y="113"/>
                  </a:lnTo>
                  <a:lnTo>
                    <a:pt x="58" y="140"/>
                  </a:lnTo>
                  <a:lnTo>
                    <a:pt x="27" y="158"/>
                  </a:lnTo>
                  <a:lnTo>
                    <a:pt x="0" y="169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altLang="zh-CN">
                <a:ea typeface="SimSun" pitchFamily="2" charset="-122"/>
              </a:endParaRPr>
            </a:p>
          </p:txBody>
        </p:sp>
        <p:sp>
          <p:nvSpPr>
            <p:cNvPr id="11290" name="Freeform 32"/>
            <p:cNvSpPr>
              <a:spLocks noChangeArrowheads="1"/>
            </p:cNvSpPr>
            <p:nvPr/>
          </p:nvSpPr>
          <p:spPr bwMode="auto">
            <a:xfrm rot="-2506963">
              <a:off x="3899" y="1791"/>
              <a:ext cx="11" cy="23"/>
            </a:xfrm>
            <a:custGeom>
              <a:avLst/>
              <a:gdLst>
                <a:gd name="T0" fmla="*/ 0 w 50"/>
                <a:gd name="T1" fmla="*/ 0 h 93"/>
                <a:gd name="T2" fmla="*/ 0 w 50"/>
                <a:gd name="T3" fmla="*/ 32 h 93"/>
                <a:gd name="T4" fmla="*/ 6 w 50"/>
                <a:gd name="T5" fmla="*/ 57 h 93"/>
                <a:gd name="T6" fmla="*/ 25 w 50"/>
                <a:gd name="T7" fmla="*/ 82 h 93"/>
                <a:gd name="T8" fmla="*/ 50 w 50"/>
                <a:gd name="T9" fmla="*/ 93 h 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0"/>
                <a:gd name="T16" fmla="*/ 0 h 93"/>
                <a:gd name="T17" fmla="*/ 50 w 50"/>
                <a:gd name="T18" fmla="*/ 93 h 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0" h="93">
                  <a:moveTo>
                    <a:pt x="0" y="0"/>
                  </a:moveTo>
                  <a:lnTo>
                    <a:pt x="0" y="32"/>
                  </a:lnTo>
                  <a:lnTo>
                    <a:pt x="6" y="57"/>
                  </a:lnTo>
                  <a:lnTo>
                    <a:pt x="25" y="82"/>
                  </a:lnTo>
                  <a:lnTo>
                    <a:pt x="50" y="9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altLang="zh-CN">
                <a:ea typeface="SimSun" pitchFamily="2" charset="-122"/>
              </a:endParaRPr>
            </a:p>
          </p:txBody>
        </p:sp>
        <p:grpSp>
          <p:nvGrpSpPr>
            <p:cNvPr id="7" name="Group 33"/>
            <p:cNvGrpSpPr>
              <a:grpSpLocks/>
            </p:cNvGrpSpPr>
            <p:nvPr/>
          </p:nvGrpSpPr>
          <p:grpSpPr bwMode="auto">
            <a:xfrm rot="8522798">
              <a:off x="4299" y="1482"/>
              <a:ext cx="216" cy="258"/>
              <a:chOff x="2457" y="2549"/>
              <a:chExt cx="557" cy="547"/>
            </a:xfrm>
          </p:grpSpPr>
          <p:sp>
            <p:nvSpPr>
              <p:cNvPr id="11294" name="Freeform 34"/>
              <p:cNvSpPr>
                <a:spLocks noChangeArrowheads="1"/>
              </p:cNvSpPr>
              <p:nvPr/>
            </p:nvSpPr>
            <p:spPr bwMode="auto">
              <a:xfrm>
                <a:off x="2457" y="2549"/>
                <a:ext cx="557" cy="547"/>
              </a:xfrm>
              <a:custGeom>
                <a:avLst/>
                <a:gdLst>
                  <a:gd name="T0" fmla="*/ 1112 w 1112"/>
                  <a:gd name="T1" fmla="*/ 140 h 1094"/>
                  <a:gd name="T2" fmla="*/ 1056 w 1112"/>
                  <a:gd name="T3" fmla="*/ 271 h 1094"/>
                  <a:gd name="T4" fmla="*/ 1017 w 1112"/>
                  <a:gd name="T5" fmla="*/ 373 h 1094"/>
                  <a:gd name="T6" fmla="*/ 971 w 1112"/>
                  <a:gd name="T7" fmla="*/ 476 h 1094"/>
                  <a:gd name="T8" fmla="*/ 943 w 1112"/>
                  <a:gd name="T9" fmla="*/ 588 h 1094"/>
                  <a:gd name="T10" fmla="*/ 924 w 1112"/>
                  <a:gd name="T11" fmla="*/ 702 h 1094"/>
                  <a:gd name="T12" fmla="*/ 905 w 1112"/>
                  <a:gd name="T13" fmla="*/ 814 h 1094"/>
                  <a:gd name="T14" fmla="*/ 905 w 1112"/>
                  <a:gd name="T15" fmla="*/ 916 h 1094"/>
                  <a:gd name="T16" fmla="*/ 905 w 1112"/>
                  <a:gd name="T17" fmla="*/ 1001 h 1094"/>
                  <a:gd name="T18" fmla="*/ 905 w 1112"/>
                  <a:gd name="T19" fmla="*/ 1038 h 1094"/>
                  <a:gd name="T20" fmla="*/ 242 w 1112"/>
                  <a:gd name="T21" fmla="*/ 1094 h 1094"/>
                  <a:gd name="T22" fmla="*/ 130 w 1112"/>
                  <a:gd name="T23" fmla="*/ 448 h 1094"/>
                  <a:gd name="T24" fmla="*/ 28 w 1112"/>
                  <a:gd name="T25" fmla="*/ 65 h 1094"/>
                  <a:gd name="T26" fmla="*/ 0 w 1112"/>
                  <a:gd name="T27" fmla="*/ 0 h 1094"/>
                  <a:gd name="T28" fmla="*/ 420 w 1112"/>
                  <a:gd name="T29" fmla="*/ 75 h 1094"/>
                  <a:gd name="T30" fmla="*/ 765 w 1112"/>
                  <a:gd name="T31" fmla="*/ 103 h 1094"/>
                  <a:gd name="T32" fmla="*/ 989 w 1112"/>
                  <a:gd name="T33" fmla="*/ 103 h 1094"/>
                  <a:gd name="T34" fmla="*/ 1112 w 1112"/>
                  <a:gd name="T35" fmla="*/ 140 h 109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12"/>
                  <a:gd name="T55" fmla="*/ 0 h 1094"/>
                  <a:gd name="T56" fmla="*/ 1112 w 1112"/>
                  <a:gd name="T57" fmla="*/ 1094 h 1094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12" h="1094">
                    <a:moveTo>
                      <a:pt x="1112" y="140"/>
                    </a:moveTo>
                    <a:lnTo>
                      <a:pt x="1056" y="271"/>
                    </a:lnTo>
                    <a:lnTo>
                      <a:pt x="1017" y="373"/>
                    </a:lnTo>
                    <a:lnTo>
                      <a:pt x="971" y="476"/>
                    </a:lnTo>
                    <a:lnTo>
                      <a:pt x="943" y="588"/>
                    </a:lnTo>
                    <a:lnTo>
                      <a:pt x="924" y="702"/>
                    </a:lnTo>
                    <a:lnTo>
                      <a:pt x="905" y="814"/>
                    </a:lnTo>
                    <a:lnTo>
                      <a:pt x="905" y="916"/>
                    </a:lnTo>
                    <a:lnTo>
                      <a:pt x="905" y="1001"/>
                    </a:lnTo>
                    <a:lnTo>
                      <a:pt x="905" y="1038"/>
                    </a:lnTo>
                    <a:lnTo>
                      <a:pt x="242" y="1094"/>
                    </a:lnTo>
                    <a:lnTo>
                      <a:pt x="130" y="448"/>
                    </a:lnTo>
                    <a:lnTo>
                      <a:pt x="28" y="65"/>
                    </a:lnTo>
                    <a:lnTo>
                      <a:pt x="0" y="0"/>
                    </a:lnTo>
                    <a:lnTo>
                      <a:pt x="420" y="75"/>
                    </a:lnTo>
                    <a:lnTo>
                      <a:pt x="765" y="103"/>
                    </a:lnTo>
                    <a:lnTo>
                      <a:pt x="989" y="103"/>
                    </a:lnTo>
                    <a:lnTo>
                      <a:pt x="1112" y="140"/>
                    </a:lnTo>
                    <a:close/>
                  </a:path>
                </a:pathLst>
              </a:custGeom>
              <a:solidFill>
                <a:srgbClr val="5F7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altLang="zh-CN">
                  <a:ea typeface="SimSun" pitchFamily="2" charset="-122"/>
                </a:endParaRPr>
              </a:p>
            </p:txBody>
          </p:sp>
          <p:sp>
            <p:nvSpPr>
              <p:cNvPr id="11295" name="Oval 35"/>
              <p:cNvSpPr>
                <a:spLocks noChangeArrowheads="1"/>
              </p:cNvSpPr>
              <p:nvPr/>
            </p:nvSpPr>
            <p:spPr bwMode="auto">
              <a:xfrm>
                <a:off x="2793" y="2961"/>
                <a:ext cx="61" cy="7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11292" name="Freeform 36"/>
            <p:cNvSpPr>
              <a:spLocks noChangeArrowheads="1"/>
            </p:cNvSpPr>
            <p:nvPr/>
          </p:nvSpPr>
          <p:spPr bwMode="auto">
            <a:xfrm rot="-5668726">
              <a:off x="3850" y="1631"/>
              <a:ext cx="101" cy="153"/>
            </a:xfrm>
            <a:custGeom>
              <a:avLst/>
              <a:gdLst>
                <a:gd name="T0" fmla="*/ 0 w 136"/>
                <a:gd name="T1" fmla="*/ 0 h 220"/>
                <a:gd name="T2" fmla="*/ 64 w 136"/>
                <a:gd name="T3" fmla="*/ 68 h 220"/>
                <a:gd name="T4" fmla="*/ 96 w 136"/>
                <a:gd name="T5" fmla="*/ 150 h 220"/>
                <a:gd name="T6" fmla="*/ 112 w 136"/>
                <a:gd name="T7" fmla="*/ 180 h 220"/>
                <a:gd name="T8" fmla="*/ 136 w 136"/>
                <a:gd name="T9" fmla="*/ 220 h 2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6"/>
                <a:gd name="T16" fmla="*/ 0 h 220"/>
                <a:gd name="T17" fmla="*/ 136 w 136"/>
                <a:gd name="T18" fmla="*/ 220 h 2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6" h="220">
                  <a:moveTo>
                    <a:pt x="0" y="0"/>
                  </a:moveTo>
                  <a:cubicBezTo>
                    <a:pt x="11" y="11"/>
                    <a:pt x="48" y="43"/>
                    <a:pt x="64" y="68"/>
                  </a:cubicBezTo>
                  <a:cubicBezTo>
                    <a:pt x="80" y="93"/>
                    <a:pt x="88" y="131"/>
                    <a:pt x="96" y="150"/>
                  </a:cubicBezTo>
                  <a:cubicBezTo>
                    <a:pt x="104" y="169"/>
                    <a:pt x="105" y="168"/>
                    <a:pt x="112" y="180"/>
                  </a:cubicBezTo>
                  <a:cubicBezTo>
                    <a:pt x="119" y="192"/>
                    <a:pt x="131" y="212"/>
                    <a:pt x="136" y="22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altLang="zh-CN">
                <a:ea typeface="SimSun" pitchFamily="2" charset="-122"/>
              </a:endParaRPr>
            </a:p>
          </p:txBody>
        </p:sp>
        <p:sp>
          <p:nvSpPr>
            <p:cNvPr id="11293" name="Freeform 37"/>
            <p:cNvSpPr>
              <a:spLocks noChangeArrowheads="1"/>
            </p:cNvSpPr>
            <p:nvPr/>
          </p:nvSpPr>
          <p:spPr bwMode="auto">
            <a:xfrm rot="-5668726">
              <a:off x="3770" y="1854"/>
              <a:ext cx="40" cy="24"/>
            </a:xfrm>
            <a:custGeom>
              <a:avLst/>
              <a:gdLst>
                <a:gd name="T0" fmla="*/ 0 w 54"/>
                <a:gd name="T1" fmla="*/ 0 h 34"/>
                <a:gd name="T2" fmla="*/ 30 w 54"/>
                <a:gd name="T3" fmla="*/ 29 h 34"/>
                <a:gd name="T4" fmla="*/ 54 w 54"/>
                <a:gd name="T5" fmla="*/ 29 h 34"/>
                <a:gd name="T6" fmla="*/ 0 60000 65536"/>
                <a:gd name="T7" fmla="*/ 0 60000 65536"/>
                <a:gd name="T8" fmla="*/ 0 60000 65536"/>
                <a:gd name="T9" fmla="*/ 0 w 54"/>
                <a:gd name="T10" fmla="*/ 0 h 34"/>
                <a:gd name="T11" fmla="*/ 54 w 54"/>
                <a:gd name="T12" fmla="*/ 34 h 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4" h="34">
                  <a:moveTo>
                    <a:pt x="0" y="0"/>
                  </a:moveTo>
                  <a:cubicBezTo>
                    <a:pt x="5" y="5"/>
                    <a:pt x="21" y="24"/>
                    <a:pt x="30" y="29"/>
                  </a:cubicBezTo>
                  <a:cubicBezTo>
                    <a:pt x="39" y="34"/>
                    <a:pt x="46" y="33"/>
                    <a:pt x="54" y="29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altLang="zh-CN">
                <a:ea typeface="SimSun" pitchFamily="2" charset="-122"/>
              </a:endParaRPr>
            </a:p>
          </p:txBody>
        </p:sp>
      </p:grpSp>
      <p:sp>
        <p:nvSpPr>
          <p:cNvPr id="95275" name="Text Box 43"/>
          <p:cNvSpPr txBox="1">
            <a:spLocks noChangeArrowheads="1"/>
          </p:cNvSpPr>
          <p:nvPr/>
        </p:nvSpPr>
        <p:spPr bwMode="auto">
          <a:xfrm>
            <a:off x="0" y="762000"/>
            <a:ext cx="4356100" cy="3970318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-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mốc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hấp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5276" name="Text Box 44"/>
          <p:cNvSpPr txBox="1">
            <a:spLocks noChangeArrowheads="1"/>
          </p:cNvSpPr>
          <p:nvPr/>
        </p:nvSpPr>
        <p:spPr bwMode="auto">
          <a:xfrm>
            <a:off x="228600" y="228600"/>
            <a:ext cx="2376488" cy="646331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6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6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95277" name="Text Box 45"/>
          <p:cNvSpPr txBox="1">
            <a:spLocks noChangeArrowheads="1"/>
          </p:cNvSpPr>
          <p:nvPr/>
        </p:nvSpPr>
        <p:spPr bwMode="auto">
          <a:xfrm>
            <a:off x="1" y="4546600"/>
            <a:ext cx="4321175" cy="2308324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hấp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444E-6 L -0.21667 4.44444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108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22" presetClass="exit" presetSubtype="2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2" dur="2500"/>
                                        <p:tgtEl>
                                          <p:spTgt spid="95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95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300"/>
                                        <p:tgtEl>
                                          <p:spTgt spid="9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-3.33333E-6 0.0007 L -0.00121 0.2478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1" y="1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5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95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95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 animBg="1"/>
      <p:bldP spid="95235" grpId="0" animBg="1"/>
      <p:bldP spid="95275" grpId="0"/>
      <p:bldP spid="95276" grpId="0"/>
      <p:bldP spid="9527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" descr="C:\Users\Dell\Downloads\hinh nen Powerpoint dep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0" y="279401"/>
            <a:ext cx="5216172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600" b="1" cap="all" dirty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ea typeface="Arial" pitchFamily="34" charset="0"/>
                <a:cs typeface="Times New Roman" pitchFamily="18" charset="0"/>
              </a:rPr>
              <a:t>2. </a:t>
            </a:r>
            <a:r>
              <a:rPr lang="en-US" sz="3600" b="1" cap="all" dirty="0" err="1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ea typeface="Arial" pitchFamily="34" charset="0"/>
                <a:cs typeface="Times New Roman" pitchFamily="18" charset="0"/>
              </a:rPr>
              <a:t>Thế</a:t>
            </a:r>
            <a:r>
              <a:rPr lang="en-US" sz="3600" b="1" cap="all" dirty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en-US" sz="3600" b="1" cap="all" dirty="0" err="1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ea typeface="Arial" pitchFamily="34" charset="0"/>
                <a:cs typeface="Times New Roman" pitchFamily="18" charset="0"/>
              </a:rPr>
              <a:t>năng</a:t>
            </a:r>
            <a:r>
              <a:rPr lang="en-US" sz="3600" b="1" cap="all" dirty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en-US" sz="3600" b="1" cap="all" dirty="0" err="1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ea typeface="Arial" pitchFamily="34" charset="0"/>
                <a:cs typeface="Times New Roman" pitchFamily="18" charset="0"/>
              </a:rPr>
              <a:t>đàn</a:t>
            </a:r>
            <a:r>
              <a:rPr lang="en-US" sz="3600" b="1" cap="all" dirty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lang="en-US" sz="3600" b="1" cap="all" dirty="0" err="1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ea typeface="Arial" pitchFamily="34" charset="0"/>
                <a:cs typeface="Times New Roman" pitchFamily="18" charset="0"/>
              </a:rPr>
              <a:t>hồi</a:t>
            </a:r>
            <a:endParaRPr lang="en-US" sz="3600" b="1" cap="all" dirty="0">
              <a:ln/>
              <a:solidFill>
                <a:srgbClr val="FF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0" name="Text Box 126"/>
          <p:cNvSpPr txBox="1">
            <a:spLocks noChangeArrowheads="1"/>
          </p:cNvSpPr>
          <p:nvPr/>
        </p:nvSpPr>
        <p:spPr bwMode="auto">
          <a:xfrm>
            <a:off x="0" y="1295400"/>
            <a:ext cx="5181600" cy="4401205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lò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xo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thép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uốn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16.2a).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Lò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xo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nén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nhờ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buộc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sợi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miếng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16.2b)</a:t>
            </a:r>
          </a:p>
        </p:txBody>
      </p:sp>
      <p:grpSp>
        <p:nvGrpSpPr>
          <p:cNvPr id="2" name="Group 92"/>
          <p:cNvGrpSpPr>
            <a:grpSpLocks/>
          </p:cNvGrpSpPr>
          <p:nvPr/>
        </p:nvGrpSpPr>
        <p:grpSpPr bwMode="auto">
          <a:xfrm>
            <a:off x="5867400" y="482601"/>
            <a:ext cx="2743200" cy="2950320"/>
            <a:chOff x="3335" y="1411"/>
            <a:chExt cx="1420" cy="2108"/>
          </a:xfrm>
        </p:grpSpPr>
        <p:grpSp>
          <p:nvGrpSpPr>
            <p:cNvPr id="3" name="Group 85"/>
            <p:cNvGrpSpPr>
              <a:grpSpLocks/>
            </p:cNvGrpSpPr>
            <p:nvPr/>
          </p:nvGrpSpPr>
          <p:grpSpPr bwMode="auto">
            <a:xfrm>
              <a:off x="3335" y="1411"/>
              <a:ext cx="1200" cy="1071"/>
              <a:chOff x="2364" y="1353"/>
              <a:chExt cx="1332" cy="1215"/>
            </a:xfrm>
          </p:grpSpPr>
          <p:grpSp>
            <p:nvGrpSpPr>
              <p:cNvPr id="4" name="Group 86"/>
              <p:cNvGrpSpPr>
                <a:grpSpLocks/>
              </p:cNvGrpSpPr>
              <p:nvPr/>
            </p:nvGrpSpPr>
            <p:grpSpPr bwMode="auto">
              <a:xfrm>
                <a:off x="2367" y="1353"/>
                <a:ext cx="1329" cy="1215"/>
                <a:chOff x="2367" y="1353"/>
                <a:chExt cx="1329" cy="1215"/>
              </a:xfrm>
            </p:grpSpPr>
            <p:sp>
              <p:nvSpPr>
                <p:cNvPr id="14356" name="AutoShape 87" descr="Medium wood"/>
                <p:cNvSpPr>
                  <a:spLocks noChangeArrowheads="1"/>
                </p:cNvSpPr>
                <p:nvPr/>
              </p:nvSpPr>
              <p:spPr bwMode="auto">
                <a:xfrm rot="20261118" flipH="1">
                  <a:off x="2510" y="2272"/>
                  <a:ext cx="1135" cy="296"/>
                </a:xfrm>
                <a:prstGeom prst="parallelogram">
                  <a:avLst>
                    <a:gd name="adj" fmla="val 81198"/>
                  </a:avLst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>
                  <a:miter lim="800000"/>
                  <a:headEnd/>
                  <a:tailEnd/>
                </a:ln>
                <a:scene3d>
                  <a:camera prst="legacyPerspectiveFront">
                    <a:rot lat="18900000" lon="20999997" rev="0"/>
                  </a:camera>
                  <a:lightRig rig="legacyFlat2" dir="t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rgbClr val="996633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vi-VN"/>
                </a:p>
              </p:txBody>
            </p:sp>
            <p:sp>
              <p:nvSpPr>
                <p:cNvPr id="14357" name="Oval 88"/>
                <p:cNvSpPr>
                  <a:spLocks noChangeArrowheads="1"/>
                </p:cNvSpPr>
                <p:nvPr/>
              </p:nvSpPr>
              <p:spPr bwMode="auto">
                <a:xfrm rot="-753851">
                  <a:off x="2367" y="1353"/>
                  <a:ext cx="1329" cy="1119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scene3d>
                  <a:camera prst="legacyObliqueTopLeft"/>
                  <a:lightRig rig="legacyFlat3" dir="t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rgbClr val="B7D5E7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vi-VN"/>
                </a:p>
              </p:txBody>
            </p:sp>
            <p:sp>
              <p:nvSpPr>
                <p:cNvPr id="14358" name="Oval 89"/>
                <p:cNvSpPr>
                  <a:spLocks noChangeArrowheads="1"/>
                </p:cNvSpPr>
                <p:nvPr/>
              </p:nvSpPr>
              <p:spPr bwMode="auto">
                <a:xfrm>
                  <a:off x="3000" y="2388"/>
                  <a:ext cx="144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</p:grpSp>
          <p:sp>
            <p:nvSpPr>
              <p:cNvPr id="14355" name="Oval 90"/>
              <p:cNvSpPr>
                <a:spLocks noChangeArrowheads="1"/>
              </p:cNvSpPr>
              <p:nvPr/>
            </p:nvSpPr>
            <p:spPr bwMode="auto">
              <a:xfrm rot="-753851">
                <a:off x="2364" y="1356"/>
                <a:ext cx="1329" cy="1119"/>
              </a:xfrm>
              <a:prstGeom prst="ellipse">
                <a:avLst/>
              </a:prstGeom>
              <a:noFill/>
              <a:ln w="3810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14353" name="Text Box 91"/>
            <p:cNvSpPr txBox="1">
              <a:spLocks noChangeArrowheads="1"/>
            </p:cNvSpPr>
            <p:nvPr/>
          </p:nvSpPr>
          <p:spPr bwMode="auto">
            <a:xfrm>
              <a:off x="3446" y="2749"/>
              <a:ext cx="1309" cy="770"/>
            </a:xfrm>
            <a:prstGeom prst="rect">
              <a:avLst/>
            </a:prstGeom>
            <a:noFill/>
            <a:ln w="762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dirty="0" err="1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 16.2 a</a:t>
              </a:r>
            </a:p>
          </p:txBody>
        </p:sp>
      </p:grpSp>
      <p:grpSp>
        <p:nvGrpSpPr>
          <p:cNvPr id="5" name="Group 124"/>
          <p:cNvGrpSpPr>
            <a:grpSpLocks/>
          </p:cNvGrpSpPr>
          <p:nvPr/>
        </p:nvGrpSpPr>
        <p:grpSpPr bwMode="auto">
          <a:xfrm>
            <a:off x="5562600" y="3826933"/>
            <a:ext cx="3048000" cy="2699172"/>
            <a:chOff x="3744" y="2411"/>
            <a:chExt cx="1680" cy="1700"/>
          </a:xfrm>
        </p:grpSpPr>
        <p:sp>
          <p:nvSpPr>
            <p:cNvPr id="14343" name="Line 93"/>
            <p:cNvSpPr>
              <a:spLocks noChangeShapeType="1"/>
            </p:cNvSpPr>
            <p:nvPr/>
          </p:nvSpPr>
          <p:spPr bwMode="auto">
            <a:xfrm>
              <a:off x="3744" y="2857"/>
              <a:ext cx="288" cy="0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" name="Group 102"/>
            <p:cNvGrpSpPr>
              <a:grpSpLocks/>
            </p:cNvGrpSpPr>
            <p:nvPr/>
          </p:nvGrpSpPr>
          <p:grpSpPr bwMode="auto">
            <a:xfrm>
              <a:off x="4176" y="2665"/>
              <a:ext cx="1248" cy="749"/>
              <a:chOff x="4212" y="1536"/>
              <a:chExt cx="1248" cy="749"/>
            </a:xfrm>
          </p:grpSpPr>
          <p:sp>
            <p:nvSpPr>
              <p:cNvPr id="14347" name="AutoShape 103" descr="Medium wood"/>
              <p:cNvSpPr>
                <a:spLocks noChangeArrowheads="1"/>
              </p:cNvSpPr>
              <p:nvPr/>
            </p:nvSpPr>
            <p:spPr bwMode="auto">
              <a:xfrm rot="20261118" flipH="1">
                <a:off x="4311" y="2028"/>
                <a:ext cx="984" cy="257"/>
              </a:xfrm>
              <a:prstGeom prst="parallelogram">
                <a:avLst>
                  <a:gd name="adj" fmla="val 81078"/>
                </a:avLst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miter lim="800000"/>
                <a:headEnd/>
                <a:tailEnd/>
              </a:ln>
              <a:scene3d>
                <a:camera prst="legacyPerspectiveFront">
                  <a:rot lat="18900000" lon="20999997" rev="0"/>
                </a:camera>
                <a:lightRig rig="legacyFlat2" dir="t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996633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vi-VN"/>
              </a:p>
            </p:txBody>
          </p:sp>
          <p:sp>
            <p:nvSpPr>
              <p:cNvPr id="14348" name="Oval 104"/>
              <p:cNvSpPr>
                <a:spLocks noChangeArrowheads="1"/>
              </p:cNvSpPr>
              <p:nvPr/>
            </p:nvSpPr>
            <p:spPr bwMode="auto">
              <a:xfrm rot="-650296">
                <a:off x="4212" y="1536"/>
                <a:ext cx="1248" cy="6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scene3d>
                <a:camera prst="legacyObliqueTopLeft"/>
                <a:lightRig rig="legacyFlat3" dir="t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B7D5E7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vi-VN"/>
              </a:p>
            </p:txBody>
          </p:sp>
          <p:sp>
            <p:nvSpPr>
              <p:cNvPr id="14349" name="Line 105"/>
              <p:cNvSpPr>
                <a:spLocks noChangeShapeType="1"/>
              </p:cNvSpPr>
              <p:nvPr/>
            </p:nvSpPr>
            <p:spPr bwMode="auto">
              <a:xfrm>
                <a:off x="4789" y="1541"/>
                <a:ext cx="0" cy="5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0" name="Oval 106"/>
              <p:cNvSpPr>
                <a:spLocks noChangeArrowheads="1"/>
              </p:cNvSpPr>
              <p:nvPr/>
            </p:nvSpPr>
            <p:spPr bwMode="auto">
              <a:xfrm>
                <a:off x="4717" y="2117"/>
                <a:ext cx="144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4351" name="Oval 107"/>
              <p:cNvSpPr>
                <a:spLocks noChangeArrowheads="1"/>
              </p:cNvSpPr>
              <p:nvPr/>
            </p:nvSpPr>
            <p:spPr bwMode="auto">
              <a:xfrm rot="-650296">
                <a:off x="4212" y="1541"/>
                <a:ext cx="1248" cy="677"/>
              </a:xfrm>
              <a:prstGeom prst="ellipse">
                <a:avLst/>
              </a:prstGeom>
              <a:noFill/>
              <a:ln w="3810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14345" name="AutoShape 121" descr="Oak"/>
            <p:cNvSpPr>
              <a:spLocks noChangeArrowheads="1"/>
            </p:cNvSpPr>
            <p:nvPr/>
          </p:nvSpPr>
          <p:spPr bwMode="auto">
            <a:xfrm rot="21031843" flipH="1">
              <a:off x="4512" y="2411"/>
              <a:ext cx="437" cy="110"/>
            </a:xfrm>
            <a:prstGeom prst="parallelogram">
              <a:avLst>
                <a:gd name="adj" fmla="val 110188"/>
              </a:avLst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PerspectiveFront">
                <a:rot lat="19799998" lon="0" rev="0"/>
              </a:camera>
              <a:lightRig rig="legacyFlat2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99"/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14346" name="Text Box 122"/>
            <p:cNvSpPr txBox="1">
              <a:spLocks noChangeArrowheads="1"/>
            </p:cNvSpPr>
            <p:nvPr/>
          </p:nvSpPr>
          <p:spPr bwMode="auto">
            <a:xfrm>
              <a:off x="3744" y="3743"/>
              <a:ext cx="1495" cy="368"/>
            </a:xfrm>
            <a:prstGeom prst="rect">
              <a:avLst/>
            </a:prstGeom>
            <a:noFill/>
            <a:ln w="762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dirty="0" err="1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 16.2 b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766888" y="2061634"/>
            <a:ext cx="1905000" cy="1699684"/>
            <a:chOff x="2364" y="1353"/>
            <a:chExt cx="1332" cy="1215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2367" y="1353"/>
              <a:ext cx="1329" cy="1215"/>
              <a:chOff x="2367" y="1353"/>
              <a:chExt cx="1329" cy="1215"/>
            </a:xfrm>
          </p:grpSpPr>
          <p:sp>
            <p:nvSpPr>
              <p:cNvPr id="15398" name="AutoShape 5" descr="Medium wood"/>
              <p:cNvSpPr>
                <a:spLocks noChangeArrowheads="1"/>
              </p:cNvSpPr>
              <p:nvPr/>
            </p:nvSpPr>
            <p:spPr bwMode="auto">
              <a:xfrm rot="20261118" flipH="1">
                <a:off x="2510" y="2272"/>
                <a:ext cx="1135" cy="296"/>
              </a:xfrm>
              <a:prstGeom prst="parallelogram">
                <a:avLst>
                  <a:gd name="adj" fmla="val 81198"/>
                </a:avLst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miter lim="800000"/>
                <a:headEnd/>
                <a:tailEnd/>
              </a:ln>
              <a:scene3d>
                <a:camera prst="legacyPerspectiveFront">
                  <a:rot lat="18900000" lon="20999997" rev="0"/>
                </a:camera>
                <a:lightRig rig="legacyFlat2" dir="t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996633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vi-VN"/>
              </a:p>
            </p:txBody>
          </p:sp>
          <p:sp>
            <p:nvSpPr>
              <p:cNvPr id="15399" name="Oval 6"/>
              <p:cNvSpPr>
                <a:spLocks noChangeArrowheads="1"/>
              </p:cNvSpPr>
              <p:nvPr/>
            </p:nvSpPr>
            <p:spPr bwMode="auto">
              <a:xfrm rot="-753851">
                <a:off x="2367" y="1353"/>
                <a:ext cx="1329" cy="111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scene3d>
                <a:camera prst="legacyObliqueTopLeft"/>
                <a:lightRig rig="legacyFlat3" dir="t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B7D5E7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vi-VN"/>
              </a:p>
            </p:txBody>
          </p:sp>
          <p:sp>
            <p:nvSpPr>
              <p:cNvPr id="15400" name="Oval 7"/>
              <p:cNvSpPr>
                <a:spLocks noChangeArrowheads="1"/>
              </p:cNvSpPr>
              <p:nvPr/>
            </p:nvSpPr>
            <p:spPr bwMode="auto">
              <a:xfrm>
                <a:off x="3000" y="2388"/>
                <a:ext cx="144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15397" name="Oval 8"/>
            <p:cNvSpPr>
              <a:spLocks noChangeArrowheads="1"/>
            </p:cNvSpPr>
            <p:nvPr/>
          </p:nvSpPr>
          <p:spPr bwMode="auto">
            <a:xfrm rot="-753851">
              <a:off x="2364" y="1356"/>
              <a:ext cx="1329" cy="1119"/>
            </a:xfrm>
            <a:prstGeom prst="ellips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69641" name="Oval 9"/>
          <p:cNvSpPr>
            <a:spLocks noChangeArrowheads="1"/>
          </p:cNvSpPr>
          <p:nvPr/>
        </p:nvSpPr>
        <p:spPr bwMode="auto">
          <a:xfrm>
            <a:off x="0" y="4851400"/>
            <a:ext cx="685800" cy="685800"/>
          </a:xfrm>
          <a:prstGeom prst="ellipse">
            <a:avLst/>
          </a:prstGeom>
          <a:gradFill rotWithShape="1">
            <a:gsLst>
              <a:gs pos="0">
                <a:srgbClr val="FFFF66"/>
              </a:gs>
              <a:gs pos="100000">
                <a:srgbClr val="FF6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000" b="1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642" name="Text Box 10"/>
          <p:cNvSpPr txBox="1">
            <a:spLocks noChangeArrowheads="1"/>
          </p:cNvSpPr>
          <p:nvPr/>
        </p:nvSpPr>
        <p:spPr bwMode="auto">
          <a:xfrm>
            <a:off x="685800" y="5054600"/>
            <a:ext cx="81534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lò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xo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lò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xo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5365" name="Line 11"/>
          <p:cNvSpPr>
            <a:spLocks noChangeShapeType="1"/>
          </p:cNvSpPr>
          <p:nvPr/>
        </p:nvSpPr>
        <p:spPr bwMode="auto">
          <a:xfrm>
            <a:off x="5943600" y="2743200"/>
            <a:ext cx="457200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6572251" y="1981201"/>
            <a:ext cx="1871663" cy="1638300"/>
            <a:chOff x="3360" y="1224"/>
            <a:chExt cx="1200" cy="1071"/>
          </a:xfrm>
        </p:grpSpPr>
        <p:grpSp>
          <p:nvGrpSpPr>
            <p:cNvPr id="5" name="Group 13"/>
            <p:cNvGrpSpPr>
              <a:grpSpLocks/>
            </p:cNvGrpSpPr>
            <p:nvPr/>
          </p:nvGrpSpPr>
          <p:grpSpPr bwMode="auto">
            <a:xfrm>
              <a:off x="3360" y="1224"/>
              <a:ext cx="1200" cy="1071"/>
              <a:chOff x="2364" y="1353"/>
              <a:chExt cx="1332" cy="1215"/>
            </a:xfrm>
          </p:grpSpPr>
          <p:grpSp>
            <p:nvGrpSpPr>
              <p:cNvPr id="6" name="Group 14"/>
              <p:cNvGrpSpPr>
                <a:grpSpLocks/>
              </p:cNvGrpSpPr>
              <p:nvPr/>
            </p:nvGrpSpPr>
            <p:grpSpPr bwMode="auto">
              <a:xfrm>
                <a:off x="2367" y="1353"/>
                <a:ext cx="1329" cy="1215"/>
                <a:chOff x="2367" y="1353"/>
                <a:chExt cx="1329" cy="1215"/>
              </a:xfrm>
            </p:grpSpPr>
            <p:sp>
              <p:nvSpPr>
                <p:cNvPr id="15393" name="AutoShape 15" descr="Medium wood"/>
                <p:cNvSpPr>
                  <a:spLocks noChangeArrowheads="1"/>
                </p:cNvSpPr>
                <p:nvPr/>
              </p:nvSpPr>
              <p:spPr bwMode="auto">
                <a:xfrm rot="20261118" flipH="1">
                  <a:off x="2510" y="2272"/>
                  <a:ext cx="1135" cy="296"/>
                </a:xfrm>
                <a:prstGeom prst="parallelogram">
                  <a:avLst>
                    <a:gd name="adj" fmla="val 81198"/>
                  </a:avLst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>
                  <a:miter lim="800000"/>
                  <a:headEnd/>
                  <a:tailEnd/>
                </a:ln>
                <a:scene3d>
                  <a:camera prst="legacyPerspectiveFront">
                    <a:rot lat="18900000" lon="20999997" rev="0"/>
                  </a:camera>
                  <a:lightRig rig="legacyFlat2" dir="t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rgbClr val="996633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vi-VN"/>
                </a:p>
              </p:txBody>
            </p:sp>
            <p:sp>
              <p:nvSpPr>
                <p:cNvPr id="15394" name="Oval 16"/>
                <p:cNvSpPr>
                  <a:spLocks noChangeArrowheads="1"/>
                </p:cNvSpPr>
                <p:nvPr/>
              </p:nvSpPr>
              <p:spPr bwMode="auto">
                <a:xfrm rot="-753851">
                  <a:off x="2367" y="1353"/>
                  <a:ext cx="1329" cy="1119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scene3d>
                  <a:camera prst="legacyObliqueTopLeft"/>
                  <a:lightRig rig="legacyFlat3" dir="t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rgbClr val="B7D5E7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vi-VN"/>
                </a:p>
              </p:txBody>
            </p:sp>
            <p:sp>
              <p:nvSpPr>
                <p:cNvPr id="15395" name="Oval 17"/>
                <p:cNvSpPr>
                  <a:spLocks noChangeArrowheads="1"/>
                </p:cNvSpPr>
                <p:nvPr/>
              </p:nvSpPr>
              <p:spPr bwMode="auto">
                <a:xfrm>
                  <a:off x="3000" y="2388"/>
                  <a:ext cx="144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</p:grpSp>
          <p:sp>
            <p:nvSpPr>
              <p:cNvPr id="15392" name="Oval 18"/>
              <p:cNvSpPr>
                <a:spLocks noChangeArrowheads="1"/>
              </p:cNvSpPr>
              <p:nvPr/>
            </p:nvSpPr>
            <p:spPr bwMode="auto">
              <a:xfrm rot="-753851">
                <a:off x="2364" y="1356"/>
                <a:ext cx="1329" cy="1119"/>
              </a:xfrm>
              <a:prstGeom prst="ellipse">
                <a:avLst/>
              </a:prstGeom>
              <a:noFill/>
              <a:ln w="3810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15390" name="Line 19"/>
            <p:cNvSpPr>
              <a:spLocks noChangeShapeType="1"/>
            </p:cNvSpPr>
            <p:nvPr/>
          </p:nvSpPr>
          <p:spPr bwMode="auto">
            <a:xfrm flipV="1">
              <a:off x="3984" y="1230"/>
              <a:ext cx="0" cy="9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6629400" y="2438401"/>
            <a:ext cx="1981200" cy="1189567"/>
            <a:chOff x="4212" y="1536"/>
            <a:chExt cx="1248" cy="749"/>
          </a:xfrm>
        </p:grpSpPr>
        <p:sp>
          <p:nvSpPr>
            <p:cNvPr id="15384" name="AutoShape 21" descr="Medium wood"/>
            <p:cNvSpPr>
              <a:spLocks noChangeArrowheads="1"/>
            </p:cNvSpPr>
            <p:nvPr/>
          </p:nvSpPr>
          <p:spPr bwMode="auto">
            <a:xfrm rot="20261118" flipH="1">
              <a:off x="4311" y="2028"/>
              <a:ext cx="984" cy="257"/>
            </a:xfrm>
            <a:prstGeom prst="parallelogram">
              <a:avLst>
                <a:gd name="adj" fmla="val 81078"/>
              </a:avLst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PerspectiveFront">
                <a:rot lat="18900000" lon="20999997" rev="0"/>
              </a:camera>
              <a:lightRig rig="legacyFlat2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6633"/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15385" name="Oval 22"/>
            <p:cNvSpPr>
              <a:spLocks noChangeArrowheads="1"/>
            </p:cNvSpPr>
            <p:nvPr/>
          </p:nvSpPr>
          <p:spPr bwMode="auto">
            <a:xfrm rot="-650296">
              <a:off x="4212" y="1536"/>
              <a:ext cx="1248" cy="6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B7D5E7"/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15386" name="Line 23"/>
            <p:cNvSpPr>
              <a:spLocks noChangeShapeType="1"/>
            </p:cNvSpPr>
            <p:nvPr/>
          </p:nvSpPr>
          <p:spPr bwMode="auto">
            <a:xfrm>
              <a:off x="4789" y="1541"/>
              <a:ext cx="0" cy="5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7" name="Oval 24"/>
            <p:cNvSpPr>
              <a:spLocks noChangeArrowheads="1"/>
            </p:cNvSpPr>
            <p:nvPr/>
          </p:nvSpPr>
          <p:spPr bwMode="auto">
            <a:xfrm>
              <a:off x="4717" y="2117"/>
              <a:ext cx="144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5388" name="Oval 25"/>
            <p:cNvSpPr>
              <a:spLocks noChangeArrowheads="1"/>
            </p:cNvSpPr>
            <p:nvPr/>
          </p:nvSpPr>
          <p:spPr bwMode="auto">
            <a:xfrm rot="-650296">
              <a:off x="4212" y="1541"/>
              <a:ext cx="1248" cy="677"/>
            </a:xfrm>
            <a:prstGeom prst="ellips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8" name="Group 26"/>
          <p:cNvGrpSpPr>
            <a:grpSpLocks/>
          </p:cNvGrpSpPr>
          <p:nvPr/>
        </p:nvGrpSpPr>
        <p:grpSpPr bwMode="auto">
          <a:xfrm>
            <a:off x="6554788" y="1947334"/>
            <a:ext cx="1905000" cy="1869017"/>
            <a:chOff x="1152" y="1200"/>
            <a:chExt cx="1200" cy="1177"/>
          </a:xfrm>
        </p:grpSpPr>
        <p:grpSp>
          <p:nvGrpSpPr>
            <p:cNvPr id="9" name="Group 27"/>
            <p:cNvGrpSpPr>
              <a:grpSpLocks/>
            </p:cNvGrpSpPr>
            <p:nvPr/>
          </p:nvGrpSpPr>
          <p:grpSpPr bwMode="auto">
            <a:xfrm>
              <a:off x="1152" y="1200"/>
              <a:ext cx="1200" cy="1071"/>
              <a:chOff x="2364" y="1353"/>
              <a:chExt cx="1332" cy="1215"/>
            </a:xfrm>
          </p:grpSpPr>
          <p:grpSp>
            <p:nvGrpSpPr>
              <p:cNvPr id="10" name="Group 28"/>
              <p:cNvGrpSpPr>
                <a:grpSpLocks/>
              </p:cNvGrpSpPr>
              <p:nvPr/>
            </p:nvGrpSpPr>
            <p:grpSpPr bwMode="auto">
              <a:xfrm>
                <a:off x="2367" y="1353"/>
                <a:ext cx="1329" cy="1215"/>
                <a:chOff x="2367" y="1353"/>
                <a:chExt cx="1329" cy="1215"/>
              </a:xfrm>
            </p:grpSpPr>
            <p:sp>
              <p:nvSpPr>
                <p:cNvPr id="15381" name="AutoShape 29" descr="Medium wood"/>
                <p:cNvSpPr>
                  <a:spLocks noChangeArrowheads="1"/>
                </p:cNvSpPr>
                <p:nvPr/>
              </p:nvSpPr>
              <p:spPr bwMode="auto">
                <a:xfrm rot="20261118" flipH="1">
                  <a:off x="2510" y="2272"/>
                  <a:ext cx="1135" cy="296"/>
                </a:xfrm>
                <a:prstGeom prst="parallelogram">
                  <a:avLst>
                    <a:gd name="adj" fmla="val 81198"/>
                  </a:avLst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>
                  <a:miter lim="800000"/>
                  <a:headEnd/>
                  <a:tailEnd/>
                </a:ln>
                <a:scene3d>
                  <a:camera prst="legacyPerspectiveFront">
                    <a:rot lat="18900000" lon="20999997" rev="0"/>
                  </a:camera>
                  <a:lightRig rig="legacyFlat2" dir="t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rgbClr val="996633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vi-VN"/>
                </a:p>
              </p:txBody>
            </p:sp>
            <p:sp>
              <p:nvSpPr>
                <p:cNvPr id="15382" name="Oval 30"/>
                <p:cNvSpPr>
                  <a:spLocks noChangeArrowheads="1"/>
                </p:cNvSpPr>
                <p:nvPr/>
              </p:nvSpPr>
              <p:spPr bwMode="auto">
                <a:xfrm rot="-753851">
                  <a:off x="2367" y="1353"/>
                  <a:ext cx="1329" cy="1119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scene3d>
                  <a:camera prst="legacyObliqueTopLeft"/>
                  <a:lightRig rig="legacyFlat3" dir="t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rgbClr val="B7D5E7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vi-VN"/>
                </a:p>
              </p:txBody>
            </p:sp>
            <p:sp>
              <p:nvSpPr>
                <p:cNvPr id="15383" name="Oval 31"/>
                <p:cNvSpPr>
                  <a:spLocks noChangeArrowheads="1"/>
                </p:cNvSpPr>
                <p:nvPr/>
              </p:nvSpPr>
              <p:spPr bwMode="auto">
                <a:xfrm>
                  <a:off x="3000" y="2388"/>
                  <a:ext cx="144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</p:grpSp>
          <p:sp>
            <p:nvSpPr>
              <p:cNvPr id="15380" name="Oval 32"/>
              <p:cNvSpPr>
                <a:spLocks noChangeArrowheads="1"/>
              </p:cNvSpPr>
              <p:nvPr/>
            </p:nvSpPr>
            <p:spPr bwMode="auto">
              <a:xfrm rot="-753851">
                <a:off x="2364" y="1356"/>
                <a:ext cx="1329" cy="1119"/>
              </a:xfrm>
              <a:prstGeom prst="ellipse">
                <a:avLst/>
              </a:prstGeom>
              <a:noFill/>
              <a:ln w="3810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15377" name="Freeform 33"/>
            <p:cNvSpPr>
              <a:spLocks noChangeArrowheads="1"/>
            </p:cNvSpPr>
            <p:nvPr/>
          </p:nvSpPr>
          <p:spPr bwMode="auto">
            <a:xfrm>
              <a:off x="1691" y="1216"/>
              <a:ext cx="165" cy="238"/>
            </a:xfrm>
            <a:custGeom>
              <a:avLst/>
              <a:gdLst>
                <a:gd name="T0" fmla="*/ 0 w 165"/>
                <a:gd name="T1" fmla="*/ 0 h 238"/>
                <a:gd name="T2" fmla="*/ 19 w 165"/>
                <a:gd name="T3" fmla="*/ 73 h 238"/>
                <a:gd name="T4" fmla="*/ 119 w 165"/>
                <a:gd name="T5" fmla="*/ 101 h 238"/>
                <a:gd name="T6" fmla="*/ 165 w 165"/>
                <a:gd name="T7" fmla="*/ 238 h 23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5"/>
                <a:gd name="T13" fmla="*/ 0 h 238"/>
                <a:gd name="T14" fmla="*/ 165 w 165"/>
                <a:gd name="T15" fmla="*/ 238 h 23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5" h="238">
                  <a:moveTo>
                    <a:pt x="0" y="0"/>
                  </a:moveTo>
                  <a:cubicBezTo>
                    <a:pt x="9" y="24"/>
                    <a:pt x="5" y="52"/>
                    <a:pt x="19" y="73"/>
                  </a:cubicBezTo>
                  <a:cubicBezTo>
                    <a:pt x="24" y="81"/>
                    <a:pt x="101" y="94"/>
                    <a:pt x="119" y="101"/>
                  </a:cubicBezTo>
                  <a:cubicBezTo>
                    <a:pt x="133" y="156"/>
                    <a:pt x="123" y="196"/>
                    <a:pt x="165" y="238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altLang="zh-CN">
                <a:ea typeface="SimSun" pitchFamily="2" charset="-122"/>
              </a:endParaRPr>
            </a:p>
          </p:txBody>
        </p:sp>
        <p:sp>
          <p:nvSpPr>
            <p:cNvPr id="15378" name="Freeform 34"/>
            <p:cNvSpPr>
              <a:spLocks noChangeArrowheads="1"/>
            </p:cNvSpPr>
            <p:nvPr/>
          </p:nvSpPr>
          <p:spPr bwMode="auto">
            <a:xfrm>
              <a:off x="1792" y="2030"/>
              <a:ext cx="332" cy="347"/>
            </a:xfrm>
            <a:custGeom>
              <a:avLst/>
              <a:gdLst>
                <a:gd name="T0" fmla="*/ 0 w 332"/>
                <a:gd name="T1" fmla="*/ 82 h 347"/>
                <a:gd name="T2" fmla="*/ 64 w 332"/>
                <a:gd name="T3" fmla="*/ 0 h 347"/>
                <a:gd name="T4" fmla="*/ 210 w 332"/>
                <a:gd name="T5" fmla="*/ 109 h 347"/>
                <a:gd name="T6" fmla="*/ 219 w 332"/>
                <a:gd name="T7" fmla="*/ 192 h 347"/>
                <a:gd name="T8" fmla="*/ 311 w 332"/>
                <a:gd name="T9" fmla="*/ 265 h 347"/>
                <a:gd name="T10" fmla="*/ 329 w 332"/>
                <a:gd name="T11" fmla="*/ 347 h 34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32"/>
                <a:gd name="T19" fmla="*/ 0 h 347"/>
                <a:gd name="T20" fmla="*/ 332 w 332"/>
                <a:gd name="T21" fmla="*/ 347 h 34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32" h="347">
                  <a:moveTo>
                    <a:pt x="0" y="82"/>
                  </a:moveTo>
                  <a:cubicBezTo>
                    <a:pt x="12" y="23"/>
                    <a:pt x="5" y="14"/>
                    <a:pt x="64" y="0"/>
                  </a:cubicBezTo>
                  <a:cubicBezTo>
                    <a:pt x="144" y="11"/>
                    <a:pt x="184" y="31"/>
                    <a:pt x="210" y="109"/>
                  </a:cubicBezTo>
                  <a:cubicBezTo>
                    <a:pt x="213" y="137"/>
                    <a:pt x="208" y="166"/>
                    <a:pt x="219" y="192"/>
                  </a:cubicBezTo>
                  <a:cubicBezTo>
                    <a:pt x="233" y="225"/>
                    <a:pt x="277" y="254"/>
                    <a:pt x="311" y="265"/>
                  </a:cubicBezTo>
                  <a:cubicBezTo>
                    <a:pt x="332" y="329"/>
                    <a:pt x="329" y="301"/>
                    <a:pt x="329" y="347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altLang="zh-CN">
                <a:ea typeface="SimSun" pitchFamily="2" charset="-122"/>
              </a:endParaRPr>
            </a:p>
          </p:txBody>
        </p:sp>
      </p:grpSp>
      <p:grpSp>
        <p:nvGrpSpPr>
          <p:cNvPr id="11" name="Group 35"/>
          <p:cNvGrpSpPr>
            <a:grpSpLocks/>
          </p:cNvGrpSpPr>
          <p:nvPr/>
        </p:nvGrpSpPr>
        <p:grpSpPr bwMode="auto">
          <a:xfrm>
            <a:off x="7315200" y="2590800"/>
            <a:ext cx="1462088" cy="567267"/>
            <a:chOff x="1392" y="2043"/>
            <a:chExt cx="921" cy="357"/>
          </a:xfrm>
        </p:grpSpPr>
        <p:sp>
          <p:nvSpPr>
            <p:cNvPr id="15373" name="AutoShape 36" descr="Oak"/>
            <p:cNvSpPr>
              <a:spLocks noChangeArrowheads="1"/>
            </p:cNvSpPr>
            <p:nvPr/>
          </p:nvSpPr>
          <p:spPr bwMode="auto">
            <a:xfrm rot="-1586764">
              <a:off x="1547" y="2175"/>
              <a:ext cx="766" cy="31"/>
            </a:xfrm>
            <a:prstGeom prst="cube">
              <a:avLst>
                <a:gd name="adj" fmla="val 25000"/>
              </a:avLst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5374" name="Oval 37"/>
            <p:cNvSpPr>
              <a:spLocks noChangeArrowheads="1"/>
            </p:cNvSpPr>
            <p:nvPr/>
          </p:nvSpPr>
          <p:spPr bwMode="auto">
            <a:xfrm rot="-1511082">
              <a:off x="1501" y="2339"/>
              <a:ext cx="110" cy="6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pic>
          <p:nvPicPr>
            <p:cNvPr id="15375" name="Picture 38" descr="Flame-04-june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392" y="2043"/>
              <a:ext cx="25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9671" name="AutoShape 39" descr="Oak"/>
          <p:cNvSpPr>
            <a:spLocks noChangeArrowheads="1"/>
          </p:cNvSpPr>
          <p:nvPr/>
        </p:nvSpPr>
        <p:spPr bwMode="auto">
          <a:xfrm rot="21031843" flipH="1">
            <a:off x="7162800" y="2036234"/>
            <a:ext cx="693738" cy="173567"/>
          </a:xfrm>
          <a:prstGeom prst="parallelogram">
            <a:avLst>
              <a:gd name="adj" fmla="val 110854"/>
            </a:avLst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PerspectiveFront">
              <a:rot lat="19799998" lon="0" rev="0"/>
            </a:camera>
            <a:lightRig rig="legacyFlat2" dir="t"/>
          </a:scene3d>
          <a:sp3d extrusionH="430200" prstMaterial="legacyMatte">
            <a:bevelT w="13500" h="13500" prst="angle"/>
            <a:bevelB w="13500" h="13500" prst="angle"/>
            <a:extrusionClr>
              <a:srgbClr val="FFCC99"/>
            </a:extrusionClr>
          </a:sp3d>
        </p:spPr>
        <p:txBody>
          <a:bodyPr wrap="none" anchor="ctr">
            <a:flatTx/>
          </a:bodyPr>
          <a:lstStyle/>
          <a:p>
            <a:endParaRPr lang="vi-VN"/>
          </a:p>
        </p:txBody>
      </p:sp>
      <p:sp>
        <p:nvSpPr>
          <p:cNvPr id="15371" name="Text Box 40"/>
          <p:cNvSpPr txBox="1">
            <a:spLocks noChangeArrowheads="1"/>
          </p:cNvSpPr>
          <p:nvPr/>
        </p:nvSpPr>
        <p:spPr bwMode="auto">
          <a:xfrm>
            <a:off x="1943100" y="4184651"/>
            <a:ext cx="1873250" cy="523220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16.2 a</a:t>
            </a:r>
          </a:p>
        </p:txBody>
      </p:sp>
      <p:sp>
        <p:nvSpPr>
          <p:cNvPr id="15372" name="Text Box 41"/>
          <p:cNvSpPr txBox="1">
            <a:spLocks noChangeArrowheads="1"/>
          </p:cNvSpPr>
          <p:nvPr/>
        </p:nvSpPr>
        <p:spPr bwMode="auto">
          <a:xfrm>
            <a:off x="6248400" y="4150785"/>
            <a:ext cx="2068513" cy="523220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16.2 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9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9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1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69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9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20"/>
                            </p:stCondLst>
                            <p:childTnLst>
                              <p:par>
                                <p:cTn id="38" presetID="0" presetClass="path" presetSubtype="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50289E-6 C -0.00069 -0.12023 -0.00139 -0.24046 5.55556E-7 -0.31075 C 0.00139 -0.38104 0.00278 -0.41988 0.00833 -0.42173 C 0.01389 -0.42358 0.02361 -0.44023 0.03333 -0.32185 C 0.04306 -0.20347 0.06111 0.19237 0.06667 0.28856 C 0.07222 0.38474 0.06667 0.27006 0.06667 0.25526 C 0.06667 0.24046 0.06528 0.20347 0.06667 0.19977 C 0.06806 0.19607 0.07222 0.21457 0.075 0.23307 C 0.07778 0.25156 0.08194 0.3089 0.08333 0.31075 C 0.08472 0.3126 0.08194 0.24416 0.08333 0.24416 C 0.08472 0.24416 0.08819 0.27746 0.09167 0.31075 " pathEditMode="relative" rAng="0" ptsTypes="aaaaaaaaaaA">
                                      <p:cBhvr>
                                        <p:cTn id="39" dur="2000" fill="hold"/>
                                        <p:tgtEl>
                                          <p:spTgt spid="69671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41" grpId="0" animBg="1"/>
      <p:bldP spid="69642" grpId="0"/>
      <p:bldP spid="69671" grpId="0" animBg="1"/>
      <p:bldP spid="69671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766888" y="2061634"/>
            <a:ext cx="1905000" cy="1699684"/>
            <a:chOff x="2364" y="1353"/>
            <a:chExt cx="1332" cy="1215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2367" y="1353"/>
              <a:ext cx="1329" cy="1215"/>
              <a:chOff x="2367" y="1353"/>
              <a:chExt cx="1329" cy="1215"/>
            </a:xfrm>
          </p:grpSpPr>
          <p:sp>
            <p:nvSpPr>
              <p:cNvPr id="16422" name="AutoShape 4" descr="Medium wood"/>
              <p:cNvSpPr>
                <a:spLocks noChangeArrowheads="1"/>
              </p:cNvSpPr>
              <p:nvPr/>
            </p:nvSpPr>
            <p:spPr bwMode="auto">
              <a:xfrm rot="20261118" flipH="1">
                <a:off x="2510" y="2272"/>
                <a:ext cx="1135" cy="296"/>
              </a:xfrm>
              <a:prstGeom prst="parallelogram">
                <a:avLst>
                  <a:gd name="adj" fmla="val 81198"/>
                </a:avLst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9525">
                <a:miter lim="800000"/>
                <a:headEnd/>
                <a:tailEnd/>
              </a:ln>
              <a:scene3d>
                <a:camera prst="legacyPerspectiveFront">
                  <a:rot lat="18900000" lon="20999997" rev="0"/>
                </a:camera>
                <a:lightRig rig="legacyFlat2" dir="t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996633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vi-VN"/>
              </a:p>
            </p:txBody>
          </p:sp>
          <p:sp>
            <p:nvSpPr>
              <p:cNvPr id="16423" name="Oval 5"/>
              <p:cNvSpPr>
                <a:spLocks noChangeArrowheads="1"/>
              </p:cNvSpPr>
              <p:nvPr/>
            </p:nvSpPr>
            <p:spPr bwMode="auto">
              <a:xfrm rot="-753851">
                <a:off x="2367" y="1353"/>
                <a:ext cx="1329" cy="111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scene3d>
                <a:camera prst="legacyObliqueTopLeft"/>
                <a:lightRig rig="legacyFlat3" dir="t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B7D5E7"/>
                </a:extrusionClr>
              </a:sp3d>
            </p:spPr>
            <p:txBody>
              <a:bodyPr wrap="none" anchor="ctr">
                <a:flatTx/>
              </a:bodyPr>
              <a:lstStyle/>
              <a:p>
                <a:endParaRPr lang="vi-VN"/>
              </a:p>
            </p:txBody>
          </p:sp>
          <p:sp>
            <p:nvSpPr>
              <p:cNvPr id="16424" name="Oval 6"/>
              <p:cNvSpPr>
                <a:spLocks noChangeArrowheads="1"/>
              </p:cNvSpPr>
              <p:nvPr/>
            </p:nvSpPr>
            <p:spPr bwMode="auto">
              <a:xfrm>
                <a:off x="3000" y="2388"/>
                <a:ext cx="144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16421" name="Oval 7"/>
            <p:cNvSpPr>
              <a:spLocks noChangeArrowheads="1"/>
            </p:cNvSpPr>
            <p:nvPr/>
          </p:nvSpPr>
          <p:spPr bwMode="auto">
            <a:xfrm rot="-753851">
              <a:off x="2364" y="1356"/>
              <a:ext cx="1329" cy="1119"/>
            </a:xfrm>
            <a:prstGeom prst="ellips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16387" name="Line 10"/>
          <p:cNvSpPr>
            <a:spLocks noChangeShapeType="1"/>
          </p:cNvSpPr>
          <p:nvPr/>
        </p:nvSpPr>
        <p:spPr bwMode="auto">
          <a:xfrm>
            <a:off x="5943600" y="2743200"/>
            <a:ext cx="457200" cy="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6572251" y="1981201"/>
            <a:ext cx="1871663" cy="1638300"/>
            <a:chOff x="3360" y="1224"/>
            <a:chExt cx="1200" cy="1071"/>
          </a:xfrm>
        </p:grpSpPr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3360" y="1224"/>
              <a:ext cx="1200" cy="1071"/>
              <a:chOff x="2364" y="1353"/>
              <a:chExt cx="1332" cy="1215"/>
            </a:xfrm>
          </p:grpSpPr>
          <p:grpSp>
            <p:nvGrpSpPr>
              <p:cNvPr id="6" name="Group 13"/>
              <p:cNvGrpSpPr>
                <a:grpSpLocks/>
              </p:cNvGrpSpPr>
              <p:nvPr/>
            </p:nvGrpSpPr>
            <p:grpSpPr bwMode="auto">
              <a:xfrm>
                <a:off x="2367" y="1353"/>
                <a:ext cx="1329" cy="1215"/>
                <a:chOff x="2367" y="1353"/>
                <a:chExt cx="1329" cy="1215"/>
              </a:xfrm>
            </p:grpSpPr>
            <p:sp>
              <p:nvSpPr>
                <p:cNvPr id="16417" name="AutoShape 14" descr="Medium wood"/>
                <p:cNvSpPr>
                  <a:spLocks noChangeArrowheads="1"/>
                </p:cNvSpPr>
                <p:nvPr/>
              </p:nvSpPr>
              <p:spPr bwMode="auto">
                <a:xfrm rot="20261118" flipH="1">
                  <a:off x="2510" y="2272"/>
                  <a:ext cx="1135" cy="296"/>
                </a:xfrm>
                <a:prstGeom prst="parallelogram">
                  <a:avLst>
                    <a:gd name="adj" fmla="val 81198"/>
                  </a:avLst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>
                  <a:miter lim="800000"/>
                  <a:headEnd/>
                  <a:tailEnd/>
                </a:ln>
                <a:scene3d>
                  <a:camera prst="legacyPerspectiveFront">
                    <a:rot lat="18900000" lon="20999997" rev="0"/>
                  </a:camera>
                  <a:lightRig rig="legacyFlat2" dir="t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rgbClr val="996633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vi-VN"/>
                </a:p>
              </p:txBody>
            </p:sp>
            <p:sp>
              <p:nvSpPr>
                <p:cNvPr id="16418" name="Oval 15"/>
                <p:cNvSpPr>
                  <a:spLocks noChangeArrowheads="1"/>
                </p:cNvSpPr>
                <p:nvPr/>
              </p:nvSpPr>
              <p:spPr bwMode="auto">
                <a:xfrm rot="-753851">
                  <a:off x="2367" y="1353"/>
                  <a:ext cx="1329" cy="1119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scene3d>
                  <a:camera prst="legacyObliqueTopLeft"/>
                  <a:lightRig rig="legacyFlat3" dir="t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rgbClr val="B7D5E7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vi-VN"/>
                </a:p>
              </p:txBody>
            </p:sp>
            <p:sp>
              <p:nvSpPr>
                <p:cNvPr id="16419" name="Oval 16"/>
                <p:cNvSpPr>
                  <a:spLocks noChangeArrowheads="1"/>
                </p:cNvSpPr>
                <p:nvPr/>
              </p:nvSpPr>
              <p:spPr bwMode="auto">
                <a:xfrm>
                  <a:off x="3000" y="2388"/>
                  <a:ext cx="144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</p:grpSp>
          <p:sp>
            <p:nvSpPr>
              <p:cNvPr id="16416" name="Oval 17"/>
              <p:cNvSpPr>
                <a:spLocks noChangeArrowheads="1"/>
              </p:cNvSpPr>
              <p:nvPr/>
            </p:nvSpPr>
            <p:spPr bwMode="auto">
              <a:xfrm rot="-753851">
                <a:off x="2364" y="1356"/>
                <a:ext cx="1329" cy="1119"/>
              </a:xfrm>
              <a:prstGeom prst="ellipse">
                <a:avLst/>
              </a:prstGeom>
              <a:noFill/>
              <a:ln w="3810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16414" name="Line 18"/>
            <p:cNvSpPr>
              <a:spLocks noChangeShapeType="1"/>
            </p:cNvSpPr>
            <p:nvPr/>
          </p:nvSpPr>
          <p:spPr bwMode="auto">
            <a:xfrm flipV="1">
              <a:off x="3984" y="1230"/>
              <a:ext cx="0" cy="9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6629400" y="2438401"/>
            <a:ext cx="1981200" cy="1189567"/>
            <a:chOff x="4212" y="1536"/>
            <a:chExt cx="1248" cy="749"/>
          </a:xfrm>
        </p:grpSpPr>
        <p:sp>
          <p:nvSpPr>
            <p:cNvPr id="16408" name="AutoShape 20" descr="Medium wood"/>
            <p:cNvSpPr>
              <a:spLocks noChangeArrowheads="1"/>
            </p:cNvSpPr>
            <p:nvPr/>
          </p:nvSpPr>
          <p:spPr bwMode="auto">
            <a:xfrm rot="20261118" flipH="1">
              <a:off x="4311" y="2028"/>
              <a:ext cx="984" cy="257"/>
            </a:xfrm>
            <a:prstGeom prst="parallelogram">
              <a:avLst>
                <a:gd name="adj" fmla="val 81078"/>
              </a:avLst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miter lim="800000"/>
              <a:headEnd/>
              <a:tailEnd/>
            </a:ln>
            <a:scene3d>
              <a:camera prst="legacyPerspectiveFront">
                <a:rot lat="18900000" lon="20999997" rev="0"/>
              </a:camera>
              <a:lightRig rig="legacyFlat2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6633"/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16409" name="Oval 21"/>
            <p:cNvSpPr>
              <a:spLocks noChangeArrowheads="1"/>
            </p:cNvSpPr>
            <p:nvPr/>
          </p:nvSpPr>
          <p:spPr bwMode="auto">
            <a:xfrm rot="-650296">
              <a:off x="4212" y="1536"/>
              <a:ext cx="1248" cy="6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B7D5E7"/>
              </a:extrusionClr>
            </a:sp3d>
          </p:spPr>
          <p:txBody>
            <a:bodyPr wrap="none" anchor="ctr">
              <a:flatTx/>
            </a:bodyPr>
            <a:lstStyle/>
            <a:p>
              <a:endParaRPr lang="vi-VN"/>
            </a:p>
          </p:txBody>
        </p:sp>
        <p:sp>
          <p:nvSpPr>
            <p:cNvPr id="16410" name="Line 22"/>
            <p:cNvSpPr>
              <a:spLocks noChangeShapeType="1"/>
            </p:cNvSpPr>
            <p:nvPr/>
          </p:nvSpPr>
          <p:spPr bwMode="auto">
            <a:xfrm>
              <a:off x="4789" y="1541"/>
              <a:ext cx="0" cy="5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1" name="Oval 23"/>
            <p:cNvSpPr>
              <a:spLocks noChangeArrowheads="1"/>
            </p:cNvSpPr>
            <p:nvPr/>
          </p:nvSpPr>
          <p:spPr bwMode="auto">
            <a:xfrm>
              <a:off x="4717" y="2117"/>
              <a:ext cx="144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6412" name="Oval 24"/>
            <p:cNvSpPr>
              <a:spLocks noChangeArrowheads="1"/>
            </p:cNvSpPr>
            <p:nvPr/>
          </p:nvSpPr>
          <p:spPr bwMode="auto">
            <a:xfrm rot="-650296">
              <a:off x="4212" y="1541"/>
              <a:ext cx="1248" cy="677"/>
            </a:xfrm>
            <a:prstGeom prst="ellips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8" name="Group 25"/>
          <p:cNvGrpSpPr>
            <a:grpSpLocks/>
          </p:cNvGrpSpPr>
          <p:nvPr/>
        </p:nvGrpSpPr>
        <p:grpSpPr bwMode="auto">
          <a:xfrm>
            <a:off x="6554788" y="1947334"/>
            <a:ext cx="1905000" cy="1869017"/>
            <a:chOff x="1152" y="1200"/>
            <a:chExt cx="1200" cy="1177"/>
          </a:xfrm>
        </p:grpSpPr>
        <p:grpSp>
          <p:nvGrpSpPr>
            <p:cNvPr id="9" name="Group 26"/>
            <p:cNvGrpSpPr>
              <a:grpSpLocks/>
            </p:cNvGrpSpPr>
            <p:nvPr/>
          </p:nvGrpSpPr>
          <p:grpSpPr bwMode="auto">
            <a:xfrm>
              <a:off x="1152" y="1200"/>
              <a:ext cx="1200" cy="1071"/>
              <a:chOff x="2364" y="1353"/>
              <a:chExt cx="1332" cy="1215"/>
            </a:xfrm>
          </p:grpSpPr>
          <p:grpSp>
            <p:nvGrpSpPr>
              <p:cNvPr id="10" name="Group 27"/>
              <p:cNvGrpSpPr>
                <a:grpSpLocks/>
              </p:cNvGrpSpPr>
              <p:nvPr/>
            </p:nvGrpSpPr>
            <p:grpSpPr bwMode="auto">
              <a:xfrm>
                <a:off x="2367" y="1353"/>
                <a:ext cx="1329" cy="1215"/>
                <a:chOff x="2367" y="1353"/>
                <a:chExt cx="1329" cy="1215"/>
              </a:xfrm>
            </p:grpSpPr>
            <p:sp>
              <p:nvSpPr>
                <p:cNvPr id="16405" name="AutoShape 28" descr="Medium wood"/>
                <p:cNvSpPr>
                  <a:spLocks noChangeArrowheads="1"/>
                </p:cNvSpPr>
                <p:nvPr/>
              </p:nvSpPr>
              <p:spPr bwMode="auto">
                <a:xfrm rot="20261118" flipH="1">
                  <a:off x="2510" y="2272"/>
                  <a:ext cx="1135" cy="296"/>
                </a:xfrm>
                <a:prstGeom prst="parallelogram">
                  <a:avLst>
                    <a:gd name="adj" fmla="val 81198"/>
                  </a:avLst>
                </a:prstGeom>
                <a:blipFill dpi="0" rotWithShape="1">
                  <a:blip r:embed="rId3"/>
                  <a:srcRect/>
                  <a:tile tx="0" ty="0" sx="100000" sy="100000" flip="none" algn="tl"/>
                </a:blipFill>
                <a:ln w="9525">
                  <a:miter lim="800000"/>
                  <a:headEnd/>
                  <a:tailEnd/>
                </a:ln>
                <a:scene3d>
                  <a:camera prst="legacyPerspectiveFront">
                    <a:rot lat="18900000" lon="20999997" rev="0"/>
                  </a:camera>
                  <a:lightRig rig="legacyFlat2" dir="t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rgbClr val="996633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vi-VN"/>
                </a:p>
              </p:txBody>
            </p:sp>
            <p:sp>
              <p:nvSpPr>
                <p:cNvPr id="16406" name="Oval 29"/>
                <p:cNvSpPr>
                  <a:spLocks noChangeArrowheads="1"/>
                </p:cNvSpPr>
                <p:nvPr/>
              </p:nvSpPr>
              <p:spPr bwMode="auto">
                <a:xfrm rot="-753851">
                  <a:off x="2367" y="1353"/>
                  <a:ext cx="1329" cy="1119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scene3d>
                  <a:camera prst="legacyObliqueTopLeft"/>
                  <a:lightRig rig="legacyFlat3" dir="t"/>
                </a:scene3d>
                <a:sp3d extrusionH="430200" prstMaterial="legacyMatte">
                  <a:bevelT w="13500" h="13500" prst="angle"/>
                  <a:bevelB w="13500" h="13500" prst="angle"/>
                  <a:extrusionClr>
                    <a:srgbClr val="B7D5E7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vi-VN"/>
                </a:p>
              </p:txBody>
            </p:sp>
            <p:sp>
              <p:nvSpPr>
                <p:cNvPr id="16407" name="Oval 30"/>
                <p:cNvSpPr>
                  <a:spLocks noChangeArrowheads="1"/>
                </p:cNvSpPr>
                <p:nvPr/>
              </p:nvSpPr>
              <p:spPr bwMode="auto">
                <a:xfrm>
                  <a:off x="3000" y="2388"/>
                  <a:ext cx="144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</p:grpSp>
          <p:sp>
            <p:nvSpPr>
              <p:cNvPr id="16404" name="Oval 31"/>
              <p:cNvSpPr>
                <a:spLocks noChangeArrowheads="1"/>
              </p:cNvSpPr>
              <p:nvPr/>
            </p:nvSpPr>
            <p:spPr bwMode="auto">
              <a:xfrm rot="-753851">
                <a:off x="2364" y="1356"/>
                <a:ext cx="1329" cy="1119"/>
              </a:xfrm>
              <a:prstGeom prst="ellipse">
                <a:avLst/>
              </a:prstGeom>
              <a:noFill/>
              <a:ln w="38100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16401" name="Freeform 32"/>
            <p:cNvSpPr>
              <a:spLocks noChangeArrowheads="1"/>
            </p:cNvSpPr>
            <p:nvPr/>
          </p:nvSpPr>
          <p:spPr bwMode="auto">
            <a:xfrm>
              <a:off x="1691" y="1216"/>
              <a:ext cx="165" cy="238"/>
            </a:xfrm>
            <a:custGeom>
              <a:avLst/>
              <a:gdLst>
                <a:gd name="T0" fmla="*/ 0 w 165"/>
                <a:gd name="T1" fmla="*/ 0 h 238"/>
                <a:gd name="T2" fmla="*/ 19 w 165"/>
                <a:gd name="T3" fmla="*/ 73 h 238"/>
                <a:gd name="T4" fmla="*/ 119 w 165"/>
                <a:gd name="T5" fmla="*/ 101 h 238"/>
                <a:gd name="T6" fmla="*/ 165 w 165"/>
                <a:gd name="T7" fmla="*/ 238 h 23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5"/>
                <a:gd name="T13" fmla="*/ 0 h 238"/>
                <a:gd name="T14" fmla="*/ 165 w 165"/>
                <a:gd name="T15" fmla="*/ 238 h 23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5" h="238">
                  <a:moveTo>
                    <a:pt x="0" y="0"/>
                  </a:moveTo>
                  <a:cubicBezTo>
                    <a:pt x="9" y="24"/>
                    <a:pt x="5" y="52"/>
                    <a:pt x="19" y="73"/>
                  </a:cubicBezTo>
                  <a:cubicBezTo>
                    <a:pt x="24" y="81"/>
                    <a:pt x="101" y="94"/>
                    <a:pt x="119" y="101"/>
                  </a:cubicBezTo>
                  <a:cubicBezTo>
                    <a:pt x="133" y="156"/>
                    <a:pt x="123" y="196"/>
                    <a:pt x="165" y="238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altLang="zh-CN">
                <a:ea typeface="SimSun" pitchFamily="2" charset="-122"/>
              </a:endParaRPr>
            </a:p>
          </p:txBody>
        </p:sp>
        <p:sp>
          <p:nvSpPr>
            <p:cNvPr id="16402" name="Freeform 33"/>
            <p:cNvSpPr>
              <a:spLocks noChangeArrowheads="1"/>
            </p:cNvSpPr>
            <p:nvPr/>
          </p:nvSpPr>
          <p:spPr bwMode="auto">
            <a:xfrm>
              <a:off x="1792" y="2030"/>
              <a:ext cx="332" cy="347"/>
            </a:xfrm>
            <a:custGeom>
              <a:avLst/>
              <a:gdLst>
                <a:gd name="T0" fmla="*/ 0 w 332"/>
                <a:gd name="T1" fmla="*/ 82 h 347"/>
                <a:gd name="T2" fmla="*/ 64 w 332"/>
                <a:gd name="T3" fmla="*/ 0 h 347"/>
                <a:gd name="T4" fmla="*/ 210 w 332"/>
                <a:gd name="T5" fmla="*/ 109 h 347"/>
                <a:gd name="T6" fmla="*/ 219 w 332"/>
                <a:gd name="T7" fmla="*/ 192 h 347"/>
                <a:gd name="T8" fmla="*/ 311 w 332"/>
                <a:gd name="T9" fmla="*/ 265 h 347"/>
                <a:gd name="T10" fmla="*/ 329 w 332"/>
                <a:gd name="T11" fmla="*/ 347 h 34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32"/>
                <a:gd name="T19" fmla="*/ 0 h 347"/>
                <a:gd name="T20" fmla="*/ 332 w 332"/>
                <a:gd name="T21" fmla="*/ 347 h 34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32" h="347">
                  <a:moveTo>
                    <a:pt x="0" y="82"/>
                  </a:moveTo>
                  <a:cubicBezTo>
                    <a:pt x="12" y="23"/>
                    <a:pt x="5" y="14"/>
                    <a:pt x="64" y="0"/>
                  </a:cubicBezTo>
                  <a:cubicBezTo>
                    <a:pt x="144" y="11"/>
                    <a:pt x="184" y="31"/>
                    <a:pt x="210" y="109"/>
                  </a:cubicBezTo>
                  <a:cubicBezTo>
                    <a:pt x="213" y="137"/>
                    <a:pt x="208" y="166"/>
                    <a:pt x="219" y="192"/>
                  </a:cubicBezTo>
                  <a:cubicBezTo>
                    <a:pt x="233" y="225"/>
                    <a:pt x="277" y="254"/>
                    <a:pt x="311" y="265"/>
                  </a:cubicBezTo>
                  <a:cubicBezTo>
                    <a:pt x="332" y="329"/>
                    <a:pt x="329" y="301"/>
                    <a:pt x="329" y="347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altLang="zh-CN">
                <a:ea typeface="SimSun" pitchFamily="2" charset="-122"/>
              </a:endParaRPr>
            </a:p>
          </p:txBody>
        </p:sp>
      </p:grpSp>
      <p:grpSp>
        <p:nvGrpSpPr>
          <p:cNvPr id="11" name="Group 34"/>
          <p:cNvGrpSpPr>
            <a:grpSpLocks/>
          </p:cNvGrpSpPr>
          <p:nvPr/>
        </p:nvGrpSpPr>
        <p:grpSpPr bwMode="auto">
          <a:xfrm>
            <a:off x="7315200" y="2590800"/>
            <a:ext cx="1462088" cy="567267"/>
            <a:chOff x="1392" y="2043"/>
            <a:chExt cx="921" cy="357"/>
          </a:xfrm>
        </p:grpSpPr>
        <p:sp>
          <p:nvSpPr>
            <p:cNvPr id="16397" name="AutoShape 35" descr="Oak"/>
            <p:cNvSpPr>
              <a:spLocks noChangeArrowheads="1"/>
            </p:cNvSpPr>
            <p:nvPr/>
          </p:nvSpPr>
          <p:spPr bwMode="auto">
            <a:xfrm rot="-1586764">
              <a:off x="1547" y="2175"/>
              <a:ext cx="766" cy="31"/>
            </a:xfrm>
            <a:prstGeom prst="cube">
              <a:avLst>
                <a:gd name="adj" fmla="val 25000"/>
              </a:avLst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6398" name="Oval 36"/>
            <p:cNvSpPr>
              <a:spLocks noChangeArrowheads="1"/>
            </p:cNvSpPr>
            <p:nvPr/>
          </p:nvSpPr>
          <p:spPr bwMode="auto">
            <a:xfrm rot="-1511082">
              <a:off x="1501" y="2339"/>
              <a:ext cx="110" cy="6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pic>
          <p:nvPicPr>
            <p:cNvPr id="16399" name="Picture 37" descr="Flame-04-june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392" y="2043"/>
              <a:ext cx="25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9366" name="AutoShape 38" descr="Oak"/>
          <p:cNvSpPr>
            <a:spLocks noChangeArrowheads="1"/>
          </p:cNvSpPr>
          <p:nvPr/>
        </p:nvSpPr>
        <p:spPr bwMode="auto">
          <a:xfrm rot="21031843" flipH="1">
            <a:off x="7162800" y="2036234"/>
            <a:ext cx="693738" cy="173567"/>
          </a:xfrm>
          <a:prstGeom prst="parallelogram">
            <a:avLst>
              <a:gd name="adj" fmla="val 110854"/>
            </a:avLst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miter lim="800000"/>
            <a:headEnd/>
            <a:tailEnd/>
          </a:ln>
          <a:scene3d>
            <a:camera prst="legacyPerspectiveFront">
              <a:rot lat="19799998" lon="0" rev="0"/>
            </a:camera>
            <a:lightRig rig="legacyFlat2" dir="t"/>
          </a:scene3d>
          <a:sp3d extrusionH="430200" prstMaterial="legacyMatte">
            <a:bevelT w="13500" h="13500" prst="angle"/>
            <a:bevelB w="13500" h="13500" prst="angle"/>
            <a:extrusionClr>
              <a:srgbClr val="FFCC99"/>
            </a:extrusionClr>
          </a:sp3d>
        </p:spPr>
        <p:txBody>
          <a:bodyPr wrap="none" anchor="ctr">
            <a:flatTx/>
          </a:bodyPr>
          <a:lstStyle/>
          <a:p>
            <a:endParaRPr lang="vi-VN"/>
          </a:p>
        </p:txBody>
      </p:sp>
      <p:sp>
        <p:nvSpPr>
          <p:cNvPr id="16393" name="Text Box 39"/>
          <p:cNvSpPr txBox="1">
            <a:spLocks noChangeArrowheads="1"/>
          </p:cNvSpPr>
          <p:nvPr/>
        </p:nvSpPr>
        <p:spPr bwMode="auto">
          <a:xfrm>
            <a:off x="1447800" y="4184651"/>
            <a:ext cx="2368550" cy="584775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16.2 a</a:t>
            </a:r>
          </a:p>
        </p:txBody>
      </p:sp>
      <p:sp>
        <p:nvSpPr>
          <p:cNvPr id="16394" name="Text Box 40"/>
          <p:cNvSpPr txBox="1">
            <a:spLocks noChangeArrowheads="1"/>
          </p:cNvSpPr>
          <p:nvPr/>
        </p:nvSpPr>
        <p:spPr bwMode="auto">
          <a:xfrm>
            <a:off x="6588126" y="4150785"/>
            <a:ext cx="2327275" cy="584775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16.2 b</a:t>
            </a:r>
          </a:p>
        </p:txBody>
      </p:sp>
      <p:sp>
        <p:nvSpPr>
          <p:cNvPr id="16395" name="AutoShape 42"/>
          <p:cNvSpPr>
            <a:spLocks noChangeArrowheads="1"/>
          </p:cNvSpPr>
          <p:nvPr/>
        </p:nvSpPr>
        <p:spPr bwMode="auto">
          <a:xfrm>
            <a:off x="1447800" y="1"/>
            <a:ext cx="6002338" cy="1716617"/>
          </a:xfrm>
          <a:prstGeom prst="cloudCallout">
            <a:avLst>
              <a:gd name="adj1" fmla="val -47694"/>
              <a:gd name="adj2" fmla="val 70245"/>
            </a:avLst>
          </a:prstGeom>
          <a:solidFill>
            <a:schemeClr val="accent3">
              <a:lumMod val="50000"/>
            </a:schemeClr>
          </a:solidFill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40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4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4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40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sz="4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228600" y="4851400"/>
            <a:ext cx="8915400" cy="1323439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3600" dirty="0">
                <a:solidFill>
                  <a:srgbClr val="0000FF"/>
                </a:solidFill>
              </a:rPr>
              <a:t> </a:t>
            </a:r>
            <a:r>
              <a:rPr lang="vi-VN" sz="4000" dirty="0">
                <a:solidFill>
                  <a:srgbClr val="0000FF"/>
                </a:solidFill>
                <a:latin typeface="+mj-lt"/>
              </a:rPr>
              <a:t>Cơ năng có được do vật biến dạng sinh ra gọi là </a:t>
            </a:r>
            <a:r>
              <a:rPr lang="vi-VN" sz="4000" b="1" dirty="0">
                <a:solidFill>
                  <a:srgbClr val="0000FF"/>
                </a:solidFill>
                <a:latin typeface="+mj-lt"/>
              </a:rPr>
              <a:t>thế năng đàn hồi</a:t>
            </a:r>
            <a:r>
              <a:rPr lang="vi-VN" sz="4000" dirty="0">
                <a:solidFill>
                  <a:srgbClr val="0000FF"/>
                </a:solidFill>
                <a:latin typeface="+mj-lt"/>
              </a:rPr>
              <a:t>.</a:t>
            </a:r>
            <a:endParaRPr lang="en-US" sz="4000" dirty="0">
              <a:solidFill>
                <a:srgbClr val="0000FF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"/>
                            </p:stCondLst>
                            <p:childTnLst>
                              <p:par>
                                <p:cTn id="12" presetID="2" presetClass="entr" presetSubtype="1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9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99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20"/>
                            </p:stCondLst>
                            <p:childTnLst>
                              <p:par>
                                <p:cTn id="30" presetID="0" presetClass="path" presetSubtype="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50289E-6 C -0.00069 -0.12023 -0.00139 -0.24046 5.55556E-7 -0.31075 C 0.00139 -0.38104 0.00278 -0.41988 0.00833 -0.42173 C 0.01389 -0.42358 0.02361 -0.44023 0.03333 -0.32185 C 0.04306 -0.20347 0.06111 0.19237 0.06667 0.28856 C 0.07222 0.38474 0.06667 0.27006 0.06667 0.25526 C 0.06667 0.24046 0.06528 0.20347 0.06667 0.19977 C 0.06806 0.19607 0.07222 0.21457 0.075 0.23307 C 0.07778 0.25156 0.08194 0.3089 0.08333 0.31075 C 0.08472 0.3126 0.08194 0.24416 0.08333 0.24416 C 0.08472 0.24416 0.08819 0.27746 0.09167 0.31075 " pathEditMode="relative" rAng="0" ptsTypes="aaaaaaaaaaA">
                                      <p:cBhvr>
                                        <p:cTn id="31" dur="2000" fill="hold"/>
                                        <p:tgtEl>
                                          <p:spTgt spid="99366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66" grpId="0" animBg="1"/>
      <p:bldP spid="99366" grpId="1" animBg="1"/>
      <p:bldP spid="4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602" y="762000"/>
            <a:ext cx="6684843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8" name="Rectangle 7"/>
          <p:cNvSpPr/>
          <p:nvPr/>
        </p:nvSpPr>
        <p:spPr>
          <a:xfrm>
            <a:off x="304801" y="1"/>
            <a:ext cx="5020926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US" sz="4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năng</a:t>
            </a:r>
            <a:endParaRPr lang="en-US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00FF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53"/>
          <p:cNvSpPr txBox="1">
            <a:spLocks noChangeArrowheads="1"/>
          </p:cNvSpPr>
          <p:nvPr/>
        </p:nvSpPr>
        <p:spPr bwMode="auto">
          <a:xfrm>
            <a:off x="0" y="1600200"/>
            <a:ext cx="8915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vi-VN" sz="3200" dirty="0"/>
              <a:t> </a:t>
            </a:r>
            <a:r>
              <a:rPr lang="vi-VN" sz="3600" dirty="0">
                <a:latin typeface="+mj-lt"/>
              </a:rPr>
              <a:t>Hãy dự đoán xem khi thả hòn bi lăn theo máng sẽ có hiện tượng gì đối với miếng gỗ ?</a:t>
            </a:r>
            <a:endParaRPr lang="en-US" sz="3600" dirty="0">
              <a:latin typeface="+mj-lt"/>
              <a:cs typeface="Times New Roman" pitchFamily="18" charset="0"/>
            </a:endParaRPr>
          </a:p>
        </p:txBody>
      </p:sp>
      <p:sp>
        <p:nvSpPr>
          <p:cNvPr id="5" name="Freeform 43"/>
          <p:cNvSpPr>
            <a:spLocks noChangeArrowheads="1"/>
          </p:cNvSpPr>
          <p:nvPr/>
        </p:nvSpPr>
        <p:spPr bwMode="auto">
          <a:xfrm>
            <a:off x="3062288" y="3575051"/>
            <a:ext cx="6081712" cy="3022600"/>
          </a:xfrm>
          <a:custGeom>
            <a:avLst/>
            <a:gdLst>
              <a:gd name="T0" fmla="*/ 100 w 3831"/>
              <a:gd name="T1" fmla="*/ 1600 h 1904"/>
              <a:gd name="T2" fmla="*/ 338 w 3831"/>
              <a:gd name="T3" fmla="*/ 1904 h 1904"/>
              <a:gd name="T4" fmla="*/ 1874 w 3831"/>
              <a:gd name="T5" fmla="*/ 1904 h 1904"/>
              <a:gd name="T6" fmla="*/ 1993 w 3831"/>
              <a:gd name="T7" fmla="*/ 1893 h 1904"/>
              <a:gd name="T8" fmla="*/ 2112 w 3831"/>
              <a:gd name="T9" fmla="*/ 1838 h 1904"/>
              <a:gd name="T10" fmla="*/ 2210 w 3831"/>
              <a:gd name="T11" fmla="*/ 1760 h 1904"/>
              <a:gd name="T12" fmla="*/ 3831 w 3831"/>
              <a:gd name="T13" fmla="*/ 274 h 1904"/>
              <a:gd name="T14" fmla="*/ 3447 w 3831"/>
              <a:gd name="T15" fmla="*/ 0 h 1904"/>
              <a:gd name="T16" fmla="*/ 1922 w 3831"/>
              <a:gd name="T17" fmla="*/ 1376 h 1904"/>
              <a:gd name="T18" fmla="*/ 1828 w 3831"/>
              <a:gd name="T19" fmla="*/ 1445 h 1904"/>
              <a:gd name="T20" fmla="*/ 1764 w 3831"/>
              <a:gd name="T21" fmla="*/ 1463 h 1904"/>
              <a:gd name="T22" fmla="*/ 1627 w 3831"/>
              <a:gd name="T23" fmla="*/ 1472 h 1904"/>
              <a:gd name="T24" fmla="*/ 0 w 3831"/>
              <a:gd name="T25" fmla="*/ 1481 h 1904"/>
              <a:gd name="T26" fmla="*/ 100 w 3831"/>
              <a:gd name="T27" fmla="*/ 1600 h 1904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3831"/>
              <a:gd name="T43" fmla="*/ 0 h 1904"/>
              <a:gd name="T44" fmla="*/ 3831 w 3831"/>
              <a:gd name="T45" fmla="*/ 1904 h 1904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3831" h="1904">
                <a:moveTo>
                  <a:pt x="100" y="1600"/>
                </a:moveTo>
                <a:lnTo>
                  <a:pt x="338" y="1904"/>
                </a:lnTo>
                <a:lnTo>
                  <a:pt x="1874" y="1904"/>
                </a:lnTo>
                <a:lnTo>
                  <a:pt x="1993" y="1893"/>
                </a:lnTo>
                <a:lnTo>
                  <a:pt x="2112" y="1838"/>
                </a:lnTo>
                <a:lnTo>
                  <a:pt x="2210" y="1760"/>
                </a:lnTo>
                <a:lnTo>
                  <a:pt x="3831" y="274"/>
                </a:lnTo>
                <a:lnTo>
                  <a:pt x="3447" y="0"/>
                </a:lnTo>
                <a:lnTo>
                  <a:pt x="1922" y="1376"/>
                </a:lnTo>
                <a:lnTo>
                  <a:pt x="1828" y="1445"/>
                </a:lnTo>
                <a:lnTo>
                  <a:pt x="1764" y="1463"/>
                </a:lnTo>
                <a:lnTo>
                  <a:pt x="1627" y="1472"/>
                </a:lnTo>
                <a:lnTo>
                  <a:pt x="0" y="1481"/>
                </a:lnTo>
                <a:lnTo>
                  <a:pt x="100" y="1600"/>
                </a:lnTo>
                <a:close/>
              </a:path>
            </a:pathLst>
          </a:custGeom>
          <a:solidFill>
            <a:schemeClr val="accent1"/>
          </a:solidFill>
          <a:ln w="3810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 altLang="zh-CN">
              <a:ea typeface="SimSun" pitchFamily="2" charset="-122"/>
            </a:endParaRPr>
          </a:p>
        </p:txBody>
      </p:sp>
      <p:sp>
        <p:nvSpPr>
          <p:cNvPr id="6" name="Oval 50"/>
          <p:cNvSpPr>
            <a:spLocks noChangeArrowheads="1"/>
          </p:cNvSpPr>
          <p:nvPr/>
        </p:nvSpPr>
        <p:spPr bwMode="auto">
          <a:xfrm>
            <a:off x="7970838" y="3515784"/>
            <a:ext cx="685800" cy="6858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9" name="AutoShape 51" descr="Medium wood"/>
          <p:cNvSpPr>
            <a:spLocks noChangeArrowheads="1"/>
          </p:cNvSpPr>
          <p:nvPr/>
        </p:nvSpPr>
        <p:spPr bwMode="auto">
          <a:xfrm flipH="1">
            <a:off x="5046663" y="5810251"/>
            <a:ext cx="838200" cy="609600"/>
          </a:xfrm>
          <a:prstGeom prst="cube">
            <a:avLst>
              <a:gd name="adj" fmla="val 49403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0" name="Text Box 72"/>
          <p:cNvSpPr txBox="1">
            <a:spLocks noChangeArrowheads="1"/>
          </p:cNvSpPr>
          <p:nvPr/>
        </p:nvSpPr>
        <p:spPr bwMode="auto">
          <a:xfrm>
            <a:off x="7272338" y="6093884"/>
            <a:ext cx="1871662" cy="523220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16.3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073 0.00832 L -0.23541 0.3193 L -0.25955 0.32855 L -0.31146 0.32855 " pathEditMode="relative" rAng="0" ptsTypes="AAAA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171" y="16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5" presetClass="path" presetSubtype="0" accel="50000" decel="50000" fill="hold" grpId="2" nodeType="withEffect">
                                  <p:stCondLst>
                                    <p:cond delay="1800"/>
                                  </p:stCondLst>
                                  <p:childTnLst>
                                    <p:animMotion origin="layout" path="M 0 0  L -0.25 0  E" pathEditMode="relative" rAng="0" ptsTypes="">
                                      <p:cBhvr>
                                        <p:cTn id="30" dur="17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6" grpId="1" animBg="1"/>
      <p:bldP spid="6" grpId="2" animBg="1"/>
      <p:bldP spid="9" grpId="0" animBg="1"/>
      <p:bldP spid="9" grpId="1" animBg="1"/>
      <p:bldP spid="9" grpId="2" animBg="1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3" name="Freeform 7"/>
          <p:cNvSpPr>
            <a:spLocks noChangeArrowheads="1"/>
          </p:cNvSpPr>
          <p:nvPr/>
        </p:nvSpPr>
        <p:spPr bwMode="auto">
          <a:xfrm>
            <a:off x="3062288" y="3575051"/>
            <a:ext cx="6081712" cy="3022600"/>
          </a:xfrm>
          <a:custGeom>
            <a:avLst/>
            <a:gdLst>
              <a:gd name="T0" fmla="*/ 100 w 3831"/>
              <a:gd name="T1" fmla="*/ 1600 h 1904"/>
              <a:gd name="T2" fmla="*/ 338 w 3831"/>
              <a:gd name="T3" fmla="*/ 1904 h 1904"/>
              <a:gd name="T4" fmla="*/ 1874 w 3831"/>
              <a:gd name="T5" fmla="*/ 1904 h 1904"/>
              <a:gd name="T6" fmla="*/ 1993 w 3831"/>
              <a:gd name="T7" fmla="*/ 1893 h 1904"/>
              <a:gd name="T8" fmla="*/ 2112 w 3831"/>
              <a:gd name="T9" fmla="*/ 1838 h 1904"/>
              <a:gd name="T10" fmla="*/ 2210 w 3831"/>
              <a:gd name="T11" fmla="*/ 1760 h 1904"/>
              <a:gd name="T12" fmla="*/ 3831 w 3831"/>
              <a:gd name="T13" fmla="*/ 274 h 1904"/>
              <a:gd name="T14" fmla="*/ 3447 w 3831"/>
              <a:gd name="T15" fmla="*/ 0 h 1904"/>
              <a:gd name="T16" fmla="*/ 1922 w 3831"/>
              <a:gd name="T17" fmla="*/ 1376 h 1904"/>
              <a:gd name="T18" fmla="*/ 1828 w 3831"/>
              <a:gd name="T19" fmla="*/ 1445 h 1904"/>
              <a:gd name="T20" fmla="*/ 1764 w 3831"/>
              <a:gd name="T21" fmla="*/ 1463 h 1904"/>
              <a:gd name="T22" fmla="*/ 1627 w 3831"/>
              <a:gd name="T23" fmla="*/ 1472 h 1904"/>
              <a:gd name="T24" fmla="*/ 0 w 3831"/>
              <a:gd name="T25" fmla="*/ 1481 h 1904"/>
              <a:gd name="T26" fmla="*/ 100 w 3831"/>
              <a:gd name="T27" fmla="*/ 1600 h 1904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3831"/>
              <a:gd name="T43" fmla="*/ 0 h 1904"/>
              <a:gd name="T44" fmla="*/ 3831 w 3831"/>
              <a:gd name="T45" fmla="*/ 1904 h 1904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3831" h="1904">
                <a:moveTo>
                  <a:pt x="100" y="1600"/>
                </a:moveTo>
                <a:lnTo>
                  <a:pt x="338" y="1904"/>
                </a:lnTo>
                <a:lnTo>
                  <a:pt x="1874" y="1904"/>
                </a:lnTo>
                <a:lnTo>
                  <a:pt x="1993" y="1893"/>
                </a:lnTo>
                <a:lnTo>
                  <a:pt x="2112" y="1838"/>
                </a:lnTo>
                <a:lnTo>
                  <a:pt x="2210" y="1760"/>
                </a:lnTo>
                <a:lnTo>
                  <a:pt x="3831" y="274"/>
                </a:lnTo>
                <a:lnTo>
                  <a:pt x="3447" y="0"/>
                </a:lnTo>
                <a:lnTo>
                  <a:pt x="1922" y="1376"/>
                </a:lnTo>
                <a:lnTo>
                  <a:pt x="1828" y="1445"/>
                </a:lnTo>
                <a:lnTo>
                  <a:pt x="1764" y="1463"/>
                </a:lnTo>
                <a:lnTo>
                  <a:pt x="1627" y="1472"/>
                </a:lnTo>
                <a:lnTo>
                  <a:pt x="0" y="1481"/>
                </a:lnTo>
                <a:lnTo>
                  <a:pt x="100" y="1600"/>
                </a:lnTo>
                <a:close/>
              </a:path>
            </a:pathLst>
          </a:custGeom>
          <a:solidFill>
            <a:schemeClr val="accent1"/>
          </a:solidFill>
          <a:ln w="3810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 altLang="zh-CN">
              <a:ea typeface="SimSun" pitchFamily="2" charset="-122"/>
            </a:endParaRPr>
          </a:p>
        </p:txBody>
      </p:sp>
      <p:sp>
        <p:nvSpPr>
          <p:cNvPr id="101384" name="AutoShape 8" descr="Medium wood"/>
          <p:cNvSpPr>
            <a:spLocks noChangeArrowheads="1"/>
          </p:cNvSpPr>
          <p:nvPr/>
        </p:nvSpPr>
        <p:spPr bwMode="auto">
          <a:xfrm flipH="1">
            <a:off x="5046663" y="5835651"/>
            <a:ext cx="838200" cy="609600"/>
          </a:xfrm>
          <a:prstGeom prst="cube">
            <a:avLst>
              <a:gd name="adj" fmla="val 49403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01385" name="Oval 9"/>
          <p:cNvSpPr>
            <a:spLocks noChangeArrowheads="1"/>
          </p:cNvSpPr>
          <p:nvPr/>
        </p:nvSpPr>
        <p:spPr bwMode="auto">
          <a:xfrm>
            <a:off x="8094663" y="3625851"/>
            <a:ext cx="533400" cy="533400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01386" name="AutoShape 10" descr="Medium wood"/>
          <p:cNvSpPr>
            <a:spLocks noChangeArrowheads="1"/>
          </p:cNvSpPr>
          <p:nvPr/>
        </p:nvSpPr>
        <p:spPr bwMode="auto">
          <a:xfrm flipH="1">
            <a:off x="5046663" y="5818717"/>
            <a:ext cx="838200" cy="609600"/>
          </a:xfrm>
          <a:prstGeom prst="cube">
            <a:avLst>
              <a:gd name="adj" fmla="val 49403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01387" name="Oval 11"/>
          <p:cNvSpPr>
            <a:spLocks noChangeArrowheads="1"/>
          </p:cNvSpPr>
          <p:nvPr/>
        </p:nvSpPr>
        <p:spPr bwMode="auto">
          <a:xfrm>
            <a:off x="7970838" y="3515784"/>
            <a:ext cx="685800" cy="6858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01388" name="AutoShape 12" descr="Medium wood"/>
          <p:cNvSpPr>
            <a:spLocks noChangeArrowheads="1"/>
          </p:cNvSpPr>
          <p:nvPr/>
        </p:nvSpPr>
        <p:spPr bwMode="auto">
          <a:xfrm flipH="1">
            <a:off x="5046663" y="5810251"/>
            <a:ext cx="838200" cy="609600"/>
          </a:xfrm>
          <a:prstGeom prst="cube">
            <a:avLst>
              <a:gd name="adj" fmla="val 49403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01392" name="Text Box 16"/>
          <p:cNvSpPr txBox="1">
            <a:spLocks noChangeArrowheads="1"/>
          </p:cNvSpPr>
          <p:nvPr/>
        </p:nvSpPr>
        <p:spPr bwMode="auto">
          <a:xfrm>
            <a:off x="7272338" y="6093884"/>
            <a:ext cx="1871662" cy="523220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16.3</a:t>
            </a:r>
          </a:p>
        </p:txBody>
      </p:sp>
      <p:sp>
        <p:nvSpPr>
          <p:cNvPr id="101393" name="Text Box 17"/>
          <p:cNvSpPr txBox="1">
            <a:spLocks noChangeArrowheads="1"/>
          </p:cNvSpPr>
          <p:nvPr/>
        </p:nvSpPr>
        <p:spPr bwMode="auto">
          <a:xfrm>
            <a:off x="0" y="381000"/>
            <a:ext cx="8763000" cy="707886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C3: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01394" name="Text Box 18"/>
          <p:cNvSpPr txBox="1">
            <a:spLocks noChangeArrowheads="1"/>
          </p:cNvSpPr>
          <p:nvPr/>
        </p:nvSpPr>
        <p:spPr bwMode="auto">
          <a:xfrm>
            <a:off x="0" y="1295401"/>
            <a:ext cx="8686800" cy="1323439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C3: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lăn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đập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miếng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B,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miếng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1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1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1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01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01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01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1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01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400"/>
                                        <p:tgtEl>
                                          <p:spTgt spid="101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01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01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1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1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073 0.00832 L -0.23541 0.3193 L -0.25955 0.32855 L -0.31146 0.32855 " pathEditMode="relative" rAng="0" ptsTypes="AAAA">
                                      <p:cBhvr>
                                        <p:cTn id="54" dur="2000" fill="hold"/>
                                        <p:tgtEl>
                                          <p:spTgt spid="101387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171" y="160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35" presetClass="path" presetSubtype="0" accel="50000" decel="50000" fill="hold" grpId="2" nodeType="withEffect">
                                  <p:stCondLst>
                                    <p:cond delay="1800"/>
                                  </p:stCondLst>
                                  <p:childTnLst>
                                    <p:animMotion origin="layout" path="M 0 0  L -0.25 0  E" pathEditMode="relative" rAng="0" ptsTypes="">
                                      <p:cBhvr>
                                        <p:cTn id="56" dur="1700" fill="hold"/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101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5" dur="500"/>
                                        <p:tgtEl>
                                          <p:spTgt spid="1013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101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4" grpId="0" animBg="1"/>
      <p:bldP spid="101384" grpId="1" animBg="1"/>
      <p:bldP spid="101385" grpId="0" animBg="1"/>
      <p:bldP spid="101385" grpId="1" animBg="1"/>
      <p:bldP spid="101386" grpId="0" animBg="1"/>
      <p:bldP spid="101386" grpId="1" animBg="1"/>
      <p:bldP spid="101386" grpId="2" animBg="1"/>
      <p:bldP spid="101387" grpId="0" animBg="1"/>
      <p:bldP spid="101387" grpId="1" animBg="1"/>
      <p:bldP spid="101387" grpId="2" animBg="1"/>
      <p:bldP spid="101388" grpId="0" animBg="1"/>
      <p:bldP spid="101388" grpId="1" animBg="1"/>
      <p:bldP spid="101388" grpId="2" animBg="1"/>
      <p:bldP spid="101392" grpId="0"/>
      <p:bldP spid="101393" grpId="0"/>
      <p:bldP spid="101393" grpId="1"/>
      <p:bldP spid="10139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27" name="Text Box 23"/>
          <p:cNvSpPr txBox="1">
            <a:spLocks noChangeArrowheads="1"/>
          </p:cNvSpPr>
          <p:nvPr/>
        </p:nvSpPr>
        <p:spPr bwMode="auto">
          <a:xfrm>
            <a:off x="0" y="381000"/>
            <a:ext cx="8839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vi-VN" dirty="0"/>
              <a:t> </a:t>
            </a:r>
            <a:r>
              <a:rPr lang="vi-VN" sz="3600" dirty="0">
                <a:latin typeface="+mj-lt"/>
              </a:rPr>
              <a:t>C4: Chứng minh rằng quả cầu A đang chuyển động có khả năng thực hiện công?</a:t>
            </a:r>
            <a:endParaRPr lang="en-US" sz="3600" dirty="0">
              <a:latin typeface="+mj-lt"/>
              <a:cs typeface="Times New Roman" pitchFamily="18" charset="0"/>
            </a:endParaRPr>
          </a:p>
        </p:txBody>
      </p:sp>
      <p:sp>
        <p:nvSpPr>
          <p:cNvPr id="47134" name="Text Box 30"/>
          <p:cNvSpPr txBox="1">
            <a:spLocks noChangeArrowheads="1"/>
          </p:cNvSpPr>
          <p:nvPr/>
        </p:nvSpPr>
        <p:spPr bwMode="auto">
          <a:xfrm>
            <a:off x="0" y="1676400"/>
            <a:ext cx="8915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vi-VN" dirty="0"/>
              <a:t> </a:t>
            </a:r>
            <a:r>
              <a:rPr lang="vi-VN" sz="3600" dirty="0">
                <a:latin typeface="+mj-lt"/>
              </a:rPr>
              <a:t>C4: Quả cầu A t/d lực v</a:t>
            </a:r>
            <a:r>
              <a:rPr lang="vi-VN" sz="3600" dirty="0">
                <a:latin typeface="+mj-lt"/>
                <a:cs typeface="Times New Roman" pitchFamily="18" charset="0"/>
              </a:rPr>
              <a:t>à</a:t>
            </a:r>
            <a:r>
              <a:rPr lang="vi-VN" sz="3600" dirty="0">
                <a:latin typeface="+mj-lt"/>
              </a:rPr>
              <a:t>o miếng gỗ </a:t>
            </a:r>
            <a:r>
              <a:rPr lang="vi-VN" sz="3600" dirty="0">
                <a:latin typeface="+mj-lt"/>
                <a:sym typeface="Wingdings" pitchFamily="2" charset="2"/>
              </a:rPr>
              <a:t></a:t>
            </a:r>
            <a:r>
              <a:rPr lang="vi-VN" sz="3600" dirty="0">
                <a:latin typeface="+mj-lt"/>
              </a:rPr>
              <a:t> miếng gỗ chuyển động </a:t>
            </a:r>
            <a:r>
              <a:rPr lang="vi-VN" sz="3600" dirty="0">
                <a:latin typeface="+mj-lt"/>
                <a:sym typeface="Wingdings" pitchFamily="2" charset="2"/>
              </a:rPr>
              <a:t> </a:t>
            </a:r>
            <a:r>
              <a:rPr lang="vi-VN" sz="3600" dirty="0">
                <a:latin typeface="+mj-lt"/>
              </a:rPr>
              <a:t>quả cầu đã thực hiện công.</a:t>
            </a:r>
          </a:p>
          <a:p>
            <a:pPr algn="just">
              <a:spcBef>
                <a:spcPct val="50000"/>
              </a:spcBef>
            </a:pPr>
            <a:endParaRPr lang="en-US" sz="24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47149" name="Freeform 45"/>
          <p:cNvSpPr>
            <a:spLocks noChangeArrowheads="1"/>
          </p:cNvSpPr>
          <p:nvPr/>
        </p:nvSpPr>
        <p:spPr bwMode="auto">
          <a:xfrm>
            <a:off x="3062288" y="3575051"/>
            <a:ext cx="6081712" cy="3022600"/>
          </a:xfrm>
          <a:custGeom>
            <a:avLst/>
            <a:gdLst>
              <a:gd name="T0" fmla="*/ 100 w 3831"/>
              <a:gd name="T1" fmla="*/ 1600 h 1904"/>
              <a:gd name="T2" fmla="*/ 338 w 3831"/>
              <a:gd name="T3" fmla="*/ 1904 h 1904"/>
              <a:gd name="T4" fmla="*/ 1874 w 3831"/>
              <a:gd name="T5" fmla="*/ 1904 h 1904"/>
              <a:gd name="T6" fmla="*/ 1993 w 3831"/>
              <a:gd name="T7" fmla="*/ 1893 h 1904"/>
              <a:gd name="T8" fmla="*/ 2112 w 3831"/>
              <a:gd name="T9" fmla="*/ 1838 h 1904"/>
              <a:gd name="T10" fmla="*/ 2210 w 3831"/>
              <a:gd name="T11" fmla="*/ 1760 h 1904"/>
              <a:gd name="T12" fmla="*/ 3831 w 3831"/>
              <a:gd name="T13" fmla="*/ 274 h 1904"/>
              <a:gd name="T14" fmla="*/ 3447 w 3831"/>
              <a:gd name="T15" fmla="*/ 0 h 1904"/>
              <a:gd name="T16" fmla="*/ 1922 w 3831"/>
              <a:gd name="T17" fmla="*/ 1376 h 1904"/>
              <a:gd name="T18" fmla="*/ 1828 w 3831"/>
              <a:gd name="T19" fmla="*/ 1445 h 1904"/>
              <a:gd name="T20" fmla="*/ 1764 w 3831"/>
              <a:gd name="T21" fmla="*/ 1463 h 1904"/>
              <a:gd name="T22" fmla="*/ 1627 w 3831"/>
              <a:gd name="T23" fmla="*/ 1472 h 1904"/>
              <a:gd name="T24" fmla="*/ 0 w 3831"/>
              <a:gd name="T25" fmla="*/ 1481 h 1904"/>
              <a:gd name="T26" fmla="*/ 100 w 3831"/>
              <a:gd name="T27" fmla="*/ 1600 h 1904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3831"/>
              <a:gd name="T43" fmla="*/ 0 h 1904"/>
              <a:gd name="T44" fmla="*/ 3831 w 3831"/>
              <a:gd name="T45" fmla="*/ 1904 h 1904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3831" h="1904">
                <a:moveTo>
                  <a:pt x="100" y="1600"/>
                </a:moveTo>
                <a:lnTo>
                  <a:pt x="338" y="1904"/>
                </a:lnTo>
                <a:lnTo>
                  <a:pt x="1874" y="1904"/>
                </a:lnTo>
                <a:lnTo>
                  <a:pt x="1993" y="1893"/>
                </a:lnTo>
                <a:lnTo>
                  <a:pt x="2112" y="1838"/>
                </a:lnTo>
                <a:lnTo>
                  <a:pt x="2210" y="1760"/>
                </a:lnTo>
                <a:lnTo>
                  <a:pt x="3831" y="274"/>
                </a:lnTo>
                <a:lnTo>
                  <a:pt x="3447" y="0"/>
                </a:lnTo>
                <a:lnTo>
                  <a:pt x="1922" y="1376"/>
                </a:lnTo>
                <a:lnTo>
                  <a:pt x="1828" y="1445"/>
                </a:lnTo>
                <a:lnTo>
                  <a:pt x="1764" y="1463"/>
                </a:lnTo>
                <a:lnTo>
                  <a:pt x="1627" y="1472"/>
                </a:lnTo>
                <a:lnTo>
                  <a:pt x="0" y="1481"/>
                </a:lnTo>
                <a:lnTo>
                  <a:pt x="100" y="1600"/>
                </a:lnTo>
                <a:close/>
              </a:path>
            </a:pathLst>
          </a:custGeom>
          <a:solidFill>
            <a:schemeClr val="accent1"/>
          </a:solidFill>
          <a:ln w="3810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 altLang="zh-CN">
              <a:ea typeface="SimSun" pitchFamily="2" charset="-122"/>
            </a:endParaRPr>
          </a:p>
        </p:txBody>
      </p:sp>
      <p:sp>
        <p:nvSpPr>
          <p:cNvPr id="47150" name="AutoShape 46" descr="Medium wood"/>
          <p:cNvSpPr>
            <a:spLocks noChangeArrowheads="1"/>
          </p:cNvSpPr>
          <p:nvPr/>
        </p:nvSpPr>
        <p:spPr bwMode="auto">
          <a:xfrm flipH="1">
            <a:off x="5046663" y="5835651"/>
            <a:ext cx="838200" cy="609600"/>
          </a:xfrm>
          <a:prstGeom prst="cube">
            <a:avLst>
              <a:gd name="adj" fmla="val 49403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47151" name="Oval 47"/>
          <p:cNvSpPr>
            <a:spLocks noChangeArrowheads="1"/>
          </p:cNvSpPr>
          <p:nvPr/>
        </p:nvSpPr>
        <p:spPr bwMode="auto">
          <a:xfrm>
            <a:off x="8094663" y="3625851"/>
            <a:ext cx="533400" cy="533400"/>
          </a:xfrm>
          <a:prstGeom prst="ellipse">
            <a:avLst/>
          </a:prstGeom>
          <a:gradFill rotWithShape="1">
            <a:gsLst>
              <a:gs pos="0">
                <a:schemeClr val="bg2"/>
              </a:gs>
              <a:gs pos="100000">
                <a:schemeClr val="tx2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47152" name="AutoShape 48" descr="Medium wood"/>
          <p:cNvSpPr>
            <a:spLocks noChangeArrowheads="1"/>
          </p:cNvSpPr>
          <p:nvPr/>
        </p:nvSpPr>
        <p:spPr bwMode="auto">
          <a:xfrm flipH="1">
            <a:off x="5046663" y="5818717"/>
            <a:ext cx="838200" cy="609600"/>
          </a:xfrm>
          <a:prstGeom prst="cube">
            <a:avLst>
              <a:gd name="adj" fmla="val 49403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47153" name="Oval 49"/>
          <p:cNvSpPr>
            <a:spLocks noChangeArrowheads="1"/>
          </p:cNvSpPr>
          <p:nvPr/>
        </p:nvSpPr>
        <p:spPr bwMode="auto">
          <a:xfrm>
            <a:off x="7970838" y="3515784"/>
            <a:ext cx="685800" cy="6858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tx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47154" name="AutoShape 50" descr="Medium wood"/>
          <p:cNvSpPr>
            <a:spLocks noChangeArrowheads="1"/>
          </p:cNvSpPr>
          <p:nvPr/>
        </p:nvSpPr>
        <p:spPr bwMode="auto">
          <a:xfrm flipH="1">
            <a:off x="5046663" y="5810251"/>
            <a:ext cx="838200" cy="609600"/>
          </a:xfrm>
          <a:prstGeom prst="cube">
            <a:avLst>
              <a:gd name="adj" fmla="val 49403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0" y="3327400"/>
            <a:ext cx="7315200" cy="1200329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C5. Một vật chuyển động có khả năng …………………tức là có cơ năng.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609600" y="3810000"/>
            <a:ext cx="2438400" cy="707886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endParaRPr lang="en-US" sz="4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7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7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7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47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47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7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47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400"/>
                                        <p:tgtEl>
                                          <p:spTgt spid="47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47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47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7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7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68208E-6 L -0.22274 0.31191 L -0.24288 0.32116 L -0.28646 0.32116 " pathEditMode="relative" rAng="0" ptsTypes="AAAA">
                                      <p:cBhvr>
                                        <p:cTn id="54" dur="2000" fill="hold"/>
                                        <p:tgtEl>
                                          <p:spTgt spid="47153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143" y="160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35" presetClass="path" presetSubtype="0" accel="50000" decel="50000" fill="hold" grpId="2" nodeType="withEffect">
                                  <p:stCondLst>
                                    <p:cond delay="1800"/>
                                  </p:stCondLst>
                                  <p:childTnLst>
                                    <p:animMotion origin="layout" path="M 0 0  L -0.25 0  E" pathEditMode="relative" rAng="0" ptsTypes="">
                                      <p:cBhvr>
                                        <p:cTn id="56" dur="1700" fill="hold"/>
                                        <p:tgtEl>
                                          <p:spTgt spid="47154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47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65" dur="500"/>
                                        <p:tgtEl>
                                          <p:spTgt spid="47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" dur="500"/>
                                        <p:tgtEl>
                                          <p:spTgt spid="47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27" grpId="0"/>
      <p:bldP spid="47127" grpId="1"/>
      <p:bldP spid="47134" grpId="0"/>
      <p:bldP spid="47134" grpId="1"/>
      <p:bldP spid="47150" grpId="0" animBg="1"/>
      <p:bldP spid="47150" grpId="1" animBg="1"/>
      <p:bldP spid="47151" grpId="0" animBg="1"/>
      <p:bldP spid="47151" grpId="1" animBg="1"/>
      <p:bldP spid="47152" grpId="0" animBg="1"/>
      <p:bldP spid="47152" grpId="1" animBg="1"/>
      <p:bldP spid="47152" grpId="2" animBg="1"/>
      <p:bldP spid="47153" grpId="0" animBg="1"/>
      <p:bldP spid="47153" grpId="1" animBg="1"/>
      <p:bldP spid="47153" grpId="2" animBg="1"/>
      <p:bldP spid="47154" grpId="0" animBg="1"/>
      <p:bldP spid="47154" grpId="1" animBg="1"/>
      <p:bldP spid="47154" grpId="2" animBg="1"/>
      <p:bldP spid="17" grpId="0"/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tổng hợp hình nền powerpoint đẹp nhấ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781800"/>
          </a:xfrm>
          <a:prstGeom prst="rect">
            <a:avLst/>
          </a:prstGeom>
          <a:noFill/>
        </p:spPr>
      </p:pic>
      <p:sp>
        <p:nvSpPr>
          <p:cNvPr id="3" name="Text Box 14"/>
          <p:cNvSpPr txBox="1">
            <a:spLocks noChangeArrowheads="1"/>
          </p:cNvSpPr>
          <p:nvPr/>
        </p:nvSpPr>
        <p:spPr bwMode="auto">
          <a:xfrm>
            <a:off x="3124200" y="1600200"/>
            <a:ext cx="2555875" cy="707886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40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40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359568" y="2895600"/>
            <a:ext cx="8424863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vi-VN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Cơ năng của vật do vật chuyển động mà có gọi là động năng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oc tap 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WordArt 9"/>
          <p:cNvSpPr>
            <a:spLocks noChangeArrowheads="1" noChangeShapeType="1" noTextEdit="1"/>
          </p:cNvSpPr>
          <p:nvPr/>
        </p:nvSpPr>
        <p:spPr bwMode="auto">
          <a:xfrm>
            <a:off x="381000" y="838200"/>
            <a:ext cx="8077200" cy="3733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Tiết 22. CĐ</a:t>
            </a:r>
            <a:r>
              <a:rPr lang="vi-VN" sz="3600" b="1" kern="10" dirty="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 16.</a:t>
            </a:r>
            <a:endParaRPr lang="vi-VN" sz="3600" b="1" kern="10" dirty="0">
              <a:ln w="12700">
                <a:solidFill>
                  <a:srgbClr val="FF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algn="ctr" rotWithShape="0">
                  <a:srgbClr val="C0C0C0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vi-VN" sz="3600" b="1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algn="ctr" rotWithShape="0">
                    <a:srgbClr val="C0C0C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CƠ NĂNG</a:t>
            </a:r>
            <a:endParaRPr lang="en-US" sz="3600" b="1" kern="10" dirty="0">
              <a:ln w="12700">
                <a:solidFill>
                  <a:srgbClr val="FF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algn="ctr" rotWithShape="0">
                  <a:srgbClr val="C0C0C0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49962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vi-VN" sz="3200" dirty="0" smtClean="0"/>
              <a:t>Để chuẩn bị cho bài học trên lớp, em hãy xem các thí nghiệm mô phỏng dưới đây để hiểu sơ nét về 3 dạng năng lượng của cơ năng:</a:t>
            </a:r>
            <a:br>
              <a:rPr lang="vi-VN" sz="3200" dirty="0" smtClean="0"/>
            </a:br>
            <a:r>
              <a:rPr lang="vi-VN" sz="3200" dirty="0" smtClean="0"/>
              <a:t>- Thế năng trọng trường</a:t>
            </a:r>
            <a:br>
              <a:rPr lang="vi-VN" sz="3200" dirty="0" smtClean="0"/>
            </a:br>
            <a:r>
              <a:rPr lang="vi-VN" sz="3200" dirty="0" smtClean="0"/>
              <a:t>- Thế năng đàn hồi</a:t>
            </a:r>
            <a:br>
              <a:rPr lang="vi-VN" sz="3200" dirty="0" smtClean="0"/>
            </a:br>
            <a:r>
              <a:rPr lang="vi-VN" sz="3200" dirty="0" smtClean="0"/>
              <a:t>- Động năng</a:t>
            </a:r>
            <a:endParaRPr lang="vi-VN" sz="3200" dirty="0"/>
          </a:p>
        </p:txBody>
      </p:sp>
    </p:spTree>
    <p:extLst>
      <p:ext uri="{BB962C8B-B14F-4D97-AF65-F5344CB8AC3E}">
        <p14:creationId xmlns:p14="http://schemas.microsoft.com/office/powerpoint/2010/main" val="119302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ChangeArrowheads="1"/>
          </p:cNvSpPr>
          <p:nvPr/>
        </p:nvSpPr>
        <p:spPr bwMode="auto">
          <a:xfrm>
            <a:off x="381000" y="228601"/>
            <a:ext cx="81534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rgbClr val="FF0000"/>
                </a:solidFill>
                <a:cs typeface="Times New Roman" pitchFamily="18" charset="0"/>
              </a:rPr>
              <a:t>C1 : Nếu đưa quả nặng A lên một độ cao nào đó thì vật có khả năng sinh công hay không ? Tại sao?</a:t>
            </a:r>
          </a:p>
        </p:txBody>
      </p:sp>
      <p:sp>
        <p:nvSpPr>
          <p:cNvPr id="6147" name="Rectangle 1"/>
          <p:cNvSpPr>
            <a:spLocks noChangeArrowheads="1"/>
          </p:cNvSpPr>
          <p:nvPr/>
        </p:nvSpPr>
        <p:spPr bwMode="auto">
          <a:xfrm>
            <a:off x="228600" y="2334685"/>
            <a:ext cx="8763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4000">
                <a:solidFill>
                  <a:srgbClr val="FF0000"/>
                </a:solidFill>
                <a:cs typeface="Times New Roman" pitchFamily="18" charset="0"/>
              </a:rPr>
              <a:t>Trả lời: </a:t>
            </a:r>
            <a:r>
              <a:rPr lang="en-US" sz="4000">
                <a:solidFill>
                  <a:schemeClr val="tx1"/>
                </a:solidFill>
                <a:cs typeface="Times New Roman" pitchFamily="18" charset="0"/>
              </a:rPr>
              <a:t>Có, </a:t>
            </a:r>
            <a:r>
              <a:rPr lang="en-US" sz="4000">
                <a:cs typeface="Times New Roman" pitchFamily="18" charset="0"/>
              </a:rPr>
              <a:t>do có lực tác động vào quả cầu A làm quả cầu A chuyển động nên vật sinh công.</a:t>
            </a:r>
            <a:endParaRPr lang="en-US" sz="4000" b="1">
              <a:cs typeface="Times New Roman" pitchFamily="18" charset="0"/>
            </a:endParaRPr>
          </a:p>
          <a:p>
            <a:r>
              <a:rPr lang="en-US" sz="4000">
                <a:cs typeface="Times New Roman" pitchFamily="18" charset="0"/>
              </a:rPr>
              <a:t> </a:t>
            </a:r>
            <a:endParaRPr lang="en-US" sz="4000" b="1">
              <a:cs typeface="Times New Roman" pitchFamily="18" charset="0"/>
            </a:endParaRPr>
          </a:p>
        </p:txBody>
      </p:sp>
      <p:sp>
        <p:nvSpPr>
          <p:cNvPr id="6148" name="Rectangle 2"/>
          <p:cNvSpPr>
            <a:spLocks noChangeArrowheads="1"/>
          </p:cNvSpPr>
          <p:nvPr/>
        </p:nvSpPr>
        <p:spPr bwMode="auto">
          <a:xfrm>
            <a:off x="762000" y="4724401"/>
            <a:ext cx="78486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4400" b="1">
                <a:solidFill>
                  <a:srgbClr val="FF0000"/>
                </a:solidFill>
                <a:cs typeface="Times New Roman" pitchFamily="18" charset="0"/>
              </a:rPr>
              <a:t>*Vật có khả năng thực hiện công ta nói vật đó có cơ năng</a:t>
            </a:r>
          </a:p>
        </p:txBody>
      </p:sp>
      <p:pic>
        <p:nvPicPr>
          <p:cNvPr id="6149" name="Picture 1" descr="C:\Users\Dell\Downloads\hinh nen Powerpoint dep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1" y="0"/>
            <a:ext cx="4051110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cap="all" dirty="0" err="1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5400" b="1" cap="all" dirty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5400" b="1" cap="all" dirty="0" err="1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5400" b="1" cap="all" dirty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all" dirty="0" err="1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năng</a:t>
            </a:r>
            <a:endParaRPr lang="en-US" sz="5400" b="1" cap="all" dirty="0">
              <a:ln/>
              <a:solidFill>
                <a:srgbClr val="FF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1371601"/>
            <a:ext cx="88392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65138" algn="just">
              <a:spcBef>
                <a:spcPct val="50000"/>
              </a:spcBef>
            </a:pP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65138" algn="just"/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Jun (J)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0B509748-DC36-5D6C-0804-D7B2F220B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7BC11242-C401-4553-7220-6BAA51031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3696087D-12F9-7753-229E-6D981A9196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5E9EFF"/>
              </a:gs>
              <a:gs pos="20000">
                <a:srgbClr val="85C2FF"/>
              </a:gs>
              <a:gs pos="35001">
                <a:srgbClr val="C4D6EB"/>
              </a:gs>
              <a:gs pos="50000">
                <a:srgbClr val="FFEBFA"/>
              </a:gs>
              <a:gs pos="64999">
                <a:srgbClr val="C4D6EB"/>
              </a:gs>
              <a:gs pos="80000">
                <a:srgbClr val="85C2FF"/>
              </a:gs>
              <a:gs pos="100000">
                <a:srgbClr val="5E9EFF"/>
              </a:gs>
            </a:gsLst>
            <a:lin ang="5400000" scaled="1"/>
          </a:gradFill>
          <a:ln w="762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xmlns="" id="{109BA051-4FB1-A179-9863-A138AAF38047}"/>
              </a:ext>
            </a:extLst>
          </p:cNvPr>
          <p:cNvSpPr txBox="1"/>
          <p:nvPr/>
        </p:nvSpPr>
        <p:spPr>
          <a:xfrm>
            <a:off x="2265590" y="274638"/>
            <a:ext cx="47380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vi-VN" sz="4000" dirty="0" err="1">
                <a:latin typeface="+mj-lt"/>
              </a:rPr>
              <a:t>Vật</a:t>
            </a:r>
            <a:r>
              <a:rPr lang="vi-VN" sz="4000" dirty="0">
                <a:latin typeface="+mj-lt"/>
              </a:rPr>
              <a:t> </a:t>
            </a:r>
            <a:r>
              <a:rPr lang="vi-VN" sz="4000" dirty="0" err="1">
                <a:latin typeface="+mj-lt"/>
              </a:rPr>
              <a:t>có</a:t>
            </a:r>
            <a:r>
              <a:rPr lang="vi-VN" sz="4000" dirty="0">
                <a:latin typeface="+mj-lt"/>
              </a:rPr>
              <a:t> cơ năng khi:</a:t>
            </a: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xmlns="" id="{F44C5B91-3E88-EC96-E909-A5B21D04DBDD}"/>
              </a:ext>
            </a:extLst>
          </p:cNvPr>
          <p:cNvSpPr txBox="1"/>
          <p:nvPr/>
        </p:nvSpPr>
        <p:spPr>
          <a:xfrm>
            <a:off x="677635" y="1324254"/>
            <a:ext cx="71192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vi-VN" sz="4000" dirty="0">
                <a:latin typeface="+mj-lt"/>
              </a:rPr>
              <a:t>A. </a:t>
            </a:r>
            <a:r>
              <a:rPr lang="vi-VN" sz="4000" dirty="0" err="1">
                <a:latin typeface="+mj-lt"/>
              </a:rPr>
              <a:t>Vật</a:t>
            </a:r>
            <a:r>
              <a:rPr lang="vi-VN" sz="4000" dirty="0">
                <a:latin typeface="+mj-lt"/>
              </a:rPr>
              <a:t> </a:t>
            </a:r>
            <a:r>
              <a:rPr lang="vi-VN" sz="4000" dirty="0" err="1">
                <a:latin typeface="+mj-lt"/>
              </a:rPr>
              <a:t>có</a:t>
            </a:r>
            <a:r>
              <a:rPr lang="vi-VN" sz="4000" dirty="0">
                <a:latin typeface="+mj-lt"/>
              </a:rPr>
              <a:t> </a:t>
            </a:r>
            <a:r>
              <a:rPr lang="vi-VN" sz="4000" dirty="0" err="1">
                <a:latin typeface="+mj-lt"/>
              </a:rPr>
              <a:t>khả</a:t>
            </a:r>
            <a:r>
              <a:rPr lang="vi-VN" sz="4000" dirty="0">
                <a:latin typeface="+mj-lt"/>
              </a:rPr>
              <a:t> năng sinh công.</a:t>
            </a: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xmlns="" id="{57682DE0-E821-9E79-AA23-43FAE1C90E02}"/>
              </a:ext>
            </a:extLst>
          </p:cNvPr>
          <p:cNvSpPr txBox="1"/>
          <p:nvPr/>
        </p:nvSpPr>
        <p:spPr>
          <a:xfrm>
            <a:off x="677635" y="2214702"/>
            <a:ext cx="74839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vi-VN" sz="4000" dirty="0">
                <a:latin typeface="+mj-lt"/>
              </a:rPr>
              <a:t>B. </a:t>
            </a:r>
            <a:r>
              <a:rPr lang="vi-VN" sz="4000" dirty="0" err="1">
                <a:latin typeface="+mj-lt"/>
              </a:rPr>
              <a:t>Vật</a:t>
            </a:r>
            <a:r>
              <a:rPr lang="vi-VN" sz="4000" dirty="0">
                <a:latin typeface="+mj-lt"/>
              </a:rPr>
              <a:t> </a:t>
            </a:r>
            <a:r>
              <a:rPr lang="vi-VN" sz="4000" dirty="0" err="1">
                <a:latin typeface="+mj-lt"/>
              </a:rPr>
              <a:t>có</a:t>
            </a:r>
            <a:r>
              <a:rPr lang="vi-VN" sz="4000" dirty="0">
                <a:latin typeface="+mj-lt"/>
              </a:rPr>
              <a:t> </a:t>
            </a:r>
            <a:r>
              <a:rPr lang="vi-VN" sz="4000" dirty="0" err="1">
                <a:latin typeface="+mj-lt"/>
              </a:rPr>
              <a:t>khối</a:t>
            </a:r>
            <a:r>
              <a:rPr lang="vi-VN" sz="4000" dirty="0">
                <a:latin typeface="+mj-lt"/>
              </a:rPr>
              <a:t> </a:t>
            </a:r>
            <a:r>
              <a:rPr lang="vi-VN" sz="4000" dirty="0" err="1">
                <a:latin typeface="+mj-lt"/>
              </a:rPr>
              <a:t>lượng</a:t>
            </a:r>
            <a:r>
              <a:rPr lang="vi-VN" sz="4000" dirty="0">
                <a:latin typeface="+mj-lt"/>
              </a:rPr>
              <a:t> </a:t>
            </a:r>
            <a:r>
              <a:rPr lang="vi-VN" sz="4000" dirty="0" err="1">
                <a:latin typeface="+mj-lt"/>
              </a:rPr>
              <a:t>lớn</a:t>
            </a:r>
            <a:r>
              <a:rPr lang="vi-VN" sz="4000" dirty="0">
                <a:latin typeface="+mj-lt"/>
              </a:rPr>
              <a:t>.</a:t>
            </a: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xmlns="" id="{C0ED946A-F73E-FD82-2AB0-066F0315D105}"/>
              </a:ext>
            </a:extLst>
          </p:cNvPr>
          <p:cNvSpPr txBox="1"/>
          <p:nvPr/>
        </p:nvSpPr>
        <p:spPr>
          <a:xfrm>
            <a:off x="677635" y="3183147"/>
            <a:ext cx="83575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vi-VN" sz="4000" dirty="0">
                <a:latin typeface="+mj-lt"/>
              </a:rPr>
              <a:t>C. </a:t>
            </a:r>
            <a:r>
              <a:rPr lang="vi-VN" sz="4000" dirty="0" err="1">
                <a:latin typeface="+mj-lt"/>
              </a:rPr>
              <a:t>Vật</a:t>
            </a:r>
            <a:r>
              <a:rPr lang="vi-VN" sz="4000" dirty="0">
                <a:latin typeface="+mj-lt"/>
              </a:rPr>
              <a:t> </a:t>
            </a:r>
            <a:r>
              <a:rPr lang="vi-VN" sz="4000" dirty="0" err="1">
                <a:latin typeface="+mj-lt"/>
              </a:rPr>
              <a:t>có</a:t>
            </a:r>
            <a:r>
              <a:rPr lang="vi-VN" sz="4000" dirty="0">
                <a:latin typeface="+mj-lt"/>
              </a:rPr>
              <a:t> </a:t>
            </a:r>
            <a:r>
              <a:rPr lang="vi-VN" sz="4000" dirty="0" err="1">
                <a:latin typeface="+mj-lt"/>
              </a:rPr>
              <a:t>khối</a:t>
            </a:r>
            <a:r>
              <a:rPr lang="vi-VN" sz="4000" dirty="0">
                <a:latin typeface="+mj-lt"/>
              </a:rPr>
              <a:t> </a:t>
            </a:r>
            <a:r>
              <a:rPr lang="vi-VN" sz="4000" dirty="0" err="1">
                <a:latin typeface="+mj-lt"/>
              </a:rPr>
              <a:t>lượng</a:t>
            </a:r>
            <a:r>
              <a:rPr lang="vi-VN" sz="4000" dirty="0">
                <a:latin typeface="+mj-lt"/>
              </a:rPr>
              <a:t> </a:t>
            </a:r>
            <a:r>
              <a:rPr lang="vi-VN" sz="4000" dirty="0" err="1">
                <a:latin typeface="+mj-lt"/>
              </a:rPr>
              <a:t>bé</a:t>
            </a:r>
            <a:r>
              <a:rPr lang="vi-VN" sz="4000" dirty="0">
                <a:latin typeface="+mj-lt"/>
              </a:rPr>
              <a:t>.</a:t>
            </a:r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xmlns="" id="{14DCBB49-4D04-E711-2838-87525BF33357}"/>
              </a:ext>
            </a:extLst>
          </p:cNvPr>
          <p:cNvSpPr txBox="1"/>
          <p:nvPr/>
        </p:nvSpPr>
        <p:spPr>
          <a:xfrm>
            <a:off x="677635" y="4040092"/>
            <a:ext cx="45039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vi-VN" sz="4000" dirty="0">
                <a:latin typeface="+mj-lt"/>
              </a:rPr>
              <a:t>D. </a:t>
            </a:r>
            <a:r>
              <a:rPr lang="vi-VN" sz="4000" dirty="0" err="1">
                <a:latin typeface="+mj-lt"/>
              </a:rPr>
              <a:t>Vật</a:t>
            </a:r>
            <a:r>
              <a:rPr lang="vi-VN" sz="4000" dirty="0">
                <a:latin typeface="+mj-lt"/>
              </a:rPr>
              <a:t> </a:t>
            </a:r>
            <a:r>
              <a:rPr lang="vi-VN" sz="4000" dirty="0" err="1">
                <a:latin typeface="+mj-lt"/>
              </a:rPr>
              <a:t>đứng</a:t>
            </a:r>
            <a:r>
              <a:rPr lang="vi-VN" sz="4000" dirty="0">
                <a:latin typeface="+mj-lt"/>
              </a:rPr>
              <a:t> yên</a:t>
            </a:r>
          </a:p>
        </p:txBody>
      </p:sp>
      <p:sp>
        <p:nvSpPr>
          <p:cNvPr id="11" name="Hộp Văn bản 10">
            <a:extLst>
              <a:ext uri="{FF2B5EF4-FFF2-40B4-BE49-F238E27FC236}">
                <a16:creationId xmlns:a16="http://schemas.microsoft.com/office/drawing/2014/main" xmlns="" id="{A7B66293-589A-A500-66DA-D4714B625E9F}"/>
              </a:ext>
            </a:extLst>
          </p:cNvPr>
          <p:cNvSpPr txBox="1"/>
          <p:nvPr/>
        </p:nvSpPr>
        <p:spPr>
          <a:xfrm>
            <a:off x="677635" y="4897037"/>
            <a:ext cx="55979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vi-VN" sz="4000" dirty="0">
                <a:latin typeface="+mj-lt"/>
              </a:rPr>
              <a:t>E. </a:t>
            </a:r>
            <a:r>
              <a:rPr lang="vi-VN" sz="4000" dirty="0" err="1">
                <a:latin typeface="+mj-lt"/>
              </a:rPr>
              <a:t>Vất</a:t>
            </a:r>
            <a:r>
              <a:rPr lang="vi-VN" sz="4000" dirty="0">
                <a:latin typeface="+mj-lt"/>
              </a:rPr>
              <a:t> di </a:t>
            </a:r>
            <a:r>
              <a:rPr lang="vi-VN" sz="4000" dirty="0" err="1">
                <a:latin typeface="+mj-lt"/>
              </a:rPr>
              <a:t>chuyển</a:t>
            </a:r>
            <a:r>
              <a:rPr lang="vi-VN" sz="4000" dirty="0">
                <a:latin typeface="+mj-lt"/>
              </a:rPr>
              <a:t>.</a:t>
            </a:r>
          </a:p>
        </p:txBody>
      </p:sp>
      <p:sp>
        <p:nvSpPr>
          <p:cNvPr id="12" name="Hộp Văn bản 11">
            <a:extLst>
              <a:ext uri="{FF2B5EF4-FFF2-40B4-BE49-F238E27FC236}">
                <a16:creationId xmlns:a16="http://schemas.microsoft.com/office/drawing/2014/main" xmlns="" id="{582C6C30-E36D-A4D2-A54E-E356F0D76AB8}"/>
              </a:ext>
            </a:extLst>
          </p:cNvPr>
          <p:cNvSpPr txBox="1"/>
          <p:nvPr/>
        </p:nvSpPr>
        <p:spPr>
          <a:xfrm>
            <a:off x="677635" y="5656542"/>
            <a:ext cx="82295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vi-VN" sz="4000" dirty="0">
                <a:latin typeface="+mj-lt"/>
              </a:rPr>
              <a:t>F. </a:t>
            </a:r>
            <a:r>
              <a:rPr lang="vi-VN" sz="4000" dirty="0" err="1">
                <a:latin typeface="+mj-lt"/>
              </a:rPr>
              <a:t>Tất</a:t>
            </a:r>
            <a:r>
              <a:rPr lang="vi-VN" sz="4000" dirty="0">
                <a:latin typeface="+mj-lt"/>
              </a:rPr>
              <a:t> </a:t>
            </a:r>
            <a:r>
              <a:rPr lang="vi-VN" sz="4000" dirty="0" err="1">
                <a:latin typeface="+mj-lt"/>
              </a:rPr>
              <a:t>cả</a:t>
            </a:r>
            <a:r>
              <a:rPr lang="vi-VN" sz="4000" dirty="0">
                <a:latin typeface="+mj-lt"/>
              </a:rPr>
              <a:t> </a:t>
            </a:r>
            <a:r>
              <a:rPr lang="vi-VN" sz="4000" dirty="0" err="1">
                <a:latin typeface="+mj-lt"/>
              </a:rPr>
              <a:t>các</a:t>
            </a:r>
            <a:r>
              <a:rPr lang="vi-VN" sz="4000" dirty="0">
                <a:latin typeface="+mj-lt"/>
              </a:rPr>
              <a:t> ý </a:t>
            </a:r>
            <a:r>
              <a:rPr lang="vi-VN" sz="4000" dirty="0" err="1">
                <a:latin typeface="+mj-lt"/>
              </a:rPr>
              <a:t>kiến</a:t>
            </a:r>
            <a:r>
              <a:rPr lang="vi-VN" sz="4000" dirty="0">
                <a:latin typeface="+mj-lt"/>
              </a:rPr>
              <a:t> trên </a:t>
            </a:r>
            <a:r>
              <a:rPr lang="vi-VN" sz="4000" dirty="0" err="1">
                <a:latin typeface="+mj-lt"/>
              </a:rPr>
              <a:t>điều</a:t>
            </a:r>
            <a:r>
              <a:rPr lang="vi-VN" sz="4000" dirty="0">
                <a:latin typeface="+mj-lt"/>
              </a:rPr>
              <a:t> </a:t>
            </a:r>
            <a:r>
              <a:rPr lang="vi-VN" sz="4000" dirty="0" err="1">
                <a:latin typeface="+mj-lt"/>
              </a:rPr>
              <a:t>đúng</a:t>
            </a:r>
            <a:r>
              <a:rPr lang="vi-VN" sz="4000" dirty="0">
                <a:latin typeface="+mj-lt"/>
              </a:rPr>
              <a:t>.</a:t>
            </a:r>
          </a:p>
        </p:txBody>
      </p:sp>
      <p:sp>
        <p:nvSpPr>
          <p:cNvPr id="14" name="Hộp Văn bản 13">
            <a:extLst>
              <a:ext uri="{FF2B5EF4-FFF2-40B4-BE49-F238E27FC236}">
                <a16:creationId xmlns:a16="http://schemas.microsoft.com/office/drawing/2014/main" xmlns="" id="{C1BF6B32-5543-0BAC-FFEB-1758AFF4767A}"/>
              </a:ext>
            </a:extLst>
          </p:cNvPr>
          <p:cNvSpPr txBox="1"/>
          <p:nvPr/>
        </p:nvSpPr>
        <p:spPr>
          <a:xfrm>
            <a:off x="677635" y="1336229"/>
            <a:ext cx="71192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vi-VN" sz="4000" dirty="0">
                <a:solidFill>
                  <a:srgbClr val="FF0000"/>
                </a:solidFill>
                <a:latin typeface="+mj-lt"/>
              </a:rPr>
              <a:t>A. </a:t>
            </a:r>
            <a:r>
              <a:rPr lang="vi-VN" sz="4000" dirty="0" err="1">
                <a:solidFill>
                  <a:srgbClr val="FF0000"/>
                </a:solidFill>
                <a:latin typeface="+mj-lt"/>
              </a:rPr>
              <a:t>Vật</a:t>
            </a:r>
            <a:r>
              <a:rPr lang="vi-VN" sz="4000" dirty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4000" dirty="0" err="1">
                <a:solidFill>
                  <a:srgbClr val="FF0000"/>
                </a:solidFill>
                <a:latin typeface="+mj-lt"/>
              </a:rPr>
              <a:t>có</a:t>
            </a:r>
            <a:r>
              <a:rPr lang="vi-VN" sz="4000" dirty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4000" dirty="0" err="1">
                <a:solidFill>
                  <a:srgbClr val="FF0000"/>
                </a:solidFill>
                <a:latin typeface="+mj-lt"/>
              </a:rPr>
              <a:t>khả</a:t>
            </a:r>
            <a:r>
              <a:rPr lang="vi-VN" sz="4000" dirty="0">
                <a:solidFill>
                  <a:srgbClr val="FF0000"/>
                </a:solidFill>
                <a:latin typeface="+mj-lt"/>
              </a:rPr>
              <a:t> năng sinh công.</a:t>
            </a:r>
          </a:p>
        </p:txBody>
      </p:sp>
    </p:spTree>
    <p:extLst>
      <p:ext uri="{BB962C8B-B14F-4D97-AF65-F5344CB8AC3E}">
        <p14:creationId xmlns:p14="http://schemas.microsoft.com/office/powerpoint/2010/main" val="3172229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ChangeArrowheads="1"/>
          </p:cNvSpPr>
          <p:nvPr/>
        </p:nvSpPr>
        <p:spPr bwMode="auto">
          <a:xfrm>
            <a:off x="381000" y="228601"/>
            <a:ext cx="81534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rgbClr val="FF0000"/>
                </a:solidFill>
                <a:cs typeface="Times New Roman" pitchFamily="18" charset="0"/>
              </a:rPr>
              <a:t>C1 : Nếu đưa quả nặng A lên một độ cao nào đó thì vật có khả năng sinh công hay không ? Tại sao?</a:t>
            </a:r>
          </a:p>
        </p:txBody>
      </p:sp>
      <p:sp>
        <p:nvSpPr>
          <p:cNvPr id="6147" name="Rectangle 1"/>
          <p:cNvSpPr>
            <a:spLocks noChangeArrowheads="1"/>
          </p:cNvSpPr>
          <p:nvPr/>
        </p:nvSpPr>
        <p:spPr bwMode="auto">
          <a:xfrm>
            <a:off x="228600" y="2334685"/>
            <a:ext cx="8763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4000">
                <a:solidFill>
                  <a:srgbClr val="FF0000"/>
                </a:solidFill>
                <a:cs typeface="Times New Roman" pitchFamily="18" charset="0"/>
              </a:rPr>
              <a:t>Trả lời: </a:t>
            </a:r>
            <a:r>
              <a:rPr lang="en-US" sz="4000">
                <a:solidFill>
                  <a:schemeClr val="tx1"/>
                </a:solidFill>
                <a:cs typeface="Times New Roman" pitchFamily="18" charset="0"/>
              </a:rPr>
              <a:t>Có, </a:t>
            </a:r>
            <a:r>
              <a:rPr lang="en-US" sz="4000">
                <a:cs typeface="Times New Roman" pitchFamily="18" charset="0"/>
              </a:rPr>
              <a:t>do có lực tác động vào quả cầu A làm quả cầu A chuyển động nên vật sinh công.</a:t>
            </a:r>
            <a:endParaRPr lang="en-US" sz="4000" b="1">
              <a:cs typeface="Times New Roman" pitchFamily="18" charset="0"/>
            </a:endParaRPr>
          </a:p>
          <a:p>
            <a:r>
              <a:rPr lang="en-US" sz="4000">
                <a:cs typeface="Times New Roman" pitchFamily="18" charset="0"/>
              </a:rPr>
              <a:t> </a:t>
            </a:r>
            <a:endParaRPr lang="en-US" sz="4000" b="1">
              <a:cs typeface="Times New Roman" pitchFamily="18" charset="0"/>
            </a:endParaRPr>
          </a:p>
        </p:txBody>
      </p:sp>
      <p:sp>
        <p:nvSpPr>
          <p:cNvPr id="6148" name="Rectangle 2"/>
          <p:cNvSpPr>
            <a:spLocks noChangeArrowheads="1"/>
          </p:cNvSpPr>
          <p:nvPr/>
        </p:nvSpPr>
        <p:spPr bwMode="auto">
          <a:xfrm>
            <a:off x="762000" y="4724401"/>
            <a:ext cx="78486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4400" b="1">
                <a:solidFill>
                  <a:srgbClr val="FF0000"/>
                </a:solidFill>
                <a:cs typeface="Times New Roman" pitchFamily="18" charset="0"/>
              </a:rPr>
              <a:t>*Vật có khả năng thực hiện công ta nói vật đó có cơ năng</a:t>
            </a:r>
          </a:p>
        </p:txBody>
      </p:sp>
      <p:pic>
        <p:nvPicPr>
          <p:cNvPr id="6149" name="Picture 1" descr="C:\Users\Dell\Downloads\hinh nen Powerpoint dep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125186" y="182604"/>
            <a:ext cx="4224362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4800" b="1" cap="all" dirty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4800" b="1" cap="all" dirty="0" err="1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4800" b="1" cap="all" dirty="0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cap="all" dirty="0" err="1">
                <a:ln/>
                <a:solidFill>
                  <a:srgbClr val="00206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năng</a:t>
            </a:r>
            <a:endParaRPr lang="en-US" sz="4800" b="1" cap="all" dirty="0">
              <a:ln/>
              <a:solidFill>
                <a:srgbClr val="00206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6065" y="1220257"/>
            <a:ext cx="5740995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trường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249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Line 3"/>
          <p:cNvSpPr>
            <a:spLocks noChangeShapeType="1"/>
          </p:cNvSpPr>
          <p:nvPr/>
        </p:nvSpPr>
        <p:spPr bwMode="auto">
          <a:xfrm flipH="1">
            <a:off x="4495800" y="1092200"/>
            <a:ext cx="0" cy="541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5075238" y="913883"/>
            <a:ext cx="4068762" cy="3440102"/>
            <a:chOff x="2812" y="558"/>
            <a:chExt cx="2984" cy="2396"/>
          </a:xfrm>
        </p:grpSpPr>
        <p:sp>
          <p:nvSpPr>
            <p:cNvPr id="8199" name="Rectangle 16" descr="Walnut"/>
            <p:cNvSpPr>
              <a:spLocks noChangeArrowheads="1"/>
            </p:cNvSpPr>
            <p:nvPr/>
          </p:nvSpPr>
          <p:spPr bwMode="auto">
            <a:xfrm>
              <a:off x="3288" y="960"/>
              <a:ext cx="2472" cy="144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8200" name="Rectangle 17" descr="Medium wood"/>
            <p:cNvSpPr>
              <a:spLocks noChangeArrowheads="1"/>
            </p:cNvSpPr>
            <p:nvPr/>
          </p:nvSpPr>
          <p:spPr bwMode="auto">
            <a:xfrm>
              <a:off x="3348" y="1095"/>
              <a:ext cx="2448" cy="192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8201" name="AutoShape 18" descr="Medium wood"/>
            <p:cNvSpPr>
              <a:spLocks noChangeArrowheads="1"/>
            </p:cNvSpPr>
            <p:nvPr/>
          </p:nvSpPr>
          <p:spPr bwMode="auto">
            <a:xfrm>
              <a:off x="3732" y="1173"/>
              <a:ext cx="240" cy="1735"/>
            </a:xfrm>
            <a:custGeom>
              <a:avLst/>
              <a:gdLst>
                <a:gd name="T0" fmla="*/ 0 w 21600"/>
                <a:gd name="T1" fmla="*/ 0 h 21600"/>
                <a:gd name="T2" fmla="*/ 5400 w 21600"/>
                <a:gd name="T3" fmla="*/ 21600 h 21600"/>
                <a:gd name="T4" fmla="*/ 16200 w 21600"/>
                <a:gd name="T5" fmla="*/ 21600 h 21600"/>
                <a:gd name="T6" fmla="*/ 21600 w 21600"/>
                <a:gd name="T7" fmla="*/ 0 h 21600"/>
                <a:gd name="T8" fmla="*/ 0 w 21600"/>
                <a:gd name="T9" fmla="*/ 0 h 216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600"/>
                <a:gd name="T16" fmla="*/ 0 h 21600"/>
                <a:gd name="T17" fmla="*/ 21600 w 21600"/>
                <a:gd name="T18" fmla="*/ 21600 h 216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1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altLang="zh-CN">
                <a:ea typeface="SimSun" pitchFamily="2" charset="-122"/>
              </a:endParaRPr>
            </a:p>
          </p:txBody>
        </p:sp>
        <p:sp>
          <p:nvSpPr>
            <p:cNvPr id="8202" name="Line 19"/>
            <p:cNvSpPr>
              <a:spLocks noChangeShapeType="1"/>
            </p:cNvSpPr>
            <p:nvPr/>
          </p:nvSpPr>
          <p:spPr bwMode="auto">
            <a:xfrm>
              <a:off x="3243" y="777"/>
              <a:ext cx="66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3" name="Rectangle 20" descr="Oak"/>
            <p:cNvSpPr>
              <a:spLocks noChangeArrowheads="1"/>
            </p:cNvSpPr>
            <p:nvPr/>
          </p:nvSpPr>
          <p:spPr bwMode="auto">
            <a:xfrm>
              <a:off x="3888" y="579"/>
              <a:ext cx="576" cy="384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8204" name="Text Box 21"/>
            <p:cNvSpPr txBox="1">
              <a:spLocks noChangeArrowheads="1"/>
            </p:cNvSpPr>
            <p:nvPr/>
          </p:nvSpPr>
          <p:spPr bwMode="auto">
            <a:xfrm>
              <a:off x="4008" y="558"/>
              <a:ext cx="289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 dirty="0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16406" name="AutoShape 22"/>
            <p:cNvSpPr>
              <a:spLocks noChangeArrowheads="1"/>
            </p:cNvSpPr>
            <p:nvPr/>
          </p:nvSpPr>
          <p:spPr bwMode="auto">
            <a:xfrm>
              <a:off x="2904" y="2476"/>
              <a:ext cx="384" cy="430"/>
            </a:xfrm>
            <a:prstGeom prst="can">
              <a:avLst>
                <a:gd name="adj" fmla="val 28125"/>
              </a:avLst>
            </a:prstGeom>
            <a:gradFill rotWithShape="1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vi-VN" altLang="en-US"/>
            </a:p>
          </p:txBody>
        </p:sp>
        <p:grpSp>
          <p:nvGrpSpPr>
            <p:cNvPr id="3" name="Group 23"/>
            <p:cNvGrpSpPr>
              <a:grpSpLocks/>
            </p:cNvGrpSpPr>
            <p:nvPr/>
          </p:nvGrpSpPr>
          <p:grpSpPr bwMode="auto">
            <a:xfrm>
              <a:off x="3059" y="913"/>
              <a:ext cx="48" cy="1632"/>
              <a:chOff x="3048" y="942"/>
              <a:chExt cx="48" cy="1632"/>
            </a:xfrm>
          </p:grpSpPr>
          <p:sp>
            <p:nvSpPr>
              <p:cNvPr id="8214" name="Line 24"/>
              <p:cNvSpPr>
                <a:spLocks noChangeShapeType="1"/>
              </p:cNvSpPr>
              <p:nvPr/>
            </p:nvSpPr>
            <p:spPr bwMode="auto">
              <a:xfrm>
                <a:off x="3072" y="942"/>
                <a:ext cx="0" cy="14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5" name="Oval 25"/>
              <p:cNvSpPr>
                <a:spLocks noChangeArrowheads="1"/>
              </p:cNvSpPr>
              <p:nvPr/>
            </p:nvSpPr>
            <p:spPr bwMode="auto">
              <a:xfrm>
                <a:off x="3048" y="2430"/>
                <a:ext cx="48" cy="144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8207" name="Oval 26"/>
            <p:cNvSpPr>
              <a:spLocks noChangeArrowheads="1"/>
            </p:cNvSpPr>
            <p:nvPr/>
          </p:nvSpPr>
          <p:spPr bwMode="auto">
            <a:xfrm>
              <a:off x="3071" y="754"/>
              <a:ext cx="240" cy="240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8208" name="Text Box 27"/>
            <p:cNvSpPr txBox="1">
              <a:spLocks noChangeArrowheads="1"/>
            </p:cNvSpPr>
            <p:nvPr/>
          </p:nvSpPr>
          <p:spPr bwMode="auto">
            <a:xfrm>
              <a:off x="3039" y="2659"/>
              <a:ext cx="156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8209" name="Text Box 28"/>
            <p:cNvSpPr txBox="1">
              <a:spLocks noChangeArrowheads="1"/>
            </p:cNvSpPr>
            <p:nvPr/>
          </p:nvSpPr>
          <p:spPr bwMode="auto">
            <a:xfrm>
              <a:off x="4367" y="1920"/>
              <a:ext cx="1153" cy="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dirty="0" err="1">
                  <a:latin typeface=".VnTime" pitchFamily="34" charset="0"/>
                </a:rPr>
                <a:t>H×nh</a:t>
              </a:r>
              <a:r>
                <a:rPr lang="en-US" sz="2400" dirty="0">
                  <a:latin typeface=".VnTime" pitchFamily="34" charset="0"/>
                </a:rPr>
                <a:t> 16.1</a:t>
              </a:r>
            </a:p>
          </p:txBody>
        </p:sp>
        <p:sp>
          <p:nvSpPr>
            <p:cNvPr id="8210" name="Oval 29"/>
            <p:cNvSpPr>
              <a:spLocks noChangeArrowheads="1"/>
            </p:cNvSpPr>
            <p:nvPr/>
          </p:nvSpPr>
          <p:spPr bwMode="auto">
            <a:xfrm>
              <a:off x="3122" y="799"/>
              <a:ext cx="144" cy="144"/>
            </a:xfrm>
            <a:prstGeom prst="ellipse">
              <a:avLst/>
            </a:prstGeom>
            <a:solidFill>
              <a:srgbClr val="808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8211" name="Line 30"/>
            <p:cNvSpPr>
              <a:spLocks noChangeShapeType="1"/>
            </p:cNvSpPr>
            <p:nvPr/>
          </p:nvSpPr>
          <p:spPr bwMode="auto">
            <a:xfrm>
              <a:off x="2812" y="2908"/>
              <a:ext cx="29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2" name="Line 31"/>
            <p:cNvSpPr>
              <a:spLocks noChangeShapeType="1"/>
            </p:cNvSpPr>
            <p:nvPr/>
          </p:nvSpPr>
          <p:spPr bwMode="auto">
            <a:xfrm>
              <a:off x="2812" y="2954"/>
              <a:ext cx="2948" cy="0"/>
            </a:xfrm>
            <a:prstGeom prst="line">
              <a:avLst/>
            </a:prstGeom>
            <a:noFill/>
            <a:ln w="127000">
              <a:pattFill prst="ltUpDiag">
                <a:fgClr>
                  <a:schemeClr val="tx1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3" name="Line 32"/>
            <p:cNvSpPr>
              <a:spLocks noChangeShapeType="1"/>
            </p:cNvSpPr>
            <p:nvPr/>
          </p:nvSpPr>
          <p:spPr bwMode="auto">
            <a:xfrm>
              <a:off x="3175" y="867"/>
              <a:ext cx="159" cy="17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418" name="Text Box 34"/>
          <p:cNvSpPr txBox="1">
            <a:spLocks noChangeArrowheads="1"/>
          </p:cNvSpPr>
          <p:nvPr/>
        </p:nvSpPr>
        <p:spPr bwMode="auto">
          <a:xfrm>
            <a:off x="4572000" y="4436533"/>
            <a:ext cx="45720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400" dirty="0"/>
              <a:t> </a:t>
            </a:r>
            <a:r>
              <a:rPr lang="vi-VN" sz="3200" dirty="0">
                <a:latin typeface="+mj-lt"/>
              </a:rPr>
              <a:t>Hãy cho biết khi vật A đứng yên trên mặt đất thì có cơ năng không? Tại sao?</a:t>
            </a:r>
            <a:endParaRPr lang="en-US" sz="3200" dirty="0">
              <a:latin typeface="+mj-lt"/>
            </a:endParaRPr>
          </a:p>
        </p:txBody>
      </p:sp>
      <p:sp>
        <p:nvSpPr>
          <p:cNvPr id="16419" name="Text Box 35"/>
          <p:cNvSpPr txBox="1">
            <a:spLocks noChangeArrowheads="1"/>
          </p:cNvSpPr>
          <p:nvPr/>
        </p:nvSpPr>
        <p:spPr bwMode="auto">
          <a:xfrm>
            <a:off x="304800" y="1193800"/>
            <a:ext cx="43434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4000" dirty="0">
                <a:latin typeface="+mj-lt"/>
              </a:rPr>
              <a:t>C1. Nếu đưa quả nặng lên một độ cao n</a:t>
            </a:r>
            <a:r>
              <a:rPr lang="vi-VN" sz="4000" dirty="0">
                <a:latin typeface="+mj-lt"/>
                <a:cs typeface="Times New Roman" pitchFamily="18" charset="0"/>
              </a:rPr>
              <a:t>à</a:t>
            </a:r>
            <a:r>
              <a:rPr lang="vi-VN" sz="4000" dirty="0">
                <a:latin typeface="+mj-lt"/>
              </a:rPr>
              <a:t>o đó, hãy dự đoán xem quả nặng đó </a:t>
            </a:r>
            <a:r>
              <a:rPr lang="vi-VN" sz="4000" b="1" dirty="0">
                <a:latin typeface="+mj-lt"/>
              </a:rPr>
              <a:t>có cơ năng không?</a:t>
            </a:r>
            <a:endParaRPr lang="vi-VN" sz="4000" b="1" dirty="0">
              <a:latin typeface="+mj-lt"/>
              <a:cs typeface="Times New Roman" pitchFamily="18" charset="0"/>
            </a:endParaRPr>
          </a:p>
        </p:txBody>
      </p:sp>
      <p:sp>
        <p:nvSpPr>
          <p:cNvPr id="16425" name="Text Box 41"/>
          <p:cNvSpPr txBox="1">
            <a:spLocks noChangeArrowheads="1"/>
          </p:cNvSpPr>
          <p:nvPr/>
        </p:nvSpPr>
        <p:spPr bwMode="auto">
          <a:xfrm>
            <a:off x="4572000" y="4495800"/>
            <a:ext cx="432435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400" dirty="0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</a:pP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8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6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164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6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164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6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" dur="500"/>
                                        <p:tgtEl>
                                          <p:spTgt spid="164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nimBg="1"/>
      <p:bldP spid="16418" grpId="0"/>
      <p:bldP spid="16418" grpId="1"/>
      <p:bldP spid="16419" grpId="0"/>
      <p:bldP spid="16419" grpId="1"/>
      <p:bldP spid="16425" grpId="0"/>
      <p:bldP spid="16425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5303838" y="2241551"/>
            <a:ext cx="0" cy="175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6599238" y="1375833"/>
            <a:ext cx="213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0" name="Rectangle 8" descr="Walnut"/>
          <p:cNvSpPr>
            <a:spLocks noChangeArrowheads="1"/>
          </p:cNvSpPr>
          <p:nvPr/>
        </p:nvSpPr>
        <p:spPr bwMode="auto">
          <a:xfrm>
            <a:off x="5608638" y="1699685"/>
            <a:ext cx="3789362" cy="2159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9221" name="Rectangle 9" descr="Medium wood"/>
          <p:cNvSpPr>
            <a:spLocks noChangeArrowheads="1"/>
          </p:cNvSpPr>
          <p:nvPr/>
        </p:nvSpPr>
        <p:spPr bwMode="auto">
          <a:xfrm>
            <a:off x="5837238" y="1928284"/>
            <a:ext cx="3560762" cy="313267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9222" name="AutoShape 10" descr="Medium wood"/>
          <p:cNvSpPr>
            <a:spLocks noChangeArrowheads="1"/>
          </p:cNvSpPr>
          <p:nvPr/>
        </p:nvSpPr>
        <p:spPr bwMode="auto">
          <a:xfrm>
            <a:off x="6294438" y="2233084"/>
            <a:ext cx="381000" cy="2590800"/>
          </a:xfrm>
          <a:custGeom>
            <a:avLst/>
            <a:gdLst>
              <a:gd name="T0" fmla="*/ 0 w 21600"/>
              <a:gd name="T1" fmla="*/ 0 h 21600"/>
              <a:gd name="T2" fmla="*/ 5400 w 21600"/>
              <a:gd name="T3" fmla="*/ 21600 h 21600"/>
              <a:gd name="T4" fmla="*/ 16200 w 21600"/>
              <a:gd name="T5" fmla="*/ 21600 h 21600"/>
              <a:gd name="T6" fmla="*/ 21600 w 21600"/>
              <a:gd name="T7" fmla="*/ 0 h 21600"/>
              <a:gd name="T8" fmla="*/ 0 w 21600"/>
              <a:gd name="T9" fmla="*/ 0 h 2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600"/>
              <a:gd name="T16" fmla="*/ 0 h 21600"/>
              <a:gd name="T17" fmla="*/ 21600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altLang="zh-CN">
              <a:ea typeface="SimSun" pitchFamily="2" charset="-122"/>
            </a:endParaRPr>
          </a:p>
        </p:txBody>
      </p:sp>
      <p:sp>
        <p:nvSpPr>
          <p:cNvPr id="9223" name="Oval 11"/>
          <p:cNvSpPr>
            <a:spLocks noChangeArrowheads="1"/>
          </p:cNvSpPr>
          <p:nvPr/>
        </p:nvSpPr>
        <p:spPr bwMode="auto">
          <a:xfrm>
            <a:off x="5341938" y="1375833"/>
            <a:ext cx="228600" cy="228600"/>
          </a:xfrm>
          <a:prstGeom prst="ellipse">
            <a:avLst/>
          </a:prstGeom>
          <a:solidFill>
            <a:srgbClr val="8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9224" name="Line 12"/>
          <p:cNvSpPr>
            <a:spLocks noChangeShapeType="1"/>
          </p:cNvSpPr>
          <p:nvPr/>
        </p:nvSpPr>
        <p:spPr bwMode="auto">
          <a:xfrm>
            <a:off x="5456238" y="1471084"/>
            <a:ext cx="22860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5" name="Line 13"/>
          <p:cNvSpPr>
            <a:spLocks noChangeShapeType="1"/>
          </p:cNvSpPr>
          <p:nvPr/>
        </p:nvSpPr>
        <p:spPr bwMode="auto">
          <a:xfrm>
            <a:off x="5581651" y="1375833"/>
            <a:ext cx="10445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8580438" y="1090084"/>
            <a:ext cx="914400" cy="609600"/>
            <a:chOff x="3456" y="912"/>
            <a:chExt cx="576" cy="384"/>
          </a:xfrm>
        </p:grpSpPr>
        <p:sp>
          <p:nvSpPr>
            <p:cNvPr id="9252" name="Rectangle 15" descr="Oak"/>
            <p:cNvSpPr>
              <a:spLocks noChangeArrowheads="1"/>
            </p:cNvSpPr>
            <p:nvPr/>
          </p:nvSpPr>
          <p:spPr bwMode="auto">
            <a:xfrm>
              <a:off x="3456" y="912"/>
              <a:ext cx="576" cy="384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9253" name="Text Box 16"/>
            <p:cNvSpPr txBox="1">
              <a:spLocks noChangeArrowheads="1"/>
            </p:cNvSpPr>
            <p:nvPr/>
          </p:nvSpPr>
          <p:spPr bwMode="auto">
            <a:xfrm>
              <a:off x="3624" y="1008"/>
              <a:ext cx="28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B</a:t>
              </a:r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4999038" y="2042585"/>
            <a:ext cx="609600" cy="1104899"/>
            <a:chOff x="2580" y="1512"/>
            <a:chExt cx="384" cy="696"/>
          </a:xfrm>
        </p:grpSpPr>
        <p:grpSp>
          <p:nvGrpSpPr>
            <p:cNvPr id="4" name="Group 18"/>
            <p:cNvGrpSpPr>
              <a:grpSpLocks/>
            </p:cNvGrpSpPr>
            <p:nvPr/>
          </p:nvGrpSpPr>
          <p:grpSpPr bwMode="auto">
            <a:xfrm>
              <a:off x="2580" y="1692"/>
              <a:ext cx="384" cy="516"/>
              <a:chOff x="2448" y="1680"/>
              <a:chExt cx="384" cy="516"/>
            </a:xfrm>
          </p:grpSpPr>
          <p:grpSp>
            <p:nvGrpSpPr>
              <p:cNvPr id="5" name="Group 19"/>
              <p:cNvGrpSpPr>
                <a:grpSpLocks/>
              </p:cNvGrpSpPr>
              <p:nvPr/>
            </p:nvGrpSpPr>
            <p:grpSpPr bwMode="auto">
              <a:xfrm>
                <a:off x="2448" y="1764"/>
                <a:ext cx="384" cy="432"/>
                <a:chOff x="2448" y="2868"/>
                <a:chExt cx="384" cy="432"/>
              </a:xfrm>
            </p:grpSpPr>
            <p:sp>
              <p:nvSpPr>
                <p:cNvPr id="18452" name="AutoShape 20"/>
                <p:cNvSpPr>
                  <a:spLocks noChangeArrowheads="1"/>
                </p:cNvSpPr>
                <p:nvPr/>
              </p:nvSpPr>
              <p:spPr bwMode="auto">
                <a:xfrm>
                  <a:off x="2448" y="2868"/>
                  <a:ext cx="384" cy="432"/>
                </a:xfrm>
                <a:prstGeom prst="can">
                  <a:avLst>
                    <a:gd name="adj" fmla="val 28125"/>
                  </a:avLst>
                </a:prstGeom>
                <a:gradFill rotWithShape="1">
                  <a:gsLst>
                    <a:gs pos="0">
                      <a:schemeClr val="bg2"/>
                    </a:gs>
                    <a:gs pos="50000">
                      <a:schemeClr val="bg1"/>
                    </a:gs>
                    <a:gs pos="100000">
                      <a:schemeClr val="bg2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vi-VN" altLang="en-US"/>
                </a:p>
              </p:txBody>
            </p:sp>
            <p:sp>
              <p:nvSpPr>
                <p:cNvPr id="9251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2508" y="3000"/>
                  <a:ext cx="288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000" b="1"/>
                    <a:t>A</a:t>
                  </a:r>
                </a:p>
              </p:txBody>
            </p:sp>
          </p:grpSp>
          <p:sp>
            <p:nvSpPr>
              <p:cNvPr id="9249" name="Oval 22"/>
              <p:cNvSpPr>
                <a:spLocks noChangeArrowheads="1"/>
              </p:cNvSpPr>
              <p:nvPr/>
            </p:nvSpPr>
            <p:spPr bwMode="auto">
              <a:xfrm>
                <a:off x="2616" y="1680"/>
                <a:ext cx="48" cy="144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9247" name="Line 23"/>
            <p:cNvSpPr>
              <a:spLocks noChangeShapeType="1"/>
            </p:cNvSpPr>
            <p:nvPr/>
          </p:nvSpPr>
          <p:spPr bwMode="auto">
            <a:xfrm flipV="1">
              <a:off x="2772" y="151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28" name="Line 24"/>
          <p:cNvSpPr>
            <a:spLocks noChangeShapeType="1"/>
          </p:cNvSpPr>
          <p:nvPr/>
        </p:nvSpPr>
        <p:spPr bwMode="auto">
          <a:xfrm>
            <a:off x="5303838" y="1547285"/>
            <a:ext cx="0" cy="70484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9" name="Oval 25"/>
          <p:cNvSpPr>
            <a:spLocks noChangeArrowheads="1"/>
          </p:cNvSpPr>
          <p:nvPr/>
        </p:nvSpPr>
        <p:spPr bwMode="auto">
          <a:xfrm>
            <a:off x="5292725" y="1341967"/>
            <a:ext cx="381000" cy="381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8459" name="Text Box 27"/>
          <p:cNvSpPr txBox="1">
            <a:spLocks noChangeArrowheads="1"/>
          </p:cNvSpPr>
          <p:nvPr/>
        </p:nvSpPr>
        <p:spPr bwMode="auto">
          <a:xfrm>
            <a:off x="4648200" y="5054600"/>
            <a:ext cx="44958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800" dirty="0">
                <a:latin typeface="+mj-lt"/>
              </a:rPr>
              <a:t>Quả nặng A chuyển động </a:t>
            </a:r>
            <a:r>
              <a:rPr lang="vi-VN" sz="2800" dirty="0">
                <a:latin typeface="+mj-lt"/>
                <a:sym typeface="Wingdings" pitchFamily="2" charset="2"/>
              </a:rPr>
              <a:t> miếng gỗ chuyển động  quả nặng A đã thực hiện công  nó có cơ năng.</a:t>
            </a:r>
            <a:endParaRPr lang="en-US" sz="2800" dirty="0">
              <a:latin typeface="+mj-lt"/>
              <a:cs typeface="Times New Roman" pitchFamily="18" charset="0"/>
            </a:endParaRPr>
          </a:p>
        </p:txBody>
      </p:sp>
      <p:sp>
        <p:nvSpPr>
          <p:cNvPr id="9231" name="Line 30"/>
          <p:cNvSpPr>
            <a:spLocks noChangeShapeType="1"/>
          </p:cNvSpPr>
          <p:nvPr/>
        </p:nvSpPr>
        <p:spPr bwMode="auto">
          <a:xfrm>
            <a:off x="5005389" y="4834467"/>
            <a:ext cx="4175125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2" name="Line 31"/>
          <p:cNvSpPr>
            <a:spLocks noChangeShapeType="1"/>
          </p:cNvSpPr>
          <p:nvPr/>
        </p:nvSpPr>
        <p:spPr bwMode="auto">
          <a:xfrm>
            <a:off x="4648201" y="4904317"/>
            <a:ext cx="4175125" cy="0"/>
          </a:xfrm>
          <a:prstGeom prst="line">
            <a:avLst/>
          </a:prstGeom>
          <a:noFill/>
          <a:ln w="127000">
            <a:pattFill prst="ltUpDiag">
              <a:fgClr>
                <a:schemeClr val="tx1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3" name="Line 34"/>
          <p:cNvSpPr>
            <a:spLocks noChangeShapeType="1"/>
          </p:cNvSpPr>
          <p:nvPr/>
        </p:nvSpPr>
        <p:spPr bwMode="auto">
          <a:xfrm flipH="1">
            <a:off x="4495800" y="990600"/>
            <a:ext cx="0" cy="541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" name="Group 40"/>
          <p:cNvGrpSpPr>
            <a:grpSpLocks/>
          </p:cNvGrpSpPr>
          <p:nvPr/>
        </p:nvGrpSpPr>
        <p:grpSpPr bwMode="auto">
          <a:xfrm rot="9753202" flipH="1">
            <a:off x="5219701" y="2745318"/>
            <a:ext cx="1190625" cy="882649"/>
            <a:chOff x="3765" y="1482"/>
            <a:chExt cx="750" cy="556"/>
          </a:xfrm>
        </p:grpSpPr>
        <p:sp>
          <p:nvSpPr>
            <p:cNvPr id="9236" name="Freeform 41"/>
            <p:cNvSpPr>
              <a:spLocks noChangeArrowheads="1"/>
            </p:cNvSpPr>
            <p:nvPr/>
          </p:nvSpPr>
          <p:spPr bwMode="auto">
            <a:xfrm rot="-5668726">
              <a:off x="3813" y="1607"/>
              <a:ext cx="200" cy="232"/>
            </a:xfrm>
            <a:custGeom>
              <a:avLst/>
              <a:gdLst>
                <a:gd name="T0" fmla="*/ 136 w 268"/>
                <a:gd name="T1" fmla="*/ 206 h 334"/>
                <a:gd name="T2" fmla="*/ 0 w 268"/>
                <a:gd name="T3" fmla="*/ 0 h 334"/>
                <a:gd name="T4" fmla="*/ 24 w 268"/>
                <a:gd name="T5" fmla="*/ 5 h 334"/>
                <a:gd name="T6" fmla="*/ 48 w 268"/>
                <a:gd name="T7" fmla="*/ 11 h 334"/>
                <a:gd name="T8" fmla="*/ 68 w 268"/>
                <a:gd name="T9" fmla="*/ 26 h 334"/>
                <a:gd name="T10" fmla="*/ 78 w 268"/>
                <a:gd name="T11" fmla="*/ 36 h 334"/>
                <a:gd name="T12" fmla="*/ 116 w 268"/>
                <a:gd name="T13" fmla="*/ 58 h 334"/>
                <a:gd name="T14" fmla="*/ 144 w 268"/>
                <a:gd name="T15" fmla="*/ 78 h 334"/>
                <a:gd name="T16" fmla="*/ 166 w 268"/>
                <a:gd name="T17" fmla="*/ 96 h 334"/>
                <a:gd name="T18" fmla="*/ 188 w 268"/>
                <a:gd name="T19" fmla="*/ 110 h 334"/>
                <a:gd name="T20" fmla="*/ 196 w 268"/>
                <a:gd name="T21" fmla="*/ 136 h 334"/>
                <a:gd name="T22" fmla="*/ 204 w 268"/>
                <a:gd name="T23" fmla="*/ 160 h 334"/>
                <a:gd name="T24" fmla="*/ 216 w 268"/>
                <a:gd name="T25" fmla="*/ 186 h 334"/>
                <a:gd name="T26" fmla="*/ 230 w 268"/>
                <a:gd name="T27" fmla="*/ 220 h 334"/>
                <a:gd name="T28" fmla="*/ 246 w 268"/>
                <a:gd name="T29" fmla="*/ 244 h 334"/>
                <a:gd name="T30" fmla="*/ 256 w 268"/>
                <a:gd name="T31" fmla="*/ 270 h 334"/>
                <a:gd name="T32" fmla="*/ 268 w 268"/>
                <a:gd name="T33" fmla="*/ 334 h 334"/>
                <a:gd name="T34" fmla="*/ 238 w 268"/>
                <a:gd name="T35" fmla="*/ 330 h 334"/>
                <a:gd name="T36" fmla="*/ 204 w 268"/>
                <a:gd name="T37" fmla="*/ 322 h 334"/>
                <a:gd name="T38" fmla="*/ 136 w 268"/>
                <a:gd name="T39" fmla="*/ 206 h 3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68"/>
                <a:gd name="T61" fmla="*/ 0 h 334"/>
                <a:gd name="T62" fmla="*/ 268 w 268"/>
                <a:gd name="T63" fmla="*/ 334 h 33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68" h="334">
                  <a:moveTo>
                    <a:pt x="136" y="206"/>
                  </a:moveTo>
                  <a:lnTo>
                    <a:pt x="0" y="0"/>
                  </a:lnTo>
                  <a:lnTo>
                    <a:pt x="24" y="5"/>
                  </a:lnTo>
                  <a:lnTo>
                    <a:pt x="48" y="11"/>
                  </a:lnTo>
                  <a:lnTo>
                    <a:pt x="68" y="26"/>
                  </a:lnTo>
                  <a:lnTo>
                    <a:pt x="78" y="36"/>
                  </a:lnTo>
                  <a:lnTo>
                    <a:pt x="116" y="58"/>
                  </a:lnTo>
                  <a:lnTo>
                    <a:pt x="144" y="78"/>
                  </a:lnTo>
                  <a:lnTo>
                    <a:pt x="166" y="96"/>
                  </a:lnTo>
                  <a:lnTo>
                    <a:pt x="188" y="110"/>
                  </a:lnTo>
                  <a:lnTo>
                    <a:pt x="196" y="136"/>
                  </a:lnTo>
                  <a:lnTo>
                    <a:pt x="204" y="160"/>
                  </a:lnTo>
                  <a:lnTo>
                    <a:pt x="216" y="186"/>
                  </a:lnTo>
                  <a:lnTo>
                    <a:pt x="230" y="220"/>
                  </a:lnTo>
                  <a:lnTo>
                    <a:pt x="246" y="244"/>
                  </a:lnTo>
                  <a:lnTo>
                    <a:pt x="256" y="270"/>
                  </a:lnTo>
                  <a:lnTo>
                    <a:pt x="268" y="334"/>
                  </a:lnTo>
                  <a:lnTo>
                    <a:pt x="238" y="330"/>
                  </a:lnTo>
                  <a:lnTo>
                    <a:pt x="204" y="322"/>
                  </a:lnTo>
                  <a:lnTo>
                    <a:pt x="136" y="206"/>
                  </a:lnTo>
                  <a:close/>
                </a:path>
              </a:pathLst>
            </a:custGeom>
            <a:solidFill>
              <a:srgbClr val="FFBFB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altLang="zh-CN">
                <a:ea typeface="SimSun" pitchFamily="2" charset="-122"/>
              </a:endParaRPr>
            </a:p>
          </p:txBody>
        </p:sp>
        <p:sp>
          <p:nvSpPr>
            <p:cNvPr id="9237" name="Freeform 42"/>
            <p:cNvSpPr>
              <a:spLocks noChangeArrowheads="1"/>
            </p:cNvSpPr>
            <p:nvPr/>
          </p:nvSpPr>
          <p:spPr bwMode="auto">
            <a:xfrm rot="-5668726">
              <a:off x="3848" y="1471"/>
              <a:ext cx="484" cy="650"/>
            </a:xfrm>
            <a:custGeom>
              <a:avLst/>
              <a:gdLst>
                <a:gd name="T0" fmla="*/ 232 w 651"/>
                <a:gd name="T1" fmla="*/ 508 h 934"/>
                <a:gd name="T2" fmla="*/ 182 w 651"/>
                <a:gd name="T3" fmla="*/ 512 h 934"/>
                <a:gd name="T4" fmla="*/ 110 w 651"/>
                <a:gd name="T5" fmla="*/ 482 h 934"/>
                <a:gd name="T6" fmla="*/ 92 w 651"/>
                <a:gd name="T7" fmla="*/ 440 h 934"/>
                <a:gd name="T8" fmla="*/ 52 w 651"/>
                <a:gd name="T9" fmla="*/ 412 h 934"/>
                <a:gd name="T10" fmla="*/ 10 w 651"/>
                <a:gd name="T11" fmla="*/ 410 h 934"/>
                <a:gd name="T12" fmla="*/ 10 w 651"/>
                <a:gd name="T13" fmla="*/ 440 h 934"/>
                <a:gd name="T14" fmla="*/ 24 w 651"/>
                <a:gd name="T15" fmla="*/ 484 h 934"/>
                <a:gd name="T16" fmla="*/ 44 w 651"/>
                <a:gd name="T17" fmla="*/ 534 h 934"/>
                <a:gd name="T18" fmla="*/ 74 w 651"/>
                <a:gd name="T19" fmla="*/ 580 h 934"/>
                <a:gd name="T20" fmla="*/ 116 w 651"/>
                <a:gd name="T21" fmla="*/ 628 h 934"/>
                <a:gd name="T22" fmla="*/ 182 w 651"/>
                <a:gd name="T23" fmla="*/ 696 h 934"/>
                <a:gd name="T24" fmla="*/ 242 w 651"/>
                <a:gd name="T25" fmla="*/ 756 h 934"/>
                <a:gd name="T26" fmla="*/ 306 w 651"/>
                <a:gd name="T27" fmla="*/ 816 h 934"/>
                <a:gd name="T28" fmla="*/ 340 w 651"/>
                <a:gd name="T29" fmla="*/ 856 h 934"/>
                <a:gd name="T30" fmla="*/ 354 w 651"/>
                <a:gd name="T31" fmla="*/ 893 h 934"/>
                <a:gd name="T32" fmla="*/ 380 w 651"/>
                <a:gd name="T33" fmla="*/ 925 h 934"/>
                <a:gd name="T34" fmla="*/ 403 w 651"/>
                <a:gd name="T35" fmla="*/ 921 h 934"/>
                <a:gd name="T36" fmla="*/ 444 w 651"/>
                <a:gd name="T37" fmla="*/ 889 h 934"/>
                <a:gd name="T38" fmla="*/ 508 w 651"/>
                <a:gd name="T39" fmla="*/ 850 h 934"/>
                <a:gd name="T40" fmla="*/ 573 w 651"/>
                <a:gd name="T41" fmla="*/ 821 h 934"/>
                <a:gd name="T42" fmla="*/ 630 w 651"/>
                <a:gd name="T43" fmla="*/ 816 h 934"/>
                <a:gd name="T44" fmla="*/ 619 w 651"/>
                <a:gd name="T45" fmla="*/ 785 h 934"/>
                <a:gd name="T46" fmla="*/ 590 w 651"/>
                <a:gd name="T47" fmla="*/ 757 h 934"/>
                <a:gd name="T48" fmla="*/ 577 w 651"/>
                <a:gd name="T49" fmla="*/ 735 h 934"/>
                <a:gd name="T50" fmla="*/ 587 w 651"/>
                <a:gd name="T51" fmla="*/ 630 h 934"/>
                <a:gd name="T52" fmla="*/ 577 w 651"/>
                <a:gd name="T53" fmla="*/ 484 h 934"/>
                <a:gd name="T54" fmla="*/ 580 w 651"/>
                <a:gd name="T55" fmla="*/ 428 h 934"/>
                <a:gd name="T56" fmla="*/ 580 w 651"/>
                <a:gd name="T57" fmla="*/ 395 h 934"/>
                <a:gd name="T58" fmla="*/ 580 w 651"/>
                <a:gd name="T59" fmla="*/ 384 h 934"/>
                <a:gd name="T60" fmla="*/ 572 w 651"/>
                <a:gd name="T61" fmla="*/ 336 h 934"/>
                <a:gd name="T62" fmla="*/ 542 w 651"/>
                <a:gd name="T63" fmla="*/ 338 h 934"/>
                <a:gd name="T64" fmla="*/ 494 w 651"/>
                <a:gd name="T65" fmla="*/ 324 h 934"/>
                <a:gd name="T66" fmla="*/ 458 w 651"/>
                <a:gd name="T67" fmla="*/ 266 h 934"/>
                <a:gd name="T68" fmla="*/ 430 w 651"/>
                <a:gd name="T69" fmla="*/ 206 h 934"/>
                <a:gd name="T70" fmla="*/ 388 w 651"/>
                <a:gd name="T71" fmla="*/ 136 h 934"/>
                <a:gd name="T72" fmla="*/ 356 w 651"/>
                <a:gd name="T73" fmla="*/ 106 h 934"/>
                <a:gd name="T74" fmla="*/ 334 w 651"/>
                <a:gd name="T75" fmla="*/ 84 h 934"/>
                <a:gd name="T76" fmla="*/ 310 w 651"/>
                <a:gd name="T77" fmla="*/ 58 h 934"/>
                <a:gd name="T78" fmla="*/ 286 w 651"/>
                <a:gd name="T79" fmla="*/ 40 h 934"/>
                <a:gd name="T80" fmla="*/ 260 w 651"/>
                <a:gd name="T81" fmla="*/ 14 h 934"/>
                <a:gd name="T82" fmla="*/ 232 w 651"/>
                <a:gd name="T83" fmla="*/ 20 h 934"/>
                <a:gd name="T84" fmla="*/ 240 w 651"/>
                <a:gd name="T85" fmla="*/ 86 h 934"/>
                <a:gd name="T86" fmla="*/ 288 w 651"/>
                <a:gd name="T87" fmla="*/ 152 h 934"/>
                <a:gd name="T88" fmla="*/ 320 w 651"/>
                <a:gd name="T89" fmla="*/ 204 h 934"/>
                <a:gd name="T90" fmla="*/ 338 w 651"/>
                <a:gd name="T91" fmla="*/ 276 h 934"/>
                <a:gd name="T92" fmla="*/ 368 w 651"/>
                <a:gd name="T93" fmla="*/ 354 h 934"/>
                <a:gd name="T94" fmla="*/ 346 w 651"/>
                <a:gd name="T95" fmla="*/ 404 h 934"/>
                <a:gd name="T96" fmla="*/ 306 w 651"/>
                <a:gd name="T97" fmla="*/ 462 h 934"/>
                <a:gd name="T98" fmla="*/ 254 w 651"/>
                <a:gd name="T99" fmla="*/ 496 h 934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651"/>
                <a:gd name="T151" fmla="*/ 0 h 934"/>
                <a:gd name="T152" fmla="*/ 651 w 651"/>
                <a:gd name="T153" fmla="*/ 934 h 934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651" h="934">
                  <a:moveTo>
                    <a:pt x="254" y="496"/>
                  </a:moveTo>
                  <a:lnTo>
                    <a:pt x="232" y="508"/>
                  </a:lnTo>
                  <a:lnTo>
                    <a:pt x="212" y="514"/>
                  </a:lnTo>
                  <a:lnTo>
                    <a:pt x="182" y="512"/>
                  </a:lnTo>
                  <a:lnTo>
                    <a:pt x="150" y="504"/>
                  </a:lnTo>
                  <a:lnTo>
                    <a:pt x="110" y="482"/>
                  </a:lnTo>
                  <a:lnTo>
                    <a:pt x="102" y="452"/>
                  </a:lnTo>
                  <a:lnTo>
                    <a:pt x="92" y="440"/>
                  </a:lnTo>
                  <a:lnTo>
                    <a:pt x="74" y="430"/>
                  </a:lnTo>
                  <a:lnTo>
                    <a:pt x="52" y="412"/>
                  </a:lnTo>
                  <a:lnTo>
                    <a:pt x="32" y="406"/>
                  </a:lnTo>
                  <a:lnTo>
                    <a:pt x="10" y="410"/>
                  </a:lnTo>
                  <a:lnTo>
                    <a:pt x="0" y="418"/>
                  </a:lnTo>
                  <a:lnTo>
                    <a:pt x="10" y="440"/>
                  </a:lnTo>
                  <a:lnTo>
                    <a:pt x="18" y="464"/>
                  </a:lnTo>
                  <a:lnTo>
                    <a:pt x="24" y="484"/>
                  </a:lnTo>
                  <a:lnTo>
                    <a:pt x="34" y="504"/>
                  </a:lnTo>
                  <a:lnTo>
                    <a:pt x="44" y="534"/>
                  </a:lnTo>
                  <a:lnTo>
                    <a:pt x="54" y="550"/>
                  </a:lnTo>
                  <a:lnTo>
                    <a:pt x="74" y="580"/>
                  </a:lnTo>
                  <a:lnTo>
                    <a:pt x="102" y="604"/>
                  </a:lnTo>
                  <a:lnTo>
                    <a:pt x="116" y="628"/>
                  </a:lnTo>
                  <a:lnTo>
                    <a:pt x="150" y="666"/>
                  </a:lnTo>
                  <a:lnTo>
                    <a:pt x="182" y="696"/>
                  </a:lnTo>
                  <a:lnTo>
                    <a:pt x="206" y="719"/>
                  </a:lnTo>
                  <a:lnTo>
                    <a:pt x="242" y="756"/>
                  </a:lnTo>
                  <a:lnTo>
                    <a:pt x="286" y="796"/>
                  </a:lnTo>
                  <a:lnTo>
                    <a:pt x="306" y="816"/>
                  </a:lnTo>
                  <a:lnTo>
                    <a:pt x="328" y="829"/>
                  </a:lnTo>
                  <a:lnTo>
                    <a:pt x="340" y="856"/>
                  </a:lnTo>
                  <a:lnTo>
                    <a:pt x="348" y="875"/>
                  </a:lnTo>
                  <a:lnTo>
                    <a:pt x="354" y="893"/>
                  </a:lnTo>
                  <a:lnTo>
                    <a:pt x="365" y="909"/>
                  </a:lnTo>
                  <a:lnTo>
                    <a:pt x="380" y="925"/>
                  </a:lnTo>
                  <a:lnTo>
                    <a:pt x="389" y="934"/>
                  </a:lnTo>
                  <a:lnTo>
                    <a:pt x="403" y="921"/>
                  </a:lnTo>
                  <a:lnTo>
                    <a:pt x="416" y="909"/>
                  </a:lnTo>
                  <a:lnTo>
                    <a:pt x="444" y="889"/>
                  </a:lnTo>
                  <a:lnTo>
                    <a:pt x="483" y="864"/>
                  </a:lnTo>
                  <a:lnTo>
                    <a:pt x="508" y="850"/>
                  </a:lnTo>
                  <a:lnTo>
                    <a:pt x="538" y="833"/>
                  </a:lnTo>
                  <a:lnTo>
                    <a:pt x="573" y="821"/>
                  </a:lnTo>
                  <a:lnTo>
                    <a:pt x="603" y="814"/>
                  </a:lnTo>
                  <a:lnTo>
                    <a:pt x="630" y="816"/>
                  </a:lnTo>
                  <a:lnTo>
                    <a:pt x="651" y="820"/>
                  </a:lnTo>
                  <a:lnTo>
                    <a:pt x="619" y="785"/>
                  </a:lnTo>
                  <a:lnTo>
                    <a:pt x="609" y="772"/>
                  </a:lnTo>
                  <a:lnTo>
                    <a:pt x="590" y="757"/>
                  </a:lnTo>
                  <a:lnTo>
                    <a:pt x="581" y="745"/>
                  </a:lnTo>
                  <a:lnTo>
                    <a:pt x="577" y="735"/>
                  </a:lnTo>
                  <a:lnTo>
                    <a:pt x="580" y="709"/>
                  </a:lnTo>
                  <a:lnTo>
                    <a:pt x="587" y="630"/>
                  </a:lnTo>
                  <a:lnTo>
                    <a:pt x="577" y="541"/>
                  </a:lnTo>
                  <a:lnTo>
                    <a:pt x="577" y="484"/>
                  </a:lnTo>
                  <a:lnTo>
                    <a:pt x="580" y="456"/>
                  </a:lnTo>
                  <a:lnTo>
                    <a:pt x="580" y="428"/>
                  </a:lnTo>
                  <a:lnTo>
                    <a:pt x="582" y="410"/>
                  </a:lnTo>
                  <a:lnTo>
                    <a:pt x="580" y="395"/>
                  </a:lnTo>
                  <a:lnTo>
                    <a:pt x="584" y="382"/>
                  </a:lnTo>
                  <a:lnTo>
                    <a:pt x="580" y="384"/>
                  </a:lnTo>
                  <a:lnTo>
                    <a:pt x="580" y="376"/>
                  </a:lnTo>
                  <a:lnTo>
                    <a:pt x="572" y="336"/>
                  </a:lnTo>
                  <a:lnTo>
                    <a:pt x="556" y="330"/>
                  </a:lnTo>
                  <a:lnTo>
                    <a:pt x="542" y="338"/>
                  </a:lnTo>
                  <a:lnTo>
                    <a:pt x="522" y="312"/>
                  </a:lnTo>
                  <a:lnTo>
                    <a:pt x="494" y="324"/>
                  </a:lnTo>
                  <a:lnTo>
                    <a:pt x="474" y="288"/>
                  </a:lnTo>
                  <a:lnTo>
                    <a:pt x="458" y="266"/>
                  </a:lnTo>
                  <a:lnTo>
                    <a:pt x="444" y="234"/>
                  </a:lnTo>
                  <a:lnTo>
                    <a:pt x="430" y="206"/>
                  </a:lnTo>
                  <a:lnTo>
                    <a:pt x="412" y="170"/>
                  </a:lnTo>
                  <a:lnTo>
                    <a:pt x="388" y="136"/>
                  </a:lnTo>
                  <a:lnTo>
                    <a:pt x="370" y="122"/>
                  </a:lnTo>
                  <a:lnTo>
                    <a:pt x="356" y="106"/>
                  </a:lnTo>
                  <a:lnTo>
                    <a:pt x="344" y="94"/>
                  </a:lnTo>
                  <a:lnTo>
                    <a:pt x="334" y="84"/>
                  </a:lnTo>
                  <a:lnTo>
                    <a:pt x="322" y="72"/>
                  </a:lnTo>
                  <a:lnTo>
                    <a:pt x="310" y="58"/>
                  </a:lnTo>
                  <a:lnTo>
                    <a:pt x="298" y="48"/>
                  </a:lnTo>
                  <a:lnTo>
                    <a:pt x="286" y="40"/>
                  </a:lnTo>
                  <a:lnTo>
                    <a:pt x="274" y="24"/>
                  </a:lnTo>
                  <a:lnTo>
                    <a:pt x="260" y="14"/>
                  </a:lnTo>
                  <a:lnTo>
                    <a:pt x="244" y="0"/>
                  </a:lnTo>
                  <a:lnTo>
                    <a:pt x="232" y="20"/>
                  </a:lnTo>
                  <a:lnTo>
                    <a:pt x="232" y="46"/>
                  </a:lnTo>
                  <a:lnTo>
                    <a:pt x="240" y="86"/>
                  </a:lnTo>
                  <a:lnTo>
                    <a:pt x="268" y="126"/>
                  </a:lnTo>
                  <a:lnTo>
                    <a:pt x="288" y="152"/>
                  </a:lnTo>
                  <a:lnTo>
                    <a:pt x="304" y="180"/>
                  </a:lnTo>
                  <a:lnTo>
                    <a:pt x="320" y="204"/>
                  </a:lnTo>
                  <a:lnTo>
                    <a:pt x="330" y="238"/>
                  </a:lnTo>
                  <a:lnTo>
                    <a:pt x="338" y="276"/>
                  </a:lnTo>
                  <a:lnTo>
                    <a:pt x="362" y="320"/>
                  </a:lnTo>
                  <a:lnTo>
                    <a:pt x="368" y="354"/>
                  </a:lnTo>
                  <a:lnTo>
                    <a:pt x="358" y="378"/>
                  </a:lnTo>
                  <a:lnTo>
                    <a:pt x="346" y="404"/>
                  </a:lnTo>
                  <a:lnTo>
                    <a:pt x="322" y="442"/>
                  </a:lnTo>
                  <a:lnTo>
                    <a:pt x="306" y="462"/>
                  </a:lnTo>
                  <a:lnTo>
                    <a:pt x="283" y="478"/>
                  </a:lnTo>
                  <a:lnTo>
                    <a:pt x="254" y="496"/>
                  </a:lnTo>
                  <a:close/>
                </a:path>
              </a:pathLst>
            </a:custGeom>
            <a:solidFill>
              <a:srgbClr val="FFBFB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altLang="zh-CN">
                <a:ea typeface="SimSun" pitchFamily="2" charset="-122"/>
              </a:endParaRPr>
            </a:p>
          </p:txBody>
        </p:sp>
        <p:sp>
          <p:nvSpPr>
            <p:cNvPr id="9238" name="Freeform 43"/>
            <p:cNvSpPr>
              <a:spLocks noChangeArrowheads="1"/>
            </p:cNvSpPr>
            <p:nvPr/>
          </p:nvSpPr>
          <p:spPr bwMode="auto">
            <a:xfrm rot="-5668726">
              <a:off x="4046" y="1599"/>
              <a:ext cx="5" cy="79"/>
            </a:xfrm>
            <a:custGeom>
              <a:avLst/>
              <a:gdLst>
                <a:gd name="T0" fmla="*/ 9 w 20"/>
                <a:gd name="T1" fmla="*/ 0 h 336"/>
                <a:gd name="T2" fmla="*/ 20 w 20"/>
                <a:gd name="T3" fmla="*/ 52 h 336"/>
                <a:gd name="T4" fmla="*/ 1 w 20"/>
                <a:gd name="T5" fmla="*/ 241 h 336"/>
                <a:gd name="T6" fmla="*/ 0 w 20"/>
                <a:gd name="T7" fmla="*/ 336 h 3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"/>
                <a:gd name="T13" fmla="*/ 0 h 336"/>
                <a:gd name="T14" fmla="*/ 20 w 20"/>
                <a:gd name="T15" fmla="*/ 336 h 3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" h="336">
                  <a:moveTo>
                    <a:pt x="9" y="0"/>
                  </a:moveTo>
                  <a:lnTo>
                    <a:pt x="20" y="52"/>
                  </a:lnTo>
                  <a:lnTo>
                    <a:pt x="1" y="241"/>
                  </a:lnTo>
                  <a:lnTo>
                    <a:pt x="0" y="336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altLang="zh-CN">
                <a:ea typeface="SimSun" pitchFamily="2" charset="-122"/>
              </a:endParaRPr>
            </a:p>
          </p:txBody>
        </p:sp>
        <p:sp>
          <p:nvSpPr>
            <p:cNvPr id="9239" name="Freeform 44"/>
            <p:cNvSpPr>
              <a:spLocks noChangeArrowheads="1"/>
            </p:cNvSpPr>
            <p:nvPr/>
          </p:nvSpPr>
          <p:spPr bwMode="auto">
            <a:xfrm rot="-5668726">
              <a:off x="4080" y="1993"/>
              <a:ext cx="18" cy="39"/>
            </a:xfrm>
            <a:custGeom>
              <a:avLst/>
              <a:gdLst>
                <a:gd name="T0" fmla="*/ 23 w 70"/>
                <a:gd name="T1" fmla="*/ 0 h 169"/>
                <a:gd name="T2" fmla="*/ 53 w 70"/>
                <a:gd name="T3" fmla="*/ 52 h 169"/>
                <a:gd name="T4" fmla="*/ 69 w 70"/>
                <a:gd name="T5" fmla="*/ 83 h 169"/>
                <a:gd name="T6" fmla="*/ 70 w 70"/>
                <a:gd name="T7" fmla="*/ 113 h 169"/>
                <a:gd name="T8" fmla="*/ 58 w 70"/>
                <a:gd name="T9" fmla="*/ 140 h 169"/>
                <a:gd name="T10" fmla="*/ 27 w 70"/>
                <a:gd name="T11" fmla="*/ 158 h 169"/>
                <a:gd name="T12" fmla="*/ 0 w 70"/>
                <a:gd name="T13" fmla="*/ 169 h 16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0"/>
                <a:gd name="T22" fmla="*/ 0 h 169"/>
                <a:gd name="T23" fmla="*/ 70 w 70"/>
                <a:gd name="T24" fmla="*/ 169 h 16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0" h="169">
                  <a:moveTo>
                    <a:pt x="23" y="0"/>
                  </a:moveTo>
                  <a:lnTo>
                    <a:pt x="53" y="52"/>
                  </a:lnTo>
                  <a:lnTo>
                    <a:pt x="69" y="83"/>
                  </a:lnTo>
                  <a:lnTo>
                    <a:pt x="70" y="113"/>
                  </a:lnTo>
                  <a:lnTo>
                    <a:pt x="58" y="140"/>
                  </a:lnTo>
                  <a:lnTo>
                    <a:pt x="27" y="158"/>
                  </a:lnTo>
                  <a:lnTo>
                    <a:pt x="0" y="169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altLang="zh-CN">
                <a:ea typeface="SimSun" pitchFamily="2" charset="-122"/>
              </a:endParaRPr>
            </a:p>
          </p:txBody>
        </p:sp>
        <p:sp>
          <p:nvSpPr>
            <p:cNvPr id="9240" name="Freeform 45"/>
            <p:cNvSpPr>
              <a:spLocks noChangeArrowheads="1"/>
            </p:cNvSpPr>
            <p:nvPr/>
          </p:nvSpPr>
          <p:spPr bwMode="auto">
            <a:xfrm rot="-2506963">
              <a:off x="3899" y="1791"/>
              <a:ext cx="11" cy="23"/>
            </a:xfrm>
            <a:custGeom>
              <a:avLst/>
              <a:gdLst>
                <a:gd name="T0" fmla="*/ 0 w 50"/>
                <a:gd name="T1" fmla="*/ 0 h 93"/>
                <a:gd name="T2" fmla="*/ 0 w 50"/>
                <a:gd name="T3" fmla="*/ 32 h 93"/>
                <a:gd name="T4" fmla="*/ 6 w 50"/>
                <a:gd name="T5" fmla="*/ 57 h 93"/>
                <a:gd name="T6" fmla="*/ 25 w 50"/>
                <a:gd name="T7" fmla="*/ 82 h 93"/>
                <a:gd name="T8" fmla="*/ 50 w 50"/>
                <a:gd name="T9" fmla="*/ 93 h 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0"/>
                <a:gd name="T16" fmla="*/ 0 h 93"/>
                <a:gd name="T17" fmla="*/ 50 w 50"/>
                <a:gd name="T18" fmla="*/ 93 h 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0" h="93">
                  <a:moveTo>
                    <a:pt x="0" y="0"/>
                  </a:moveTo>
                  <a:lnTo>
                    <a:pt x="0" y="32"/>
                  </a:lnTo>
                  <a:lnTo>
                    <a:pt x="6" y="57"/>
                  </a:lnTo>
                  <a:lnTo>
                    <a:pt x="25" y="82"/>
                  </a:lnTo>
                  <a:lnTo>
                    <a:pt x="50" y="9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altLang="zh-CN">
                <a:ea typeface="SimSun" pitchFamily="2" charset="-122"/>
              </a:endParaRPr>
            </a:p>
          </p:txBody>
        </p:sp>
        <p:grpSp>
          <p:nvGrpSpPr>
            <p:cNvPr id="7" name="Group 46"/>
            <p:cNvGrpSpPr>
              <a:grpSpLocks/>
            </p:cNvGrpSpPr>
            <p:nvPr/>
          </p:nvGrpSpPr>
          <p:grpSpPr bwMode="auto">
            <a:xfrm rot="8522798">
              <a:off x="4299" y="1482"/>
              <a:ext cx="216" cy="258"/>
              <a:chOff x="2457" y="2549"/>
              <a:chExt cx="557" cy="547"/>
            </a:xfrm>
          </p:grpSpPr>
          <p:sp>
            <p:nvSpPr>
              <p:cNvPr id="9244" name="Freeform 47"/>
              <p:cNvSpPr>
                <a:spLocks noChangeArrowheads="1"/>
              </p:cNvSpPr>
              <p:nvPr/>
            </p:nvSpPr>
            <p:spPr bwMode="auto">
              <a:xfrm>
                <a:off x="2457" y="2549"/>
                <a:ext cx="557" cy="547"/>
              </a:xfrm>
              <a:custGeom>
                <a:avLst/>
                <a:gdLst>
                  <a:gd name="T0" fmla="*/ 1112 w 1112"/>
                  <a:gd name="T1" fmla="*/ 140 h 1094"/>
                  <a:gd name="T2" fmla="*/ 1056 w 1112"/>
                  <a:gd name="T3" fmla="*/ 271 h 1094"/>
                  <a:gd name="T4" fmla="*/ 1017 w 1112"/>
                  <a:gd name="T5" fmla="*/ 373 h 1094"/>
                  <a:gd name="T6" fmla="*/ 971 w 1112"/>
                  <a:gd name="T7" fmla="*/ 476 h 1094"/>
                  <a:gd name="T8" fmla="*/ 943 w 1112"/>
                  <a:gd name="T9" fmla="*/ 588 h 1094"/>
                  <a:gd name="T10" fmla="*/ 924 w 1112"/>
                  <a:gd name="T11" fmla="*/ 702 h 1094"/>
                  <a:gd name="T12" fmla="*/ 905 w 1112"/>
                  <a:gd name="T13" fmla="*/ 814 h 1094"/>
                  <a:gd name="T14" fmla="*/ 905 w 1112"/>
                  <a:gd name="T15" fmla="*/ 916 h 1094"/>
                  <a:gd name="T16" fmla="*/ 905 w 1112"/>
                  <a:gd name="T17" fmla="*/ 1001 h 1094"/>
                  <a:gd name="T18" fmla="*/ 905 w 1112"/>
                  <a:gd name="T19" fmla="*/ 1038 h 1094"/>
                  <a:gd name="T20" fmla="*/ 242 w 1112"/>
                  <a:gd name="T21" fmla="*/ 1094 h 1094"/>
                  <a:gd name="T22" fmla="*/ 130 w 1112"/>
                  <a:gd name="T23" fmla="*/ 448 h 1094"/>
                  <a:gd name="T24" fmla="*/ 28 w 1112"/>
                  <a:gd name="T25" fmla="*/ 65 h 1094"/>
                  <a:gd name="T26" fmla="*/ 0 w 1112"/>
                  <a:gd name="T27" fmla="*/ 0 h 1094"/>
                  <a:gd name="T28" fmla="*/ 420 w 1112"/>
                  <a:gd name="T29" fmla="*/ 75 h 1094"/>
                  <a:gd name="T30" fmla="*/ 765 w 1112"/>
                  <a:gd name="T31" fmla="*/ 103 h 1094"/>
                  <a:gd name="T32" fmla="*/ 989 w 1112"/>
                  <a:gd name="T33" fmla="*/ 103 h 1094"/>
                  <a:gd name="T34" fmla="*/ 1112 w 1112"/>
                  <a:gd name="T35" fmla="*/ 140 h 109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12"/>
                  <a:gd name="T55" fmla="*/ 0 h 1094"/>
                  <a:gd name="T56" fmla="*/ 1112 w 1112"/>
                  <a:gd name="T57" fmla="*/ 1094 h 1094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12" h="1094">
                    <a:moveTo>
                      <a:pt x="1112" y="140"/>
                    </a:moveTo>
                    <a:lnTo>
                      <a:pt x="1056" y="271"/>
                    </a:lnTo>
                    <a:lnTo>
                      <a:pt x="1017" y="373"/>
                    </a:lnTo>
                    <a:lnTo>
                      <a:pt x="971" y="476"/>
                    </a:lnTo>
                    <a:lnTo>
                      <a:pt x="943" y="588"/>
                    </a:lnTo>
                    <a:lnTo>
                      <a:pt x="924" y="702"/>
                    </a:lnTo>
                    <a:lnTo>
                      <a:pt x="905" y="814"/>
                    </a:lnTo>
                    <a:lnTo>
                      <a:pt x="905" y="916"/>
                    </a:lnTo>
                    <a:lnTo>
                      <a:pt x="905" y="1001"/>
                    </a:lnTo>
                    <a:lnTo>
                      <a:pt x="905" y="1038"/>
                    </a:lnTo>
                    <a:lnTo>
                      <a:pt x="242" y="1094"/>
                    </a:lnTo>
                    <a:lnTo>
                      <a:pt x="130" y="448"/>
                    </a:lnTo>
                    <a:lnTo>
                      <a:pt x="28" y="65"/>
                    </a:lnTo>
                    <a:lnTo>
                      <a:pt x="0" y="0"/>
                    </a:lnTo>
                    <a:lnTo>
                      <a:pt x="420" y="75"/>
                    </a:lnTo>
                    <a:lnTo>
                      <a:pt x="765" y="103"/>
                    </a:lnTo>
                    <a:lnTo>
                      <a:pt x="989" y="103"/>
                    </a:lnTo>
                    <a:lnTo>
                      <a:pt x="1112" y="140"/>
                    </a:lnTo>
                    <a:close/>
                  </a:path>
                </a:pathLst>
              </a:custGeom>
              <a:solidFill>
                <a:srgbClr val="5F7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altLang="zh-CN">
                  <a:ea typeface="SimSun" pitchFamily="2" charset="-122"/>
                </a:endParaRPr>
              </a:p>
            </p:txBody>
          </p:sp>
          <p:sp>
            <p:nvSpPr>
              <p:cNvPr id="9245" name="Oval 48"/>
              <p:cNvSpPr>
                <a:spLocks noChangeArrowheads="1"/>
              </p:cNvSpPr>
              <p:nvPr/>
            </p:nvSpPr>
            <p:spPr bwMode="auto">
              <a:xfrm>
                <a:off x="2793" y="2961"/>
                <a:ext cx="61" cy="7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9242" name="Freeform 49"/>
            <p:cNvSpPr>
              <a:spLocks noChangeArrowheads="1"/>
            </p:cNvSpPr>
            <p:nvPr/>
          </p:nvSpPr>
          <p:spPr bwMode="auto">
            <a:xfrm rot="-5668726">
              <a:off x="3850" y="1631"/>
              <a:ext cx="101" cy="153"/>
            </a:xfrm>
            <a:custGeom>
              <a:avLst/>
              <a:gdLst>
                <a:gd name="T0" fmla="*/ 0 w 136"/>
                <a:gd name="T1" fmla="*/ 0 h 220"/>
                <a:gd name="T2" fmla="*/ 64 w 136"/>
                <a:gd name="T3" fmla="*/ 68 h 220"/>
                <a:gd name="T4" fmla="*/ 96 w 136"/>
                <a:gd name="T5" fmla="*/ 150 h 220"/>
                <a:gd name="T6" fmla="*/ 112 w 136"/>
                <a:gd name="T7" fmla="*/ 180 h 220"/>
                <a:gd name="T8" fmla="*/ 136 w 136"/>
                <a:gd name="T9" fmla="*/ 220 h 2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6"/>
                <a:gd name="T16" fmla="*/ 0 h 220"/>
                <a:gd name="T17" fmla="*/ 136 w 136"/>
                <a:gd name="T18" fmla="*/ 220 h 2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6" h="220">
                  <a:moveTo>
                    <a:pt x="0" y="0"/>
                  </a:moveTo>
                  <a:cubicBezTo>
                    <a:pt x="11" y="11"/>
                    <a:pt x="48" y="43"/>
                    <a:pt x="64" y="68"/>
                  </a:cubicBezTo>
                  <a:cubicBezTo>
                    <a:pt x="80" y="93"/>
                    <a:pt x="88" y="131"/>
                    <a:pt x="96" y="150"/>
                  </a:cubicBezTo>
                  <a:cubicBezTo>
                    <a:pt x="104" y="169"/>
                    <a:pt x="105" y="168"/>
                    <a:pt x="112" y="180"/>
                  </a:cubicBezTo>
                  <a:cubicBezTo>
                    <a:pt x="119" y="192"/>
                    <a:pt x="131" y="212"/>
                    <a:pt x="136" y="22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altLang="zh-CN">
                <a:ea typeface="SimSun" pitchFamily="2" charset="-122"/>
              </a:endParaRPr>
            </a:p>
          </p:txBody>
        </p:sp>
        <p:sp>
          <p:nvSpPr>
            <p:cNvPr id="9243" name="Freeform 50"/>
            <p:cNvSpPr>
              <a:spLocks noChangeArrowheads="1"/>
            </p:cNvSpPr>
            <p:nvPr/>
          </p:nvSpPr>
          <p:spPr bwMode="auto">
            <a:xfrm rot="-5668726">
              <a:off x="3770" y="1854"/>
              <a:ext cx="40" cy="24"/>
            </a:xfrm>
            <a:custGeom>
              <a:avLst/>
              <a:gdLst>
                <a:gd name="T0" fmla="*/ 0 w 54"/>
                <a:gd name="T1" fmla="*/ 0 h 34"/>
                <a:gd name="T2" fmla="*/ 30 w 54"/>
                <a:gd name="T3" fmla="*/ 29 h 34"/>
                <a:gd name="T4" fmla="*/ 54 w 54"/>
                <a:gd name="T5" fmla="*/ 29 h 34"/>
                <a:gd name="T6" fmla="*/ 0 60000 65536"/>
                <a:gd name="T7" fmla="*/ 0 60000 65536"/>
                <a:gd name="T8" fmla="*/ 0 60000 65536"/>
                <a:gd name="T9" fmla="*/ 0 w 54"/>
                <a:gd name="T10" fmla="*/ 0 h 34"/>
                <a:gd name="T11" fmla="*/ 54 w 54"/>
                <a:gd name="T12" fmla="*/ 34 h 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4" h="34">
                  <a:moveTo>
                    <a:pt x="0" y="0"/>
                  </a:moveTo>
                  <a:cubicBezTo>
                    <a:pt x="5" y="5"/>
                    <a:pt x="21" y="24"/>
                    <a:pt x="30" y="29"/>
                  </a:cubicBezTo>
                  <a:cubicBezTo>
                    <a:pt x="39" y="34"/>
                    <a:pt x="46" y="33"/>
                    <a:pt x="54" y="29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altLang="zh-CN">
                <a:ea typeface="SimSun" pitchFamily="2" charset="-122"/>
              </a:endParaRPr>
            </a:p>
          </p:txBody>
        </p:sp>
      </p:grpSp>
      <p:sp>
        <p:nvSpPr>
          <p:cNvPr id="18489" name="Text Box 57"/>
          <p:cNvSpPr txBox="1">
            <a:spLocks noChangeArrowheads="1"/>
          </p:cNvSpPr>
          <p:nvPr/>
        </p:nvSpPr>
        <p:spPr bwMode="auto">
          <a:xfrm>
            <a:off x="0" y="1905000"/>
            <a:ext cx="41148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C1:Quả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khúc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444E-6 L -0.21667 4.44444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108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22" presetClass="exit" presetSubtype="2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2" dur="2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3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-3.33333E-6 0.0007 L -0.00121 0.2478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1" y="1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8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7" dur="500"/>
                                        <p:tgtEl>
                                          <p:spTgt spid="184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8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 animBg="1"/>
      <p:bldP spid="18439" grpId="0" animBg="1"/>
      <p:bldP spid="18459" grpId="0"/>
      <p:bldP spid="18459" grpId="1"/>
      <p:bldP spid="1848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Line 2"/>
          <p:cNvSpPr>
            <a:spLocks noChangeShapeType="1"/>
          </p:cNvSpPr>
          <p:nvPr/>
        </p:nvSpPr>
        <p:spPr bwMode="auto">
          <a:xfrm>
            <a:off x="5303838" y="2241551"/>
            <a:ext cx="0" cy="175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4211" name="Line 3"/>
          <p:cNvSpPr>
            <a:spLocks noChangeShapeType="1"/>
          </p:cNvSpPr>
          <p:nvPr/>
        </p:nvSpPr>
        <p:spPr bwMode="auto">
          <a:xfrm>
            <a:off x="6599238" y="1375833"/>
            <a:ext cx="213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4" name="Rectangle 4" descr="Walnut"/>
          <p:cNvSpPr>
            <a:spLocks noChangeArrowheads="1"/>
          </p:cNvSpPr>
          <p:nvPr/>
        </p:nvSpPr>
        <p:spPr bwMode="auto">
          <a:xfrm>
            <a:off x="5608638" y="1699685"/>
            <a:ext cx="3789362" cy="2159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0245" name="Rectangle 5" descr="Medium wood"/>
          <p:cNvSpPr>
            <a:spLocks noChangeArrowheads="1"/>
          </p:cNvSpPr>
          <p:nvPr/>
        </p:nvSpPr>
        <p:spPr bwMode="auto">
          <a:xfrm>
            <a:off x="5837238" y="1928284"/>
            <a:ext cx="3560762" cy="313267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0246" name="AutoShape 6" descr="Medium wood"/>
          <p:cNvSpPr>
            <a:spLocks noChangeArrowheads="1"/>
          </p:cNvSpPr>
          <p:nvPr/>
        </p:nvSpPr>
        <p:spPr bwMode="auto">
          <a:xfrm>
            <a:off x="6294438" y="2233084"/>
            <a:ext cx="381000" cy="2590800"/>
          </a:xfrm>
          <a:custGeom>
            <a:avLst/>
            <a:gdLst>
              <a:gd name="T0" fmla="*/ 0 w 21600"/>
              <a:gd name="T1" fmla="*/ 0 h 21600"/>
              <a:gd name="T2" fmla="*/ 5400 w 21600"/>
              <a:gd name="T3" fmla="*/ 21600 h 21600"/>
              <a:gd name="T4" fmla="*/ 16200 w 21600"/>
              <a:gd name="T5" fmla="*/ 21600 h 21600"/>
              <a:gd name="T6" fmla="*/ 21600 w 21600"/>
              <a:gd name="T7" fmla="*/ 0 h 21600"/>
              <a:gd name="T8" fmla="*/ 0 w 21600"/>
              <a:gd name="T9" fmla="*/ 0 h 2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600"/>
              <a:gd name="T16" fmla="*/ 0 h 21600"/>
              <a:gd name="T17" fmla="*/ 21600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altLang="zh-CN">
              <a:ea typeface="SimSun" pitchFamily="2" charset="-122"/>
            </a:endParaRPr>
          </a:p>
        </p:txBody>
      </p:sp>
      <p:sp>
        <p:nvSpPr>
          <p:cNvPr id="10247" name="Oval 7"/>
          <p:cNvSpPr>
            <a:spLocks noChangeArrowheads="1"/>
          </p:cNvSpPr>
          <p:nvPr/>
        </p:nvSpPr>
        <p:spPr bwMode="auto">
          <a:xfrm>
            <a:off x="5341938" y="1375833"/>
            <a:ext cx="228600" cy="228600"/>
          </a:xfrm>
          <a:prstGeom prst="ellipse">
            <a:avLst/>
          </a:prstGeom>
          <a:solidFill>
            <a:srgbClr val="8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5456238" y="1471084"/>
            <a:ext cx="22860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5581651" y="1375833"/>
            <a:ext cx="10445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8580438" y="1090084"/>
            <a:ext cx="914400" cy="609600"/>
            <a:chOff x="3456" y="912"/>
            <a:chExt cx="576" cy="384"/>
          </a:xfrm>
        </p:grpSpPr>
        <p:sp>
          <p:nvSpPr>
            <p:cNvPr id="10276" name="Rectangle 11" descr="Oak"/>
            <p:cNvSpPr>
              <a:spLocks noChangeArrowheads="1"/>
            </p:cNvSpPr>
            <p:nvPr/>
          </p:nvSpPr>
          <p:spPr bwMode="auto">
            <a:xfrm>
              <a:off x="3456" y="912"/>
              <a:ext cx="576" cy="384"/>
            </a:xfrm>
            <a:prstGeom prst="rect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0277" name="Text Box 12"/>
            <p:cNvSpPr txBox="1">
              <a:spLocks noChangeArrowheads="1"/>
            </p:cNvSpPr>
            <p:nvPr/>
          </p:nvSpPr>
          <p:spPr bwMode="auto">
            <a:xfrm>
              <a:off x="3624" y="1008"/>
              <a:ext cx="28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B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4999038" y="2042585"/>
            <a:ext cx="609600" cy="1104899"/>
            <a:chOff x="2580" y="1512"/>
            <a:chExt cx="384" cy="696"/>
          </a:xfrm>
        </p:grpSpPr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2580" y="1692"/>
              <a:ext cx="384" cy="516"/>
              <a:chOff x="2448" y="1680"/>
              <a:chExt cx="384" cy="516"/>
            </a:xfrm>
          </p:grpSpPr>
          <p:grpSp>
            <p:nvGrpSpPr>
              <p:cNvPr id="5" name="Group 15"/>
              <p:cNvGrpSpPr>
                <a:grpSpLocks/>
              </p:cNvGrpSpPr>
              <p:nvPr/>
            </p:nvGrpSpPr>
            <p:grpSpPr bwMode="auto">
              <a:xfrm>
                <a:off x="2448" y="1764"/>
                <a:ext cx="384" cy="432"/>
                <a:chOff x="2448" y="2868"/>
                <a:chExt cx="384" cy="432"/>
              </a:xfrm>
            </p:grpSpPr>
            <p:sp>
              <p:nvSpPr>
                <p:cNvPr id="94224" name="AutoShape 16"/>
                <p:cNvSpPr>
                  <a:spLocks noChangeArrowheads="1"/>
                </p:cNvSpPr>
                <p:nvPr/>
              </p:nvSpPr>
              <p:spPr bwMode="auto">
                <a:xfrm>
                  <a:off x="2448" y="2868"/>
                  <a:ext cx="384" cy="432"/>
                </a:xfrm>
                <a:prstGeom prst="can">
                  <a:avLst>
                    <a:gd name="adj" fmla="val 28125"/>
                  </a:avLst>
                </a:prstGeom>
                <a:gradFill rotWithShape="1">
                  <a:gsLst>
                    <a:gs pos="0">
                      <a:schemeClr val="bg2"/>
                    </a:gs>
                    <a:gs pos="50000">
                      <a:schemeClr val="bg1"/>
                    </a:gs>
                    <a:gs pos="100000">
                      <a:schemeClr val="bg2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vi-VN" altLang="en-US"/>
                </a:p>
              </p:txBody>
            </p:sp>
            <p:sp>
              <p:nvSpPr>
                <p:cNvPr id="10275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2508" y="3000"/>
                  <a:ext cx="288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000" b="1"/>
                    <a:t>A</a:t>
                  </a:r>
                </a:p>
              </p:txBody>
            </p:sp>
          </p:grpSp>
          <p:sp>
            <p:nvSpPr>
              <p:cNvPr id="10273" name="Oval 18"/>
              <p:cNvSpPr>
                <a:spLocks noChangeArrowheads="1"/>
              </p:cNvSpPr>
              <p:nvPr/>
            </p:nvSpPr>
            <p:spPr bwMode="auto">
              <a:xfrm>
                <a:off x="2616" y="1680"/>
                <a:ext cx="48" cy="144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10271" name="Line 19"/>
            <p:cNvSpPr>
              <a:spLocks noChangeShapeType="1"/>
            </p:cNvSpPr>
            <p:nvPr/>
          </p:nvSpPr>
          <p:spPr bwMode="auto">
            <a:xfrm flipV="1">
              <a:off x="2772" y="1512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52" name="Line 20"/>
          <p:cNvSpPr>
            <a:spLocks noChangeShapeType="1"/>
          </p:cNvSpPr>
          <p:nvPr/>
        </p:nvSpPr>
        <p:spPr bwMode="auto">
          <a:xfrm>
            <a:off x="5303838" y="1547285"/>
            <a:ext cx="0" cy="70484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3" name="Oval 21"/>
          <p:cNvSpPr>
            <a:spLocks noChangeArrowheads="1"/>
          </p:cNvSpPr>
          <p:nvPr/>
        </p:nvSpPr>
        <p:spPr bwMode="auto">
          <a:xfrm>
            <a:off x="5292725" y="1341967"/>
            <a:ext cx="381000" cy="381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0254" name="Line 23"/>
          <p:cNvSpPr>
            <a:spLocks noChangeShapeType="1"/>
          </p:cNvSpPr>
          <p:nvPr/>
        </p:nvSpPr>
        <p:spPr bwMode="auto">
          <a:xfrm>
            <a:off x="5005389" y="4834467"/>
            <a:ext cx="4175125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5" name="Line 24"/>
          <p:cNvSpPr>
            <a:spLocks noChangeShapeType="1"/>
          </p:cNvSpPr>
          <p:nvPr/>
        </p:nvSpPr>
        <p:spPr bwMode="auto">
          <a:xfrm>
            <a:off x="5005389" y="4904317"/>
            <a:ext cx="4175125" cy="0"/>
          </a:xfrm>
          <a:prstGeom prst="line">
            <a:avLst/>
          </a:prstGeom>
          <a:noFill/>
          <a:ln w="127000">
            <a:pattFill prst="ltUpDiag">
              <a:fgClr>
                <a:schemeClr val="tx1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6" name="Line 25"/>
          <p:cNvSpPr>
            <a:spLocks noChangeShapeType="1"/>
          </p:cNvSpPr>
          <p:nvPr/>
        </p:nvSpPr>
        <p:spPr bwMode="auto">
          <a:xfrm flipH="1">
            <a:off x="4495800" y="1092200"/>
            <a:ext cx="0" cy="541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" name="Group 28"/>
          <p:cNvGrpSpPr>
            <a:grpSpLocks/>
          </p:cNvGrpSpPr>
          <p:nvPr/>
        </p:nvGrpSpPr>
        <p:grpSpPr bwMode="auto">
          <a:xfrm rot="9753202" flipH="1">
            <a:off x="5219701" y="2745318"/>
            <a:ext cx="1190625" cy="882649"/>
            <a:chOff x="3765" y="1482"/>
            <a:chExt cx="750" cy="556"/>
          </a:xfrm>
        </p:grpSpPr>
        <p:sp>
          <p:nvSpPr>
            <p:cNvPr id="10260" name="Freeform 29"/>
            <p:cNvSpPr>
              <a:spLocks noChangeArrowheads="1"/>
            </p:cNvSpPr>
            <p:nvPr/>
          </p:nvSpPr>
          <p:spPr bwMode="auto">
            <a:xfrm rot="-5668726">
              <a:off x="3813" y="1607"/>
              <a:ext cx="200" cy="232"/>
            </a:xfrm>
            <a:custGeom>
              <a:avLst/>
              <a:gdLst>
                <a:gd name="T0" fmla="*/ 136 w 268"/>
                <a:gd name="T1" fmla="*/ 206 h 334"/>
                <a:gd name="T2" fmla="*/ 0 w 268"/>
                <a:gd name="T3" fmla="*/ 0 h 334"/>
                <a:gd name="T4" fmla="*/ 24 w 268"/>
                <a:gd name="T5" fmla="*/ 5 h 334"/>
                <a:gd name="T6" fmla="*/ 48 w 268"/>
                <a:gd name="T7" fmla="*/ 11 h 334"/>
                <a:gd name="T8" fmla="*/ 68 w 268"/>
                <a:gd name="T9" fmla="*/ 26 h 334"/>
                <a:gd name="T10" fmla="*/ 78 w 268"/>
                <a:gd name="T11" fmla="*/ 36 h 334"/>
                <a:gd name="T12" fmla="*/ 116 w 268"/>
                <a:gd name="T13" fmla="*/ 58 h 334"/>
                <a:gd name="T14" fmla="*/ 144 w 268"/>
                <a:gd name="T15" fmla="*/ 78 h 334"/>
                <a:gd name="T16" fmla="*/ 166 w 268"/>
                <a:gd name="T17" fmla="*/ 96 h 334"/>
                <a:gd name="T18" fmla="*/ 188 w 268"/>
                <a:gd name="T19" fmla="*/ 110 h 334"/>
                <a:gd name="T20" fmla="*/ 196 w 268"/>
                <a:gd name="T21" fmla="*/ 136 h 334"/>
                <a:gd name="T22" fmla="*/ 204 w 268"/>
                <a:gd name="T23" fmla="*/ 160 h 334"/>
                <a:gd name="T24" fmla="*/ 216 w 268"/>
                <a:gd name="T25" fmla="*/ 186 h 334"/>
                <a:gd name="T26" fmla="*/ 230 w 268"/>
                <a:gd name="T27" fmla="*/ 220 h 334"/>
                <a:gd name="T28" fmla="*/ 246 w 268"/>
                <a:gd name="T29" fmla="*/ 244 h 334"/>
                <a:gd name="T30" fmla="*/ 256 w 268"/>
                <a:gd name="T31" fmla="*/ 270 h 334"/>
                <a:gd name="T32" fmla="*/ 268 w 268"/>
                <a:gd name="T33" fmla="*/ 334 h 334"/>
                <a:gd name="T34" fmla="*/ 238 w 268"/>
                <a:gd name="T35" fmla="*/ 330 h 334"/>
                <a:gd name="T36" fmla="*/ 204 w 268"/>
                <a:gd name="T37" fmla="*/ 322 h 334"/>
                <a:gd name="T38" fmla="*/ 136 w 268"/>
                <a:gd name="T39" fmla="*/ 206 h 3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68"/>
                <a:gd name="T61" fmla="*/ 0 h 334"/>
                <a:gd name="T62" fmla="*/ 268 w 268"/>
                <a:gd name="T63" fmla="*/ 334 h 33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68" h="334">
                  <a:moveTo>
                    <a:pt x="136" y="206"/>
                  </a:moveTo>
                  <a:lnTo>
                    <a:pt x="0" y="0"/>
                  </a:lnTo>
                  <a:lnTo>
                    <a:pt x="24" y="5"/>
                  </a:lnTo>
                  <a:lnTo>
                    <a:pt x="48" y="11"/>
                  </a:lnTo>
                  <a:lnTo>
                    <a:pt x="68" y="26"/>
                  </a:lnTo>
                  <a:lnTo>
                    <a:pt x="78" y="36"/>
                  </a:lnTo>
                  <a:lnTo>
                    <a:pt x="116" y="58"/>
                  </a:lnTo>
                  <a:lnTo>
                    <a:pt x="144" y="78"/>
                  </a:lnTo>
                  <a:lnTo>
                    <a:pt x="166" y="96"/>
                  </a:lnTo>
                  <a:lnTo>
                    <a:pt x="188" y="110"/>
                  </a:lnTo>
                  <a:lnTo>
                    <a:pt x="196" y="136"/>
                  </a:lnTo>
                  <a:lnTo>
                    <a:pt x="204" y="160"/>
                  </a:lnTo>
                  <a:lnTo>
                    <a:pt x="216" y="186"/>
                  </a:lnTo>
                  <a:lnTo>
                    <a:pt x="230" y="220"/>
                  </a:lnTo>
                  <a:lnTo>
                    <a:pt x="246" y="244"/>
                  </a:lnTo>
                  <a:lnTo>
                    <a:pt x="256" y="270"/>
                  </a:lnTo>
                  <a:lnTo>
                    <a:pt x="268" y="334"/>
                  </a:lnTo>
                  <a:lnTo>
                    <a:pt x="238" y="330"/>
                  </a:lnTo>
                  <a:lnTo>
                    <a:pt x="204" y="322"/>
                  </a:lnTo>
                  <a:lnTo>
                    <a:pt x="136" y="206"/>
                  </a:lnTo>
                  <a:close/>
                </a:path>
              </a:pathLst>
            </a:custGeom>
            <a:solidFill>
              <a:srgbClr val="FFBFB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altLang="zh-CN">
                <a:ea typeface="SimSun" pitchFamily="2" charset="-122"/>
              </a:endParaRPr>
            </a:p>
          </p:txBody>
        </p:sp>
        <p:sp>
          <p:nvSpPr>
            <p:cNvPr id="10261" name="Freeform 30"/>
            <p:cNvSpPr>
              <a:spLocks noChangeArrowheads="1"/>
            </p:cNvSpPr>
            <p:nvPr/>
          </p:nvSpPr>
          <p:spPr bwMode="auto">
            <a:xfrm rot="-5668726">
              <a:off x="3848" y="1471"/>
              <a:ext cx="484" cy="650"/>
            </a:xfrm>
            <a:custGeom>
              <a:avLst/>
              <a:gdLst>
                <a:gd name="T0" fmla="*/ 232 w 651"/>
                <a:gd name="T1" fmla="*/ 508 h 934"/>
                <a:gd name="T2" fmla="*/ 182 w 651"/>
                <a:gd name="T3" fmla="*/ 512 h 934"/>
                <a:gd name="T4" fmla="*/ 110 w 651"/>
                <a:gd name="T5" fmla="*/ 482 h 934"/>
                <a:gd name="T6" fmla="*/ 92 w 651"/>
                <a:gd name="T7" fmla="*/ 440 h 934"/>
                <a:gd name="T8" fmla="*/ 52 w 651"/>
                <a:gd name="T9" fmla="*/ 412 h 934"/>
                <a:gd name="T10" fmla="*/ 10 w 651"/>
                <a:gd name="T11" fmla="*/ 410 h 934"/>
                <a:gd name="T12" fmla="*/ 10 w 651"/>
                <a:gd name="T13" fmla="*/ 440 h 934"/>
                <a:gd name="T14" fmla="*/ 24 w 651"/>
                <a:gd name="T15" fmla="*/ 484 h 934"/>
                <a:gd name="T16" fmla="*/ 44 w 651"/>
                <a:gd name="T17" fmla="*/ 534 h 934"/>
                <a:gd name="T18" fmla="*/ 74 w 651"/>
                <a:gd name="T19" fmla="*/ 580 h 934"/>
                <a:gd name="T20" fmla="*/ 116 w 651"/>
                <a:gd name="T21" fmla="*/ 628 h 934"/>
                <a:gd name="T22" fmla="*/ 182 w 651"/>
                <a:gd name="T23" fmla="*/ 696 h 934"/>
                <a:gd name="T24" fmla="*/ 242 w 651"/>
                <a:gd name="T25" fmla="*/ 756 h 934"/>
                <a:gd name="T26" fmla="*/ 306 w 651"/>
                <a:gd name="T27" fmla="*/ 816 h 934"/>
                <a:gd name="T28" fmla="*/ 340 w 651"/>
                <a:gd name="T29" fmla="*/ 856 h 934"/>
                <a:gd name="T30" fmla="*/ 354 w 651"/>
                <a:gd name="T31" fmla="*/ 893 h 934"/>
                <a:gd name="T32" fmla="*/ 380 w 651"/>
                <a:gd name="T33" fmla="*/ 925 h 934"/>
                <a:gd name="T34" fmla="*/ 403 w 651"/>
                <a:gd name="T35" fmla="*/ 921 h 934"/>
                <a:gd name="T36" fmla="*/ 444 w 651"/>
                <a:gd name="T37" fmla="*/ 889 h 934"/>
                <a:gd name="T38" fmla="*/ 508 w 651"/>
                <a:gd name="T39" fmla="*/ 850 h 934"/>
                <a:gd name="T40" fmla="*/ 573 w 651"/>
                <a:gd name="T41" fmla="*/ 821 h 934"/>
                <a:gd name="T42" fmla="*/ 630 w 651"/>
                <a:gd name="T43" fmla="*/ 816 h 934"/>
                <a:gd name="T44" fmla="*/ 619 w 651"/>
                <a:gd name="T45" fmla="*/ 785 h 934"/>
                <a:gd name="T46" fmla="*/ 590 w 651"/>
                <a:gd name="T47" fmla="*/ 757 h 934"/>
                <a:gd name="T48" fmla="*/ 577 w 651"/>
                <a:gd name="T49" fmla="*/ 735 h 934"/>
                <a:gd name="T50" fmla="*/ 587 w 651"/>
                <a:gd name="T51" fmla="*/ 630 h 934"/>
                <a:gd name="T52" fmla="*/ 577 w 651"/>
                <a:gd name="T53" fmla="*/ 484 h 934"/>
                <a:gd name="T54" fmla="*/ 580 w 651"/>
                <a:gd name="T55" fmla="*/ 428 h 934"/>
                <a:gd name="T56" fmla="*/ 580 w 651"/>
                <a:gd name="T57" fmla="*/ 395 h 934"/>
                <a:gd name="T58" fmla="*/ 580 w 651"/>
                <a:gd name="T59" fmla="*/ 384 h 934"/>
                <a:gd name="T60" fmla="*/ 572 w 651"/>
                <a:gd name="T61" fmla="*/ 336 h 934"/>
                <a:gd name="T62" fmla="*/ 542 w 651"/>
                <a:gd name="T63" fmla="*/ 338 h 934"/>
                <a:gd name="T64" fmla="*/ 494 w 651"/>
                <a:gd name="T65" fmla="*/ 324 h 934"/>
                <a:gd name="T66" fmla="*/ 458 w 651"/>
                <a:gd name="T67" fmla="*/ 266 h 934"/>
                <a:gd name="T68" fmla="*/ 430 w 651"/>
                <a:gd name="T69" fmla="*/ 206 h 934"/>
                <a:gd name="T70" fmla="*/ 388 w 651"/>
                <a:gd name="T71" fmla="*/ 136 h 934"/>
                <a:gd name="T72" fmla="*/ 356 w 651"/>
                <a:gd name="T73" fmla="*/ 106 h 934"/>
                <a:gd name="T74" fmla="*/ 334 w 651"/>
                <a:gd name="T75" fmla="*/ 84 h 934"/>
                <a:gd name="T76" fmla="*/ 310 w 651"/>
                <a:gd name="T77" fmla="*/ 58 h 934"/>
                <a:gd name="T78" fmla="*/ 286 w 651"/>
                <a:gd name="T79" fmla="*/ 40 h 934"/>
                <a:gd name="T80" fmla="*/ 260 w 651"/>
                <a:gd name="T81" fmla="*/ 14 h 934"/>
                <a:gd name="T82" fmla="*/ 232 w 651"/>
                <a:gd name="T83" fmla="*/ 20 h 934"/>
                <a:gd name="T84" fmla="*/ 240 w 651"/>
                <a:gd name="T85" fmla="*/ 86 h 934"/>
                <a:gd name="T86" fmla="*/ 288 w 651"/>
                <a:gd name="T87" fmla="*/ 152 h 934"/>
                <a:gd name="T88" fmla="*/ 320 w 651"/>
                <a:gd name="T89" fmla="*/ 204 h 934"/>
                <a:gd name="T90" fmla="*/ 338 w 651"/>
                <a:gd name="T91" fmla="*/ 276 h 934"/>
                <a:gd name="T92" fmla="*/ 368 w 651"/>
                <a:gd name="T93" fmla="*/ 354 h 934"/>
                <a:gd name="T94" fmla="*/ 346 w 651"/>
                <a:gd name="T95" fmla="*/ 404 h 934"/>
                <a:gd name="T96" fmla="*/ 306 w 651"/>
                <a:gd name="T97" fmla="*/ 462 h 934"/>
                <a:gd name="T98" fmla="*/ 254 w 651"/>
                <a:gd name="T99" fmla="*/ 496 h 934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651"/>
                <a:gd name="T151" fmla="*/ 0 h 934"/>
                <a:gd name="T152" fmla="*/ 651 w 651"/>
                <a:gd name="T153" fmla="*/ 934 h 934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651" h="934">
                  <a:moveTo>
                    <a:pt x="254" y="496"/>
                  </a:moveTo>
                  <a:lnTo>
                    <a:pt x="232" y="508"/>
                  </a:lnTo>
                  <a:lnTo>
                    <a:pt x="212" y="514"/>
                  </a:lnTo>
                  <a:lnTo>
                    <a:pt x="182" y="512"/>
                  </a:lnTo>
                  <a:lnTo>
                    <a:pt x="150" y="504"/>
                  </a:lnTo>
                  <a:lnTo>
                    <a:pt x="110" y="482"/>
                  </a:lnTo>
                  <a:lnTo>
                    <a:pt x="102" y="452"/>
                  </a:lnTo>
                  <a:lnTo>
                    <a:pt x="92" y="440"/>
                  </a:lnTo>
                  <a:lnTo>
                    <a:pt x="74" y="430"/>
                  </a:lnTo>
                  <a:lnTo>
                    <a:pt x="52" y="412"/>
                  </a:lnTo>
                  <a:lnTo>
                    <a:pt x="32" y="406"/>
                  </a:lnTo>
                  <a:lnTo>
                    <a:pt x="10" y="410"/>
                  </a:lnTo>
                  <a:lnTo>
                    <a:pt x="0" y="418"/>
                  </a:lnTo>
                  <a:lnTo>
                    <a:pt x="10" y="440"/>
                  </a:lnTo>
                  <a:lnTo>
                    <a:pt x="18" y="464"/>
                  </a:lnTo>
                  <a:lnTo>
                    <a:pt x="24" y="484"/>
                  </a:lnTo>
                  <a:lnTo>
                    <a:pt x="34" y="504"/>
                  </a:lnTo>
                  <a:lnTo>
                    <a:pt x="44" y="534"/>
                  </a:lnTo>
                  <a:lnTo>
                    <a:pt x="54" y="550"/>
                  </a:lnTo>
                  <a:lnTo>
                    <a:pt x="74" y="580"/>
                  </a:lnTo>
                  <a:lnTo>
                    <a:pt x="102" y="604"/>
                  </a:lnTo>
                  <a:lnTo>
                    <a:pt x="116" y="628"/>
                  </a:lnTo>
                  <a:lnTo>
                    <a:pt x="150" y="666"/>
                  </a:lnTo>
                  <a:lnTo>
                    <a:pt x="182" y="696"/>
                  </a:lnTo>
                  <a:lnTo>
                    <a:pt x="206" y="719"/>
                  </a:lnTo>
                  <a:lnTo>
                    <a:pt x="242" y="756"/>
                  </a:lnTo>
                  <a:lnTo>
                    <a:pt x="286" y="796"/>
                  </a:lnTo>
                  <a:lnTo>
                    <a:pt x="306" y="816"/>
                  </a:lnTo>
                  <a:lnTo>
                    <a:pt x="328" y="829"/>
                  </a:lnTo>
                  <a:lnTo>
                    <a:pt x="340" y="856"/>
                  </a:lnTo>
                  <a:lnTo>
                    <a:pt x="348" y="875"/>
                  </a:lnTo>
                  <a:lnTo>
                    <a:pt x="354" y="893"/>
                  </a:lnTo>
                  <a:lnTo>
                    <a:pt x="365" y="909"/>
                  </a:lnTo>
                  <a:lnTo>
                    <a:pt x="380" y="925"/>
                  </a:lnTo>
                  <a:lnTo>
                    <a:pt x="389" y="934"/>
                  </a:lnTo>
                  <a:lnTo>
                    <a:pt x="403" y="921"/>
                  </a:lnTo>
                  <a:lnTo>
                    <a:pt x="416" y="909"/>
                  </a:lnTo>
                  <a:lnTo>
                    <a:pt x="444" y="889"/>
                  </a:lnTo>
                  <a:lnTo>
                    <a:pt x="483" y="864"/>
                  </a:lnTo>
                  <a:lnTo>
                    <a:pt x="508" y="850"/>
                  </a:lnTo>
                  <a:lnTo>
                    <a:pt x="538" y="833"/>
                  </a:lnTo>
                  <a:lnTo>
                    <a:pt x="573" y="821"/>
                  </a:lnTo>
                  <a:lnTo>
                    <a:pt x="603" y="814"/>
                  </a:lnTo>
                  <a:lnTo>
                    <a:pt x="630" y="816"/>
                  </a:lnTo>
                  <a:lnTo>
                    <a:pt x="651" y="820"/>
                  </a:lnTo>
                  <a:lnTo>
                    <a:pt x="619" y="785"/>
                  </a:lnTo>
                  <a:lnTo>
                    <a:pt x="609" y="772"/>
                  </a:lnTo>
                  <a:lnTo>
                    <a:pt x="590" y="757"/>
                  </a:lnTo>
                  <a:lnTo>
                    <a:pt x="581" y="745"/>
                  </a:lnTo>
                  <a:lnTo>
                    <a:pt x="577" y="735"/>
                  </a:lnTo>
                  <a:lnTo>
                    <a:pt x="580" y="709"/>
                  </a:lnTo>
                  <a:lnTo>
                    <a:pt x="587" y="630"/>
                  </a:lnTo>
                  <a:lnTo>
                    <a:pt x="577" y="541"/>
                  </a:lnTo>
                  <a:lnTo>
                    <a:pt x="577" y="484"/>
                  </a:lnTo>
                  <a:lnTo>
                    <a:pt x="580" y="456"/>
                  </a:lnTo>
                  <a:lnTo>
                    <a:pt x="580" y="428"/>
                  </a:lnTo>
                  <a:lnTo>
                    <a:pt x="582" y="410"/>
                  </a:lnTo>
                  <a:lnTo>
                    <a:pt x="580" y="395"/>
                  </a:lnTo>
                  <a:lnTo>
                    <a:pt x="584" y="382"/>
                  </a:lnTo>
                  <a:lnTo>
                    <a:pt x="580" y="384"/>
                  </a:lnTo>
                  <a:lnTo>
                    <a:pt x="580" y="376"/>
                  </a:lnTo>
                  <a:lnTo>
                    <a:pt x="572" y="336"/>
                  </a:lnTo>
                  <a:lnTo>
                    <a:pt x="556" y="330"/>
                  </a:lnTo>
                  <a:lnTo>
                    <a:pt x="542" y="338"/>
                  </a:lnTo>
                  <a:lnTo>
                    <a:pt x="522" y="312"/>
                  </a:lnTo>
                  <a:lnTo>
                    <a:pt x="494" y="324"/>
                  </a:lnTo>
                  <a:lnTo>
                    <a:pt x="474" y="288"/>
                  </a:lnTo>
                  <a:lnTo>
                    <a:pt x="458" y="266"/>
                  </a:lnTo>
                  <a:lnTo>
                    <a:pt x="444" y="234"/>
                  </a:lnTo>
                  <a:lnTo>
                    <a:pt x="430" y="206"/>
                  </a:lnTo>
                  <a:lnTo>
                    <a:pt x="412" y="170"/>
                  </a:lnTo>
                  <a:lnTo>
                    <a:pt x="388" y="136"/>
                  </a:lnTo>
                  <a:lnTo>
                    <a:pt x="370" y="122"/>
                  </a:lnTo>
                  <a:lnTo>
                    <a:pt x="356" y="106"/>
                  </a:lnTo>
                  <a:lnTo>
                    <a:pt x="344" y="94"/>
                  </a:lnTo>
                  <a:lnTo>
                    <a:pt x="334" y="84"/>
                  </a:lnTo>
                  <a:lnTo>
                    <a:pt x="322" y="72"/>
                  </a:lnTo>
                  <a:lnTo>
                    <a:pt x="310" y="58"/>
                  </a:lnTo>
                  <a:lnTo>
                    <a:pt x="298" y="48"/>
                  </a:lnTo>
                  <a:lnTo>
                    <a:pt x="286" y="40"/>
                  </a:lnTo>
                  <a:lnTo>
                    <a:pt x="274" y="24"/>
                  </a:lnTo>
                  <a:lnTo>
                    <a:pt x="260" y="14"/>
                  </a:lnTo>
                  <a:lnTo>
                    <a:pt x="244" y="0"/>
                  </a:lnTo>
                  <a:lnTo>
                    <a:pt x="232" y="20"/>
                  </a:lnTo>
                  <a:lnTo>
                    <a:pt x="232" y="46"/>
                  </a:lnTo>
                  <a:lnTo>
                    <a:pt x="240" y="86"/>
                  </a:lnTo>
                  <a:lnTo>
                    <a:pt x="268" y="126"/>
                  </a:lnTo>
                  <a:lnTo>
                    <a:pt x="288" y="152"/>
                  </a:lnTo>
                  <a:lnTo>
                    <a:pt x="304" y="180"/>
                  </a:lnTo>
                  <a:lnTo>
                    <a:pt x="320" y="204"/>
                  </a:lnTo>
                  <a:lnTo>
                    <a:pt x="330" y="238"/>
                  </a:lnTo>
                  <a:lnTo>
                    <a:pt x="338" y="276"/>
                  </a:lnTo>
                  <a:lnTo>
                    <a:pt x="362" y="320"/>
                  </a:lnTo>
                  <a:lnTo>
                    <a:pt x="368" y="354"/>
                  </a:lnTo>
                  <a:lnTo>
                    <a:pt x="358" y="378"/>
                  </a:lnTo>
                  <a:lnTo>
                    <a:pt x="346" y="404"/>
                  </a:lnTo>
                  <a:lnTo>
                    <a:pt x="322" y="442"/>
                  </a:lnTo>
                  <a:lnTo>
                    <a:pt x="306" y="462"/>
                  </a:lnTo>
                  <a:lnTo>
                    <a:pt x="283" y="478"/>
                  </a:lnTo>
                  <a:lnTo>
                    <a:pt x="254" y="496"/>
                  </a:lnTo>
                  <a:close/>
                </a:path>
              </a:pathLst>
            </a:custGeom>
            <a:solidFill>
              <a:srgbClr val="FFBFB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altLang="zh-CN">
                <a:ea typeface="SimSun" pitchFamily="2" charset="-122"/>
              </a:endParaRPr>
            </a:p>
          </p:txBody>
        </p:sp>
        <p:sp>
          <p:nvSpPr>
            <p:cNvPr id="10262" name="Freeform 31"/>
            <p:cNvSpPr>
              <a:spLocks noChangeArrowheads="1"/>
            </p:cNvSpPr>
            <p:nvPr/>
          </p:nvSpPr>
          <p:spPr bwMode="auto">
            <a:xfrm rot="-5668726">
              <a:off x="4046" y="1599"/>
              <a:ext cx="5" cy="79"/>
            </a:xfrm>
            <a:custGeom>
              <a:avLst/>
              <a:gdLst>
                <a:gd name="T0" fmla="*/ 9 w 20"/>
                <a:gd name="T1" fmla="*/ 0 h 336"/>
                <a:gd name="T2" fmla="*/ 20 w 20"/>
                <a:gd name="T3" fmla="*/ 52 h 336"/>
                <a:gd name="T4" fmla="*/ 1 w 20"/>
                <a:gd name="T5" fmla="*/ 241 h 336"/>
                <a:gd name="T6" fmla="*/ 0 w 20"/>
                <a:gd name="T7" fmla="*/ 336 h 3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"/>
                <a:gd name="T13" fmla="*/ 0 h 336"/>
                <a:gd name="T14" fmla="*/ 20 w 20"/>
                <a:gd name="T15" fmla="*/ 336 h 3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" h="336">
                  <a:moveTo>
                    <a:pt x="9" y="0"/>
                  </a:moveTo>
                  <a:lnTo>
                    <a:pt x="20" y="52"/>
                  </a:lnTo>
                  <a:lnTo>
                    <a:pt x="1" y="241"/>
                  </a:lnTo>
                  <a:lnTo>
                    <a:pt x="0" y="336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altLang="zh-CN">
                <a:ea typeface="SimSun" pitchFamily="2" charset="-122"/>
              </a:endParaRPr>
            </a:p>
          </p:txBody>
        </p:sp>
        <p:sp>
          <p:nvSpPr>
            <p:cNvPr id="10263" name="Freeform 32"/>
            <p:cNvSpPr>
              <a:spLocks noChangeArrowheads="1"/>
            </p:cNvSpPr>
            <p:nvPr/>
          </p:nvSpPr>
          <p:spPr bwMode="auto">
            <a:xfrm rot="-5668726">
              <a:off x="4080" y="1993"/>
              <a:ext cx="18" cy="39"/>
            </a:xfrm>
            <a:custGeom>
              <a:avLst/>
              <a:gdLst>
                <a:gd name="T0" fmla="*/ 23 w 70"/>
                <a:gd name="T1" fmla="*/ 0 h 169"/>
                <a:gd name="T2" fmla="*/ 53 w 70"/>
                <a:gd name="T3" fmla="*/ 52 h 169"/>
                <a:gd name="T4" fmla="*/ 69 w 70"/>
                <a:gd name="T5" fmla="*/ 83 h 169"/>
                <a:gd name="T6" fmla="*/ 70 w 70"/>
                <a:gd name="T7" fmla="*/ 113 h 169"/>
                <a:gd name="T8" fmla="*/ 58 w 70"/>
                <a:gd name="T9" fmla="*/ 140 h 169"/>
                <a:gd name="T10" fmla="*/ 27 w 70"/>
                <a:gd name="T11" fmla="*/ 158 h 169"/>
                <a:gd name="T12" fmla="*/ 0 w 70"/>
                <a:gd name="T13" fmla="*/ 169 h 16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0"/>
                <a:gd name="T22" fmla="*/ 0 h 169"/>
                <a:gd name="T23" fmla="*/ 70 w 70"/>
                <a:gd name="T24" fmla="*/ 169 h 16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0" h="169">
                  <a:moveTo>
                    <a:pt x="23" y="0"/>
                  </a:moveTo>
                  <a:lnTo>
                    <a:pt x="53" y="52"/>
                  </a:lnTo>
                  <a:lnTo>
                    <a:pt x="69" y="83"/>
                  </a:lnTo>
                  <a:lnTo>
                    <a:pt x="70" y="113"/>
                  </a:lnTo>
                  <a:lnTo>
                    <a:pt x="58" y="140"/>
                  </a:lnTo>
                  <a:lnTo>
                    <a:pt x="27" y="158"/>
                  </a:lnTo>
                  <a:lnTo>
                    <a:pt x="0" y="169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altLang="zh-CN">
                <a:ea typeface="SimSun" pitchFamily="2" charset="-122"/>
              </a:endParaRPr>
            </a:p>
          </p:txBody>
        </p:sp>
        <p:sp>
          <p:nvSpPr>
            <p:cNvPr id="10264" name="Freeform 33"/>
            <p:cNvSpPr>
              <a:spLocks noChangeArrowheads="1"/>
            </p:cNvSpPr>
            <p:nvPr/>
          </p:nvSpPr>
          <p:spPr bwMode="auto">
            <a:xfrm rot="-2506963">
              <a:off x="3899" y="1791"/>
              <a:ext cx="11" cy="23"/>
            </a:xfrm>
            <a:custGeom>
              <a:avLst/>
              <a:gdLst>
                <a:gd name="T0" fmla="*/ 0 w 50"/>
                <a:gd name="T1" fmla="*/ 0 h 93"/>
                <a:gd name="T2" fmla="*/ 0 w 50"/>
                <a:gd name="T3" fmla="*/ 32 h 93"/>
                <a:gd name="T4" fmla="*/ 6 w 50"/>
                <a:gd name="T5" fmla="*/ 57 h 93"/>
                <a:gd name="T6" fmla="*/ 25 w 50"/>
                <a:gd name="T7" fmla="*/ 82 h 93"/>
                <a:gd name="T8" fmla="*/ 50 w 50"/>
                <a:gd name="T9" fmla="*/ 93 h 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0"/>
                <a:gd name="T16" fmla="*/ 0 h 93"/>
                <a:gd name="T17" fmla="*/ 50 w 50"/>
                <a:gd name="T18" fmla="*/ 93 h 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0" h="93">
                  <a:moveTo>
                    <a:pt x="0" y="0"/>
                  </a:moveTo>
                  <a:lnTo>
                    <a:pt x="0" y="32"/>
                  </a:lnTo>
                  <a:lnTo>
                    <a:pt x="6" y="57"/>
                  </a:lnTo>
                  <a:lnTo>
                    <a:pt x="25" y="82"/>
                  </a:lnTo>
                  <a:lnTo>
                    <a:pt x="50" y="9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altLang="zh-CN">
                <a:ea typeface="SimSun" pitchFamily="2" charset="-122"/>
              </a:endParaRPr>
            </a:p>
          </p:txBody>
        </p:sp>
        <p:grpSp>
          <p:nvGrpSpPr>
            <p:cNvPr id="7" name="Group 34"/>
            <p:cNvGrpSpPr>
              <a:grpSpLocks/>
            </p:cNvGrpSpPr>
            <p:nvPr/>
          </p:nvGrpSpPr>
          <p:grpSpPr bwMode="auto">
            <a:xfrm rot="8522798">
              <a:off x="4299" y="1482"/>
              <a:ext cx="216" cy="258"/>
              <a:chOff x="2457" y="2549"/>
              <a:chExt cx="557" cy="547"/>
            </a:xfrm>
          </p:grpSpPr>
          <p:sp>
            <p:nvSpPr>
              <p:cNvPr id="10268" name="Freeform 35"/>
              <p:cNvSpPr>
                <a:spLocks noChangeArrowheads="1"/>
              </p:cNvSpPr>
              <p:nvPr/>
            </p:nvSpPr>
            <p:spPr bwMode="auto">
              <a:xfrm>
                <a:off x="2457" y="2549"/>
                <a:ext cx="557" cy="547"/>
              </a:xfrm>
              <a:custGeom>
                <a:avLst/>
                <a:gdLst>
                  <a:gd name="T0" fmla="*/ 1112 w 1112"/>
                  <a:gd name="T1" fmla="*/ 140 h 1094"/>
                  <a:gd name="T2" fmla="*/ 1056 w 1112"/>
                  <a:gd name="T3" fmla="*/ 271 h 1094"/>
                  <a:gd name="T4" fmla="*/ 1017 w 1112"/>
                  <a:gd name="T5" fmla="*/ 373 h 1094"/>
                  <a:gd name="T6" fmla="*/ 971 w 1112"/>
                  <a:gd name="T7" fmla="*/ 476 h 1094"/>
                  <a:gd name="T8" fmla="*/ 943 w 1112"/>
                  <a:gd name="T9" fmla="*/ 588 h 1094"/>
                  <a:gd name="T10" fmla="*/ 924 w 1112"/>
                  <a:gd name="T11" fmla="*/ 702 h 1094"/>
                  <a:gd name="T12" fmla="*/ 905 w 1112"/>
                  <a:gd name="T13" fmla="*/ 814 h 1094"/>
                  <a:gd name="T14" fmla="*/ 905 w 1112"/>
                  <a:gd name="T15" fmla="*/ 916 h 1094"/>
                  <a:gd name="T16" fmla="*/ 905 w 1112"/>
                  <a:gd name="T17" fmla="*/ 1001 h 1094"/>
                  <a:gd name="T18" fmla="*/ 905 w 1112"/>
                  <a:gd name="T19" fmla="*/ 1038 h 1094"/>
                  <a:gd name="T20" fmla="*/ 242 w 1112"/>
                  <a:gd name="T21" fmla="*/ 1094 h 1094"/>
                  <a:gd name="T22" fmla="*/ 130 w 1112"/>
                  <a:gd name="T23" fmla="*/ 448 h 1094"/>
                  <a:gd name="T24" fmla="*/ 28 w 1112"/>
                  <a:gd name="T25" fmla="*/ 65 h 1094"/>
                  <a:gd name="T26" fmla="*/ 0 w 1112"/>
                  <a:gd name="T27" fmla="*/ 0 h 1094"/>
                  <a:gd name="T28" fmla="*/ 420 w 1112"/>
                  <a:gd name="T29" fmla="*/ 75 h 1094"/>
                  <a:gd name="T30" fmla="*/ 765 w 1112"/>
                  <a:gd name="T31" fmla="*/ 103 h 1094"/>
                  <a:gd name="T32" fmla="*/ 989 w 1112"/>
                  <a:gd name="T33" fmla="*/ 103 h 1094"/>
                  <a:gd name="T34" fmla="*/ 1112 w 1112"/>
                  <a:gd name="T35" fmla="*/ 140 h 1094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12"/>
                  <a:gd name="T55" fmla="*/ 0 h 1094"/>
                  <a:gd name="T56" fmla="*/ 1112 w 1112"/>
                  <a:gd name="T57" fmla="*/ 1094 h 1094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12" h="1094">
                    <a:moveTo>
                      <a:pt x="1112" y="140"/>
                    </a:moveTo>
                    <a:lnTo>
                      <a:pt x="1056" y="271"/>
                    </a:lnTo>
                    <a:lnTo>
                      <a:pt x="1017" y="373"/>
                    </a:lnTo>
                    <a:lnTo>
                      <a:pt x="971" y="476"/>
                    </a:lnTo>
                    <a:lnTo>
                      <a:pt x="943" y="588"/>
                    </a:lnTo>
                    <a:lnTo>
                      <a:pt x="924" y="702"/>
                    </a:lnTo>
                    <a:lnTo>
                      <a:pt x="905" y="814"/>
                    </a:lnTo>
                    <a:lnTo>
                      <a:pt x="905" y="916"/>
                    </a:lnTo>
                    <a:lnTo>
                      <a:pt x="905" y="1001"/>
                    </a:lnTo>
                    <a:lnTo>
                      <a:pt x="905" y="1038"/>
                    </a:lnTo>
                    <a:lnTo>
                      <a:pt x="242" y="1094"/>
                    </a:lnTo>
                    <a:lnTo>
                      <a:pt x="130" y="448"/>
                    </a:lnTo>
                    <a:lnTo>
                      <a:pt x="28" y="65"/>
                    </a:lnTo>
                    <a:lnTo>
                      <a:pt x="0" y="0"/>
                    </a:lnTo>
                    <a:lnTo>
                      <a:pt x="420" y="75"/>
                    </a:lnTo>
                    <a:lnTo>
                      <a:pt x="765" y="103"/>
                    </a:lnTo>
                    <a:lnTo>
                      <a:pt x="989" y="103"/>
                    </a:lnTo>
                    <a:lnTo>
                      <a:pt x="1112" y="140"/>
                    </a:lnTo>
                    <a:close/>
                  </a:path>
                </a:pathLst>
              </a:custGeom>
              <a:solidFill>
                <a:srgbClr val="5F7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altLang="zh-CN">
                  <a:ea typeface="SimSun" pitchFamily="2" charset="-122"/>
                </a:endParaRPr>
              </a:p>
            </p:txBody>
          </p:sp>
          <p:sp>
            <p:nvSpPr>
              <p:cNvPr id="10269" name="Oval 36"/>
              <p:cNvSpPr>
                <a:spLocks noChangeArrowheads="1"/>
              </p:cNvSpPr>
              <p:nvPr/>
            </p:nvSpPr>
            <p:spPr bwMode="auto">
              <a:xfrm>
                <a:off x="2793" y="2961"/>
                <a:ext cx="61" cy="7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10266" name="Freeform 37"/>
            <p:cNvSpPr>
              <a:spLocks noChangeArrowheads="1"/>
            </p:cNvSpPr>
            <p:nvPr/>
          </p:nvSpPr>
          <p:spPr bwMode="auto">
            <a:xfrm rot="-5668726">
              <a:off x="3850" y="1631"/>
              <a:ext cx="101" cy="153"/>
            </a:xfrm>
            <a:custGeom>
              <a:avLst/>
              <a:gdLst>
                <a:gd name="T0" fmla="*/ 0 w 136"/>
                <a:gd name="T1" fmla="*/ 0 h 220"/>
                <a:gd name="T2" fmla="*/ 64 w 136"/>
                <a:gd name="T3" fmla="*/ 68 h 220"/>
                <a:gd name="T4" fmla="*/ 96 w 136"/>
                <a:gd name="T5" fmla="*/ 150 h 220"/>
                <a:gd name="T6" fmla="*/ 112 w 136"/>
                <a:gd name="T7" fmla="*/ 180 h 220"/>
                <a:gd name="T8" fmla="*/ 136 w 136"/>
                <a:gd name="T9" fmla="*/ 220 h 2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6"/>
                <a:gd name="T16" fmla="*/ 0 h 220"/>
                <a:gd name="T17" fmla="*/ 136 w 136"/>
                <a:gd name="T18" fmla="*/ 220 h 2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6" h="220">
                  <a:moveTo>
                    <a:pt x="0" y="0"/>
                  </a:moveTo>
                  <a:cubicBezTo>
                    <a:pt x="11" y="11"/>
                    <a:pt x="48" y="43"/>
                    <a:pt x="64" y="68"/>
                  </a:cubicBezTo>
                  <a:cubicBezTo>
                    <a:pt x="80" y="93"/>
                    <a:pt x="88" y="131"/>
                    <a:pt x="96" y="150"/>
                  </a:cubicBezTo>
                  <a:cubicBezTo>
                    <a:pt x="104" y="169"/>
                    <a:pt x="105" y="168"/>
                    <a:pt x="112" y="180"/>
                  </a:cubicBezTo>
                  <a:cubicBezTo>
                    <a:pt x="119" y="192"/>
                    <a:pt x="131" y="212"/>
                    <a:pt x="136" y="22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altLang="zh-CN">
                <a:ea typeface="SimSun" pitchFamily="2" charset="-122"/>
              </a:endParaRPr>
            </a:p>
          </p:txBody>
        </p:sp>
        <p:sp>
          <p:nvSpPr>
            <p:cNvPr id="10267" name="Freeform 38"/>
            <p:cNvSpPr>
              <a:spLocks noChangeArrowheads="1"/>
            </p:cNvSpPr>
            <p:nvPr/>
          </p:nvSpPr>
          <p:spPr bwMode="auto">
            <a:xfrm rot="-5668726">
              <a:off x="3770" y="1854"/>
              <a:ext cx="40" cy="24"/>
            </a:xfrm>
            <a:custGeom>
              <a:avLst/>
              <a:gdLst>
                <a:gd name="T0" fmla="*/ 0 w 54"/>
                <a:gd name="T1" fmla="*/ 0 h 34"/>
                <a:gd name="T2" fmla="*/ 30 w 54"/>
                <a:gd name="T3" fmla="*/ 29 h 34"/>
                <a:gd name="T4" fmla="*/ 54 w 54"/>
                <a:gd name="T5" fmla="*/ 29 h 34"/>
                <a:gd name="T6" fmla="*/ 0 60000 65536"/>
                <a:gd name="T7" fmla="*/ 0 60000 65536"/>
                <a:gd name="T8" fmla="*/ 0 60000 65536"/>
                <a:gd name="T9" fmla="*/ 0 w 54"/>
                <a:gd name="T10" fmla="*/ 0 h 34"/>
                <a:gd name="T11" fmla="*/ 54 w 54"/>
                <a:gd name="T12" fmla="*/ 34 h 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4" h="34">
                  <a:moveTo>
                    <a:pt x="0" y="0"/>
                  </a:moveTo>
                  <a:cubicBezTo>
                    <a:pt x="5" y="5"/>
                    <a:pt x="21" y="24"/>
                    <a:pt x="30" y="29"/>
                  </a:cubicBezTo>
                  <a:cubicBezTo>
                    <a:pt x="39" y="34"/>
                    <a:pt x="46" y="33"/>
                    <a:pt x="54" y="29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altLang="zh-CN">
                <a:ea typeface="SimSun" pitchFamily="2" charset="-122"/>
              </a:endParaRPr>
            </a:p>
          </p:txBody>
        </p:sp>
      </p:grpSp>
      <p:sp>
        <p:nvSpPr>
          <p:cNvPr id="94251" name="AutoShape 43"/>
          <p:cNvSpPr>
            <a:spLocks noChangeArrowheads="1"/>
          </p:cNvSpPr>
          <p:nvPr/>
        </p:nvSpPr>
        <p:spPr bwMode="auto">
          <a:xfrm>
            <a:off x="4648200" y="4976285"/>
            <a:ext cx="4495800" cy="1881716"/>
          </a:xfrm>
          <a:prstGeom prst="cloudCallout">
            <a:avLst>
              <a:gd name="adj1" fmla="val -44384"/>
              <a:gd name="adj2" fmla="val 69981"/>
            </a:avLst>
          </a:prstGeom>
          <a:solidFill>
            <a:schemeClr val="accent1"/>
          </a:solidFill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3" name="Text Box 57"/>
          <p:cNvSpPr txBox="1">
            <a:spLocks noChangeArrowheads="1"/>
          </p:cNvSpPr>
          <p:nvPr/>
        </p:nvSpPr>
        <p:spPr bwMode="auto">
          <a:xfrm>
            <a:off x="228600" y="1092200"/>
            <a:ext cx="41910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C1:Quả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khúc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444E-6 L -0.21667 4.44444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108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22" presetClass="exit" presetSubtype="2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2" dur="2500"/>
                                        <p:tgtEl>
                                          <p:spTgt spid="94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94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300"/>
                                        <p:tgtEl>
                                          <p:spTgt spid="94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-3.33333E-6 0.0007 L -0.00121 0.2478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1" y="1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94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0" grpId="0" animBg="1"/>
      <p:bldP spid="94211" grpId="0" animBg="1"/>
      <p:bldP spid="94251" grpId="0" animBg="1"/>
      <p:bldP spid="4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762</Words>
  <Application>Microsoft Office PowerPoint</Application>
  <PresentationFormat>On-screen Show (4:3)</PresentationFormat>
  <Paragraphs>74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宋体</vt:lpstr>
      <vt:lpstr>宋体</vt:lpstr>
      <vt:lpstr>.VnTime</vt:lpstr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Để chuẩn bị cho bài học trên lớp, em hãy xem các thí nghiệm mô phỏng dưới đây để hiểu sơ nét về 3 dạng năng lượng của cơ năng: - Thế năng trọng trường - Thế năng đàn hồi - Động năng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MAYTINH</cp:lastModifiedBy>
  <cp:revision>76</cp:revision>
  <dcterms:created xsi:type="dcterms:W3CDTF">2021-11-04T08:03:17Z</dcterms:created>
  <dcterms:modified xsi:type="dcterms:W3CDTF">2023-03-03T03:29:36Z</dcterms:modified>
</cp:coreProperties>
</file>